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84" r:id="rId6"/>
    <p:sldMasterId id="2147484754" r:id="rId7"/>
    <p:sldMasterId id="2147484764" r:id="rId8"/>
    <p:sldMasterId id="2147484774" r:id="rId9"/>
    <p:sldMasterId id="2147484784" r:id="rId10"/>
    <p:sldMasterId id="2147484794" r:id="rId11"/>
    <p:sldMasterId id="2147484804" r:id="rId12"/>
    <p:sldMasterId id="2147484814" r:id="rId13"/>
    <p:sldMasterId id="2147484824" r:id="rId14"/>
    <p:sldMasterId id="2147484834" r:id="rId15"/>
    <p:sldMasterId id="2147484844" r:id="rId16"/>
    <p:sldMasterId id="2147484854" r:id="rId17"/>
    <p:sldMasterId id="2147484864" r:id="rId18"/>
  </p:sldMasterIdLst>
  <p:notesMasterIdLst>
    <p:notesMasterId r:id="rId62"/>
  </p:notesMasterIdLst>
  <p:sldIdLst>
    <p:sldId id="668" r:id="rId19"/>
    <p:sldId id="848" r:id="rId20"/>
    <p:sldId id="851" r:id="rId21"/>
    <p:sldId id="828" r:id="rId22"/>
    <p:sldId id="745" r:id="rId23"/>
    <p:sldId id="896" r:id="rId24"/>
    <p:sldId id="883" r:id="rId25"/>
    <p:sldId id="895" r:id="rId26"/>
    <p:sldId id="882" r:id="rId27"/>
    <p:sldId id="915" r:id="rId28"/>
    <p:sldId id="913" r:id="rId29"/>
    <p:sldId id="914" r:id="rId30"/>
    <p:sldId id="852" r:id="rId31"/>
    <p:sldId id="853" r:id="rId32"/>
    <p:sldId id="842" r:id="rId33"/>
    <p:sldId id="810" r:id="rId34"/>
    <p:sldId id="849" r:id="rId35"/>
    <p:sldId id="890" r:id="rId36"/>
    <p:sldId id="886" r:id="rId37"/>
    <p:sldId id="888" r:id="rId38"/>
    <p:sldId id="897" r:id="rId39"/>
    <p:sldId id="809" r:id="rId40"/>
    <p:sldId id="868" r:id="rId41"/>
    <p:sldId id="869" r:id="rId42"/>
    <p:sldId id="855" r:id="rId43"/>
    <p:sldId id="874" r:id="rId44"/>
    <p:sldId id="856" r:id="rId45"/>
    <p:sldId id="872" r:id="rId46"/>
    <p:sldId id="843" r:id="rId47"/>
    <p:sldId id="898" r:id="rId48"/>
    <p:sldId id="899" r:id="rId49"/>
    <p:sldId id="900" r:id="rId50"/>
    <p:sldId id="901" r:id="rId51"/>
    <p:sldId id="902" r:id="rId52"/>
    <p:sldId id="905" r:id="rId53"/>
    <p:sldId id="906" r:id="rId54"/>
    <p:sldId id="907" r:id="rId55"/>
    <p:sldId id="903" r:id="rId56"/>
    <p:sldId id="908" r:id="rId57"/>
    <p:sldId id="910" r:id="rId58"/>
    <p:sldId id="911" r:id="rId59"/>
    <p:sldId id="912" r:id="rId60"/>
    <p:sldId id="873" r:id="rId61"/>
  </p:sldIdLst>
  <p:sldSz cx="9144000" cy="6858000" type="screen4x3"/>
  <p:notesSz cx="6794500" cy="9906000"/>
  <p:defaultTextStyle>
    <a:defPPr>
      <a:defRPr lang="en-US"/>
    </a:defPPr>
    <a:lvl1pPr algn="l" rtl="0" eaLnBrk="0" fontAlgn="base" hangingPunct="0">
      <a:spcBef>
        <a:spcPct val="0"/>
      </a:spcBef>
      <a:spcAft>
        <a:spcPct val="0"/>
      </a:spcAft>
      <a:defRPr sz="2400" kern="1200">
        <a:solidFill>
          <a:schemeClr val="tx1"/>
        </a:solidFill>
        <a:latin typeface="Lucida Grande"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Lucida Grande"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Lucida Grande"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Lucida Grande"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Lucida Grande"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Lucida Grande"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Lucida Grande"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Lucida Grande"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Lucida Grande"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99"/>
    <a:srgbClr val="336699"/>
    <a:srgbClr val="800000"/>
    <a:srgbClr val="339966"/>
    <a:srgbClr val="003300"/>
    <a:srgbClr val="29527B"/>
    <a:srgbClr val="C0D5EA"/>
    <a:srgbClr val="CC6600"/>
    <a:srgbClr val="33CCFF"/>
    <a:srgbClr val="E3F3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0" autoAdjust="0"/>
    <p:restoredTop sz="88596" autoAdjust="0"/>
  </p:normalViewPr>
  <p:slideViewPr>
    <p:cSldViewPr>
      <p:cViewPr>
        <p:scale>
          <a:sx n="70" d="100"/>
          <a:sy n="70" d="100"/>
        </p:scale>
        <p:origin x="-936" y="-120"/>
      </p:cViewPr>
      <p:guideLst>
        <p:guide orient="horz" pos="2160"/>
        <p:guide pos="2880"/>
      </p:guideLst>
    </p:cSldViewPr>
  </p:slideViewPr>
  <p:outlineViewPr>
    <p:cViewPr>
      <p:scale>
        <a:sx n="33" d="100"/>
        <a:sy n="33" d="100"/>
      </p:scale>
      <p:origin x="0" y="3594"/>
    </p:cViewPr>
  </p:outlineViewPr>
  <p:notesTextViewPr>
    <p:cViewPr>
      <p:scale>
        <a:sx n="100" d="100"/>
        <a:sy n="100" d="100"/>
      </p:scale>
      <p:origin x="0" y="0"/>
    </p:cViewPr>
  </p:notesTextViewPr>
  <p:sorterViewPr>
    <p:cViewPr>
      <p:scale>
        <a:sx n="90" d="100"/>
        <a:sy n="90" d="100"/>
      </p:scale>
      <p:origin x="0" y="0"/>
    </p:cViewPr>
  </p:sorterViewPr>
  <p:notesViewPr>
    <p:cSldViewPr>
      <p:cViewPr>
        <p:scale>
          <a:sx n="60" d="100"/>
          <a:sy n="60" d="100"/>
        </p:scale>
        <p:origin x="-2898" y="-132"/>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4" Type="http://schemas.openxmlformats.org/officeDocument/2006/relationships/slideMaster" Target="slideMasters/slideMaster10.xml"/><Relationship Id="rId15" Type="http://schemas.openxmlformats.org/officeDocument/2006/relationships/slideMaster" Target="slideMasters/slideMaster11.xml"/><Relationship Id="rId16" Type="http://schemas.openxmlformats.org/officeDocument/2006/relationships/slideMaster" Target="slideMasters/slideMaster12.xml"/><Relationship Id="rId17" Type="http://schemas.openxmlformats.org/officeDocument/2006/relationships/slideMaster" Target="slideMasters/slideMaster13.xml"/><Relationship Id="rId18" Type="http://schemas.openxmlformats.org/officeDocument/2006/relationships/slideMaster" Target="slideMasters/slideMaster14.xml"/><Relationship Id="rId19" Type="http://schemas.openxmlformats.org/officeDocument/2006/relationships/slide" Target="slides/slide1.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9" Type="http://schemas.openxmlformats.org/officeDocument/2006/relationships/slideMaster" Target="slideMasters/slideMaster5.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notesMaster" Target="notesMasters/notesMaster1.xml"/><Relationship Id="rId10" Type="http://schemas.openxmlformats.org/officeDocument/2006/relationships/slideMaster" Target="slideMasters/slideMaster6.xml"/><Relationship Id="rId11" Type="http://schemas.openxmlformats.org/officeDocument/2006/relationships/slideMaster" Target="slideMasters/slideMaster7.xml"/><Relationship Id="rId12"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024" cy="495776"/>
          </a:xfrm>
          <a:prstGeom prst="rect">
            <a:avLst/>
          </a:prstGeom>
          <a:noFill/>
          <a:ln w="9525">
            <a:noFill/>
            <a:miter lim="800000"/>
            <a:headEnd/>
            <a:tailEnd/>
          </a:ln>
        </p:spPr>
        <p:txBody>
          <a:bodyPr vert="horz" wrap="square" lIns="91294" tIns="45647" rIns="91294" bIns="45647" numCol="1" anchor="t" anchorCtr="0" compatLnSpc="1">
            <a:prstTxWarp prst="textNoShape">
              <a:avLst/>
            </a:prstTxWarp>
          </a:bodyPr>
          <a:lstStyle>
            <a:lvl1pPr>
              <a:defRPr sz="1200">
                <a:latin typeface="Lucida Grande" pitchFamily="84" charset="0"/>
                <a:ea typeface="ヒラギノ角ゴ Pro W3" pitchFamily="84" charset="-128"/>
                <a:cs typeface="+mn-cs"/>
              </a:defRPr>
            </a:lvl1pPr>
          </a:lstStyle>
          <a:p>
            <a:pPr>
              <a:defRPr/>
            </a:pPr>
            <a:endParaRPr lang="en-US"/>
          </a:p>
        </p:txBody>
      </p:sp>
      <p:sp>
        <p:nvSpPr>
          <p:cNvPr id="3075" name="Rectangle 3"/>
          <p:cNvSpPr>
            <a:spLocks noGrp="1" noChangeArrowheads="1"/>
          </p:cNvSpPr>
          <p:nvPr>
            <p:ph type="dt" idx="1"/>
          </p:nvPr>
        </p:nvSpPr>
        <p:spPr bwMode="auto">
          <a:xfrm>
            <a:off x="3849476" y="0"/>
            <a:ext cx="2945024" cy="495776"/>
          </a:xfrm>
          <a:prstGeom prst="rect">
            <a:avLst/>
          </a:prstGeom>
          <a:noFill/>
          <a:ln w="9525">
            <a:noFill/>
            <a:miter lim="800000"/>
            <a:headEnd/>
            <a:tailEnd/>
          </a:ln>
        </p:spPr>
        <p:txBody>
          <a:bodyPr vert="horz" wrap="square" lIns="91294" tIns="45647" rIns="91294" bIns="45647" numCol="1" anchor="t" anchorCtr="0" compatLnSpc="1">
            <a:prstTxWarp prst="textNoShape">
              <a:avLst/>
            </a:prstTxWarp>
          </a:bodyPr>
          <a:lstStyle>
            <a:lvl1pPr algn="r">
              <a:defRPr sz="1200">
                <a:latin typeface="Lucida Grande" pitchFamily="84" charset="0"/>
                <a:ea typeface="ヒラギノ角ゴ Pro W3" pitchFamily="84" charset="-128"/>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06039" y="4705905"/>
            <a:ext cx="4982422" cy="4457225"/>
          </a:xfrm>
          <a:prstGeom prst="rect">
            <a:avLst/>
          </a:prstGeom>
          <a:noFill/>
          <a:ln w="9525">
            <a:noFill/>
            <a:miter lim="800000"/>
            <a:headEnd/>
            <a:tailEnd/>
          </a:ln>
        </p:spPr>
        <p:txBody>
          <a:bodyPr vert="horz" wrap="square" lIns="91294" tIns="45647" rIns="91294" bIns="4564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10226"/>
            <a:ext cx="2945024" cy="495775"/>
          </a:xfrm>
          <a:prstGeom prst="rect">
            <a:avLst/>
          </a:prstGeom>
          <a:noFill/>
          <a:ln w="9525">
            <a:noFill/>
            <a:miter lim="800000"/>
            <a:headEnd/>
            <a:tailEnd/>
          </a:ln>
        </p:spPr>
        <p:txBody>
          <a:bodyPr vert="horz" wrap="square" lIns="91294" tIns="45647" rIns="91294" bIns="45647" numCol="1" anchor="b" anchorCtr="0" compatLnSpc="1">
            <a:prstTxWarp prst="textNoShape">
              <a:avLst/>
            </a:prstTxWarp>
          </a:bodyPr>
          <a:lstStyle>
            <a:lvl1pPr>
              <a:defRPr sz="1200">
                <a:latin typeface="Lucida Grande" pitchFamily="84" charset="0"/>
                <a:ea typeface="ヒラギノ角ゴ Pro W3" pitchFamily="84"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49476" y="9410226"/>
            <a:ext cx="2945024" cy="495775"/>
          </a:xfrm>
          <a:prstGeom prst="rect">
            <a:avLst/>
          </a:prstGeom>
          <a:noFill/>
          <a:ln w="9525">
            <a:noFill/>
            <a:miter lim="800000"/>
            <a:headEnd/>
            <a:tailEnd/>
          </a:ln>
        </p:spPr>
        <p:txBody>
          <a:bodyPr vert="horz" wrap="square" lIns="91294" tIns="45647" rIns="91294" bIns="45647" numCol="1" anchor="b" anchorCtr="0" compatLnSpc="1">
            <a:prstTxWarp prst="textNoShape">
              <a:avLst/>
            </a:prstTxWarp>
          </a:bodyPr>
          <a:lstStyle>
            <a:lvl1pPr algn="r">
              <a:defRPr sz="1200"/>
            </a:lvl1pPr>
          </a:lstStyle>
          <a:p>
            <a:fld id="{A84FE072-BE27-0041-8B3D-DF6DD920503E}" type="slidenum">
              <a:rPr lang="en-US"/>
              <a:pPr/>
              <a:t>‹#›</a:t>
            </a:fld>
            <a:endParaRPr lang="en-US"/>
          </a:p>
        </p:txBody>
      </p:sp>
    </p:spTree>
    <p:extLst>
      <p:ext uri="{BB962C8B-B14F-4D97-AF65-F5344CB8AC3E}">
        <p14:creationId xmlns:p14="http://schemas.microsoft.com/office/powerpoint/2010/main" val="14357675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charset="0"/>
      </a:defRPr>
    </a:lvl1pPr>
    <a:lvl2pPr marL="4572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Lucida Grande" pitchFamily="84" charset="0"/>
        <a:ea typeface="ヒラギノ角ゴ Pro W3" pitchFamily="84"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20750" y="742950"/>
            <a:ext cx="4953000" cy="3714750"/>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dirty="0">
              <a:ea typeface="ヒラギノ角ゴ Pro W3"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ヒラギノ角ゴ Pro W3" charset="0"/>
                <a:cs typeface="ヒラギノ角ゴ Pro W3" charset="0"/>
              </a:defRPr>
            </a:lvl1pPr>
            <a:lvl2pPr marL="741761" indent="-285293">
              <a:defRPr sz="2400">
                <a:solidFill>
                  <a:schemeClr val="tx1"/>
                </a:solidFill>
                <a:latin typeface="Lucida Grande" charset="0"/>
                <a:ea typeface="ヒラギノ角ゴ Pro W3" charset="0"/>
                <a:cs typeface="ヒラギノ角ゴ Pro W3" charset="0"/>
              </a:defRPr>
            </a:lvl2pPr>
            <a:lvl3pPr marL="1141171" indent="-228234">
              <a:defRPr sz="2400">
                <a:solidFill>
                  <a:schemeClr val="tx1"/>
                </a:solidFill>
                <a:latin typeface="Lucida Grande" charset="0"/>
                <a:ea typeface="ヒラギノ角ゴ Pro W3" charset="0"/>
                <a:cs typeface="ヒラギノ角ゴ Pro W3" charset="0"/>
              </a:defRPr>
            </a:lvl3pPr>
            <a:lvl4pPr marL="1597640" indent="-228234">
              <a:defRPr sz="2400">
                <a:solidFill>
                  <a:schemeClr val="tx1"/>
                </a:solidFill>
                <a:latin typeface="Lucida Grande" charset="0"/>
                <a:ea typeface="ヒラギノ角ゴ Pro W3" charset="0"/>
                <a:cs typeface="ヒラギノ角ゴ Pro W3" charset="0"/>
              </a:defRPr>
            </a:lvl4pPr>
            <a:lvl5pPr marL="2054108" indent="-228234">
              <a:defRPr sz="2400">
                <a:solidFill>
                  <a:schemeClr val="tx1"/>
                </a:solidFill>
                <a:latin typeface="Lucida Grande" charset="0"/>
                <a:ea typeface="ヒラギノ角ゴ Pro W3" charset="0"/>
                <a:cs typeface="ヒラギノ角ゴ Pro W3" charset="0"/>
              </a:defRPr>
            </a:lvl5pPr>
            <a:lvl6pPr marL="2510577" indent="-228234"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67045" indent="-228234"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3514" indent="-228234"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79982" indent="-228234"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fld id="{0348A2A4-79F0-5F42-9FA9-5597C2232BA3}" type="slidenum">
              <a:rPr lang="en-US" sz="1200">
                <a:solidFill>
                  <a:prstClr val="black"/>
                </a:solidFill>
                <a:latin typeface="Calibri"/>
              </a:rPr>
              <a:pPr/>
              <a:t>1</a:t>
            </a:fld>
            <a:endParaRPr lang="en-US" sz="1200" dirty="0">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8978" y="4561889"/>
            <a:ext cx="4896544" cy="4711591"/>
          </a:xfrm>
        </p:spPr>
        <p:txBody>
          <a:bodyPr/>
          <a:lstStyle/>
          <a:p>
            <a:endParaRPr lang="en-GB"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A84FE072-BE27-0041-8B3D-DF6DD920503E}" type="slidenum">
              <a:rPr lang="en-US" smtClean="0"/>
              <a:pPr/>
              <a:t>10</a:t>
            </a:fld>
            <a:endParaRPr lang="en-US"/>
          </a:p>
        </p:txBody>
      </p:sp>
    </p:spTree>
    <p:extLst>
      <p:ext uri="{BB962C8B-B14F-4D97-AF65-F5344CB8AC3E}">
        <p14:creationId xmlns:p14="http://schemas.microsoft.com/office/powerpoint/2010/main" val="363193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1DA3B9-95CC-4898-BF24-604C35AC6BFA}" type="slidenum">
              <a:rPr lang="en-GB" smtClean="0"/>
              <a:t>11</a:t>
            </a:fld>
            <a:endParaRPr lang="en-GB"/>
          </a:p>
        </p:txBody>
      </p:sp>
    </p:spTree>
    <p:extLst>
      <p:ext uri="{BB962C8B-B14F-4D97-AF65-F5344CB8AC3E}">
        <p14:creationId xmlns:p14="http://schemas.microsoft.com/office/powerpoint/2010/main" val="361897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1DA3B9-95CC-4898-BF24-604C35AC6BFA}" type="slidenum">
              <a:rPr lang="en-GB" smtClean="0"/>
              <a:t>12</a:t>
            </a:fld>
            <a:endParaRPr lang="en-GB"/>
          </a:p>
        </p:txBody>
      </p:sp>
    </p:spTree>
    <p:extLst>
      <p:ext uri="{BB962C8B-B14F-4D97-AF65-F5344CB8AC3E}">
        <p14:creationId xmlns:p14="http://schemas.microsoft.com/office/powerpoint/2010/main" val="28286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4FE072-BE27-0041-8B3D-DF6DD920503E}" type="slidenum">
              <a:rPr lang="en-US" smtClean="0"/>
              <a:pPr/>
              <a:t>13</a:t>
            </a:fld>
            <a:endParaRPr lang="en-US"/>
          </a:p>
        </p:txBody>
      </p:sp>
    </p:spTree>
    <p:extLst>
      <p:ext uri="{BB962C8B-B14F-4D97-AF65-F5344CB8AC3E}">
        <p14:creationId xmlns:p14="http://schemas.microsoft.com/office/powerpoint/2010/main" val="11435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4FE072-BE27-0041-8B3D-DF6DD920503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57813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920750" y="742950"/>
            <a:ext cx="4953000" cy="3714750"/>
          </a:xfrm>
          <a:ln/>
        </p:spPr>
      </p:sp>
      <p:sp>
        <p:nvSpPr>
          <p:cNvPr id="3" name="Notes Placeholder 2"/>
          <p:cNvSpPr>
            <a:spLocks noGrp="1"/>
          </p:cNvSpPr>
          <p:nvPr>
            <p:ph type="body" idx="1"/>
          </p:nvPr>
        </p:nvSpPr>
        <p:spPr>
          <a:xfrm>
            <a:off x="732955" y="4592960"/>
            <a:ext cx="5328591" cy="4711591"/>
          </a:xfrm>
        </p:spPr>
        <p:txBody>
          <a:bodyPr/>
          <a:lstStyle/>
          <a:p>
            <a:pPr>
              <a:defRPr/>
            </a:pPr>
            <a:endParaRPr lang="en-GB" sz="1100" dirty="0" smtClean="0">
              <a:latin typeface="+mn-lt"/>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2236788" indent="-33338" eaLnBrk="0" fontAlgn="base" hangingPunct="0">
              <a:spcBef>
                <a:spcPct val="0"/>
              </a:spcBef>
              <a:spcAft>
                <a:spcPct val="0"/>
              </a:spcAft>
              <a:defRPr sz="2400">
                <a:solidFill>
                  <a:schemeClr val="tx1"/>
                </a:solidFill>
                <a:latin typeface="Times New Roman" pitchFamily="18" charset="0"/>
              </a:defRPr>
            </a:lvl6pPr>
            <a:lvl7pPr marL="2693988" indent="-33338" eaLnBrk="0" fontAlgn="base" hangingPunct="0">
              <a:spcBef>
                <a:spcPct val="0"/>
              </a:spcBef>
              <a:spcAft>
                <a:spcPct val="0"/>
              </a:spcAft>
              <a:defRPr sz="2400">
                <a:solidFill>
                  <a:schemeClr val="tx1"/>
                </a:solidFill>
                <a:latin typeface="Times New Roman" pitchFamily="18" charset="0"/>
              </a:defRPr>
            </a:lvl7pPr>
            <a:lvl8pPr marL="3151188" indent="-33338" eaLnBrk="0" fontAlgn="base" hangingPunct="0">
              <a:spcBef>
                <a:spcPct val="0"/>
              </a:spcBef>
              <a:spcAft>
                <a:spcPct val="0"/>
              </a:spcAft>
              <a:defRPr sz="2400">
                <a:solidFill>
                  <a:schemeClr val="tx1"/>
                </a:solidFill>
                <a:latin typeface="Times New Roman" pitchFamily="18" charset="0"/>
              </a:defRPr>
            </a:lvl8pPr>
            <a:lvl9pPr marL="3608388" indent="-33338" eaLnBrk="0" fontAlgn="base" hangingPunct="0">
              <a:spcBef>
                <a:spcPct val="0"/>
              </a:spcBef>
              <a:spcAft>
                <a:spcPct val="0"/>
              </a:spcAft>
              <a:defRPr sz="2400">
                <a:solidFill>
                  <a:schemeClr val="tx1"/>
                </a:solidFill>
                <a:latin typeface="Times New Roman" pitchFamily="18" charset="0"/>
              </a:defRPr>
            </a:lvl9pPr>
          </a:lstStyle>
          <a:p>
            <a:fld id="{A38DD2BD-3F23-4BD9-868C-3DC460BE18F5}" type="slidenum">
              <a:rPr lang="en-US" altLang="en-US" sz="1200" smtClean="0"/>
              <a:pPr/>
              <a:t>15</a:t>
            </a:fld>
            <a:endParaRPr lang="en-US"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a:xfrm>
            <a:off x="732954" y="4592960"/>
            <a:ext cx="5472608" cy="4536504"/>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D8100E-8BB3-43BE-AF99-9DCEBE66E5BA}" type="slidenum">
              <a:rPr lang="en-GB" smtClean="0"/>
              <a:t>16</a:t>
            </a:fld>
            <a:endParaRPr lang="en-GB"/>
          </a:p>
        </p:txBody>
      </p:sp>
    </p:spTree>
    <p:extLst>
      <p:ext uri="{BB962C8B-B14F-4D97-AF65-F5344CB8AC3E}">
        <p14:creationId xmlns:p14="http://schemas.microsoft.com/office/powerpoint/2010/main" val="3376391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A84FE072-BE27-0041-8B3D-DF6DD920503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25178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A84FE072-BE27-0041-8B3D-DF6DD920503E}" type="slidenum">
              <a:rPr lang="en-US" smtClean="0"/>
              <a:pPr/>
              <a:t>18</a:t>
            </a:fld>
            <a:endParaRPr lang="en-US"/>
          </a:p>
        </p:txBody>
      </p:sp>
    </p:spTree>
    <p:extLst>
      <p:ext uri="{BB962C8B-B14F-4D97-AF65-F5344CB8AC3E}">
        <p14:creationId xmlns:p14="http://schemas.microsoft.com/office/powerpoint/2010/main" val="197910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a:xfrm>
            <a:off x="876969" y="4705905"/>
            <a:ext cx="5040561" cy="4845290"/>
          </a:xfrm>
        </p:spPr>
        <p:txBody>
          <a:bodyPr/>
          <a:lstStyle/>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A84FE072-BE27-0041-8B3D-DF6DD920503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94581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920750" y="742950"/>
            <a:ext cx="4953000" cy="371475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sz="1400" dirty="0">
              <a:latin typeface="+mn-lt"/>
              <a:ea typeface="ヒラギノ角ゴ Pro W3"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ヒラギノ角ゴ Pro W3" charset="0"/>
                <a:cs typeface="ヒラギノ角ゴ Pro W3" charset="0"/>
              </a:defRPr>
            </a:lvl1pPr>
            <a:lvl2pPr marL="742760" indent="-285676">
              <a:defRPr sz="2400">
                <a:solidFill>
                  <a:schemeClr val="tx1"/>
                </a:solidFill>
                <a:latin typeface="Lucida Grande" charset="0"/>
                <a:ea typeface="ヒラギノ角ゴ Pro W3" charset="0"/>
                <a:cs typeface="ヒラギノ角ゴ Pro W3" charset="0"/>
              </a:defRPr>
            </a:lvl2pPr>
            <a:lvl3pPr marL="1142709" indent="-228542">
              <a:defRPr sz="2400">
                <a:solidFill>
                  <a:schemeClr val="tx1"/>
                </a:solidFill>
                <a:latin typeface="Lucida Grande" charset="0"/>
                <a:ea typeface="ヒラギノ角ゴ Pro W3" charset="0"/>
                <a:cs typeface="ヒラギノ角ゴ Pro W3" charset="0"/>
              </a:defRPr>
            </a:lvl3pPr>
            <a:lvl4pPr marL="1599792" indent="-228542">
              <a:defRPr sz="2400">
                <a:solidFill>
                  <a:schemeClr val="tx1"/>
                </a:solidFill>
                <a:latin typeface="Lucida Grande" charset="0"/>
                <a:ea typeface="ヒラギノ角ゴ Pro W3" charset="0"/>
                <a:cs typeface="ヒラギノ角ゴ Pro W3" charset="0"/>
              </a:defRPr>
            </a:lvl4pPr>
            <a:lvl5pPr marL="2056875" indent="-228542">
              <a:defRPr sz="2400">
                <a:solidFill>
                  <a:schemeClr val="tx1"/>
                </a:solidFill>
                <a:latin typeface="Lucida Grande" charset="0"/>
                <a:ea typeface="ヒラギノ角ゴ Pro W3" charset="0"/>
                <a:cs typeface="ヒラギノ角ゴ Pro W3" charset="0"/>
              </a:defRPr>
            </a:lvl5pPr>
            <a:lvl6pPr marL="2513958"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71042"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8125"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85209"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fld id="{B73A7F7C-58EA-0944-B3F5-CAAAFC3E4B2B}" type="slidenum">
              <a:rPr lang="en-US" sz="1100">
                <a:solidFill>
                  <a:srgbClr val="000000"/>
                </a:solidFill>
                <a:latin typeface="Calibri"/>
              </a:rPr>
              <a:pPr/>
              <a:t>2</a:t>
            </a:fld>
            <a:endParaRPr lang="en-US" sz="1100" dirty="0">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a:xfrm>
            <a:off x="804962" y="4705906"/>
            <a:ext cx="5184576" cy="4845289"/>
          </a:xfrm>
        </p:spPr>
        <p:txBody>
          <a:bodyPr/>
          <a:lstStyle/>
          <a:p>
            <a:endParaRPr lang="en-GB" dirty="0">
              <a:latin typeface="+mn-lt"/>
            </a:endParaRPr>
          </a:p>
        </p:txBody>
      </p:sp>
      <p:sp>
        <p:nvSpPr>
          <p:cNvPr id="4" name="Slide Number Placeholder 3"/>
          <p:cNvSpPr>
            <a:spLocks noGrp="1"/>
          </p:cNvSpPr>
          <p:nvPr>
            <p:ph type="sldNum" sz="quarter" idx="10"/>
          </p:nvPr>
        </p:nvSpPr>
        <p:spPr/>
        <p:txBody>
          <a:bodyPr/>
          <a:lstStyle/>
          <a:p>
            <a:fld id="{A84FE072-BE27-0041-8B3D-DF6DD920503E}"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3945811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76429C-3B46-4B1A-BE78-DB022C21284F}" type="slidenum">
              <a:rPr lang="en-US" smtClean="0"/>
              <a:pPr>
                <a:defRPr/>
              </a:pPr>
              <a:t>21</a:t>
            </a:fld>
            <a:endParaRPr lang="en-US" dirty="0"/>
          </a:p>
        </p:txBody>
      </p:sp>
    </p:spTree>
    <p:extLst>
      <p:ext uri="{BB962C8B-B14F-4D97-AF65-F5344CB8AC3E}">
        <p14:creationId xmlns:p14="http://schemas.microsoft.com/office/powerpoint/2010/main" val="1514384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920750" y="742950"/>
            <a:ext cx="4953000" cy="371475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sz="1400" dirty="0">
              <a:latin typeface="+mn-lt"/>
              <a:ea typeface="ヒラギノ角ゴ Pro W3"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ヒラギノ角ゴ Pro W3" charset="0"/>
                <a:cs typeface="ヒラギノ角ゴ Pro W3" charset="0"/>
              </a:defRPr>
            </a:lvl1pPr>
            <a:lvl2pPr marL="742760" indent="-285676">
              <a:defRPr sz="2400">
                <a:solidFill>
                  <a:schemeClr val="tx1"/>
                </a:solidFill>
                <a:latin typeface="Lucida Grande" charset="0"/>
                <a:ea typeface="ヒラギノ角ゴ Pro W3" charset="0"/>
                <a:cs typeface="ヒラギノ角ゴ Pro W3" charset="0"/>
              </a:defRPr>
            </a:lvl2pPr>
            <a:lvl3pPr marL="1142709" indent="-228542">
              <a:defRPr sz="2400">
                <a:solidFill>
                  <a:schemeClr val="tx1"/>
                </a:solidFill>
                <a:latin typeface="Lucida Grande" charset="0"/>
                <a:ea typeface="ヒラギノ角ゴ Pro W3" charset="0"/>
                <a:cs typeface="ヒラギノ角ゴ Pro W3" charset="0"/>
              </a:defRPr>
            </a:lvl3pPr>
            <a:lvl4pPr marL="1599792" indent="-228542">
              <a:defRPr sz="2400">
                <a:solidFill>
                  <a:schemeClr val="tx1"/>
                </a:solidFill>
                <a:latin typeface="Lucida Grande" charset="0"/>
                <a:ea typeface="ヒラギノ角ゴ Pro W3" charset="0"/>
                <a:cs typeface="ヒラギノ角ゴ Pro W3" charset="0"/>
              </a:defRPr>
            </a:lvl4pPr>
            <a:lvl5pPr marL="2056875" indent="-228542">
              <a:defRPr sz="2400">
                <a:solidFill>
                  <a:schemeClr val="tx1"/>
                </a:solidFill>
                <a:latin typeface="Lucida Grande" charset="0"/>
                <a:ea typeface="ヒラギノ角ゴ Pro W3" charset="0"/>
                <a:cs typeface="ヒラギノ角ゴ Pro W3" charset="0"/>
              </a:defRPr>
            </a:lvl5pPr>
            <a:lvl6pPr marL="2513958"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71042"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8125"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85209"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fld id="{B73A7F7C-58EA-0944-B3F5-CAAAFC3E4B2B}" type="slidenum">
              <a:rPr lang="en-US" sz="1100">
                <a:solidFill>
                  <a:srgbClr val="000000"/>
                </a:solidFill>
                <a:latin typeface="Calibri"/>
              </a:rPr>
              <a:pPr/>
              <a:t>22</a:t>
            </a:fld>
            <a:endParaRPr lang="en-US" sz="1100" dirty="0">
              <a:solidFill>
                <a:srgbClr val="000000"/>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4FE072-BE27-0041-8B3D-DF6DD920503E}" type="slidenum">
              <a:rPr lang="en-US" smtClean="0">
                <a:solidFill>
                  <a:prstClr val="black"/>
                </a:solidFill>
                <a:latin typeface="Calibri"/>
              </a:rPr>
              <a:pPr/>
              <a:t>23</a:t>
            </a:fld>
            <a:endParaRPr lang="en-US" dirty="0">
              <a:solidFill>
                <a:prstClr val="black"/>
              </a:solidFill>
              <a:latin typeface="Calibri"/>
            </a:endParaRPr>
          </a:p>
        </p:txBody>
      </p:sp>
    </p:spTree>
    <p:extLst>
      <p:ext uri="{BB962C8B-B14F-4D97-AF65-F5344CB8AC3E}">
        <p14:creationId xmlns:p14="http://schemas.microsoft.com/office/powerpoint/2010/main" val="2722473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84FE072-BE27-0041-8B3D-DF6DD920503E}" type="slidenum">
              <a:rPr lang="en-US" smtClean="0"/>
              <a:pPr/>
              <a:t>24</a:t>
            </a:fld>
            <a:endParaRPr lang="en-US"/>
          </a:p>
        </p:txBody>
      </p:sp>
    </p:spTree>
    <p:extLst>
      <p:ext uri="{BB962C8B-B14F-4D97-AF65-F5344CB8AC3E}">
        <p14:creationId xmlns:p14="http://schemas.microsoft.com/office/powerpoint/2010/main" val="488706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pPr marL="0" indent="0">
              <a:lnSpc>
                <a:spcPct val="80000"/>
              </a:lnSpc>
              <a:spcBef>
                <a:spcPct val="20000"/>
              </a:spcBef>
              <a:buClr>
                <a:srgbClr val="0087C4"/>
              </a:buClr>
              <a:buSzPct val="120000"/>
              <a:buFontTx/>
              <a:buNone/>
            </a:pPr>
            <a:endParaRPr lang="en-GB" b="0" dirty="0" smtClean="0">
              <a:solidFill>
                <a:srgbClr val="000000">
                  <a:lumMod val="85000"/>
                  <a:lumOff val="15000"/>
                </a:srgbClr>
              </a:solidFill>
              <a:latin typeface="Calibri" panose="020F0502020204030204" pitchFamily="34" charset="0"/>
              <a:ea typeface="ヒラギノ角ゴ Pro W3" pitchFamily="84" charset="-128"/>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098B5834-6AB7-4140-9EFD-824AA50D548A}"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401919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a:xfrm>
            <a:off x="804961" y="4705905"/>
            <a:ext cx="5112569" cy="4845290"/>
          </a:xfrm>
        </p:spPr>
        <p:txBody>
          <a:bodyPr/>
          <a:lstStyle/>
          <a:p>
            <a:pPr marL="285750" indent="-285750">
              <a:buFont typeface="Arial" panose="020B0604020202020204" pitchFamily="34" charset="0"/>
              <a:buChar char="•"/>
            </a:pPr>
            <a:endParaRPr lang="en-GB" b="0" dirty="0">
              <a:latin typeface="+mn-lt"/>
            </a:endParaRPr>
          </a:p>
        </p:txBody>
      </p:sp>
      <p:sp>
        <p:nvSpPr>
          <p:cNvPr id="4" name="Slide Number Placeholder 3"/>
          <p:cNvSpPr>
            <a:spLocks noGrp="1"/>
          </p:cNvSpPr>
          <p:nvPr>
            <p:ph type="sldNum" sz="quarter" idx="10"/>
          </p:nvPr>
        </p:nvSpPr>
        <p:spPr/>
        <p:txBody>
          <a:bodyPr/>
          <a:lstStyle/>
          <a:p>
            <a:fld id="{A84FE072-BE27-0041-8B3D-DF6DD920503E}" type="slidenum">
              <a:rPr lang="en-US" smtClean="0"/>
              <a:pPr/>
              <a:t>26</a:t>
            </a:fld>
            <a:endParaRPr lang="en-US" dirty="0"/>
          </a:p>
        </p:txBody>
      </p:sp>
    </p:spTree>
    <p:extLst>
      <p:ext uri="{BB962C8B-B14F-4D97-AF65-F5344CB8AC3E}">
        <p14:creationId xmlns:p14="http://schemas.microsoft.com/office/powerpoint/2010/main" val="3945811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a:xfrm>
            <a:off x="920750" y="742950"/>
            <a:ext cx="4953000" cy="3714750"/>
          </a:xfrm>
          <a:ln/>
        </p:spPr>
      </p:sp>
      <p:sp>
        <p:nvSpPr>
          <p:cNvPr id="45059" name="Rectangle 3"/>
          <p:cNvSpPr>
            <a:spLocks noGrp="1"/>
          </p:cNvSpPr>
          <p:nvPr>
            <p:ph type="body" idx="1"/>
          </p:nvPr>
        </p:nvSpPr>
        <p:spPr>
          <a:noFill/>
          <a:ln/>
        </p:spPr>
        <p:txBody>
          <a:bodyPr/>
          <a:lstStyle/>
          <a:p>
            <a:pPr eaLnBrk="1" hangingPunct="1"/>
            <a:endParaRPr lang="en-US" dirty="0" smtClean="0">
              <a:latin typeface="Corisande" pitchFamily="2" charset="0"/>
              <a:ea typeface="ヒラギノ角ゴ Pro W3"/>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920750" y="742950"/>
            <a:ext cx="4953000" cy="371475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sz="1400" dirty="0">
              <a:latin typeface="+mn-lt"/>
              <a:ea typeface="ヒラギノ角ゴ Pro W3"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ヒラギノ角ゴ Pro W3" charset="0"/>
                <a:cs typeface="ヒラギノ角ゴ Pro W3" charset="0"/>
              </a:defRPr>
            </a:lvl1pPr>
            <a:lvl2pPr marL="742760" indent="-285676">
              <a:defRPr sz="2400">
                <a:solidFill>
                  <a:schemeClr val="tx1"/>
                </a:solidFill>
                <a:latin typeface="Lucida Grande" charset="0"/>
                <a:ea typeface="ヒラギノ角ゴ Pro W3" charset="0"/>
                <a:cs typeface="ヒラギノ角ゴ Pro W3" charset="0"/>
              </a:defRPr>
            </a:lvl2pPr>
            <a:lvl3pPr marL="1142709" indent="-228542">
              <a:defRPr sz="2400">
                <a:solidFill>
                  <a:schemeClr val="tx1"/>
                </a:solidFill>
                <a:latin typeface="Lucida Grande" charset="0"/>
                <a:ea typeface="ヒラギノ角ゴ Pro W3" charset="0"/>
                <a:cs typeface="ヒラギノ角ゴ Pro W3" charset="0"/>
              </a:defRPr>
            </a:lvl3pPr>
            <a:lvl4pPr marL="1599792" indent="-228542">
              <a:defRPr sz="2400">
                <a:solidFill>
                  <a:schemeClr val="tx1"/>
                </a:solidFill>
                <a:latin typeface="Lucida Grande" charset="0"/>
                <a:ea typeface="ヒラギノ角ゴ Pro W3" charset="0"/>
                <a:cs typeface="ヒラギノ角ゴ Pro W3" charset="0"/>
              </a:defRPr>
            </a:lvl4pPr>
            <a:lvl5pPr marL="2056875" indent="-228542">
              <a:defRPr sz="2400">
                <a:solidFill>
                  <a:schemeClr val="tx1"/>
                </a:solidFill>
                <a:latin typeface="Lucida Grande" charset="0"/>
                <a:ea typeface="ヒラギノ角ゴ Pro W3" charset="0"/>
                <a:cs typeface="ヒラギノ角ゴ Pro W3" charset="0"/>
              </a:defRPr>
            </a:lvl5pPr>
            <a:lvl6pPr marL="2513958"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6pPr>
            <a:lvl7pPr marL="2971042"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7pPr>
            <a:lvl8pPr marL="3428125"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8pPr>
            <a:lvl9pPr marL="3885209" indent="-228542" eaLnBrk="0" fontAlgn="base" hangingPunct="0">
              <a:spcBef>
                <a:spcPct val="0"/>
              </a:spcBef>
              <a:spcAft>
                <a:spcPct val="0"/>
              </a:spcAft>
              <a:defRPr sz="2400">
                <a:solidFill>
                  <a:schemeClr val="tx1"/>
                </a:solidFill>
                <a:latin typeface="Lucida Grande" charset="0"/>
                <a:ea typeface="ヒラギノ角ゴ Pro W3" charset="0"/>
                <a:cs typeface="ヒラギノ角ゴ Pro W3" charset="0"/>
              </a:defRPr>
            </a:lvl9pPr>
          </a:lstStyle>
          <a:p>
            <a:fld id="{B73A7F7C-58EA-0944-B3F5-CAAAFC3E4B2B}" type="slidenum">
              <a:rPr lang="en-US" sz="1100">
                <a:solidFill>
                  <a:srgbClr val="000000"/>
                </a:solidFill>
                <a:latin typeface="Calibri"/>
              </a:rPr>
              <a:pPr/>
              <a:t>28</a:t>
            </a:fld>
            <a:endParaRPr lang="en-US" sz="1100" dirty="0">
              <a:solidFill>
                <a:srgbClr val="000000"/>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84FE072-BE27-0041-8B3D-DF6DD920503E}" type="slidenum">
              <a:rPr lang="en-US" smtClean="0"/>
              <a:pPr/>
              <a:t>29</a:t>
            </a:fld>
            <a:endParaRPr lang="en-US"/>
          </a:p>
        </p:txBody>
      </p:sp>
    </p:spTree>
    <p:extLst>
      <p:ext uri="{BB962C8B-B14F-4D97-AF65-F5344CB8AC3E}">
        <p14:creationId xmlns:p14="http://schemas.microsoft.com/office/powerpoint/2010/main" val="303148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4FE072-BE27-0041-8B3D-DF6DD920503E}" type="slidenum">
              <a:rPr lang="en-US" smtClean="0"/>
              <a:pPr/>
              <a:t>3</a:t>
            </a:fld>
            <a:endParaRPr lang="en-US"/>
          </a:p>
        </p:txBody>
      </p:sp>
    </p:spTree>
    <p:extLst>
      <p:ext uri="{BB962C8B-B14F-4D97-AF65-F5344CB8AC3E}">
        <p14:creationId xmlns:p14="http://schemas.microsoft.com/office/powerpoint/2010/main" val="3133630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3876266-4D46-4183-8AC9-88927D3E5432}" type="slidenum">
              <a:rPr lang="en-GB" smtClean="0"/>
              <a:pPr/>
              <a:t>39</a:t>
            </a:fld>
            <a:endParaRPr lang="en-GB" dirty="0"/>
          </a:p>
        </p:txBody>
      </p:sp>
    </p:spTree>
    <p:extLst>
      <p:ext uri="{BB962C8B-B14F-4D97-AF65-F5344CB8AC3E}">
        <p14:creationId xmlns:p14="http://schemas.microsoft.com/office/powerpoint/2010/main" val="1368430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a:xfrm>
            <a:off x="804962" y="4705909"/>
            <a:ext cx="5184576" cy="3991508"/>
          </a:xfrm>
        </p:spPr>
        <p:txBody>
          <a:bodyPr/>
          <a:lstStyle/>
          <a:p>
            <a:pPr marL="0" indent="0">
              <a:buFont typeface="Arial" panose="020B0604020202020204" pitchFamily="34" charset="0"/>
              <a:buNone/>
            </a:pPr>
            <a:endParaRPr lang="en-GB" dirty="0" smtClean="0">
              <a:latin typeface="+mn-lt"/>
            </a:endParaRPr>
          </a:p>
        </p:txBody>
      </p:sp>
      <p:sp>
        <p:nvSpPr>
          <p:cNvPr id="4" name="Slide Number Placeholder 3"/>
          <p:cNvSpPr>
            <a:spLocks noGrp="1"/>
          </p:cNvSpPr>
          <p:nvPr>
            <p:ph type="sldNum" sz="quarter" idx="10"/>
          </p:nvPr>
        </p:nvSpPr>
        <p:spPr/>
        <p:txBody>
          <a:bodyPr/>
          <a:lstStyle/>
          <a:p>
            <a:fld id="{A84FE072-BE27-0041-8B3D-DF6DD920503E}" type="slidenum">
              <a:rPr lang="en-US" smtClean="0">
                <a:solidFill>
                  <a:prstClr val="black"/>
                </a:solidFill>
                <a:latin typeface="Calibri"/>
              </a:rPr>
              <a:pPr/>
              <a:t>40</a:t>
            </a:fld>
            <a:endParaRPr lang="en-US" dirty="0">
              <a:solidFill>
                <a:prstClr val="black"/>
              </a:solidFill>
              <a:latin typeface="Calibri"/>
            </a:endParaRPr>
          </a:p>
        </p:txBody>
      </p:sp>
    </p:spTree>
    <p:extLst>
      <p:ext uri="{BB962C8B-B14F-4D97-AF65-F5344CB8AC3E}">
        <p14:creationId xmlns:p14="http://schemas.microsoft.com/office/powerpoint/2010/main" val="3945811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84FE072-BE27-0041-8B3D-DF6DD920503E}" type="slidenum">
              <a:rPr lang="en-US" smtClean="0"/>
              <a:pPr/>
              <a:t>41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84FE072-BE27-0041-8B3D-DF6DD920503E}" type="slidenum">
              <a:rPr lang="en-US" smtClean="0"/>
              <a:pPr/>
              <a:t>42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84FE072-BE27-0041-8B3D-DF6DD920503E}" type="slidenum">
              <a:rPr lang="en-US" smtClean="0"/>
              <a:pPr/>
              <a:t>43</a:t>
            </a:fld>
            <a:endParaRPr lang="en-US"/>
          </a:p>
        </p:txBody>
      </p:sp>
    </p:spTree>
    <p:extLst>
      <p:ext uri="{BB962C8B-B14F-4D97-AF65-F5344CB8AC3E}">
        <p14:creationId xmlns:p14="http://schemas.microsoft.com/office/powerpoint/2010/main" val="408284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C1D86F-A20F-4B2A-B45F-8C1B938AFA27}" type="slidenum">
              <a:rPr lang="en-GB" smtClean="0"/>
              <a:pPr/>
              <a:t>4</a:t>
            </a:fld>
            <a:endParaRPr lang="en-GB"/>
          </a:p>
        </p:txBody>
      </p:sp>
    </p:spTree>
    <p:extLst>
      <p:ext uri="{BB962C8B-B14F-4D97-AF65-F5344CB8AC3E}">
        <p14:creationId xmlns:p14="http://schemas.microsoft.com/office/powerpoint/2010/main" val="175284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a:xfrm>
            <a:off x="878147" y="4592961"/>
            <a:ext cx="5039383" cy="4570170"/>
          </a:xfrm>
        </p:spPr>
        <p:txBody>
          <a:bodyPr/>
          <a:lstStyle/>
          <a:p>
            <a:pPr marL="0" indent="0">
              <a:spcBef>
                <a:spcPts val="0"/>
              </a:spcBef>
              <a:spcAft>
                <a:spcPts val="400"/>
              </a:spcAft>
              <a:buFont typeface="Arial" panose="020B0604020202020204" pitchFamily="34" charset="0"/>
              <a:buNone/>
            </a:pPr>
            <a:endParaRPr lang="en-GB" dirty="0">
              <a:latin typeface="+mn-lt"/>
            </a:endParaRPr>
          </a:p>
        </p:txBody>
      </p:sp>
      <p:sp>
        <p:nvSpPr>
          <p:cNvPr id="4" name="Slide Number Placeholder 3"/>
          <p:cNvSpPr>
            <a:spLocks noGrp="1"/>
          </p:cNvSpPr>
          <p:nvPr>
            <p:ph type="sldNum" sz="quarter" idx="10"/>
          </p:nvPr>
        </p:nvSpPr>
        <p:spPr/>
        <p:txBody>
          <a:bodyPr/>
          <a:lstStyle/>
          <a:p>
            <a:fld id="{53D8100E-8BB3-43BE-AF99-9DCEBE66E5BA}" type="slidenum">
              <a:rPr lang="en-GB" smtClean="0"/>
              <a:pPr/>
              <a:t>5</a:t>
            </a:fld>
            <a:endParaRPr lang="en-GB"/>
          </a:p>
        </p:txBody>
      </p:sp>
    </p:spTree>
    <p:extLst>
      <p:ext uri="{BB962C8B-B14F-4D97-AF65-F5344CB8AC3E}">
        <p14:creationId xmlns:p14="http://schemas.microsoft.com/office/powerpoint/2010/main" val="337639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61E655AA-E11F-4A48-9870-807B3DBAE90F}" type="slidenum">
              <a:rPr lang="en-US" smtClean="0">
                <a:solidFill>
                  <a:prstClr val="black"/>
                </a:solidFill>
              </a:rPr>
              <a:pPr>
                <a:def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920750" y="742950"/>
            <a:ext cx="4953000" cy="3714750"/>
          </a:xfrm>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endParaRPr lang="en-GB" altLang="en-US" dirty="0">
              <a:latin typeface="Calibri" panose="020F0502020204030204" pitchFamily="34" charset="0"/>
              <a:cs typeface="Calibri" panose="020F0502020204030204" pitchFamily="34" charset="0"/>
            </a:endParaRP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2236788" indent="-33338" eaLnBrk="0" fontAlgn="base" hangingPunct="0">
              <a:spcBef>
                <a:spcPct val="0"/>
              </a:spcBef>
              <a:spcAft>
                <a:spcPct val="0"/>
              </a:spcAft>
              <a:defRPr sz="2400">
                <a:solidFill>
                  <a:schemeClr val="tx1"/>
                </a:solidFill>
                <a:latin typeface="Times New Roman" pitchFamily="18" charset="0"/>
              </a:defRPr>
            </a:lvl6pPr>
            <a:lvl7pPr marL="2693988" indent="-33338" eaLnBrk="0" fontAlgn="base" hangingPunct="0">
              <a:spcBef>
                <a:spcPct val="0"/>
              </a:spcBef>
              <a:spcAft>
                <a:spcPct val="0"/>
              </a:spcAft>
              <a:defRPr sz="2400">
                <a:solidFill>
                  <a:schemeClr val="tx1"/>
                </a:solidFill>
                <a:latin typeface="Times New Roman" pitchFamily="18" charset="0"/>
              </a:defRPr>
            </a:lvl7pPr>
            <a:lvl8pPr marL="3151188" indent="-33338" eaLnBrk="0" fontAlgn="base" hangingPunct="0">
              <a:spcBef>
                <a:spcPct val="0"/>
              </a:spcBef>
              <a:spcAft>
                <a:spcPct val="0"/>
              </a:spcAft>
              <a:defRPr sz="2400">
                <a:solidFill>
                  <a:schemeClr val="tx1"/>
                </a:solidFill>
                <a:latin typeface="Times New Roman" pitchFamily="18" charset="0"/>
              </a:defRPr>
            </a:lvl8pPr>
            <a:lvl9pPr marL="3608388" indent="-33338" eaLnBrk="0" fontAlgn="base" hangingPunct="0">
              <a:spcBef>
                <a:spcPct val="0"/>
              </a:spcBef>
              <a:spcAft>
                <a:spcPct val="0"/>
              </a:spcAft>
              <a:defRPr sz="2400">
                <a:solidFill>
                  <a:schemeClr val="tx1"/>
                </a:solidFill>
                <a:latin typeface="Times New Roman" pitchFamily="18" charset="0"/>
              </a:defRPr>
            </a:lvl9pPr>
          </a:lstStyle>
          <a:p>
            <a:fld id="{7580EB73-B979-4267-9C9B-57A4C6C7D6DC}" type="slidenum">
              <a:rPr lang="en-GB" altLang="en-US" sz="1200" smtClean="0"/>
              <a:pPr/>
              <a:t>7</a:t>
            </a:fld>
            <a:endParaRPr lang="en-GB"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920750" y="742950"/>
            <a:ext cx="4953000" cy="37147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Lucida Grande"/>
              <a:ea typeface="ヒラギノ角ゴ Pro W3"/>
            </a:endParaRPr>
          </a:p>
        </p:txBody>
      </p:sp>
      <p:sp>
        <p:nvSpPr>
          <p:cNvPr id="4" name="Slide Number Placeholder 3"/>
          <p:cNvSpPr>
            <a:spLocks noGrp="1"/>
          </p:cNvSpPr>
          <p:nvPr>
            <p:ph type="sldNum" sz="quarter" idx="5"/>
          </p:nvPr>
        </p:nvSpPr>
        <p:spPr/>
        <p:txBody>
          <a:bodyPr/>
          <a:lstStyle/>
          <a:p>
            <a:pPr>
              <a:defRPr/>
            </a:pPr>
            <a:fld id="{3619B429-95BD-4EBC-B588-B2B66B9D2CC2}"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8978" y="4561889"/>
            <a:ext cx="4896544" cy="4711591"/>
          </a:xfrm>
        </p:spPr>
        <p:txBody>
          <a:bodyPr/>
          <a:lstStyle/>
          <a:p>
            <a:endParaRPr lang="en-GB"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A84FE072-BE27-0041-8B3D-DF6DD920503E}" type="slidenum">
              <a:rPr lang="en-US" smtClean="0"/>
              <a:pPr/>
              <a:t>9</a:t>
            </a:fld>
            <a:endParaRPr lang="en-US"/>
          </a:p>
        </p:txBody>
      </p:sp>
    </p:spTree>
    <p:extLst>
      <p:ext uri="{BB962C8B-B14F-4D97-AF65-F5344CB8AC3E}">
        <p14:creationId xmlns:p14="http://schemas.microsoft.com/office/powerpoint/2010/main" val="3631938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31611B-A414-8449-BAB6-380A57A6AFF6}" type="slidenum">
              <a:rPr lang="en-US"/>
              <a:pPr/>
              <a:t>‹#›</a:t>
            </a:fld>
            <a:endParaRPr lang="en-US"/>
          </a:p>
        </p:txBody>
      </p:sp>
    </p:spTree>
    <p:extLst>
      <p:ext uri="{BB962C8B-B14F-4D97-AF65-F5344CB8AC3E}">
        <p14:creationId xmlns:p14="http://schemas.microsoft.com/office/powerpoint/2010/main" val="520778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38192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38192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56069"/>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7663669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485795"/>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013253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37210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33882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3266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73865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2523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56069"/>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024508"/>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9291935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5341254"/>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322"/>
            <a:ext cx="7772400" cy="1470025"/>
          </a:xfrm>
        </p:spPr>
        <p:txBody>
          <a:bodyPr/>
          <a:lstStyle>
            <a:lvl1pP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1970103"/>
            <a:ext cx="6400800" cy="1752601"/>
          </a:xfrm>
        </p:spPr>
        <p:txBody>
          <a:bodyPr/>
          <a:lstStyle>
            <a:lvl1pPr marL="0" indent="0" algn="ctr">
              <a:buNone/>
              <a:defRPr/>
            </a:lvl1pPr>
            <a:lvl2pPr marL="448091" indent="0" algn="ctr">
              <a:buNone/>
              <a:defRPr/>
            </a:lvl2pPr>
            <a:lvl3pPr marL="896171" indent="0" algn="ctr">
              <a:buNone/>
              <a:defRPr/>
            </a:lvl3pPr>
            <a:lvl4pPr marL="1344256" indent="0" algn="ctr">
              <a:buNone/>
              <a:defRPr/>
            </a:lvl4pPr>
            <a:lvl5pPr marL="1792340" indent="0" algn="ctr">
              <a:buNone/>
              <a:defRPr/>
            </a:lvl5pPr>
            <a:lvl6pPr marL="2240422" indent="0" algn="ctr">
              <a:buNone/>
              <a:defRPr/>
            </a:lvl6pPr>
            <a:lvl7pPr marL="2688514" indent="0" algn="ctr">
              <a:buNone/>
              <a:defRPr/>
            </a:lvl7pPr>
            <a:lvl8pPr marL="3136595" indent="0" algn="ctr">
              <a:buNone/>
              <a:defRPr/>
            </a:lvl8pPr>
            <a:lvl9pPr marL="3584684" indent="0" algn="ctr">
              <a:buNone/>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sz="1200"/>
            </a:lvl1pPr>
          </a:lstStyle>
          <a:p>
            <a:pPr>
              <a:defRPr/>
            </a:pPr>
            <a:endParaRPr lang="en-US">
              <a:solidFill>
                <a:srgbClr val="000000"/>
              </a:solidFill>
            </a:endParaRPr>
          </a:p>
        </p:txBody>
      </p:sp>
    </p:spTree>
    <p:extLst>
      <p:ext uri="{BB962C8B-B14F-4D97-AF65-F5344CB8AC3E}">
        <p14:creationId xmlns:p14="http://schemas.microsoft.com/office/powerpoint/2010/main" val="2266895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427"/>
            <a:ext cx="7772400" cy="380048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1144390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786141"/>
            <a:ext cx="7772400" cy="1362076"/>
          </a:xfrm>
        </p:spPr>
        <p:txBody>
          <a:bodyPr anchor="t"/>
          <a:lstStyle>
            <a:lvl1pPr algn="l">
              <a:defRPr sz="39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4" y="1285892"/>
            <a:ext cx="7772400" cy="1500188"/>
          </a:xfrm>
        </p:spPr>
        <p:txBody>
          <a:bodyPr anchor="b"/>
          <a:lstStyle>
            <a:lvl1pPr marL="0" indent="0">
              <a:buNone/>
              <a:defRPr sz="2000"/>
            </a:lvl1pPr>
            <a:lvl2pPr marL="448091" indent="0">
              <a:buNone/>
              <a:defRPr sz="1800"/>
            </a:lvl2pPr>
            <a:lvl3pPr marL="896171" indent="0">
              <a:buNone/>
              <a:defRPr sz="1500"/>
            </a:lvl3pPr>
            <a:lvl4pPr marL="1344256" indent="0">
              <a:buNone/>
              <a:defRPr sz="1300"/>
            </a:lvl4pPr>
            <a:lvl5pPr marL="1792340" indent="0">
              <a:buNone/>
              <a:defRPr sz="1300"/>
            </a:lvl5pPr>
            <a:lvl6pPr marL="2240422" indent="0">
              <a:buNone/>
              <a:defRPr sz="1300"/>
            </a:lvl6pPr>
            <a:lvl7pPr marL="2688514" indent="0">
              <a:buNone/>
              <a:defRPr sz="1300"/>
            </a:lvl7pPr>
            <a:lvl8pPr marL="3136595" indent="0">
              <a:buNone/>
              <a:defRPr sz="1300"/>
            </a:lvl8pPr>
            <a:lvl9pPr marL="3584684"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5650449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401"/>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427"/>
            <a:ext cx="3810000" cy="38004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5557838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4669"/>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32"/>
            <a:ext cx="4040188" cy="639763"/>
          </a:xfrm>
        </p:spPr>
        <p:txBody>
          <a:bodyPr anchor="b"/>
          <a:lstStyle>
            <a:lvl1pPr marL="0" indent="0">
              <a:buNone/>
              <a:defRPr sz="2400" b="1"/>
            </a:lvl1pPr>
            <a:lvl2pPr marL="448091" indent="0">
              <a:buNone/>
              <a:defRPr sz="2000" b="1"/>
            </a:lvl2pPr>
            <a:lvl3pPr marL="896171" indent="0">
              <a:buNone/>
              <a:defRPr sz="1800" b="1"/>
            </a:lvl3pPr>
            <a:lvl4pPr marL="1344256" indent="0">
              <a:buNone/>
              <a:defRPr sz="1500" b="1"/>
            </a:lvl4pPr>
            <a:lvl5pPr marL="1792340" indent="0">
              <a:buNone/>
              <a:defRPr sz="1500" b="1"/>
            </a:lvl5pPr>
            <a:lvl6pPr marL="2240422" indent="0">
              <a:buNone/>
              <a:defRPr sz="1500" b="1"/>
            </a:lvl6pPr>
            <a:lvl7pPr marL="2688514" indent="0">
              <a:buNone/>
              <a:defRPr sz="1500" b="1"/>
            </a:lvl7pPr>
            <a:lvl8pPr marL="3136595" indent="0">
              <a:buNone/>
              <a:defRPr sz="1500" b="1"/>
            </a:lvl8pPr>
            <a:lvl9pPr marL="3584684" indent="0">
              <a:buNone/>
              <a:defRPr sz="1500" b="1"/>
            </a:lvl9pPr>
          </a:lstStyle>
          <a:p>
            <a:pPr lvl="0"/>
            <a:r>
              <a:rPr lang="en-US" dirty="0" smtClean="0"/>
              <a:t>Click to edit Master text styles</a:t>
            </a:r>
          </a:p>
        </p:txBody>
      </p:sp>
      <p:sp>
        <p:nvSpPr>
          <p:cNvPr id="4" name="Content Placeholder 3"/>
          <p:cNvSpPr>
            <a:spLocks noGrp="1"/>
          </p:cNvSpPr>
          <p:nvPr>
            <p:ph sz="half" idx="2"/>
          </p:nvPr>
        </p:nvSpPr>
        <p:spPr>
          <a:xfrm>
            <a:off x="457200" y="2174946"/>
            <a:ext cx="4040188" cy="3897331"/>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44" y="1535132"/>
            <a:ext cx="4041775" cy="639763"/>
          </a:xfrm>
        </p:spPr>
        <p:txBody>
          <a:bodyPr anchor="b"/>
          <a:lstStyle>
            <a:lvl1pPr marL="0" indent="0">
              <a:buNone/>
              <a:defRPr sz="2400" b="1"/>
            </a:lvl1pPr>
            <a:lvl2pPr marL="448091" indent="0">
              <a:buNone/>
              <a:defRPr sz="2000" b="1"/>
            </a:lvl2pPr>
            <a:lvl3pPr marL="896171" indent="0">
              <a:buNone/>
              <a:defRPr sz="1800" b="1"/>
            </a:lvl3pPr>
            <a:lvl4pPr marL="1344256" indent="0">
              <a:buNone/>
              <a:defRPr sz="1500" b="1"/>
            </a:lvl4pPr>
            <a:lvl5pPr marL="1792340" indent="0">
              <a:buNone/>
              <a:defRPr sz="1500" b="1"/>
            </a:lvl5pPr>
            <a:lvl6pPr marL="2240422" indent="0">
              <a:buNone/>
              <a:defRPr sz="1500" b="1"/>
            </a:lvl6pPr>
            <a:lvl7pPr marL="2688514" indent="0">
              <a:buNone/>
              <a:defRPr sz="1500" b="1"/>
            </a:lvl7pPr>
            <a:lvl8pPr marL="3136595" indent="0">
              <a:buNone/>
              <a:defRPr sz="1500" b="1"/>
            </a:lvl8pPr>
            <a:lvl9pPr marL="3584684" indent="0">
              <a:buNone/>
              <a:defRPr sz="1500" b="1"/>
            </a:lvl9pPr>
          </a:lstStyle>
          <a:p>
            <a:pPr lvl="0"/>
            <a:r>
              <a:rPr lang="en-US" dirty="0" smtClean="0"/>
              <a:t>Click to edit Master text styles</a:t>
            </a:r>
          </a:p>
        </p:txBody>
      </p:sp>
      <p:sp>
        <p:nvSpPr>
          <p:cNvPr id="6" name="Content Placeholder 5"/>
          <p:cNvSpPr>
            <a:spLocks noGrp="1"/>
          </p:cNvSpPr>
          <p:nvPr>
            <p:ph sz="quarter" idx="4"/>
          </p:nvPr>
        </p:nvSpPr>
        <p:spPr>
          <a:xfrm>
            <a:off x="4645044" y="2174911"/>
            <a:ext cx="4041775" cy="3182950"/>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84311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559521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332098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7663669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00" y="273061"/>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5" y="273096"/>
            <a:ext cx="5111750" cy="5084776"/>
          </a:xfrm>
        </p:spPr>
        <p:txBody>
          <a:bodyPr/>
          <a:lstStyle>
            <a:lvl1pPr>
              <a:defRPr sz="33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300" y="1435133"/>
            <a:ext cx="3008313" cy="4851419"/>
          </a:xfrm>
        </p:spPr>
        <p:txBody>
          <a:bodyPr/>
          <a:lstStyle>
            <a:lvl1pPr marL="0" indent="0">
              <a:buNone/>
              <a:defRPr sz="1300"/>
            </a:lvl1pPr>
            <a:lvl2pPr marL="448091" indent="0">
              <a:buNone/>
              <a:defRPr sz="1200"/>
            </a:lvl2pPr>
            <a:lvl3pPr marL="896171" indent="0">
              <a:buNone/>
              <a:defRPr sz="1100"/>
            </a:lvl3pPr>
            <a:lvl4pPr marL="1344256" indent="0">
              <a:buNone/>
              <a:defRPr sz="900"/>
            </a:lvl4pPr>
            <a:lvl5pPr marL="1792340" indent="0">
              <a:buNone/>
              <a:defRPr sz="900"/>
            </a:lvl5pPr>
            <a:lvl6pPr marL="2240422" indent="0">
              <a:buNone/>
              <a:defRPr sz="900"/>
            </a:lvl6pPr>
            <a:lvl7pPr marL="2688514" indent="0">
              <a:buNone/>
              <a:defRPr sz="900"/>
            </a:lvl7pPr>
            <a:lvl8pPr marL="3136595" indent="0">
              <a:buNone/>
              <a:defRPr sz="900"/>
            </a:lvl8pPr>
            <a:lvl9pPr marL="3584684"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952866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5" y="4071993"/>
            <a:ext cx="5486400" cy="566740"/>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95" y="612815"/>
            <a:ext cx="5486400" cy="3459167"/>
          </a:xfrm>
        </p:spPr>
        <p:txBody>
          <a:bodyPr/>
          <a:lstStyle>
            <a:lvl1pPr marL="0" indent="0">
              <a:buNone/>
              <a:defRPr sz="3300"/>
            </a:lvl1pPr>
            <a:lvl2pPr marL="448091" indent="0">
              <a:buNone/>
              <a:defRPr sz="2800"/>
            </a:lvl2pPr>
            <a:lvl3pPr marL="896171" indent="0">
              <a:buNone/>
              <a:defRPr sz="2400"/>
            </a:lvl3pPr>
            <a:lvl4pPr marL="1344256" indent="0">
              <a:buNone/>
              <a:defRPr sz="2000"/>
            </a:lvl4pPr>
            <a:lvl5pPr marL="1792340" indent="0">
              <a:buNone/>
              <a:defRPr sz="2000"/>
            </a:lvl5pPr>
            <a:lvl6pPr marL="2240422" indent="0">
              <a:buNone/>
              <a:defRPr sz="2000"/>
            </a:lvl6pPr>
            <a:lvl7pPr marL="2688514" indent="0">
              <a:buNone/>
              <a:defRPr sz="2000"/>
            </a:lvl7pPr>
            <a:lvl8pPr marL="3136595" indent="0">
              <a:buNone/>
              <a:defRPr sz="2000"/>
            </a:lvl8pPr>
            <a:lvl9pPr marL="3584684"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95" y="4638701"/>
            <a:ext cx="5486400" cy="804863"/>
          </a:xfrm>
        </p:spPr>
        <p:txBody>
          <a:bodyPr/>
          <a:lstStyle>
            <a:lvl1pPr marL="0" indent="0">
              <a:buNone/>
              <a:defRPr sz="1300"/>
            </a:lvl1pPr>
            <a:lvl2pPr marL="448091" indent="0">
              <a:buNone/>
              <a:defRPr sz="1200"/>
            </a:lvl2pPr>
            <a:lvl3pPr marL="896171" indent="0">
              <a:buNone/>
              <a:defRPr sz="1100"/>
            </a:lvl3pPr>
            <a:lvl4pPr marL="1344256" indent="0">
              <a:buNone/>
              <a:defRPr sz="900"/>
            </a:lvl4pPr>
            <a:lvl5pPr marL="1792340" indent="0">
              <a:buNone/>
              <a:defRPr sz="900"/>
            </a:lvl5pPr>
            <a:lvl6pPr marL="2240422" indent="0">
              <a:buNone/>
              <a:defRPr sz="900"/>
            </a:lvl6pPr>
            <a:lvl7pPr marL="2688514" indent="0">
              <a:buNone/>
              <a:defRPr sz="900"/>
            </a:lvl7pPr>
            <a:lvl8pPr marL="3136595" indent="0">
              <a:buNone/>
              <a:defRPr sz="900"/>
            </a:lvl8pPr>
            <a:lvl9pPr marL="3584684"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05885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485795"/>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304"/>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F8363CEB-1F07-4E0D-BC00-94687ED77640}"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2655669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41"/>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D51CC035-BC4E-4DE5-82C1-D4A22CAB305F}"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142369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E85D9E81-952F-468B-B9B9-5FD6A399250E}"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3346619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2F112815-A95D-4D6B-9F70-869FE56A6F1A}"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2123454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00800"/>
            <a:ext cx="1905000" cy="457200"/>
          </a:xfrm>
        </p:spPr>
        <p:txBody>
          <a:bodyPr/>
          <a:lstStyle>
            <a:lvl1pPr>
              <a:defRPr/>
            </a:lvl1pPr>
          </a:lstStyle>
          <a:p>
            <a:pPr>
              <a:defRPr/>
            </a:pPr>
            <a:fld id="{AB08F4CD-643C-48CB-8C8C-CF4709B4F734}"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414181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400800"/>
            <a:ext cx="1905000" cy="457200"/>
          </a:xfrm>
        </p:spPr>
        <p:txBody>
          <a:bodyPr/>
          <a:lstStyle>
            <a:lvl1pPr>
              <a:defRPr/>
            </a:lvl1pPr>
          </a:lstStyle>
          <a:p>
            <a:pPr>
              <a:defRPr/>
            </a:pPr>
            <a:fld id="{728C646C-3973-4B8E-8A14-84449860CA67}"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354310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E426EDC-615C-244B-A5C8-161DF94F8DB1}" type="slidenum">
              <a:rPr lang="en-US"/>
              <a:pPr/>
              <a:t>‹#›</a:t>
            </a:fld>
            <a:endParaRPr lang="en-US"/>
          </a:p>
        </p:txBody>
      </p:sp>
    </p:spTree>
    <p:extLst>
      <p:ext uri="{BB962C8B-B14F-4D97-AF65-F5344CB8AC3E}">
        <p14:creationId xmlns:p14="http://schemas.microsoft.com/office/powerpoint/2010/main" val="1020332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00800"/>
            <a:ext cx="1905000" cy="457200"/>
          </a:xfrm>
        </p:spPr>
        <p:txBody>
          <a:bodyPr/>
          <a:lstStyle>
            <a:lvl1pPr>
              <a:defRPr/>
            </a:lvl1pPr>
          </a:lstStyle>
          <a:p>
            <a:pPr>
              <a:defRPr/>
            </a:pPr>
            <a:fld id="{958A7CA7-25DE-4C61-89AD-60A45FD764BB}"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599227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3E26A945-0A7C-44D7-B56F-90DF6AB2A0F3}"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152810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A52FAD9F-049E-4659-890E-6ADD7941FB6B}"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3023213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304"/>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D2516B16-E9D2-424A-A157-43E764605BA5}"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4118236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41"/>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2F5D3EE3-B416-354C-9C38-F155F14DD82B}"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1348547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E6F746E9-9A4B-7A47-8888-F891EA204BAF}"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3061089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CE0FA78A-BA24-B744-A256-F0B298C4ACE5}"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2779282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2E571266-5060-1F46-81FA-1F6FD54A6A77}"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2290810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0C4ED7A0-31DA-2D40-B868-0362D61B1121}"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1468580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053BF737-94A8-1741-97F3-79B0BA879CA2}"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333891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A47EE2-BE45-684E-8CE8-6971C56E5169}" type="slidenum">
              <a:rPr lang="en-US"/>
              <a:pPr/>
              <a:t>‹#›</a:t>
            </a:fld>
            <a:endParaRPr lang="en-US"/>
          </a:p>
        </p:txBody>
      </p:sp>
    </p:spTree>
    <p:extLst>
      <p:ext uri="{BB962C8B-B14F-4D97-AF65-F5344CB8AC3E}">
        <p14:creationId xmlns:p14="http://schemas.microsoft.com/office/powerpoint/2010/main" val="3653526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B7A40376-7057-8F44-83C5-715A807B1E20}"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3466945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atin typeface="Lucida Grande" charset="0"/>
                <a:ea typeface="ヒラギノ角ゴ Pro W3" charset="0"/>
                <a:cs typeface="ヒラギノ角ゴ Pro W3" charset="0"/>
              </a:defRPr>
            </a:lvl1pPr>
          </a:lstStyle>
          <a:p>
            <a:fld id="{9EC1B2CE-5A55-7D49-93B2-25A992D23606}" type="datetimeFigureOut">
              <a:rPr lang="en-US">
                <a:solidFill>
                  <a:srgbClr val="000000"/>
                </a:solidFill>
              </a:rPr>
              <a:pPr/>
              <a:t>17/12/2014</a:t>
            </a:fld>
            <a:endParaRPr lang="en-US">
              <a:solidFill>
                <a:srgbClr val="000000"/>
              </a:solidFill>
            </a:endParaRPr>
          </a:p>
        </p:txBody>
      </p:sp>
    </p:spTree>
    <p:extLst>
      <p:ext uri="{BB962C8B-B14F-4D97-AF65-F5344CB8AC3E}">
        <p14:creationId xmlns:p14="http://schemas.microsoft.com/office/powerpoint/2010/main" val="3994920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4304"/>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42F03288-FF0E-4F69-AAD4-7C81729EFF62}" type="datetimeFigureOut">
              <a:rPr lang="en-US">
                <a:solidFill>
                  <a:srgbClr val="000000"/>
                </a:solidFill>
              </a:rPr>
              <a:pPr>
                <a:defRPr/>
              </a:pPr>
              <a:t>17/12/2014</a:t>
            </a:fld>
            <a:endParaRPr lang="en-US">
              <a:solidFill>
                <a:srgbClr val="000000"/>
              </a:solidFill>
            </a:endParaRPr>
          </a:p>
        </p:txBody>
      </p:sp>
    </p:spTree>
    <p:extLst>
      <p:ext uri="{BB962C8B-B14F-4D97-AF65-F5344CB8AC3E}">
        <p14:creationId xmlns:p14="http://schemas.microsoft.com/office/powerpoint/2010/main" val="344983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41"/>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96F60DD9-8CC6-4EBF-8E36-E154495D6052}"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1270010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400800"/>
            <a:ext cx="1905000" cy="457200"/>
          </a:xfrm>
        </p:spPr>
        <p:txBody>
          <a:bodyPr/>
          <a:lstStyle>
            <a:lvl1pPr>
              <a:defRPr/>
            </a:lvl1pPr>
          </a:lstStyle>
          <a:p>
            <a:pPr>
              <a:defRPr/>
            </a:pPr>
            <a:fld id="{40B6A6A5-5B3C-4068-81F8-C89E9A27C76F}" type="datetimeFigureOut">
              <a:rPr lang="en-US">
                <a:solidFill>
                  <a:srgbClr val="000000"/>
                </a:solidFill>
              </a:rPr>
              <a:pPr>
                <a:defRPr/>
              </a:pPr>
              <a:t>17/12/2014</a:t>
            </a:fld>
            <a:endParaRPr lang="en-US">
              <a:solidFill>
                <a:srgbClr val="000000"/>
              </a:solidFill>
            </a:endParaRPr>
          </a:p>
        </p:txBody>
      </p:sp>
    </p:spTree>
    <p:extLst>
      <p:ext uri="{BB962C8B-B14F-4D97-AF65-F5344CB8AC3E}">
        <p14:creationId xmlns:p14="http://schemas.microsoft.com/office/powerpoint/2010/main" val="2053509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883EEEE5-3F14-4F3E-B392-C2AC24AD67B2}" type="datetimeFigureOut">
              <a:rPr lang="en-US">
                <a:solidFill>
                  <a:srgbClr val="000000"/>
                </a:solidFill>
              </a:rPr>
              <a:pPr>
                <a:defRPr/>
              </a:pPr>
              <a:t>17/12/2014</a:t>
            </a:fld>
            <a:endParaRPr lang="en-US">
              <a:solidFill>
                <a:srgbClr val="000000"/>
              </a:solidFill>
            </a:endParaRPr>
          </a:p>
        </p:txBody>
      </p:sp>
    </p:spTree>
    <p:extLst>
      <p:ext uri="{BB962C8B-B14F-4D97-AF65-F5344CB8AC3E}">
        <p14:creationId xmlns:p14="http://schemas.microsoft.com/office/powerpoint/2010/main" val="1837236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400800"/>
            <a:ext cx="1905000" cy="457200"/>
          </a:xfrm>
        </p:spPr>
        <p:txBody>
          <a:bodyPr/>
          <a:lstStyle>
            <a:lvl1pPr>
              <a:defRPr/>
            </a:lvl1pPr>
          </a:lstStyle>
          <a:p>
            <a:pPr>
              <a:defRPr/>
            </a:pPr>
            <a:fld id="{089BF859-B4B8-4893-9D2A-CC6AAA843F87}" type="datetimeFigureOut">
              <a:rPr lang="en-US">
                <a:solidFill>
                  <a:srgbClr val="000000"/>
                </a:solidFill>
              </a:rPr>
              <a:pPr>
                <a:defRPr/>
              </a:pPr>
              <a:t>17/12/2014</a:t>
            </a:fld>
            <a:endParaRPr lang="en-US">
              <a:solidFill>
                <a:srgbClr val="000000"/>
              </a:solidFill>
            </a:endParaRPr>
          </a:p>
        </p:txBody>
      </p:sp>
    </p:spTree>
    <p:extLst>
      <p:ext uri="{BB962C8B-B14F-4D97-AF65-F5344CB8AC3E}">
        <p14:creationId xmlns:p14="http://schemas.microsoft.com/office/powerpoint/2010/main" val="4203792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400800"/>
            <a:ext cx="1905000" cy="457200"/>
          </a:xfrm>
        </p:spPr>
        <p:txBody>
          <a:bodyPr/>
          <a:lstStyle>
            <a:lvl1pPr>
              <a:defRPr/>
            </a:lvl1pPr>
          </a:lstStyle>
          <a:p>
            <a:pPr>
              <a:defRPr/>
            </a:pPr>
            <a:fld id="{E0437513-7A42-4F04-B2A7-884B75367C80}"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440139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00800"/>
            <a:ext cx="1905000" cy="457200"/>
          </a:xfrm>
        </p:spPr>
        <p:txBody>
          <a:bodyPr/>
          <a:lstStyle>
            <a:lvl1pPr>
              <a:defRPr/>
            </a:lvl1pPr>
          </a:lstStyle>
          <a:p>
            <a:pPr>
              <a:defRPr/>
            </a:pPr>
            <a:fld id="{DC35D0EE-9E69-45E4-8F61-E949AEAE45AA}" type="datetimeFigureOut">
              <a:rPr lang="en-US">
                <a:solidFill>
                  <a:srgbClr val="000000"/>
                </a:solidFill>
              </a:rPr>
              <a:pPr>
                <a:defRPr/>
              </a:pPr>
              <a:t>17/12/2014</a:t>
            </a:fld>
            <a:endParaRPr lang="en-US">
              <a:solidFill>
                <a:srgbClr val="000000"/>
              </a:solidFill>
            </a:endParaRPr>
          </a:p>
        </p:txBody>
      </p:sp>
    </p:spTree>
    <p:extLst>
      <p:ext uri="{BB962C8B-B14F-4D97-AF65-F5344CB8AC3E}">
        <p14:creationId xmlns:p14="http://schemas.microsoft.com/office/powerpoint/2010/main" val="2153757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BF98CF18-9FE0-4961-A983-63485C14E1F4}" type="datetimeFigureOut">
              <a:rPr lang="en-US">
                <a:solidFill>
                  <a:srgbClr val="000000"/>
                </a:solidFill>
              </a:rPr>
              <a:pPr>
                <a:defRPr/>
              </a:pPr>
              <a:t>17/12/2014</a:t>
            </a:fld>
            <a:endParaRPr lang="en-US">
              <a:solidFill>
                <a:srgbClr val="000000"/>
              </a:solidFill>
            </a:endParaRPr>
          </a:p>
        </p:txBody>
      </p:sp>
    </p:spTree>
    <p:extLst>
      <p:ext uri="{BB962C8B-B14F-4D97-AF65-F5344CB8AC3E}">
        <p14:creationId xmlns:p14="http://schemas.microsoft.com/office/powerpoint/2010/main" val="232482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a:prstGeom prst="rect">
            <a:avLst/>
          </a:prstGeom>
        </p:spPr>
        <p:txBody>
          <a:bodyPr/>
          <a:lstStyle>
            <a:lvl1pPr>
              <a:defRPr sz="2400">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solidFill>
                  <a:schemeClr val="accent1">
                    <a:lumMod val="50000"/>
                  </a:schemeClr>
                </a:solidFill>
                <a:latin typeface="Arial" pitchFamily="34" charset="0"/>
                <a:cs typeface="Arial" pitchFamily="34" charset="0"/>
              </a:defRPr>
            </a:lvl3pPr>
            <a:lvl4pPr>
              <a:buNone/>
              <a:defRPr>
                <a:latin typeface="Arial" pitchFamily="34" charset="0"/>
                <a:cs typeface="Arial"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endParaRPr lang="en-US" dirty="0"/>
          </a:p>
        </p:txBody>
      </p:sp>
    </p:spTree>
    <p:extLst>
      <p:ext uri="{BB962C8B-B14F-4D97-AF65-F5344CB8AC3E}">
        <p14:creationId xmlns:p14="http://schemas.microsoft.com/office/powerpoint/2010/main" val="3588457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400800"/>
            <a:ext cx="1905000" cy="457200"/>
          </a:xfrm>
        </p:spPr>
        <p:txBody>
          <a:bodyPr/>
          <a:lstStyle>
            <a:lvl1pPr>
              <a:defRPr/>
            </a:lvl1pPr>
          </a:lstStyle>
          <a:p>
            <a:pPr>
              <a:defRPr/>
            </a:pPr>
            <a:fld id="{2B4B6A9A-9C59-4504-86AF-A9D70987E977}" type="datetimeFigureOut">
              <a:rPr lang="en-US">
                <a:solidFill>
                  <a:srgbClr val="000000"/>
                </a:solidFill>
              </a:rPr>
              <a:pPr>
                <a:defRPr/>
              </a:pPr>
              <a:t>17/12/2014</a:t>
            </a:fld>
            <a:endParaRPr lang="en-US" dirty="0">
              <a:solidFill>
                <a:srgbClr val="000000"/>
              </a:solidFill>
            </a:endParaRPr>
          </a:p>
        </p:txBody>
      </p:sp>
    </p:spTree>
    <p:extLst>
      <p:ext uri="{BB962C8B-B14F-4D97-AF65-F5344CB8AC3E}">
        <p14:creationId xmlns:p14="http://schemas.microsoft.com/office/powerpoint/2010/main" val="3016274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15609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2791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2165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23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2300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6344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758276"/>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41716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893067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71534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355880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494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47450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0274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1375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1997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950364"/>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334705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1223121"/>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37714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0976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688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9619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6674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3673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0986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845565"/>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886681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2789666"/>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81687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4541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3310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6499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8963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1758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48837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015515"/>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1543017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1782857"/>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11568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5462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9982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58617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5493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10301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317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897097"/>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525227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0034114"/>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821330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94780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3267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037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2824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82594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6498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529524"/>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3"/>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43511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5187593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8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8015281"/>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304"/>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71534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41"/>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09768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6"/>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33100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41"/>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5861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217488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28248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theme" Target="../theme/theme10.xml"/><Relationship Id="rId11" Type="http://schemas.openxmlformats.org/officeDocument/2006/relationships/image" Target="../media/image2.png"/><Relationship Id="rId1" Type="http://schemas.openxmlformats.org/officeDocument/2006/relationships/slideLayout" Target="../slideLayouts/slideLayout77.xml"/><Relationship Id="rId2"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theme" Target="../theme/theme11.xml"/><Relationship Id="rId11" Type="http://schemas.openxmlformats.org/officeDocument/2006/relationships/image" Target="../media/image2.png"/><Relationship Id="rId1" Type="http://schemas.openxmlformats.org/officeDocument/2006/relationships/slideLayout" Target="../slideLayouts/slideLayout86.xml"/><Relationship Id="rId2"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theme" Target="../theme/theme12.xml"/><Relationship Id="rId11" Type="http://schemas.openxmlformats.org/officeDocument/2006/relationships/image" Target="../media/image2.png"/><Relationship Id="rId1" Type="http://schemas.openxmlformats.org/officeDocument/2006/relationships/slideLayout" Target="../slideLayouts/slideLayout95.xml"/><Relationship Id="rId2" Type="http://schemas.openxmlformats.org/officeDocument/2006/relationships/slideLayout" Target="../slideLayouts/slideLayout9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theme" Target="../theme/theme13.xml"/><Relationship Id="rId11" Type="http://schemas.openxmlformats.org/officeDocument/2006/relationships/image" Target="../media/image2.png"/><Relationship Id="rId1" Type="http://schemas.openxmlformats.org/officeDocument/2006/relationships/slideLayout" Target="../slideLayouts/slideLayout104.xml"/><Relationship Id="rId2"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theme" Target="../theme/theme14.xml"/><Relationship Id="rId11" Type="http://schemas.openxmlformats.org/officeDocument/2006/relationships/image" Target="../media/image4.png"/><Relationship Id="rId1" Type="http://schemas.openxmlformats.org/officeDocument/2006/relationships/slideLayout" Target="../slideLayouts/slideLayout113.xml"/><Relationship Id="rId2"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theme" Target="../theme/theme2.xml"/><Relationship Id="rId11"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theme" Target="../theme/theme3.xml"/><Relationship Id="rId11" Type="http://schemas.openxmlformats.org/officeDocument/2006/relationships/image" Target="../media/image3.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theme" Target="../theme/theme4.xml"/><Relationship Id="rId11" Type="http://schemas.openxmlformats.org/officeDocument/2006/relationships/image" Target="../media/image3.jpe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theme" Target="../theme/theme5.xml"/><Relationship Id="rId11" Type="http://schemas.openxmlformats.org/officeDocument/2006/relationships/image" Target="../media/image3.jpeg"/><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theme" Target="../theme/theme6.xml"/><Relationship Id="rId11" Type="http://schemas.openxmlformats.org/officeDocument/2006/relationships/image" Target="../media/image2.png"/><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theme" Target="../theme/theme7.xml"/><Relationship Id="rId11" Type="http://schemas.openxmlformats.org/officeDocument/2006/relationships/image" Target="../media/image2.png"/><Relationship Id="rId1" Type="http://schemas.openxmlformats.org/officeDocument/2006/relationships/slideLayout" Target="../slideLayouts/slideLayout50.xml"/><Relationship Id="rId2"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theme" Target="../theme/theme8.xml"/><Relationship Id="rId11" Type="http://schemas.openxmlformats.org/officeDocument/2006/relationships/image" Target="../media/image2.png"/><Relationship Id="rId1" Type="http://schemas.openxmlformats.org/officeDocument/2006/relationships/slideLayout" Target="../slideLayouts/slideLayout59.xml"/><Relationship Id="rId2"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theme" Target="../theme/theme9.xml"/><Relationship Id="rId11" Type="http://schemas.openxmlformats.org/officeDocument/2006/relationships/image" Target="../media/image2.png"/><Relationship Id="rId1" Type="http://schemas.openxmlformats.org/officeDocument/2006/relationships/slideLayout" Target="../slideLayouts/slideLayout68.xml"/><Relationship Id="rId2"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fld id="{CD401DC8-78A3-9848-9E80-D05DA7B67321}" type="slidenum">
              <a:rPr lang="en-US"/>
              <a:pPr/>
              <a:t>‹#›</a:t>
            </a:fld>
            <a:endParaRPr lang="en-US"/>
          </a:p>
        </p:txBody>
      </p:sp>
      <p:pic>
        <p:nvPicPr>
          <p:cNvPr id="2" name="Picture 1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27384"/>
            <a:ext cx="9144000" cy="132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753" r:id="rId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ctr" rtl="0" eaLnBrk="0" fontAlgn="base" hangingPunct="0">
        <a:spcBef>
          <a:spcPct val="20000"/>
        </a:spcBef>
        <a:spcAft>
          <a:spcPct val="0"/>
        </a:spcAft>
        <a:defRPr sz="36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defRPr sz="36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961E18F1-CB95-4142-9AF7-0D6AACE417F0}" type="slidenum">
              <a:rPr lang="en-US" smtClean="0">
                <a:solidFill>
                  <a:srgbClr val="000000"/>
                </a:solidFill>
              </a:rPr>
              <a:pPr/>
              <a:t>‹#›</a:t>
            </a:fld>
            <a:endParaRPr lang="en-US" dirty="0">
              <a:solidFill>
                <a:srgbClr val="000000"/>
              </a:solidFill>
            </a:endParaRPr>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1564462" y="5321699"/>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071994"/>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961E18F1-CB95-4142-9AF7-0D6AACE417F0}" type="slidenum">
              <a:rPr lang="en-US" smtClean="0">
                <a:solidFill>
                  <a:srgbClr val="000000"/>
                </a:solidFill>
              </a:rPr>
              <a:pPr/>
              <a:t>‹#›</a:t>
            </a:fld>
            <a:endParaRPr lang="en-US" dirty="0">
              <a:solidFill>
                <a:srgbClr val="000000"/>
              </a:solidFill>
            </a:endParaRPr>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1564462" y="5321699"/>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533251"/>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CD401DC8-78A3-9848-9E80-D05DA7B67321}" type="slidenum">
              <a:rPr lang="en-US" smtClean="0"/>
              <a:pPr/>
              <a:t>‹#›</a:t>
            </a:fld>
            <a:endParaRPr lang="en-US"/>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1564462" y="5294315"/>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961E18F1-CB95-4142-9AF7-0D6AACE417F0}" type="slidenum">
              <a:rPr lang="en-US" smtClean="0">
                <a:solidFill>
                  <a:srgbClr val="000000"/>
                </a:solidFill>
              </a:rPr>
              <a:pPr/>
              <a:t>‹#›</a:t>
            </a:fld>
            <a:endParaRPr lang="en-US" dirty="0">
              <a:solidFill>
                <a:srgbClr val="000000"/>
              </a:solidFill>
            </a:endParaRPr>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1564462" y="5321699"/>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148082"/>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userDrawn="1"/>
        </p:nvPicPr>
        <p:blipFill>
          <a:blip r:embed="rId11" cstate="email">
            <a:extLst>
              <a:ext uri="{28A0092B-C50C-407E-A947-70E740481C1C}">
                <a14:useLocalDpi xmlns:a14="http://schemas.microsoft.com/office/drawing/2010/main" val="0"/>
              </a:ext>
            </a:extLst>
          </a:blip>
          <a:srcRect/>
          <a:stretch>
            <a:fillRect/>
          </a:stretch>
        </p:blipFill>
        <p:spPr bwMode="auto">
          <a:xfrm>
            <a:off x="2393950" y="5187316"/>
            <a:ext cx="6750050" cy="167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685800" y="33528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8" tIns="44809" rIns="89618" bIns="44809"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685800" y="1558291"/>
            <a:ext cx="7772400" cy="453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8" tIns="44809" rIns="89618" bIns="448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0" y="6564631"/>
            <a:ext cx="1905000" cy="293370"/>
          </a:xfrm>
          <a:prstGeom prst="rect">
            <a:avLst/>
          </a:prstGeom>
          <a:noFill/>
          <a:ln w="9525">
            <a:noFill/>
            <a:miter lim="800000"/>
            <a:headEnd/>
            <a:tailEnd/>
          </a:ln>
        </p:spPr>
        <p:txBody>
          <a:bodyPr vert="horz" wrap="square" lIns="89618" tIns="44809" rIns="89618" bIns="44809"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solidFill>
                <a:srgbClr val="000000"/>
              </a:solidFill>
              <a:ea typeface="+mn-ea"/>
            </a:endParaRPr>
          </a:p>
        </p:txBody>
      </p:sp>
      <p:sp>
        <p:nvSpPr>
          <p:cNvPr id="1030" name="Rectangle 6"/>
          <p:cNvSpPr>
            <a:spLocks noGrp="1" noChangeArrowheads="1"/>
          </p:cNvSpPr>
          <p:nvPr>
            <p:ph type="sldNum" sz="quarter" idx="4"/>
          </p:nvPr>
        </p:nvSpPr>
        <p:spPr bwMode="auto">
          <a:xfrm>
            <a:off x="7239000" y="6564631"/>
            <a:ext cx="1905000" cy="293370"/>
          </a:xfrm>
          <a:prstGeom prst="rect">
            <a:avLst/>
          </a:prstGeom>
          <a:noFill/>
          <a:ln w="9525">
            <a:noFill/>
            <a:miter lim="800000"/>
            <a:headEnd/>
            <a:tailEnd/>
          </a:ln>
        </p:spPr>
        <p:txBody>
          <a:bodyPr vert="horz" wrap="square" lIns="89618" tIns="44809" rIns="89618" bIns="44809" numCol="1" anchor="t" anchorCtr="0" compatLnSpc="1">
            <a:prstTxWarp prst="textNoShape">
              <a:avLst/>
            </a:prstTxWarp>
          </a:bodyPr>
          <a:lstStyle>
            <a:lvl1pPr algn="r">
              <a:defRPr sz="1300"/>
            </a:lvl1pPr>
          </a:lstStyle>
          <a:p>
            <a:pPr>
              <a:defRPr/>
            </a:pPr>
            <a:fld id="{C49046CD-BC0D-41F4-B19E-4898178746D1}" type="slidenum">
              <a:rPr lang="en-US">
                <a:solidFill>
                  <a:srgbClr val="000000"/>
                </a:solidFill>
                <a:latin typeface="Times New Roman" pitchFamily="18" charset="0"/>
                <a:ea typeface="+mn-ea"/>
                <a:cs typeface="+mn-cs"/>
              </a:rPr>
              <a:pPr>
                <a:defRPr/>
              </a:pPr>
              <a:t>‹#›</a:t>
            </a:fld>
            <a:endParaRPr lang="en-US">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983441117"/>
      </p:ext>
    </p:extLst>
  </p:cSld>
  <p:clrMap bg1="lt1" tx1="dk1" bg2="lt2" tx2="dk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30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300">
          <a:solidFill>
            <a:schemeClr val="tx2"/>
          </a:solidFill>
          <a:latin typeface="Arial" pitchFamily="34" charset="0"/>
          <a:ea typeface="ヒラギノ角ゴ Pro W3" pitchFamily="84" charset="-128"/>
          <a:cs typeface="Arial" pitchFamily="34" charset="0"/>
        </a:defRPr>
      </a:lvl2pPr>
      <a:lvl3pPr algn="ctr" rtl="0" eaLnBrk="0" fontAlgn="base" hangingPunct="0">
        <a:spcBef>
          <a:spcPct val="0"/>
        </a:spcBef>
        <a:spcAft>
          <a:spcPct val="0"/>
        </a:spcAft>
        <a:defRPr sz="4300">
          <a:solidFill>
            <a:schemeClr val="tx2"/>
          </a:solidFill>
          <a:latin typeface="Arial" pitchFamily="34" charset="0"/>
          <a:ea typeface="ヒラギノ角ゴ Pro W3" pitchFamily="84" charset="-128"/>
          <a:cs typeface="Arial" pitchFamily="34" charset="0"/>
        </a:defRPr>
      </a:lvl3pPr>
      <a:lvl4pPr algn="ctr" rtl="0" eaLnBrk="0" fontAlgn="base" hangingPunct="0">
        <a:spcBef>
          <a:spcPct val="0"/>
        </a:spcBef>
        <a:spcAft>
          <a:spcPct val="0"/>
        </a:spcAft>
        <a:defRPr sz="4300">
          <a:solidFill>
            <a:schemeClr val="tx2"/>
          </a:solidFill>
          <a:latin typeface="Arial" pitchFamily="34" charset="0"/>
          <a:ea typeface="ヒラギノ角ゴ Pro W3" pitchFamily="84" charset="-128"/>
          <a:cs typeface="Arial" pitchFamily="34" charset="0"/>
        </a:defRPr>
      </a:lvl4pPr>
      <a:lvl5pPr algn="ctr" rtl="0" eaLnBrk="0" fontAlgn="base" hangingPunct="0">
        <a:spcBef>
          <a:spcPct val="0"/>
        </a:spcBef>
        <a:spcAft>
          <a:spcPct val="0"/>
        </a:spcAft>
        <a:defRPr sz="4300">
          <a:solidFill>
            <a:schemeClr val="tx2"/>
          </a:solidFill>
          <a:latin typeface="Arial" pitchFamily="34" charset="0"/>
          <a:ea typeface="ヒラギノ角ゴ Pro W3" pitchFamily="84" charset="-128"/>
          <a:cs typeface="Arial" pitchFamily="34" charset="0"/>
        </a:defRPr>
      </a:lvl5pPr>
      <a:lvl6pPr marL="448091" algn="ctr" rtl="0" eaLnBrk="1" fontAlgn="base" hangingPunct="1">
        <a:spcBef>
          <a:spcPct val="0"/>
        </a:spcBef>
        <a:spcAft>
          <a:spcPct val="0"/>
        </a:spcAft>
        <a:defRPr sz="4300">
          <a:solidFill>
            <a:schemeClr val="tx2"/>
          </a:solidFill>
          <a:latin typeface="Lucida Grande" pitchFamily="84" charset="0"/>
          <a:ea typeface="ヒラギノ角ゴ Pro W3" pitchFamily="84" charset="-128"/>
        </a:defRPr>
      </a:lvl6pPr>
      <a:lvl7pPr marL="896171" algn="ctr" rtl="0" eaLnBrk="1" fontAlgn="base" hangingPunct="1">
        <a:spcBef>
          <a:spcPct val="0"/>
        </a:spcBef>
        <a:spcAft>
          <a:spcPct val="0"/>
        </a:spcAft>
        <a:defRPr sz="4300">
          <a:solidFill>
            <a:schemeClr val="tx2"/>
          </a:solidFill>
          <a:latin typeface="Lucida Grande" pitchFamily="84" charset="0"/>
          <a:ea typeface="ヒラギノ角ゴ Pro W3" pitchFamily="84" charset="-128"/>
        </a:defRPr>
      </a:lvl7pPr>
      <a:lvl8pPr marL="1344256" algn="ctr" rtl="0" eaLnBrk="1" fontAlgn="base" hangingPunct="1">
        <a:spcBef>
          <a:spcPct val="0"/>
        </a:spcBef>
        <a:spcAft>
          <a:spcPct val="0"/>
        </a:spcAft>
        <a:defRPr sz="4300">
          <a:solidFill>
            <a:schemeClr val="tx2"/>
          </a:solidFill>
          <a:latin typeface="Lucida Grande" pitchFamily="84" charset="0"/>
          <a:ea typeface="ヒラギノ角ゴ Pro W3" pitchFamily="84" charset="-128"/>
        </a:defRPr>
      </a:lvl8pPr>
      <a:lvl9pPr marL="1792340" algn="ctr" rtl="0" eaLnBrk="1" fontAlgn="base" hangingPunct="1">
        <a:spcBef>
          <a:spcPct val="0"/>
        </a:spcBef>
        <a:spcAft>
          <a:spcPct val="0"/>
        </a:spcAft>
        <a:defRPr sz="4300">
          <a:solidFill>
            <a:schemeClr val="tx2"/>
          </a:solidFill>
          <a:latin typeface="Lucida Grande" pitchFamily="84" charset="0"/>
          <a:ea typeface="ヒラギノ角ゴ Pro W3" pitchFamily="84" charset="-128"/>
        </a:defRPr>
      </a:lvl9pPr>
    </p:titleStyle>
    <p:bodyStyle>
      <a:lvl1pPr marL="320675" indent="-320675" algn="l" rtl="0" eaLnBrk="0" fontAlgn="base" hangingPunct="0">
        <a:spcBef>
          <a:spcPct val="20000"/>
        </a:spcBef>
        <a:spcAft>
          <a:spcPct val="0"/>
        </a:spcAft>
        <a:buChar char="•"/>
        <a:defRPr sz="3300">
          <a:solidFill>
            <a:schemeClr val="tx1"/>
          </a:solidFill>
          <a:latin typeface="Arial" panose="020B0604020202020204" pitchFamily="34" charset="0"/>
          <a:ea typeface="+mn-ea"/>
          <a:cs typeface="Arial" panose="020B0604020202020204" pitchFamily="34" charset="0"/>
        </a:defRPr>
      </a:lvl1pPr>
      <a:lvl2pPr marL="714375" indent="-266700" algn="l" rtl="0" eaLnBrk="0" fontAlgn="base" hangingPunct="0">
        <a:spcBef>
          <a:spcPct val="20000"/>
        </a:spcBef>
        <a:spcAft>
          <a:spcPct val="0"/>
        </a:spcAft>
        <a:buChar char="–"/>
        <a:defRPr sz="2800">
          <a:solidFill>
            <a:schemeClr val="tx1"/>
          </a:solidFill>
          <a:latin typeface="Arial" panose="020B0604020202020204" pitchFamily="34" charset="0"/>
          <a:ea typeface="+mn-ea"/>
          <a:cs typeface="Arial" panose="020B0604020202020204" pitchFamily="34" charset="0"/>
        </a:defRPr>
      </a:lvl2pPr>
      <a:lvl3pPr marL="1106488" indent="-209550" algn="l" rtl="0" eaLnBrk="0" fontAlgn="base" hangingPunct="0">
        <a:spcBef>
          <a:spcPct val="20000"/>
        </a:spcBef>
        <a:spcAft>
          <a:spcPct val="0"/>
        </a:spcAft>
        <a:buChar char="•"/>
        <a:defRPr sz="2400">
          <a:solidFill>
            <a:schemeClr val="tx1"/>
          </a:solidFill>
          <a:latin typeface="Arial" panose="020B0604020202020204" pitchFamily="34" charset="0"/>
          <a:ea typeface="+mn-ea"/>
          <a:cs typeface="Arial" panose="020B0604020202020204" pitchFamily="34" charset="0"/>
        </a:defRPr>
      </a:lvl3pPr>
      <a:lvl4pPr marL="1555750" indent="-209550" algn="l" rtl="0" eaLnBrk="0" fontAlgn="base" hangingPunct="0">
        <a:spcBef>
          <a:spcPct val="20000"/>
        </a:spcBef>
        <a:spcAft>
          <a:spcPct val="0"/>
        </a:spcAft>
        <a:buChar char="–"/>
        <a:defRPr sz="2000">
          <a:solidFill>
            <a:schemeClr val="tx1"/>
          </a:solidFill>
          <a:latin typeface="Arial" panose="020B0604020202020204" pitchFamily="34" charset="0"/>
          <a:ea typeface="+mn-ea"/>
          <a:cs typeface="Arial" panose="020B0604020202020204" pitchFamily="34" charset="0"/>
        </a:defRPr>
      </a:lvl4pPr>
      <a:lvl5pPr marL="2005013" indent="-209550" algn="l" rtl="0" eaLnBrk="0" fontAlgn="base" hangingPunct="0">
        <a:spcBef>
          <a:spcPct val="20000"/>
        </a:spcBef>
        <a:spcAft>
          <a:spcPct val="0"/>
        </a:spcAft>
        <a:buChar char="»"/>
        <a:defRPr sz="2000">
          <a:solidFill>
            <a:schemeClr val="tx1"/>
          </a:solidFill>
          <a:latin typeface="Arial" panose="020B0604020202020204" pitchFamily="34" charset="0"/>
          <a:ea typeface="+mn-ea"/>
          <a:cs typeface="Arial" panose="020B0604020202020204" pitchFamily="34" charset="0"/>
        </a:defRPr>
      </a:lvl5pPr>
      <a:lvl6pPr marL="2464472" indent="-224048" algn="l" rtl="0" eaLnBrk="1" fontAlgn="base" hangingPunct="1">
        <a:spcBef>
          <a:spcPct val="20000"/>
        </a:spcBef>
        <a:spcAft>
          <a:spcPct val="0"/>
        </a:spcAft>
        <a:buChar char="»"/>
        <a:defRPr sz="2000">
          <a:solidFill>
            <a:schemeClr val="tx1"/>
          </a:solidFill>
          <a:latin typeface="+mn-lt"/>
          <a:ea typeface="+mn-ea"/>
        </a:defRPr>
      </a:lvl6pPr>
      <a:lvl7pPr marL="2912558" indent="-224048" algn="l" rtl="0" eaLnBrk="1" fontAlgn="base" hangingPunct="1">
        <a:spcBef>
          <a:spcPct val="20000"/>
        </a:spcBef>
        <a:spcAft>
          <a:spcPct val="0"/>
        </a:spcAft>
        <a:buChar char="»"/>
        <a:defRPr sz="2000">
          <a:solidFill>
            <a:schemeClr val="tx1"/>
          </a:solidFill>
          <a:latin typeface="+mn-lt"/>
          <a:ea typeface="+mn-ea"/>
        </a:defRPr>
      </a:lvl7pPr>
      <a:lvl8pPr marL="3360639" indent="-224048" algn="l" rtl="0" eaLnBrk="1" fontAlgn="base" hangingPunct="1">
        <a:spcBef>
          <a:spcPct val="20000"/>
        </a:spcBef>
        <a:spcAft>
          <a:spcPct val="0"/>
        </a:spcAft>
        <a:buChar char="»"/>
        <a:defRPr sz="2000">
          <a:solidFill>
            <a:schemeClr val="tx1"/>
          </a:solidFill>
          <a:latin typeface="+mn-lt"/>
          <a:ea typeface="+mn-ea"/>
        </a:defRPr>
      </a:lvl8pPr>
      <a:lvl9pPr marL="3808728" indent="-22404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896171" rtl="0" eaLnBrk="1" latinLnBrk="0" hangingPunct="1">
        <a:defRPr sz="1800" kern="1200">
          <a:solidFill>
            <a:schemeClr val="tx1"/>
          </a:solidFill>
          <a:latin typeface="+mn-lt"/>
          <a:ea typeface="+mn-ea"/>
          <a:cs typeface="+mn-cs"/>
        </a:defRPr>
      </a:lvl1pPr>
      <a:lvl2pPr marL="448091" algn="l" defTabSz="896171" rtl="0" eaLnBrk="1" latinLnBrk="0" hangingPunct="1">
        <a:defRPr sz="1800" kern="1200">
          <a:solidFill>
            <a:schemeClr val="tx1"/>
          </a:solidFill>
          <a:latin typeface="+mn-lt"/>
          <a:ea typeface="+mn-ea"/>
          <a:cs typeface="+mn-cs"/>
        </a:defRPr>
      </a:lvl2pPr>
      <a:lvl3pPr marL="896171" algn="l" defTabSz="896171" rtl="0" eaLnBrk="1" latinLnBrk="0" hangingPunct="1">
        <a:defRPr sz="1800" kern="1200">
          <a:solidFill>
            <a:schemeClr val="tx1"/>
          </a:solidFill>
          <a:latin typeface="+mn-lt"/>
          <a:ea typeface="+mn-ea"/>
          <a:cs typeface="+mn-cs"/>
        </a:defRPr>
      </a:lvl3pPr>
      <a:lvl4pPr marL="1344256" algn="l" defTabSz="896171" rtl="0" eaLnBrk="1" latinLnBrk="0" hangingPunct="1">
        <a:defRPr sz="1800" kern="1200">
          <a:solidFill>
            <a:schemeClr val="tx1"/>
          </a:solidFill>
          <a:latin typeface="+mn-lt"/>
          <a:ea typeface="+mn-ea"/>
          <a:cs typeface="+mn-cs"/>
        </a:defRPr>
      </a:lvl4pPr>
      <a:lvl5pPr marL="1792340" algn="l" defTabSz="896171" rtl="0" eaLnBrk="1" latinLnBrk="0" hangingPunct="1">
        <a:defRPr sz="1800" kern="1200">
          <a:solidFill>
            <a:schemeClr val="tx1"/>
          </a:solidFill>
          <a:latin typeface="+mn-lt"/>
          <a:ea typeface="+mn-ea"/>
          <a:cs typeface="+mn-cs"/>
        </a:defRPr>
      </a:lvl5pPr>
      <a:lvl6pPr marL="2240422" algn="l" defTabSz="896171" rtl="0" eaLnBrk="1" latinLnBrk="0" hangingPunct="1">
        <a:defRPr sz="1800" kern="1200">
          <a:solidFill>
            <a:schemeClr val="tx1"/>
          </a:solidFill>
          <a:latin typeface="+mn-lt"/>
          <a:ea typeface="+mn-ea"/>
          <a:cs typeface="+mn-cs"/>
        </a:defRPr>
      </a:lvl6pPr>
      <a:lvl7pPr marL="2688514" algn="l" defTabSz="896171" rtl="0" eaLnBrk="1" latinLnBrk="0" hangingPunct="1">
        <a:defRPr sz="1800" kern="1200">
          <a:solidFill>
            <a:schemeClr val="tx1"/>
          </a:solidFill>
          <a:latin typeface="+mn-lt"/>
          <a:ea typeface="+mn-ea"/>
          <a:cs typeface="+mn-cs"/>
        </a:defRPr>
      </a:lvl7pPr>
      <a:lvl8pPr marL="3136595" algn="l" defTabSz="896171" rtl="0" eaLnBrk="1" latinLnBrk="0" hangingPunct="1">
        <a:defRPr sz="1800" kern="1200">
          <a:solidFill>
            <a:schemeClr val="tx1"/>
          </a:solidFill>
          <a:latin typeface="+mn-lt"/>
          <a:ea typeface="+mn-ea"/>
          <a:cs typeface="+mn-cs"/>
        </a:defRPr>
      </a:lvl8pPr>
      <a:lvl9pPr marL="3584684" algn="l" defTabSz="8961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961E18F1-CB95-4142-9AF7-0D6AACE417F0}" type="slidenum">
              <a:rPr lang="en-US" smtClean="0"/>
              <a:pPr/>
              <a:t>‹#›</a:t>
            </a:fld>
            <a:endParaRPr lang="en-US" dirty="0"/>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1564462" y="5321699"/>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33337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Lucida Grande" pitchFamily="84"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Lucida Grande" pitchFamily="84"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3BE003D8-AB54-4AF8-B53F-F4166815B01D}" type="slidenum">
              <a:rPr lang="en-US">
                <a:solidFill>
                  <a:srgbClr val="000000"/>
                </a:solidFill>
                <a:latin typeface="Lucida Grande" pitchFamily="84" charset="0"/>
                <a:cs typeface="+mn-cs"/>
              </a:rPr>
              <a:pPr>
                <a:defRPr/>
              </a:pPr>
              <a:t>‹#›</a:t>
            </a:fld>
            <a:endParaRPr lang="en-US" dirty="0">
              <a:solidFill>
                <a:srgbClr val="000000"/>
              </a:solidFill>
              <a:latin typeface="Lucida Grande" pitchFamily="84" charset="0"/>
              <a:cs typeface="+mn-cs"/>
            </a:endParaRPr>
          </a:p>
        </p:txBody>
      </p:sp>
      <p:pic>
        <p:nvPicPr>
          <p:cNvPr id="2055" name="Picture 19" descr="SCI41098_PPT_Templates_bottom_STFC"/>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0" y="5321699"/>
            <a:ext cx="91440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819520"/>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33337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Lucida Grande" pitchFamily="84" charset="0"/>
                <a:ea typeface="ヒラギノ角ゴ Pro W3" pitchFamily="84"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Lucida Grande" pitchFamily="84" charset="0"/>
                <a:ea typeface="ヒラギノ角ゴ Pro W3" pitchFamily="84"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E4A02D23-405A-B84D-BDD0-E509CBD86C3D}" type="slidenum">
              <a:rPr lang="en-US" smtClean="0">
                <a:solidFill>
                  <a:srgbClr val="000000"/>
                </a:solidFill>
              </a:rPr>
              <a:pPr/>
              <a:t>‹#›</a:t>
            </a:fld>
            <a:endParaRPr lang="en-US" smtClean="0">
              <a:solidFill>
                <a:srgbClr val="000000"/>
              </a:solidFill>
            </a:endParaRPr>
          </a:p>
        </p:txBody>
      </p:sp>
      <p:pic>
        <p:nvPicPr>
          <p:cNvPr id="2055" name="Picture 19" descr="SCI41098_PPT_Templates_bottom_STFC"/>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0" y="5321699"/>
            <a:ext cx="91440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79203"/>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charset="0"/>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charset="0"/>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charset="0"/>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33337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Lucida Grande" pitchFamily="84"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Lucida Grande" pitchFamily="84"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9B36EE40-4723-4CAB-A30C-9DB0B56F7FE8}" type="slidenum">
              <a:rPr lang="en-US">
                <a:solidFill>
                  <a:srgbClr val="000000"/>
                </a:solidFill>
                <a:latin typeface="Lucida Grande" pitchFamily="84" charset="0"/>
                <a:cs typeface="+mn-cs"/>
              </a:rPr>
              <a:pPr>
                <a:defRPr/>
              </a:pPr>
              <a:t>‹#›</a:t>
            </a:fld>
            <a:endParaRPr lang="en-US">
              <a:solidFill>
                <a:srgbClr val="000000"/>
              </a:solidFill>
              <a:latin typeface="Lucida Grande" pitchFamily="84" charset="0"/>
              <a:cs typeface="+mn-cs"/>
            </a:endParaRPr>
          </a:p>
        </p:txBody>
      </p:sp>
      <p:pic>
        <p:nvPicPr>
          <p:cNvPr id="2055" name="Picture 19" descr="SCI41098_PPT_Templates_bottom_STFC"/>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0" y="5321699"/>
            <a:ext cx="91440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21952"/>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961E18F1-CB95-4142-9AF7-0D6AACE417F0}" type="slidenum">
              <a:rPr lang="en-US" smtClean="0">
                <a:solidFill>
                  <a:srgbClr val="000000"/>
                </a:solidFill>
              </a:rPr>
              <a:pPr/>
              <a:t>‹#›</a:t>
            </a:fld>
            <a:endParaRPr lang="en-US" dirty="0">
              <a:solidFill>
                <a:srgbClr val="000000"/>
              </a:solidFill>
            </a:endParaRPr>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1564462" y="5294315"/>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007944"/>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961E18F1-CB95-4142-9AF7-0D6AACE417F0}" type="slidenum">
              <a:rPr lang="en-US" smtClean="0">
                <a:solidFill>
                  <a:srgbClr val="000000"/>
                </a:solidFill>
              </a:rPr>
              <a:pPr/>
              <a:t>‹#›</a:t>
            </a:fld>
            <a:endParaRPr lang="en-US" dirty="0">
              <a:solidFill>
                <a:srgbClr val="000000"/>
              </a:solidFill>
            </a:endParaRPr>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1564462" y="5294315"/>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391945"/>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961E18F1-CB95-4142-9AF7-0D6AACE417F0}" type="slidenum">
              <a:rPr lang="en-US" smtClean="0">
                <a:solidFill>
                  <a:srgbClr val="000000"/>
                </a:solidFill>
              </a:rPr>
              <a:pPr/>
              <a:t>‹#›</a:t>
            </a:fld>
            <a:endParaRPr lang="en-US" dirty="0">
              <a:solidFill>
                <a:srgbClr val="000000"/>
              </a:solidFill>
            </a:endParaRPr>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1564462" y="5321699"/>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97944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Arial" pitchFamily="34" charset="0"/>
                <a:cs typeface="Arial"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961E18F1-CB95-4142-9AF7-0D6AACE417F0}" type="slidenum">
              <a:rPr lang="en-US" smtClean="0">
                <a:solidFill>
                  <a:srgbClr val="000000"/>
                </a:solidFill>
              </a:rPr>
              <a:pPr/>
              <a:t>‹#›</a:t>
            </a:fld>
            <a:endParaRPr lang="en-US" dirty="0">
              <a:solidFill>
                <a:srgbClr val="000000"/>
              </a:solidFill>
            </a:endParaRPr>
          </a:p>
        </p:txBody>
      </p:sp>
      <p:pic>
        <p:nvPicPr>
          <p:cNvPr id="2055"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1564462" y="5321699"/>
            <a:ext cx="757953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367130"/>
      </p:ext>
    </p:extLst>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2.wdp"/><Relationship Id="rId5"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6.xml"/><Relationship Id="rId2" Type="http://schemas.openxmlformats.org/officeDocument/2006/relationships/image" Target="../media/image47.emf"/></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emf"/><Relationship Id="rId3" Type="http://schemas.openxmlformats.org/officeDocument/2006/relationships/image" Target="../media/image5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hyperlink" Target="http://sci.esa.int/rosetta/53299-philae-landing-on-comet/" TargetMode="External"/><Relationship Id="rId6" Type="http://schemas.openxmlformats.org/officeDocument/2006/relationships/image" Target="../media/image57.jpeg"/><Relationship Id="rId7" Type="http://schemas.openxmlformats.org/officeDocument/2006/relationships/hyperlink" Target="http://www.google.co.uk/url?sa=i&amp;rct=j&amp;q=&amp;esrc=s&amp;source=images&amp;cd=&amp;cad=rja&amp;uact=8&amp;ved=0CAcQjRw&amp;url=http://www.talkvietnam.com/2014/05/global-economy-still-faces-considerable-risks-leading-economic-organizations/&amp;ei=ZxptVLDsMsT3arrwgNAB&amp;bvm=bv.80120444,d.d2s&amp;psig=AFQjCNFoeTb7_8bmtQZOItN9PZzbXUybuQ&amp;ust=1416522852691573" TargetMode="External"/><Relationship Id="rId8" Type="http://schemas.openxmlformats.org/officeDocument/2006/relationships/image" Target="../media/image58.jpeg"/><Relationship Id="rId9" Type="http://schemas.openxmlformats.org/officeDocument/2006/relationships/image" Target="../media/image59.jpe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17896"/>
            <a:ext cx="9144000" cy="5139869"/>
          </a:xfrm>
          <a:prstGeom prst="rect">
            <a:avLst/>
          </a:prstGeom>
        </p:spPr>
        <p:txBody>
          <a:bodyPr wrap="square">
            <a:spAutoFit/>
          </a:bodyPr>
          <a:lstStyle/>
          <a:p>
            <a:pPr algn="ctr">
              <a:defRPr/>
            </a:pPr>
            <a:r>
              <a:rPr lang="en-GB" sz="6000" b="1" dirty="0" smtClean="0">
                <a:ln w="19050">
                  <a:noFill/>
                  <a:prstDash val="solid"/>
                </a:ln>
                <a:solidFill>
                  <a:srgbClr val="006699"/>
                </a:solidFill>
                <a:latin typeface="Calibri" panose="020F0502020204030204" pitchFamily="34" charset="0"/>
                <a:ea typeface="ヒラギノ角ゴ Pro W3"/>
                <a:cs typeface="Calibri" panose="020F0502020204030204" pitchFamily="34" charset="0"/>
              </a:rPr>
              <a:t>Theory Town Meeting</a:t>
            </a:r>
            <a:br>
              <a:rPr lang="en-GB" sz="6000" b="1" dirty="0" smtClean="0">
                <a:ln w="19050">
                  <a:noFill/>
                  <a:prstDash val="solid"/>
                </a:ln>
                <a:solidFill>
                  <a:srgbClr val="006699"/>
                </a:solidFill>
                <a:latin typeface="Calibri" panose="020F0502020204030204" pitchFamily="34" charset="0"/>
                <a:ea typeface="ヒラギノ角ゴ Pro W3"/>
                <a:cs typeface="Calibri" panose="020F0502020204030204" pitchFamily="34" charset="0"/>
              </a:rPr>
            </a:br>
            <a:r>
              <a:rPr lang="en-GB" sz="3600" b="1" dirty="0" smtClean="0">
                <a:ln w="19050">
                  <a:noFill/>
                  <a:prstDash val="solid"/>
                </a:ln>
                <a:solidFill>
                  <a:srgbClr val="006699"/>
                </a:solidFill>
                <a:latin typeface="Calibri" panose="020F0502020204030204" pitchFamily="34" charset="0"/>
                <a:ea typeface="ヒラギノ角ゴ Pro W3"/>
                <a:cs typeface="Calibri" panose="020F0502020204030204" pitchFamily="34" charset="0"/>
              </a:rPr>
              <a:t>STFC Update</a:t>
            </a:r>
            <a:endParaRPr lang="en-GB" sz="3600" b="1" dirty="0">
              <a:solidFill>
                <a:srgbClr val="006699"/>
              </a:solidFill>
              <a:latin typeface="Calibri" panose="020F0502020204030204" pitchFamily="34" charset="0"/>
              <a:ea typeface="ヒラギノ角ゴ Pro W3" pitchFamily="84" charset="-128"/>
              <a:cs typeface="Calibri" panose="020F0502020204030204" pitchFamily="34" charset="0"/>
            </a:endParaRPr>
          </a:p>
          <a:p>
            <a:pPr algn="ctr">
              <a:defRPr/>
            </a:pPr>
            <a:endParaRPr lang="en-GB" sz="3600" b="1" dirty="0" smtClean="0">
              <a:solidFill>
                <a:schemeClr val="tx1">
                  <a:lumMod val="95000"/>
                  <a:lumOff val="5000"/>
                </a:schemeClr>
              </a:solidFill>
              <a:latin typeface="Calibri" panose="020F0502020204030204" pitchFamily="34" charset="0"/>
              <a:ea typeface="ヒラギノ角ゴ Pro W3" pitchFamily="84" charset="-128"/>
              <a:cs typeface="Calibri" panose="020F0502020204030204" pitchFamily="34" charset="0"/>
            </a:endParaRPr>
          </a:p>
          <a:p>
            <a:pPr algn="ctr">
              <a:defRPr/>
            </a:pPr>
            <a:endParaRPr lang="en-GB" sz="3600" b="1" dirty="0">
              <a:solidFill>
                <a:schemeClr val="tx1">
                  <a:lumMod val="95000"/>
                  <a:lumOff val="5000"/>
                </a:schemeClr>
              </a:solidFill>
              <a:latin typeface="Calibri" panose="020F0502020204030204" pitchFamily="34" charset="0"/>
              <a:ea typeface="ヒラギノ角ゴ Pro W3" pitchFamily="84" charset="-128"/>
              <a:cs typeface="Calibri" panose="020F0502020204030204" pitchFamily="34" charset="0"/>
            </a:endParaRPr>
          </a:p>
          <a:p>
            <a:pPr algn="ctr">
              <a:defRPr/>
            </a:pPr>
            <a:r>
              <a:rPr lang="en-GB" sz="3600" b="1" dirty="0" smtClean="0">
                <a:solidFill>
                  <a:schemeClr val="tx1">
                    <a:lumMod val="95000"/>
                    <a:lumOff val="5000"/>
                  </a:schemeClr>
                </a:solidFill>
                <a:latin typeface="Calibri" panose="020F0502020204030204" pitchFamily="34" charset="0"/>
                <a:ea typeface="ヒラギノ角ゴ Pro W3" pitchFamily="84" charset="-128"/>
                <a:cs typeface="Calibri" panose="020F0502020204030204" pitchFamily="34" charset="0"/>
              </a:rPr>
              <a:t>Grahame Blair</a:t>
            </a:r>
            <a:endParaRPr lang="en-GB" sz="3600" dirty="0" smtClean="0">
              <a:solidFill>
                <a:schemeClr val="tx1">
                  <a:lumMod val="95000"/>
                  <a:lumOff val="5000"/>
                </a:schemeClr>
              </a:solidFill>
              <a:latin typeface="Calibri" panose="020F0502020204030204" pitchFamily="34" charset="0"/>
              <a:ea typeface="ヒラギノ角ゴ Pro W3" pitchFamily="84" charset="-128"/>
              <a:cs typeface="Calibri" panose="020F0502020204030204" pitchFamily="34" charset="0"/>
            </a:endParaRPr>
          </a:p>
          <a:p>
            <a:pPr algn="ctr">
              <a:defRPr/>
            </a:pPr>
            <a:r>
              <a:rPr lang="en-GB" sz="2800" dirty="0" smtClean="0">
                <a:solidFill>
                  <a:schemeClr val="tx1">
                    <a:lumMod val="85000"/>
                    <a:lumOff val="15000"/>
                  </a:schemeClr>
                </a:solidFill>
                <a:latin typeface="Calibri" panose="020F0502020204030204" pitchFamily="34" charset="0"/>
                <a:ea typeface="ヒラギノ角ゴ Pro W3" pitchFamily="84" charset="-128"/>
                <a:cs typeface="Calibri" panose="020F0502020204030204" pitchFamily="34" charset="0"/>
              </a:rPr>
              <a:t>Executive Director, Programmes</a:t>
            </a:r>
            <a:endParaRPr lang="en-GB" sz="2800" dirty="0">
              <a:solidFill>
                <a:schemeClr val="tx1">
                  <a:lumMod val="85000"/>
                  <a:lumOff val="15000"/>
                </a:schemeClr>
              </a:solidFill>
              <a:latin typeface="Calibri" panose="020F0502020204030204" pitchFamily="34" charset="0"/>
              <a:ea typeface="ヒラギノ角ゴ Pro W3" pitchFamily="84" charset="-128"/>
              <a:cs typeface="Calibri" panose="020F0502020204030204" pitchFamily="34" charset="0"/>
            </a:endParaRPr>
          </a:p>
          <a:p>
            <a:pPr algn="ctr">
              <a:defRPr/>
            </a:pPr>
            <a:endParaRPr lang="en-GB" sz="2800" b="1" dirty="0" smtClean="0">
              <a:solidFill>
                <a:schemeClr val="tx1">
                  <a:lumMod val="95000"/>
                  <a:lumOff val="5000"/>
                </a:schemeClr>
              </a:solidFill>
              <a:latin typeface="Calibri" panose="020F0502020204030204" pitchFamily="34" charset="0"/>
              <a:ea typeface="ヒラギノ角ゴ Pro W3" pitchFamily="84" charset="-128"/>
              <a:cs typeface="Calibri" panose="020F0502020204030204" pitchFamily="34" charset="0"/>
            </a:endParaRPr>
          </a:p>
          <a:p>
            <a:pPr algn="ctr">
              <a:defRPr/>
            </a:pPr>
            <a:endParaRPr lang="en-GB" dirty="0" smtClean="0">
              <a:solidFill>
                <a:schemeClr val="tx1">
                  <a:lumMod val="95000"/>
                  <a:lumOff val="5000"/>
                </a:schemeClr>
              </a:solidFill>
              <a:latin typeface="Calibri" panose="020F0502020204030204" pitchFamily="34" charset="0"/>
              <a:ea typeface="ヒラギノ角ゴ Pro W3" pitchFamily="84" charset="-128"/>
              <a:cs typeface="Calibri" panose="020F0502020204030204" pitchFamily="34" charset="0"/>
            </a:endParaRPr>
          </a:p>
          <a:p>
            <a:pPr algn="ctr">
              <a:defRPr/>
            </a:pPr>
            <a:endParaRPr lang="en-GB" dirty="0">
              <a:solidFill>
                <a:schemeClr val="tx1">
                  <a:lumMod val="95000"/>
                  <a:lumOff val="5000"/>
                </a:schemeClr>
              </a:solidFill>
              <a:latin typeface="Calibri" panose="020F0502020204030204" pitchFamily="34" charset="0"/>
              <a:ea typeface="ヒラギノ角ゴ Pro W3" pitchFamily="84" charset="-128"/>
              <a:cs typeface="Calibri" panose="020F0502020204030204" pitchFamily="34" charset="0"/>
            </a:endParaRPr>
          </a:p>
          <a:p>
            <a:pPr algn="ctr">
              <a:defRPr/>
            </a:pPr>
            <a:r>
              <a:rPr lang="en-GB" sz="2000" b="1" dirty="0" smtClean="0">
                <a:solidFill>
                  <a:schemeClr val="tx1">
                    <a:lumMod val="75000"/>
                    <a:lumOff val="25000"/>
                  </a:schemeClr>
                </a:solidFill>
                <a:latin typeface="Calibri" panose="020F0502020204030204" pitchFamily="34" charset="0"/>
                <a:ea typeface="ヒラギノ角ゴ Pro W3" pitchFamily="84" charset="-128"/>
                <a:cs typeface="Calibri" panose="020F0502020204030204" pitchFamily="34" charset="0"/>
              </a:rPr>
              <a:t>Durham, 17 December 2014</a:t>
            </a:r>
            <a:endParaRPr lang="en-GB" sz="2000" b="1" dirty="0">
              <a:solidFill>
                <a:schemeClr val="tx1">
                  <a:lumMod val="75000"/>
                  <a:lumOff val="25000"/>
                </a:schemeClr>
              </a:solidFill>
              <a:latin typeface="Calibri" panose="020F0502020204030204" pitchFamily="34" charset="0"/>
              <a:ea typeface="ヒラギノ角ゴ Pro W3" pitchFamily="84" charset="-128"/>
              <a:cs typeface="Calibri" panose="020F0502020204030204" pitchFamily="34" charset="0"/>
            </a:endParaRPr>
          </a:p>
        </p:txBody>
      </p:sp>
    </p:spTree>
    <p:extLst>
      <p:ext uri="{BB962C8B-B14F-4D97-AF65-F5344CB8AC3E}">
        <p14:creationId xmlns:p14="http://schemas.microsoft.com/office/powerpoint/2010/main" val="146067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175" y="83820"/>
            <a:ext cx="9144000" cy="1301116"/>
          </a:xfrm>
          <a:prstGeom prst="rect">
            <a:avLst/>
          </a:prstGeom>
          <a:noFill/>
          <a:ln w="9525">
            <a:noFill/>
            <a:miter lim="800000"/>
            <a:headEnd/>
            <a:tailEnd/>
          </a:ln>
        </p:spPr>
        <p:txBody>
          <a:bodyPr lIns="89618" tIns="44809" rIns="89618" bIns="44809" anchor="ctr"/>
          <a:lstStyle/>
          <a:p>
            <a:pPr algn="ctr">
              <a:lnSpc>
                <a:spcPct val="90000"/>
              </a:lnSpc>
              <a:defRPr/>
            </a:pPr>
            <a:r>
              <a:rPr lang="en-GB" sz="4400" b="1" dirty="0" smtClean="0">
                <a:ln w="19050">
                  <a:noFill/>
                  <a:prstDash val="solid"/>
                </a:ln>
                <a:solidFill>
                  <a:srgbClr val="006699"/>
                </a:solidFill>
                <a:latin typeface="Calibri" panose="020F0502020204030204" pitchFamily="34" charset="0"/>
                <a:cs typeface="Calibri" panose="020F0502020204030204" pitchFamily="34" charset="0"/>
              </a:rPr>
              <a:t>Public Engagement Highlights</a:t>
            </a:r>
            <a:endParaRPr lang="en-GB" sz="4400" b="1" dirty="0">
              <a:ln w="19050">
                <a:noFill/>
                <a:prstDash val="solid"/>
              </a:ln>
              <a:solidFill>
                <a:srgbClr val="006699"/>
              </a:solidFill>
              <a:latin typeface="Calibri" panose="020F0502020204030204" pitchFamily="34" charset="0"/>
              <a:cs typeface="Calibri" panose="020F0502020204030204" pitchFamily="34" charset="0"/>
            </a:endParaRPr>
          </a:p>
        </p:txBody>
      </p:sp>
      <p:sp>
        <p:nvSpPr>
          <p:cNvPr id="104452" name="TextBox 4"/>
          <p:cNvSpPr txBox="1">
            <a:spLocks noChangeArrowheads="1"/>
          </p:cNvSpPr>
          <p:nvPr/>
        </p:nvSpPr>
        <p:spPr bwMode="auto">
          <a:xfrm>
            <a:off x="539552" y="1484784"/>
            <a:ext cx="7632848" cy="42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148" tIns="43575" rIns="87148" bIns="4357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spcAft>
                <a:spcPts val="1200"/>
              </a:spcAft>
              <a:buFont typeface="Arial"/>
              <a:buChar char="•"/>
            </a:pPr>
            <a:r>
              <a:rPr lang="en-GB" altLang="en-US" sz="3600" dirty="0">
                <a:latin typeface="Calibri" panose="020F0502020204030204" pitchFamily="34" charset="0"/>
                <a:cs typeface="Calibri" panose="020F0502020204030204" pitchFamily="34" charset="0"/>
              </a:rPr>
              <a:t>Past – Levitation demonstration on Qi reaches 1.89M viewers on the </a:t>
            </a:r>
            <a:r>
              <a:rPr lang="en-GB" altLang="en-US" sz="3600" dirty="0" smtClean="0">
                <a:latin typeface="Calibri" panose="020F0502020204030204" pitchFamily="34" charset="0"/>
                <a:cs typeface="Calibri" panose="020F0502020204030204" pitchFamily="34" charset="0"/>
              </a:rPr>
              <a:t>night</a:t>
            </a:r>
          </a:p>
          <a:p>
            <a:pPr marL="342900" indent="-342900">
              <a:spcAft>
                <a:spcPts val="1200"/>
              </a:spcAft>
              <a:buFont typeface="Arial"/>
              <a:buChar char="•"/>
            </a:pPr>
            <a:r>
              <a:rPr lang="en-GB" altLang="en-US" sz="3600" dirty="0" smtClean="0">
                <a:latin typeface="Calibri" panose="020F0502020204030204" pitchFamily="34" charset="0"/>
                <a:cs typeface="Calibri" panose="020F0502020204030204" pitchFamily="34" charset="0"/>
              </a:rPr>
              <a:t>Present </a:t>
            </a:r>
            <a:r>
              <a:rPr lang="en-GB" altLang="en-US" sz="3600" dirty="0">
                <a:latin typeface="Calibri" panose="020F0502020204030204" pitchFamily="34" charset="0"/>
                <a:cs typeface="Calibri" panose="020F0502020204030204" pitchFamily="34" charset="0"/>
              </a:rPr>
              <a:t>– Illuminating Atoms photo exhibition at the Royal Albert </a:t>
            </a:r>
            <a:r>
              <a:rPr lang="en-GB" altLang="en-US" sz="3600" dirty="0" smtClean="0">
                <a:latin typeface="Calibri" panose="020F0502020204030204" pitchFamily="34" charset="0"/>
                <a:cs typeface="Calibri" panose="020F0502020204030204" pitchFamily="34" charset="0"/>
              </a:rPr>
              <a:t>Hall</a:t>
            </a:r>
          </a:p>
          <a:p>
            <a:pPr marL="342900" indent="-342900">
              <a:spcAft>
                <a:spcPts val="1200"/>
              </a:spcAft>
              <a:buFont typeface="Arial"/>
              <a:buChar char="•"/>
            </a:pPr>
            <a:r>
              <a:rPr lang="en-GB" altLang="en-US" sz="3600" dirty="0" smtClean="0">
                <a:latin typeface="Calibri" panose="020F0502020204030204" pitchFamily="34" charset="0"/>
                <a:cs typeface="Calibri" panose="020F0502020204030204" pitchFamily="34" charset="0"/>
              </a:rPr>
              <a:t>Future </a:t>
            </a:r>
            <a:r>
              <a:rPr lang="en-GB" altLang="en-US" sz="3600" dirty="0">
                <a:latin typeface="Calibri" panose="020F0502020204030204" pitchFamily="34" charset="0"/>
                <a:cs typeface="Calibri" panose="020F0502020204030204" pitchFamily="34" charset="0"/>
              </a:rPr>
              <a:t>– ‘Dark Matter Garden’ is accepted for Chelsea Flower Show 2015  </a:t>
            </a:r>
          </a:p>
        </p:txBody>
      </p:sp>
    </p:spTree>
    <p:extLst>
      <p:ext uri="{BB962C8B-B14F-4D97-AF65-F5344CB8AC3E}">
        <p14:creationId xmlns:p14="http://schemas.microsoft.com/office/powerpoint/2010/main" val="8769128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ysics-is-fun-2014_2-409x27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3568" y="116632"/>
            <a:ext cx="7867161" cy="5270725"/>
          </a:xfrm>
          <a:prstGeom prst="rect">
            <a:avLst/>
          </a:prstGeom>
          <a:noFill/>
          <a:ln>
            <a:noFill/>
          </a:ln>
        </p:spPr>
      </p:pic>
    </p:spTree>
    <p:extLst>
      <p:ext uri="{BB962C8B-B14F-4D97-AF65-F5344CB8AC3E}">
        <p14:creationId xmlns:p14="http://schemas.microsoft.com/office/powerpoint/2010/main" val="717654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73466"/>
            <a:ext cx="7797832"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6509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1589" b="2920"/>
          <a:stretch/>
        </p:blipFill>
        <p:spPr>
          <a:xfrm>
            <a:off x="4580006" y="1988841"/>
            <a:ext cx="4563994" cy="3240359"/>
          </a:xfrm>
          <a:prstGeom prst="rect">
            <a:avLst/>
          </a:prstGeom>
        </p:spPr>
      </p:pic>
      <p:sp>
        <p:nvSpPr>
          <p:cNvPr id="5" name="Title 2"/>
          <p:cNvSpPr txBox="1">
            <a:spLocks/>
          </p:cNvSpPr>
          <p:nvPr/>
        </p:nvSpPr>
        <p:spPr bwMode="auto">
          <a:xfrm>
            <a:off x="0" y="116632"/>
            <a:ext cx="9144000"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indent="-539750" algn="ctr" eaLnBrk="0" hangingPunct="0">
              <a:defRPr/>
            </a:pPr>
            <a:r>
              <a:rPr lang="en-GB" sz="4400" b="1" dirty="0" smtClean="0">
                <a:solidFill>
                  <a:srgbClr val="006699"/>
                </a:solidFill>
                <a:latin typeface="Calibri" pitchFamily="34" charset="0"/>
                <a:cs typeface="Calibri" pitchFamily="34" charset="0"/>
              </a:rPr>
              <a:t>Refreshing our Science Programme</a:t>
            </a:r>
            <a:endParaRPr lang="en-GB" sz="4400" b="1" dirty="0">
              <a:solidFill>
                <a:srgbClr val="006699"/>
              </a:solidFill>
              <a:latin typeface="Calibri" pitchFamily="34" charset="0"/>
              <a:cs typeface="Calibri" pitchFamily="34" charset="0"/>
            </a:endParaRPr>
          </a:p>
        </p:txBody>
      </p:sp>
      <p:sp>
        <p:nvSpPr>
          <p:cNvPr id="3" name="Subtitle 2"/>
          <p:cNvSpPr>
            <a:spLocks noGrp="1"/>
          </p:cNvSpPr>
          <p:nvPr>
            <p:ph type="subTitle" idx="1"/>
          </p:nvPr>
        </p:nvSpPr>
        <p:spPr>
          <a:xfrm>
            <a:off x="179512" y="1340768"/>
            <a:ext cx="5616624" cy="4464496"/>
          </a:xfrm>
        </p:spPr>
        <p:txBody>
          <a:bodyPr/>
          <a:lstStyle/>
          <a:p>
            <a:pPr marL="0" lvl="1" algn="l">
              <a:spcBef>
                <a:spcPts val="0"/>
              </a:spcBef>
              <a:spcAft>
                <a:spcPts val="1800"/>
              </a:spcAft>
            </a:pPr>
            <a:r>
              <a:rPr lang="en-GB" altLang="en-US" sz="2400" b="1" dirty="0" smtClean="0">
                <a:solidFill>
                  <a:schemeClr val="tx1"/>
                </a:solidFill>
                <a:latin typeface="Calibri" panose="020F0502020204030204" pitchFamily="34" charset="0"/>
                <a:cs typeface="Calibri" panose="020F0502020204030204" pitchFamily="34" charset="0"/>
              </a:rPr>
              <a:t>Implementing the Programmatic Review</a:t>
            </a:r>
          </a:p>
          <a:p>
            <a:pPr marL="342900" lvl="1" indent="-342900" algn="l">
              <a:buFontTx/>
              <a:buChar char="•"/>
            </a:pPr>
            <a:r>
              <a:rPr lang="en-GB" altLang="en-US" sz="2200" dirty="0" smtClean="0">
                <a:solidFill>
                  <a:schemeClr val="tx1"/>
                </a:solidFill>
                <a:latin typeface="Calibri" panose="020F0502020204030204" pitchFamily="34" charset="0"/>
                <a:cs typeface="Calibri" panose="020F0502020204030204" pitchFamily="34" charset="0"/>
              </a:rPr>
              <a:t>Cherenkov </a:t>
            </a:r>
            <a:r>
              <a:rPr lang="en-GB" altLang="en-US" sz="2200" dirty="0">
                <a:solidFill>
                  <a:schemeClr val="tx1"/>
                </a:solidFill>
                <a:latin typeface="Calibri" panose="020F0502020204030204" pitchFamily="34" charset="0"/>
                <a:cs typeface="Calibri" panose="020F0502020204030204" pitchFamily="34" charset="0"/>
              </a:rPr>
              <a:t>Telescope </a:t>
            </a:r>
            <a:r>
              <a:rPr lang="en-GB" altLang="en-US" sz="2200" dirty="0" smtClean="0">
                <a:solidFill>
                  <a:schemeClr val="tx1"/>
                </a:solidFill>
                <a:latin typeface="Calibri" panose="020F0502020204030204" pitchFamily="34" charset="0"/>
                <a:cs typeface="Calibri" panose="020F0502020204030204" pitchFamily="34" charset="0"/>
              </a:rPr>
              <a:t>Array</a:t>
            </a:r>
          </a:p>
          <a:p>
            <a:pPr marL="342900" lvl="1" indent="-342900" algn="l">
              <a:buFontTx/>
              <a:buChar char="•"/>
            </a:pPr>
            <a:r>
              <a:rPr lang="en-GB" altLang="en-US" sz="2200" dirty="0" smtClean="0">
                <a:solidFill>
                  <a:schemeClr val="tx1"/>
                </a:solidFill>
                <a:latin typeface="Calibri" panose="020F0502020204030204" pitchFamily="34" charset="0"/>
                <a:cs typeface="Calibri" panose="020F0502020204030204" pitchFamily="34" charset="0"/>
              </a:rPr>
              <a:t>Dark Matter</a:t>
            </a:r>
          </a:p>
          <a:p>
            <a:pPr marL="342900" lvl="1" indent="-342900" algn="l">
              <a:buFontTx/>
              <a:buChar char="•"/>
            </a:pPr>
            <a:r>
              <a:rPr lang="en-GB" altLang="en-US" sz="2200" dirty="0" smtClean="0">
                <a:solidFill>
                  <a:schemeClr val="tx1"/>
                </a:solidFill>
                <a:latin typeface="Calibri" panose="020F0502020204030204" pitchFamily="34" charset="0"/>
                <a:cs typeface="Calibri" panose="020F0502020204030204" pitchFamily="34" charset="0"/>
              </a:rPr>
              <a:t>Long Baseline Neutrino Experiments</a:t>
            </a:r>
          </a:p>
          <a:p>
            <a:pPr marL="342900" lvl="1" indent="-342900" algn="l">
              <a:buFontTx/>
              <a:buChar char="•"/>
            </a:pPr>
            <a:r>
              <a:rPr lang="en-GB" altLang="en-US" sz="2200" dirty="0" smtClean="0">
                <a:solidFill>
                  <a:schemeClr val="tx1"/>
                </a:solidFill>
                <a:latin typeface="Calibri" panose="020F0502020204030204" pitchFamily="34" charset="0"/>
                <a:cs typeface="Calibri" panose="020F0502020204030204" pitchFamily="34" charset="0"/>
              </a:rPr>
              <a:t>Large Synoptic Survey Telescope</a:t>
            </a:r>
          </a:p>
          <a:p>
            <a:pPr marL="342900" lvl="1" indent="-342900" algn="l">
              <a:buFontTx/>
              <a:buChar char="•"/>
            </a:pPr>
            <a:endParaRPr lang="en-GB" altLang="en-US" sz="2200" dirty="0">
              <a:latin typeface="Calibri" panose="020F0502020204030204" pitchFamily="34" charset="0"/>
              <a:cs typeface="Calibri" panose="020F0502020204030204" pitchFamily="34" charset="0"/>
            </a:endParaRPr>
          </a:p>
          <a:p>
            <a:pPr marL="342900" lvl="1" indent="-342900" algn="l">
              <a:buFontTx/>
              <a:buChar char="•"/>
            </a:pPr>
            <a:endParaRPr lang="en-GB" altLang="en-US" sz="2200" dirty="0" smtClean="0">
              <a:solidFill>
                <a:schemeClr val="tx1"/>
              </a:solidFill>
              <a:latin typeface="Calibri" panose="020F0502020204030204" pitchFamily="34" charset="0"/>
              <a:cs typeface="Calibri" panose="020F0502020204030204" pitchFamily="34" charset="0"/>
            </a:endParaRPr>
          </a:p>
          <a:p>
            <a:pPr marL="342900" lvl="1" indent="-342900" algn="l">
              <a:buFontTx/>
              <a:buChar char="•"/>
            </a:pPr>
            <a:endParaRPr lang="en-GB" sz="2400" dirty="0">
              <a:solidFill>
                <a:schemeClr val="tx1"/>
              </a:solidFill>
              <a:latin typeface="Calibri" panose="020F0502020204030204" pitchFamily="34" charset="0"/>
              <a:cs typeface="Calibri" panose="020F0502020204030204" pitchFamily="34" charset="0"/>
            </a:endParaRPr>
          </a:p>
          <a:p>
            <a:pPr marL="0" lvl="1" algn="l"/>
            <a:r>
              <a:rPr lang="en-GB" sz="2400" b="1" dirty="0" smtClean="0">
                <a:latin typeface="Calibri" panose="020F0502020204030204" pitchFamily="34" charset="0"/>
                <a:cs typeface="Calibri" panose="020F0502020204030204" pitchFamily="34" charset="0"/>
              </a:rPr>
              <a:t>Budgets for 2015/16 allocated in  accordance with this plan</a:t>
            </a:r>
          </a:p>
          <a:p>
            <a:pPr algn="l"/>
            <a:endParaRPr lang="en-GB" sz="1800" dirty="0" smtClean="0">
              <a:solidFill>
                <a:schemeClr val="tx1"/>
              </a:solidFill>
              <a:latin typeface="Calibri" panose="020F0502020204030204" pitchFamily="34" charset="0"/>
              <a:cs typeface="Calibri" panose="020F0502020204030204" pitchFamily="34" charset="0"/>
            </a:endParaRPr>
          </a:p>
          <a:p>
            <a:pPr marL="914400" lvl="3" algn="l"/>
            <a:endParaRPr lang="en-GB" sz="1800" dirty="0" smtClean="0">
              <a:solidFill>
                <a:schemeClr val="tx1"/>
              </a:solidFill>
              <a:latin typeface="Calibri" panose="020F0502020204030204" pitchFamily="34" charset="0"/>
              <a:cs typeface="Calibri" panose="020F0502020204030204" pitchFamily="34" charset="0"/>
            </a:endParaRPr>
          </a:p>
          <a:p>
            <a:pPr marL="342900" lvl="1" indent="-342900" algn="l">
              <a:buFontTx/>
              <a:buChar char="-"/>
            </a:pPr>
            <a:endParaRPr lang="en-GB" sz="1600" dirty="0" smtClean="0">
              <a:solidFill>
                <a:schemeClr val="tx1"/>
              </a:solidFill>
              <a:latin typeface="Calibri" panose="020F0502020204030204" pitchFamily="34" charset="0"/>
              <a:cs typeface="Calibri" panose="020F0502020204030204" pitchFamily="34" charset="0"/>
            </a:endParaRPr>
          </a:p>
          <a:p>
            <a:pPr algn="l"/>
            <a:endParaRPr lang="en-GB"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75924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44624"/>
            <a:ext cx="9144000" cy="935386"/>
          </a:xfrm>
        </p:spPr>
        <p:txBody>
          <a:bodyPr/>
          <a:lstStyle/>
          <a:p>
            <a:pPr indent="-539750">
              <a:defRPr/>
            </a:pPr>
            <a:r>
              <a:rPr lang="en-GB" kern="1200" dirty="0">
                <a:solidFill>
                  <a:srgbClr val="006699"/>
                </a:solidFill>
                <a:latin typeface="Calibri" panose="020F0502020204030204" pitchFamily="34" charset="0"/>
                <a:ea typeface="ヒラギノ角ゴ Pro W3"/>
                <a:cs typeface="Calibri" panose="020F0502020204030204" pitchFamily="34" charset="0"/>
              </a:rPr>
              <a:t>Nuclear Physics</a:t>
            </a:r>
          </a:p>
        </p:txBody>
      </p:sp>
      <p:sp>
        <p:nvSpPr>
          <p:cNvPr id="12291" name="Content Placeholder 2"/>
          <p:cNvSpPr>
            <a:spLocks noGrp="1"/>
          </p:cNvSpPr>
          <p:nvPr>
            <p:ph idx="1"/>
          </p:nvPr>
        </p:nvSpPr>
        <p:spPr>
          <a:xfrm>
            <a:off x="179512" y="692696"/>
            <a:ext cx="8640959" cy="5544616"/>
          </a:xfrm>
        </p:spPr>
        <p:txBody>
          <a:bodyPr/>
          <a:lstStyle/>
          <a:p>
            <a:pPr marL="0" indent="0" eaLnBrk="1" hangingPunct="1">
              <a:buNone/>
            </a:pPr>
            <a:r>
              <a:rPr lang="en-GB" sz="2400" b="1" dirty="0" smtClean="0">
                <a:latin typeface="Calibri" panose="020F0502020204030204" pitchFamily="34" charset="0"/>
                <a:cs typeface="Calibri" panose="020F0502020204030204" pitchFamily="34" charset="0"/>
              </a:rPr>
              <a:t>Support for </a:t>
            </a:r>
          </a:p>
          <a:p>
            <a:pPr eaLnBrk="1" hangingPunct="1"/>
            <a:r>
              <a:rPr lang="en-GB" sz="2400" dirty="0" smtClean="0">
                <a:latin typeface="Calibri" panose="020F0502020204030204" pitchFamily="34" charset="0"/>
                <a:cs typeface="Calibri" panose="020F0502020204030204" pitchFamily="34" charset="0"/>
              </a:rPr>
              <a:t>ALICE Upgrade</a:t>
            </a:r>
          </a:p>
          <a:p>
            <a:pPr lvl="1" eaLnBrk="1" fontAlgn="auto" hangingPunct="1">
              <a:spcBef>
                <a:spcPts val="0"/>
              </a:spcBef>
              <a:spcAft>
                <a:spcPts val="600"/>
              </a:spcAft>
              <a:buFont typeface="Calibri" panose="020F0502020204030204" pitchFamily="34" charset="0"/>
              <a:buChar char="–"/>
            </a:pPr>
            <a:r>
              <a:rPr lang="en-GB" sz="2200" kern="1200" dirty="0">
                <a:solidFill>
                  <a:srgbClr val="006699"/>
                </a:solidFill>
                <a:latin typeface="Calibri" panose="020F0502020204030204" pitchFamily="34" charset="0"/>
                <a:ea typeface="ヒラギノ角ゴ Pro W3"/>
                <a:cs typeface="Calibri" panose="020F0502020204030204" pitchFamily="34" charset="0"/>
              </a:rPr>
              <a:t>Central trigger processor and tracking</a:t>
            </a:r>
          </a:p>
          <a:p>
            <a:pPr eaLnBrk="1" hangingPunct="1"/>
            <a:r>
              <a:rPr lang="en-GB" sz="2400" dirty="0" smtClean="0">
                <a:latin typeface="Calibri" panose="020F0502020204030204" pitchFamily="34" charset="0"/>
                <a:cs typeface="Calibri" panose="020F0502020204030204" pitchFamily="34" charset="0"/>
              </a:rPr>
              <a:t>ISOL-SRS</a:t>
            </a:r>
          </a:p>
          <a:p>
            <a:pPr lvl="1" eaLnBrk="1" fontAlgn="auto" hangingPunct="1">
              <a:spcBef>
                <a:spcPts val="0"/>
              </a:spcBef>
              <a:spcAft>
                <a:spcPts val="600"/>
              </a:spcAft>
              <a:buFont typeface="Calibri" panose="020F0502020204030204" pitchFamily="34" charset="0"/>
              <a:buChar char="–"/>
            </a:pPr>
            <a:r>
              <a:rPr lang="en-GB" sz="2200" kern="1200" dirty="0">
                <a:solidFill>
                  <a:srgbClr val="006699"/>
                </a:solidFill>
                <a:latin typeface="Calibri" panose="020F0502020204030204" pitchFamily="34" charset="0"/>
                <a:ea typeface="ヒラギノ角ゴ Pro W3"/>
                <a:cs typeface="Calibri" panose="020F0502020204030204" pitchFamily="34" charset="0"/>
              </a:rPr>
              <a:t>Internal and external spectrometers</a:t>
            </a:r>
          </a:p>
          <a:p>
            <a:pPr eaLnBrk="1" hangingPunct="1"/>
            <a:r>
              <a:rPr lang="en-GB" sz="2400" dirty="0" smtClean="0">
                <a:latin typeface="Calibri" panose="020F0502020204030204" pitchFamily="34" charset="0"/>
                <a:cs typeface="Calibri" panose="020F0502020204030204" pitchFamily="34" charset="0"/>
              </a:rPr>
              <a:t>Jefferson Laboratory Upgrade</a:t>
            </a:r>
          </a:p>
          <a:p>
            <a:pPr lvl="1" eaLnBrk="1" hangingPunct="1">
              <a:spcBef>
                <a:spcPts val="0"/>
              </a:spcBef>
              <a:spcAft>
                <a:spcPts val="600"/>
              </a:spcAft>
            </a:pPr>
            <a:r>
              <a:rPr lang="en-GB" sz="2200" dirty="0" err="1" smtClean="0">
                <a:solidFill>
                  <a:srgbClr val="006699"/>
                </a:solidFill>
                <a:latin typeface="Calibri" panose="020F0502020204030204" pitchFamily="34" charset="0"/>
                <a:cs typeface="Calibri" panose="020F0502020204030204" pitchFamily="34" charset="0"/>
              </a:rPr>
              <a:t>SuperBigBite</a:t>
            </a:r>
            <a:r>
              <a:rPr lang="en-GB" sz="2200" dirty="0" smtClean="0">
                <a:solidFill>
                  <a:srgbClr val="006699"/>
                </a:solidFill>
                <a:latin typeface="Calibri" panose="020F0502020204030204" pitchFamily="34" charset="0"/>
                <a:cs typeface="Calibri" panose="020F0502020204030204" pitchFamily="34" charset="0"/>
              </a:rPr>
              <a:t> spectrometer and forward trigger for CLAS</a:t>
            </a:r>
          </a:p>
          <a:p>
            <a:pPr marL="357188" eaLnBrk="1" hangingPunct="1">
              <a:spcBef>
                <a:spcPts val="600"/>
              </a:spcBef>
            </a:pPr>
            <a:r>
              <a:rPr lang="en-GB" sz="2400" dirty="0">
                <a:latin typeface="Calibri" panose="020F0502020204030204" pitchFamily="34" charset="0"/>
                <a:cs typeface="Calibri" panose="020F0502020204030204" pitchFamily="34" charset="0"/>
              </a:rPr>
              <a:t>AGATA </a:t>
            </a:r>
          </a:p>
          <a:p>
            <a:pPr marL="725488" lvl="1" indent="-342900" eaLnBrk="1" hangingPunct="1">
              <a:spcBef>
                <a:spcPts val="0"/>
              </a:spcBef>
            </a:pPr>
            <a:r>
              <a:rPr lang="en-GB" sz="2200" dirty="0" smtClean="0">
                <a:solidFill>
                  <a:srgbClr val="006699"/>
                </a:solidFill>
                <a:latin typeface="Calibri" panose="020F0502020204030204" pitchFamily="34" charset="0"/>
                <a:cs typeface="Calibri" panose="020F0502020204030204" pitchFamily="34" charset="0"/>
              </a:rPr>
              <a:t>First in-beam test successful, experiment early </a:t>
            </a:r>
            <a:r>
              <a:rPr lang="en-GB" sz="2200" dirty="0">
                <a:solidFill>
                  <a:srgbClr val="006699"/>
                </a:solidFill>
                <a:latin typeface="Calibri" panose="020F0502020204030204" pitchFamily="34" charset="0"/>
                <a:cs typeface="Calibri" panose="020F0502020204030204" pitchFamily="34" charset="0"/>
              </a:rPr>
              <a:t>2015</a:t>
            </a:r>
          </a:p>
          <a:p>
            <a:pPr eaLnBrk="1" hangingPunct="1"/>
            <a:r>
              <a:rPr lang="en-GB" sz="2400" dirty="0" smtClean="0">
                <a:latin typeface="Calibri" panose="020F0502020204030204" pitchFamily="34" charset="0"/>
                <a:cs typeface="Calibri" panose="020F0502020204030204" pitchFamily="34" charset="0"/>
              </a:rPr>
              <a:t>New </a:t>
            </a:r>
            <a:r>
              <a:rPr lang="en-GB" sz="2400" dirty="0">
                <a:latin typeface="Calibri" panose="020F0502020204030204" pitchFamily="34" charset="0"/>
                <a:cs typeface="Calibri" panose="020F0502020204030204" pitchFamily="34" charset="0"/>
              </a:rPr>
              <a:t>nuclear physics theory group at the </a:t>
            </a:r>
            <a:r>
              <a:rPr lang="en-GB" sz="2400" dirty="0" smtClean="0">
                <a:latin typeface="Calibri" panose="020F0502020204030204" pitchFamily="34" charset="0"/>
                <a:cs typeface="Calibri" panose="020F0502020204030204" pitchFamily="34" charset="0"/>
              </a:rPr>
              <a:t/>
            </a:r>
            <a:br>
              <a:rPr lang="en-GB" sz="2400" dirty="0" smtClean="0">
                <a:latin typeface="Calibri" panose="020F0502020204030204" pitchFamily="34" charset="0"/>
                <a:cs typeface="Calibri" panose="020F0502020204030204" pitchFamily="34" charset="0"/>
              </a:rPr>
            </a:br>
            <a:r>
              <a:rPr lang="en-GB" sz="2400" dirty="0" smtClean="0">
                <a:latin typeface="Calibri" panose="020F0502020204030204" pitchFamily="34" charset="0"/>
                <a:cs typeface="Calibri" panose="020F0502020204030204" pitchFamily="34" charset="0"/>
              </a:rPr>
              <a:t>University </a:t>
            </a:r>
            <a:r>
              <a:rPr lang="en-GB" sz="2400" dirty="0">
                <a:latin typeface="Calibri" panose="020F0502020204030204" pitchFamily="34" charset="0"/>
                <a:cs typeface="Calibri" panose="020F0502020204030204" pitchFamily="34" charset="0"/>
              </a:rPr>
              <a:t>of </a:t>
            </a:r>
            <a:r>
              <a:rPr lang="en-GB" sz="2400" dirty="0" smtClean="0">
                <a:latin typeface="Calibri" panose="020F0502020204030204" pitchFamily="34" charset="0"/>
                <a:cs typeface="Calibri" panose="020F0502020204030204" pitchFamily="34" charset="0"/>
              </a:rPr>
              <a:t>York</a:t>
            </a:r>
          </a:p>
          <a:p>
            <a:pPr lvl="1" eaLnBrk="1" hangingPunct="1">
              <a:spcBef>
                <a:spcPts val="0"/>
              </a:spcBef>
              <a:spcAft>
                <a:spcPts val="600"/>
              </a:spcAft>
            </a:pPr>
            <a:r>
              <a:rPr lang="en-GB" sz="2200" dirty="0" smtClean="0">
                <a:solidFill>
                  <a:srgbClr val="006699"/>
                </a:solidFill>
                <a:latin typeface="Calibri" panose="020F0502020204030204" pitchFamily="34" charset="0"/>
                <a:cs typeface="Calibri" panose="020F0502020204030204" pitchFamily="34" charset="0"/>
              </a:rPr>
              <a:t>STFC-funded theory </a:t>
            </a:r>
            <a:r>
              <a:rPr lang="en-GB" sz="2200" dirty="0">
                <a:solidFill>
                  <a:srgbClr val="006699"/>
                </a:solidFill>
                <a:latin typeface="Calibri" panose="020F0502020204030204" pitchFamily="34" charset="0"/>
                <a:cs typeface="Calibri" panose="020F0502020204030204" pitchFamily="34" charset="0"/>
              </a:rPr>
              <a:t>chair </a:t>
            </a:r>
            <a:r>
              <a:rPr lang="en-GB" sz="2200" dirty="0" smtClean="0">
                <a:solidFill>
                  <a:srgbClr val="006699"/>
                </a:solidFill>
                <a:latin typeface="Calibri" panose="020F0502020204030204" pitchFamily="34" charset="0"/>
                <a:cs typeface="Calibri" panose="020F0502020204030204" pitchFamily="34" charset="0"/>
              </a:rPr>
              <a:t>and PhD studentship</a:t>
            </a:r>
            <a:r>
              <a:rPr lang="en-GB" sz="2200" dirty="0">
                <a:solidFill>
                  <a:srgbClr val="006699"/>
                </a:solidFill>
                <a:latin typeface="Calibri" panose="020F0502020204030204" pitchFamily="34" charset="0"/>
                <a:cs typeface="Calibri" panose="020F0502020204030204" pitchFamily="34" charset="0"/>
              </a:rPr>
              <a:t> </a:t>
            </a:r>
            <a:r>
              <a:rPr lang="en-GB" sz="2200" dirty="0" smtClean="0">
                <a:solidFill>
                  <a:srgbClr val="006699"/>
                </a:solidFill>
                <a:latin typeface="Calibri" panose="020F0502020204030204" pitchFamily="34" charset="0"/>
                <a:cs typeface="Calibri" panose="020F0502020204030204" pitchFamily="34" charset="0"/>
              </a:rPr>
              <a:t>with </a:t>
            </a:r>
            <a:br>
              <a:rPr lang="en-GB" sz="2200" dirty="0" smtClean="0">
                <a:solidFill>
                  <a:srgbClr val="006699"/>
                </a:solidFill>
                <a:latin typeface="Calibri" panose="020F0502020204030204" pitchFamily="34" charset="0"/>
                <a:cs typeface="Calibri" panose="020F0502020204030204" pitchFamily="34" charset="0"/>
              </a:rPr>
            </a:br>
            <a:r>
              <a:rPr lang="en-GB" sz="2200" dirty="0" smtClean="0">
                <a:solidFill>
                  <a:srgbClr val="006699"/>
                </a:solidFill>
                <a:latin typeface="Calibri" panose="020F0502020204030204" pitchFamily="34" charset="0"/>
                <a:cs typeface="Calibri" panose="020F0502020204030204" pitchFamily="34" charset="0"/>
              </a:rPr>
              <a:t>university funding for additional lecturer</a:t>
            </a:r>
          </a:p>
        </p:txBody>
      </p:sp>
      <p:pic>
        <p:nvPicPr>
          <p:cNvPr id="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8402" y="1169127"/>
            <a:ext cx="2560438" cy="194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john\Desktop\agata-stamp_000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20272" y="3686800"/>
            <a:ext cx="1934845" cy="154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3988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3">
            <a:extLst>
              <a:ext uri="{28A0092B-C50C-407E-A947-70E740481C1C}">
                <a14:useLocalDpi xmlns:a14="http://schemas.microsoft.com/office/drawing/2010/main" val="0"/>
              </a:ext>
            </a:extLst>
          </a:blip>
          <a:srcRect l="1401" t="2428" r="1401" b="4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9871" y="4246675"/>
            <a:ext cx="8904258" cy="2206661"/>
          </a:xfrm>
          <a:prstGeom prst="rect">
            <a:avLst/>
          </a:prstGeom>
          <a:solidFill>
            <a:schemeClr val="tx1">
              <a:alpha val="50000"/>
            </a:schemeClr>
          </a:solidFill>
        </p:spPr>
        <p:txBody>
          <a:bodyPr lIns="77120" tIns="38560" rIns="77120" bIns="38560">
            <a:spAutoFit/>
          </a:bodyPr>
          <a:lstStyle/>
          <a:p>
            <a:pPr marL="263525" indent="-242888">
              <a:spcAft>
                <a:spcPts val="1114"/>
              </a:spcAft>
              <a:buFont typeface="Arial" panose="020B0604020202020204" pitchFamily="34" charset="0"/>
              <a:buChar char="•"/>
              <a:defRPr/>
            </a:pPr>
            <a:r>
              <a:rPr lang="en-GB" dirty="0" smtClean="0">
                <a:ln w="18415" cmpd="sng">
                  <a:solidFill>
                    <a:srgbClr val="FFFFFF"/>
                  </a:solidFill>
                  <a:prstDash val="solid"/>
                </a:ln>
                <a:solidFill>
                  <a:srgbClr val="FFFFFF"/>
                </a:solidFill>
                <a:effectLst>
                  <a:outerShdw blurRad="50800" dist="38100" dir="2700000" algn="tl" rotWithShape="0">
                    <a:prstClr val="black">
                      <a:alpha val="89000"/>
                    </a:prstClr>
                  </a:outerShdw>
                </a:effectLst>
                <a:latin typeface="Calibri" panose="020F0502020204030204" pitchFamily="34" charset="0"/>
                <a:cs typeface="Calibri" panose="020F0502020204030204" pitchFamily="34" charset="0"/>
              </a:rPr>
              <a:t>Lander reached comet in November 2014 - a first for science!</a:t>
            </a:r>
          </a:p>
          <a:p>
            <a:pPr marL="263525" indent="-242888">
              <a:spcAft>
                <a:spcPts val="1114"/>
              </a:spcAft>
              <a:buFont typeface="Arial" panose="020B0604020202020204" pitchFamily="34" charset="0"/>
              <a:buChar char="•"/>
              <a:defRPr/>
            </a:pPr>
            <a:r>
              <a:rPr lang="en-GB" dirty="0" smtClean="0">
                <a:ln w="18415" cmpd="sng">
                  <a:solidFill>
                    <a:srgbClr val="FFFFFF"/>
                  </a:solidFill>
                  <a:prstDash val="solid"/>
                </a:ln>
                <a:solidFill>
                  <a:srgbClr val="FFFFFF"/>
                </a:solidFill>
                <a:effectLst>
                  <a:outerShdw blurRad="50800" dist="38100" dir="2700000" algn="tl" rotWithShape="0">
                    <a:prstClr val="black">
                      <a:alpha val="89000"/>
                    </a:prstClr>
                  </a:outerShdw>
                </a:effectLst>
                <a:latin typeface="Calibri" panose="020F0502020204030204" pitchFamily="34" charset="0"/>
                <a:cs typeface="Calibri" panose="020F0502020204030204" pitchFamily="34" charset="0"/>
              </a:rPr>
              <a:t>STFC Technology </a:t>
            </a:r>
            <a:r>
              <a:rPr lang="en-GB" dirty="0">
                <a:ln w="18415" cmpd="sng">
                  <a:solidFill>
                    <a:srgbClr val="FFFFFF"/>
                  </a:solidFill>
                  <a:prstDash val="solid"/>
                </a:ln>
                <a:solidFill>
                  <a:srgbClr val="FFFFFF"/>
                </a:solidFill>
                <a:effectLst>
                  <a:outerShdw blurRad="50800" dist="38100" dir="2700000" algn="tl" rotWithShape="0">
                    <a:prstClr val="black">
                      <a:alpha val="89000"/>
                    </a:prstClr>
                  </a:outerShdw>
                </a:effectLst>
                <a:latin typeface="Calibri" panose="020F0502020204030204" pitchFamily="34" charset="0"/>
                <a:cs typeface="Calibri" panose="020F0502020204030204" pitchFamily="34" charset="0"/>
              </a:rPr>
              <a:t>designed four application-specific integrated circuits for the mission. They control the mass spectrometers and provide key telemetry functions on the orbiter and lander</a:t>
            </a:r>
          </a:p>
          <a:p>
            <a:pPr marL="263525" indent="-242888">
              <a:spcAft>
                <a:spcPts val="1114"/>
              </a:spcAft>
              <a:buFont typeface="Arial" panose="020B0604020202020204" pitchFamily="34" charset="0"/>
              <a:buChar char="•"/>
              <a:defRPr/>
            </a:pPr>
            <a:r>
              <a:rPr lang="en-GB" dirty="0">
                <a:ln w="18415" cmpd="sng">
                  <a:solidFill>
                    <a:srgbClr val="FFFFFF"/>
                  </a:solidFill>
                  <a:prstDash val="solid"/>
                </a:ln>
                <a:solidFill>
                  <a:srgbClr val="FFFFFF"/>
                </a:solidFill>
                <a:effectLst>
                  <a:outerShdw blurRad="50800" dist="38100" dir="2700000" algn="tl" rotWithShape="0">
                    <a:prstClr val="black">
                      <a:alpha val="89000"/>
                    </a:prstClr>
                  </a:outerShdw>
                </a:effectLst>
                <a:latin typeface="Calibri" panose="020F0502020204030204" pitchFamily="34" charset="0"/>
                <a:cs typeface="Calibri" panose="020F0502020204030204" pitchFamily="34" charset="0"/>
              </a:rPr>
              <a:t>RAL Space led the development of the lander </a:t>
            </a:r>
            <a:r>
              <a:rPr lang="en-GB" dirty="0" smtClean="0">
                <a:ln w="18415" cmpd="sng">
                  <a:solidFill>
                    <a:srgbClr val="FFFFFF"/>
                  </a:solidFill>
                  <a:prstDash val="solid"/>
                </a:ln>
                <a:solidFill>
                  <a:srgbClr val="FFFFFF"/>
                </a:solidFill>
                <a:effectLst>
                  <a:outerShdw blurRad="50800" dist="38100" dir="2700000" algn="tl" rotWithShape="0">
                    <a:prstClr val="black">
                      <a:alpha val="89000"/>
                    </a:prstClr>
                  </a:outerShdw>
                </a:effectLst>
                <a:latin typeface="Calibri" panose="020F0502020204030204" pitchFamily="34" charset="0"/>
                <a:cs typeface="Calibri" panose="020F0502020204030204" pitchFamily="34" charset="0"/>
              </a:rPr>
              <a:t>primary </a:t>
            </a:r>
            <a:r>
              <a:rPr lang="en-GB" dirty="0">
                <a:ln w="18415" cmpd="sng">
                  <a:solidFill>
                    <a:srgbClr val="FFFFFF"/>
                  </a:solidFill>
                  <a:prstDash val="solid"/>
                </a:ln>
                <a:solidFill>
                  <a:srgbClr val="FFFFFF"/>
                </a:solidFill>
                <a:effectLst>
                  <a:outerShdw blurRad="50800" dist="38100" dir="2700000" algn="tl" rotWithShape="0">
                    <a:prstClr val="black">
                      <a:alpha val="89000"/>
                    </a:prstClr>
                  </a:outerShdw>
                </a:effectLst>
                <a:latin typeface="Calibri" panose="020F0502020204030204" pitchFamily="34" charset="0"/>
                <a:cs typeface="Calibri" panose="020F0502020204030204" pitchFamily="34" charset="0"/>
              </a:rPr>
              <a:t>payload</a:t>
            </a:r>
          </a:p>
        </p:txBody>
      </p:sp>
      <p:sp>
        <p:nvSpPr>
          <p:cNvPr id="7" name="Title 1"/>
          <p:cNvSpPr>
            <a:spLocks noGrp="1"/>
          </p:cNvSpPr>
          <p:nvPr>
            <p:ph type="title"/>
          </p:nvPr>
        </p:nvSpPr>
        <p:spPr>
          <a:xfrm>
            <a:off x="0" y="188640"/>
            <a:ext cx="9144000" cy="687610"/>
          </a:xfrm>
          <a:extLst/>
        </p:spPr>
        <p:txBody>
          <a:bodyPr>
            <a:noAutofit/>
          </a:bodyPr>
          <a:lstStyle/>
          <a:p>
            <a:pPr>
              <a:defRPr/>
            </a:pPr>
            <a:r>
              <a:rPr lang="en-GB"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anose="020F0502020204030204" pitchFamily="34" charset="0"/>
                <a:cs typeface="Calibri" panose="020F0502020204030204" pitchFamily="34" charset="0"/>
              </a:rPr>
              <a:t>Rosetta and Philae</a:t>
            </a:r>
            <a:endParaRPr lang="en-GB"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anose="020F0502020204030204" pitchFamily="34" charset="0"/>
              <a:cs typeface="Calibri" panose="020F0502020204030204" pitchFamily="34" charset="0"/>
            </a:endParaRPr>
          </a:p>
        </p:txBody>
      </p:sp>
      <p:pic>
        <p:nvPicPr>
          <p:cNvPr id="3686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78875" y="6585586"/>
            <a:ext cx="504825" cy="18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14865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591" y="980727"/>
            <a:ext cx="8952929" cy="2898905"/>
          </a:xfrm>
        </p:spPr>
        <p:txBody>
          <a:bodyPr>
            <a:noAutofit/>
          </a:bodyPr>
          <a:lstStyle/>
          <a:p>
            <a:pPr marL="0" indent="0">
              <a:buNone/>
            </a:pPr>
            <a:r>
              <a:rPr lang="en-GB" sz="2400" b="1" dirty="0" smtClean="0">
                <a:latin typeface="Calibri" panose="020F0502020204030204" pitchFamily="34" charset="0"/>
                <a:cs typeface="Calibri" panose="020F0502020204030204" pitchFamily="34" charset="0"/>
              </a:rPr>
              <a:t>First electron </a:t>
            </a:r>
            <a:r>
              <a:rPr lang="en-GB" sz="2400" b="1" dirty="0">
                <a:latin typeface="Calibri" panose="020F0502020204030204" pitchFamily="34" charset="0"/>
                <a:cs typeface="Calibri" panose="020F0502020204030204" pitchFamily="34" charset="0"/>
              </a:rPr>
              <a:t>d</a:t>
            </a:r>
            <a:r>
              <a:rPr lang="en-GB" sz="2400" b="1" dirty="0" smtClean="0">
                <a:latin typeface="Calibri" panose="020F0502020204030204" pitchFamily="34" charset="0"/>
                <a:cs typeface="Calibri" panose="020F0502020204030204" pitchFamily="34" charset="0"/>
              </a:rPr>
              <a:t>iffraction </a:t>
            </a:r>
            <a:r>
              <a:rPr lang="en-GB" sz="2400" b="1" dirty="0">
                <a:latin typeface="Calibri" panose="020F0502020204030204" pitchFamily="34" charset="0"/>
                <a:cs typeface="Calibri" panose="020F0502020204030204" pitchFamily="34" charset="0"/>
              </a:rPr>
              <a:t>d</a:t>
            </a:r>
            <a:r>
              <a:rPr lang="en-GB" sz="2400" b="1" dirty="0" smtClean="0">
                <a:latin typeface="Calibri" panose="020F0502020204030204" pitchFamily="34" charset="0"/>
                <a:cs typeface="Calibri" panose="020F0502020204030204" pitchFamily="34" charset="0"/>
              </a:rPr>
              <a:t>emonstrated on VELA</a:t>
            </a:r>
          </a:p>
          <a:p>
            <a:r>
              <a:rPr lang="en-GB" sz="2200" dirty="0" smtClean="0">
                <a:latin typeface="Calibri" panose="020F0502020204030204" pitchFamily="34" charset="0"/>
                <a:cs typeface="Calibri" panose="020F0502020204030204" pitchFamily="34" charset="0"/>
              </a:rPr>
              <a:t>Result has huge scientific potential, enabling </a:t>
            </a:r>
            <a:br>
              <a:rPr lang="en-GB" sz="2200" dirty="0" smtClean="0">
                <a:latin typeface="Calibri" panose="020F0502020204030204" pitchFamily="34" charset="0"/>
                <a:cs typeface="Calibri" panose="020F0502020204030204" pitchFamily="34" charset="0"/>
              </a:rPr>
            </a:br>
            <a:r>
              <a:rPr lang="en-GB" sz="2200" dirty="0" smtClean="0">
                <a:latin typeface="Calibri" panose="020F0502020204030204" pitchFamily="34" charset="0"/>
                <a:cs typeface="Calibri" panose="020F0502020204030204" pitchFamily="34" charset="0"/>
              </a:rPr>
              <a:t>atomic scale measurement of fundamental </a:t>
            </a:r>
            <a:br>
              <a:rPr lang="en-GB" sz="2200" dirty="0" smtClean="0">
                <a:latin typeface="Calibri" panose="020F0502020204030204" pitchFamily="34" charset="0"/>
                <a:cs typeface="Calibri" panose="020F0502020204030204" pitchFamily="34" charset="0"/>
              </a:rPr>
            </a:br>
            <a:r>
              <a:rPr lang="en-GB" sz="2200" dirty="0" smtClean="0">
                <a:latin typeface="Calibri" panose="020F0502020204030204" pitchFamily="34" charset="0"/>
                <a:cs typeface="Calibri" panose="020F0502020204030204" pitchFamily="34" charset="0"/>
              </a:rPr>
              <a:t>processes in determining </a:t>
            </a:r>
            <a:r>
              <a:rPr lang="en-GB" sz="2200" dirty="0">
                <a:latin typeface="Calibri" panose="020F0502020204030204" pitchFamily="34" charset="0"/>
                <a:cs typeface="Calibri" panose="020F0502020204030204" pitchFamily="34" charset="0"/>
              </a:rPr>
              <a:t>mechanical, electrical, </a:t>
            </a:r>
            <a:r>
              <a:rPr lang="en-GB" sz="2200" dirty="0" smtClean="0">
                <a:latin typeface="Calibri" panose="020F0502020204030204" pitchFamily="34" charset="0"/>
                <a:cs typeface="Calibri" panose="020F0502020204030204" pitchFamily="34" charset="0"/>
              </a:rPr>
              <a:t/>
            </a:r>
            <a:br>
              <a:rPr lang="en-GB" sz="2200" dirty="0" smtClean="0">
                <a:latin typeface="Calibri" panose="020F0502020204030204" pitchFamily="34" charset="0"/>
                <a:cs typeface="Calibri" panose="020F0502020204030204" pitchFamily="34" charset="0"/>
              </a:rPr>
            </a:br>
            <a:r>
              <a:rPr lang="en-GB" sz="2200" dirty="0" smtClean="0">
                <a:latin typeface="Calibri" panose="020F0502020204030204" pitchFamily="34" charset="0"/>
                <a:cs typeface="Calibri" panose="020F0502020204030204" pitchFamily="34" charset="0"/>
              </a:rPr>
              <a:t>catalytic </a:t>
            </a:r>
            <a:r>
              <a:rPr lang="en-GB" sz="2200" dirty="0">
                <a:latin typeface="Calibri" panose="020F0502020204030204" pitchFamily="34" charset="0"/>
                <a:cs typeface="Calibri" panose="020F0502020204030204" pitchFamily="34" charset="0"/>
              </a:rPr>
              <a:t>and </a:t>
            </a:r>
            <a:r>
              <a:rPr lang="en-GB" sz="2200" dirty="0" smtClean="0">
                <a:latin typeface="Calibri" panose="020F0502020204030204" pitchFamily="34" charset="0"/>
                <a:cs typeface="Calibri" panose="020F0502020204030204" pitchFamily="34" charset="0"/>
              </a:rPr>
              <a:t>optical </a:t>
            </a:r>
            <a:r>
              <a:rPr lang="en-GB" sz="2200" dirty="0">
                <a:latin typeface="Calibri" panose="020F0502020204030204" pitchFamily="34" charset="0"/>
                <a:cs typeface="Calibri" panose="020F0502020204030204" pitchFamily="34" charset="0"/>
              </a:rPr>
              <a:t>properties of </a:t>
            </a:r>
            <a:r>
              <a:rPr lang="en-GB" sz="2200" dirty="0" smtClean="0">
                <a:latin typeface="Calibri" panose="020F0502020204030204" pitchFamily="34" charset="0"/>
                <a:cs typeface="Calibri" panose="020F0502020204030204" pitchFamily="34" charset="0"/>
              </a:rPr>
              <a:t>matter</a:t>
            </a:r>
          </a:p>
          <a:p>
            <a:r>
              <a:rPr lang="en-GB" sz="2200" dirty="0" smtClean="0">
                <a:latin typeface="Calibri" panose="020F0502020204030204" pitchFamily="34" charset="0"/>
                <a:cs typeface="Calibri" panose="020F0502020204030204" pitchFamily="34" charset="0"/>
              </a:rPr>
              <a:t>Technique complements </a:t>
            </a:r>
            <a:r>
              <a:rPr lang="en-GB" sz="2200" dirty="0">
                <a:latin typeface="Calibri" panose="020F0502020204030204" pitchFamily="34" charset="0"/>
                <a:cs typeface="Calibri" panose="020F0502020204030204" pitchFamily="34" charset="0"/>
              </a:rPr>
              <a:t>the structural science </a:t>
            </a:r>
            <a:r>
              <a:rPr lang="en-GB" sz="2200" dirty="0" smtClean="0">
                <a:latin typeface="Calibri" panose="020F0502020204030204" pitchFamily="34" charset="0"/>
                <a:cs typeface="Calibri" panose="020F0502020204030204" pitchFamily="34" charset="0"/>
              </a:rPr>
              <a:t/>
            </a:r>
            <a:br>
              <a:rPr lang="en-GB" sz="2200" dirty="0" smtClean="0">
                <a:latin typeface="Calibri" panose="020F0502020204030204" pitchFamily="34" charset="0"/>
                <a:cs typeface="Calibri" panose="020F0502020204030204" pitchFamily="34" charset="0"/>
              </a:rPr>
            </a:br>
            <a:r>
              <a:rPr lang="en-GB" sz="2200" dirty="0" smtClean="0">
                <a:latin typeface="Calibri" panose="020F0502020204030204" pitchFamily="34" charset="0"/>
                <a:cs typeface="Calibri" panose="020F0502020204030204" pitchFamily="34" charset="0"/>
              </a:rPr>
              <a:t>capability </a:t>
            </a:r>
            <a:r>
              <a:rPr lang="en-GB" sz="2200" dirty="0">
                <a:latin typeface="Calibri" panose="020F0502020204030204" pitchFamily="34" charset="0"/>
                <a:cs typeface="Calibri" panose="020F0502020204030204" pitchFamily="34" charset="0"/>
              </a:rPr>
              <a:t>of the next </a:t>
            </a:r>
            <a:r>
              <a:rPr lang="en-GB" sz="2200" dirty="0" smtClean="0">
                <a:latin typeface="Calibri" panose="020F0502020204030204" pitchFamily="34" charset="0"/>
                <a:cs typeface="Calibri" panose="020F0502020204030204" pitchFamily="34" charset="0"/>
              </a:rPr>
              <a:t>generation, large </a:t>
            </a:r>
            <a:r>
              <a:rPr lang="en-GB" sz="2200" dirty="0">
                <a:latin typeface="Calibri" panose="020F0502020204030204" pitchFamily="34" charset="0"/>
                <a:cs typeface="Calibri" panose="020F0502020204030204" pitchFamily="34" charset="0"/>
              </a:rPr>
              <a:t>X-ray </a:t>
            </a:r>
            <a:r>
              <a:rPr lang="en-GB" sz="2200" dirty="0" smtClean="0">
                <a:latin typeface="Calibri" panose="020F0502020204030204" pitchFamily="34" charset="0"/>
                <a:cs typeface="Calibri" panose="020F0502020204030204" pitchFamily="34" charset="0"/>
              </a:rPr>
              <a:t/>
            </a:r>
            <a:br>
              <a:rPr lang="en-GB" sz="2200" dirty="0" smtClean="0">
                <a:latin typeface="Calibri" panose="020F0502020204030204" pitchFamily="34" charset="0"/>
                <a:cs typeface="Calibri" panose="020F0502020204030204" pitchFamily="34" charset="0"/>
              </a:rPr>
            </a:br>
            <a:r>
              <a:rPr lang="en-GB" sz="2200" dirty="0" smtClean="0">
                <a:latin typeface="Calibri" panose="020F0502020204030204" pitchFamily="34" charset="0"/>
                <a:cs typeface="Calibri" panose="020F0502020204030204" pitchFamily="34" charset="0"/>
              </a:rPr>
              <a:t>Free Electron Lasers</a:t>
            </a:r>
            <a:endParaRPr lang="en-GB" sz="2200"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0" y="44624"/>
            <a:ext cx="9144000" cy="955278"/>
          </a:xfrm>
          <a:noFill/>
        </p:spPr>
        <p:txBody>
          <a:bodyPr/>
          <a:lstStyle/>
          <a:p>
            <a:r>
              <a:rPr lang="en-GB" dirty="0" smtClean="0">
                <a:ln w="19050">
                  <a:noFill/>
                  <a:prstDash val="solid"/>
                </a:ln>
                <a:solidFill>
                  <a:srgbClr val="006699"/>
                </a:solidFill>
                <a:latin typeface="Calibri" panose="020F0502020204030204" pitchFamily="34" charset="0"/>
                <a:cs typeface="Calibri" panose="020F0502020204030204" pitchFamily="34" charset="0"/>
              </a:rPr>
              <a:t>Accelerator Science and Technology</a:t>
            </a:r>
            <a:endParaRPr lang="en-GB" dirty="0">
              <a:ln w="19050">
                <a:noFill/>
                <a:prstDash val="solid"/>
              </a:ln>
              <a:solidFill>
                <a:srgbClr val="006699"/>
              </a:solidFill>
              <a:latin typeface="Calibri" panose="020F0502020204030204" pitchFamily="34" charset="0"/>
              <a:cs typeface="Calibri" panose="020F0502020204030204" pitchFamily="34" charset="0"/>
            </a:endParaRPr>
          </a:p>
        </p:txBody>
      </p:sp>
      <p:sp>
        <p:nvSpPr>
          <p:cNvPr id="2" name="AutoShape 6" descr="https://espace2013.cern.ch/fcc/Schematic%20and%20Layout/For%20Presentations/FCC-1402031030-JGU_SchematicHighContrast800pxCopyrigh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C:\Users\pam53\Documents\ASteC Highlights - Nov 2014\ED Single Crystal.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5009" b="6681"/>
          <a:stretch/>
        </p:blipFill>
        <p:spPr bwMode="auto">
          <a:xfrm>
            <a:off x="6508492" y="1092533"/>
            <a:ext cx="2232248" cy="1971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bwMode="auto">
          <a:xfrm>
            <a:off x="2555776" y="4077072"/>
            <a:ext cx="6399196" cy="18078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GB" sz="2400" b="1" kern="0" dirty="0" smtClean="0">
                <a:latin typeface="Calibri" panose="020F0502020204030204" pitchFamily="34" charset="0"/>
                <a:cs typeface="Calibri" panose="020F0502020204030204" pitchFamily="34" charset="0"/>
              </a:rPr>
              <a:t>First electron </a:t>
            </a:r>
            <a:r>
              <a:rPr lang="en-GB" sz="2400" b="1" kern="0" dirty="0">
                <a:latin typeface="Calibri" panose="020F0502020204030204" pitchFamily="34" charset="0"/>
                <a:cs typeface="Calibri" panose="020F0502020204030204" pitchFamily="34" charset="0"/>
              </a:rPr>
              <a:t>b</a:t>
            </a:r>
            <a:r>
              <a:rPr lang="en-GB" sz="2400" b="1" kern="0" dirty="0" smtClean="0">
                <a:latin typeface="Calibri" panose="020F0502020204030204" pitchFamily="34" charset="0"/>
                <a:cs typeface="Calibri" panose="020F0502020204030204" pitchFamily="34" charset="0"/>
              </a:rPr>
              <a:t>eam for wastewater treatment</a:t>
            </a:r>
          </a:p>
          <a:p>
            <a:r>
              <a:rPr lang="en-GB" sz="2200" kern="0" dirty="0" smtClean="0">
                <a:latin typeface="Calibri" panose="020F0502020204030204" pitchFamily="34" charset="0"/>
                <a:cs typeface="Calibri" panose="020F0502020204030204" pitchFamily="34" charset="0"/>
              </a:rPr>
              <a:t>Part of a CLASP-funded collaboration with Oxford/Bristol/Lancaster universities </a:t>
            </a:r>
            <a:br>
              <a:rPr lang="en-GB" sz="2200" kern="0" dirty="0" smtClean="0">
                <a:latin typeface="Calibri" panose="020F0502020204030204" pitchFamily="34" charset="0"/>
                <a:cs typeface="Calibri" panose="020F0502020204030204" pitchFamily="34" charset="0"/>
              </a:rPr>
            </a:br>
            <a:r>
              <a:rPr lang="en-GB" sz="2200" kern="0" dirty="0" smtClean="0">
                <a:latin typeface="Calibri" panose="020F0502020204030204" pitchFamily="34" charset="0"/>
                <a:cs typeface="Calibri" panose="020F0502020204030204" pitchFamily="34" charset="0"/>
              </a:rPr>
              <a:t>and Siemens</a:t>
            </a:r>
          </a:p>
        </p:txBody>
      </p:sp>
      <p:sp>
        <p:nvSpPr>
          <p:cNvPr id="5" name="Rectangle 4"/>
          <p:cNvSpPr>
            <a:spLocks noChangeArrowheads="1"/>
          </p:cNvSpPr>
          <p:nvPr/>
        </p:nvSpPr>
        <p:spPr bwMode="auto">
          <a:xfrm>
            <a:off x="6"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6"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7" descr="C:\Users\pam53\AppData\Local\Microsoft\Windows\Temporary Internet Files\Content.Outlook\7CXIYF4N\WP_20141103_002 (2).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8214" t="11399" r="32090" b="31284"/>
          <a:stretch/>
        </p:blipFill>
        <p:spPr bwMode="auto">
          <a:xfrm>
            <a:off x="186041" y="4141462"/>
            <a:ext cx="2225719" cy="18078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372200" y="3140969"/>
            <a:ext cx="2627784" cy="738664"/>
          </a:xfrm>
          <a:prstGeom prst="rect">
            <a:avLst/>
          </a:prstGeom>
        </p:spPr>
        <p:txBody>
          <a:bodyPr wrap="square">
            <a:spAutoFit/>
          </a:bodyPr>
          <a:lstStyle/>
          <a:p>
            <a:pPr algn="ctr"/>
            <a:r>
              <a:rPr lang="en-GB" sz="1400" dirty="0" smtClean="0">
                <a:solidFill>
                  <a:schemeClr val="tx1">
                    <a:lumMod val="75000"/>
                    <a:lumOff val="25000"/>
                  </a:schemeClr>
                </a:solidFill>
                <a:latin typeface="Calibri" panose="020F0502020204030204" pitchFamily="34" charset="0"/>
                <a:cs typeface="Calibri" panose="020F0502020204030204" pitchFamily="34" charset="0"/>
              </a:rPr>
              <a:t>UED </a:t>
            </a:r>
            <a:r>
              <a:rPr lang="en-GB" sz="1400" dirty="0">
                <a:solidFill>
                  <a:schemeClr val="tx1">
                    <a:lumMod val="75000"/>
                    <a:lumOff val="25000"/>
                  </a:schemeClr>
                </a:solidFill>
                <a:latin typeface="Calibri" panose="020F0502020204030204" pitchFamily="34" charset="0"/>
                <a:cs typeface="Calibri" panose="020F0502020204030204" pitchFamily="34" charset="0"/>
              </a:rPr>
              <a:t>pattern from </a:t>
            </a:r>
            <a:r>
              <a:rPr lang="en-GB" sz="1400" dirty="0" smtClean="0">
                <a:solidFill>
                  <a:schemeClr val="tx1">
                    <a:lumMod val="75000"/>
                    <a:lumOff val="25000"/>
                  </a:schemeClr>
                </a:solidFill>
                <a:latin typeface="Calibri" panose="020F0502020204030204" pitchFamily="34" charset="0"/>
                <a:cs typeface="Calibri" panose="020F0502020204030204" pitchFamily="34" charset="0"/>
              </a:rPr>
              <a:t>Au crystal obtained </a:t>
            </a:r>
            <a:r>
              <a:rPr lang="en-GB" sz="1400" dirty="0">
                <a:solidFill>
                  <a:schemeClr val="tx1">
                    <a:lumMod val="75000"/>
                    <a:lumOff val="25000"/>
                  </a:schemeClr>
                </a:solidFill>
                <a:latin typeface="Calibri" panose="020F0502020204030204" pitchFamily="34" charset="0"/>
                <a:cs typeface="Calibri" panose="020F0502020204030204" pitchFamily="34" charset="0"/>
              </a:rPr>
              <a:t>with </a:t>
            </a:r>
            <a:r>
              <a:rPr lang="en-GB" sz="1400" dirty="0" smtClean="0">
                <a:solidFill>
                  <a:schemeClr val="tx1">
                    <a:lumMod val="75000"/>
                    <a:lumOff val="25000"/>
                  </a:schemeClr>
                </a:solidFill>
                <a:latin typeface="Calibri" panose="020F0502020204030204" pitchFamily="34" charset="0"/>
                <a:cs typeface="Calibri" panose="020F0502020204030204" pitchFamily="34" charset="0"/>
              </a:rPr>
              <a:t>multiple shot, 4 </a:t>
            </a:r>
            <a:r>
              <a:rPr lang="en-GB" sz="1400" dirty="0">
                <a:solidFill>
                  <a:schemeClr val="tx1">
                    <a:lumMod val="75000"/>
                    <a:lumOff val="25000"/>
                  </a:schemeClr>
                </a:solidFill>
                <a:latin typeface="Calibri" panose="020F0502020204030204" pitchFamily="34" charset="0"/>
                <a:cs typeface="Calibri" panose="020F0502020204030204" pitchFamily="34" charset="0"/>
              </a:rPr>
              <a:t>MeV </a:t>
            </a:r>
            <a:r>
              <a:rPr lang="en-GB" sz="1400" dirty="0" smtClean="0">
                <a:solidFill>
                  <a:schemeClr val="tx1">
                    <a:lumMod val="75000"/>
                    <a:lumOff val="25000"/>
                  </a:schemeClr>
                </a:solidFill>
                <a:latin typeface="Calibri" panose="020F0502020204030204" pitchFamily="34" charset="0"/>
                <a:cs typeface="Calibri" panose="020F0502020204030204" pitchFamily="34" charset="0"/>
              </a:rPr>
              <a:t>electrons</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33778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5"/>
          <p:cNvSpPr txBox="1">
            <a:spLocks noChangeArrowheads="1"/>
          </p:cNvSpPr>
          <p:nvPr/>
        </p:nvSpPr>
        <p:spPr bwMode="auto">
          <a:xfrm>
            <a:off x="-9310" y="139279"/>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indent="-539750" algn="ctr">
              <a:defRPr/>
            </a:pPr>
            <a:r>
              <a:rPr lang="en-US" sz="4400" b="1" dirty="0">
                <a:solidFill>
                  <a:srgbClr val="006699"/>
                </a:solidFill>
                <a:latin typeface="Calibri" pitchFamily="34" charset="0"/>
                <a:cs typeface="Calibri" pitchFamily="34" charset="0"/>
              </a:rPr>
              <a:t>30 years of neutrons at ISIS</a:t>
            </a:r>
            <a:endParaRPr lang="en-GB" altLang="en-US" sz="4400" b="1" dirty="0">
              <a:solidFill>
                <a:srgbClr val="006699"/>
              </a:solidFill>
              <a:latin typeface="Calibri" pitchFamily="34" charset="0"/>
              <a:cs typeface="Calibri" pitchFamily="34" charset="0"/>
            </a:endParaRPr>
          </a:p>
        </p:txBody>
      </p:sp>
      <p:sp>
        <p:nvSpPr>
          <p:cNvPr id="7" name="Content Placeholder 1"/>
          <p:cNvSpPr txBox="1">
            <a:spLocks/>
          </p:cNvSpPr>
          <p:nvPr/>
        </p:nvSpPr>
        <p:spPr>
          <a:xfrm>
            <a:off x="171600" y="1340768"/>
            <a:ext cx="8972400" cy="4392265"/>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000">
                <a:solidFill>
                  <a:schemeClr val="accent1">
                    <a:lumMod val="50000"/>
                  </a:schemeClr>
                </a:solidFill>
                <a:latin typeface="Calibri" pitchFamily="34" charset="0"/>
                <a:ea typeface="+mn-ea"/>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spcBef>
                <a:spcPts val="0"/>
              </a:spcBef>
              <a:spcAft>
                <a:spcPts val="2400"/>
              </a:spcAft>
              <a:buFontTx/>
              <a:buNone/>
            </a:pPr>
            <a:r>
              <a:rPr lang="en-GB" b="1" dirty="0" smtClean="0">
                <a:latin typeface="Calibri"/>
                <a:cs typeface="Calibri"/>
              </a:rPr>
              <a:t>This week we are celebrating 30 years of neutrons at ISIS:</a:t>
            </a:r>
          </a:p>
          <a:p>
            <a:pPr marL="4122738" lvl="1" indent="-342900">
              <a:spcBef>
                <a:spcPts val="0"/>
              </a:spcBef>
              <a:spcAft>
                <a:spcPts val="600"/>
              </a:spcAft>
              <a:buFont typeface="Arial"/>
              <a:buChar char="•"/>
            </a:pPr>
            <a:r>
              <a:rPr lang="en-GB" sz="2200" dirty="0">
                <a:solidFill>
                  <a:schemeClr val="tx1"/>
                </a:solidFill>
              </a:rPr>
              <a:t>24,000 proposals</a:t>
            </a:r>
          </a:p>
          <a:p>
            <a:pPr marL="4122738" lvl="1" indent="-342900">
              <a:spcBef>
                <a:spcPts val="0"/>
              </a:spcBef>
              <a:spcAft>
                <a:spcPts val="600"/>
              </a:spcAft>
              <a:buFont typeface="Arial"/>
              <a:buChar char="•"/>
            </a:pPr>
            <a:r>
              <a:rPr lang="en-GB" sz="2200" dirty="0">
                <a:solidFill>
                  <a:schemeClr val="tx1"/>
                </a:solidFill>
              </a:rPr>
              <a:t>114,000 days of neutron and </a:t>
            </a:r>
            <a:r>
              <a:rPr lang="en-GB" sz="2200" dirty="0" err="1">
                <a:solidFill>
                  <a:schemeClr val="tx1"/>
                </a:solidFill>
              </a:rPr>
              <a:t>muon</a:t>
            </a:r>
            <a:r>
              <a:rPr lang="en-GB" sz="2200" dirty="0">
                <a:solidFill>
                  <a:schemeClr val="tx1"/>
                </a:solidFill>
              </a:rPr>
              <a:t> instrument time requested</a:t>
            </a:r>
          </a:p>
          <a:p>
            <a:pPr marL="4122738" lvl="1" indent="-342900">
              <a:spcBef>
                <a:spcPts val="0"/>
              </a:spcBef>
              <a:spcAft>
                <a:spcPts val="600"/>
              </a:spcAft>
              <a:buFont typeface="Arial"/>
              <a:buChar char="•"/>
            </a:pPr>
            <a:r>
              <a:rPr lang="en-GB" sz="2200" dirty="0">
                <a:solidFill>
                  <a:schemeClr val="tx1"/>
                </a:solidFill>
              </a:rPr>
              <a:t>60,000 experiment days delivered</a:t>
            </a:r>
          </a:p>
          <a:p>
            <a:pPr marL="4122738" lvl="1" indent="-342900">
              <a:spcBef>
                <a:spcPts val="0"/>
              </a:spcBef>
              <a:spcAft>
                <a:spcPts val="600"/>
              </a:spcAft>
              <a:buFont typeface="Arial"/>
              <a:buChar char="•"/>
            </a:pPr>
            <a:r>
              <a:rPr lang="en-GB" sz="2200" dirty="0">
                <a:solidFill>
                  <a:schemeClr val="tx1"/>
                </a:solidFill>
              </a:rPr>
              <a:t>13,000 separate experiments</a:t>
            </a:r>
          </a:p>
          <a:p>
            <a:pPr marL="4122738" lvl="1" indent="-342900">
              <a:spcBef>
                <a:spcPts val="0"/>
              </a:spcBef>
              <a:spcAft>
                <a:spcPts val="600"/>
              </a:spcAft>
              <a:buFont typeface="Arial"/>
              <a:buChar char="•"/>
            </a:pPr>
            <a:r>
              <a:rPr lang="en-GB" sz="2200" dirty="0">
                <a:solidFill>
                  <a:schemeClr val="tx1"/>
                </a:solidFill>
              </a:rPr>
              <a:t>30,000 Gb of data</a:t>
            </a:r>
          </a:p>
          <a:p>
            <a:pPr marL="4122738" lvl="1" indent="-342900">
              <a:spcBef>
                <a:spcPts val="0"/>
              </a:spcBef>
              <a:spcAft>
                <a:spcPts val="600"/>
              </a:spcAft>
              <a:buFont typeface="Arial"/>
              <a:buChar char="•"/>
            </a:pPr>
            <a:r>
              <a:rPr lang="en-GB" sz="2200" dirty="0" smtClean="0">
                <a:solidFill>
                  <a:schemeClr val="tx1"/>
                </a:solidFill>
              </a:rPr>
              <a:t>Over </a:t>
            </a:r>
            <a:r>
              <a:rPr lang="en-GB" sz="2200" dirty="0">
                <a:solidFill>
                  <a:schemeClr val="tx1"/>
                </a:solidFill>
              </a:rPr>
              <a:t>10,000 </a:t>
            </a:r>
            <a:r>
              <a:rPr lang="en-GB" sz="2200" dirty="0" smtClean="0">
                <a:solidFill>
                  <a:schemeClr val="tx1"/>
                </a:solidFill>
              </a:rPr>
              <a:t>publications</a:t>
            </a:r>
            <a:endParaRPr lang="en-GB" sz="2200" dirty="0">
              <a:solidFill>
                <a:schemeClr val="tx1"/>
              </a:solidFill>
            </a:endParaRP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616" y="2132856"/>
            <a:ext cx="3347864"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4795090"/>
            <a:ext cx="3528392" cy="724204"/>
          </a:xfrm>
          <a:prstGeom prst="rect">
            <a:avLst/>
          </a:prstGeom>
          <a:noFill/>
        </p:spPr>
        <p:txBody>
          <a:bodyPr wrap="square" lIns="77120" tIns="38560" rIns="77120" bIns="38560">
            <a:spAutoFit/>
          </a:bodyPr>
          <a:lstStyle/>
          <a:p>
            <a:pPr algn="ctr">
              <a:defRPr/>
            </a:pPr>
            <a:r>
              <a:rPr lang="en-GB" sz="1400" dirty="0" smtClean="0">
                <a:solidFill>
                  <a:schemeClr val="tx1">
                    <a:lumMod val="75000"/>
                    <a:lumOff val="25000"/>
                  </a:schemeClr>
                </a:solidFill>
                <a:latin typeface="Calibri" panose="020F0502020204030204" pitchFamily="34" charset="0"/>
                <a:cs typeface="Calibri" panose="020F0502020204030204" pitchFamily="34" charset="0"/>
              </a:rPr>
              <a:t>STFC </a:t>
            </a:r>
            <a:r>
              <a:rPr lang="en-GB" sz="1400" dirty="0" err="1" smtClean="0">
                <a:solidFill>
                  <a:schemeClr val="tx1">
                    <a:lumMod val="75000"/>
                    <a:lumOff val="25000"/>
                  </a:schemeClr>
                </a:solidFill>
                <a:latin typeface="Calibri" panose="020F0502020204030204" pitchFamily="34" charset="0"/>
                <a:cs typeface="Calibri" panose="020F0502020204030204" pitchFamily="34" charset="0"/>
              </a:rPr>
              <a:t>Photowalk</a:t>
            </a:r>
            <a:r>
              <a:rPr lang="en-GB" sz="1400" dirty="0" smtClean="0">
                <a:solidFill>
                  <a:schemeClr val="tx1">
                    <a:lumMod val="75000"/>
                    <a:lumOff val="25000"/>
                  </a:schemeClr>
                </a:solidFill>
                <a:latin typeface="Calibri" panose="020F0502020204030204" pitchFamily="34" charset="0"/>
                <a:cs typeface="Calibri" panose="020F0502020204030204" pitchFamily="34" charset="0"/>
              </a:rPr>
              <a:t> 2014 Winner:</a:t>
            </a:r>
            <a:r>
              <a:rPr lang="en-GB" sz="1400" dirty="0">
                <a:solidFill>
                  <a:schemeClr val="tx1">
                    <a:lumMod val="75000"/>
                    <a:lumOff val="25000"/>
                  </a:schemeClr>
                </a:solidFill>
                <a:latin typeface="Calibri" panose="020F0502020204030204" pitchFamily="34" charset="0"/>
                <a:cs typeface="Calibri" panose="020F0502020204030204" pitchFamily="34" charset="0"/>
              </a:rPr>
              <a:t/>
            </a:r>
            <a:br>
              <a:rPr lang="en-GB" sz="1400" dirty="0">
                <a:solidFill>
                  <a:schemeClr val="tx1">
                    <a:lumMod val="75000"/>
                    <a:lumOff val="25000"/>
                  </a:schemeClr>
                </a:solidFill>
                <a:latin typeface="Calibri" panose="020F0502020204030204" pitchFamily="34" charset="0"/>
                <a:cs typeface="Calibri" panose="020F0502020204030204" pitchFamily="34" charset="0"/>
              </a:rPr>
            </a:br>
            <a:r>
              <a:rPr lang="en-GB" sz="1400" dirty="0" smtClean="0">
                <a:solidFill>
                  <a:schemeClr val="tx1">
                    <a:lumMod val="75000"/>
                    <a:lumOff val="25000"/>
                  </a:schemeClr>
                </a:solidFill>
                <a:latin typeface="Calibri" panose="020F0502020204030204" pitchFamily="34" charset="0"/>
                <a:cs typeface="Calibri" panose="020F0502020204030204" pitchFamily="34" charset="0"/>
              </a:rPr>
              <a:t>‘The </a:t>
            </a:r>
            <a:r>
              <a:rPr lang="en-GB" sz="1400" dirty="0" err="1">
                <a:solidFill>
                  <a:schemeClr val="tx1">
                    <a:lumMod val="75000"/>
                    <a:lumOff val="25000"/>
                  </a:schemeClr>
                </a:solidFill>
                <a:latin typeface="Calibri" panose="020F0502020204030204" pitchFamily="34" charset="0"/>
                <a:cs typeface="Calibri" panose="020F0502020204030204" pitchFamily="34" charset="0"/>
              </a:rPr>
              <a:t>Polref</a:t>
            </a:r>
            <a:r>
              <a:rPr lang="en-GB" sz="1400" dirty="0">
                <a:solidFill>
                  <a:schemeClr val="tx1">
                    <a:lumMod val="75000"/>
                    <a:lumOff val="25000"/>
                  </a:schemeClr>
                </a:solidFill>
                <a:latin typeface="Calibri" panose="020F0502020204030204" pitchFamily="34" charset="0"/>
                <a:cs typeface="Calibri" panose="020F0502020204030204" pitchFamily="34" charset="0"/>
              </a:rPr>
              <a:t> instrument in ISIS Target Station 2 takes centre </a:t>
            </a:r>
            <a:r>
              <a:rPr lang="en-GB" sz="1400" dirty="0" smtClean="0">
                <a:solidFill>
                  <a:schemeClr val="tx1">
                    <a:lumMod val="75000"/>
                    <a:lumOff val="25000"/>
                  </a:schemeClr>
                </a:solidFill>
                <a:latin typeface="Calibri" panose="020F0502020204030204" pitchFamily="34" charset="0"/>
                <a:cs typeface="Calibri" panose="020F0502020204030204" pitchFamily="34" charset="0"/>
              </a:rPr>
              <a:t>stage’ by </a:t>
            </a:r>
            <a:r>
              <a:rPr lang="en-GB" sz="1400" dirty="0">
                <a:solidFill>
                  <a:schemeClr val="tx1">
                    <a:lumMod val="75000"/>
                    <a:lumOff val="25000"/>
                  </a:schemeClr>
                </a:solidFill>
                <a:latin typeface="Calibri" panose="020F0502020204030204" pitchFamily="34" charset="0"/>
                <a:cs typeface="Calibri" panose="020F0502020204030204" pitchFamily="34" charset="0"/>
              </a:rPr>
              <a:t>John Willoughby</a:t>
            </a:r>
          </a:p>
        </p:txBody>
      </p:sp>
    </p:spTree>
    <p:extLst>
      <p:ext uri="{BB962C8B-B14F-4D97-AF65-F5344CB8AC3E}">
        <p14:creationId xmlns:p14="http://schemas.microsoft.com/office/powerpoint/2010/main" val="266056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0072" y="1958506"/>
            <a:ext cx="3766782" cy="2599151"/>
          </a:xfrm>
          <a:prstGeom prst="rect">
            <a:avLst/>
          </a:prstGeom>
          <a:ln>
            <a:noFill/>
          </a:ln>
          <a:effectLst>
            <a:outerShdw blurRad="292100" dist="139700" dir="2700000" algn="tl" rotWithShape="0">
              <a:srgbClr val="333333">
                <a:alpha val="65000"/>
              </a:srgbClr>
            </a:outerShdw>
          </a:effectLst>
        </p:spPr>
      </p:pic>
      <p:pic>
        <p:nvPicPr>
          <p:cNvPr id="13316" name="Picture 1"/>
          <p:cNvPicPr>
            <a:picLocks noChangeAspect="1"/>
          </p:cNvPicPr>
          <p:nvPr/>
        </p:nvPicPr>
        <p:blipFill rotWithShape="1">
          <a:blip r:embed="rId4" cstate="email">
            <a:extLst>
              <a:ext uri="{28A0092B-C50C-407E-A947-70E740481C1C}">
                <a14:useLocalDpi xmlns:a14="http://schemas.microsoft.com/office/drawing/2010/main"/>
              </a:ext>
            </a:extLst>
          </a:blip>
          <a:srcRect l="3773" t="4611" r="3239"/>
          <a:stretch/>
        </p:blipFill>
        <p:spPr bwMode="auto">
          <a:xfrm>
            <a:off x="4044141" y="3933056"/>
            <a:ext cx="2544083" cy="18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3"/>
          <p:cNvSpPr>
            <a:spLocks noGrp="1"/>
          </p:cNvSpPr>
          <p:nvPr>
            <p:ph idx="1"/>
          </p:nvPr>
        </p:nvSpPr>
        <p:spPr>
          <a:xfrm>
            <a:off x="395536" y="1125538"/>
            <a:ext cx="8591318" cy="5039766"/>
          </a:xfrm>
        </p:spPr>
        <p:txBody>
          <a:bodyPr/>
          <a:lstStyle/>
          <a:p>
            <a:r>
              <a:rPr lang="en-GB" altLang="en-US" sz="2400" dirty="0" smtClean="0">
                <a:latin typeface="Calibri" panose="020F0502020204030204" pitchFamily="34" charset="0"/>
                <a:cs typeface="Calibri" panose="020F0502020204030204" pitchFamily="34" charset="0"/>
              </a:rPr>
              <a:t>STFC spin-out Cobalt Light Systems has now sold its unique liquids scanners to 65 European airports</a:t>
            </a:r>
          </a:p>
          <a:p>
            <a:r>
              <a:rPr lang="en-GB" altLang="en-US" sz="2400" dirty="0" smtClean="0">
                <a:latin typeface="Calibri" panose="020F0502020204030204" pitchFamily="34" charset="0"/>
                <a:cs typeface="Calibri" panose="020F0502020204030204" pitchFamily="34" charset="0"/>
              </a:rPr>
              <a:t>Identifies, </a:t>
            </a:r>
            <a:r>
              <a:rPr lang="en-GB" altLang="en-US" sz="2400" dirty="0">
                <a:latin typeface="Calibri" panose="020F0502020204030204" pitchFamily="34" charset="0"/>
                <a:cs typeface="Calibri" panose="020F0502020204030204" pitchFamily="34" charset="0"/>
              </a:rPr>
              <a:t>within seconds, the </a:t>
            </a:r>
            <a:r>
              <a:rPr lang="en-GB" altLang="en-US" sz="2400" dirty="0" smtClean="0">
                <a:latin typeface="Calibri" panose="020F0502020204030204" pitchFamily="34" charset="0"/>
                <a:cs typeface="Calibri" panose="020F0502020204030204" pitchFamily="34" charset="0"/>
              </a:rPr>
              <a:t/>
            </a:r>
            <a:br>
              <a:rPr lang="en-GB" altLang="en-US" sz="2400" dirty="0" smtClean="0">
                <a:latin typeface="Calibri" panose="020F0502020204030204" pitchFamily="34" charset="0"/>
                <a:cs typeface="Calibri" panose="020F0502020204030204" pitchFamily="34" charset="0"/>
              </a:rPr>
            </a:br>
            <a:r>
              <a:rPr lang="en-GB" altLang="en-US" sz="2400" dirty="0" smtClean="0">
                <a:latin typeface="Calibri" panose="020F0502020204030204" pitchFamily="34" charset="0"/>
                <a:cs typeface="Calibri" panose="020F0502020204030204" pitchFamily="34" charset="0"/>
              </a:rPr>
              <a:t>chemical </a:t>
            </a:r>
            <a:r>
              <a:rPr lang="en-GB" altLang="en-US" sz="2400" dirty="0">
                <a:latin typeface="Calibri" panose="020F0502020204030204" pitchFamily="34" charset="0"/>
                <a:cs typeface="Calibri" panose="020F0502020204030204" pitchFamily="34" charset="0"/>
              </a:rPr>
              <a:t>composition of liquids </a:t>
            </a:r>
            <a:r>
              <a:rPr lang="en-GB" altLang="en-US" sz="2400" dirty="0" smtClean="0">
                <a:latin typeface="Calibri" panose="020F0502020204030204" pitchFamily="34" charset="0"/>
                <a:cs typeface="Calibri" panose="020F0502020204030204" pitchFamily="34" charset="0"/>
              </a:rPr>
              <a:t/>
            </a:r>
            <a:br>
              <a:rPr lang="en-GB" altLang="en-US" sz="2400" dirty="0" smtClean="0">
                <a:latin typeface="Calibri" panose="020F0502020204030204" pitchFamily="34" charset="0"/>
                <a:cs typeface="Calibri" panose="020F0502020204030204" pitchFamily="34" charset="0"/>
              </a:rPr>
            </a:br>
            <a:r>
              <a:rPr lang="en-GB" altLang="en-US" sz="2400" dirty="0" smtClean="0">
                <a:latin typeface="Calibri" panose="020F0502020204030204" pitchFamily="34" charset="0"/>
                <a:cs typeface="Calibri" panose="020F0502020204030204" pitchFamily="34" charset="0"/>
              </a:rPr>
              <a:t>sealed </a:t>
            </a:r>
            <a:r>
              <a:rPr lang="en-GB" altLang="en-US" sz="2400" dirty="0">
                <a:latin typeface="Calibri" panose="020F0502020204030204" pitchFamily="34" charset="0"/>
                <a:cs typeface="Calibri" panose="020F0502020204030204" pitchFamily="34" charset="0"/>
              </a:rPr>
              <a:t>within non-metallic </a:t>
            </a:r>
            <a:r>
              <a:rPr lang="en-GB" altLang="en-US" sz="2400" dirty="0" smtClean="0">
                <a:latin typeface="Calibri" panose="020F0502020204030204" pitchFamily="34" charset="0"/>
                <a:cs typeface="Calibri" panose="020F0502020204030204" pitchFamily="34" charset="0"/>
              </a:rPr>
              <a:t/>
            </a:r>
            <a:br>
              <a:rPr lang="en-GB" altLang="en-US" sz="2400" dirty="0" smtClean="0">
                <a:latin typeface="Calibri" panose="020F0502020204030204" pitchFamily="34" charset="0"/>
                <a:cs typeface="Calibri" panose="020F0502020204030204" pitchFamily="34" charset="0"/>
              </a:rPr>
            </a:br>
            <a:r>
              <a:rPr lang="en-GB" altLang="en-US" sz="2400" dirty="0" smtClean="0">
                <a:latin typeface="Calibri" panose="020F0502020204030204" pitchFamily="34" charset="0"/>
                <a:cs typeface="Calibri" panose="020F0502020204030204" pitchFamily="34" charset="0"/>
              </a:rPr>
              <a:t>containers </a:t>
            </a:r>
            <a:r>
              <a:rPr lang="en-GB" altLang="en-US" sz="2400" dirty="0">
                <a:latin typeface="Calibri" panose="020F0502020204030204" pitchFamily="34" charset="0"/>
                <a:cs typeface="Calibri" panose="020F0502020204030204" pitchFamily="34" charset="0"/>
              </a:rPr>
              <a:t>without opening them</a:t>
            </a:r>
            <a:endParaRPr lang="en-GB" altLang="en-US" sz="2400" dirty="0" smtClean="0">
              <a:latin typeface="Calibri" panose="020F0502020204030204" pitchFamily="34" charset="0"/>
              <a:cs typeface="Calibri" panose="020F0502020204030204" pitchFamily="34" charset="0"/>
            </a:endParaRPr>
          </a:p>
          <a:p>
            <a:r>
              <a:rPr lang="en-GB" altLang="en-US" sz="2400" dirty="0" smtClean="0">
                <a:latin typeface="Calibri" panose="020F0502020204030204" pitchFamily="34" charset="0"/>
                <a:cs typeface="Calibri" panose="020F0502020204030204" pitchFamily="34" charset="0"/>
              </a:rPr>
              <a:t>Presented </a:t>
            </a:r>
            <a:r>
              <a:rPr lang="en-GB" altLang="en-US" sz="2400" dirty="0">
                <a:latin typeface="Calibri" panose="020F0502020204030204" pitchFamily="34" charset="0"/>
                <a:cs typeface="Calibri" panose="020F0502020204030204" pitchFamily="34" charset="0"/>
              </a:rPr>
              <a:t>with the prestigious </a:t>
            </a:r>
            <a:r>
              <a:rPr lang="en-GB" altLang="en-US" sz="2400" dirty="0" smtClean="0">
                <a:latin typeface="Calibri" panose="020F0502020204030204" pitchFamily="34" charset="0"/>
                <a:cs typeface="Calibri" panose="020F0502020204030204" pitchFamily="34" charset="0"/>
              </a:rPr>
              <a:t/>
            </a:r>
            <a:br>
              <a:rPr lang="en-GB" altLang="en-US" sz="2400" dirty="0" smtClean="0">
                <a:latin typeface="Calibri" panose="020F0502020204030204" pitchFamily="34" charset="0"/>
                <a:cs typeface="Calibri" panose="020F0502020204030204" pitchFamily="34" charset="0"/>
              </a:rPr>
            </a:br>
            <a:r>
              <a:rPr lang="en-GB" altLang="en-US" sz="2400" dirty="0" smtClean="0">
                <a:latin typeface="Calibri" panose="020F0502020204030204" pitchFamily="34" charset="0"/>
                <a:cs typeface="Calibri" panose="020F0502020204030204" pitchFamily="34" charset="0"/>
              </a:rPr>
              <a:t>2014 </a:t>
            </a:r>
            <a:r>
              <a:rPr lang="en-GB" altLang="en-US" sz="2400" dirty="0" err="1" smtClean="0">
                <a:latin typeface="Calibri" panose="020F0502020204030204" pitchFamily="34" charset="0"/>
                <a:cs typeface="Calibri" panose="020F0502020204030204" pitchFamily="34" charset="0"/>
              </a:rPr>
              <a:t>MacRobert</a:t>
            </a:r>
            <a:r>
              <a:rPr lang="en-GB" altLang="en-US" sz="2400" dirty="0" smtClean="0">
                <a:latin typeface="Calibri" panose="020F0502020204030204" pitchFamily="34" charset="0"/>
                <a:cs typeface="Calibri" panose="020F0502020204030204" pitchFamily="34" charset="0"/>
              </a:rPr>
              <a:t> </a:t>
            </a:r>
            <a:r>
              <a:rPr lang="en-GB" altLang="en-US" sz="2400" dirty="0">
                <a:latin typeface="Calibri" panose="020F0502020204030204" pitchFamily="34" charset="0"/>
                <a:cs typeface="Calibri" panose="020F0502020204030204" pitchFamily="34" charset="0"/>
              </a:rPr>
              <a:t>Award for </a:t>
            </a:r>
            <a:r>
              <a:rPr lang="en-GB" altLang="en-US" sz="2400" dirty="0" smtClean="0">
                <a:latin typeface="Calibri" panose="020F0502020204030204" pitchFamily="34" charset="0"/>
                <a:cs typeface="Calibri" panose="020F0502020204030204" pitchFamily="34" charset="0"/>
              </a:rPr>
              <a:t/>
            </a:r>
            <a:br>
              <a:rPr lang="en-GB" altLang="en-US" sz="2400" dirty="0" smtClean="0">
                <a:latin typeface="Calibri" panose="020F0502020204030204" pitchFamily="34" charset="0"/>
                <a:cs typeface="Calibri" panose="020F0502020204030204" pitchFamily="34" charset="0"/>
              </a:rPr>
            </a:br>
            <a:r>
              <a:rPr lang="en-GB" altLang="en-US" sz="2400" dirty="0" smtClean="0">
                <a:latin typeface="Calibri" panose="020F0502020204030204" pitchFamily="34" charset="0"/>
                <a:cs typeface="Calibri" panose="020F0502020204030204" pitchFamily="34" charset="0"/>
              </a:rPr>
              <a:t>engineering innovation</a:t>
            </a:r>
            <a:endParaRPr lang="en-GB" altLang="en-US" sz="2400" dirty="0">
              <a:solidFill>
                <a:srgbClr val="800000"/>
              </a:solidFill>
              <a:latin typeface="Calibri" panose="020F0502020204030204" pitchFamily="34" charset="0"/>
              <a:cs typeface="Calibri" panose="020F0502020204030204" pitchFamily="34" charset="0"/>
            </a:endParaRPr>
          </a:p>
          <a:p>
            <a:r>
              <a:rPr lang="en-GB" altLang="en-US" sz="2400" kern="1200" dirty="0" smtClean="0">
                <a:latin typeface="Calibri" panose="020F0502020204030204" pitchFamily="34" charset="0"/>
                <a:cs typeface="Calibri" panose="020F0502020204030204" pitchFamily="34" charset="0"/>
              </a:rPr>
              <a:t>Could end hand </a:t>
            </a:r>
            <a:br>
              <a:rPr lang="en-GB" altLang="en-US" sz="2400" kern="1200" dirty="0" smtClean="0">
                <a:latin typeface="Calibri" panose="020F0502020204030204" pitchFamily="34" charset="0"/>
                <a:cs typeface="Calibri" panose="020F0502020204030204" pitchFamily="34" charset="0"/>
              </a:rPr>
            </a:br>
            <a:r>
              <a:rPr lang="en-GB" altLang="en-US" sz="2400" kern="1200" dirty="0" smtClean="0">
                <a:latin typeface="Calibri" panose="020F0502020204030204" pitchFamily="34" charset="0"/>
                <a:cs typeface="Calibri" panose="020F0502020204030204" pitchFamily="34" charset="0"/>
              </a:rPr>
              <a:t>luggage restrictions</a:t>
            </a:r>
          </a:p>
          <a:p>
            <a:pPr marL="457200" lvl="1" indent="-457200" defTabSz="457200">
              <a:lnSpc>
                <a:spcPct val="90000"/>
              </a:lnSpc>
              <a:buFont typeface="Arial" panose="020B0604020202020204" pitchFamily="34" charset="0"/>
              <a:buChar char="•"/>
              <a:defRPr/>
            </a:pPr>
            <a:endParaRPr lang="en-GB" altLang="en-US" sz="2400" kern="1200" dirty="0">
              <a:solidFill>
                <a:srgbClr val="336699"/>
              </a:solidFill>
              <a:latin typeface="Calibri" panose="020F0502020204030204" pitchFamily="34" charset="0"/>
              <a:cs typeface="Calibri" panose="020F0502020204030204" pitchFamily="34" charset="0"/>
            </a:endParaRPr>
          </a:p>
        </p:txBody>
      </p:sp>
      <p:sp>
        <p:nvSpPr>
          <p:cNvPr id="5" name="Title 1"/>
          <p:cNvSpPr txBox="1">
            <a:spLocks/>
          </p:cNvSpPr>
          <p:nvPr/>
        </p:nvSpPr>
        <p:spPr bwMode="auto">
          <a:xfrm>
            <a:off x="0" y="-17463"/>
            <a:ext cx="9144000" cy="115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68" tIns="45482" rIns="90968" bIns="45482" numCol="1" anchor="ctr" anchorCtr="0" compatLnSpc="1">
            <a:prstTxWarp prst="textNoShape">
              <a:avLst/>
            </a:prstTxWarp>
          </a:bodyPr>
          <a:lstStyle>
            <a:lvl1pPr algn="ctr" rtl="0" eaLnBrk="0" fontAlgn="base" hangingPunct="0">
              <a:spcBef>
                <a:spcPct val="0"/>
              </a:spcBef>
              <a:spcAft>
                <a:spcPct val="0"/>
              </a:spcAft>
              <a:defRPr sz="4400" b="1">
                <a:solidFill>
                  <a:srgbClr val="2D5A87"/>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482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09645"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64476"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19289"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r>
              <a:rPr lang="en-GB" dirty="0" smtClean="0">
                <a:solidFill>
                  <a:srgbClr val="006699"/>
                </a:solidFill>
                <a:latin typeface="Calibri"/>
                <a:ea typeface="+mn-ea"/>
                <a:cs typeface="Calibri"/>
              </a:rPr>
              <a:t>K</a:t>
            </a:r>
            <a:r>
              <a:rPr lang="en-GB" altLang="en-US" dirty="0" smtClean="0">
                <a:solidFill>
                  <a:srgbClr val="006699"/>
                </a:solidFill>
                <a:latin typeface="Calibri"/>
                <a:ea typeface="+mn-ea"/>
                <a:cs typeface="Calibri"/>
              </a:rPr>
              <a:t>eeping </a:t>
            </a:r>
            <a:r>
              <a:rPr lang="en-GB" altLang="en-US" dirty="0">
                <a:solidFill>
                  <a:srgbClr val="006699"/>
                </a:solidFill>
                <a:latin typeface="Calibri"/>
                <a:ea typeface="+mn-ea"/>
                <a:cs typeface="Calibri"/>
              </a:rPr>
              <a:t>airports </a:t>
            </a:r>
            <a:r>
              <a:rPr lang="en-GB" altLang="en-US" dirty="0" smtClean="0">
                <a:solidFill>
                  <a:srgbClr val="006699"/>
                </a:solidFill>
                <a:latin typeface="Calibri"/>
                <a:ea typeface="+mn-ea"/>
                <a:cs typeface="Calibri"/>
              </a:rPr>
              <a:t>and passengers safe</a:t>
            </a:r>
            <a:endParaRPr lang="en-GB" dirty="0">
              <a:solidFill>
                <a:srgbClr val="006699"/>
              </a:solidFill>
              <a:latin typeface="Calibri"/>
              <a:ea typeface="+mn-ea"/>
              <a:cs typeface="Calibri"/>
            </a:endParaRPr>
          </a:p>
        </p:txBody>
      </p:sp>
    </p:spTree>
    <p:extLst>
      <p:ext uri="{BB962C8B-B14F-4D97-AF65-F5344CB8AC3E}">
        <p14:creationId xmlns:p14="http://schemas.microsoft.com/office/powerpoint/2010/main" val="30103498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624"/>
            <a:ext cx="9144000" cy="936104"/>
          </a:xfrm>
        </p:spPr>
        <p:txBody>
          <a:bodyPr/>
          <a:lstStyle/>
          <a:p>
            <a:pPr indent="-539750">
              <a:defRPr/>
            </a:pPr>
            <a:r>
              <a:rPr lang="en-GB" kern="1200" dirty="0">
                <a:solidFill>
                  <a:srgbClr val="006699"/>
                </a:solidFill>
                <a:latin typeface="Calibri" pitchFamily="34" charset="0"/>
                <a:ea typeface="ヒラギノ角ゴ Pro W3"/>
                <a:cs typeface="Calibri" pitchFamily="34" charset="0"/>
              </a:rPr>
              <a:t>50 years of STFC scientific computing</a:t>
            </a:r>
          </a:p>
        </p:txBody>
      </p:sp>
      <p:sp>
        <p:nvSpPr>
          <p:cNvPr id="3" name="Content Placeholder 2"/>
          <p:cNvSpPr>
            <a:spLocks noGrp="1"/>
          </p:cNvSpPr>
          <p:nvPr>
            <p:ph idx="4294967295"/>
          </p:nvPr>
        </p:nvSpPr>
        <p:spPr>
          <a:xfrm>
            <a:off x="0" y="764704"/>
            <a:ext cx="9144000" cy="648071"/>
          </a:xfrm>
        </p:spPr>
        <p:txBody>
          <a:bodyPr/>
          <a:lstStyle/>
          <a:p>
            <a:pPr marL="0" indent="0" algn="ctr">
              <a:buNone/>
            </a:pPr>
            <a:r>
              <a:rPr lang="en-GB" sz="2800" dirty="0" smtClean="0">
                <a:solidFill>
                  <a:srgbClr val="002060"/>
                </a:solidFill>
                <a:latin typeface="Calibri" pitchFamily="34" charset="0"/>
                <a:cs typeface="Calibri" pitchFamily="34" charset="0"/>
              </a:rPr>
              <a:t>ATLAS computer laboratory 1964</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5976" y="1412775"/>
            <a:ext cx="3899350" cy="18002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3140967"/>
            <a:ext cx="3227376" cy="252028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544" y="1340767"/>
            <a:ext cx="1277764" cy="175436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68344" y="3068959"/>
            <a:ext cx="1224136" cy="181353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35696" y="1556791"/>
            <a:ext cx="2528526" cy="165618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55776" y="3140967"/>
            <a:ext cx="2178962" cy="306896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9512" y="3140967"/>
            <a:ext cx="2555776" cy="1859327"/>
          </a:xfrm>
          <a:prstGeom prst="rect">
            <a:avLst/>
          </a:prstGeom>
        </p:spPr>
      </p:pic>
      <p:sp>
        <p:nvSpPr>
          <p:cNvPr id="5" name="TextBox 4"/>
          <p:cNvSpPr txBox="1"/>
          <p:nvPr/>
        </p:nvSpPr>
        <p:spPr>
          <a:xfrm>
            <a:off x="179512" y="5013175"/>
            <a:ext cx="2376264" cy="1200329"/>
          </a:xfrm>
          <a:prstGeom prst="rect">
            <a:avLst/>
          </a:prstGeom>
          <a:noFill/>
        </p:spPr>
        <p:txBody>
          <a:bodyPr wrap="square" rtlCol="0">
            <a:spAutoFit/>
          </a:bodyPr>
          <a:lstStyle/>
          <a:p>
            <a:pPr eaLnBrk="0" hangingPunct="0"/>
            <a:r>
              <a:rPr lang="en-US" sz="2000" dirty="0" smtClean="0">
                <a:solidFill>
                  <a:srgbClr val="000000"/>
                </a:solidFill>
                <a:latin typeface="Calibri"/>
                <a:ea typeface="ヒラギノ角ゴ Pro W3" charset="0"/>
                <a:cs typeface="Calibri"/>
              </a:rPr>
              <a:t>Ferranti ATLAS</a:t>
            </a:r>
          </a:p>
          <a:p>
            <a:pPr eaLnBrk="0" hangingPunct="0"/>
            <a:r>
              <a:rPr lang="en-US" sz="2000" dirty="0" smtClean="0">
                <a:solidFill>
                  <a:srgbClr val="000000"/>
                </a:solidFill>
                <a:latin typeface="Calibri"/>
                <a:ea typeface="ヒラギノ角ゴ Pro W3" charset="0"/>
                <a:cs typeface="Calibri"/>
              </a:rPr>
              <a:t>0.350 </a:t>
            </a:r>
            <a:r>
              <a:rPr lang="en-US" sz="2000" dirty="0">
                <a:solidFill>
                  <a:srgbClr val="000000"/>
                </a:solidFill>
                <a:latin typeface="Calibri"/>
                <a:ea typeface="ヒラギノ角ゴ Pro W3" charset="0"/>
                <a:cs typeface="Calibri"/>
              </a:rPr>
              <a:t>M</a:t>
            </a:r>
            <a:r>
              <a:rPr lang="en-US" sz="2000" dirty="0" smtClean="0">
                <a:solidFill>
                  <a:srgbClr val="000000"/>
                </a:solidFill>
                <a:latin typeface="Calibri"/>
                <a:ea typeface="ヒラギノ角ゴ Pro W3" charset="0"/>
                <a:cs typeface="Calibri"/>
              </a:rPr>
              <a:t>IPS</a:t>
            </a:r>
          </a:p>
          <a:p>
            <a:pPr eaLnBrk="0" hangingPunct="0"/>
            <a:r>
              <a:rPr lang="en-US" sz="1600" dirty="0" smtClean="0">
                <a:solidFill>
                  <a:srgbClr val="006699"/>
                </a:solidFill>
                <a:latin typeface="Calibri"/>
                <a:ea typeface="ヒラギノ角ゴ Pro W3" charset="0"/>
                <a:cs typeface="Calibri"/>
              </a:rPr>
              <a:t>(A5 chip </a:t>
            </a:r>
            <a:r>
              <a:rPr lang="en-US" sz="1600" smtClean="0">
                <a:solidFill>
                  <a:srgbClr val="006699"/>
                </a:solidFill>
                <a:latin typeface="Calibri"/>
                <a:ea typeface="ヒラギノ角ゴ Pro W3" charset="0"/>
                <a:cs typeface="Calibri"/>
              </a:rPr>
              <a:t>in </a:t>
            </a:r>
            <a:r>
              <a:rPr lang="en-US" sz="1600" smtClean="0">
                <a:solidFill>
                  <a:srgbClr val="006699"/>
                </a:solidFill>
                <a:latin typeface="Calibri"/>
                <a:cs typeface="Calibri"/>
              </a:rPr>
              <a:t>an</a:t>
            </a:r>
            <a:r>
              <a:rPr lang="en-US" sz="1600" smtClean="0">
                <a:solidFill>
                  <a:srgbClr val="006699"/>
                </a:solidFill>
                <a:latin typeface="Calibri"/>
                <a:ea typeface="ヒラギノ角ゴ Pro W3" charset="0"/>
                <a:cs typeface="Calibri"/>
              </a:rPr>
              <a:t> </a:t>
            </a:r>
            <a:r>
              <a:rPr lang="en-US" sz="1600" dirty="0" smtClean="0">
                <a:solidFill>
                  <a:srgbClr val="006699"/>
                </a:solidFill>
                <a:latin typeface="Calibri"/>
                <a:ea typeface="ヒラギノ角ゴ Pro W3" charset="0"/>
                <a:cs typeface="Calibri"/>
              </a:rPr>
              <a:t>iPhone 4S </a:t>
            </a:r>
            <a:br>
              <a:rPr lang="en-US" sz="1600" dirty="0" smtClean="0">
                <a:solidFill>
                  <a:srgbClr val="006699"/>
                </a:solidFill>
                <a:latin typeface="Calibri"/>
                <a:ea typeface="ヒラギノ角ゴ Pro W3" charset="0"/>
                <a:cs typeface="Calibri"/>
              </a:rPr>
            </a:br>
            <a:r>
              <a:rPr lang="en-US" sz="1600" dirty="0" smtClean="0">
                <a:solidFill>
                  <a:srgbClr val="006699"/>
                </a:solidFill>
                <a:latin typeface="Calibri"/>
                <a:ea typeface="ヒラギノ角ゴ Pro W3" charset="0"/>
                <a:cs typeface="Calibri"/>
              </a:rPr>
              <a:t>= 1,256 MIPS)</a:t>
            </a:r>
            <a:endParaRPr lang="en-US" sz="1600" dirty="0">
              <a:solidFill>
                <a:srgbClr val="006699"/>
              </a:solidFill>
              <a:latin typeface="Calibri"/>
              <a:ea typeface="ヒラギノ角ゴ Pro W3" charset="0"/>
              <a:cs typeface="Calibri"/>
            </a:endParaRPr>
          </a:p>
        </p:txBody>
      </p:sp>
    </p:spTree>
    <p:extLst>
      <p:ext uri="{BB962C8B-B14F-4D97-AF65-F5344CB8AC3E}">
        <p14:creationId xmlns:p14="http://schemas.microsoft.com/office/powerpoint/2010/main" val="210295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3275856" y="1412794"/>
            <a:ext cx="5688632" cy="3046507"/>
          </a:xfrm>
          <a:prstGeom prst="rect">
            <a:avLst/>
          </a:prstGeom>
          <a:noFill/>
          <a:ln w="9525">
            <a:noFill/>
            <a:miter lim="800000"/>
            <a:headEnd/>
            <a:tailEnd/>
          </a:ln>
        </p:spPr>
        <p:txBody>
          <a:bodyPr wrap="square" lIns="90968" tIns="45482" rIns="90968" bIns="45482">
            <a:spAutoFit/>
          </a:bodyPr>
          <a:lstStyle/>
          <a:p>
            <a:pPr marL="742950" indent="-742950" defTabSz="454820" eaLnBrk="1" fontAlgn="auto" hangingPunct="1">
              <a:lnSpc>
                <a:spcPct val="150000"/>
              </a:lnSpc>
              <a:spcBef>
                <a:spcPts val="0"/>
              </a:spcBef>
              <a:spcAft>
                <a:spcPts val="0"/>
              </a:spcAft>
              <a:buClr>
                <a:schemeClr val="bg1"/>
              </a:buClr>
              <a:buSzPct val="110000"/>
              <a:buFont typeface="+mj-lt"/>
              <a:buAutoNum type="arabicPeriod"/>
              <a:defRPr/>
            </a:pPr>
            <a:r>
              <a:rPr lang="en-GB" sz="3200" b="1" dirty="0" smtClean="0">
                <a:solidFill>
                  <a:srgbClr val="800000"/>
                </a:solidFill>
                <a:latin typeface="Calibri" panose="020F0502020204030204" pitchFamily="34" charset="0"/>
                <a:ea typeface="ヒラギノ角ゴ Pro W3"/>
                <a:cs typeface="Calibri" panose="020F0502020204030204" pitchFamily="34" charset="0"/>
              </a:rPr>
              <a:t>Science highlights</a:t>
            </a:r>
          </a:p>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Corporate update</a:t>
            </a:r>
          </a:p>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Particle Physics Programme</a:t>
            </a:r>
            <a:endParaRPr lang="en-GB" sz="3200" b="1" dirty="0">
              <a:solidFill>
                <a:srgbClr val="006699"/>
              </a:solidFill>
              <a:latin typeface="Calibri" panose="020F0502020204030204" pitchFamily="34" charset="0"/>
              <a:ea typeface="ヒラギノ角ゴ Pro W3"/>
              <a:cs typeface="Calibri" panose="020F0502020204030204" pitchFamily="34" charset="0"/>
            </a:endParaRPr>
          </a:p>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Discussion</a:t>
            </a:r>
            <a:endParaRPr lang="en-GB" sz="3200" b="1" dirty="0">
              <a:solidFill>
                <a:srgbClr val="006699"/>
              </a:solidFill>
              <a:latin typeface="Calibri" panose="020F0502020204030204" pitchFamily="34" charset="0"/>
              <a:ea typeface="ヒラギノ角ゴ Pro W3"/>
              <a:cs typeface="Calibri" panose="020F0502020204030204" pitchFamily="34" charset="0"/>
            </a:endParaRPr>
          </a:p>
        </p:txBody>
      </p:sp>
      <p:sp>
        <p:nvSpPr>
          <p:cNvPr id="4" name="Rectangle 1"/>
          <p:cNvSpPr>
            <a:spLocks noChangeArrowheads="1"/>
          </p:cNvSpPr>
          <p:nvPr/>
        </p:nvSpPr>
        <p:spPr bwMode="auto">
          <a:xfrm>
            <a:off x="0" y="-4243"/>
            <a:ext cx="3923928" cy="768961"/>
          </a:xfrm>
          <a:prstGeom prst="rect">
            <a:avLst/>
          </a:prstGeom>
          <a:noFill/>
          <a:ln w="9525">
            <a:noFill/>
            <a:miter lim="800000"/>
            <a:headEnd/>
            <a:tailEnd/>
          </a:ln>
        </p:spPr>
        <p:txBody>
          <a:bodyPr wrap="square" lIns="90968" tIns="45482" rIns="90968" bIns="45482">
            <a:spAutoFit/>
          </a:bodyPr>
          <a:lstStyle/>
          <a:p>
            <a:pPr algn="ctr" defTabSz="454820" eaLnBrk="1" fontAlgn="auto" hangingPunct="1">
              <a:spcBef>
                <a:spcPts val="0"/>
              </a:spcBef>
              <a:spcAft>
                <a:spcPts val="0"/>
              </a:spcAft>
              <a:buClr>
                <a:srgbClr val="006699"/>
              </a:buClr>
              <a:buSzPct val="110000"/>
              <a:defRPr/>
            </a:pPr>
            <a:r>
              <a:rPr lang="en-GB"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anose="020F0502020204030204" pitchFamily="34" charset="0"/>
                <a:ea typeface="ヒラギノ角ゴ Pro W3"/>
                <a:cs typeface="Calibri" panose="020F0502020204030204" pitchFamily="34" charset="0"/>
              </a:rPr>
              <a:t>CONTENTS</a:t>
            </a:r>
            <a:endParaRPr lang="en-GB" sz="3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anose="020F0502020204030204" pitchFamily="34" charset="0"/>
              <a:ea typeface="ヒラギノ角ゴ Pro W3"/>
              <a:cs typeface="Calibri" panose="020F0502020204030204" pitchFamily="34" charset="0"/>
            </a:endParaRPr>
          </a:p>
        </p:txBody>
      </p:sp>
    </p:spTree>
    <p:extLst>
      <p:ext uri="{BB962C8B-B14F-4D97-AF65-F5344CB8AC3E}">
        <p14:creationId xmlns:p14="http://schemas.microsoft.com/office/powerpoint/2010/main" val="22270999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03511" y="1124744"/>
            <a:ext cx="4940489" cy="4412182"/>
          </a:xfrm>
        </p:spPr>
        <p:txBody>
          <a:bodyPr/>
          <a:lstStyle/>
          <a:p>
            <a:pPr>
              <a:spcBef>
                <a:spcPts val="600"/>
              </a:spcBef>
            </a:pPr>
            <a:r>
              <a:rPr lang="en-GB" sz="2400" dirty="0" smtClean="0">
                <a:solidFill>
                  <a:schemeClr val="tx1"/>
                </a:solidFill>
                <a:latin typeface="Calibri" panose="020F0502020204030204" pitchFamily="34" charset="0"/>
                <a:cs typeface="Calibri" panose="020F0502020204030204" pitchFamily="34" charset="0"/>
              </a:rPr>
              <a:t>New graphics commissioned </a:t>
            </a:r>
          </a:p>
          <a:p>
            <a:pPr lvl="1">
              <a:spcBef>
                <a:spcPts val="0"/>
              </a:spcBef>
            </a:pPr>
            <a:r>
              <a:rPr lang="en-GB" sz="2200" dirty="0">
                <a:solidFill>
                  <a:srgbClr val="006699"/>
                </a:solidFill>
                <a:latin typeface="Calibri" panose="020F0502020204030204" pitchFamily="34" charset="0"/>
                <a:cs typeface="Calibri" panose="020F0502020204030204" pitchFamily="34" charset="0"/>
              </a:rPr>
              <a:t>to help explain key LHC </a:t>
            </a:r>
            <a:r>
              <a:rPr lang="en-GB" sz="2200" dirty="0" smtClean="0">
                <a:solidFill>
                  <a:srgbClr val="006699"/>
                </a:solidFill>
                <a:latin typeface="Calibri" panose="020F0502020204030204" pitchFamily="34" charset="0"/>
                <a:cs typeface="Calibri" panose="020F0502020204030204" pitchFamily="34" charset="0"/>
              </a:rPr>
              <a:t>concepts</a:t>
            </a:r>
          </a:p>
          <a:p>
            <a:pPr>
              <a:spcBef>
                <a:spcPts val="1200"/>
              </a:spcBef>
            </a:pPr>
            <a:r>
              <a:rPr lang="en-GB" sz="2400" dirty="0" smtClean="0">
                <a:solidFill>
                  <a:schemeClr val="tx1"/>
                </a:solidFill>
                <a:latin typeface="Calibri" panose="020F0502020204030204" pitchFamily="34" charset="0"/>
                <a:cs typeface="Calibri" panose="020F0502020204030204" pitchFamily="34" charset="0"/>
              </a:rPr>
              <a:t>Return of the LHC tunnel</a:t>
            </a:r>
          </a:p>
          <a:p>
            <a:pPr lvl="1" defTabSz="457200" eaLnBrk="1" hangingPunct="1">
              <a:spcBef>
                <a:spcPts val="0"/>
              </a:spcBef>
              <a:spcAft>
                <a:spcPts val="600"/>
              </a:spcAft>
              <a:buFont typeface="Calibri" panose="020F0502020204030204" pitchFamily="34" charset="0"/>
              <a:buChar char="–"/>
              <a:defRPr/>
            </a:pPr>
            <a:r>
              <a:rPr lang="en-GB" sz="2200" kern="1200" dirty="0" smtClean="0">
                <a:solidFill>
                  <a:srgbClr val="006699"/>
                </a:solidFill>
                <a:latin typeface="Calibri" panose="020F0502020204030204" pitchFamily="34" charset="0"/>
                <a:cs typeface="Calibri" panose="020F0502020204030204" pitchFamily="34" charset="0"/>
              </a:rPr>
              <a:t>LHC </a:t>
            </a:r>
            <a:r>
              <a:rPr lang="en-GB" sz="2200" kern="1200" dirty="0">
                <a:solidFill>
                  <a:srgbClr val="006699"/>
                </a:solidFill>
                <a:latin typeface="Calibri" panose="020F0502020204030204" pitchFamily="34" charset="0"/>
                <a:cs typeface="Calibri" panose="020F0502020204030204" pitchFamily="34" charset="0"/>
              </a:rPr>
              <a:t>Roadshow Version 2 to engage public around LHC restart</a:t>
            </a:r>
          </a:p>
          <a:p>
            <a:pPr>
              <a:spcBef>
                <a:spcPts val="600"/>
              </a:spcBef>
            </a:pPr>
            <a:r>
              <a:rPr lang="en-GB" sz="2400" dirty="0" smtClean="0">
                <a:solidFill>
                  <a:schemeClr val="tx1"/>
                </a:solidFill>
                <a:latin typeface="Calibri" panose="020F0502020204030204" pitchFamily="34" charset="0"/>
                <a:cs typeface="Calibri" panose="020F0502020204030204" pitchFamily="34" charset="0"/>
              </a:rPr>
              <a:t>Lasers Roadshow for International Year of Light 2015</a:t>
            </a:r>
            <a:endParaRPr lang="en-GB" sz="2400" i="1" dirty="0" smtClean="0">
              <a:solidFill>
                <a:schemeClr val="tx1"/>
              </a:solidFill>
              <a:latin typeface="Calibri" panose="020F0502020204030204" pitchFamily="34" charset="0"/>
              <a:cs typeface="Calibri" panose="020F0502020204030204" pitchFamily="34" charset="0"/>
            </a:endParaRPr>
          </a:p>
          <a:p>
            <a:pPr lvl="1" defTabSz="457200" eaLnBrk="1" hangingPunct="1">
              <a:spcBef>
                <a:spcPts val="0"/>
              </a:spcBef>
              <a:spcAft>
                <a:spcPts val="600"/>
              </a:spcAft>
              <a:buFont typeface="Calibri" panose="020F0502020204030204" pitchFamily="34" charset="0"/>
              <a:buChar char="–"/>
              <a:defRPr/>
            </a:pPr>
            <a:r>
              <a:rPr lang="en-GB" sz="2200" kern="1200" dirty="0">
                <a:solidFill>
                  <a:srgbClr val="006699"/>
                </a:solidFill>
                <a:latin typeface="Calibri" panose="020F0502020204030204" pitchFamily="34" charset="0"/>
                <a:cs typeface="Calibri" panose="020F0502020204030204" pitchFamily="34" charset="0"/>
              </a:rPr>
              <a:t>STFC leading, </a:t>
            </a:r>
            <a:r>
              <a:rPr lang="en-GB" sz="2200" kern="1200" dirty="0" smtClean="0">
                <a:solidFill>
                  <a:srgbClr val="006699"/>
                </a:solidFill>
                <a:latin typeface="Calibri" panose="020F0502020204030204" pitchFamily="34" charset="0"/>
                <a:cs typeface="Calibri" panose="020F0502020204030204" pitchFamily="34" charset="0"/>
              </a:rPr>
              <a:t>working </a:t>
            </a:r>
            <a:r>
              <a:rPr lang="en-GB" sz="2200" kern="1200" dirty="0">
                <a:solidFill>
                  <a:srgbClr val="006699"/>
                </a:solidFill>
                <a:latin typeface="Calibri" panose="020F0502020204030204" pitchFamily="34" charset="0"/>
                <a:cs typeface="Calibri" panose="020F0502020204030204" pitchFamily="34" charset="0"/>
              </a:rPr>
              <a:t>with EPSRC and other </a:t>
            </a:r>
            <a:r>
              <a:rPr lang="en-GB" sz="2200" kern="1200" dirty="0" smtClean="0">
                <a:solidFill>
                  <a:srgbClr val="006699"/>
                </a:solidFill>
                <a:latin typeface="Calibri" panose="020F0502020204030204" pitchFamily="34" charset="0"/>
                <a:cs typeface="Calibri" panose="020F0502020204030204" pitchFamily="34" charset="0"/>
              </a:rPr>
              <a:t>Research Councils </a:t>
            </a:r>
            <a:r>
              <a:rPr lang="en-GB" sz="2200" kern="1200" dirty="0">
                <a:solidFill>
                  <a:srgbClr val="006699"/>
                </a:solidFill>
                <a:latin typeface="Calibri" panose="020F0502020204030204" pitchFamily="34" charset="0"/>
                <a:cs typeface="Calibri" panose="020F0502020204030204" pitchFamily="34" charset="0"/>
              </a:rPr>
              <a:t>supporting, for national </a:t>
            </a:r>
            <a:r>
              <a:rPr lang="en-GB" sz="2200" kern="1200" dirty="0" smtClean="0">
                <a:solidFill>
                  <a:srgbClr val="006699"/>
                </a:solidFill>
                <a:latin typeface="Calibri" panose="020F0502020204030204" pitchFamily="34" charset="0"/>
                <a:cs typeface="Calibri" panose="020F0502020204030204" pitchFamily="34" charset="0"/>
              </a:rPr>
              <a:t>tour</a:t>
            </a:r>
            <a:endParaRPr lang="en-GB" sz="2200" kern="1200" dirty="0">
              <a:solidFill>
                <a:srgbClr val="006699"/>
              </a:solidFill>
              <a:latin typeface="Calibri" panose="020F0502020204030204" pitchFamily="34" charset="0"/>
              <a:cs typeface="Calibri" panose="020F0502020204030204" pitchFamily="34" charset="0"/>
            </a:endParaRPr>
          </a:p>
        </p:txBody>
      </p:sp>
      <p:sp>
        <p:nvSpPr>
          <p:cNvPr id="10" name="Title 2"/>
          <p:cNvSpPr txBox="1">
            <a:spLocks/>
          </p:cNvSpPr>
          <p:nvPr/>
        </p:nvSpPr>
        <p:spPr bwMode="auto">
          <a:xfrm>
            <a:off x="0" y="44624"/>
            <a:ext cx="9144000"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539750" algn="ctr" defTabSz="914400" eaLnBrk="0" latinLnBrk="0" hangingPunct="0">
              <a:lnSpc>
                <a:spcPct val="100000"/>
              </a:lnSpc>
              <a:buClrTx/>
              <a:buSzTx/>
              <a:buFontTx/>
              <a:buNone/>
              <a:tabLst/>
              <a:defRPr/>
            </a:pPr>
            <a:r>
              <a:rPr lang="en-GB" sz="4400" b="1" dirty="0">
                <a:solidFill>
                  <a:srgbClr val="006699"/>
                </a:solidFill>
                <a:latin typeface="Calibri" pitchFamily="34" charset="0"/>
                <a:cs typeface="Calibri" pitchFamily="34" charset="0"/>
              </a:rPr>
              <a:t>Raising the </a:t>
            </a:r>
            <a:r>
              <a:rPr lang="en-GB" sz="4400" b="1" dirty="0" smtClean="0">
                <a:solidFill>
                  <a:srgbClr val="006699"/>
                </a:solidFill>
                <a:latin typeface="Calibri" pitchFamily="34" charset="0"/>
                <a:cs typeface="Calibri" pitchFamily="34" charset="0"/>
              </a:rPr>
              <a:t>profile </a:t>
            </a:r>
            <a:r>
              <a:rPr lang="en-GB" sz="4400" b="1" dirty="0">
                <a:solidFill>
                  <a:srgbClr val="006699"/>
                </a:solidFill>
                <a:latin typeface="Calibri" pitchFamily="34" charset="0"/>
                <a:cs typeface="Calibri" pitchFamily="34" charset="0"/>
              </a:rPr>
              <a:t>of </a:t>
            </a:r>
            <a:r>
              <a:rPr lang="en-GB" sz="4400" b="1" dirty="0" smtClean="0">
                <a:solidFill>
                  <a:srgbClr val="006699"/>
                </a:solidFill>
                <a:latin typeface="Calibri" pitchFamily="34" charset="0"/>
                <a:cs typeface="Calibri" pitchFamily="34" charset="0"/>
              </a:rPr>
              <a:t>science</a:t>
            </a:r>
            <a:endParaRPr lang="en-GB" sz="4400" b="1" dirty="0">
              <a:solidFill>
                <a:srgbClr val="006699"/>
              </a:solidFill>
              <a:latin typeface="Calibri" pitchFamily="34" charset="0"/>
              <a:cs typeface="Calibri" pitchFamily="34" charset="0"/>
            </a:endParaRPr>
          </a:p>
        </p:txBody>
      </p:sp>
      <p:pic>
        <p:nvPicPr>
          <p:cNvPr id="1026" name="Picture 2" descr="C:\Users\ndb73\Desktop\SupersymmetryPosterSTFC.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4999" y="980728"/>
            <a:ext cx="3861960" cy="322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descr="IMG_0412.jpg"/>
          <p:cNvPicPr>
            <a:picLocks noChangeAspect="1"/>
          </p:cNvPicPr>
          <p:nvPr/>
        </p:nvPicPr>
        <p:blipFill rotWithShape="1">
          <a:blip r:embed="rId4" cstate="print"/>
          <a:srcRect l="6604" t="6567" r="8491" b="-5081"/>
          <a:stretch/>
        </p:blipFill>
        <p:spPr>
          <a:xfrm>
            <a:off x="174999" y="3267492"/>
            <a:ext cx="3674668" cy="3617892"/>
          </a:xfrm>
          <a:prstGeom prst="flowChartSummingJunction">
            <a:avLst/>
          </a:prstGeom>
          <a:ln>
            <a:noFill/>
          </a:ln>
          <a:effectLst>
            <a:outerShdw blurRad="50800" dist="38100" dir="2700000" algn="tl" rotWithShape="0">
              <a:prstClr val="black">
                <a:alpha val="40000"/>
              </a:prstClr>
            </a:outerShdw>
            <a:softEdge rad="112500"/>
          </a:effectLst>
        </p:spPr>
      </p:pic>
    </p:spTree>
    <p:extLst>
      <p:ext uri="{BB962C8B-B14F-4D97-AF65-F5344CB8AC3E}">
        <p14:creationId xmlns:p14="http://schemas.microsoft.com/office/powerpoint/2010/main" val="41658074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2416512" y="0"/>
            <a:ext cx="6727488" cy="9807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latinLnBrk="0">
              <a:lnSpc>
                <a:spcPct val="100000"/>
              </a:lnSpc>
              <a:buClrTx/>
              <a:buSzTx/>
              <a:buFontTx/>
              <a:buNone/>
              <a:tabLst/>
              <a:defRPr/>
            </a:pPr>
            <a:r>
              <a:rPr lang="en-GB" altLang="en-US" sz="4400" b="1" dirty="0">
                <a:solidFill>
                  <a:srgbClr val="006699"/>
                </a:solidFill>
                <a:latin typeface="Calibri" pitchFamily="34" charset="0"/>
                <a:ea typeface="+mj-ea"/>
                <a:cs typeface="Calibri" pitchFamily="34" charset="0"/>
              </a:rPr>
              <a:t>I</a:t>
            </a:r>
            <a:r>
              <a:rPr lang="en-GB" altLang="en-US" sz="4400" b="1" dirty="0" smtClean="0">
                <a:solidFill>
                  <a:srgbClr val="006699"/>
                </a:solidFill>
                <a:latin typeface="Calibri" pitchFamily="34" charset="0"/>
                <a:ea typeface="+mj-ea"/>
                <a:cs typeface="Calibri" pitchFamily="34" charset="0"/>
              </a:rPr>
              <a:t>mpact </a:t>
            </a:r>
            <a:r>
              <a:rPr lang="en-GB" altLang="en-US" sz="4400" b="1" dirty="0">
                <a:solidFill>
                  <a:srgbClr val="006699"/>
                </a:solidFill>
                <a:latin typeface="Calibri" pitchFamily="34" charset="0"/>
                <a:ea typeface="+mj-ea"/>
                <a:cs typeface="Calibri" pitchFamily="34" charset="0"/>
              </a:rPr>
              <a:t>R</a:t>
            </a:r>
            <a:r>
              <a:rPr lang="en-GB" altLang="en-US" sz="4400" b="1" dirty="0" smtClean="0">
                <a:solidFill>
                  <a:srgbClr val="006699"/>
                </a:solidFill>
                <a:latin typeface="Calibri" pitchFamily="34" charset="0"/>
                <a:ea typeface="+mj-ea"/>
                <a:cs typeface="Calibri" pitchFamily="34" charset="0"/>
              </a:rPr>
              <a:t>eport 2014</a:t>
            </a:r>
            <a:endParaRPr lang="en-GB" altLang="en-US" sz="4400" b="1" dirty="0">
              <a:solidFill>
                <a:srgbClr val="006699"/>
              </a:solidFill>
              <a:latin typeface="Calibri" pitchFamily="34" charset="0"/>
              <a:ea typeface="+mj-ea"/>
              <a:cs typeface="Calibri" pitchFamily="34" charset="0"/>
            </a:endParaRPr>
          </a:p>
        </p:txBody>
      </p:sp>
      <p:pic>
        <p:nvPicPr>
          <p:cNvPr id="17" name="Picture 16"/>
          <p:cNvPicPr>
            <a:picLocks noChangeAspect="1" noChangeArrowheads="1"/>
          </p:cNvPicPr>
          <p:nvPr/>
        </p:nvPicPr>
        <p:blipFill>
          <a:blip r:embed="rId3" cstate="email"/>
          <a:srcRect/>
          <a:stretch>
            <a:fillRect/>
          </a:stretch>
        </p:blipFill>
        <p:spPr bwMode="auto">
          <a:xfrm rot="353622">
            <a:off x="272415" y="427816"/>
            <a:ext cx="2001600" cy="287850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373321">
            <a:off x="405812" y="1957517"/>
            <a:ext cx="2000830" cy="2955938"/>
          </a:xfrm>
          <a:prstGeom prst="rect">
            <a:avLst/>
          </a:prstGeom>
          <a:ln>
            <a:noFill/>
          </a:ln>
          <a:effectLst>
            <a:outerShdw blurRad="292100" dist="139700" dir="2700000" algn="tl" rotWithShape="0">
              <a:srgbClr val="333333">
                <a:alpha val="65000"/>
              </a:srgbClr>
            </a:outerShdw>
          </a:effectLst>
        </p:spPr>
      </p:pic>
      <p:sp>
        <p:nvSpPr>
          <p:cNvPr id="18" name="Rectangle 3"/>
          <p:cNvSpPr txBox="1">
            <a:spLocks noChangeArrowheads="1"/>
          </p:cNvSpPr>
          <p:nvPr/>
        </p:nvSpPr>
        <p:spPr bwMode="auto">
          <a:xfrm>
            <a:off x="2567492" y="836712"/>
            <a:ext cx="6576507" cy="52977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lvl="0" indent="-171450">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Our research remains amongst the best in the world as measured by citation impact </a:t>
            </a:r>
            <a:endParaRPr lang="en-GB" sz="2000" dirty="0" smtClean="0">
              <a:latin typeface="Calibri" panose="020F0502020204030204" pitchFamily="34" charset="0"/>
              <a:cs typeface="Calibri" panose="020F0502020204030204" pitchFamily="34" charset="0"/>
            </a:endParaRPr>
          </a:p>
          <a:p>
            <a:pPr marL="450850" lvl="1" indent="-273050">
              <a:buFont typeface="Calibri" panose="020F0502020204030204" pitchFamily="34" charset="0"/>
              <a:buChar char="–"/>
            </a:pPr>
            <a:r>
              <a:rPr lang="en-GB" sz="2200" dirty="0">
                <a:solidFill>
                  <a:srgbClr val="006699"/>
                </a:solidFill>
                <a:latin typeface="Calibri" panose="020F0502020204030204" pitchFamily="34" charset="0"/>
                <a:cs typeface="Calibri" panose="020F0502020204030204" pitchFamily="34" charset="0"/>
              </a:rPr>
              <a:t>We </a:t>
            </a:r>
            <a:r>
              <a:rPr lang="en-GB" sz="2200" dirty="0" smtClean="0">
                <a:solidFill>
                  <a:srgbClr val="006699"/>
                </a:solidFill>
                <a:latin typeface="Calibri" panose="020F0502020204030204" pitchFamily="34" charset="0"/>
                <a:cs typeface="Calibri" panose="020F0502020204030204" pitchFamily="34" charset="0"/>
              </a:rPr>
              <a:t>consistently </a:t>
            </a:r>
            <a:r>
              <a:rPr lang="en-GB" sz="2200" dirty="0">
                <a:solidFill>
                  <a:srgbClr val="006699"/>
                </a:solidFill>
                <a:latin typeface="Calibri" panose="020F0502020204030204" pitchFamily="34" charset="0"/>
                <a:cs typeface="Calibri" panose="020F0502020204030204" pitchFamily="34" charset="0"/>
              </a:rPr>
              <a:t>outperform </a:t>
            </a:r>
            <a:r>
              <a:rPr lang="en-GB" sz="2200" dirty="0" smtClean="0">
                <a:solidFill>
                  <a:srgbClr val="006699"/>
                </a:solidFill>
                <a:latin typeface="Calibri" panose="020F0502020204030204" pitchFamily="34" charset="0"/>
                <a:cs typeface="Calibri" panose="020F0502020204030204" pitchFamily="34" charset="0"/>
              </a:rPr>
              <a:t>other </a:t>
            </a:r>
            <a:r>
              <a:rPr lang="en-GB" sz="2200" dirty="0">
                <a:solidFill>
                  <a:srgbClr val="006699"/>
                </a:solidFill>
                <a:latin typeface="Calibri" panose="020F0502020204030204" pitchFamily="34" charset="0"/>
                <a:cs typeface="Calibri" panose="020F0502020204030204" pitchFamily="34" charset="0"/>
              </a:rPr>
              <a:t>areas of physical sciences in the UK in terms of research </a:t>
            </a:r>
            <a:r>
              <a:rPr lang="en-GB" sz="2200" dirty="0" smtClean="0">
                <a:solidFill>
                  <a:srgbClr val="006699"/>
                </a:solidFill>
                <a:latin typeface="Calibri" panose="020F0502020204030204" pitchFamily="34" charset="0"/>
                <a:cs typeface="Calibri" panose="020F0502020204030204" pitchFamily="34" charset="0"/>
              </a:rPr>
              <a:t>quality </a:t>
            </a:r>
            <a:endParaRPr lang="en-GB" sz="2200" dirty="0">
              <a:solidFill>
                <a:srgbClr val="006699"/>
              </a:solidFill>
              <a:latin typeface="Calibri" panose="020F0502020204030204" pitchFamily="34" charset="0"/>
              <a:cs typeface="Calibri" panose="020F0502020204030204" pitchFamily="34" charset="0"/>
            </a:endParaRPr>
          </a:p>
          <a:p>
            <a:pPr marL="450850" lvl="1" indent="-273050">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Over </a:t>
            </a:r>
            <a:r>
              <a:rPr lang="en-GB" sz="2200" b="1" dirty="0" smtClean="0">
                <a:solidFill>
                  <a:srgbClr val="006699"/>
                </a:solidFill>
                <a:latin typeface="Calibri" panose="020F0502020204030204" pitchFamily="34" charset="0"/>
                <a:cs typeface="Calibri" panose="020F0502020204030204" pitchFamily="34" charset="0"/>
              </a:rPr>
              <a:t>4,000</a:t>
            </a:r>
            <a:r>
              <a:rPr lang="en-GB" sz="2200" dirty="0" smtClean="0">
                <a:solidFill>
                  <a:srgbClr val="006699"/>
                </a:solidFill>
                <a:latin typeface="Calibri" panose="020F0502020204030204" pitchFamily="34" charset="0"/>
                <a:cs typeface="Calibri" panose="020F0502020204030204" pitchFamily="34" charset="0"/>
              </a:rPr>
              <a:t> </a:t>
            </a:r>
            <a:r>
              <a:rPr lang="en-GB" sz="2200" dirty="0">
                <a:solidFill>
                  <a:srgbClr val="006699"/>
                </a:solidFill>
                <a:latin typeface="Calibri" panose="020F0502020204030204" pitchFamily="34" charset="0"/>
                <a:cs typeface="Calibri" panose="020F0502020204030204" pitchFamily="34" charset="0"/>
              </a:rPr>
              <a:t>peer-reviewed papers published across our entire funding portfolio</a:t>
            </a:r>
          </a:p>
          <a:p>
            <a:pPr lvl="1"/>
            <a:endParaRPr lang="en-GB" sz="1800" dirty="0">
              <a:latin typeface="Calibri" panose="020F0502020204030204" pitchFamily="34" charset="0"/>
              <a:cs typeface="Calibri" panose="020F0502020204030204" pitchFamily="34" charset="0"/>
            </a:endParaRPr>
          </a:p>
          <a:p>
            <a:pPr marL="171450" indent="-171450">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Our research produces </a:t>
            </a:r>
            <a:r>
              <a:rPr lang="en-GB" dirty="0" smtClean="0">
                <a:latin typeface="Calibri" panose="020F0502020204030204" pitchFamily="34" charset="0"/>
                <a:cs typeface="Calibri" panose="020F0502020204030204" pitchFamily="34" charset="0"/>
              </a:rPr>
              <a:t>significant </a:t>
            </a:r>
            <a:r>
              <a:rPr lang="en-GB" dirty="0">
                <a:latin typeface="Calibri" panose="020F0502020204030204" pitchFamily="34" charset="0"/>
                <a:cs typeface="Calibri" panose="020F0502020204030204" pitchFamily="34" charset="0"/>
              </a:rPr>
              <a:t>impacts, </a:t>
            </a:r>
            <a:r>
              <a:rPr lang="en-GB" dirty="0" smtClean="0">
                <a:latin typeface="Calibri" panose="020F0502020204030204" pitchFamily="34" charset="0"/>
                <a:cs typeface="Calibri" panose="020F0502020204030204" pitchFamily="34" charset="0"/>
              </a:rPr>
              <a:t>for example this year… </a:t>
            </a:r>
            <a:endParaRPr lang="en-GB" sz="2000" dirty="0" smtClean="0">
              <a:latin typeface="Calibri" panose="020F0502020204030204" pitchFamily="34" charset="0"/>
              <a:cs typeface="Calibri" panose="020F0502020204030204" pitchFamily="34" charset="0"/>
            </a:endParaRPr>
          </a:p>
          <a:p>
            <a:pPr marL="450850" lvl="1" indent="-166688">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We have detected the earliest </a:t>
            </a:r>
            <a:r>
              <a:rPr lang="en-GB" sz="2200" dirty="0">
                <a:solidFill>
                  <a:srgbClr val="006699"/>
                </a:solidFill>
                <a:latin typeface="Calibri" panose="020F0502020204030204" pitchFamily="34" charset="0"/>
                <a:cs typeface="Calibri" panose="020F0502020204030204" pitchFamily="34" charset="0"/>
              </a:rPr>
              <a:t>stages of </a:t>
            </a:r>
            <a:r>
              <a:rPr lang="en-GB" sz="2200" b="1" dirty="0">
                <a:solidFill>
                  <a:srgbClr val="006699"/>
                </a:solidFill>
                <a:latin typeface="Calibri" panose="020F0502020204030204" pitchFamily="34" charset="0"/>
                <a:cs typeface="Calibri" panose="020F0502020204030204" pitchFamily="34" charset="0"/>
              </a:rPr>
              <a:t>eye disease</a:t>
            </a:r>
            <a:r>
              <a:rPr lang="en-GB" sz="2200" dirty="0">
                <a:solidFill>
                  <a:srgbClr val="006699"/>
                </a:solidFill>
                <a:latin typeface="Calibri" panose="020F0502020204030204" pitchFamily="34" charset="0"/>
                <a:cs typeface="Calibri" panose="020F0502020204030204" pitchFamily="34" charset="0"/>
              </a:rPr>
              <a:t>, made </a:t>
            </a:r>
            <a:r>
              <a:rPr lang="en-GB" sz="2200" dirty="0" smtClean="0">
                <a:solidFill>
                  <a:srgbClr val="006699"/>
                </a:solidFill>
                <a:latin typeface="Calibri" panose="020F0502020204030204" pitchFamily="34" charset="0"/>
                <a:cs typeface="Calibri" panose="020F0502020204030204" pitchFamily="34" charset="0"/>
              </a:rPr>
              <a:t>a breakthrough </a:t>
            </a:r>
            <a:r>
              <a:rPr lang="en-GB" sz="2200" dirty="0">
                <a:solidFill>
                  <a:srgbClr val="006699"/>
                </a:solidFill>
                <a:latin typeface="Calibri" panose="020F0502020204030204" pitchFamily="34" charset="0"/>
                <a:cs typeface="Calibri" panose="020F0502020204030204" pitchFamily="34" charset="0"/>
              </a:rPr>
              <a:t>in </a:t>
            </a:r>
            <a:r>
              <a:rPr lang="en-GB" sz="2200" dirty="0" smtClean="0">
                <a:solidFill>
                  <a:srgbClr val="006699"/>
                </a:solidFill>
                <a:latin typeface="Calibri" panose="020F0502020204030204" pitchFamily="34" charset="0"/>
                <a:cs typeface="Calibri" panose="020F0502020204030204" pitchFamily="34" charset="0"/>
              </a:rPr>
              <a:t>the race </a:t>
            </a:r>
            <a:r>
              <a:rPr lang="en-GB" sz="2200" dirty="0">
                <a:solidFill>
                  <a:srgbClr val="006699"/>
                </a:solidFill>
                <a:latin typeface="Calibri" panose="020F0502020204030204" pitchFamily="34" charset="0"/>
                <a:cs typeface="Calibri" panose="020F0502020204030204" pitchFamily="34" charset="0"/>
              </a:rPr>
              <a:t>to solve </a:t>
            </a:r>
            <a:r>
              <a:rPr lang="en-GB" sz="2200" b="1" dirty="0">
                <a:solidFill>
                  <a:srgbClr val="006699"/>
                </a:solidFill>
                <a:latin typeface="Calibri" panose="020F0502020204030204" pitchFamily="34" charset="0"/>
                <a:cs typeface="Calibri" panose="020F0502020204030204" pitchFamily="34" charset="0"/>
              </a:rPr>
              <a:t>antibiotic resistance</a:t>
            </a:r>
            <a:r>
              <a:rPr lang="en-GB" sz="2200" dirty="0">
                <a:solidFill>
                  <a:srgbClr val="006699"/>
                </a:solidFill>
                <a:latin typeface="Calibri" panose="020F0502020204030204" pitchFamily="34" charset="0"/>
                <a:cs typeface="Calibri" panose="020F0502020204030204" pitchFamily="34" charset="0"/>
              </a:rPr>
              <a:t>, and </a:t>
            </a:r>
            <a:r>
              <a:rPr lang="en-GB" sz="2200" dirty="0" smtClean="0">
                <a:solidFill>
                  <a:srgbClr val="006699"/>
                </a:solidFill>
                <a:latin typeface="Calibri" panose="020F0502020204030204" pitchFamily="34" charset="0"/>
                <a:cs typeface="Calibri" panose="020F0502020204030204" pitchFamily="34" charset="0"/>
              </a:rPr>
              <a:t>supporting </a:t>
            </a:r>
            <a:r>
              <a:rPr lang="en-GB" sz="2200" b="1" dirty="0">
                <a:solidFill>
                  <a:srgbClr val="006699"/>
                </a:solidFill>
                <a:latin typeface="Calibri" panose="020F0502020204030204" pitchFamily="34" charset="0"/>
                <a:cs typeface="Calibri" panose="020F0502020204030204" pitchFamily="34" charset="0"/>
              </a:rPr>
              <a:t>carbon capture</a:t>
            </a:r>
            <a:r>
              <a:rPr lang="en-GB" sz="2200" dirty="0">
                <a:solidFill>
                  <a:srgbClr val="006699"/>
                </a:solidFill>
                <a:latin typeface="Calibri" panose="020F0502020204030204" pitchFamily="34" charset="0"/>
                <a:cs typeface="Calibri" panose="020F0502020204030204" pitchFamily="34" charset="0"/>
              </a:rPr>
              <a:t> to help UK meet its greenhouse gas emissions </a:t>
            </a:r>
            <a:r>
              <a:rPr lang="en-GB" sz="2200" dirty="0" smtClean="0">
                <a:solidFill>
                  <a:srgbClr val="006699"/>
                </a:solidFill>
                <a:latin typeface="Calibri" panose="020F0502020204030204" pitchFamily="34" charset="0"/>
                <a:cs typeface="Calibri" panose="020F0502020204030204" pitchFamily="34" charset="0"/>
              </a:rPr>
              <a:t>target</a:t>
            </a:r>
            <a:endParaRPr lang="en-GB" sz="2200" dirty="0">
              <a:solidFill>
                <a:srgbClr val="006699"/>
              </a:solidFill>
              <a:latin typeface="Calibri" panose="020F0502020204030204" pitchFamily="34" charset="0"/>
              <a:cs typeface="Calibri" panose="020F0502020204030204" pitchFamily="34" charset="0"/>
            </a:endParaRPr>
          </a:p>
          <a:p>
            <a:pPr marL="342900" indent="-342900" defTabSz="457200">
              <a:lnSpc>
                <a:spcPct val="90000"/>
              </a:lnSpc>
              <a:spcBef>
                <a:spcPts val="0"/>
              </a:spcBef>
              <a:spcAft>
                <a:spcPts val="600"/>
              </a:spcAft>
              <a:buFont typeface="Arial" panose="020B0604020202020204" pitchFamily="34" charset="0"/>
              <a:buChar char="•"/>
              <a:defRPr/>
            </a:pPr>
            <a:endParaRPr lang="en-GB" dirty="0">
              <a:solidFill>
                <a:srgbClr val="0070C0"/>
              </a:solidFill>
              <a:latin typeface="Calibri" pitchFamily="34" charset="0"/>
              <a:ea typeface="+mj-ea"/>
              <a:cs typeface="Calibri" pitchFamily="34" charset="0"/>
            </a:endParaRPr>
          </a:p>
          <a:p>
            <a:pPr marL="742950" lvl="1" indent="-285750" defTabSz="457200">
              <a:lnSpc>
                <a:spcPct val="90000"/>
              </a:lnSpc>
              <a:spcBef>
                <a:spcPts val="0"/>
              </a:spcBef>
              <a:spcAft>
                <a:spcPts val="600"/>
              </a:spcAft>
              <a:buFont typeface="Arial" pitchFamily="34" charset="0"/>
              <a:buChar char="–"/>
              <a:defRPr/>
            </a:pPr>
            <a:endParaRPr lang="en-GB" dirty="0" smtClean="0">
              <a:solidFill>
                <a:srgbClr val="0070C0"/>
              </a:solidFill>
              <a:latin typeface="Calibri" pitchFamily="34" charset="0"/>
              <a:ea typeface="+mj-ea"/>
              <a:cs typeface="Calibri" pitchFamily="34" charset="0"/>
            </a:endParaRPr>
          </a:p>
          <a:p>
            <a:pPr marL="742950" lvl="1" indent="-285750" eaLnBrk="0" fontAlgn="base" hangingPunct="0">
              <a:lnSpc>
                <a:spcPct val="90000"/>
              </a:lnSpc>
              <a:spcBef>
                <a:spcPct val="20000"/>
              </a:spcBef>
              <a:spcAft>
                <a:spcPct val="0"/>
              </a:spcAft>
              <a:defRPr/>
            </a:pPr>
            <a:endParaRPr lang="en-GB" dirty="0" smtClean="0">
              <a:solidFill>
                <a:srgbClr val="006699"/>
              </a:solidFill>
              <a:latin typeface="Calibri" pitchFamily="34" charset="0"/>
              <a:cs typeface="Calibri" pitchFamily="34" charset="0"/>
            </a:endParaRPr>
          </a:p>
        </p:txBody>
      </p:sp>
      <p:pic>
        <p:nvPicPr>
          <p:cNvPr id="8"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327395">
            <a:off x="497117" y="3626578"/>
            <a:ext cx="2001600" cy="2809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966570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3275856" y="1412794"/>
            <a:ext cx="5688632" cy="3046507"/>
          </a:xfrm>
          <a:prstGeom prst="rect">
            <a:avLst/>
          </a:prstGeom>
          <a:noFill/>
          <a:ln w="9525">
            <a:noFill/>
            <a:miter lim="800000"/>
            <a:headEnd/>
            <a:tailEnd/>
          </a:ln>
        </p:spPr>
        <p:txBody>
          <a:bodyPr wrap="square" lIns="90968" tIns="45482" rIns="90968" bIns="45482">
            <a:spAutoFit/>
          </a:bodyPr>
          <a:lstStyle/>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Science highlights</a:t>
            </a:r>
          </a:p>
          <a:p>
            <a:pPr marL="742950" indent="-742950" defTabSz="454820" eaLnBrk="1" fontAlgn="auto" hangingPunct="1">
              <a:lnSpc>
                <a:spcPct val="150000"/>
              </a:lnSpc>
              <a:spcBef>
                <a:spcPts val="0"/>
              </a:spcBef>
              <a:spcAft>
                <a:spcPts val="0"/>
              </a:spcAft>
              <a:buClr>
                <a:schemeClr val="bg1"/>
              </a:buClr>
              <a:buSzPct val="110000"/>
              <a:buFont typeface="+mj-lt"/>
              <a:buAutoNum type="arabicPeriod"/>
              <a:defRPr/>
            </a:pPr>
            <a:r>
              <a:rPr lang="en-GB" sz="3200" b="1" dirty="0" smtClean="0">
                <a:solidFill>
                  <a:srgbClr val="800000"/>
                </a:solidFill>
                <a:latin typeface="Calibri" panose="020F0502020204030204" pitchFamily="34" charset="0"/>
                <a:ea typeface="ヒラギノ角ゴ Pro W3"/>
                <a:cs typeface="Calibri" panose="020F0502020204030204" pitchFamily="34" charset="0"/>
              </a:rPr>
              <a:t>Corporate </a:t>
            </a:r>
            <a:r>
              <a:rPr lang="en-GB" sz="3200" b="1" dirty="0">
                <a:solidFill>
                  <a:srgbClr val="800000"/>
                </a:solidFill>
                <a:latin typeface="Calibri" panose="020F0502020204030204" pitchFamily="34" charset="0"/>
                <a:ea typeface="ヒラギノ角ゴ Pro W3"/>
                <a:cs typeface="Calibri" panose="020F0502020204030204" pitchFamily="34" charset="0"/>
              </a:rPr>
              <a:t>update</a:t>
            </a:r>
          </a:p>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Particle Physics Programme</a:t>
            </a:r>
          </a:p>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Discussion</a:t>
            </a:r>
            <a:endParaRPr lang="en-GB" sz="3200" b="1" dirty="0">
              <a:solidFill>
                <a:srgbClr val="006699"/>
              </a:solidFill>
              <a:latin typeface="Calibri" panose="020F0502020204030204" pitchFamily="34" charset="0"/>
              <a:ea typeface="ヒラギノ角ゴ Pro W3"/>
              <a:cs typeface="Calibri" panose="020F0502020204030204" pitchFamily="34" charset="0"/>
            </a:endParaRPr>
          </a:p>
        </p:txBody>
      </p:sp>
      <p:sp>
        <p:nvSpPr>
          <p:cNvPr id="4" name="Rectangle 1"/>
          <p:cNvSpPr>
            <a:spLocks noChangeArrowheads="1"/>
          </p:cNvSpPr>
          <p:nvPr/>
        </p:nvSpPr>
        <p:spPr bwMode="auto">
          <a:xfrm>
            <a:off x="0" y="-4243"/>
            <a:ext cx="3923928" cy="768961"/>
          </a:xfrm>
          <a:prstGeom prst="rect">
            <a:avLst/>
          </a:prstGeom>
          <a:noFill/>
          <a:ln w="9525">
            <a:noFill/>
            <a:miter lim="800000"/>
            <a:headEnd/>
            <a:tailEnd/>
          </a:ln>
        </p:spPr>
        <p:txBody>
          <a:bodyPr wrap="square" lIns="90968" tIns="45482" rIns="90968" bIns="45482">
            <a:spAutoFit/>
          </a:bodyPr>
          <a:lstStyle/>
          <a:p>
            <a:pPr algn="ctr" defTabSz="454820" eaLnBrk="1" fontAlgn="auto" hangingPunct="1">
              <a:spcBef>
                <a:spcPts val="0"/>
              </a:spcBef>
              <a:spcAft>
                <a:spcPts val="0"/>
              </a:spcAft>
              <a:buClr>
                <a:srgbClr val="006699"/>
              </a:buClr>
              <a:buSzPct val="110000"/>
              <a:defRPr/>
            </a:pPr>
            <a:r>
              <a:rPr lang="en-GB"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anose="020F0502020204030204" pitchFamily="34" charset="0"/>
                <a:ea typeface="ヒラギノ角ゴ Pro W3"/>
                <a:cs typeface="Calibri" panose="020F0502020204030204" pitchFamily="34" charset="0"/>
              </a:rPr>
              <a:t>CONTENTS</a:t>
            </a:r>
            <a:endParaRPr lang="en-GB" sz="3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anose="020F0502020204030204" pitchFamily="34" charset="0"/>
              <a:ea typeface="ヒラギノ角ゴ Pro W3"/>
              <a:cs typeface="Calibri" panose="020F0502020204030204" pitchFamily="34" charset="0"/>
            </a:endParaRPr>
          </a:p>
        </p:txBody>
      </p:sp>
    </p:spTree>
    <p:extLst>
      <p:ext uri="{BB962C8B-B14F-4D97-AF65-F5344CB8AC3E}">
        <p14:creationId xmlns:p14="http://schemas.microsoft.com/office/powerpoint/2010/main" val="25352897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71452"/>
            <a:ext cx="9144000" cy="909637"/>
          </a:xfr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fontAlgn="auto">
              <a:spcBef>
                <a:spcPts val="0"/>
              </a:spcBef>
              <a:spcAft>
                <a:spcPts val="0"/>
              </a:spcAft>
              <a:defRPr/>
            </a:pPr>
            <a:r>
              <a:rPr lang="en-GB" kern="1200" dirty="0" smtClean="0">
                <a:solidFill>
                  <a:srgbClr val="006699"/>
                </a:solidFill>
                <a:latin typeface="Calibri" panose="020F0502020204030204" pitchFamily="34" charset="0"/>
                <a:ea typeface="+mn-ea"/>
                <a:cs typeface="Calibri" panose="020F0502020204030204" pitchFamily="34" charset="0"/>
              </a:rPr>
              <a:t>STFC’s role</a:t>
            </a:r>
            <a:endParaRPr lang="en-GB" kern="1200" dirty="0">
              <a:solidFill>
                <a:srgbClr val="006699"/>
              </a:solidFill>
              <a:latin typeface="Calibri" panose="020F0502020204030204" pitchFamily="34" charset="0"/>
              <a:ea typeface="+mn-ea"/>
              <a:cs typeface="Calibri" panose="020F0502020204030204" pitchFamily="34" charset="0"/>
            </a:endParaRPr>
          </a:p>
        </p:txBody>
      </p:sp>
      <p:sp>
        <p:nvSpPr>
          <p:cNvPr id="3" name="Content Placeholder 2"/>
          <p:cNvSpPr>
            <a:spLocks noGrp="1"/>
          </p:cNvSpPr>
          <p:nvPr>
            <p:ph idx="4294967295"/>
          </p:nvPr>
        </p:nvSpPr>
        <p:spPr>
          <a:xfrm>
            <a:off x="395536" y="1124744"/>
            <a:ext cx="8424936" cy="4464050"/>
          </a:xfrm>
          <a:prstGeom prst="rect">
            <a:avLst/>
          </a:prstGeom>
        </p:spPr>
        <p:txBody>
          <a:bodyPr/>
          <a:lstStyle/>
          <a:p>
            <a:pPr marL="0" indent="0">
              <a:spcBef>
                <a:spcPts val="0"/>
              </a:spcBef>
              <a:spcAft>
                <a:spcPts val="1800"/>
              </a:spcAft>
              <a:buNone/>
            </a:pPr>
            <a:r>
              <a:rPr lang="en-GB" sz="2400" b="1" dirty="0">
                <a:solidFill>
                  <a:srgbClr val="006699"/>
                </a:solidFill>
                <a:latin typeface="Calibri" panose="020F0502020204030204" pitchFamily="34" charset="0"/>
                <a:ea typeface="+mj-ea"/>
                <a:cs typeface="Calibri" panose="020F0502020204030204" pitchFamily="34" charset="0"/>
              </a:rPr>
              <a:t>Our mission is to maximise the impact of our knowledge, skills, facilities and resources for the benefit of the United Kingdom </a:t>
            </a:r>
            <a:r>
              <a:rPr lang="en-GB" sz="2400" b="1" dirty="0" smtClean="0">
                <a:solidFill>
                  <a:srgbClr val="006699"/>
                </a:solidFill>
                <a:latin typeface="Calibri" panose="020F0502020204030204" pitchFamily="34" charset="0"/>
                <a:ea typeface="+mj-ea"/>
                <a:cs typeface="Calibri" panose="020F0502020204030204" pitchFamily="34" charset="0"/>
              </a:rPr>
              <a:t/>
            </a:r>
            <a:br>
              <a:rPr lang="en-GB" sz="2400" b="1" dirty="0" smtClean="0">
                <a:solidFill>
                  <a:srgbClr val="006699"/>
                </a:solidFill>
                <a:latin typeface="Calibri" panose="020F0502020204030204" pitchFamily="34" charset="0"/>
                <a:ea typeface="+mj-ea"/>
                <a:cs typeface="Calibri" panose="020F0502020204030204" pitchFamily="34" charset="0"/>
              </a:rPr>
            </a:br>
            <a:r>
              <a:rPr lang="en-GB" sz="2400" b="1" dirty="0" smtClean="0">
                <a:solidFill>
                  <a:srgbClr val="006699"/>
                </a:solidFill>
                <a:latin typeface="Calibri" panose="020F0502020204030204" pitchFamily="34" charset="0"/>
                <a:ea typeface="+mj-ea"/>
                <a:cs typeface="Calibri" panose="020F0502020204030204" pitchFamily="34" charset="0"/>
              </a:rPr>
              <a:t>and </a:t>
            </a:r>
            <a:r>
              <a:rPr lang="en-GB" sz="2400" b="1" dirty="0">
                <a:solidFill>
                  <a:srgbClr val="006699"/>
                </a:solidFill>
                <a:latin typeface="Calibri" panose="020F0502020204030204" pitchFamily="34" charset="0"/>
                <a:ea typeface="+mj-ea"/>
                <a:cs typeface="Calibri" panose="020F0502020204030204" pitchFamily="34" charset="0"/>
              </a:rPr>
              <a:t>its people.  We deliver our mission through three distinct </a:t>
            </a:r>
            <a:r>
              <a:rPr lang="en-GB" sz="2400" b="1" dirty="0" smtClean="0">
                <a:solidFill>
                  <a:srgbClr val="006699"/>
                </a:solidFill>
                <a:latin typeface="Calibri" panose="020F0502020204030204" pitchFamily="34" charset="0"/>
                <a:ea typeface="+mj-ea"/>
                <a:cs typeface="Calibri" panose="020F0502020204030204" pitchFamily="34" charset="0"/>
              </a:rPr>
              <a:t/>
            </a:r>
            <a:br>
              <a:rPr lang="en-GB" sz="2400" b="1" dirty="0" smtClean="0">
                <a:solidFill>
                  <a:srgbClr val="006699"/>
                </a:solidFill>
                <a:latin typeface="Calibri" panose="020F0502020204030204" pitchFamily="34" charset="0"/>
                <a:ea typeface="+mj-ea"/>
                <a:cs typeface="Calibri" panose="020F0502020204030204" pitchFamily="34" charset="0"/>
              </a:rPr>
            </a:br>
            <a:r>
              <a:rPr lang="en-GB" sz="2400" b="1" dirty="0" smtClean="0">
                <a:solidFill>
                  <a:srgbClr val="006699"/>
                </a:solidFill>
                <a:latin typeface="Calibri" panose="020F0502020204030204" pitchFamily="34" charset="0"/>
                <a:ea typeface="+mj-ea"/>
                <a:cs typeface="Calibri" panose="020F0502020204030204" pitchFamily="34" charset="0"/>
              </a:rPr>
              <a:t>but </a:t>
            </a:r>
            <a:r>
              <a:rPr lang="en-GB" sz="2400" b="1" dirty="0">
                <a:solidFill>
                  <a:srgbClr val="006699"/>
                </a:solidFill>
                <a:latin typeface="Calibri" panose="020F0502020204030204" pitchFamily="34" charset="0"/>
                <a:ea typeface="+mj-ea"/>
                <a:cs typeface="Calibri" panose="020F0502020204030204" pitchFamily="34" charset="0"/>
              </a:rPr>
              <a:t>interrelated </a:t>
            </a:r>
            <a:r>
              <a:rPr lang="en-GB" sz="2400" b="1" dirty="0" smtClean="0">
                <a:solidFill>
                  <a:srgbClr val="336699"/>
                </a:solidFill>
                <a:latin typeface="Calibri" panose="020F0502020204030204" pitchFamily="34" charset="0"/>
                <a:cs typeface="Calibri" panose="020F0502020204030204" pitchFamily="34" charset="0"/>
              </a:rPr>
              <a:t>long-term</a:t>
            </a:r>
            <a:r>
              <a:rPr lang="en-GB" sz="2400" b="1" dirty="0">
                <a:solidFill>
                  <a:srgbClr val="336699"/>
                </a:solidFill>
                <a:latin typeface="Calibri" panose="020F0502020204030204" pitchFamily="34" charset="0"/>
                <a:cs typeface="Calibri" panose="020F0502020204030204" pitchFamily="34" charset="0"/>
              </a:rPr>
              <a:t>, strategic </a:t>
            </a:r>
            <a:r>
              <a:rPr lang="en-GB" sz="2400" b="1" dirty="0" smtClean="0">
                <a:solidFill>
                  <a:srgbClr val="336699"/>
                </a:solidFill>
                <a:latin typeface="Calibri" panose="020F0502020204030204" pitchFamily="34" charset="0"/>
                <a:cs typeface="Calibri" panose="020F0502020204030204" pitchFamily="34" charset="0"/>
              </a:rPr>
              <a:t>programmes</a:t>
            </a:r>
            <a:r>
              <a:rPr lang="en-GB" sz="2400" b="1" dirty="0" smtClean="0">
                <a:solidFill>
                  <a:srgbClr val="336699"/>
                </a:solidFill>
                <a:latin typeface="Calibri" panose="020F0502020204030204" pitchFamily="34" charset="0"/>
                <a:ea typeface="+mj-ea"/>
                <a:cs typeface="Calibri" panose="020F0502020204030204" pitchFamily="34" charset="0"/>
              </a:rPr>
              <a:t>:</a:t>
            </a:r>
            <a:endParaRPr lang="en-GB" sz="2400" b="1" dirty="0" smtClean="0">
              <a:solidFill>
                <a:srgbClr val="336699"/>
              </a:solidFill>
              <a:latin typeface="Calibri" panose="020F0502020204030204" pitchFamily="34" charset="0"/>
              <a:ea typeface="ヒラギノ角ゴ Pro W3" charset="0"/>
              <a:cs typeface="Calibri" panose="020F0502020204030204" pitchFamily="34" charset="0"/>
            </a:endParaRPr>
          </a:p>
          <a:p>
            <a:pPr marL="527050" indent="-349250">
              <a:lnSpc>
                <a:spcPct val="90000"/>
              </a:lnSpc>
              <a:spcBef>
                <a:spcPts val="0"/>
              </a:spcBef>
              <a:spcAft>
                <a:spcPts val="600"/>
              </a:spcAft>
              <a:buFont typeface="+mj-lt"/>
              <a:buAutoNum type="arabicPeriod"/>
              <a:defRPr/>
            </a:pPr>
            <a:r>
              <a:rPr lang="en-GB" sz="2400" kern="1200" dirty="0" smtClean="0">
                <a:solidFill>
                  <a:schemeClr val="tx1"/>
                </a:solidFill>
                <a:latin typeface="Calibri" panose="020F0502020204030204" pitchFamily="34" charset="0"/>
                <a:ea typeface="+mj-ea"/>
                <a:cs typeface="Calibri" panose="020F0502020204030204" pitchFamily="34" charset="0"/>
              </a:rPr>
              <a:t>Supporting University-based research and skills development </a:t>
            </a:r>
          </a:p>
          <a:p>
            <a:pPr marL="177800" indent="0">
              <a:lnSpc>
                <a:spcPct val="90000"/>
              </a:lnSpc>
              <a:spcBef>
                <a:spcPts val="0"/>
              </a:spcBef>
              <a:spcAft>
                <a:spcPts val="600"/>
              </a:spcAft>
              <a:buNone/>
              <a:defRPr/>
            </a:pPr>
            <a:r>
              <a:rPr lang="en-GB" sz="2400" kern="1200" dirty="0" smtClean="0">
                <a:latin typeface="Calibri" panose="020F0502020204030204" pitchFamily="34" charset="0"/>
                <a:ea typeface="+mj-ea"/>
                <a:cs typeface="Calibri" panose="020F0502020204030204" pitchFamily="34" charset="0"/>
              </a:rPr>
              <a:t>      </a:t>
            </a:r>
            <a:r>
              <a:rPr lang="en-GB" sz="2400" kern="1200" dirty="0" smtClean="0">
                <a:solidFill>
                  <a:schemeClr val="tx1"/>
                </a:solidFill>
                <a:latin typeface="Calibri" panose="020F0502020204030204" pitchFamily="34" charset="0"/>
                <a:ea typeface="+mj-ea"/>
                <a:cs typeface="Calibri" panose="020F0502020204030204" pitchFamily="34" charset="0"/>
              </a:rPr>
              <a:t>in astronomy, particle physics and nuclear physics</a:t>
            </a:r>
            <a:endParaRPr lang="en-GB" sz="2400" kern="1200" dirty="0">
              <a:solidFill>
                <a:schemeClr val="tx1"/>
              </a:solidFill>
              <a:latin typeface="Calibri" panose="020F0502020204030204" pitchFamily="34" charset="0"/>
              <a:ea typeface="+mj-ea"/>
              <a:cs typeface="Calibri" panose="020F0502020204030204" pitchFamily="34" charset="0"/>
            </a:endParaRPr>
          </a:p>
          <a:p>
            <a:pPr marL="527050" indent="-349250">
              <a:lnSpc>
                <a:spcPct val="90000"/>
              </a:lnSpc>
              <a:spcBef>
                <a:spcPts val="0"/>
              </a:spcBef>
              <a:spcAft>
                <a:spcPts val="600"/>
              </a:spcAft>
              <a:buFont typeface="+mj-lt"/>
              <a:buAutoNum type="arabicPeriod"/>
              <a:defRPr/>
            </a:pPr>
            <a:r>
              <a:rPr lang="en-GB" sz="2400" kern="1200" dirty="0" smtClean="0">
                <a:solidFill>
                  <a:schemeClr val="tx1"/>
                </a:solidFill>
                <a:latin typeface="Calibri" panose="020F0502020204030204" pitchFamily="34" charset="0"/>
                <a:ea typeface="+mj-ea"/>
                <a:cs typeface="Calibri" panose="020F0502020204030204" pitchFamily="34" charset="0"/>
              </a:rPr>
              <a:t>Providing access to world-leading, large-scale research facilities for UK researchers and industry</a:t>
            </a:r>
          </a:p>
          <a:p>
            <a:pPr marL="527050" indent="-349250">
              <a:lnSpc>
                <a:spcPct val="90000"/>
              </a:lnSpc>
              <a:spcBef>
                <a:spcPts val="0"/>
              </a:spcBef>
              <a:spcAft>
                <a:spcPts val="600"/>
              </a:spcAft>
              <a:buFont typeface="+mj-lt"/>
              <a:buAutoNum type="arabicPeriod"/>
              <a:defRPr/>
            </a:pPr>
            <a:r>
              <a:rPr lang="en-GB" sz="2400" kern="1200" dirty="0" smtClean="0">
                <a:solidFill>
                  <a:schemeClr val="tx1"/>
                </a:solidFill>
                <a:latin typeface="Calibri" panose="020F0502020204030204" pitchFamily="34" charset="0"/>
                <a:ea typeface="+mj-ea"/>
                <a:cs typeface="Calibri" panose="020F0502020204030204" pitchFamily="34" charset="0"/>
              </a:rPr>
              <a:t>Building national Science and Innovation Campuses around      our national laboratories to promote academic and industrial collaboration</a:t>
            </a:r>
            <a:endParaRPr lang="en-GB" sz="2400" dirty="0" smtClean="0">
              <a:solidFill>
                <a:schemeClr val="tx1"/>
              </a:solidFill>
              <a:latin typeface="Calibri" panose="020F0502020204030204" pitchFamily="34" charset="0"/>
              <a:cs typeface="Calibri" panose="020F0502020204030204" pitchFamily="34" charset="0"/>
            </a:endParaRPr>
          </a:p>
          <a:p>
            <a:pPr marL="914400" lvl="1" indent="-457200">
              <a:lnSpc>
                <a:spcPct val="90000"/>
              </a:lnSpc>
              <a:spcBef>
                <a:spcPts val="0"/>
              </a:spcBef>
              <a:spcAft>
                <a:spcPts val="600"/>
              </a:spcAft>
              <a:buFont typeface="+mj-lt"/>
              <a:buAutoNum type="arabicPeriod"/>
              <a:defRPr/>
            </a:pPr>
            <a:endParaRPr lang="en-GB" sz="2400" b="1" kern="1200" dirty="0" smtClean="0">
              <a:solidFill>
                <a:schemeClr val="tx1"/>
              </a:solidFill>
              <a:latin typeface="Calibri" panose="020F0502020204030204" pitchFamily="34" charset="0"/>
              <a:ea typeface="+mj-ea"/>
              <a:cs typeface="Calibri" panose="020F0502020204030204" pitchFamily="34" charset="0"/>
            </a:endParaRPr>
          </a:p>
          <a:p>
            <a:pPr algn="l"/>
            <a:endParaRPr lang="en-GB" sz="2400" b="1" dirty="0" smtClean="0">
              <a:solidFill>
                <a:schemeClr val="tx1"/>
              </a:solidFill>
              <a:latin typeface="Calibri" panose="020F0502020204030204" pitchFamily="34" charset="0"/>
              <a:ea typeface="ヒラギノ角ゴ Pro W3" charset="0"/>
              <a:cs typeface="Calibri" panose="020F0502020204030204" pitchFamily="34" charset="0"/>
            </a:endParaRPr>
          </a:p>
          <a:p>
            <a:pPr algn="l">
              <a:buFontTx/>
              <a:buNone/>
            </a:pPr>
            <a:endParaRPr lang="en-GB" sz="2400" b="1" dirty="0">
              <a:solidFill>
                <a:schemeClr val="tx1"/>
              </a:solidFill>
              <a:latin typeface="Calibri" panose="020F0502020204030204" pitchFamily="34" charset="0"/>
              <a:ea typeface="ヒラギノ角ゴ Pro W3" charset="0"/>
              <a:cs typeface="Calibri" panose="020F0502020204030204" pitchFamily="34" charset="0"/>
            </a:endParaRPr>
          </a:p>
        </p:txBody>
      </p:sp>
    </p:spTree>
    <p:extLst>
      <p:ext uri="{BB962C8B-B14F-4D97-AF65-F5344CB8AC3E}">
        <p14:creationId xmlns:p14="http://schemas.microsoft.com/office/powerpoint/2010/main" val="24062687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5"/>
            <a:ext cx="9144000" cy="889000"/>
          </a:xfrm>
        </p:spPr>
        <p:txBody>
          <a:bodyPr/>
          <a:lstStyle/>
          <a:p>
            <a:pPr fontAlgn="auto">
              <a:spcBef>
                <a:spcPts val="0"/>
              </a:spcBef>
              <a:spcAft>
                <a:spcPts val="0"/>
              </a:spcAft>
              <a:defRPr/>
            </a:pPr>
            <a:r>
              <a:rPr lang="en-GB" kern="1200" dirty="0" smtClean="0">
                <a:solidFill>
                  <a:srgbClr val="006699"/>
                </a:solidFill>
                <a:latin typeface="Calibri" panose="020F0502020204030204" pitchFamily="34" charset="0"/>
                <a:ea typeface="+mn-ea"/>
                <a:cs typeface="Calibri" panose="020F0502020204030204" pitchFamily="34" charset="0"/>
              </a:rPr>
              <a:t>Our  Strategy</a:t>
            </a:r>
            <a:endParaRPr lang="en-GB" kern="1200" dirty="0">
              <a:solidFill>
                <a:srgbClr val="006699"/>
              </a:solidFill>
              <a:latin typeface="Calibri" panose="020F0502020204030204" pitchFamily="34" charset="0"/>
              <a:ea typeface="+mn-ea"/>
              <a:cs typeface="Calibri" panose="020F0502020204030204" pitchFamily="34" charset="0"/>
            </a:endParaRP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51520" y="980728"/>
            <a:ext cx="2952328" cy="5050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275856" y="1124745"/>
            <a:ext cx="5760640" cy="4302716"/>
          </a:xfrm>
          <a:prstGeom prst="rect">
            <a:avLst/>
          </a:prstGeom>
        </p:spPr>
        <p:txBody>
          <a:bodyPr wrap="square">
            <a:spAutoFit/>
          </a:bodyPr>
          <a:lstStyle/>
          <a:p>
            <a:pPr marL="349250" lvl="1" indent="-279400" eaLnBrk="0" hangingPunct="0">
              <a:spcBef>
                <a:spcPct val="20000"/>
              </a:spcBef>
              <a:buFont typeface="Arial" pitchFamily="34" charset="0"/>
              <a:buChar char="•"/>
            </a:pPr>
            <a:r>
              <a:rPr lang="en-GB" b="1" kern="0" dirty="0" smtClean="0">
                <a:solidFill>
                  <a:srgbClr val="006699"/>
                </a:solidFill>
                <a:latin typeface="Calibri" pitchFamily="34" charset="0"/>
                <a:cs typeface="Calibri" pitchFamily="34" charset="0"/>
              </a:rPr>
              <a:t>World Class Research </a:t>
            </a:r>
            <a:r>
              <a:rPr lang="en-GB" kern="0" dirty="0" smtClean="0">
                <a:solidFill>
                  <a:srgbClr val="000000"/>
                </a:solidFill>
                <a:latin typeface="Calibri" pitchFamily="34" charset="0"/>
                <a:cs typeface="Calibri" pitchFamily="34" charset="0"/>
              </a:rPr>
              <a:t>- Sustaining  </a:t>
            </a:r>
            <a:r>
              <a:rPr lang="en-GB" kern="0" dirty="0">
                <a:solidFill>
                  <a:srgbClr val="000000"/>
                </a:solidFill>
                <a:latin typeface="Calibri" pitchFamily="34" charset="0"/>
                <a:cs typeface="Calibri" pitchFamily="34" charset="0"/>
              </a:rPr>
              <a:t>the UK’s position as one of the </a:t>
            </a:r>
            <a:r>
              <a:rPr lang="en-GB" kern="0" dirty="0" smtClean="0">
                <a:solidFill>
                  <a:srgbClr val="000000"/>
                </a:solidFill>
                <a:latin typeface="Calibri" pitchFamily="34" charset="0"/>
                <a:cs typeface="Calibri" pitchFamily="34" charset="0"/>
              </a:rPr>
              <a:t>world’s </a:t>
            </a:r>
            <a:r>
              <a:rPr lang="en-GB" kern="0" dirty="0">
                <a:solidFill>
                  <a:srgbClr val="000000"/>
                </a:solidFill>
                <a:latin typeface="Calibri" pitchFamily="34" charset="0"/>
                <a:cs typeface="Calibri" pitchFamily="34" charset="0"/>
              </a:rPr>
              <a:t>leading research nations </a:t>
            </a:r>
          </a:p>
          <a:p>
            <a:pPr marL="349250" lvl="1" indent="-279400" eaLnBrk="0" hangingPunct="0">
              <a:spcBef>
                <a:spcPct val="20000"/>
              </a:spcBef>
              <a:buFont typeface="Arial" pitchFamily="34" charset="0"/>
              <a:buChar char="•"/>
            </a:pPr>
            <a:r>
              <a:rPr lang="en-GB" b="1" kern="0" dirty="0" smtClean="0">
                <a:solidFill>
                  <a:srgbClr val="006699"/>
                </a:solidFill>
                <a:latin typeface="Calibri" pitchFamily="34" charset="0"/>
                <a:cs typeface="Calibri" pitchFamily="34" charset="0"/>
              </a:rPr>
              <a:t>World Class Innovation </a:t>
            </a:r>
            <a:r>
              <a:rPr lang="en-GB" kern="0" dirty="0" smtClean="0">
                <a:solidFill>
                  <a:srgbClr val="000000"/>
                </a:solidFill>
                <a:latin typeface="Calibri" pitchFamily="34" charset="0"/>
                <a:cs typeface="Calibri" pitchFamily="34" charset="0"/>
              </a:rPr>
              <a:t>-</a:t>
            </a:r>
            <a:r>
              <a:rPr lang="en-GB" kern="0" dirty="0" smtClean="0">
                <a:solidFill>
                  <a:srgbClr val="0070C0"/>
                </a:solidFill>
                <a:latin typeface="Calibri" pitchFamily="34" charset="0"/>
                <a:cs typeface="Calibri" pitchFamily="34" charset="0"/>
              </a:rPr>
              <a:t> </a:t>
            </a:r>
            <a:r>
              <a:rPr lang="en-GB" kern="0" dirty="0" smtClean="0">
                <a:solidFill>
                  <a:srgbClr val="000000"/>
                </a:solidFill>
                <a:latin typeface="Calibri" pitchFamily="34" charset="0"/>
                <a:cs typeface="Calibri" pitchFamily="34" charset="0"/>
              </a:rPr>
              <a:t> realizing </a:t>
            </a:r>
            <a:r>
              <a:rPr lang="en-GB" kern="0" dirty="0">
                <a:solidFill>
                  <a:srgbClr val="000000"/>
                </a:solidFill>
                <a:latin typeface="Calibri" pitchFamily="34" charset="0"/>
                <a:cs typeface="Calibri" pitchFamily="34" charset="0"/>
              </a:rPr>
              <a:t>the innovative capacity of STFC’s science and research facilities to support the growth of a </a:t>
            </a:r>
            <a:r>
              <a:rPr lang="en-GB" kern="0" dirty="0" smtClean="0">
                <a:solidFill>
                  <a:srgbClr val="000000"/>
                </a:solidFill>
                <a:latin typeface="Calibri" pitchFamily="34" charset="0"/>
                <a:cs typeface="Calibri" pitchFamily="34" charset="0"/>
              </a:rPr>
              <a:t>high-tech UK </a:t>
            </a:r>
            <a:r>
              <a:rPr lang="en-GB" kern="0" dirty="0">
                <a:solidFill>
                  <a:srgbClr val="000000"/>
                </a:solidFill>
                <a:latin typeface="Calibri" pitchFamily="34" charset="0"/>
                <a:cs typeface="Calibri" pitchFamily="34" charset="0"/>
              </a:rPr>
              <a:t>economy</a:t>
            </a:r>
          </a:p>
          <a:p>
            <a:pPr marL="349250" lvl="1" indent="-279400" eaLnBrk="0" hangingPunct="0">
              <a:spcBef>
                <a:spcPct val="20000"/>
              </a:spcBef>
              <a:buFont typeface="Arial" pitchFamily="34" charset="0"/>
              <a:buChar char="•"/>
            </a:pPr>
            <a:r>
              <a:rPr lang="en-GB" b="1" kern="0" dirty="0">
                <a:solidFill>
                  <a:srgbClr val="006699"/>
                </a:solidFill>
                <a:latin typeface="Calibri" pitchFamily="34" charset="0"/>
                <a:cs typeface="Calibri" pitchFamily="34" charset="0"/>
              </a:rPr>
              <a:t>World Class </a:t>
            </a:r>
            <a:r>
              <a:rPr lang="en-GB" b="1" kern="0" dirty="0" smtClean="0">
                <a:solidFill>
                  <a:srgbClr val="006699"/>
                </a:solidFill>
                <a:latin typeface="Calibri" pitchFamily="34" charset="0"/>
                <a:cs typeface="Calibri" pitchFamily="34" charset="0"/>
              </a:rPr>
              <a:t>Skills </a:t>
            </a:r>
            <a:r>
              <a:rPr lang="en-GB" kern="0" dirty="0" smtClean="0">
                <a:solidFill>
                  <a:srgbClr val="000000"/>
                </a:solidFill>
                <a:latin typeface="Calibri" pitchFamily="34" charset="0"/>
                <a:cs typeface="Calibri" pitchFamily="34" charset="0"/>
              </a:rPr>
              <a:t>- Delivering </a:t>
            </a:r>
            <a:r>
              <a:rPr lang="en-GB" kern="0" dirty="0">
                <a:solidFill>
                  <a:srgbClr val="000000"/>
                </a:solidFill>
                <a:latin typeface="Calibri" pitchFamily="34" charset="0"/>
                <a:cs typeface="Calibri" pitchFamily="34" charset="0"/>
              </a:rPr>
              <a:t>the scientific and technically skilled workforce that will sustain the UK as one of the world’s leading research nations</a:t>
            </a:r>
          </a:p>
        </p:txBody>
      </p:sp>
    </p:spTree>
    <p:extLst>
      <p:ext uri="{BB962C8B-B14F-4D97-AF65-F5344CB8AC3E}">
        <p14:creationId xmlns:p14="http://schemas.microsoft.com/office/powerpoint/2010/main" val="25367109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id:CCC3606B-FF7E-47B6-8990-B5C102C2C28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1112" y="6093296"/>
            <a:ext cx="293337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12830" y="1196752"/>
            <a:ext cx="6447402" cy="2295960"/>
          </a:xfrm>
          <a:noFill/>
        </p:spPr>
        <p:txBody>
          <a:bodyPr/>
          <a:lstStyle/>
          <a:p>
            <a:pPr marL="0" indent="0" eaLnBrk="1" hangingPunct="1">
              <a:spcBef>
                <a:spcPts val="0"/>
              </a:spcBef>
              <a:spcAft>
                <a:spcPts val="600"/>
              </a:spcAft>
              <a:buClr>
                <a:srgbClr val="0087C4"/>
              </a:buClr>
              <a:buSzPct val="120000"/>
              <a:buFontTx/>
              <a:buNone/>
              <a:defRPr/>
            </a:pPr>
            <a:r>
              <a:rPr lang="en-GB" sz="2400" kern="1200" dirty="0">
                <a:solidFill>
                  <a:srgbClr val="000000">
                    <a:lumMod val="85000"/>
                    <a:lumOff val="15000"/>
                  </a:srgbClr>
                </a:solidFill>
                <a:latin typeface="Calibri" panose="020F0502020204030204" pitchFamily="34" charset="0"/>
                <a:ea typeface="ヒラギノ角ゴ Pro W3" pitchFamily="84" charset="-128"/>
                <a:cs typeface="Calibri" panose="020F0502020204030204" pitchFamily="34" charset="0"/>
              </a:rPr>
              <a:t>“</a:t>
            </a:r>
            <a:r>
              <a:rPr lang="en-GB" sz="2400" dirty="0">
                <a:latin typeface="Calibri" panose="020F0502020204030204" pitchFamily="34" charset="0"/>
                <a:cs typeface="Calibri" panose="020F0502020204030204" pitchFamily="34" charset="0"/>
              </a:rPr>
              <a:t>Following the </a:t>
            </a:r>
            <a:r>
              <a:rPr lang="en-GB" sz="2400" dirty="0" err="1" smtClean="0">
                <a:latin typeface="Calibri" panose="020F0502020204030204" pitchFamily="34" charset="0"/>
                <a:cs typeface="Calibri" panose="020F0502020204030204" pitchFamily="34" charset="0"/>
              </a:rPr>
              <a:t>IiP</a:t>
            </a:r>
            <a:r>
              <a:rPr lang="en-GB" sz="2400" dirty="0" smtClean="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assessment there is no doubt in our minds that the whole workforce at STFC are totally committed to the core goal of delivering world leading scientific research and the technology to achieve it</a:t>
            </a:r>
            <a:r>
              <a:rPr lang="en-GB" sz="2400" dirty="0" smtClean="0">
                <a:latin typeface="Calibri" panose="020F0502020204030204" pitchFamily="34" charset="0"/>
                <a:cs typeface="Calibri" panose="020F0502020204030204" pitchFamily="34" charset="0"/>
              </a:rPr>
              <a:t>.”</a:t>
            </a:r>
            <a:r>
              <a:rPr lang="en-GB" sz="2400" dirty="0">
                <a:latin typeface="Calibri" panose="020F0502020204030204" pitchFamily="34" charset="0"/>
                <a:cs typeface="Calibri" panose="020F0502020204030204" pitchFamily="34" charset="0"/>
              </a:rPr>
              <a:t> </a:t>
            </a:r>
          </a:p>
          <a:p>
            <a:pPr marL="0" indent="0" eaLnBrk="1" hangingPunct="1">
              <a:spcBef>
                <a:spcPts val="0"/>
              </a:spcBef>
              <a:spcAft>
                <a:spcPts val="1200"/>
              </a:spcAft>
              <a:buClr>
                <a:srgbClr val="0087C4"/>
              </a:buClr>
              <a:buSzPct val="120000"/>
              <a:buFontTx/>
              <a:buNone/>
              <a:defRPr/>
            </a:pPr>
            <a:r>
              <a:rPr lang="en-GB" sz="2200" b="1" kern="1200" dirty="0" smtClean="0">
                <a:solidFill>
                  <a:srgbClr val="000000">
                    <a:lumMod val="85000"/>
                    <a:lumOff val="15000"/>
                  </a:srgbClr>
                </a:solidFill>
                <a:latin typeface="Calibri" panose="020F0502020204030204" pitchFamily="34" charset="0"/>
                <a:ea typeface="ヒラギノ角ゴ Pro W3" pitchFamily="84" charset="-128"/>
                <a:cs typeface="Calibri" panose="020F0502020204030204" pitchFamily="34" charset="0"/>
              </a:rPr>
              <a:t>Dave </a:t>
            </a:r>
            <a:r>
              <a:rPr lang="en-GB" sz="2200" b="1" kern="1200" dirty="0">
                <a:solidFill>
                  <a:srgbClr val="000000">
                    <a:lumMod val="85000"/>
                    <a:lumOff val="15000"/>
                  </a:srgbClr>
                </a:solidFill>
                <a:latin typeface="Calibri" panose="020F0502020204030204" pitchFamily="34" charset="0"/>
                <a:ea typeface="ヒラギノ角ゴ Pro W3" pitchFamily="84" charset="-128"/>
                <a:cs typeface="Calibri" panose="020F0502020204030204" pitchFamily="34" charset="0"/>
              </a:rPr>
              <a:t>Pegler, Investors in People Specialist</a:t>
            </a:r>
          </a:p>
          <a:p>
            <a:pPr marL="0" indent="0" eaLnBrk="1" hangingPunct="1">
              <a:spcBef>
                <a:spcPts val="0"/>
              </a:spcBef>
              <a:spcAft>
                <a:spcPts val="1200"/>
              </a:spcAft>
              <a:buClr>
                <a:srgbClr val="0087C4"/>
              </a:buClr>
              <a:buSzPct val="120000"/>
              <a:buFontTx/>
              <a:buNone/>
              <a:defRPr/>
            </a:pPr>
            <a:r>
              <a:rPr lang="en-GB" sz="2200" kern="1200" dirty="0">
                <a:solidFill>
                  <a:srgbClr val="000000">
                    <a:lumMod val="85000"/>
                    <a:lumOff val="15000"/>
                  </a:srgbClr>
                </a:solidFill>
                <a:latin typeface="Calibri" panose="020F0502020204030204" pitchFamily="34" charset="0"/>
                <a:ea typeface="ヒラギノ角ゴ Pro W3" pitchFamily="84" charset="-128"/>
                <a:cs typeface="Calibri" panose="020F0502020204030204" pitchFamily="34" charset="0"/>
              </a:rPr>
              <a:t> </a:t>
            </a:r>
          </a:p>
        </p:txBody>
      </p:sp>
      <p:sp>
        <p:nvSpPr>
          <p:cNvPr id="6" name="TextBox 5"/>
          <p:cNvSpPr txBox="1"/>
          <p:nvPr/>
        </p:nvSpPr>
        <p:spPr>
          <a:xfrm>
            <a:off x="0" y="202211"/>
            <a:ext cx="9144000" cy="769441"/>
          </a:xfrm>
          <a:prstGeom prst="rect">
            <a:avLst/>
          </a:prstGeom>
          <a:noFill/>
        </p:spPr>
        <p:txBody>
          <a:bodyPr wrap="square" rtlCol="0">
            <a:spAutoFit/>
          </a:bodyPr>
          <a:lstStyle/>
          <a:p>
            <a:pPr algn="ctr"/>
            <a:r>
              <a:rPr lang="en-GB" sz="4400" b="1" dirty="0" smtClean="0">
                <a:solidFill>
                  <a:srgbClr val="006699"/>
                </a:solidFill>
                <a:latin typeface="Calibri" panose="020F0502020204030204" pitchFamily="34" charset="0"/>
                <a:cs typeface="Calibri" panose="020F0502020204030204" pitchFamily="34" charset="0"/>
              </a:rPr>
              <a:t>Investing in our people</a:t>
            </a:r>
            <a:endParaRPr lang="en-GB" sz="4400" b="1" dirty="0">
              <a:solidFill>
                <a:srgbClr val="006699"/>
              </a:solidFill>
              <a:latin typeface="Calibri" panose="020F0502020204030204" pitchFamily="34" charset="0"/>
              <a:cs typeface="Calibri" panose="020F0502020204030204" pitchFamily="34" charset="0"/>
            </a:endParaRPr>
          </a:p>
        </p:txBody>
      </p:sp>
      <p:sp>
        <p:nvSpPr>
          <p:cNvPr id="7" name="TextBox 4"/>
          <p:cNvSpPr txBox="1">
            <a:spLocks noChangeArrowheads="1"/>
          </p:cNvSpPr>
          <p:nvPr/>
        </p:nvSpPr>
        <p:spPr bwMode="auto">
          <a:xfrm>
            <a:off x="2339752" y="3717032"/>
            <a:ext cx="6804248" cy="2062901"/>
          </a:xfrm>
          <a:prstGeom prst="rect">
            <a:avLst/>
          </a:prstGeom>
          <a:noFill/>
          <a:ln>
            <a:noFill/>
          </a:ln>
          <a:extLst/>
        </p:spPr>
        <p:txBody>
          <a:bodyPr wrap="square" lIns="72000" tIns="43575" rIns="72000" bIns="4357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ts val="1013"/>
              </a:spcAft>
            </a:pPr>
            <a:r>
              <a:rPr lang="en-GB" altLang="en-US" dirty="0" err="1">
                <a:latin typeface="Calibri" panose="020F0502020204030204" pitchFamily="34" charset="0"/>
                <a:cs typeface="Calibri" panose="020F0502020204030204" pitchFamily="34" charset="0"/>
              </a:rPr>
              <a:t>TheJobCrowd</a:t>
            </a:r>
            <a:r>
              <a:rPr lang="en-GB" altLang="en-US" dirty="0">
                <a:latin typeface="Calibri" panose="020F0502020204030204" pitchFamily="34" charset="0"/>
                <a:cs typeface="Calibri" panose="020F0502020204030204" pitchFamily="34" charset="0"/>
              </a:rPr>
              <a:t> has recognised STFC as the </a:t>
            </a:r>
            <a:r>
              <a:rPr lang="en-GB" altLang="en-US" dirty="0" smtClean="0">
                <a:latin typeface="Calibri" panose="020F0502020204030204" pitchFamily="34" charset="0"/>
                <a:cs typeface="Calibri" panose="020F0502020204030204" pitchFamily="34" charset="0"/>
              </a:rPr>
              <a:t/>
            </a:r>
            <a:br>
              <a:rPr lang="en-GB" altLang="en-US" dirty="0" smtClean="0">
                <a:latin typeface="Calibri" panose="020F0502020204030204" pitchFamily="34" charset="0"/>
                <a:cs typeface="Calibri" panose="020F0502020204030204" pitchFamily="34" charset="0"/>
              </a:rPr>
            </a:br>
            <a:r>
              <a:rPr lang="en-GB" altLang="en-US" dirty="0" smtClean="0">
                <a:latin typeface="Calibri" panose="020F0502020204030204" pitchFamily="34" charset="0"/>
                <a:cs typeface="Calibri" panose="020F0502020204030204" pitchFamily="34" charset="0"/>
              </a:rPr>
              <a:t>‘</a:t>
            </a:r>
            <a:r>
              <a:rPr lang="en-GB" altLang="en-US" dirty="0">
                <a:latin typeface="Calibri" panose="020F0502020204030204" pitchFamily="34" charset="0"/>
                <a:cs typeface="Calibri" panose="020F0502020204030204" pitchFamily="34" charset="0"/>
              </a:rPr>
              <a:t>Best Graduate employer within </a:t>
            </a:r>
            <a:r>
              <a:rPr lang="en-GB" altLang="en-US" dirty="0" smtClean="0">
                <a:latin typeface="Calibri" panose="020F0502020204030204" pitchFamily="34" charset="0"/>
                <a:cs typeface="Calibri" panose="020F0502020204030204" pitchFamily="34" charset="0"/>
              </a:rPr>
              <a:t>Science, Research </a:t>
            </a:r>
            <a:r>
              <a:rPr lang="en-GB" altLang="en-US" dirty="0">
                <a:latin typeface="Calibri" panose="020F0502020204030204" pitchFamily="34" charset="0"/>
                <a:cs typeface="Calibri" panose="020F0502020204030204" pitchFamily="34" charset="0"/>
              </a:rPr>
              <a:t>and Development (recruiting less than 30 graduates</a:t>
            </a:r>
            <a:r>
              <a:rPr lang="en-GB" altLang="en-US" dirty="0" smtClean="0">
                <a:latin typeface="Calibri" panose="020F0502020204030204" pitchFamily="34" charset="0"/>
                <a:cs typeface="Calibri" panose="020F0502020204030204" pitchFamily="34" charset="0"/>
              </a:rPr>
              <a:t>)’ </a:t>
            </a:r>
          </a:p>
          <a:p>
            <a:pPr>
              <a:spcAft>
                <a:spcPts val="1013"/>
              </a:spcAft>
            </a:pPr>
            <a:r>
              <a:rPr lang="en-GB" altLang="en-US" dirty="0">
                <a:latin typeface="Calibri" panose="020F0502020204030204" pitchFamily="34" charset="0"/>
                <a:cs typeface="Calibri" panose="020F0502020204030204" pitchFamily="34" charset="0"/>
              </a:rPr>
              <a:t>STFC is also included in the list of top 100 companies for graduates to work for</a:t>
            </a:r>
            <a:r>
              <a:rPr lang="en-GB" altLang="en-US" dirty="0" smtClean="0">
                <a:latin typeface="Calibri" panose="020F0502020204030204" pitchFamily="34" charset="0"/>
                <a:cs typeface="Calibri" panose="020F0502020204030204" pitchFamily="34" charset="0"/>
              </a:rPr>
              <a:t>!</a:t>
            </a:r>
            <a:endParaRPr lang="en-GB" altLang="en-US"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3789039"/>
            <a:ext cx="2016221" cy="191888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0232" y="1270437"/>
            <a:ext cx="2232248" cy="2222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7509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7033"/>
            <a:ext cx="9144000" cy="1007711"/>
          </a:xfrm>
        </p:spPr>
        <p:txBody>
          <a:bodyPr/>
          <a:lstStyle/>
          <a:p>
            <a:r>
              <a:rPr lang="en-GB" kern="1200" dirty="0">
                <a:solidFill>
                  <a:srgbClr val="006699"/>
                </a:solidFill>
                <a:latin typeface="Calibri" pitchFamily="34" charset="0"/>
                <a:cs typeface="Calibri" pitchFamily="34" charset="0"/>
              </a:rPr>
              <a:t>Management update </a:t>
            </a:r>
          </a:p>
        </p:txBody>
      </p:sp>
      <p:sp>
        <p:nvSpPr>
          <p:cNvPr id="3" name="Content Placeholder 2"/>
          <p:cNvSpPr>
            <a:spLocks noGrp="1"/>
          </p:cNvSpPr>
          <p:nvPr>
            <p:ph idx="4294967295"/>
          </p:nvPr>
        </p:nvSpPr>
        <p:spPr>
          <a:xfrm>
            <a:off x="2496056" y="1484784"/>
            <a:ext cx="6468432" cy="3456384"/>
          </a:xfrm>
        </p:spPr>
        <p:txBody>
          <a:bodyPr/>
          <a:lstStyle/>
          <a:p>
            <a:pPr marL="0" indent="0" defTabSz="409575">
              <a:spcBef>
                <a:spcPts val="0"/>
              </a:spcBef>
              <a:spcAft>
                <a:spcPts val="1200"/>
              </a:spcAft>
              <a:buNone/>
              <a:tabLst>
                <a:tab pos="2155825" algn="l"/>
              </a:tabLst>
            </a:pPr>
            <a:r>
              <a:rPr lang="en-GB" sz="2400" b="1" dirty="0" smtClean="0">
                <a:latin typeface="Calibri" pitchFamily="34" charset="0"/>
                <a:cs typeface="Calibri" pitchFamily="34" charset="0"/>
              </a:rPr>
              <a:t>Neil </a:t>
            </a:r>
            <a:r>
              <a:rPr lang="en-GB" sz="2400" b="1" dirty="0">
                <a:latin typeface="Calibri" pitchFamily="34" charset="0"/>
                <a:cs typeface="Calibri" pitchFamily="34" charset="0"/>
              </a:rPr>
              <a:t>Phimister </a:t>
            </a:r>
            <a:r>
              <a:rPr lang="en-GB" sz="2400" b="1" dirty="0" smtClean="0">
                <a:latin typeface="Calibri" pitchFamily="34" charset="0"/>
                <a:cs typeface="Calibri" pitchFamily="34" charset="0"/>
              </a:rPr>
              <a:t>- new Executive Director, Finance</a:t>
            </a:r>
            <a:endParaRPr lang="en-GB" sz="2800" b="1" dirty="0" smtClean="0">
              <a:latin typeface="Calibri" pitchFamily="34" charset="0"/>
              <a:cs typeface="Calibri" pitchFamily="34" charset="0"/>
            </a:endParaRPr>
          </a:p>
          <a:p>
            <a:pPr>
              <a:tabLst>
                <a:tab pos="2155825" algn="l"/>
              </a:tabLst>
            </a:pPr>
            <a:r>
              <a:rPr lang="en-GB" sz="2200" dirty="0">
                <a:latin typeface="Calibri" pitchFamily="34" charset="0"/>
                <a:cs typeface="Calibri" pitchFamily="34" charset="0"/>
              </a:rPr>
              <a:t>Joined STFC in February </a:t>
            </a:r>
            <a:r>
              <a:rPr lang="en-GB" sz="2200" dirty="0" smtClean="0">
                <a:latin typeface="Calibri" pitchFamily="34" charset="0"/>
                <a:cs typeface="Calibri" pitchFamily="34" charset="0"/>
              </a:rPr>
              <a:t>2014</a:t>
            </a:r>
            <a:endParaRPr lang="en-GB" sz="2200" dirty="0">
              <a:latin typeface="Calibri" pitchFamily="34" charset="0"/>
              <a:cs typeface="Calibri" pitchFamily="34" charset="0"/>
            </a:endParaRPr>
          </a:p>
          <a:p>
            <a:pPr>
              <a:tabLst>
                <a:tab pos="2155825" algn="l"/>
              </a:tabLst>
            </a:pPr>
            <a:r>
              <a:rPr lang="en-GB" sz="2200" dirty="0">
                <a:latin typeface="Calibri" pitchFamily="34" charset="0"/>
                <a:cs typeface="Calibri" pitchFamily="34" charset="0"/>
              </a:rPr>
              <a:t>Member of Executive </a:t>
            </a:r>
            <a:r>
              <a:rPr lang="en-GB" sz="2200" dirty="0" smtClean="0">
                <a:latin typeface="Calibri" pitchFamily="34" charset="0"/>
                <a:cs typeface="Calibri" pitchFamily="34" charset="0"/>
              </a:rPr>
              <a:t>Board</a:t>
            </a:r>
            <a:endParaRPr lang="en-GB" sz="2200" dirty="0">
              <a:latin typeface="Calibri" pitchFamily="34" charset="0"/>
              <a:cs typeface="Calibri" pitchFamily="34" charset="0"/>
            </a:endParaRPr>
          </a:p>
          <a:p>
            <a:pPr>
              <a:tabLst>
                <a:tab pos="2155825" algn="l"/>
              </a:tabLst>
            </a:pPr>
            <a:r>
              <a:rPr lang="en-GB" sz="2200" dirty="0">
                <a:latin typeface="Calibri" pitchFamily="34" charset="0"/>
                <a:cs typeface="Calibri" pitchFamily="34" charset="0"/>
              </a:rPr>
              <a:t>B</a:t>
            </a:r>
            <a:r>
              <a:rPr lang="en-GB" sz="2200" dirty="0" smtClean="0">
                <a:latin typeface="Calibri" pitchFamily="34" charset="0"/>
                <a:cs typeface="Calibri" pitchFamily="34" charset="0"/>
              </a:rPr>
              <a:t>rings experience </a:t>
            </a:r>
            <a:r>
              <a:rPr lang="en-GB" sz="2200" dirty="0">
                <a:latin typeface="Calibri" pitchFamily="34" charset="0"/>
                <a:cs typeface="Calibri" pitchFamily="34" charset="0"/>
              </a:rPr>
              <a:t>from the high-technology sector </a:t>
            </a:r>
          </a:p>
          <a:p>
            <a:pPr>
              <a:tabLst>
                <a:tab pos="2155825" algn="l"/>
              </a:tabLst>
            </a:pPr>
            <a:r>
              <a:rPr lang="en-GB" sz="2200" dirty="0">
                <a:latin typeface="Calibri" pitchFamily="34" charset="0"/>
                <a:cs typeface="Calibri" pitchFamily="34" charset="0"/>
              </a:rPr>
              <a:t>Extensive experience in all aspects of corporate financial operations</a:t>
            </a:r>
          </a:p>
          <a:p>
            <a:pPr>
              <a:tabLst>
                <a:tab pos="2155825" algn="l"/>
              </a:tabLst>
            </a:pPr>
            <a:r>
              <a:rPr lang="en-GB" sz="2200" dirty="0">
                <a:latin typeface="Calibri" pitchFamily="34" charset="0"/>
                <a:cs typeface="Calibri" pitchFamily="34" charset="0"/>
              </a:rPr>
              <a:t>Played a leading global role in implementing process and system </a:t>
            </a:r>
            <a:r>
              <a:rPr lang="en-GB" sz="2200" dirty="0" smtClean="0">
                <a:latin typeface="Calibri" pitchFamily="34" charset="0"/>
                <a:cs typeface="Calibri" pitchFamily="34" charset="0"/>
              </a:rPr>
              <a:t>initiatives</a:t>
            </a:r>
            <a:endParaRPr lang="en-GB" sz="2200" dirty="0">
              <a:latin typeface="Calibri" pitchFamily="34" charset="0"/>
              <a:cs typeface="Calibri" pitchFamily="34" charset="0"/>
            </a:endParaRPr>
          </a:p>
        </p:txBody>
      </p:sp>
      <p:pic>
        <p:nvPicPr>
          <p:cNvPr id="4" name="Picture 3" descr="Neil Phimister, Executive Director, Financ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6629" b="5084"/>
          <a:stretch/>
        </p:blipFill>
        <p:spPr bwMode="auto">
          <a:xfrm>
            <a:off x="251520" y="1557864"/>
            <a:ext cx="2144476" cy="2663224"/>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9155627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0" y="114750"/>
            <a:ext cx="9144000" cy="1009997"/>
          </a:xfrm>
          <a:prstGeom prst="rect">
            <a:avLst/>
          </a:prstGeom>
          <a:noFill/>
          <a:ln w="9525">
            <a:noFill/>
            <a:miter lim="800000"/>
            <a:headEnd/>
            <a:tailEnd/>
          </a:ln>
        </p:spPr>
        <p:txBody>
          <a:bodyPr/>
          <a:lstStyle/>
          <a:p>
            <a:pPr indent="-539750" algn="ctr" eaLnBrk="0" hangingPunct="0"/>
            <a:r>
              <a:rPr lang="en-GB" sz="4400" b="1" dirty="0" smtClean="0">
                <a:solidFill>
                  <a:srgbClr val="006699"/>
                </a:solidFill>
                <a:latin typeface="Calibri" panose="020F0502020204030204" pitchFamily="34" charset="0"/>
                <a:cs typeface="Calibri" panose="020F0502020204030204" pitchFamily="34" charset="0"/>
              </a:rPr>
              <a:t>Light Touch Review</a:t>
            </a:r>
            <a:endParaRPr lang="en-US" sz="4400" b="1" dirty="0" smtClean="0">
              <a:solidFill>
                <a:srgbClr val="006699"/>
              </a:solidFill>
              <a:latin typeface="Calibri" panose="020F0502020204030204" pitchFamily="34" charset="0"/>
              <a:cs typeface="Calibri" panose="020F0502020204030204" pitchFamily="34" charset="0"/>
            </a:endParaRPr>
          </a:p>
        </p:txBody>
      </p:sp>
      <p:sp>
        <p:nvSpPr>
          <p:cNvPr id="5" name="Rectangle 5"/>
          <p:cNvSpPr>
            <a:spLocks noChangeArrowheads="1"/>
          </p:cNvSpPr>
          <p:nvPr/>
        </p:nvSpPr>
        <p:spPr bwMode="auto">
          <a:xfrm>
            <a:off x="467544" y="972344"/>
            <a:ext cx="8280920" cy="5120952"/>
          </a:xfrm>
          <a:prstGeom prst="rect">
            <a:avLst/>
          </a:prstGeom>
          <a:noFill/>
          <a:ln w="9525">
            <a:noFill/>
            <a:miter lim="800000"/>
            <a:headEnd/>
            <a:tailEnd/>
          </a:ln>
        </p:spPr>
        <p:txBody>
          <a:bodyPr/>
          <a:lstStyle/>
          <a:p>
            <a:pPr marL="0" lvl="1">
              <a:spcBef>
                <a:spcPts val="0"/>
              </a:spcBef>
              <a:spcAft>
                <a:spcPts val="600"/>
              </a:spcAft>
              <a:defRPr/>
            </a:pPr>
            <a:r>
              <a:rPr lang="en-GB" dirty="0">
                <a:solidFill>
                  <a:srgbClr val="000000"/>
                </a:solidFill>
                <a:latin typeface="Calibri" pitchFamily="34" charset="0"/>
                <a:cs typeface="Arial" pitchFamily="34" charset="0"/>
              </a:rPr>
              <a:t>Highlighted two areas for specific consideration, including science </a:t>
            </a:r>
            <a:r>
              <a:rPr lang="en-GB" dirty="0" smtClean="0">
                <a:solidFill>
                  <a:srgbClr val="000000"/>
                </a:solidFill>
                <a:latin typeface="Calibri" pitchFamily="34" charset="0"/>
                <a:cs typeface="Arial" pitchFamily="34" charset="0"/>
              </a:rPr>
              <a:t>strategy</a:t>
            </a:r>
            <a:endParaRPr lang="en-GB" dirty="0" smtClean="0">
              <a:solidFill>
                <a:srgbClr val="000000"/>
              </a:solidFill>
              <a:latin typeface="Calibri" pitchFamily="34" charset="0"/>
              <a:cs typeface="Calibri" panose="020F0502020204030204" pitchFamily="34" charset="0"/>
            </a:endParaRPr>
          </a:p>
          <a:p>
            <a:pPr marL="806450" lvl="1" indent="-342900" eaLnBrk="0" hangingPunct="0">
              <a:spcBef>
                <a:spcPts val="0"/>
              </a:spcBef>
              <a:spcAft>
                <a:spcPts val="600"/>
              </a:spcAft>
              <a:buFont typeface="Arial"/>
              <a:buChar char="•"/>
              <a:defRPr/>
            </a:pPr>
            <a:r>
              <a:rPr lang="en-GB" dirty="0" smtClean="0">
                <a:solidFill>
                  <a:srgbClr val="000000"/>
                </a:solidFill>
                <a:latin typeface="Calibri" pitchFamily="34" charset="0"/>
                <a:cs typeface="Calibri" panose="020F0502020204030204" pitchFamily="34" charset="0"/>
              </a:rPr>
              <a:t>Consultation showed support for change in this area</a:t>
            </a:r>
          </a:p>
          <a:p>
            <a:pPr marL="1162050" lvl="2" indent="-342900" eaLnBrk="0" hangingPunct="0">
              <a:spcBef>
                <a:spcPts val="0"/>
              </a:spcBef>
              <a:spcAft>
                <a:spcPts val="600"/>
              </a:spcAft>
              <a:buFont typeface="Calibri" panose="020F0502020204030204" pitchFamily="34" charset="0"/>
              <a:buChar char="–"/>
              <a:defRPr/>
            </a:pPr>
            <a:r>
              <a:rPr lang="en-GB" sz="2200" dirty="0" smtClean="0">
                <a:solidFill>
                  <a:srgbClr val="006699"/>
                </a:solidFill>
                <a:latin typeface="Calibri" pitchFamily="34" charset="0"/>
                <a:cs typeface="Calibri" panose="020F0502020204030204" pitchFamily="34" charset="0"/>
              </a:rPr>
              <a:t>While acknowledging that current system has worked pretty well, through the commitment of everyone involved</a:t>
            </a:r>
          </a:p>
          <a:p>
            <a:pPr marL="806450" lvl="1" indent="-342900" eaLnBrk="0" hangingPunct="0">
              <a:spcBef>
                <a:spcPts val="0"/>
              </a:spcBef>
              <a:spcAft>
                <a:spcPts val="1200"/>
              </a:spcAft>
              <a:buFont typeface="Arial"/>
              <a:buChar char="•"/>
              <a:defRPr/>
            </a:pPr>
            <a:r>
              <a:rPr lang="en-GB" dirty="0" smtClean="0">
                <a:solidFill>
                  <a:srgbClr val="000000"/>
                </a:solidFill>
                <a:latin typeface="Calibri" pitchFamily="34" charset="0"/>
                <a:cs typeface="Calibri" panose="020F0502020204030204" pitchFamily="34" charset="0"/>
              </a:rPr>
              <a:t>STFC Council and Science Board are</a:t>
            </a:r>
            <a:r>
              <a:rPr lang="en-GB" dirty="0" smtClean="0">
                <a:solidFill>
                  <a:srgbClr val="FF0000"/>
                </a:solidFill>
                <a:latin typeface="Calibri" pitchFamily="34" charset="0"/>
                <a:cs typeface="Calibri" panose="020F0502020204030204" pitchFamily="34" charset="0"/>
              </a:rPr>
              <a:t> </a:t>
            </a:r>
            <a:r>
              <a:rPr lang="en-GB" dirty="0" smtClean="0">
                <a:solidFill>
                  <a:srgbClr val="000000"/>
                </a:solidFill>
                <a:latin typeface="Calibri" pitchFamily="34" charset="0"/>
                <a:cs typeface="Calibri" panose="020F0502020204030204" pitchFamily="34" charset="0"/>
              </a:rPr>
              <a:t>happy with proposed </a:t>
            </a:r>
            <a:r>
              <a:rPr lang="en-GB" dirty="0">
                <a:solidFill>
                  <a:srgbClr val="000000"/>
                </a:solidFill>
                <a:latin typeface="Calibri" pitchFamily="34" charset="0"/>
                <a:cs typeface="Calibri" panose="020F0502020204030204" pitchFamily="34" charset="0"/>
              </a:rPr>
              <a:t> </a:t>
            </a:r>
            <a:r>
              <a:rPr lang="en-GB" dirty="0" smtClean="0">
                <a:solidFill>
                  <a:srgbClr val="000000"/>
                </a:solidFill>
                <a:latin typeface="Calibri" pitchFamily="34" charset="0"/>
                <a:cs typeface="Calibri" panose="020F0502020204030204" pitchFamily="34" charset="0"/>
              </a:rPr>
              <a:t>way forward</a:t>
            </a:r>
            <a:endParaRPr lang="en-GB" sz="2200" dirty="0">
              <a:solidFill>
                <a:srgbClr val="000000"/>
              </a:solidFill>
              <a:latin typeface="Calibri" pitchFamily="34" charset="0"/>
              <a:cs typeface="Calibri" panose="020F0502020204030204" pitchFamily="34" charset="0"/>
            </a:endParaRPr>
          </a:p>
          <a:p>
            <a:pPr marL="0" lvl="1" eaLnBrk="0" hangingPunct="0">
              <a:spcBef>
                <a:spcPts val="0"/>
              </a:spcBef>
              <a:spcAft>
                <a:spcPts val="600"/>
              </a:spcAft>
              <a:defRPr/>
            </a:pPr>
            <a:r>
              <a:rPr lang="en-GB" b="1" dirty="0" smtClean="0">
                <a:latin typeface="Calibri" pitchFamily="34" charset="0"/>
                <a:cs typeface="Calibri" panose="020F0502020204030204" pitchFamily="34" charset="0"/>
              </a:rPr>
              <a:t>Conclusion</a:t>
            </a:r>
            <a:endParaRPr lang="en-GB" b="1" dirty="0">
              <a:latin typeface="Calibri" pitchFamily="34" charset="0"/>
              <a:cs typeface="Calibri" panose="020F0502020204030204" pitchFamily="34" charset="0"/>
            </a:endParaRPr>
          </a:p>
          <a:p>
            <a:pPr marL="0" lvl="1" eaLnBrk="0" hangingPunct="0">
              <a:spcBef>
                <a:spcPts val="0"/>
              </a:spcBef>
              <a:spcAft>
                <a:spcPts val="600"/>
              </a:spcAft>
              <a:defRPr/>
            </a:pPr>
            <a:r>
              <a:rPr lang="en-GB" sz="2200" dirty="0" smtClean="0">
                <a:latin typeface="Calibri" pitchFamily="34" charset="0"/>
                <a:cs typeface="Calibri" panose="020F0502020204030204" pitchFamily="34" charset="0"/>
              </a:rPr>
              <a:t>We will set up a new </a:t>
            </a:r>
            <a:r>
              <a:rPr lang="en-GB" sz="2200" b="1" dirty="0" smtClean="0">
                <a:latin typeface="Calibri" pitchFamily="34" charset="0"/>
                <a:cs typeface="Calibri" panose="020F0502020204030204" pitchFamily="34" charset="0"/>
              </a:rPr>
              <a:t>central strategy and planning function </a:t>
            </a:r>
            <a:r>
              <a:rPr lang="en-GB" sz="2200" dirty="0" smtClean="0">
                <a:latin typeface="Calibri" pitchFamily="34" charset="0"/>
                <a:cs typeface="Calibri" panose="020F0502020204030204" pitchFamily="34" charset="0"/>
              </a:rPr>
              <a:t>to bring together these activities across all of STFC</a:t>
            </a:r>
          </a:p>
          <a:p>
            <a:pPr marL="342900" lvl="1" indent="-342900" eaLnBrk="0" hangingPunct="0">
              <a:spcBef>
                <a:spcPts val="0"/>
              </a:spcBef>
              <a:spcAft>
                <a:spcPts val="0"/>
              </a:spcAft>
              <a:buFont typeface="Arial"/>
              <a:buChar char="•"/>
              <a:defRPr/>
            </a:pPr>
            <a:r>
              <a:rPr lang="en-GB" sz="2200" dirty="0" smtClean="0">
                <a:solidFill>
                  <a:srgbClr val="000000"/>
                </a:solidFill>
                <a:latin typeface="Calibri" pitchFamily="34" charset="0"/>
                <a:cs typeface="Calibri" panose="020F0502020204030204" pitchFamily="34" charset="0"/>
              </a:rPr>
              <a:t>If setting STFC up from scratch we would have done this at the start</a:t>
            </a:r>
          </a:p>
          <a:p>
            <a:pPr marL="342900" lvl="1" indent="-342900" eaLnBrk="0" hangingPunct="0">
              <a:spcBef>
                <a:spcPts val="0"/>
              </a:spcBef>
              <a:spcAft>
                <a:spcPts val="0"/>
              </a:spcAft>
              <a:buFont typeface="Arial"/>
              <a:buChar char="•"/>
              <a:defRPr/>
            </a:pPr>
            <a:r>
              <a:rPr lang="en-GB" sz="2200" dirty="0">
                <a:solidFill>
                  <a:srgbClr val="000000"/>
                </a:solidFill>
                <a:latin typeface="Calibri" pitchFamily="34" charset="0"/>
                <a:cs typeface="Calibri" panose="020F0502020204030204" pitchFamily="34" charset="0"/>
              </a:rPr>
              <a:t>P</a:t>
            </a:r>
            <a:r>
              <a:rPr lang="en-GB" sz="2200" dirty="0" smtClean="0">
                <a:solidFill>
                  <a:srgbClr val="000000"/>
                </a:solidFill>
                <a:latin typeface="Calibri" pitchFamily="34" charset="0"/>
                <a:cs typeface="Calibri" panose="020F0502020204030204" pitchFamily="34" charset="0"/>
              </a:rPr>
              <a:t>romotes and strengthens ‘one STFC’</a:t>
            </a:r>
            <a:endParaRPr lang="en-GB" sz="2200" dirty="0">
              <a:solidFill>
                <a:srgbClr val="000000"/>
              </a:solidFill>
              <a:latin typeface="Calibri" pitchFamily="34" charset="0"/>
              <a:cs typeface="Calibri" panose="020F0502020204030204" pitchFamily="34" charset="0"/>
            </a:endParaRPr>
          </a:p>
          <a:p>
            <a:pPr marL="0" lvl="1" eaLnBrk="0" hangingPunct="0">
              <a:spcBef>
                <a:spcPts val="0"/>
              </a:spcBef>
              <a:spcAft>
                <a:spcPts val="600"/>
              </a:spcAft>
              <a:defRPr/>
            </a:pPr>
            <a:endParaRPr lang="en-GB" sz="2200" dirty="0" smtClean="0">
              <a:solidFill>
                <a:srgbClr val="000000"/>
              </a:solidFill>
              <a:latin typeface="Calibri" pitchFamily="34" charset="0"/>
              <a:cs typeface="Calibri" panose="020F0502020204030204" pitchFamily="34" charset="0"/>
            </a:endParaRPr>
          </a:p>
          <a:p>
            <a:pPr marL="0" lvl="1" eaLnBrk="0" hangingPunct="0">
              <a:spcBef>
                <a:spcPts val="0"/>
              </a:spcBef>
              <a:spcAft>
                <a:spcPts val="600"/>
              </a:spcAft>
              <a:defRPr/>
            </a:pPr>
            <a:endParaRPr lang="en-GB" sz="2200" dirty="0" smtClean="0">
              <a:solidFill>
                <a:srgbClr val="000000"/>
              </a:solidFill>
              <a:latin typeface="Calibri" pitchFamily="34" charset="0"/>
              <a:cs typeface="Calibri" panose="020F0502020204030204" pitchFamily="34" charset="0"/>
            </a:endParaRPr>
          </a:p>
          <a:p>
            <a:pPr marL="342900" lvl="1" indent="-342900" eaLnBrk="0" hangingPunct="0">
              <a:spcBef>
                <a:spcPts val="0"/>
              </a:spcBef>
              <a:spcAft>
                <a:spcPts val="600"/>
              </a:spcAft>
              <a:buFont typeface="Arial"/>
              <a:buChar char="•"/>
              <a:defRPr/>
            </a:pPr>
            <a:endParaRPr lang="en-GB" sz="2200" dirty="0" smtClean="0">
              <a:solidFill>
                <a:srgbClr val="336699"/>
              </a:solidFill>
              <a:latin typeface="Calibri" pitchFamily="34" charset="0"/>
              <a:cs typeface="Calibri" panose="020F0502020204030204" pitchFamily="34" charset="0"/>
            </a:endParaRPr>
          </a:p>
          <a:p>
            <a:pPr marL="457200" lvl="2" eaLnBrk="0" hangingPunct="0">
              <a:spcBef>
                <a:spcPts val="0"/>
              </a:spcBef>
              <a:spcAft>
                <a:spcPts val="600"/>
              </a:spcAft>
              <a:defRPr/>
            </a:pPr>
            <a:endParaRPr lang="en-GB" sz="2200" dirty="0" smtClean="0">
              <a:solidFill>
                <a:srgbClr val="336699"/>
              </a:solidFill>
              <a:latin typeface="Calibri" pitchFamily="34" charset="0"/>
              <a:cs typeface="Calibri" panose="020F0502020204030204" pitchFamily="34" charset="0"/>
            </a:endParaRPr>
          </a:p>
          <a:p>
            <a:pPr marL="800100" lvl="2" indent="-342900" eaLnBrk="0" hangingPunct="0">
              <a:spcBef>
                <a:spcPts val="0"/>
              </a:spcBef>
              <a:spcAft>
                <a:spcPts val="600"/>
              </a:spcAft>
              <a:buFont typeface="Arial" charset="0"/>
              <a:buChar char="•"/>
              <a:defRPr/>
            </a:pPr>
            <a:endParaRPr lang="en-GB" sz="2200" dirty="0" smtClean="0">
              <a:solidFill>
                <a:srgbClr val="000000"/>
              </a:solidFill>
              <a:latin typeface="Calibri" pitchFamily="34" charset="0"/>
              <a:cs typeface="Calibri" panose="020F0502020204030204" pitchFamily="34" charset="0"/>
            </a:endParaRPr>
          </a:p>
          <a:p>
            <a:pPr marL="341313" indent="-341313" algn="ctr" eaLnBrk="0" hangingPunct="0">
              <a:spcBef>
                <a:spcPts val="0"/>
              </a:spcBef>
              <a:spcAft>
                <a:spcPts val="600"/>
              </a:spcAft>
              <a:buFont typeface="Courier New" pitchFamily="49" charset="0"/>
              <a:buChar char="o"/>
            </a:pPr>
            <a:endParaRPr lang="en-GB" sz="2200" dirty="0">
              <a:solidFill>
                <a:srgbClr val="000000"/>
              </a:solidFill>
              <a:latin typeface="Calibri" panose="020F0502020204030204" pitchFamily="34" charset="0"/>
              <a:ea typeface="ヒラギノ角ゴ Pro W3" pitchFamily="84" charset="-128"/>
              <a:cs typeface="Calibri" panose="020F0502020204030204" pitchFamily="34" charset="0"/>
            </a:endParaRPr>
          </a:p>
          <a:p>
            <a:pPr marL="341313" indent="-341313" algn="ctr" eaLnBrk="0" hangingPunct="0">
              <a:spcBef>
                <a:spcPts val="0"/>
              </a:spcBef>
              <a:spcAft>
                <a:spcPts val="600"/>
              </a:spcAft>
              <a:buFont typeface="Courier New" pitchFamily="49" charset="0"/>
              <a:buChar char="o"/>
            </a:pPr>
            <a:endParaRPr lang="en-US" sz="2200" dirty="0">
              <a:solidFill>
                <a:srgbClr val="000000"/>
              </a:solidFill>
              <a:latin typeface="Calibri" panose="020F0502020204030204" pitchFamily="34" charset="0"/>
              <a:ea typeface="ヒラギノ角ゴ Pro W3" pitchFamily="84" charset="-128"/>
              <a:cs typeface="Calibri" panose="020F0502020204030204" pitchFamily="34" charset="0"/>
            </a:endParaRPr>
          </a:p>
        </p:txBody>
      </p:sp>
    </p:spTree>
    <p:extLst>
      <p:ext uri="{BB962C8B-B14F-4D97-AF65-F5344CB8AC3E}">
        <p14:creationId xmlns:p14="http://schemas.microsoft.com/office/powerpoint/2010/main" val="1954815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3275856" y="1412794"/>
            <a:ext cx="5688632" cy="3046507"/>
          </a:xfrm>
          <a:prstGeom prst="rect">
            <a:avLst/>
          </a:prstGeom>
          <a:noFill/>
          <a:ln w="9525">
            <a:noFill/>
            <a:miter lim="800000"/>
            <a:headEnd/>
            <a:tailEnd/>
          </a:ln>
        </p:spPr>
        <p:txBody>
          <a:bodyPr wrap="square" lIns="90968" tIns="45482" rIns="90968" bIns="45482">
            <a:spAutoFit/>
          </a:bodyPr>
          <a:lstStyle/>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Science highlights</a:t>
            </a:r>
          </a:p>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Corporate update</a:t>
            </a:r>
          </a:p>
          <a:p>
            <a:pPr marL="742950" indent="-742950" defTabSz="454820" eaLnBrk="1" fontAlgn="auto" hangingPunct="1">
              <a:lnSpc>
                <a:spcPct val="150000"/>
              </a:lnSpc>
              <a:spcBef>
                <a:spcPts val="0"/>
              </a:spcBef>
              <a:spcAft>
                <a:spcPts val="0"/>
              </a:spcAft>
              <a:buClr>
                <a:schemeClr val="bg1"/>
              </a:buClr>
              <a:buSzPct val="110000"/>
              <a:buFont typeface="+mj-lt"/>
              <a:buAutoNum type="arabicPeriod"/>
              <a:defRPr/>
            </a:pPr>
            <a:r>
              <a:rPr lang="en-GB" sz="3200" b="1" dirty="0" smtClean="0">
                <a:solidFill>
                  <a:srgbClr val="800000"/>
                </a:solidFill>
                <a:latin typeface="Calibri" panose="020F0502020204030204" pitchFamily="34" charset="0"/>
                <a:ea typeface="ヒラギノ角ゴ Pro W3"/>
                <a:cs typeface="Calibri" panose="020F0502020204030204" pitchFamily="34" charset="0"/>
              </a:rPr>
              <a:t>Particle Physics Programme</a:t>
            </a:r>
            <a:endParaRPr lang="en-GB" sz="3200" b="1" dirty="0">
              <a:solidFill>
                <a:srgbClr val="800000"/>
              </a:solidFill>
              <a:latin typeface="Calibri" panose="020F0502020204030204" pitchFamily="34" charset="0"/>
              <a:ea typeface="ヒラギノ角ゴ Pro W3"/>
              <a:cs typeface="Calibri" panose="020F0502020204030204" pitchFamily="34" charset="0"/>
            </a:endParaRPr>
          </a:p>
          <a:p>
            <a:pPr marL="742950" indent="-742950" defTabSz="454820" eaLnBrk="1" fontAlgn="auto" hangingPunct="1">
              <a:lnSpc>
                <a:spcPct val="150000"/>
              </a:lnSpc>
              <a:spcBef>
                <a:spcPts val="0"/>
              </a:spcBef>
              <a:spcAft>
                <a:spcPts val="0"/>
              </a:spcAft>
              <a:buClr>
                <a:schemeClr val="bg1">
                  <a:lumMod val="50000"/>
                </a:schemeClr>
              </a:buClr>
              <a:buSzPct val="110000"/>
              <a:buFont typeface="+mj-lt"/>
              <a:buAutoNum type="arabicPeriod"/>
              <a:defRPr/>
            </a:pPr>
            <a:r>
              <a:rPr lang="en-GB" sz="3200" b="1" dirty="0" smtClean="0">
                <a:solidFill>
                  <a:srgbClr val="006699"/>
                </a:solidFill>
                <a:latin typeface="Calibri" panose="020F0502020204030204" pitchFamily="34" charset="0"/>
                <a:ea typeface="ヒラギノ角ゴ Pro W3"/>
                <a:cs typeface="Calibri" panose="020F0502020204030204" pitchFamily="34" charset="0"/>
              </a:rPr>
              <a:t>Discussion</a:t>
            </a:r>
            <a:endParaRPr lang="en-GB" sz="3200" b="1" dirty="0">
              <a:solidFill>
                <a:srgbClr val="006699"/>
              </a:solidFill>
              <a:latin typeface="Calibri" panose="020F0502020204030204" pitchFamily="34" charset="0"/>
              <a:ea typeface="ヒラギノ角ゴ Pro W3"/>
              <a:cs typeface="Calibri" panose="020F0502020204030204" pitchFamily="34" charset="0"/>
            </a:endParaRPr>
          </a:p>
        </p:txBody>
      </p:sp>
      <p:sp>
        <p:nvSpPr>
          <p:cNvPr id="4" name="Rectangle 1"/>
          <p:cNvSpPr>
            <a:spLocks noChangeArrowheads="1"/>
          </p:cNvSpPr>
          <p:nvPr/>
        </p:nvSpPr>
        <p:spPr bwMode="auto">
          <a:xfrm>
            <a:off x="0" y="-4243"/>
            <a:ext cx="3923928" cy="768961"/>
          </a:xfrm>
          <a:prstGeom prst="rect">
            <a:avLst/>
          </a:prstGeom>
          <a:noFill/>
          <a:ln w="9525">
            <a:noFill/>
            <a:miter lim="800000"/>
            <a:headEnd/>
            <a:tailEnd/>
          </a:ln>
        </p:spPr>
        <p:txBody>
          <a:bodyPr wrap="square" lIns="90968" tIns="45482" rIns="90968" bIns="45482">
            <a:spAutoFit/>
          </a:bodyPr>
          <a:lstStyle/>
          <a:p>
            <a:pPr algn="ctr" defTabSz="454820" eaLnBrk="1" fontAlgn="auto" hangingPunct="1">
              <a:spcBef>
                <a:spcPts val="0"/>
              </a:spcBef>
              <a:spcAft>
                <a:spcPts val="0"/>
              </a:spcAft>
              <a:buClr>
                <a:srgbClr val="006699"/>
              </a:buClr>
              <a:buSzPct val="110000"/>
              <a:defRPr/>
            </a:pPr>
            <a:r>
              <a:rPr lang="en-GB"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anose="020F0502020204030204" pitchFamily="34" charset="0"/>
                <a:ea typeface="ヒラギノ角ゴ Pro W3"/>
                <a:cs typeface="Calibri" panose="020F0502020204030204" pitchFamily="34" charset="0"/>
              </a:rPr>
              <a:t>CONTENTS</a:t>
            </a:r>
            <a:endParaRPr lang="en-GB" sz="3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anose="020F0502020204030204" pitchFamily="34" charset="0"/>
              <a:ea typeface="ヒラギノ角ゴ Pro W3"/>
              <a:cs typeface="Calibri" panose="020F0502020204030204" pitchFamily="34" charset="0"/>
            </a:endParaRPr>
          </a:p>
        </p:txBody>
      </p:sp>
    </p:spTree>
    <p:extLst>
      <p:ext uri="{BB962C8B-B14F-4D97-AF65-F5344CB8AC3E}">
        <p14:creationId xmlns:p14="http://schemas.microsoft.com/office/powerpoint/2010/main" val="30307598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55776" y="2204864"/>
            <a:ext cx="3744416" cy="2547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23728" y="908720"/>
            <a:ext cx="5448276" cy="707886"/>
          </a:xfrm>
          <a:prstGeom prst="rect">
            <a:avLst/>
          </a:prstGeom>
          <a:noFill/>
        </p:spPr>
        <p:txBody>
          <a:bodyPr wrap="none" rtlCol="0">
            <a:spAutoFit/>
          </a:bodyPr>
          <a:lstStyle/>
          <a:p>
            <a:r>
              <a:rPr lang="en-US" sz="4000" dirty="0" smtClean="0"/>
              <a:t>Particle Physics News</a:t>
            </a:r>
            <a:endParaRPr lang="en-US" sz="4000" dirty="0"/>
          </a:p>
        </p:txBody>
      </p:sp>
    </p:spTree>
    <p:extLst>
      <p:ext uri="{BB962C8B-B14F-4D97-AF65-F5344CB8AC3E}">
        <p14:creationId xmlns:p14="http://schemas.microsoft.com/office/powerpoint/2010/main" val="35381249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referRelativeResize="0">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0232" y="4521687"/>
            <a:ext cx="2246220" cy="2219681"/>
          </a:xfrm>
          <a:prstGeom prst="rect">
            <a:avLst/>
          </a:prstGeom>
        </p:spPr>
      </p:pic>
      <p:pic>
        <p:nvPicPr>
          <p:cNvPr id="6" name="Picture 5"/>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2645" y="2132856"/>
            <a:ext cx="2401843" cy="2304256"/>
          </a:xfrm>
          <a:prstGeom prst="rect">
            <a:avLst/>
          </a:prstGeom>
        </p:spPr>
      </p:pic>
      <p:sp>
        <p:nvSpPr>
          <p:cNvPr id="5" name="TextBox 4"/>
          <p:cNvSpPr txBox="1"/>
          <p:nvPr/>
        </p:nvSpPr>
        <p:spPr>
          <a:xfrm>
            <a:off x="0" y="883755"/>
            <a:ext cx="6660232" cy="5416868"/>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GB" dirty="0" smtClean="0">
                <a:solidFill>
                  <a:prstClr val="black"/>
                </a:solidFill>
                <a:latin typeface="Calibri" panose="020F0502020204030204" pitchFamily="34" charset="0"/>
                <a:cs typeface="Calibri" panose="020F0502020204030204" pitchFamily="34" charset="0"/>
              </a:rPr>
              <a:t>LHC experiments very active </a:t>
            </a:r>
          </a:p>
          <a:p>
            <a:pPr marL="800100" lvl="1" indent="-342900" fontAlgn="auto">
              <a:spcBef>
                <a:spcPts val="0"/>
              </a:spcBef>
              <a:spcAft>
                <a:spcPts val="600"/>
              </a:spcAft>
              <a:buFont typeface="Calibri" panose="020F0502020204030204" pitchFamily="34" charset="0"/>
              <a:buChar char="–"/>
            </a:pPr>
            <a:r>
              <a:rPr lang="en-GB" sz="2200" dirty="0">
                <a:solidFill>
                  <a:srgbClr val="006699"/>
                </a:solidFill>
                <a:latin typeface="Calibri" pitchFamily="34" charset="0"/>
                <a:ea typeface="+mn-ea"/>
                <a:cs typeface="Calibri" pitchFamily="34" charset="0"/>
              </a:rPr>
              <a:t>ATLAS has 360 papers published in  learned journals, including 70 in last six months</a:t>
            </a:r>
          </a:p>
          <a:p>
            <a:pPr marL="285750" indent="-285750" fontAlgn="auto">
              <a:spcBef>
                <a:spcPts val="0"/>
              </a:spcBef>
              <a:spcAft>
                <a:spcPts val="0"/>
              </a:spcAft>
              <a:buFont typeface="Arial" panose="020B0604020202020204" pitchFamily="34" charset="0"/>
              <a:buChar char="•"/>
            </a:pPr>
            <a:r>
              <a:rPr lang="en-GB" dirty="0" smtClean="0">
                <a:solidFill>
                  <a:prstClr val="black"/>
                </a:solidFill>
                <a:latin typeface="Calibri" panose="020F0502020204030204" pitchFamily="34" charset="0"/>
                <a:cs typeface="Calibri" panose="020F0502020204030204" pitchFamily="34" charset="0"/>
              </a:rPr>
              <a:t>Detailed analysis of Higgs boson properties</a:t>
            </a:r>
          </a:p>
          <a:p>
            <a:pPr marL="800100" lvl="1" indent="-342900" fontAlgn="auto">
              <a:spcBef>
                <a:spcPts val="0"/>
              </a:spcBef>
              <a:spcAft>
                <a:spcPts val="0"/>
              </a:spcAft>
              <a:buFont typeface="Calibri" panose="020F0502020204030204" pitchFamily="34" charset="0"/>
              <a:buChar char="–"/>
            </a:pPr>
            <a:r>
              <a:rPr lang="en-GB" sz="2200" dirty="0">
                <a:solidFill>
                  <a:srgbClr val="006699"/>
                </a:solidFill>
                <a:latin typeface="Calibri" pitchFamily="34" charset="0"/>
                <a:ea typeface="+mn-ea"/>
                <a:cs typeface="Calibri" pitchFamily="34" charset="0"/>
              </a:rPr>
              <a:t>Is it the standard model Higgs or something else?</a:t>
            </a:r>
          </a:p>
          <a:p>
            <a:pPr marL="800100" lvl="1" indent="-342900" fontAlgn="auto">
              <a:spcBef>
                <a:spcPts val="0"/>
              </a:spcBef>
              <a:spcAft>
                <a:spcPts val="0"/>
              </a:spcAft>
              <a:buFont typeface="Calibri" panose="020F0502020204030204" pitchFamily="34" charset="0"/>
              <a:buChar char="–"/>
            </a:pPr>
            <a:r>
              <a:rPr lang="en-GB" sz="2200" dirty="0">
                <a:solidFill>
                  <a:srgbClr val="006699"/>
                </a:solidFill>
                <a:latin typeface="Calibri" pitchFamily="34" charset="0"/>
                <a:ea typeface="+mn-ea"/>
                <a:cs typeface="Calibri" pitchFamily="34" charset="0"/>
              </a:rPr>
              <a:t>Is it really responsible for giving particles mass?</a:t>
            </a:r>
          </a:p>
          <a:p>
            <a:pPr marL="800100" lvl="1" indent="-342900" fontAlgn="auto">
              <a:spcBef>
                <a:spcPts val="0"/>
              </a:spcBef>
              <a:spcAft>
                <a:spcPts val="600"/>
              </a:spcAft>
              <a:buFont typeface="Calibri" panose="020F0502020204030204" pitchFamily="34" charset="0"/>
              <a:buChar char="–"/>
            </a:pPr>
            <a:r>
              <a:rPr lang="en-GB" sz="2200" dirty="0">
                <a:solidFill>
                  <a:srgbClr val="006699"/>
                </a:solidFill>
                <a:latin typeface="Calibri" pitchFamily="34" charset="0"/>
                <a:ea typeface="+mn-ea"/>
                <a:cs typeface="Calibri" pitchFamily="34" charset="0"/>
              </a:rPr>
              <a:t>How does it connect to what we know from cosmology (inflation, dark matter, dark energy)?</a:t>
            </a:r>
          </a:p>
          <a:p>
            <a:pPr marL="285750" indent="-285750" fontAlgn="auto">
              <a:spcBef>
                <a:spcPts val="0"/>
              </a:spcBef>
              <a:spcAft>
                <a:spcPts val="0"/>
              </a:spcAft>
              <a:buFont typeface="Arial" panose="020B0604020202020204" pitchFamily="34" charset="0"/>
              <a:buChar char="•"/>
            </a:pPr>
            <a:r>
              <a:rPr lang="en-GB" dirty="0" smtClean="0">
                <a:solidFill>
                  <a:prstClr val="black"/>
                </a:solidFill>
                <a:latin typeface="Calibri" panose="020F0502020204030204" pitchFamily="34" charset="0"/>
                <a:cs typeface="Calibri" panose="020F0502020204030204" pitchFamily="34" charset="0"/>
              </a:rPr>
              <a:t>Preparing for LHC start-up in 2015</a:t>
            </a:r>
          </a:p>
          <a:p>
            <a:pPr marL="800100" lvl="1" indent="-342900" fontAlgn="auto">
              <a:spcBef>
                <a:spcPts val="0"/>
              </a:spcBef>
              <a:spcAft>
                <a:spcPts val="0"/>
              </a:spcAft>
              <a:buFont typeface="Calibri" panose="020F0502020204030204" pitchFamily="34" charset="0"/>
              <a:buChar char="–"/>
            </a:pPr>
            <a:r>
              <a:rPr lang="en-GB" sz="2200" dirty="0">
                <a:solidFill>
                  <a:srgbClr val="006699"/>
                </a:solidFill>
                <a:latin typeface="Calibri" pitchFamily="34" charset="0"/>
                <a:ea typeface="+mn-ea"/>
                <a:cs typeface="Calibri" pitchFamily="34" charset="0"/>
              </a:rPr>
              <a:t>Long shutdown work has gone extremely well</a:t>
            </a:r>
          </a:p>
          <a:p>
            <a:pPr marL="800100" lvl="1" indent="-342900" fontAlgn="auto">
              <a:spcBef>
                <a:spcPts val="0"/>
              </a:spcBef>
              <a:spcAft>
                <a:spcPts val="0"/>
              </a:spcAft>
              <a:buFont typeface="Calibri" panose="020F0502020204030204" pitchFamily="34" charset="0"/>
              <a:buChar char="–"/>
            </a:pPr>
            <a:r>
              <a:rPr lang="en-GB" sz="2200" dirty="0">
                <a:solidFill>
                  <a:srgbClr val="006699"/>
                </a:solidFill>
                <a:latin typeface="Calibri" pitchFamily="34" charset="0"/>
                <a:ea typeface="+mn-ea"/>
                <a:cs typeface="Calibri" pitchFamily="34" charset="0"/>
              </a:rPr>
              <a:t>Next run will be at double the energy and much higher collision rate</a:t>
            </a:r>
          </a:p>
          <a:p>
            <a:pPr marL="800100" lvl="1" indent="-342900" fontAlgn="auto">
              <a:spcBef>
                <a:spcPts val="0"/>
              </a:spcBef>
              <a:spcAft>
                <a:spcPts val="0"/>
              </a:spcAft>
              <a:buFont typeface="Calibri" panose="020F0502020204030204" pitchFamily="34" charset="0"/>
              <a:buChar char="–"/>
            </a:pPr>
            <a:r>
              <a:rPr lang="en-GB" sz="2200" dirty="0">
                <a:solidFill>
                  <a:srgbClr val="006699"/>
                </a:solidFill>
                <a:latin typeface="Calibri" pitchFamily="34" charset="0"/>
                <a:ea typeface="+mn-ea"/>
                <a:cs typeface="Calibri" pitchFamily="34" charset="0"/>
              </a:rPr>
              <a:t>Key objectives – better measurement of Higgs properties, search for new particles that may explain Dark Matter </a:t>
            </a:r>
            <a:endParaRPr lang="en-GB" sz="1600" dirty="0">
              <a:solidFill>
                <a:srgbClr val="006699"/>
              </a:solidFill>
              <a:latin typeface="Calibri" panose="020F0502020204030204" pitchFamily="34" charset="0"/>
              <a:cs typeface="Calibri" panose="020F0502020204030204" pitchFamily="34" charset="0"/>
            </a:endParaRPr>
          </a:p>
        </p:txBody>
      </p:sp>
      <p:sp>
        <p:nvSpPr>
          <p:cNvPr id="8" name="Title 2"/>
          <p:cNvSpPr txBox="1">
            <a:spLocks/>
          </p:cNvSpPr>
          <p:nvPr/>
        </p:nvSpPr>
        <p:spPr bwMode="auto">
          <a:xfrm>
            <a:off x="0" y="44625"/>
            <a:ext cx="9144000"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indent="-539750" algn="ctr" eaLnBrk="0" hangingPunct="0">
              <a:defRPr/>
            </a:pPr>
            <a:r>
              <a:rPr lang="en-GB" sz="4400" b="1" dirty="0" smtClean="0">
                <a:solidFill>
                  <a:srgbClr val="006699"/>
                </a:solidFill>
                <a:latin typeface="Calibri" pitchFamily="34" charset="0"/>
                <a:cs typeface="Calibri" pitchFamily="34" charset="0"/>
              </a:rPr>
              <a:t>CERN</a:t>
            </a:r>
            <a:endParaRPr lang="en-GB" sz="4400" b="1" dirty="0">
              <a:solidFill>
                <a:srgbClr val="006699"/>
              </a:solidFill>
              <a:latin typeface="Calibri" pitchFamily="34" charset="0"/>
              <a:cs typeface="Calibri" pitchFamily="34" charset="0"/>
            </a:endParaRPr>
          </a:p>
        </p:txBody>
      </p:sp>
      <p:pic>
        <p:nvPicPr>
          <p:cNvPr id="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0232" y="332656"/>
            <a:ext cx="2215997" cy="1672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0244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333375"/>
            <a:ext cx="7772400" cy="791369"/>
          </a:xfrm>
        </p:spPr>
        <p:txBody>
          <a:bodyPr/>
          <a:lstStyle/>
          <a:p>
            <a:pPr eaLnBrk="1" hangingPunct="1"/>
            <a:r>
              <a:rPr lang="en-GB" sz="3200" b="1" dirty="0" smtClean="0">
                <a:solidFill>
                  <a:schemeClr val="accent1">
                    <a:lumMod val="50000"/>
                  </a:schemeClr>
                </a:solidFill>
              </a:rPr>
              <a:t>Dark Matter Search – LUX-ZEPLIN</a:t>
            </a:r>
          </a:p>
        </p:txBody>
      </p:sp>
      <p:sp>
        <p:nvSpPr>
          <p:cNvPr id="12291" name="Content Placeholder 2"/>
          <p:cNvSpPr>
            <a:spLocks noGrp="1"/>
          </p:cNvSpPr>
          <p:nvPr>
            <p:ph idx="1"/>
          </p:nvPr>
        </p:nvSpPr>
        <p:spPr>
          <a:xfrm>
            <a:off x="539553" y="1196752"/>
            <a:ext cx="8136904" cy="4248471"/>
          </a:xfrm>
        </p:spPr>
        <p:txBody>
          <a:bodyPr/>
          <a:lstStyle/>
          <a:p>
            <a:pPr eaLnBrk="1" hangingPunct="1"/>
            <a:r>
              <a:rPr lang="en-GB" sz="1800" dirty="0" smtClean="0"/>
              <a:t>Following prioritisation in the STFC Programmatic Review, and its down select in the </a:t>
            </a:r>
            <a:r>
              <a:rPr lang="en-GB" sz="1800" dirty="0"/>
              <a:t>US P5 for dark matter experiments earlier this </a:t>
            </a:r>
            <a:r>
              <a:rPr lang="en-GB" sz="1800" dirty="0" smtClean="0"/>
              <a:t>year </a:t>
            </a:r>
          </a:p>
          <a:p>
            <a:pPr eaLnBrk="1" hangingPunct="1"/>
            <a:r>
              <a:rPr lang="en-GB" sz="1800" dirty="0" smtClean="0"/>
              <a:t>A </a:t>
            </a:r>
            <a:r>
              <a:rPr lang="en-GB" sz="1800" dirty="0"/>
              <a:t>full proposal for UK participation in LUX-ZEPLIN construction </a:t>
            </a:r>
            <a:r>
              <a:rPr lang="en-GB" sz="1800" dirty="0" smtClean="0"/>
              <a:t>has been invited by STFC for peer review</a:t>
            </a:r>
          </a:p>
          <a:p>
            <a:pPr lvl="1" eaLnBrk="1" hangingPunct="1"/>
            <a:r>
              <a:rPr lang="en-GB" sz="1600" dirty="0" smtClean="0">
                <a:solidFill>
                  <a:schemeClr val="accent1">
                    <a:lumMod val="50000"/>
                  </a:schemeClr>
                </a:solidFill>
              </a:rPr>
              <a:t>If </a:t>
            </a:r>
            <a:r>
              <a:rPr lang="en-GB" sz="1600" dirty="0">
                <a:solidFill>
                  <a:schemeClr val="accent1">
                    <a:lumMod val="50000"/>
                  </a:schemeClr>
                </a:solidFill>
              </a:rPr>
              <a:t>UK-participation </a:t>
            </a:r>
            <a:r>
              <a:rPr lang="en-GB" sz="1600" dirty="0" smtClean="0">
                <a:solidFill>
                  <a:schemeClr val="accent1">
                    <a:lumMod val="50000"/>
                  </a:schemeClr>
                </a:solidFill>
              </a:rPr>
              <a:t>is approved</a:t>
            </a:r>
            <a:r>
              <a:rPr lang="en-GB" sz="1600" dirty="0">
                <a:solidFill>
                  <a:schemeClr val="accent1">
                    <a:lumMod val="50000"/>
                  </a:schemeClr>
                </a:solidFill>
              </a:rPr>
              <a:t>, funding </a:t>
            </a:r>
            <a:r>
              <a:rPr lang="en-GB" sz="1600" dirty="0" smtClean="0">
                <a:solidFill>
                  <a:schemeClr val="accent1">
                    <a:lumMod val="50000"/>
                  </a:schemeClr>
                </a:solidFill>
              </a:rPr>
              <a:t>will need to begin in Apr </a:t>
            </a:r>
            <a:r>
              <a:rPr lang="en-GB" sz="1600" dirty="0">
                <a:solidFill>
                  <a:schemeClr val="accent1">
                    <a:lumMod val="50000"/>
                  </a:schemeClr>
                </a:solidFill>
              </a:rPr>
              <a:t>15 to fit current DOE project </a:t>
            </a:r>
            <a:r>
              <a:rPr lang="en-GB" sz="1600" dirty="0" smtClean="0">
                <a:solidFill>
                  <a:schemeClr val="accent1">
                    <a:lumMod val="50000"/>
                  </a:schemeClr>
                </a:solidFill>
              </a:rPr>
              <a:t>schedule </a:t>
            </a:r>
            <a:r>
              <a:rPr lang="en-GB" sz="1600" dirty="0">
                <a:solidFill>
                  <a:schemeClr val="accent1">
                    <a:lumMod val="50000"/>
                  </a:schemeClr>
                </a:solidFill>
              </a:rPr>
              <a:t>(bridging funding has been awarded for critical support meantime</a:t>
            </a:r>
            <a:r>
              <a:rPr lang="en-GB" sz="1600" dirty="0" smtClean="0">
                <a:solidFill>
                  <a:schemeClr val="accent1">
                    <a:lumMod val="50000"/>
                  </a:schemeClr>
                </a:solidFill>
              </a:rPr>
              <a:t>)</a:t>
            </a:r>
          </a:p>
          <a:p>
            <a:pPr lvl="1" eaLnBrk="1" hangingPunct="1"/>
            <a:r>
              <a:rPr lang="en-GB" sz="1600" dirty="0" smtClean="0">
                <a:solidFill>
                  <a:schemeClr val="accent1">
                    <a:lumMod val="50000"/>
                  </a:schemeClr>
                </a:solidFill>
              </a:rPr>
              <a:t>Assurances required from DOE on US commitment before funds released </a:t>
            </a:r>
            <a:endParaRPr lang="en-GB" sz="1600" dirty="0">
              <a:solidFill>
                <a:schemeClr val="accent1">
                  <a:lumMod val="50000"/>
                </a:schemeClr>
              </a:solidFill>
            </a:endParaRPr>
          </a:p>
          <a:p>
            <a:pPr lvl="1" eaLnBrk="1" hangingPunct="1"/>
            <a:endParaRPr lang="en-GB" sz="1400" dirty="0" smtClean="0"/>
          </a:p>
          <a:p>
            <a:pPr lvl="1" eaLnBrk="1" hangingPunct="1"/>
            <a:endParaRPr lang="en-GB" sz="1400"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3664408"/>
            <a:ext cx="2824863" cy="230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973" y="3505205"/>
            <a:ext cx="315900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9488" y="3738182"/>
            <a:ext cx="1065987" cy="169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3124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3375"/>
            <a:ext cx="7772400" cy="647353"/>
          </a:xfrm>
        </p:spPr>
        <p:txBody>
          <a:bodyPr/>
          <a:lstStyle/>
          <a:p>
            <a:r>
              <a:rPr lang="en-GB" sz="3600" dirty="0" smtClean="0">
                <a:solidFill>
                  <a:schemeClr val="accent1">
                    <a:lumMod val="50000"/>
                  </a:schemeClr>
                </a:solidFill>
              </a:rPr>
              <a:t>Neutrino Physics</a:t>
            </a:r>
            <a:endParaRPr lang="en-GB" sz="3600" dirty="0">
              <a:solidFill>
                <a:schemeClr val="accent1">
                  <a:lumMod val="50000"/>
                </a:schemeClr>
              </a:solidFill>
            </a:endParaRPr>
          </a:p>
        </p:txBody>
      </p:sp>
      <p:sp>
        <p:nvSpPr>
          <p:cNvPr id="3" name="Content Placeholder 2"/>
          <p:cNvSpPr>
            <a:spLocks noGrp="1"/>
          </p:cNvSpPr>
          <p:nvPr>
            <p:ph idx="1"/>
          </p:nvPr>
        </p:nvSpPr>
        <p:spPr>
          <a:xfrm>
            <a:off x="539552" y="1052736"/>
            <a:ext cx="8208912" cy="4305090"/>
          </a:xfrm>
        </p:spPr>
        <p:txBody>
          <a:bodyPr/>
          <a:lstStyle/>
          <a:p>
            <a:r>
              <a:rPr lang="en-GB" sz="2000" dirty="0"/>
              <a:t>N</a:t>
            </a:r>
            <a:r>
              <a:rPr lang="en-GB" sz="2000" dirty="0" smtClean="0"/>
              <a:t>ext </a:t>
            </a:r>
            <a:r>
              <a:rPr lang="en-GB" sz="2000" dirty="0"/>
              <a:t>generation long baseline neutrino experiments will search for CP violation, </a:t>
            </a:r>
            <a:r>
              <a:rPr lang="en-GB" sz="2000" dirty="0" smtClean="0"/>
              <a:t>and measure </a:t>
            </a:r>
            <a:r>
              <a:rPr lang="en-GB" sz="2000" dirty="0"/>
              <a:t>mass differences to higher </a:t>
            </a:r>
            <a:r>
              <a:rPr lang="en-GB" sz="2000" dirty="0" smtClean="0"/>
              <a:t>precision</a:t>
            </a:r>
          </a:p>
          <a:p>
            <a:pPr lvl="1"/>
            <a:r>
              <a:rPr lang="en-GB" sz="1600" dirty="0" smtClean="0">
                <a:solidFill>
                  <a:schemeClr val="accent1">
                    <a:lumMod val="50000"/>
                  </a:schemeClr>
                </a:solidFill>
              </a:rPr>
              <a:t>Secondary </a:t>
            </a:r>
            <a:r>
              <a:rPr lang="en-GB" sz="1600" dirty="0">
                <a:solidFill>
                  <a:schemeClr val="accent1">
                    <a:lumMod val="50000"/>
                  </a:schemeClr>
                </a:solidFill>
              </a:rPr>
              <a:t>science includes proton decay, supernova neutrino physics, dark matter, neutrino tomography</a:t>
            </a:r>
          </a:p>
          <a:p>
            <a:r>
              <a:rPr lang="en-GB" sz="2000" dirty="0" smtClean="0"/>
              <a:t>3 year </a:t>
            </a:r>
            <a:r>
              <a:rPr lang="en-GB" sz="2000" dirty="0"/>
              <a:t>preparatory phase </a:t>
            </a:r>
            <a:r>
              <a:rPr lang="en-GB" sz="2000" dirty="0" smtClean="0"/>
              <a:t>programme getting underway focusing on </a:t>
            </a:r>
            <a:r>
              <a:rPr lang="en-GB" sz="2000" dirty="0"/>
              <a:t>LBNE and Hyper-K physics and detector studies and </a:t>
            </a:r>
            <a:r>
              <a:rPr lang="en-GB" sz="2000" dirty="0" err="1" smtClean="0"/>
              <a:t>LiAr</a:t>
            </a:r>
            <a:r>
              <a:rPr lang="en-GB" sz="2000" dirty="0" smtClean="0"/>
              <a:t> detector technology</a:t>
            </a:r>
          </a:p>
          <a:p>
            <a:pPr lvl="1"/>
            <a:r>
              <a:rPr lang="en-GB" sz="1600" dirty="0" smtClean="0">
                <a:solidFill>
                  <a:schemeClr val="accent1">
                    <a:lumMod val="50000"/>
                  </a:schemeClr>
                </a:solidFill>
              </a:rPr>
              <a:t>involve </a:t>
            </a:r>
            <a:r>
              <a:rPr lang="en-GB" sz="1600" dirty="0">
                <a:solidFill>
                  <a:schemeClr val="accent1">
                    <a:lumMod val="50000"/>
                  </a:schemeClr>
                </a:solidFill>
              </a:rPr>
              <a:t>13 UK groups and </a:t>
            </a:r>
            <a:r>
              <a:rPr lang="en-GB" sz="1600" dirty="0" smtClean="0">
                <a:solidFill>
                  <a:schemeClr val="accent1">
                    <a:lumMod val="50000"/>
                  </a:schemeClr>
                </a:solidFill>
              </a:rPr>
              <a:t>substantial </a:t>
            </a:r>
            <a:r>
              <a:rPr lang="en-GB" sz="1600" dirty="0">
                <a:solidFill>
                  <a:schemeClr val="accent1">
                    <a:lumMod val="50000"/>
                  </a:schemeClr>
                </a:solidFill>
              </a:rPr>
              <a:t>international </a:t>
            </a:r>
            <a:r>
              <a:rPr lang="en-GB" sz="1600" dirty="0" smtClean="0">
                <a:solidFill>
                  <a:schemeClr val="accent1">
                    <a:lumMod val="50000"/>
                  </a:schemeClr>
                </a:solidFill>
              </a:rPr>
              <a:t>support</a:t>
            </a:r>
          </a:p>
          <a:p>
            <a:pPr lvl="1"/>
            <a:r>
              <a:rPr lang="en-GB" sz="1600" dirty="0" smtClean="0">
                <a:solidFill>
                  <a:schemeClr val="accent1">
                    <a:lumMod val="50000"/>
                  </a:schemeClr>
                </a:solidFill>
              </a:rPr>
              <a:t>Total STFC funding approx. £6M over 3 years (including existing CG support)</a:t>
            </a:r>
          </a:p>
          <a:p>
            <a:endParaRPr lang="en-GB" sz="2400" dirty="0">
              <a:solidFill>
                <a:schemeClr val="accent1">
                  <a:lumMod val="50000"/>
                </a:schemeClr>
              </a:solidFill>
            </a:endParaRPr>
          </a:p>
          <a:p>
            <a:pPr lvl="1"/>
            <a:endParaRPr lang="en-GB" sz="2000" dirty="0">
              <a:solidFill>
                <a:schemeClr val="accent1">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983" y="3891608"/>
            <a:ext cx="2588337" cy="161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99" y="3891607"/>
            <a:ext cx="3285695" cy="150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469" y="5373002"/>
            <a:ext cx="2367395" cy="98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6684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333375"/>
            <a:ext cx="7772400" cy="863377"/>
          </a:xfrm>
        </p:spPr>
        <p:txBody>
          <a:bodyPr/>
          <a:lstStyle/>
          <a:p>
            <a:pPr eaLnBrk="1" hangingPunct="1"/>
            <a:r>
              <a:rPr lang="en-GB" sz="2800" b="1" dirty="0" err="1" smtClean="0">
                <a:solidFill>
                  <a:schemeClr val="accent1">
                    <a:lumMod val="50000"/>
                  </a:schemeClr>
                </a:solidFill>
              </a:rPr>
              <a:t>LHCb</a:t>
            </a:r>
            <a:r>
              <a:rPr lang="en-GB" sz="2800" b="1" dirty="0" smtClean="0">
                <a:solidFill>
                  <a:schemeClr val="accent1">
                    <a:lumMod val="50000"/>
                  </a:schemeClr>
                </a:solidFill>
              </a:rPr>
              <a:t> Upgrade – Beyond the Energy Frontier</a:t>
            </a:r>
          </a:p>
        </p:txBody>
      </p:sp>
      <p:sp>
        <p:nvSpPr>
          <p:cNvPr id="12291" name="Content Placeholder 2"/>
          <p:cNvSpPr>
            <a:spLocks noGrp="1"/>
          </p:cNvSpPr>
          <p:nvPr>
            <p:ph idx="1"/>
          </p:nvPr>
        </p:nvSpPr>
        <p:spPr>
          <a:xfrm>
            <a:off x="467544" y="1196752"/>
            <a:ext cx="8280919" cy="4248471"/>
          </a:xfrm>
        </p:spPr>
        <p:txBody>
          <a:bodyPr/>
          <a:lstStyle/>
          <a:p>
            <a:pPr eaLnBrk="1" hangingPunct="1">
              <a:buFont typeface="Arial" pitchFamily="34" charset="0"/>
              <a:buChar char="•"/>
            </a:pPr>
            <a:r>
              <a:rPr lang="en-GB" sz="1600" dirty="0" smtClean="0"/>
              <a:t>UK participation in the </a:t>
            </a:r>
            <a:r>
              <a:rPr lang="en-GB" sz="1600" dirty="0" err="1" smtClean="0"/>
              <a:t>LHCb</a:t>
            </a:r>
            <a:r>
              <a:rPr lang="en-GB" sz="1600" dirty="0" smtClean="0"/>
              <a:t> </a:t>
            </a:r>
            <a:r>
              <a:rPr lang="en-GB" sz="1600" dirty="0"/>
              <a:t>Upgrade </a:t>
            </a:r>
            <a:r>
              <a:rPr lang="en-GB" sz="1600" dirty="0" smtClean="0"/>
              <a:t>endorsed by Science Board in the summer and awards to 11 UK research groups, including RAL PPD, being finalised for approval.  </a:t>
            </a:r>
          </a:p>
          <a:p>
            <a:pPr lvl="1" eaLnBrk="1" hangingPunct="1">
              <a:buFont typeface="Courier New" pitchFamily="49" charset="0"/>
              <a:buChar char="o"/>
            </a:pPr>
            <a:r>
              <a:rPr lang="en-GB" sz="1600" dirty="0" smtClean="0">
                <a:solidFill>
                  <a:schemeClr val="accent1">
                    <a:lumMod val="50000"/>
                  </a:schemeClr>
                </a:solidFill>
              </a:rPr>
              <a:t>STFC funding approx. £14M over </a:t>
            </a:r>
            <a:r>
              <a:rPr lang="en-GB" sz="1600" dirty="0">
                <a:solidFill>
                  <a:schemeClr val="accent1">
                    <a:lumMod val="50000"/>
                  </a:schemeClr>
                </a:solidFill>
              </a:rPr>
              <a:t>6 </a:t>
            </a:r>
            <a:r>
              <a:rPr lang="en-GB" sz="1600" dirty="0" smtClean="0">
                <a:solidFill>
                  <a:schemeClr val="accent1">
                    <a:lumMod val="50000"/>
                  </a:schemeClr>
                </a:solidFill>
              </a:rPr>
              <a:t>years</a:t>
            </a:r>
          </a:p>
          <a:p>
            <a:pPr lvl="1" eaLnBrk="1" hangingPunct="1">
              <a:buFont typeface="Courier New" pitchFamily="49" charset="0"/>
              <a:buChar char="o"/>
            </a:pPr>
            <a:r>
              <a:rPr lang="en-GB" sz="1600" dirty="0" smtClean="0">
                <a:solidFill>
                  <a:schemeClr val="accent1">
                    <a:lumMod val="50000"/>
                  </a:schemeClr>
                </a:solidFill>
              </a:rPr>
              <a:t>upgraded </a:t>
            </a:r>
            <a:r>
              <a:rPr lang="en-GB" sz="1600" dirty="0">
                <a:solidFill>
                  <a:schemeClr val="accent1">
                    <a:lumMod val="50000"/>
                  </a:schemeClr>
                </a:solidFill>
              </a:rPr>
              <a:t>experiment </a:t>
            </a:r>
            <a:r>
              <a:rPr lang="en-GB" sz="1600" dirty="0" smtClean="0">
                <a:solidFill>
                  <a:schemeClr val="accent1">
                    <a:lumMod val="50000"/>
                  </a:schemeClr>
                </a:solidFill>
              </a:rPr>
              <a:t>to be installed during LHC’s </a:t>
            </a:r>
            <a:r>
              <a:rPr lang="en-GB" sz="1600" dirty="0">
                <a:solidFill>
                  <a:schemeClr val="accent1">
                    <a:lumMod val="50000"/>
                  </a:schemeClr>
                </a:solidFill>
              </a:rPr>
              <a:t>second long shutdown (LS2), with commissioning and renewed data taking starting in 2020. </a:t>
            </a:r>
            <a:endParaRPr lang="en-GB" sz="1600" dirty="0" smtClean="0">
              <a:solidFill>
                <a:schemeClr val="accent1">
                  <a:lumMod val="50000"/>
                </a:schemeClr>
              </a:solidFill>
            </a:endParaRPr>
          </a:p>
          <a:p>
            <a:pPr eaLnBrk="1" hangingPunct="1">
              <a:buFont typeface="Arial" pitchFamily="34" charset="0"/>
              <a:buChar char="•"/>
            </a:pPr>
            <a:r>
              <a:rPr lang="en-GB" sz="1600" dirty="0" smtClean="0"/>
              <a:t>Main role of </a:t>
            </a:r>
            <a:r>
              <a:rPr lang="en-GB" sz="1600" dirty="0" err="1" smtClean="0"/>
              <a:t>LHCb</a:t>
            </a:r>
            <a:r>
              <a:rPr lang="en-GB" sz="1600" dirty="0" smtClean="0"/>
              <a:t> is </a:t>
            </a:r>
            <a:r>
              <a:rPr lang="en-GB" sz="1600" dirty="0"/>
              <a:t>to search for new physics beyond the Standard Model through precision tests of matter/anti-matter asymmetries (CP violation) and rare decays in heavy-quark flavour physics</a:t>
            </a:r>
            <a:r>
              <a:rPr lang="en-GB" sz="1600" dirty="0" smtClean="0"/>
              <a:t>.</a:t>
            </a:r>
          </a:p>
          <a:p>
            <a:pPr eaLnBrk="1" hangingPunct="1">
              <a:buFont typeface="Arial" pitchFamily="34" charset="0"/>
              <a:buChar char="•"/>
            </a:pPr>
            <a:endParaRPr lang="en-GB" sz="1600"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149080"/>
            <a:ext cx="2424607" cy="217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143" y="3645024"/>
            <a:ext cx="2243138" cy="26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5063281" y="3356992"/>
            <a:ext cx="3600400" cy="12241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marL="285750" indent="-285750" algn="l" eaLnBrk="1" hangingPunct="1">
              <a:buFont typeface="Arial" pitchFamily="34" charset="0"/>
              <a:buChar char="•"/>
            </a:pPr>
            <a:r>
              <a:rPr lang="en-GB" sz="1600" dirty="0">
                <a:solidFill>
                  <a:schemeClr val="tx1"/>
                </a:solidFill>
              </a:rPr>
              <a:t>UK groups play a primary role in the RICH (Ring imaging Cherenkov) and VELO (Vertex Locator) detectors of </a:t>
            </a:r>
            <a:r>
              <a:rPr lang="en-GB" sz="1600" dirty="0" err="1">
                <a:solidFill>
                  <a:schemeClr val="tx1"/>
                </a:solidFill>
              </a:rPr>
              <a:t>LHCb</a:t>
            </a:r>
            <a:r>
              <a:rPr lang="en-GB" sz="1800" dirty="0">
                <a:solidFill>
                  <a:schemeClr val="tx1"/>
                </a:solidFill>
              </a:rPr>
              <a:t>.</a:t>
            </a:r>
          </a:p>
        </p:txBody>
      </p:sp>
    </p:spTree>
    <p:extLst>
      <p:ext uri="{BB962C8B-B14F-4D97-AF65-F5344CB8AC3E}">
        <p14:creationId xmlns:p14="http://schemas.microsoft.com/office/powerpoint/2010/main" val="12136965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3375"/>
            <a:ext cx="7772400" cy="935385"/>
          </a:xfrm>
        </p:spPr>
        <p:txBody>
          <a:bodyPr/>
          <a:lstStyle/>
          <a:p>
            <a:r>
              <a:rPr lang="en-GB" sz="3600" dirty="0" smtClean="0">
                <a:solidFill>
                  <a:schemeClr val="accent1">
                    <a:lumMod val="50000"/>
                  </a:schemeClr>
                </a:solidFill>
              </a:rPr>
              <a:t>PP Theory Consolidated Grants</a:t>
            </a:r>
            <a:endParaRPr lang="en-GB" sz="3600" dirty="0">
              <a:solidFill>
                <a:schemeClr val="accent1">
                  <a:lumMod val="50000"/>
                </a:schemeClr>
              </a:solidFill>
            </a:endParaRPr>
          </a:p>
        </p:txBody>
      </p:sp>
      <p:sp>
        <p:nvSpPr>
          <p:cNvPr id="3" name="Content Placeholder 2"/>
          <p:cNvSpPr>
            <a:spLocks noGrp="1"/>
          </p:cNvSpPr>
          <p:nvPr>
            <p:ph idx="1"/>
          </p:nvPr>
        </p:nvSpPr>
        <p:spPr>
          <a:xfrm>
            <a:off x="467544" y="1340768"/>
            <a:ext cx="8208912" cy="4017058"/>
          </a:xfrm>
        </p:spPr>
        <p:txBody>
          <a:bodyPr/>
          <a:lstStyle/>
          <a:p>
            <a:r>
              <a:rPr lang="en-GB" sz="2200" dirty="0" smtClean="0"/>
              <a:t>UK PP </a:t>
            </a:r>
            <a:r>
              <a:rPr lang="en-GB" sz="2200" dirty="0"/>
              <a:t>Theory consolidated grants </a:t>
            </a:r>
            <a:r>
              <a:rPr lang="en-GB" sz="2200" dirty="0" smtClean="0"/>
              <a:t>programme </a:t>
            </a:r>
            <a:r>
              <a:rPr lang="en-GB" sz="2200" dirty="0"/>
              <a:t>for </a:t>
            </a:r>
            <a:r>
              <a:rPr lang="en-GB" sz="2200" dirty="0" smtClean="0"/>
              <a:t>Oct </a:t>
            </a:r>
            <a:r>
              <a:rPr lang="en-GB" sz="2200" dirty="0"/>
              <a:t>14 – Sep 17 </a:t>
            </a:r>
            <a:r>
              <a:rPr lang="en-GB" sz="2200" dirty="0" smtClean="0"/>
              <a:t>announced in the </a:t>
            </a:r>
            <a:r>
              <a:rPr lang="en-GB" sz="2200" dirty="0"/>
              <a:t>summer.</a:t>
            </a:r>
          </a:p>
          <a:p>
            <a:pPr lvl="1"/>
            <a:r>
              <a:rPr lang="en-GB" sz="1600" dirty="0">
                <a:solidFill>
                  <a:schemeClr val="accent1">
                    <a:lumMod val="50000"/>
                  </a:schemeClr>
                </a:solidFill>
              </a:rPr>
              <a:t>20 groups supported </a:t>
            </a:r>
            <a:r>
              <a:rPr lang="en-GB" sz="1600" dirty="0" smtClean="0">
                <a:solidFill>
                  <a:schemeClr val="accent1">
                    <a:lumMod val="50000"/>
                  </a:schemeClr>
                </a:solidFill>
              </a:rPr>
              <a:t>but announcement delayed </a:t>
            </a:r>
            <a:r>
              <a:rPr lang="en-GB" sz="1600" dirty="0">
                <a:solidFill>
                  <a:schemeClr val="accent1">
                    <a:lumMod val="50000"/>
                  </a:schemeClr>
                </a:solidFill>
              </a:rPr>
              <a:t>by the 2015 Spending Review. </a:t>
            </a:r>
          </a:p>
          <a:p>
            <a:pPr lvl="1"/>
            <a:r>
              <a:rPr lang="en-GB" sz="1600" dirty="0" smtClean="0">
                <a:solidFill>
                  <a:schemeClr val="accent1">
                    <a:lumMod val="50000"/>
                  </a:schemeClr>
                </a:solidFill>
              </a:rPr>
              <a:t>Further </a:t>
            </a:r>
            <a:r>
              <a:rPr lang="en-GB" sz="1600" dirty="0">
                <a:solidFill>
                  <a:schemeClr val="accent1">
                    <a:lumMod val="50000"/>
                  </a:schemeClr>
                </a:solidFill>
              </a:rPr>
              <a:t>complication was subsequent need to restrict grants funding to flat cash (rather than constant volume as recommended by Programmatic Review).</a:t>
            </a:r>
          </a:p>
          <a:p>
            <a:r>
              <a:rPr lang="en-GB" sz="2200" dirty="0" smtClean="0"/>
              <a:t>Unfortunately, meant not </a:t>
            </a:r>
            <a:r>
              <a:rPr lang="en-GB" sz="2200" dirty="0"/>
              <a:t>possible </a:t>
            </a:r>
            <a:r>
              <a:rPr lang="en-GB" sz="2200" dirty="0" smtClean="0"/>
              <a:t>to </a:t>
            </a:r>
            <a:r>
              <a:rPr lang="en-GB" sz="2200" dirty="0"/>
              <a:t>award </a:t>
            </a:r>
            <a:r>
              <a:rPr lang="en-GB" sz="2200" dirty="0" smtClean="0"/>
              <a:t>number </a:t>
            </a:r>
            <a:r>
              <a:rPr lang="en-GB" sz="2200" dirty="0"/>
              <a:t>of RAs </a:t>
            </a:r>
            <a:r>
              <a:rPr lang="en-GB" sz="2200" dirty="0" smtClean="0"/>
              <a:t>originally recommended </a:t>
            </a:r>
          </a:p>
          <a:p>
            <a:pPr lvl="1"/>
            <a:r>
              <a:rPr lang="en-GB" sz="1600" dirty="0" smtClean="0">
                <a:solidFill>
                  <a:schemeClr val="accent1">
                    <a:lumMod val="50000"/>
                  </a:schemeClr>
                </a:solidFill>
              </a:rPr>
              <a:t>reduction </a:t>
            </a:r>
            <a:r>
              <a:rPr lang="en-GB" sz="1600" dirty="0">
                <a:solidFill>
                  <a:schemeClr val="accent1">
                    <a:lumMod val="50000"/>
                  </a:schemeClr>
                </a:solidFill>
              </a:rPr>
              <a:t>from 29.67 RA FTE to 28 RA FTE, a loss of five RA </a:t>
            </a:r>
            <a:r>
              <a:rPr lang="en-GB" sz="1600" dirty="0" smtClean="0">
                <a:solidFill>
                  <a:schemeClr val="accent1">
                    <a:lumMod val="50000"/>
                  </a:schemeClr>
                </a:solidFill>
              </a:rPr>
              <a:t>years  </a:t>
            </a:r>
            <a:endParaRPr lang="en-GB" sz="1600" dirty="0">
              <a:solidFill>
                <a:schemeClr val="accent1">
                  <a:lumMod val="50000"/>
                </a:schemeClr>
              </a:solidFill>
            </a:endParaRPr>
          </a:p>
          <a:p>
            <a:pPr lvl="1"/>
            <a:r>
              <a:rPr lang="en-GB" sz="1600" dirty="0" smtClean="0">
                <a:solidFill>
                  <a:schemeClr val="accent1">
                    <a:lumMod val="50000"/>
                  </a:schemeClr>
                </a:solidFill>
              </a:rPr>
              <a:t>ensures all </a:t>
            </a:r>
            <a:r>
              <a:rPr lang="en-GB" sz="1600" dirty="0">
                <a:solidFill>
                  <a:schemeClr val="accent1">
                    <a:lumMod val="50000"/>
                  </a:schemeClr>
                </a:solidFill>
              </a:rPr>
              <a:t>groups will be able to recruit some RA effort over the duration of the grant (where RA effort requested) </a:t>
            </a:r>
          </a:p>
          <a:p>
            <a:r>
              <a:rPr lang="en-GB" sz="2200" dirty="0"/>
              <a:t>Also includes funding for </a:t>
            </a:r>
            <a:r>
              <a:rPr lang="en-GB" sz="2200" dirty="0" smtClean="0"/>
              <a:t>Isaac </a:t>
            </a:r>
            <a:r>
              <a:rPr lang="en-GB" sz="2200" dirty="0"/>
              <a:t>Newton Institute, at a level of £100k per annum (£400k total) agreed under </a:t>
            </a:r>
            <a:r>
              <a:rPr lang="en-GB" sz="2200" dirty="0" smtClean="0"/>
              <a:t>Cross </a:t>
            </a:r>
            <a:r>
              <a:rPr lang="en-GB" sz="2200" dirty="0"/>
              <a:t>Council Funding Agreement.</a:t>
            </a:r>
          </a:p>
          <a:p>
            <a:pPr marL="0" indent="0">
              <a:buNone/>
            </a:pPr>
            <a:endParaRPr lang="en-GB" dirty="0"/>
          </a:p>
        </p:txBody>
      </p:sp>
    </p:spTree>
    <p:extLst>
      <p:ext uri="{BB962C8B-B14F-4D97-AF65-F5344CB8AC3E}">
        <p14:creationId xmlns:p14="http://schemas.microsoft.com/office/powerpoint/2010/main" val="11866491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3375"/>
            <a:ext cx="7772400" cy="935385"/>
          </a:xfrm>
        </p:spPr>
        <p:txBody>
          <a:bodyPr/>
          <a:lstStyle/>
          <a:p>
            <a:r>
              <a:rPr lang="en-GB" sz="3200" dirty="0" smtClean="0">
                <a:solidFill>
                  <a:schemeClr val="accent1">
                    <a:lumMod val="50000"/>
                  </a:schemeClr>
                </a:solidFill>
              </a:rPr>
              <a:t>Consolidated Grants Mechanism Review</a:t>
            </a:r>
            <a:endParaRPr lang="en-GB" sz="3200" dirty="0">
              <a:solidFill>
                <a:schemeClr val="accent1">
                  <a:lumMod val="50000"/>
                </a:schemeClr>
              </a:solidFill>
            </a:endParaRPr>
          </a:p>
        </p:txBody>
      </p:sp>
      <p:sp>
        <p:nvSpPr>
          <p:cNvPr id="3" name="Content Placeholder 2"/>
          <p:cNvSpPr>
            <a:spLocks noGrp="1"/>
          </p:cNvSpPr>
          <p:nvPr>
            <p:ph idx="1"/>
          </p:nvPr>
        </p:nvSpPr>
        <p:spPr>
          <a:xfrm>
            <a:off x="539552" y="1340768"/>
            <a:ext cx="8136904" cy="3800488"/>
          </a:xfrm>
        </p:spPr>
        <p:txBody>
          <a:bodyPr/>
          <a:lstStyle/>
          <a:p>
            <a:r>
              <a:rPr lang="en-GB" sz="2200" dirty="0"/>
              <a:t>Review of the Consolidated Grants Mechanism this </a:t>
            </a:r>
            <a:r>
              <a:rPr lang="en-GB" sz="2200" dirty="0" smtClean="0"/>
              <a:t>year  </a:t>
            </a:r>
          </a:p>
          <a:p>
            <a:pPr lvl="1"/>
            <a:r>
              <a:rPr lang="en-GB" sz="1600" dirty="0" smtClean="0">
                <a:solidFill>
                  <a:schemeClr val="accent1">
                    <a:lumMod val="50000"/>
                  </a:schemeClr>
                </a:solidFill>
              </a:rPr>
              <a:t>Looked </a:t>
            </a:r>
            <a:r>
              <a:rPr lang="en-GB" sz="1600" dirty="0">
                <a:solidFill>
                  <a:schemeClr val="accent1">
                    <a:lumMod val="50000"/>
                  </a:schemeClr>
                </a:solidFill>
              </a:rPr>
              <a:t>at </a:t>
            </a:r>
            <a:r>
              <a:rPr lang="en-GB" sz="1600" dirty="0" smtClean="0">
                <a:solidFill>
                  <a:schemeClr val="accent1">
                    <a:lumMod val="50000"/>
                  </a:schemeClr>
                </a:solidFill>
              </a:rPr>
              <a:t>implementation and </a:t>
            </a:r>
            <a:r>
              <a:rPr lang="en-GB" sz="1600" dirty="0">
                <a:solidFill>
                  <a:schemeClr val="accent1">
                    <a:lumMod val="50000"/>
                  </a:schemeClr>
                </a:solidFill>
              </a:rPr>
              <a:t>areas for improvement</a:t>
            </a:r>
          </a:p>
          <a:p>
            <a:pPr lvl="1"/>
            <a:r>
              <a:rPr lang="en-GB" sz="1600" dirty="0">
                <a:solidFill>
                  <a:schemeClr val="accent1">
                    <a:lumMod val="50000"/>
                  </a:schemeClr>
                </a:solidFill>
              </a:rPr>
              <a:t>Meeting with Grantholders </a:t>
            </a:r>
            <a:r>
              <a:rPr lang="en-GB" sz="1600" dirty="0" smtClean="0">
                <a:solidFill>
                  <a:schemeClr val="accent1">
                    <a:lumMod val="50000"/>
                  </a:schemeClr>
                </a:solidFill>
              </a:rPr>
              <a:t>in September </a:t>
            </a:r>
            <a:r>
              <a:rPr lang="en-GB" sz="1600" dirty="0">
                <a:solidFill>
                  <a:schemeClr val="accent1">
                    <a:lumMod val="50000"/>
                  </a:schemeClr>
                </a:solidFill>
              </a:rPr>
              <a:t>to discuss </a:t>
            </a:r>
            <a:r>
              <a:rPr lang="en-GB" sz="1600" dirty="0" smtClean="0">
                <a:solidFill>
                  <a:schemeClr val="accent1">
                    <a:lumMod val="50000"/>
                  </a:schemeClr>
                </a:solidFill>
              </a:rPr>
              <a:t>recommendations</a:t>
            </a:r>
          </a:p>
          <a:p>
            <a:r>
              <a:rPr lang="en-GB" sz="2400" dirty="0" smtClean="0"/>
              <a:t>  </a:t>
            </a:r>
            <a:r>
              <a:rPr lang="en-GB" sz="2200" dirty="0"/>
              <a:t>Key changes</a:t>
            </a:r>
          </a:p>
          <a:p>
            <a:pPr lvl="1"/>
            <a:r>
              <a:rPr lang="en-GB" sz="1600" dirty="0">
                <a:solidFill>
                  <a:schemeClr val="accent1">
                    <a:lumMod val="50000"/>
                  </a:schemeClr>
                </a:solidFill>
              </a:rPr>
              <a:t>No </a:t>
            </a:r>
            <a:r>
              <a:rPr lang="en-GB" sz="1600" dirty="0" smtClean="0">
                <a:solidFill>
                  <a:schemeClr val="accent1">
                    <a:lumMod val="50000"/>
                  </a:schemeClr>
                </a:solidFill>
              </a:rPr>
              <a:t>overlapping </a:t>
            </a:r>
            <a:r>
              <a:rPr lang="en-GB" sz="1600" dirty="0">
                <a:solidFill>
                  <a:schemeClr val="accent1">
                    <a:lumMod val="50000"/>
                  </a:schemeClr>
                </a:solidFill>
              </a:rPr>
              <a:t>grants</a:t>
            </a:r>
          </a:p>
          <a:p>
            <a:pPr lvl="1"/>
            <a:r>
              <a:rPr lang="en-GB" sz="1600" dirty="0">
                <a:solidFill>
                  <a:schemeClr val="accent1">
                    <a:lumMod val="50000"/>
                  </a:schemeClr>
                </a:solidFill>
              </a:rPr>
              <a:t>3-year </a:t>
            </a:r>
            <a:r>
              <a:rPr lang="en-GB" sz="1600" dirty="0" smtClean="0">
                <a:solidFill>
                  <a:schemeClr val="accent1">
                    <a:lumMod val="50000"/>
                  </a:schemeClr>
                </a:solidFill>
              </a:rPr>
              <a:t>awards with </a:t>
            </a:r>
            <a:r>
              <a:rPr lang="en-GB" sz="1600" dirty="0">
                <a:solidFill>
                  <a:schemeClr val="accent1">
                    <a:lumMod val="50000"/>
                  </a:schemeClr>
                </a:solidFill>
              </a:rPr>
              <a:t>review dates brought forward to preserve long-term planning and security for core posts</a:t>
            </a:r>
          </a:p>
          <a:p>
            <a:pPr lvl="1"/>
            <a:r>
              <a:rPr lang="en-GB" sz="1600" dirty="0">
                <a:solidFill>
                  <a:schemeClr val="accent1">
                    <a:lumMod val="50000"/>
                  </a:schemeClr>
                </a:solidFill>
              </a:rPr>
              <a:t>Scope for a no-cost extension of up to one year</a:t>
            </a:r>
          </a:p>
          <a:p>
            <a:pPr lvl="1"/>
            <a:r>
              <a:rPr lang="en-GB" sz="1600" dirty="0">
                <a:solidFill>
                  <a:schemeClr val="accent1">
                    <a:lumMod val="50000"/>
                  </a:schemeClr>
                </a:solidFill>
              </a:rPr>
              <a:t>Improvements to operating effectiveness (e.g. simplifying grants </a:t>
            </a:r>
            <a:r>
              <a:rPr lang="en-GB" sz="1600" dirty="0" smtClean="0">
                <a:solidFill>
                  <a:schemeClr val="accent1">
                    <a:lumMod val="50000"/>
                  </a:schemeClr>
                </a:solidFill>
              </a:rPr>
              <a:t>processing)</a:t>
            </a:r>
          </a:p>
          <a:p>
            <a:r>
              <a:rPr lang="en-GB" sz="2200" dirty="0" smtClean="0"/>
              <a:t>Not </a:t>
            </a:r>
            <a:r>
              <a:rPr lang="en-GB" sz="2200" dirty="0"/>
              <a:t>a significant change for PPGP(T) or Astronomy who already work in this </a:t>
            </a:r>
            <a:r>
              <a:rPr lang="en-GB" sz="2200" dirty="0" smtClean="0"/>
              <a:t>way  </a:t>
            </a:r>
            <a:endParaRPr lang="en-GB" sz="2200" dirty="0"/>
          </a:p>
          <a:p>
            <a:r>
              <a:rPr lang="en-GB" sz="2200" dirty="0"/>
              <a:t>Bigger effect for the next PPGP(E) </a:t>
            </a:r>
            <a:r>
              <a:rPr lang="en-GB" sz="2200" dirty="0" smtClean="0"/>
              <a:t>CG round 2015</a:t>
            </a:r>
            <a:endParaRPr lang="en-GB" sz="2200" dirty="0"/>
          </a:p>
          <a:p>
            <a:endParaRPr lang="en-GB" dirty="0"/>
          </a:p>
          <a:p>
            <a:endParaRPr lang="en-GB" dirty="0"/>
          </a:p>
        </p:txBody>
      </p:sp>
    </p:spTree>
    <p:extLst>
      <p:ext uri="{BB962C8B-B14F-4D97-AF65-F5344CB8AC3E}">
        <p14:creationId xmlns:p14="http://schemas.microsoft.com/office/powerpoint/2010/main" val="17916094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chemeClr val="accent1">
                    <a:lumMod val="50000"/>
                  </a:schemeClr>
                </a:solidFill>
              </a:rPr>
              <a:t>Review of </a:t>
            </a:r>
            <a:r>
              <a:rPr lang="en-GB" sz="4000" dirty="0" smtClean="0">
                <a:solidFill>
                  <a:schemeClr val="accent1">
                    <a:lumMod val="50000"/>
                  </a:schemeClr>
                </a:solidFill>
              </a:rPr>
              <a:t>Computing</a:t>
            </a:r>
            <a:endParaRPr lang="en-GB" sz="4000" dirty="0">
              <a:solidFill>
                <a:schemeClr val="accent1">
                  <a:lumMod val="50000"/>
                </a:schemeClr>
              </a:solidFill>
            </a:endParaRPr>
          </a:p>
        </p:txBody>
      </p:sp>
      <p:sp>
        <p:nvSpPr>
          <p:cNvPr id="3" name="Content Placeholder 2"/>
          <p:cNvSpPr>
            <a:spLocks noGrp="1"/>
          </p:cNvSpPr>
          <p:nvPr>
            <p:ph idx="1"/>
          </p:nvPr>
        </p:nvSpPr>
        <p:spPr>
          <a:xfrm>
            <a:off x="685800" y="1557338"/>
            <a:ext cx="7846640" cy="4319934"/>
          </a:xfrm>
        </p:spPr>
        <p:txBody>
          <a:bodyPr/>
          <a:lstStyle/>
          <a:p>
            <a:r>
              <a:rPr lang="en-GB" sz="2400" dirty="0"/>
              <a:t>A Working Group has been set up to develop an STFC Computing Strategy. </a:t>
            </a:r>
          </a:p>
          <a:p>
            <a:pPr lvl="1">
              <a:buFont typeface="Lucida Grande"/>
              <a:buChar char="-"/>
            </a:pPr>
            <a:r>
              <a:rPr lang="en-GB" sz="2000" dirty="0" smtClean="0">
                <a:solidFill>
                  <a:schemeClr val="accent1">
                    <a:lumMod val="50000"/>
                  </a:schemeClr>
                </a:solidFill>
              </a:rPr>
              <a:t>identify </a:t>
            </a:r>
            <a:r>
              <a:rPr lang="en-GB" sz="2000" dirty="0">
                <a:solidFill>
                  <a:schemeClr val="accent1">
                    <a:lumMod val="50000"/>
                  </a:schemeClr>
                </a:solidFill>
              </a:rPr>
              <a:t>current and future requirements of STFC’s scientific and industrial user </a:t>
            </a:r>
            <a:r>
              <a:rPr lang="en-GB" sz="2000" dirty="0" smtClean="0">
                <a:solidFill>
                  <a:schemeClr val="accent1">
                    <a:lumMod val="50000"/>
                  </a:schemeClr>
                </a:solidFill>
              </a:rPr>
              <a:t>communities</a:t>
            </a:r>
          </a:p>
          <a:p>
            <a:pPr lvl="1">
              <a:buFont typeface="Lucida Grande"/>
              <a:buChar char="-"/>
            </a:pPr>
            <a:r>
              <a:rPr lang="en-GB" sz="2000" dirty="0" smtClean="0">
                <a:solidFill>
                  <a:schemeClr val="accent1">
                    <a:lumMod val="50000"/>
                  </a:schemeClr>
                </a:solidFill>
              </a:rPr>
              <a:t>recommend </a:t>
            </a:r>
            <a:r>
              <a:rPr lang="en-GB" sz="2000" dirty="0">
                <a:solidFill>
                  <a:schemeClr val="accent1">
                    <a:lumMod val="50000"/>
                  </a:schemeClr>
                </a:solidFill>
              </a:rPr>
              <a:t>how STFC can best support the provision of these </a:t>
            </a:r>
            <a:r>
              <a:rPr lang="en-GB" sz="2000" dirty="0" smtClean="0">
                <a:solidFill>
                  <a:schemeClr val="accent1">
                    <a:lumMod val="50000"/>
                  </a:schemeClr>
                </a:solidFill>
              </a:rPr>
              <a:t>needs</a:t>
            </a:r>
          </a:p>
          <a:p>
            <a:pPr lvl="1">
              <a:buFont typeface="Lucida Grande"/>
              <a:buChar char="-"/>
            </a:pPr>
            <a:r>
              <a:rPr lang="en-GB" sz="2000" dirty="0" smtClean="0">
                <a:solidFill>
                  <a:schemeClr val="accent1">
                    <a:lumMod val="50000"/>
                  </a:schemeClr>
                </a:solidFill>
              </a:rPr>
              <a:t>identify </a:t>
            </a:r>
            <a:r>
              <a:rPr lang="en-GB" sz="2000" dirty="0">
                <a:solidFill>
                  <a:schemeClr val="accent1">
                    <a:lumMod val="50000"/>
                  </a:schemeClr>
                </a:solidFill>
              </a:rPr>
              <a:t>the relation to the wider UK and international </a:t>
            </a:r>
            <a:r>
              <a:rPr lang="en-GB" sz="2000" dirty="0" err="1" smtClean="0">
                <a:solidFill>
                  <a:schemeClr val="accent1">
                    <a:lumMod val="50000"/>
                  </a:schemeClr>
                </a:solidFill>
              </a:rPr>
              <a:t>settin</a:t>
            </a:r>
            <a:endParaRPr lang="en-GB" sz="2000" dirty="0" smtClean="0">
              <a:solidFill>
                <a:schemeClr val="accent1">
                  <a:lumMod val="50000"/>
                </a:schemeClr>
              </a:solidFill>
            </a:endParaRPr>
          </a:p>
          <a:p>
            <a:pPr lvl="1">
              <a:buFont typeface="Lucida Grande"/>
              <a:buChar char="-"/>
            </a:pPr>
            <a:r>
              <a:rPr lang="en-GB" sz="2000" dirty="0" smtClean="0">
                <a:solidFill>
                  <a:schemeClr val="accent1">
                    <a:lumMod val="50000"/>
                  </a:schemeClr>
                </a:solidFill>
              </a:rPr>
              <a:t>consider </a:t>
            </a:r>
            <a:r>
              <a:rPr lang="en-GB" sz="2000" dirty="0">
                <a:solidFill>
                  <a:schemeClr val="accent1">
                    <a:lumMod val="50000"/>
                  </a:schemeClr>
                </a:solidFill>
              </a:rPr>
              <a:t>how to maximise the impact of STFC e-infrastructure both for science and for industrial engagement</a:t>
            </a:r>
            <a:r>
              <a:rPr lang="en-GB" sz="2000" dirty="0" smtClean="0">
                <a:solidFill>
                  <a:schemeClr val="accent1">
                    <a:lumMod val="50000"/>
                  </a:schemeClr>
                </a:solidFill>
              </a:rPr>
              <a:t>.</a:t>
            </a:r>
            <a:endParaRPr lang="en-GB" sz="2000" dirty="0">
              <a:solidFill>
                <a:schemeClr val="accent1">
                  <a:lumMod val="50000"/>
                </a:schemeClr>
              </a:solidFill>
            </a:endParaRPr>
          </a:p>
          <a:p>
            <a:r>
              <a:rPr lang="en-GB" sz="2400" dirty="0"/>
              <a:t>CAP are fully involved and consultation will be through the advisory panels and representatives of projects such as DIRAC</a:t>
            </a:r>
          </a:p>
          <a:p>
            <a:endParaRPr lang="en-GB" dirty="0"/>
          </a:p>
        </p:txBody>
      </p:sp>
    </p:spTree>
    <p:extLst>
      <p:ext uri="{BB962C8B-B14F-4D97-AF65-F5344CB8AC3E}">
        <p14:creationId xmlns:p14="http://schemas.microsoft.com/office/powerpoint/2010/main" val="39121701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solidFill>
                  <a:schemeClr val="accent1">
                    <a:lumMod val="50000"/>
                  </a:schemeClr>
                </a:solidFill>
              </a:rPr>
              <a:t>DIRAC</a:t>
            </a:r>
            <a:endParaRPr lang="en-GB" sz="4000" dirty="0">
              <a:solidFill>
                <a:schemeClr val="accent1">
                  <a:lumMod val="50000"/>
                </a:schemeClr>
              </a:solidFill>
            </a:endParaRPr>
          </a:p>
        </p:txBody>
      </p:sp>
      <p:sp>
        <p:nvSpPr>
          <p:cNvPr id="3" name="Content Placeholder 2"/>
          <p:cNvSpPr>
            <a:spLocks noGrp="1"/>
          </p:cNvSpPr>
          <p:nvPr>
            <p:ph idx="1"/>
          </p:nvPr>
        </p:nvSpPr>
        <p:spPr>
          <a:xfrm>
            <a:off x="685800" y="1557338"/>
            <a:ext cx="7846640" cy="4319934"/>
          </a:xfrm>
        </p:spPr>
        <p:txBody>
          <a:bodyPr/>
          <a:lstStyle/>
          <a:p>
            <a:r>
              <a:rPr lang="en-GB" sz="2400" dirty="0"/>
              <a:t>The annual </a:t>
            </a:r>
            <a:r>
              <a:rPr lang="en-GB" sz="2400" dirty="0" err="1"/>
              <a:t>DiRAC</a:t>
            </a:r>
            <a:r>
              <a:rPr lang="en-GB" sz="2400" dirty="0"/>
              <a:t> conference was held in Durham on 22 Sept. There are now over 450 registered </a:t>
            </a:r>
            <a:r>
              <a:rPr lang="en-GB" sz="2400" dirty="0" smtClean="0"/>
              <a:t>users. </a:t>
            </a:r>
            <a:endParaRPr lang="en-GB" sz="2400" dirty="0"/>
          </a:p>
          <a:p>
            <a:r>
              <a:rPr lang="en-GB" sz="2400" dirty="0"/>
              <a:t>A review to determine the optimal level of recurrent costs for </a:t>
            </a:r>
            <a:r>
              <a:rPr lang="en-GB" sz="2400" dirty="0" err="1"/>
              <a:t>DiRAC</a:t>
            </a:r>
            <a:r>
              <a:rPr lang="en-GB" sz="2400" dirty="0"/>
              <a:t> for financial years 2014/15  2016/17 has concluded.  Grants should be issued shortly.</a:t>
            </a:r>
          </a:p>
          <a:p>
            <a:r>
              <a:rPr lang="en-GB" sz="2400" dirty="0"/>
              <a:t>The 5th  call for proposals for computer time on </a:t>
            </a:r>
            <a:r>
              <a:rPr lang="en-GB" sz="2400" dirty="0" err="1"/>
              <a:t>DiRAC</a:t>
            </a:r>
            <a:r>
              <a:rPr lang="en-GB" sz="2400" dirty="0"/>
              <a:t> closed on 3 Sep.  14 proposals have been received: 3 particle physics projects and 11 astronomy/cosmology projects.  The peer review process is </a:t>
            </a:r>
            <a:r>
              <a:rPr lang="en-GB" sz="2400" dirty="0" smtClean="0"/>
              <a:t>underway.</a:t>
            </a:r>
            <a:endParaRPr lang="en-GB" sz="2400" dirty="0"/>
          </a:p>
        </p:txBody>
      </p:sp>
    </p:spTree>
    <p:extLst>
      <p:ext uri="{BB962C8B-B14F-4D97-AF65-F5344CB8AC3E}">
        <p14:creationId xmlns:p14="http://schemas.microsoft.com/office/powerpoint/2010/main" val="10535438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solidFill>
                  <a:schemeClr val="accent1">
                    <a:lumMod val="50000"/>
                  </a:schemeClr>
                </a:solidFill>
              </a:rPr>
              <a:t>COMPUTING ADVISORY PANEL</a:t>
            </a:r>
            <a:endParaRPr lang="en-GB" sz="4000" dirty="0">
              <a:solidFill>
                <a:schemeClr val="accent1">
                  <a:lumMod val="50000"/>
                </a:schemeClr>
              </a:solidFill>
            </a:endParaRPr>
          </a:p>
        </p:txBody>
      </p:sp>
      <p:sp>
        <p:nvSpPr>
          <p:cNvPr id="3" name="Content Placeholder 2"/>
          <p:cNvSpPr>
            <a:spLocks noGrp="1"/>
          </p:cNvSpPr>
          <p:nvPr>
            <p:ph idx="1"/>
          </p:nvPr>
        </p:nvSpPr>
        <p:spPr>
          <a:xfrm>
            <a:off x="685800" y="1557338"/>
            <a:ext cx="7846640" cy="4319934"/>
          </a:xfrm>
        </p:spPr>
        <p:txBody>
          <a:bodyPr/>
          <a:lstStyle/>
          <a:p>
            <a:r>
              <a:rPr lang="en-GB" sz="2400" dirty="0" smtClean="0"/>
              <a:t>The Computing Advisory Panel (CAP) met on 24 June 2014.  </a:t>
            </a:r>
          </a:p>
          <a:p>
            <a:r>
              <a:rPr lang="en-GB" sz="2400" dirty="0" smtClean="0"/>
              <a:t>CAP discussed possible models for the next phase of PRACE (the European HPC infrastructure); reviewed the CAP submission to the BIS capital consultation exercise. </a:t>
            </a:r>
          </a:p>
          <a:p>
            <a:r>
              <a:rPr lang="en-GB" sz="2400" dirty="0" smtClean="0"/>
              <a:t>CAP has a new Chair: Dr Stephen </a:t>
            </a:r>
            <a:r>
              <a:rPr lang="en-GB" sz="2400" dirty="0" err="1" smtClean="0"/>
              <a:t>Fairhurst</a:t>
            </a:r>
            <a:r>
              <a:rPr lang="en-GB" sz="2400" dirty="0" smtClean="0"/>
              <a:t>, Cardiff University</a:t>
            </a:r>
          </a:p>
        </p:txBody>
      </p:sp>
    </p:spTree>
    <p:extLst>
      <p:ext uri="{BB962C8B-B14F-4D97-AF65-F5344CB8AC3E}">
        <p14:creationId xmlns:p14="http://schemas.microsoft.com/office/powerpoint/2010/main" val="30887251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solidFill>
                  <a:schemeClr val="accent1">
                    <a:lumMod val="50000"/>
                  </a:schemeClr>
                </a:solidFill>
              </a:rPr>
              <a:t>Phenomenology Review</a:t>
            </a:r>
            <a:endParaRPr lang="en-GB" sz="4000" dirty="0">
              <a:solidFill>
                <a:schemeClr val="accent1">
                  <a:lumMod val="50000"/>
                </a:schemeClr>
              </a:solidFill>
            </a:endParaRPr>
          </a:p>
        </p:txBody>
      </p:sp>
      <p:sp>
        <p:nvSpPr>
          <p:cNvPr id="3" name="Content Placeholder 2"/>
          <p:cNvSpPr>
            <a:spLocks noGrp="1"/>
          </p:cNvSpPr>
          <p:nvPr>
            <p:ph idx="1"/>
          </p:nvPr>
        </p:nvSpPr>
        <p:spPr>
          <a:xfrm>
            <a:off x="685800" y="1557338"/>
            <a:ext cx="7846640" cy="4319934"/>
          </a:xfrm>
        </p:spPr>
        <p:txBody>
          <a:bodyPr/>
          <a:lstStyle/>
          <a:p>
            <a:r>
              <a:rPr lang="en-GB" sz="2400" dirty="0" smtClean="0"/>
              <a:t>Mid-Term Review of Institute </a:t>
            </a:r>
            <a:r>
              <a:rPr lang="en-GB" sz="2400" dirty="0"/>
              <a:t>for Particle Physics Phenomenology (IPPP) </a:t>
            </a:r>
            <a:r>
              <a:rPr lang="en-GB" sz="2400" dirty="0" smtClean="0"/>
              <a:t>in </a:t>
            </a:r>
            <a:r>
              <a:rPr lang="en-GB" sz="2400" dirty="0"/>
              <a:t>March </a:t>
            </a:r>
            <a:r>
              <a:rPr lang="en-GB" sz="2400" dirty="0" smtClean="0"/>
              <a:t>2013 </a:t>
            </a:r>
            <a:endParaRPr lang="en-GB" sz="2400" dirty="0"/>
          </a:p>
          <a:p>
            <a:pPr lvl="1"/>
            <a:r>
              <a:rPr lang="en-GB" sz="1800" dirty="0" smtClean="0">
                <a:solidFill>
                  <a:schemeClr val="accent1">
                    <a:lumMod val="50000"/>
                  </a:schemeClr>
                </a:solidFill>
              </a:rPr>
              <a:t>Noted IPPP has had a very </a:t>
            </a:r>
            <a:r>
              <a:rPr lang="en-GB" sz="1800" dirty="0">
                <a:solidFill>
                  <a:schemeClr val="accent1">
                    <a:lumMod val="50000"/>
                  </a:schemeClr>
                </a:solidFill>
              </a:rPr>
              <a:t>positive impact </a:t>
            </a:r>
            <a:endParaRPr lang="en-GB" sz="1800" dirty="0" smtClean="0">
              <a:solidFill>
                <a:schemeClr val="accent1">
                  <a:lumMod val="50000"/>
                </a:schemeClr>
              </a:solidFill>
            </a:endParaRPr>
          </a:p>
          <a:p>
            <a:pPr lvl="1"/>
            <a:r>
              <a:rPr lang="en-GB" sz="1800" dirty="0" smtClean="0">
                <a:solidFill>
                  <a:schemeClr val="accent1">
                    <a:lumMod val="50000"/>
                  </a:schemeClr>
                </a:solidFill>
              </a:rPr>
              <a:t>UK phenomenology </a:t>
            </a:r>
            <a:r>
              <a:rPr lang="en-GB" sz="1800" dirty="0">
                <a:solidFill>
                  <a:schemeClr val="accent1">
                    <a:lumMod val="50000"/>
                  </a:schemeClr>
                </a:solidFill>
              </a:rPr>
              <a:t>programme </a:t>
            </a:r>
            <a:r>
              <a:rPr lang="en-GB" sz="1800" dirty="0" smtClean="0">
                <a:solidFill>
                  <a:schemeClr val="accent1">
                    <a:lumMod val="50000"/>
                  </a:schemeClr>
                </a:solidFill>
              </a:rPr>
              <a:t>grown </a:t>
            </a:r>
            <a:r>
              <a:rPr lang="en-GB" sz="1800" dirty="0">
                <a:solidFill>
                  <a:schemeClr val="accent1">
                    <a:lumMod val="50000"/>
                  </a:schemeClr>
                </a:solidFill>
              </a:rPr>
              <a:t>considerably and landscape transformed by new experimental results (e.g. LHC)</a:t>
            </a:r>
          </a:p>
          <a:p>
            <a:r>
              <a:rPr lang="en-GB" sz="2400" dirty="0" smtClean="0"/>
              <a:t>STFC to undertake </a:t>
            </a:r>
            <a:r>
              <a:rPr lang="en-GB" sz="2400" dirty="0"/>
              <a:t>a strategic review of UK </a:t>
            </a:r>
            <a:r>
              <a:rPr lang="en-GB" sz="2400" dirty="0" smtClean="0"/>
              <a:t>Phenomenology</a:t>
            </a:r>
            <a:endParaRPr lang="en-GB" sz="2400" dirty="0"/>
          </a:p>
          <a:p>
            <a:pPr lvl="1"/>
            <a:r>
              <a:rPr lang="en-GB" sz="1800" dirty="0" smtClean="0">
                <a:solidFill>
                  <a:schemeClr val="accent1">
                    <a:lumMod val="50000"/>
                  </a:schemeClr>
                </a:solidFill>
              </a:rPr>
              <a:t>Enable future </a:t>
            </a:r>
            <a:r>
              <a:rPr lang="en-GB" sz="1800" dirty="0">
                <a:solidFill>
                  <a:schemeClr val="accent1">
                    <a:lumMod val="50000"/>
                  </a:schemeClr>
                </a:solidFill>
              </a:rPr>
              <a:t>STFC funding of </a:t>
            </a:r>
            <a:r>
              <a:rPr lang="en-GB" sz="1800" dirty="0" smtClean="0">
                <a:solidFill>
                  <a:schemeClr val="accent1">
                    <a:lumMod val="50000"/>
                  </a:schemeClr>
                </a:solidFill>
              </a:rPr>
              <a:t>Phenomenology (including IPPP) </a:t>
            </a:r>
            <a:r>
              <a:rPr lang="en-GB" sz="1800" dirty="0">
                <a:solidFill>
                  <a:schemeClr val="accent1">
                    <a:lumMod val="50000"/>
                  </a:schemeClr>
                </a:solidFill>
              </a:rPr>
              <a:t>to be tensioned against </a:t>
            </a:r>
            <a:r>
              <a:rPr lang="en-GB" sz="1800" dirty="0" smtClean="0">
                <a:solidFill>
                  <a:schemeClr val="accent1">
                    <a:lumMod val="50000"/>
                  </a:schemeClr>
                </a:solidFill>
              </a:rPr>
              <a:t>the rest of the PP programme</a:t>
            </a:r>
            <a:endParaRPr lang="en-GB" sz="1800" dirty="0">
              <a:solidFill>
                <a:schemeClr val="accent1">
                  <a:lumMod val="50000"/>
                </a:schemeClr>
              </a:solidFill>
            </a:endParaRPr>
          </a:p>
          <a:p>
            <a:pPr lvl="1"/>
            <a:r>
              <a:rPr lang="en-GB" sz="1800" dirty="0" smtClean="0">
                <a:solidFill>
                  <a:schemeClr val="accent1">
                    <a:lumMod val="50000"/>
                  </a:schemeClr>
                </a:solidFill>
              </a:rPr>
              <a:t>allow </a:t>
            </a:r>
            <a:r>
              <a:rPr lang="en-GB" sz="1800" dirty="0">
                <a:solidFill>
                  <a:schemeClr val="accent1">
                    <a:lumMod val="50000"/>
                  </a:schemeClr>
                </a:solidFill>
              </a:rPr>
              <a:t>sufficient time for implementation of </a:t>
            </a:r>
            <a:r>
              <a:rPr lang="en-GB" sz="1800" dirty="0" smtClean="0">
                <a:solidFill>
                  <a:schemeClr val="accent1">
                    <a:lumMod val="50000"/>
                  </a:schemeClr>
                </a:solidFill>
              </a:rPr>
              <a:t>recommendations </a:t>
            </a:r>
            <a:r>
              <a:rPr lang="en-GB" sz="1800" dirty="0">
                <a:solidFill>
                  <a:schemeClr val="accent1">
                    <a:lumMod val="50000"/>
                  </a:schemeClr>
                </a:solidFill>
              </a:rPr>
              <a:t>before the next IPPP grant </a:t>
            </a:r>
            <a:r>
              <a:rPr lang="en-GB" sz="1800" dirty="0" smtClean="0">
                <a:solidFill>
                  <a:schemeClr val="accent1">
                    <a:lumMod val="50000"/>
                  </a:schemeClr>
                </a:solidFill>
              </a:rPr>
              <a:t>review  (e.g. feed </a:t>
            </a:r>
            <a:r>
              <a:rPr lang="en-GB" sz="1800" dirty="0">
                <a:solidFill>
                  <a:schemeClr val="accent1">
                    <a:lumMod val="50000"/>
                  </a:schemeClr>
                </a:solidFill>
              </a:rPr>
              <a:t>into </a:t>
            </a:r>
            <a:r>
              <a:rPr lang="en-GB" sz="1800" dirty="0" smtClean="0">
                <a:solidFill>
                  <a:schemeClr val="accent1">
                    <a:lumMod val="50000"/>
                  </a:schemeClr>
                </a:solidFill>
              </a:rPr>
              <a:t>Theory (2016</a:t>
            </a:r>
            <a:r>
              <a:rPr lang="en-GB" sz="1800" dirty="0">
                <a:solidFill>
                  <a:schemeClr val="accent1">
                    <a:lumMod val="50000"/>
                  </a:schemeClr>
                </a:solidFill>
              </a:rPr>
              <a:t>) and </a:t>
            </a:r>
            <a:r>
              <a:rPr lang="en-GB" sz="1800" dirty="0" smtClean="0">
                <a:solidFill>
                  <a:schemeClr val="accent1">
                    <a:lumMod val="50000"/>
                  </a:schemeClr>
                </a:solidFill>
              </a:rPr>
              <a:t>Experimental </a:t>
            </a:r>
            <a:r>
              <a:rPr lang="en-GB" sz="1800" dirty="0">
                <a:solidFill>
                  <a:schemeClr val="accent1">
                    <a:lumMod val="50000"/>
                  </a:schemeClr>
                </a:solidFill>
              </a:rPr>
              <a:t>(2018) </a:t>
            </a:r>
            <a:r>
              <a:rPr lang="en-GB" sz="1800" dirty="0" smtClean="0">
                <a:solidFill>
                  <a:schemeClr val="accent1">
                    <a:lumMod val="50000"/>
                  </a:schemeClr>
                </a:solidFill>
              </a:rPr>
              <a:t>PP </a:t>
            </a:r>
            <a:r>
              <a:rPr lang="en-GB" sz="1800" dirty="0">
                <a:solidFill>
                  <a:schemeClr val="accent1">
                    <a:lumMod val="50000"/>
                  </a:schemeClr>
                </a:solidFill>
              </a:rPr>
              <a:t>grant </a:t>
            </a:r>
            <a:r>
              <a:rPr lang="en-GB" sz="1800" dirty="0" smtClean="0">
                <a:solidFill>
                  <a:schemeClr val="accent1">
                    <a:lumMod val="50000"/>
                  </a:schemeClr>
                </a:solidFill>
              </a:rPr>
              <a:t>reviews)  </a:t>
            </a:r>
            <a:endParaRPr lang="en-GB" sz="1800" dirty="0">
              <a:solidFill>
                <a:schemeClr val="accent1">
                  <a:lumMod val="50000"/>
                </a:schemeClr>
              </a:solidFill>
            </a:endParaRPr>
          </a:p>
          <a:p>
            <a:pPr lvl="1"/>
            <a:r>
              <a:rPr lang="en-GB" sz="1800" dirty="0" smtClean="0">
                <a:solidFill>
                  <a:schemeClr val="accent1">
                    <a:lumMod val="50000"/>
                  </a:schemeClr>
                </a:solidFill>
              </a:rPr>
              <a:t>Aim </a:t>
            </a:r>
            <a:r>
              <a:rPr lang="en-GB" sz="1800" dirty="0">
                <a:solidFill>
                  <a:schemeClr val="accent1">
                    <a:lumMod val="50000"/>
                  </a:schemeClr>
                </a:solidFill>
              </a:rPr>
              <a:t>to initiate review in </a:t>
            </a:r>
            <a:r>
              <a:rPr lang="en-GB" sz="1800" dirty="0" smtClean="0">
                <a:solidFill>
                  <a:schemeClr val="accent1">
                    <a:lumMod val="50000"/>
                  </a:schemeClr>
                </a:solidFill>
              </a:rPr>
              <a:t>early 2015 - to </a:t>
            </a:r>
            <a:r>
              <a:rPr lang="en-GB" sz="1800" dirty="0">
                <a:solidFill>
                  <a:schemeClr val="accent1">
                    <a:lumMod val="50000"/>
                  </a:schemeClr>
                </a:solidFill>
              </a:rPr>
              <a:t>be completed by </a:t>
            </a:r>
            <a:r>
              <a:rPr lang="en-GB" sz="1800" dirty="0" smtClean="0">
                <a:solidFill>
                  <a:schemeClr val="accent1">
                    <a:lumMod val="50000"/>
                  </a:schemeClr>
                </a:solidFill>
              </a:rPr>
              <a:t>end 2015</a:t>
            </a:r>
            <a:endParaRPr lang="en-GB" sz="1800" dirty="0">
              <a:solidFill>
                <a:schemeClr val="accent1">
                  <a:lumMod val="50000"/>
                </a:schemeClr>
              </a:solidFill>
            </a:endParaRPr>
          </a:p>
          <a:p>
            <a:endParaRPr lang="en-GB" dirty="0"/>
          </a:p>
        </p:txBody>
      </p:sp>
    </p:spTree>
    <p:extLst>
      <p:ext uri="{BB962C8B-B14F-4D97-AF65-F5344CB8AC3E}">
        <p14:creationId xmlns:p14="http://schemas.microsoft.com/office/powerpoint/2010/main" val="22803944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961901"/>
          </a:xfrm>
        </p:spPr>
        <p:txBody>
          <a:bodyPr/>
          <a:lstStyle/>
          <a:p>
            <a:pPr indent="-539750">
              <a:defRPr/>
            </a:pPr>
            <a:r>
              <a:rPr lang="en-GB" kern="1200" dirty="0">
                <a:solidFill>
                  <a:srgbClr val="006699"/>
                </a:solidFill>
                <a:latin typeface="Calibri" panose="020F0502020204030204" pitchFamily="34" charset="0"/>
                <a:ea typeface="ヒラギノ角ゴ Pro W3"/>
                <a:cs typeface="Calibri" panose="020F0502020204030204" pitchFamily="34" charset="0"/>
              </a:rPr>
              <a:t>Comprehensive Spending Review</a:t>
            </a:r>
          </a:p>
        </p:txBody>
      </p:sp>
      <p:pic>
        <p:nvPicPr>
          <p:cNvPr id="4" name="Picture 4" descr="China rockets to second place in science publicatio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1938" y="3861048"/>
            <a:ext cx="3702391" cy="2325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descr="Untitl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7008" y="1196765"/>
            <a:ext cx="3744416" cy="2581379"/>
          </a:xfrm>
          <a:prstGeom prst="rect">
            <a:avLst/>
          </a:prstGeom>
          <a:ln>
            <a:noFill/>
          </a:ln>
          <a:effectLst>
            <a:outerShdw blurRad="292100" dist="139700" dir="2700000" algn="tl" rotWithShape="0">
              <a:srgbClr val="333333">
                <a:alpha val="65000"/>
              </a:srgbClr>
            </a:outerShdw>
          </a:effectLst>
        </p:spPr>
      </p:pic>
      <p:sp>
        <p:nvSpPr>
          <p:cNvPr id="16386" name="AutoShape 2" descr="data:image/jpeg;base64,/9j/4AAQSkZJRgABAQAAAQABAAD/2wCEAAkGBxQQEhQUEhQUFBUXFBYUFRQUFhQVFBQVGBUXFxgVFhcYHCggGBolHBQUITEhJSkrLi4uGB8zODMsNygtLisBCgoKDg0OFRAQGCwcHBwsLCwsLCssLCwsLCwsLCw0LCwrLCwsLC0sLCwrLCssLCwsLCwsLCwsLCwsLCw3KywsLP/AABEIAMIBAwMBIgACEQEDEQH/xAAbAAACAwEBAQAAAAAAAAAAAAACAwEEBQAGB//EAD4QAAEDAgQEBAQCCAUFAQAAAAEAAhEDIQQSMUEFIlFhE3GBkQYyobFCwSMzUmJy0eHwFBWCkqJDc5Oy8VP/xAAXAQEBAQEAAAAAAAAAAAAAAAAAAQID/8QAHhEBAQACAwADAQAAAAAAAAAAAAECEQMSMRMhUUH/2gAMAwEAAhEDEQA/APBEISE4hCQgUQhITSFBCBRCEhNIUEIFZUJCdCEhAohDCaQhIQLIQkJpCEhAshCQmkISECyEMJpCEhAshQQmEISECyFBCYQoIQKIUQmkIYQLhQWphCghAshDCaUMIFkKCEyEJCAIUQjhRCACEJCZCiEAQuRQuQewIUEJpC6nRL3BrRLnENaOpJgD3KBBCjKvQ4vA0SXllOoGNcWioxxc0gGA5wcDJNjGYaqi/hYMZagvoKjXMJ8iMzY7lwV61NsohCQtCpwuqBPhucNZZFRo83MJA0VNRSiEJCaQhIQKIUEJpCGECoUEJsISECoUEJpCEhAohQQmwhIQKIUEJhCghAohQQmQuDCTAEnYC5KBUISFYrYdzIztc2dMzS2fKdUohAshCQmkISECyFEJkKCECyEMJkKIQLhRCYQohAqF0I4UEIFwuTA3+4XIPZEK5wdsVM//AObHVJ6OAimf/I6mqxC1OF4UupVMoLnOcxha29QMAc5xyDmIzeEbD8BFirAltZ5aWBzsriC6mCQ1z5gQwGCdNu2gvxcwshrX+JnsZblLCLDKG5s8xeYvpomY5jc0eGaENALCXuJdpmAdETa2g2S8RldlLGFgDGh0vzhz93zAyg2tePYLptkWHDYdmLg8AGnlylszcOMy3tE32W1Xph1GiXhlSrUdH6QBzmyc0ZniGAtfhyINgTpJWMcE8eHLQfEszK9hm+WIaTlOaLGPzWlxioG1BTHytGgsDqKbj1PgihPl5q+2IW/gNJzi0tNNzSQfDeS2RrZ+adDoQFXrfBrzelVY7s8GmfSMwPuFp8NrBjgQGugmzhII05hK3uHPFpg9jMHsY/Lqt/HjTdfN8ZwDEUrvoviYlsVBO12EgeqzSF9vYRmAAuQ97f3Q2GnXQzWaRvYpeN4dSqwKjGVbD52BxB6AkT6hY+Lfla2+JEKC1fT8Z8EYZ85WvpH9xxie4qZvpCwsZ8A1BJpVWvi5DwaZAm5kFwMT20MdFi8dht4shRC18V8P4inrSce7IqevISR6wsxzYJBsdwdVhSSEJCaQoIQKIQkJsKCECiF6r4UwWUhwHMWkz2IsAvMQvY/DmMOSlkbmOZtN+ksHyl4G8WMIPQCuXU306lMPpkAGWktvMTOjrGNNO0r5pxnAeBVcwfL8zZ1ynSfKCPRfbOL4ajlb4DnGRDg4CYnNJMaz94Xyn43cP8QGj8LAHeZJMexHuoPNEISE0hQQqFEKCEwhRCBeVCQmwhIQLhDCaQhIQLIUEJkIYQDlXIoUIPakIS1OyoSEDKWPqsENqPy/sElzP9jpafZH/mM/PSpP7hppn2pFrfcHQKsQoIQaOG4hSY8VMlQPaS9subUaXgHITZhADsp/Fpor1bHio+q6nWp/pJBbUGV3hyMrSajMocABcP21XniEJC1MrE09Zg2VGtdlaCxwu4BtVtjP6wAhp7gj7rU4e5sEl19gBIJ95br0Xz9pLTIJBGhFiPIhX6PHMQ3/AKrnf9wNq+n6QGPRdJza9idX1HANJcCd2sYBpBlznH1D6P8AtWl/hc2mq+YYT40qt/WU21OkFzHR0/EIgAabL0PD/j+hpUZVp+jXtHqCCf8Aapcp7DT01dkdZ69/5rNxNe5BBJcHOzWMEZWwZEyRVdoR8p8k6j8R4WsIZWpGbAPPhn0D8pJSsQxuszo12Ug5csvsLQ4tqje8N03sy2njIxMFw+VgsCbkdC46z6eiyMYzO7K4sImAagzMHfmBgei164beSYvEAEztN7D191j4mk5wcYJDbugTl2E9LkD1W97Rl1+E0TSNQtc0+J4YFMxJygyc0gb2ACyK/C2gkB5aQbtqsIjsS2ST/pHot7H8rGAG+pncfOx3TSqR5iNlmGqM4dUBqXOYFxBdbXPrP8ljrKu6y38MqfhAf/2yHEjrkHN7hU3sIJBBBBgg2IPQjYrbZTzZmFkveWNY4y3I7NB5QLg3bG0ei1fjHDuxmJY3Dw4sw1NsO5RTaaZrtc7UuE1mtsNdYtPLKaan28hRpZ5APMIOXaL3LiYGi0+DUhTqS+qWgCXNpAVHG4aG80M1drm9pkPr4yiXGjh2lzaLCPGcATXFRsuNxplDodpzmBESqnhKbg8gNaKhaSC8tDAAbCT1LrCTDR2XPs3pNb4lrSQzluYJu4DadpiFh1HFxLiSSTJJ1JO5WnjMKX1GspTVJbnDabXOMkFzoES6zcxMDUqhWpFhyuBaejgQfYrcZVyFEJsISECiFBCbCEhAohRCbCEhAshCQmkKIQKhQQmEKIQLhcihSg9qQoITSEJCBRCEhOIQkIFEISE4hCQgSQohNIUQgSQhIToQkIFEJmHxL6X6t72fwOc37FQQoIQaNP4ixA+ZzX/xtE+eZsO+qZ/njXfPTI703WHcMcCf+SyCEJCstiaj0eK4vTqvY5rhTys8MMqtLuUZhble3R2+hv3VNlB98jW1MwLXBnh1SATMtDZLDaxiR6wschAWqzOp1b3BeH+JiKVNpcKud0hwhstGZhH4tQZkDtJWb8U4oDEYirTzVJqVGgAEUvCOZga/eo0MyyOUSNSpwvFq9Ig061VpbGWHugR0Bsp4a2gwA4hj6hc4Nw1ECfHqzlgCLwS3UxfrCmV21Iq/BvAqr6b6zKb3sfDeVrYFnteRDy9waTHy3++rXwppcrgQ4EgtIMiP62jYheaoceqMNJgmjQbVY4hhLy1peXOc3zFSbX5WxC0qfxSXMDiPGrPcS9jiObKbvcTcFwjT94TZca09F8Nu8KrWr5SCzDOLahJDc2ZrSGjLflbVk302Xn6LzyMY4tGSHNqvb4eeHGwdDQ0wInfrIXpRim18DiaraNLDvmlTLKJPhlwz+I/KRaRiSC7sDJheVc1kuAe4tg+GcjczjNg5uc5AZOhN4sZXfjn055IaA8Emmy0A5SKbzJIGVoIbrAJymJvqFPEeGsp1HMD3cpyy5vLMTBIuPKNkzBYZzn07G7obEGckOIgGRqNt0vE1cznwTlL3PA2kkwY8reRXXpLWO1imcE78OV38Jv6NME+yr1KZbZwIPQgg/VazSNcrYyxF4FozC8zIJ6bRFlfxFS5EmA1ga2xbAaJkb/8A1S8X4szeXhQQvQvwTDq1nyzLSG2iYGU5c3aJ2SMXwZrTZzrRMtkAkSASI+2xWbx5RqZxhkKCFefw940yu8j+ToJ9FWqUi35gW+YI+6xZZ6uyIUEJpCEhRS4UJkLkHtyEJCaQoIQJIUEJpCEhAohCQnEISECiEJCcWoSECSFBCaQhIQKIQkJxCEhAohCQmkKCECSFBCaQhIQFRyN5nDMfwsuG+byLx2FzuRujFk1f1nNYC+gA0AAsANgLBMIQkIKVbAMfctvESJBt1jX1XUcGxkFogiRI6GcwNr6jyg9VcIQkICo1XCSHOBAsQSCOYXBGn9VJx9T8RD+9RrXu8szgXD0KXCAhBbwfEG03tf4TZboA50QZBBDy7qYiL9UIqsIDc7gBOUPBhs3sWk7yflGpVUhDC1M7GbjGrQDXulzmOJIJcXwdeYkOg3GshPxVLmdqDmdAIgZdoJud/p1WCQjpVns+Vzm/wkgfRdJy/sZvG2PCk8uloJgOuY0m/ol4yZNjExvq0Aep/mqTOJVB+ydxLQIPWWxPqjdxAOnM0iSScpBEnUhpH5rU5calwoy7mggAkhuWDIIcNOhtf1QV63M6Dll7pucsF1uUDQeuunU8PiGZgS4RmBOYEO3Gokb9dkgUZiGl0DmyuDpN/wBmcuy12lYssJrsaWuMNkToC0jSHcsA3O6ziFoVmw03naNIOafsFTIXHk1t1w8Khcjhcubb3BCEhOIQkIFEISE0hQQgSQoITSEJCBRCghNIQkIFEISE0hQQgSQoITSFBCBJCghNIQkIFEISE4hCQgTCRiquQDqTCuup8uYFvzRlnmiJzaaXjvfoqWJYHRmlpGnT23Vg2aPBw6kX+I3PlBDCCI/aExfURpusghehr4ygKbhSdVnKW87GRJkWc133A0WEQtZzH66pN/0ohCQmkKCFhSSFBCaQoLUCoQkJpCEhAohCQnEISECiEJamwohAL6jnCC5xA2JJHslEJpCghAqFyOFyD3BCghNIQkIpRCEhOLUJagUQhITSFBCISQoITYQkIFEISE4hCQgUQhITiEJCBRCEhNIQkIFEISE4hCQgUQhLU4hCQgPH4k1jJAFgIGliSPaY9FW2jv8Azt9SmEISECiEJCdCiECSEJCaQoIQJIUEJpCEhAohCQnEISECiEJCaQoIQKIQlqaQoIQKhcjhcgOvxiqZmo4/wwPqAFUfjam9R/kXPKrudsuwzQXtDtCQPLue3XtKBoxT/wBtxjoX/krJqV2xBcJ+UF7gY8nOB+iTSo3IdFiYiCBrYRaU+hVyv5Bc2zR20+xQNbiMQDeq4H9mC/63VmlxaoDHiMcdTmbljttdV8Y0u5XZpsIBjmmwNt7K1hqDWsZkw4IzOl5eXBzmkg6A/KSBHbuZimDjD4u1h8iYPtK7/OnbU2nyeZ9Blk+gScRSbIaMtmgyGZGA2kSILhB212Vtnw6HkupVH8t7U6lj0jUajZAmnx4EwaeXzcPtEhWP80buD2iL+8IH4Wqy1TLUGhZUAeRYaMfdtiL2VnCUKLhlLH0XaCplL2Hs5jjAi2gQLPEqUwXQekE/aU5ldjtHNPqJ9kdL4cpmXSyp5vfTLr/unLpFtb7IMbwOGMLKbhPyhtTMd4kucCRbWDEps0MhCQqGL4JUokDPWZaflaYuNcu199ZCTWxFSmSGuNS5F2i8btsCf6FVGmQoIWaeKVGGKlKPXL7gzCsUeIscJIc3+IW+iCwQohSyq12jgfIoiECiEJCaQoIQJIUEJuVRCBJCEhOIQkIFEIS1OIQkIEkKITSEJCBRCEhOIQkIFEIcqcQhhAqFyYQoQZD2pmFjWNrfb81FQaaLqLoN5i8jSTEDyugc/GvIysJGYgR0Ggj3V/D8M5Cc7rQOVoPNoYI2BgT5xMKtgq4GsAToAATqdRfaFOJ4i55PMZ6gxOkExY6CyC0MPSaDYGBdz8z5gRebDzhTxLHMy5Q6SLgtbANoj1hZ3iucDMARrBvY6yVo0MFTbTLqoMiIF2gzud9j2t7FKwrXVcpZSaTr0bsIkkX10Gthqve/C2Cr4cAvosJdFhbL8ujXEXkWknzMFY/C/AptDjSlrXAshz4d0uNhHqbLfZi+ao/O2mahBys5nNZAbdztXmAYAnmImReD1eLpsq0stfDmSJP6oh2ujmE281g1OD0sS4eHVZhw1uVwZks60ECGuPT2S8CeSQZaNHPcRaCQbxP2vG0KKWMaGZXGqOcn5805iYgQQ2OUbWlFZeP4PXw5N21m5smeMvlMQ5p+mt1GExTWu5qVWkZMuzcs+RsTvv6L21LC4drCSc2ctMWgbkgTpM6Gbei7GfD2Grtz0y0F4Ba+m92WdZm4vbpPVEeJxVYu+bKLWLqYafORIkrLpcOw1EeJUYzEhx5i8ip2MNGm/wDLVa/GuGV8GSx4JabiCXMd+8Ji40iJXlcRUPUAxaLR55j9kGhiWUKmYPpPYC4FkNZTaG9LgZ4A1BO+lll8QZTY60mCQbFrRHW0eXmkM4j4cjI0uF8zQ557721+qzsZxDPJcT5c1z3n+7oL1ZzBmOWodDBgQNdCJGougZxMAWFQdiQ4H/j3WFUxTty/bQZQQABBtOm5Q05fJA0jqTeb9D3VR6ulxZh1kHdWqeJY7Rw+xXkgIgOJB/dO38O/0UvgGGyT+8TP0+yD2BCEhYNGq9kjPEbc0eQDzPTZWaHFnHUNPS5BPsDdBqEISFFKq53/AE6ltSGlwHtfrsp8Qa3G3MC2/qEAkKCE2EJCBRCEhOIQkIFEISE0hQQgSQhITiEJCBULkyFyDEeEolPezTzv7oaxv0Gw6IFMeSe06dvzTS7T22Eb+6rlMYzNt3QWBJkTJsTAt289Vdrgup5CSBABtdzuUCTvvaevVVsMNSDc9NdZH1V0nMCWmJytAkCCZGaeliNN+6K0+DYlgoNDgJYXNJMy1otLrgCA6d/VX4fUdo4tgHNFiJJziRGoH07JHBuGsZRLvEaXPY1xECJ1yAnUi3bmJ00u8GxQkZ3EgaAlxvEtDpgk5QSdAJAFgIgfS4gAwg53gODjTp8j3hjYjNFg6BYdLm63cBw7C4wgU2htN0yLAHO3M4uAdJdOYX2zCNx5/HNpskhwbMm5kkXgR00sNlk4fjLsO45cxky3IJJOoJB0MjWd/VB9QrcAosMZG5Q3LyhrWuzCCCNQIAFj2VZuKbTMUWmnADeSQwNFgMplun96rz9P4kq1wHZSXCZHLDYtD+pvtNx6GKXHnuGaoyIc0EEkG5EkEEGBO+wNlFXuK/E0t8J7A9rrBoa1oN4nK85Nf7C8ri/CmcoAdJzCWj5ZBAc4jcaO9lq4yvRcCTnBkkOLhkBEm5dALbG0z0gqpiuMUnw2mxmZrW5s5mmxpHLDjPJqBHedFUeTxbGiSASehLco/wCR8rD+lBlEAkugjQZfw20kt8rwtHiNbxAH5GtvFgCQ0Egvjp8x02WO17qrhTb8zoDYI5uo1t/QoFVsmaM094vpdRSp5GmHETEgtgEOsCJ+b2TW8Na52XMXmYMENp/hkZiJIvrEJ+KyvBknNMgGYP4YiLEQBJ1vawmor0MS0SMrZJ1DAST69k7K+NSLwLhvfcWScO6nSnNLpFgZFzH7J0G8EzCvUMBV8PxQDBiMzXZMpm4mw9J0N0CatJrXNLmuItmlz3Ov0APktVuWk0RSa2ZgkFpI75rkiNPoupYISwN8S8OmG5ycokACSWjp59VsMw4p08kAk3DXAAiTJkNaJPNrJ2UVk1sTUGpcBFi2MgntmEbrOOM5vncJiSHMdvtAVnF07mQ2Z1yggXnUxGiosDQTLvaO8xoOio0m4tgAyOrE6c+Qk9gcv5I3Y6NnHu6B9v5LMBESCZ2kzHcX+q4MH9wiNVmPnVpH09U4V2+Swi0eQ/1JzGMtv1F7/ZBtRKghUQ8TDW5bWuQT5ERKfQxMDmnsbIHQhIUtrAooQLhcjhSg89lkHsEus6fQQOqsNBiIvc/SP5qtUb5IBDIidNfPeE7NqBvYDppeU5lICnmde+UAbEnf/aUhnKc1ifcXEx5oLVClPK35nQOsS4Cfr91ZwNNrHvacphjiXG4kNzADadvVBSw72ltSzSSC3WTIjMf+XuVoUOHZ2lxdB3i3WYA1Py2Hb1ivQ8AbSZRLiHVKrpc4D5WFwaGMbaLAX1PMTol42i5jwWEAAuc4ZgS8AluoE/inbTRQ+qKNP9HrUkOcYs4AiNNIDfdZgxGckXm5N4tadP7sgficO2mMzi55ES4xBPYa9beSvUn0ssnlJgWkugzIGkLHo4IEZXOJdM6zuASAZB9eivOw7RqItmJM2vqSdTH5IIoYikxz3Hxg50MbmccsAagW73QVq4rAEkQLszCbxEhptpa/dBi2trEb2ItaANSZ9PosevTcwQyTeBIvr9Ag3mVaYaLRlBBiDeBcWvM+V1nUqraWYU55rEugvLNY0Ea7/SFQpUHzqCTlYBcyT0yx1TcVwis0MJpCHggkFhIhs80EhpIvGvqgPx6dQPNV2QEAfo2AAuOuUixASuCYxmHFV1Cm81HNLPFdB5IHKLfiyzEA2iTuGA4Y6pUa2oSxoOUS0EMkTJBi4Bn+d1YxfCXtqmmxpqBozuc4w0TEEk7REbwe6DOdh6lVoDYGWZaIzOJbHnu4X/NWHUmNpsFO77tIk5rskkmbmSRvfTVaOJo0qYbULppklhDAJjRzo6gHe95Cy8PVDJIaZILgXXdGYmxEQdTtr6IM/iGGLCyzRsQJ6u1Ou0TqvW/4qg6k1lRlgAQ5rWB5qNs0wJMAmOY7CwXmMXWzOcQIaYMxBP5nXon4ZmbldYkaXtYxfUW+6Dcr8ZpxDaQzfK2CC97iIaHGNB26jpezj2z8kNdA5jUMtdY5C1ov+LvHTReZwr20nh7ucNE06ZMS8fLUcJs0ajcmD1VjheOqOqHK1rjlLncrconXXvE9fQILtTCgw6oZY5riPmLQ/LrBu4TbfVJGHblByhoiTOW9zcEC/SQmY6o8kF7iSQSBYcx0tfYaWWa+o4tLQ45iRN7mwGvsgGtUBsGgdQI8ttF1J8Wyx9THdThQGiSSHQQYzX80NSre0/W/uqgXNc+LGNibWEp+DYXXDXOHUC1urjYIcIA53MW7iCCZOwA3Mq22sXM8N5s0kimAGwT5a6n3QS5rps0N2sW384MbICTMGBHkfqrlNxDQPYnp1A336pIa1x6QdLSb/T6oOp4cuBMhoHXU+gumAEWBNrGw/sKx/iXgRAj6gRG+0I8ObkEg+p0O4sggUiuTRVLbZ228yuRXnKBu3uWg9xm08klos/yC5ciCqH5u1NhHYktkjzkpmOtSpR0J9crb+a5cg1MeeSn/AAMP/sr/AAK9VoOmRttrAwuXKK0cQwBoAAiBbbrovONENbFpa2e/MuXILFK2U7xr/pKu0r0yTc89/IwuXIE1TGWLTmmPIFZz3Ex5u+65cgs8FqGJkyGNgyZEtEx0lavGqh/wsyZ/TGZMz4TzM9ZXLkFnjbA1uLygCPAiBESQDHSyqUr0q83uW3vyipQaB5RaOihcgxnO/Su7UmkdiabST5k3WBwU5nsm/wCkOt/xrlyC5W/WO/jcl4kxTcRrlffezbfYKFyB/E2gVnRaKVKO36NqVwp5BsSJde+vKdfcrlyqL+MMVqsWikIjbkGiz+G3eJ/ZJ9VC5QdUNz/F+ampv6/kuXKiG6en5LX4Q0FriQCQ6BN4EaBcuQFVcQLEi5+ymgLnzZ9iuXIp+MPK30+5TMEYYSLHMRIsYgW+pXLkFiZ1vc/dcuXKD//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6396" name="Picture 12" descr="http://sci.esa.int/science-e-media/img/content/images/2013/Rosetta_Philae_Artist_Impression_Close_595w.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9592" y="1196752"/>
            <a:ext cx="3458320" cy="2592288"/>
          </a:xfrm>
          <a:prstGeom prst="rect">
            <a:avLst/>
          </a:prstGeom>
          <a:ln>
            <a:noFill/>
          </a:ln>
          <a:effectLst>
            <a:outerShdw blurRad="292100" dist="139700" dir="2700000" algn="tl" rotWithShape="0">
              <a:srgbClr val="333333">
                <a:alpha val="65000"/>
              </a:srgbClr>
            </a:outerShdw>
          </a:effectLst>
        </p:spPr>
      </p:pic>
      <p:pic>
        <p:nvPicPr>
          <p:cNvPr id="16402" name="Picture 18" descr="https://encrypted-tbn0.gstatic.com/images?q=tbn:ANd9GcTRBLjWzHvgxYz5PYY5w9p0Gd7LgiMGD67MJbzx8m2FYNa73gze">
            <a:hlinkClick r:id="rId7"/>
          </p:cNvPr>
          <p:cNvPicPr>
            <a:picLocks noChangeAspect="1" noChangeArrowheads="1"/>
          </p:cNvPicPr>
          <p:nvPr/>
        </p:nvPicPr>
        <p:blipFill>
          <a:blip r:embed="rId8" cstate="print"/>
          <a:srcRect/>
          <a:stretch>
            <a:fillRect/>
          </a:stretch>
        </p:blipFill>
        <p:spPr bwMode="auto">
          <a:xfrm>
            <a:off x="901528" y="3861048"/>
            <a:ext cx="3528392" cy="2339194"/>
          </a:xfrm>
          <a:prstGeom prst="rect">
            <a:avLst/>
          </a:prstGeom>
          <a:ln>
            <a:noFill/>
          </a:ln>
          <a:effectLst>
            <a:outerShdw blurRad="292100" dist="139700" dir="2700000" algn="tl" rotWithShape="0">
              <a:srgbClr val="333333">
                <a:alpha val="65000"/>
              </a:srgbClr>
            </a:outerShdw>
          </a:effectLst>
        </p:spPr>
      </p:pic>
      <p:pic>
        <p:nvPicPr>
          <p:cNvPr id="5124" name="Picture 4" descr="Uk-coalition-government-20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12096" y="2852936"/>
            <a:ext cx="3783360" cy="2098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678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t="1536" b="25104"/>
          <a:stretch/>
        </p:blipFill>
        <p:spPr>
          <a:xfrm>
            <a:off x="1309" y="1124744"/>
            <a:ext cx="9179227" cy="5040560"/>
          </a:xfrm>
          <a:prstGeom prst="rect">
            <a:avLst/>
          </a:prstGeom>
        </p:spPr>
      </p:pic>
      <p:sp>
        <p:nvSpPr>
          <p:cNvPr id="5" name="Subtitle 4"/>
          <p:cNvSpPr>
            <a:spLocks noGrp="1"/>
          </p:cNvSpPr>
          <p:nvPr>
            <p:ph type="subTitle" idx="1"/>
          </p:nvPr>
        </p:nvSpPr>
        <p:spPr>
          <a:xfrm>
            <a:off x="0" y="92224"/>
            <a:ext cx="9144000" cy="1104528"/>
          </a:xfrm>
        </p:spPr>
        <p:txBody>
          <a:bodyPr/>
          <a:lstStyle/>
          <a:p>
            <a:pPr>
              <a:lnSpc>
                <a:spcPct val="90000"/>
              </a:lnSpc>
            </a:pPr>
            <a:r>
              <a:rPr lang="en-GB" sz="4400" b="1" dirty="0" smtClean="0">
                <a:solidFill>
                  <a:srgbClr val="006699"/>
                </a:solidFill>
                <a:latin typeface="Calibri" panose="020F0502020204030204" pitchFamily="34" charset="0"/>
                <a:cs typeface="Calibri" panose="020F0502020204030204" pitchFamily="34" charset="0"/>
              </a:rPr>
              <a:t>RD53 Collaboration General Meeting </a:t>
            </a:r>
            <a:br>
              <a:rPr lang="en-GB" sz="4400" b="1" dirty="0" smtClean="0">
                <a:solidFill>
                  <a:srgbClr val="006699"/>
                </a:solidFill>
                <a:latin typeface="Calibri" panose="020F0502020204030204" pitchFamily="34" charset="0"/>
                <a:cs typeface="Calibri" panose="020F0502020204030204" pitchFamily="34" charset="0"/>
              </a:rPr>
            </a:br>
            <a:r>
              <a:rPr lang="en-GB" sz="2800" dirty="0" smtClean="0">
                <a:solidFill>
                  <a:srgbClr val="002060"/>
                </a:solidFill>
                <a:latin typeface="Calibri" panose="020F0502020204030204" pitchFamily="34" charset="0"/>
                <a:cs typeface="Calibri" panose="020F0502020204030204" pitchFamily="34" charset="0"/>
              </a:rPr>
              <a:t>16-17 October</a:t>
            </a:r>
            <a:endParaRPr lang="en-GB" sz="2800" dirty="0">
              <a:solidFill>
                <a:srgbClr val="002060"/>
              </a:solidFill>
              <a:latin typeface="Calibri" panose="020F0502020204030204" pitchFamily="34" charset="0"/>
              <a:cs typeface="Calibri" panose="020F0502020204030204" pitchFamily="34" charset="0"/>
            </a:endParaRPr>
          </a:p>
        </p:txBody>
      </p:sp>
      <p:sp>
        <p:nvSpPr>
          <p:cNvPr id="2" name="TextBox 1"/>
          <p:cNvSpPr txBox="1"/>
          <p:nvPr/>
        </p:nvSpPr>
        <p:spPr>
          <a:xfrm>
            <a:off x="0" y="6165304"/>
            <a:ext cx="9180512" cy="707886"/>
          </a:xfrm>
          <a:prstGeom prst="rect">
            <a:avLst/>
          </a:prstGeom>
          <a:solidFill>
            <a:schemeClr val="bg1">
              <a:alpha val="61000"/>
            </a:schemeClr>
          </a:solidFill>
        </p:spPr>
        <p:txBody>
          <a:bodyPr wrap="square" rtlCol="0">
            <a:spAutoFit/>
          </a:bodyPr>
          <a:lstStyle/>
          <a:p>
            <a:pPr algn="ctr"/>
            <a:r>
              <a:rPr lang="en-GB" sz="2000" dirty="0">
                <a:latin typeface="Calibri" panose="020F0502020204030204" pitchFamily="34" charset="0"/>
                <a:cs typeface="Calibri" panose="020F0502020204030204" pitchFamily="34" charset="0"/>
              </a:rPr>
              <a:t>New research and development collaboration to address the challenges of making readout microelectronics for the phase 2 pixel detector upgrades of  ATLAS and </a:t>
            </a:r>
            <a:r>
              <a:rPr lang="en-GB" sz="2000" dirty="0" smtClean="0">
                <a:latin typeface="Calibri" panose="020F0502020204030204" pitchFamily="34" charset="0"/>
                <a:cs typeface="Calibri" panose="020F0502020204030204" pitchFamily="34" charset="0"/>
              </a:rPr>
              <a:t>CMS</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8559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6004203"/>
            <a:ext cx="1566044" cy="746883"/>
          </a:xfrm>
          <a:prstGeom prst="rect">
            <a:avLst/>
          </a:prstGeom>
        </p:spPr>
      </p:pic>
      <p:sp>
        <p:nvSpPr>
          <p:cNvPr id="7" name="TextBox 6"/>
          <p:cNvSpPr txBox="1"/>
          <p:nvPr/>
        </p:nvSpPr>
        <p:spPr>
          <a:xfrm>
            <a:off x="174927" y="1268760"/>
            <a:ext cx="8292592" cy="3939540"/>
          </a:xfrm>
          <a:prstGeom prst="rect">
            <a:avLst/>
          </a:prstGeom>
          <a:noFill/>
        </p:spPr>
        <p:txBody>
          <a:bodyPr wrap="square" rtlCol="0">
            <a:spAutoFit/>
          </a:bodyPr>
          <a:lstStyle/>
          <a:p>
            <a:pPr marL="342900" indent="-342900" eaLnBrk="0" hangingPunct="0">
              <a:spcBef>
                <a:spcPts val="0"/>
              </a:spcBef>
              <a:spcAft>
                <a:spcPts val="600"/>
              </a:spcAft>
              <a:buFont typeface="Arial"/>
              <a:buChar char="•"/>
            </a:pPr>
            <a:r>
              <a:rPr lang="en-GB" dirty="0" smtClean="0">
                <a:solidFill>
                  <a:srgbClr val="000000"/>
                </a:solidFill>
                <a:latin typeface="Calibri" panose="020F0502020204030204" pitchFamily="34" charset="0"/>
                <a:cs typeface="Calibri" pitchFamily="34" charset="0"/>
              </a:rPr>
              <a:t>Building </a:t>
            </a:r>
            <a:r>
              <a:rPr lang="en-GB" dirty="0">
                <a:solidFill>
                  <a:srgbClr val="000000"/>
                </a:solidFill>
                <a:latin typeface="Calibri" pitchFamily="34" charset="0"/>
                <a:cs typeface="Calibri" pitchFamily="34" charset="0"/>
              </a:rPr>
              <a:t>on our </a:t>
            </a:r>
            <a:r>
              <a:rPr lang="en-GB" dirty="0" smtClean="0">
                <a:solidFill>
                  <a:srgbClr val="000000"/>
                </a:solidFill>
                <a:latin typeface="Calibri" pitchFamily="34" charset="0"/>
                <a:cs typeface="Calibri" pitchFamily="34" charset="0"/>
              </a:rPr>
              <a:t>growing success</a:t>
            </a:r>
          </a:p>
          <a:p>
            <a:pPr marL="342900" indent="-342900" eaLnBrk="0" hangingPunct="0">
              <a:spcBef>
                <a:spcPts val="0"/>
              </a:spcBef>
              <a:spcAft>
                <a:spcPts val="600"/>
              </a:spcAft>
              <a:buFont typeface="Arial"/>
              <a:buChar char="•"/>
            </a:pPr>
            <a:r>
              <a:rPr lang="en-GB" dirty="0" smtClean="0">
                <a:solidFill>
                  <a:srgbClr val="000000"/>
                </a:solidFill>
                <a:latin typeface="Calibri" pitchFamily="34" charset="0"/>
                <a:cs typeface="Calibri" pitchFamily="34" charset="0"/>
              </a:rPr>
              <a:t>Autumn Statement contained </a:t>
            </a:r>
            <a:br>
              <a:rPr lang="en-GB" dirty="0" smtClean="0">
                <a:solidFill>
                  <a:srgbClr val="000000"/>
                </a:solidFill>
                <a:latin typeface="Calibri" pitchFamily="34" charset="0"/>
                <a:cs typeface="Calibri" pitchFamily="34" charset="0"/>
              </a:rPr>
            </a:br>
            <a:r>
              <a:rPr lang="en-GB" dirty="0" smtClean="0">
                <a:solidFill>
                  <a:srgbClr val="000000"/>
                </a:solidFill>
                <a:latin typeface="Calibri" pitchFamily="34" charset="0"/>
                <a:cs typeface="Calibri" pitchFamily="34" charset="0"/>
              </a:rPr>
              <a:t>funds to establish STFC</a:t>
            </a:r>
            <a:r>
              <a:rPr lang="en-GB" dirty="0">
                <a:solidFill>
                  <a:srgbClr val="000000"/>
                </a:solidFill>
                <a:latin typeface="Calibri" pitchFamily="34" charset="0"/>
                <a:cs typeface="Calibri" pitchFamily="34" charset="0"/>
              </a:rPr>
              <a:t>-IBM </a:t>
            </a:r>
            <a:r>
              <a:rPr lang="en-GB" dirty="0" smtClean="0">
                <a:solidFill>
                  <a:srgbClr val="000000"/>
                </a:solidFill>
                <a:latin typeface="Calibri" pitchFamily="34" charset="0"/>
                <a:cs typeface="Calibri" pitchFamily="34" charset="0"/>
              </a:rPr>
              <a:t/>
            </a:r>
            <a:br>
              <a:rPr lang="en-GB" dirty="0" smtClean="0">
                <a:solidFill>
                  <a:srgbClr val="000000"/>
                </a:solidFill>
                <a:latin typeface="Calibri" pitchFamily="34" charset="0"/>
                <a:cs typeface="Calibri" pitchFamily="34" charset="0"/>
              </a:rPr>
            </a:br>
            <a:r>
              <a:rPr lang="en-GB" dirty="0" smtClean="0">
                <a:solidFill>
                  <a:srgbClr val="000000"/>
                </a:solidFill>
                <a:latin typeface="Calibri" pitchFamily="34" charset="0"/>
                <a:cs typeface="Calibri" pitchFamily="34" charset="0"/>
              </a:rPr>
              <a:t>international research centre </a:t>
            </a:r>
            <a:br>
              <a:rPr lang="en-GB" dirty="0" smtClean="0">
                <a:solidFill>
                  <a:srgbClr val="000000"/>
                </a:solidFill>
                <a:latin typeface="Calibri" pitchFamily="34" charset="0"/>
                <a:cs typeface="Calibri" pitchFamily="34" charset="0"/>
              </a:rPr>
            </a:br>
            <a:r>
              <a:rPr lang="en-GB" dirty="0" smtClean="0">
                <a:solidFill>
                  <a:srgbClr val="000000"/>
                </a:solidFill>
                <a:latin typeface="Calibri" pitchFamily="34" charset="0"/>
                <a:cs typeface="Calibri" pitchFamily="34" charset="0"/>
              </a:rPr>
              <a:t>on </a:t>
            </a:r>
            <a:r>
              <a:rPr lang="en-GB" dirty="0">
                <a:solidFill>
                  <a:srgbClr val="000000"/>
                </a:solidFill>
                <a:latin typeface="Calibri" pitchFamily="34" charset="0"/>
                <a:cs typeface="Calibri" pitchFamily="34" charset="0"/>
              </a:rPr>
              <a:t>big data in the </a:t>
            </a:r>
            <a:r>
              <a:rPr lang="en-GB" dirty="0" smtClean="0">
                <a:solidFill>
                  <a:srgbClr val="000000"/>
                </a:solidFill>
                <a:latin typeface="Calibri" pitchFamily="34" charset="0"/>
                <a:cs typeface="Calibri" pitchFamily="34" charset="0"/>
              </a:rPr>
              <a:t>UK</a:t>
            </a:r>
          </a:p>
          <a:p>
            <a:pPr marL="342900" indent="-342900">
              <a:spcBef>
                <a:spcPts val="0"/>
              </a:spcBef>
              <a:buFont typeface="Arial"/>
              <a:buChar char="•"/>
            </a:pPr>
            <a:r>
              <a:rPr lang="en-GB" dirty="0">
                <a:solidFill>
                  <a:srgbClr val="000000"/>
                </a:solidFill>
                <a:latin typeface="Calibri" pitchFamily="34" charset="0"/>
                <a:cs typeface="Calibri" pitchFamily="34" charset="0"/>
              </a:rPr>
              <a:t>£115 million from UK, matched </a:t>
            </a:r>
            <a:r>
              <a:rPr lang="en-GB" dirty="0" smtClean="0">
                <a:solidFill>
                  <a:srgbClr val="000000"/>
                </a:solidFill>
                <a:latin typeface="Calibri" pitchFamily="34" charset="0"/>
                <a:cs typeface="Calibri" pitchFamily="34" charset="0"/>
              </a:rPr>
              <a:t/>
            </a:r>
            <a:br>
              <a:rPr lang="en-GB" dirty="0" smtClean="0">
                <a:solidFill>
                  <a:srgbClr val="000000"/>
                </a:solidFill>
                <a:latin typeface="Calibri" pitchFamily="34" charset="0"/>
                <a:cs typeface="Calibri" pitchFamily="34" charset="0"/>
              </a:rPr>
            </a:br>
            <a:r>
              <a:rPr lang="en-GB" dirty="0" smtClean="0">
                <a:solidFill>
                  <a:srgbClr val="000000"/>
                </a:solidFill>
                <a:latin typeface="Calibri" pitchFamily="34" charset="0"/>
                <a:cs typeface="Calibri" pitchFamily="34" charset="0"/>
              </a:rPr>
              <a:t>by £</a:t>
            </a:r>
            <a:r>
              <a:rPr lang="en-GB" dirty="0">
                <a:solidFill>
                  <a:srgbClr val="000000"/>
                </a:solidFill>
                <a:latin typeface="Calibri" pitchFamily="34" charset="0"/>
                <a:cs typeface="Calibri" pitchFamily="34" charset="0"/>
              </a:rPr>
              <a:t>200 million from IBM</a:t>
            </a:r>
          </a:p>
          <a:p>
            <a:pPr marL="342900" indent="-342900">
              <a:spcBef>
                <a:spcPts val="0"/>
              </a:spcBef>
              <a:buFont typeface="Arial"/>
              <a:buChar char="•"/>
            </a:pPr>
            <a:r>
              <a:rPr lang="en-GB" dirty="0">
                <a:solidFill>
                  <a:srgbClr val="000000"/>
                </a:solidFill>
                <a:latin typeface="Calibri" pitchFamily="34" charset="0"/>
                <a:cs typeface="Calibri" pitchFamily="34" charset="0"/>
              </a:rPr>
              <a:t>Linked to SKA, the Turing Centre and Manchester’s new materials science institute </a:t>
            </a:r>
          </a:p>
          <a:p>
            <a:pPr marL="342900" indent="-342900" eaLnBrk="0" hangingPunct="0">
              <a:spcBef>
                <a:spcPts val="0"/>
              </a:spcBef>
              <a:buFont typeface="Arial"/>
              <a:buChar char="•"/>
            </a:pPr>
            <a:endParaRPr lang="en-GB" dirty="0">
              <a:solidFill>
                <a:srgbClr val="000000"/>
              </a:solidFill>
              <a:latin typeface="Calibri" pitchFamily="34" charset="0"/>
              <a:cs typeface="Calibri" pitchFamily="34" charset="0"/>
            </a:endParaRPr>
          </a:p>
        </p:txBody>
      </p:sp>
      <p:sp>
        <p:nvSpPr>
          <p:cNvPr id="8" name="Title 2"/>
          <p:cNvSpPr txBox="1">
            <a:spLocks/>
          </p:cNvSpPr>
          <p:nvPr/>
        </p:nvSpPr>
        <p:spPr bwMode="auto">
          <a:xfrm>
            <a:off x="0" y="44624"/>
            <a:ext cx="9144000"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539750" algn="ctr" defTabSz="914400" rtl="0" eaLnBrk="0" fontAlgn="base" latinLnBrk="0" hangingPunct="0">
              <a:lnSpc>
                <a:spcPct val="100000"/>
              </a:lnSpc>
              <a:spcBef>
                <a:spcPct val="0"/>
              </a:spcBef>
              <a:spcAft>
                <a:spcPct val="0"/>
              </a:spcAft>
              <a:buClrTx/>
              <a:buSzTx/>
              <a:buFontTx/>
              <a:buNone/>
              <a:tabLst/>
              <a:defRPr/>
            </a:pPr>
            <a:r>
              <a:rPr kumimoji="0" lang="en-GB" sz="4400" b="1" i="0" u="none" strike="noStrike" kern="1200" cap="none" spc="0" normalizeH="0" baseline="0" noProof="0" dirty="0" err="1" smtClean="0">
                <a:ln>
                  <a:noFill/>
                </a:ln>
                <a:solidFill>
                  <a:srgbClr val="006699"/>
                </a:solidFill>
                <a:effectLst/>
                <a:uLnTx/>
                <a:uFillTx/>
                <a:latin typeface="Calibri" pitchFamily="34" charset="0"/>
                <a:ea typeface="ヒラギノ角ゴ Pro W3"/>
                <a:cs typeface="Calibri" pitchFamily="34" charset="0"/>
              </a:rPr>
              <a:t>Hartree</a:t>
            </a:r>
            <a:r>
              <a:rPr kumimoji="0" lang="en-GB" sz="4400" b="1" i="0" u="none" strike="noStrike" kern="1200" cap="none" spc="0" normalizeH="0" noProof="0" dirty="0" smtClean="0">
                <a:ln>
                  <a:noFill/>
                </a:ln>
                <a:solidFill>
                  <a:srgbClr val="006699"/>
                </a:solidFill>
                <a:effectLst/>
                <a:uLnTx/>
                <a:uFillTx/>
                <a:latin typeface="Calibri" pitchFamily="34" charset="0"/>
                <a:ea typeface="ヒラギノ角ゴ Pro W3"/>
                <a:cs typeface="Calibri" pitchFamily="34" charset="0"/>
              </a:rPr>
              <a:t> – Connecting with Industry</a:t>
            </a:r>
            <a:endParaRPr kumimoji="0" lang="en-GB" sz="4400" b="1" i="0" u="none" strike="noStrike" kern="1200" cap="none" spc="0" normalizeH="0" baseline="0" noProof="0" dirty="0">
              <a:ln>
                <a:noFill/>
              </a:ln>
              <a:solidFill>
                <a:srgbClr val="006699"/>
              </a:solidFill>
              <a:effectLst/>
              <a:uLnTx/>
              <a:uFillTx/>
              <a:latin typeface="Calibri" pitchFamily="34" charset="0"/>
              <a:ea typeface="ヒラギノ角ゴ Pro W3"/>
              <a:cs typeface="Calibri" pitchFamily="34" charset="0"/>
            </a:endParaRPr>
          </a:p>
        </p:txBody>
      </p:sp>
      <p:pic>
        <p:nvPicPr>
          <p:cNvPr id="6" name="Picture 5" descr="Untitl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4144" y="1412777"/>
            <a:ext cx="3493375" cy="2376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784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27384"/>
            <a:ext cx="9144000" cy="1008112"/>
          </a:xfrm>
          <a:prstGeom prst="rect">
            <a:avLst/>
          </a:prstGeom>
          <a:noFill/>
          <a:ln w="9525">
            <a:noFill/>
            <a:miter lim="800000"/>
            <a:headEnd/>
            <a:tailEnd/>
          </a:ln>
        </p:spPr>
        <p:txBody>
          <a:bodyPr anchor="ctr"/>
          <a:lstStyle/>
          <a:p>
            <a:pPr algn="ctr">
              <a:defRPr/>
            </a:pPr>
            <a:r>
              <a:rPr lang="en-GB" sz="4400" b="1" dirty="0" smtClean="0">
                <a:solidFill>
                  <a:srgbClr val="006699"/>
                </a:solidFill>
                <a:latin typeface="Calibri" pitchFamily="34" charset="0"/>
              </a:rPr>
              <a:t>Likely timeline for Spending </a:t>
            </a:r>
            <a:r>
              <a:rPr lang="en-GB" sz="4400" b="1" dirty="0">
                <a:solidFill>
                  <a:srgbClr val="006699"/>
                </a:solidFill>
                <a:latin typeface="Calibri" pitchFamily="34" charset="0"/>
              </a:rPr>
              <a:t>R</a:t>
            </a:r>
            <a:r>
              <a:rPr lang="en-GB" sz="4400" b="1" dirty="0" smtClean="0">
                <a:solidFill>
                  <a:srgbClr val="006699"/>
                </a:solidFill>
                <a:latin typeface="Calibri" pitchFamily="34" charset="0"/>
              </a:rPr>
              <a:t>eview</a:t>
            </a:r>
            <a:endParaRPr lang="en-GB" sz="4400" b="1" dirty="0">
              <a:solidFill>
                <a:srgbClr val="006699"/>
              </a:solidFill>
              <a:latin typeface="Calibri" pitchFamily="34" charset="0"/>
            </a:endParaRPr>
          </a:p>
        </p:txBody>
      </p:sp>
      <p:sp>
        <p:nvSpPr>
          <p:cNvPr id="3" name="Content Placeholder 2"/>
          <p:cNvSpPr txBox="1">
            <a:spLocks/>
          </p:cNvSpPr>
          <p:nvPr/>
        </p:nvSpPr>
        <p:spPr bwMode="auto">
          <a:xfrm>
            <a:off x="23664" y="692696"/>
            <a:ext cx="9144000" cy="399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indent="-342900">
              <a:spcBef>
                <a:spcPts val="0"/>
              </a:spcBef>
              <a:spcAft>
                <a:spcPts val="600"/>
              </a:spcAft>
              <a:buFont typeface="Arial"/>
              <a:buChar char="•"/>
            </a:pPr>
            <a:r>
              <a:rPr lang="en-GB" dirty="0" smtClean="0">
                <a:latin typeface="Calibri" panose="020F0502020204030204" pitchFamily="34" charset="0"/>
                <a:cs typeface="Calibri" panose="020F0502020204030204" pitchFamily="34" charset="0"/>
              </a:rPr>
              <a:t>Civil service discussions for Spending  Review underway now</a:t>
            </a:r>
          </a:p>
          <a:p>
            <a:pPr marL="800100" lvl="1" indent="-342900">
              <a:spcBef>
                <a:spcPts val="0"/>
              </a:spcBef>
              <a:spcAft>
                <a:spcPts val="1200"/>
              </a:spcAft>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Initial data request likely March 2015?</a:t>
            </a:r>
          </a:p>
          <a:p>
            <a:pPr marL="342900" indent="-342900">
              <a:spcBef>
                <a:spcPts val="0"/>
              </a:spcBef>
              <a:spcAft>
                <a:spcPts val="600"/>
              </a:spcAft>
              <a:buFont typeface="Arial"/>
              <a:buChar char="•"/>
            </a:pPr>
            <a:r>
              <a:rPr lang="en-GB" dirty="0" smtClean="0">
                <a:latin typeface="Calibri" panose="020F0502020204030204" pitchFamily="34" charset="0"/>
                <a:cs typeface="Calibri" panose="020F0502020204030204" pitchFamily="34" charset="0"/>
              </a:rPr>
              <a:t>Autumn Statement - Dec 2014</a:t>
            </a:r>
          </a:p>
          <a:p>
            <a:pPr marL="800100" lvl="1" indent="-342900">
              <a:spcBef>
                <a:spcPts val="0"/>
              </a:spcBef>
              <a:spcAft>
                <a:spcPts val="0"/>
              </a:spcAft>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Capital allocation for 16/17 to 19/20 </a:t>
            </a:r>
          </a:p>
          <a:p>
            <a:pPr marL="800100" lvl="1" indent="-342900">
              <a:spcBef>
                <a:spcPts val="0"/>
              </a:spcBef>
              <a:spcAft>
                <a:spcPts val="1200"/>
              </a:spcAft>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Science and Innovation Strategy</a:t>
            </a:r>
          </a:p>
          <a:p>
            <a:pPr marL="342900" indent="-342900">
              <a:spcBef>
                <a:spcPts val="0"/>
              </a:spcBef>
              <a:spcAft>
                <a:spcPts val="600"/>
              </a:spcAft>
              <a:buFont typeface="Arial"/>
              <a:buChar char="•"/>
            </a:pPr>
            <a:r>
              <a:rPr lang="en-GB" dirty="0" smtClean="0">
                <a:latin typeface="Calibri" panose="020F0502020204030204" pitchFamily="34" charset="0"/>
                <a:cs typeface="Calibri" panose="020F0502020204030204" pitchFamily="34" charset="0"/>
              </a:rPr>
              <a:t>Election – May 2015</a:t>
            </a:r>
          </a:p>
          <a:p>
            <a:pPr marL="800100" lvl="1" indent="-342900">
              <a:spcBef>
                <a:spcPts val="0"/>
              </a:spcBef>
              <a:spcAft>
                <a:spcPts val="0"/>
              </a:spcAft>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New Government, Chancellor, Ministers?</a:t>
            </a:r>
          </a:p>
          <a:p>
            <a:pPr marL="800100" lvl="1" indent="-342900">
              <a:spcBef>
                <a:spcPts val="0"/>
              </a:spcBef>
              <a:spcAft>
                <a:spcPts val="600"/>
              </a:spcAft>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Departmental reorganisation?</a:t>
            </a:r>
          </a:p>
        </p:txBody>
      </p:sp>
      <p:sp>
        <p:nvSpPr>
          <p:cNvPr id="4" name="AutoShape 4" descr="data:image/jpeg;base64,/9j/4AAQSkZJRgABAQAAAQABAAD/2wCEAAkGBxISEhUTEhQVFRUUGBUVFhYVFxQZFxsbFBYXGBgYGhsYHCggGB0mHBUUITEiJSkrLi4uGB8/ODMsNyguLi4BCgoKDg0OGxAQGywkICY0LCwsNDcsLSwsLSw0LCwvLCwsLCwsLCw0LDQsLCwsLSwsLCwsLywsLCwsLCwsLCwsLP/AABEIARIAuAMBEQACEQEDEQH/xAAbAAEAAgMBAQAAAAAAAAAAAAAABgcDBAUCAf/EAEEQAAEDAQQHBQYEBQMEAwAAAAEAAgMRBAYhMQUSQVFhcYETIpGhsQcyQlLB0SNygvAUYpKi4TOywiTS4vFDU4P/xAAbAQEAAwEBAQEAAAAAAAAAAAAABAUGAwECB//EADYRAAIBAgQCCAYBBAIDAAAAAAABAgMEBREhMRJBEzJRYXGBsdEikaHB4fBCFCMk8QYzFUNS/9oADAMBAAIRAxEAPwC8UAQBAEAQBAYbVao4m60j2saNriAPNfM5xgs5PI+J1IU1xTeSIvpG/wDZmYRB0p3jut8XY+Sr6uKUo9XUq62M0IaQzl9F++RHbZ7QbS7/AE2xxjkXHxOHkoM8VqvqpIramNV5dVJfX9+Rx7Rea2P96eT9J1f9tFFleV5byfp6EOd/cy3m/T0NGS3yu96SQ83uPqVydWb3k/mcHWqS3k/mYC4nMlc82c22z0yZwyc4ciQvVKS2Z6pyWzNqLTFob7s8o5SP+66K4qraT+bOquqy2m/mzpWW+VtZ/wDLrDc9rT50r5qRDEK8f5ZkqGKXMf5Z+KO5YfaM7KaEHeYyR5Or6qXTxZ/zj8idSxx/+yPy/fuSfRd7LJPQNk1HH4ZO6fHI9CVYUr2jU2eT79C0oYjb1tFLJ9j0/B3FLJwQBAEAQBAEAQBAEBitNoZG0ve4NaMy40C+ZSUVnJ5I+ZzjBcUnkiC6d9oGbLK3/wDR4/2t+p8FUXGKcqS8/wAFDdY1/GgvN/Ze/wAiD222yTO1pXue7e418Nw4BVFSpOo85PMoqtadV8U3mzHDC551WNLjuaCT5LlKSis5PI8hTnUfDBNvu1O1ZLpWl+bQwfzn6CpUKpiNCGzz8C1o4Hd1N0o+L9szrQXGHxzdGt+pP0USeL//ADH6llT/AONr+dT5L7/g3I7lWcZulP6m08mri8VrPZL6+5Kj/wAetVu5PzXse3XUsgzDv6ivY311LbL5Hk8JsIb5/M1pbrWY5doP1D6hSY3dZdbL5EGphtq+omvP8GtJdGL4ZHjnqn0AXRXsuaRweE0+UmaU90ZB7kjXcwW/ddY3seaI88JmurJP6e5yrXoeeP3ozTe3vDyyUiFenLZkOpZ1qe8fuaK6kU7OhrzWmzUDH6zB8D6lvTa3opVC8q0dnmuwm22IVqGkXmux7Fh3fvfBaaNP4ch+BxwP5XbeWBV3bX9Otps/3Y0dpiVKvo9JdnsSJTixCAIAgCAIAgOPeG8MVkbV/eefdjGZ4ncOPqo1zdQoLN79hDu72nbRzlvyRVem9OTWp2tK7Ae6we63kN/E4rO3FzUrPOT8uRlLq8qXEs5vTkuSNSx2OSV2rG0uO4fU5Ac1DqVIU1xTeSOdC3qV5cFNZsmGirmNFHTu1j8jahvU5npRU9fFG9KSy7zT2n/H4R+Ku832Lb57+hKLNZWRjVja1o3NAH/tVc6k5vOTzNBSo06UeGnFJdxkc8DMryMJS2R9TqRh1mYX2ncF3jbP+TIk71LqowPlJ2qRGlGOyIc69Se7PC+zkEAQBAEBoW/Q8M3vMAPzNwd/nqu1OvOGzI1a0pVeste3mRfSl2pI6uZ+I3h7w6bein0rqMtJaMp7jDalPWGq+pw1KK0ml1b7OjpFaSXMyEmbm89rh581a2mIuPw1dV29hd2OLSh8FbVdvNfvzLHikDgHNILSKgg1BByIKvU01mjSxkpLNbHtenoQBAEBwL2XkbZGUFHSvHcbsH8zuHr4kQ7y7VCOm729yvv76NtHTWT2X3ZU1stT5Xl8ji5zsST+8BwWanOU5cUnmzI1KkqknKbzbOtoC7j7R3nVZF8213Bv39VX3d9CjotZfu5aYdhFS6+KXww7e3w9/Un9gsMcLdSNoaPM8SdpWeq1p1ZcU3mbS3tqVvDgprJfu5lkmAXsKMpHlS5hDTdmB9oJ4KTGhFb6kGpdzltoYSuxGbzCAIAgCAIAgCAIAgOPprQDJqubRsm/Yfzff1Umjcyho9UQLqxhWXFHSXr4kJtVndG4seKOGz95q0jJSWaM/Upypy4ZLUkdzL0GzOEUhrC4/wBBPxDhvHXnZWN46L4JdX0LHDsQdCXBPqv6fvP9ztVrgRUGoOIIyWj3NYnnqj6gCA52ntLMssLpX40wa35nHIfvYCuFxXjRg5sj3VzG3pucvLvZTWkLa+aR0khq5xqfoBuAWWqVJVJOUtzF1qsqs3Oe7O5dW7vbHtZR+GDgPnI/4qqvr3olwQ63p+S5wjCv6h9LV6q27/wT4ANGwAeAos/rJ95sW4wj2JGtLOTlgFNp0FHV7lbWupT0jojCuxFCAIDBabZHH772t5kV6DMr7jCUuqjnOrCn1mkc2W89nGRc7k0/Wi7q0qMiSxKgtm35Gub3Q/JJ4N+6+/6Kfajl/wCVpdj+nue471wHMPHMA+hXy7Op3H1HFKL3zR0bLpeCTBsja7j3T4HNcpUKkd0Sqd1RqdWS9PU3VxJAQBAEAQHO01optoZTJ49130PBd6NZ033EW6tY145c+RAJonMcWuFCDQgq3TTWaMxODhJxluT72dXgr/0shxAJiJ3DEs6YkcK7grzDLrP+1Ly9jQYPe5/2J+Xt7E9VwX4QFRX203/EzkNP4cVWs3E/E7qfIBZq/uOlqZLZbe5kMTu+nq5LqrRfdmld3RJtMob8DcXnhu5n77lT3dyqFPPnyPMNsXd1uH+K1fh+SzY2BrQAAGtFABkAFl23KWb1bN9GMaccloka00teSnUqXAu8q7iu6j02MS6kcIDzI8NBLiABiScgvUm3kjxtJZsiOl7zucS2Hut+b4jy+UefJWNG0S1mUdziUpfDS0XbzI695JqSSTmTiVMSy2Kptt5s+xsLjRoJO4Cq+km9j1RctEjZboq0HKGU8o3/AGXRUKr/AIv5M6q2rPaD+TMU1kkZ77Ht/M0j1C+ZU5x3TR8SpTj1k15GFfBzOpozT0sNBXXZ8rj6HYo9W3hPuZNt76rS03XYTTRukY526zDzacxzVbUpSpvJl/QuIVo5xNtcjuEAQBARy92jNZvbNHebg/i3f09OSnWlXJ8D8iqxK24o9LHdb+BE7NO6N7XsNHNIcDxBqFZwk4yUluikhNwkpR3RduhdIttELJW/GMRuIwcOhBWsoVVVpqa5m3tqyrUlUXM5l+NK/wAPZXapo+T8NvCvvHoK9SFHv6/RUXlu9CNidx0NB5bvRFQrMmOLPu3oz+Hha0jvu7z+Z2dBh4rL3tx01VtbLRH6Bhdn/TW6T6z1fj2eRt2iWuA6r2hSy+Ji6r8T4I7czApBCCAICF3o0v2juyYe404/zOH0H72K0taHCuJ7mfxC76SXRx2X1ZyNH2GSeQRxt1nO2epO4KdSpSqS4YrUg0aM6s1CCzZZOhLiQRAOn/GfuNQwch8XXwCvqGG04az1f0NLbYRSprOp8T+n74kogs7GCjGtaBsaAB4BWEYxisksi1jCMFlFZGVfR9HwiqA4mlrqWWcGsYY7546NPUDB3UKJWsqNXdZPuINfDqFbeOT7VoVxeS7UtkNT34ye7IBhycPhKorqznQeuq7TN3lhUtnm9Y9vucyw2x8Lw9hoR4EbQeCgzgprJkWjWlSmpRLC0dbWzRh7cjmNoIzBVPUpuEuFmoo1o1YKcTZXM7BAEB8e0EEEVBwI4Fep5anjSayZW+k7J2Ur4/lOHI4jyorqlPjgpGUuKXRVHAmnsv0h/qwE7pG+TXf8PNX2E1etTfj7l1glbrUn4r7/AGOf7Srdr2lsQOETR/U/E+WouGKVOKqo9hGxqtxVlDsX1f6jlXSsPa2ltR3Wd8/py86Kgv63R0Xlu9Dng9t091HPZavy2+pYtolpgM1n6FPieb2NldV+BcMdzUU0rAgCA5F5tI9jFRp776tbwG0/vepNtS4567Ig39x0NPTd7EDAVsZst25mgBZYQXD8WQAvO1u5nTbx6LTWNqqMM31nv7Gvw6zVvTzfWe/sSFTSxCAIAgCAxWqzskY5jwHNcKEHavmUVJOMtj5nCM4uMlmmU3eXQxsk5jzae8x29py6jEHksvdW7oVOHlyMXe2rt6rhy5eBtXQt2pL2Z92TL8wy8qjwVXd084cXYSMMrcNTgez9SaKrNAEAQBARG+1no5knzAtP6cR6nwVjZS0cSjxanlKM/I1LmWrs7ZCdjnah/WNUeZCubGfBXj8vmRsNqcFzF9unzNW8No7S0zO3yPpyBIHkAudzLirSfezleT46833sk1xIdWKSU5ucGjk0V9XHwWexJupUjTXLU0OBJUaE6z3byXl/v6HeJquSSSyRKlJyebPiHgQBAV/eK3drM4j3W9xvIZnqa+SuLenwQRmL6t0tZ9i0R1vZ7ojtrR2jhVkNHcC4+6OlCegVxhtDpKnE9l6krCLbpa3G9o+vL3LVWiNWEAQBAEAQBAQ32nWIOgZLtjfT9Lxj5hqq8Vp501PsfqU2NUuKip9j+j/UVxZZtR7X/K4O8DVZ6UeKLRmqc+Cal2FnKiNgEAQBAcG+bKwNO548w4fZTLN/H5Fbikc6KfY/ciNgl1ZY3fK9rvBwKtqcuGafeiioy4akZdjRildVxJzJJXy3mz5k822ycXSdWzNG5zvWv1VRdpKq34Gjw6TdvFdmfqdlRicEAQGlpq19lC9+2lG83YD79F2ow45pEe6q9FSlIrlXJlC4rmaN7CyRgijn/iO5uyHRuqOi1FjR6KilzerNnh1DobeKe71fmdxSycEAQBAEAQBARr2huAsT+LowP6gfQFQcSf8Ajvy9StxZ/wCLLy9SplmjIFpMGA5BUL3Nktj6vD0IAgOLe8/9OeLm/X7KVZ/9hX4k/wCw/FEIjbUgDaQFbJZvIzsVm8jevBZDDaZozse6nJ3eb5ELtcw4Kso95Iu6bp15R7/9HYuZbwNaFxpU6zedKEeQPiqm8pt5TRYYXXSzpPxRK1Xl0EAQEQvlbw5zYm5M7zuZyHQeqsrOnkuN8yjxSunJU1y1fic27ej/AOItMcdKguq78rcXeQp1CtbWl0tWMfn4EKyodNXjDlz8C7AtWbcIAgCAIAgCAICvPadpQEss7T7v4j+BIo0eBJ6hUmK1k2qa8X9jO43cJtUVy1f2IfomzdpNGze4E8hifIFUdWXDBsqLWn0lWMSyFSGrCAIAgI7faWkTG731/pB/7gptkvibKrFZZU4rv/fUjWhode0Qt+aRg8XCqt6EeKrFd6Ki2jxVoLvXqT72h3fMrRaIxV7BR4GZaNvEjHpyVziVq5rpI7rfwNBi9k6kelgtVv4fgrZjiCCDQjEEZ4KgazMym080SvRd6m0DZwQR8YGB5gZHkoFWzeecC7t8TjllV37TrDTtmpXtR4Or4UUf+nq9hN/raGWfEjl6UvS0AtgqXH4iKAcgcSea70rN55zIVxicUsqWr7SJPcSSSak4knirBLIpG23myzfZ5oIwxmd4o+UDVBzDM/7sD0C0OG23Rx6SW79DUYRadFDpJbv0/PsTBWZcBAEAQBAEAQHHvNp5lki1jQyOqI2bzvP8o2qLdXMaEM3vyId7eRtqeb35L95FO2md0jnPeS5ziSSdpKzEpOTcpbmNnOU5OUnm2Sy5+jdVpmcMX4N/Lv6/Tiqy8q5vgRd4Zb8Meklu9vAkaglqEAQBAQi99q15tUZRinU4n6eCtbSHDDPtM9idXiq8K5eps+z2xdpbGu2RBzzz90ebq9Fc4bT4q6fZqfWEUuO4T7NS2VpDWkGvTcfXJlstGuOLosgTvacmnhlyVRd4dxPjpb9nsUV9hPG+Ojo+z2IDbLFJE7VlY5h3OBHhvVNOnODyksjP1KM6bymmjAvg5may2SSV2rGxzzuaCfRfcKcpvKKzOlOlOo8oJsnl1rjlpEtqpUYtiwI5vOR5D/CuLTDeF8dX5e5f2OE8LU63y9yeK4L4IAgCAIAgCA415bwx2RlT3pHe4zaeJ3N4qLdXUaEdd+SIV5ewto5vV8l+8ipNJaQknkMkrtZx8ANgA2ALNVasqsuKW5kK1adabnN6m/d7QxmdrOFI2nH+Y7h9VCuK/RrJbkuys3WlxS6q+pOgKYBVRogvD0IAgNTStuEMbnnPJo3k5D97l1pU3UlwnC4rKjTc35eJXEjy4kk1JJJPE5q5SyWSMpKTk82Wj7OtFdlZ+1cO9Mdb9A93xxPULR4bQ4KXE936cjVYRb9HR43vL05e5LFYlsEB5kjDhRwBG4gEea8aT3PGk9Gah0RZyamCKu/s2V9Fz6Clnnwr5I4u2ot58Cz8EbUUTWijQGjcAAPJdEktjsoqKySPa9PQgCAIAgCAICOXrvSyyN1G0fMRg3Y2vxO+21Qby9jQWS1l+7ldf4hG3XCtZeniVVbLU+V5kkcXOdiSf3gOCzk5ynLik82ZOpUlUk5TebOnoDQZmOu+ojHi7gOHFRK9wqei3JllZOs+KXV9ScRRhoDWgADAAZKqbbebNDGKislsel4fQQBAfHOABJNAMSTwXqWZ42ks2QG8Gle3kw9xuDRv3u6q3t6PRx13M1e3XTz06q29zLdPQptU4aR+G2jpDw3czl47lZWdu61TLktz2wtHcVUnstX+95cjWgAAYAYAclqEsjZJZaI+oehAEAQBAEAQBAEAQBARO+F7m2cGKEh0xzOYZz3u4eO41t7fKl8EOt6FTiGJKh8FPWXp+Sr5pXPcXOJc5xqScSSdpWflJyebMtKTk83ud+793zJSSUUZm1u13E7h6qFcXPD8MdyzsrDj+OptyXb+CYtaAKAUAwACrW8y9Sy0R9Xh6EAQHxxAFTgBmV6eN5EMvHp3tfw4z3Bmfm/wrO3t+D4pb+hQ3190nwQ29fwcaxWR8r2xxjWc40A/eQ4qdThKclGO7K+lTlUmoRWrLku5oZtkhEbcXHF7t7vsMgtRbW6oQ4V5mzs7WNvT4Fvz8TqKQSggCAIAgCAIAgCAIAgIdfS9ggBhgNZTg5w+D/y9FWX190fwQ63p+SnxLElSXR0+tz7vyVm5xJqcScSSs+3mZdtt5slF3rvZSTDi1h9XfZQLi5/jD5lxZYftUqrwXuSpV5dBAEAQHmR4aCSQAMSTkF6k28keNpLNkKvBp4zEsjwj83c9w4K0t7dQ+KW/oZ+9vnV+CHV9TkWSzPle1kbS5zjQAbf3vUyEJTkoxWbIFOnKpJRis2y2bp3abZGVdR0zh3nbAPlbw47fBaSzs40I5vrPf2RrrCwjbRzesnu/siQKaWAQBAEAQBAEAQBAEAQEVvveX+GZ2UR/GeM/kb83M7PHnXX950MeGPWf0KrE7/oI8EOs/ou32Ksc4k1JqTiSc1nW8zKNtvNkru3oGlJZRjmxp2fzHjuCr7m5z+GJdWNjllUqLXkvuyTqAXAQBAEBjtE7WNLnkBozJX1GLk8kfE5xhHik8kQfTum3TnVbVsYyG08XfZWtC3VNZvcz15eyrPhWkfXxNCwWGSd4jiaXOdsHqdw4qXTpyqS4YrUi0qM6s1CCzZbV2Ltx2Rmx0rh33/8AFu5vqtLa2kaC7XzZrrKxhbR7Zc37dx3FLJwQBAEAQBAEAQBAEAQGlpnSLbPC+V+TRgN5OAHU0XKtVVKDm+RxuK8aNN1Jcilbda3zSOkkNXPNSfoOAyWUqVJVJOUt2YirVlVm5y3Z3rq6H1qTSDAHuA7SPi5BV11Xy+CPmWmHWnF/dn5e5LlXF2EAQBAYbZa2RNL3mgHieA3lfcIObyRzq1Y048UnoQPTOl32h2ODB7rfqd5VtRoqmu8zd1dyry7FyRj0RoqW0yCOIVO0nJo3k7ApdGhOtLhic7e2nXnwQX4Lbu7oCKyR6rMXn33kYuP0G4LS21tChHJb82a+0s4W0Mo7832nWUklhAEAQBAEAQBAEAQBAEBW3tL0rryts7ThH3nfmcMPBp/uVFilbimqa5b+JmsauOKapLlq/H/XqRbRNhM0rWbDi47gM/t1VLVqcEHIq7ag61RQ+fgWLGwNAaBQAAAbgMlSttvNmqSUVkj0vD0IAgNe3WxkLC95oB4k7AOK+6cHOWSOVatGlBykQHSuk3zv1nYAe60ZAfU8Vb0qUaayRmbm5nXlnLbkjNoDQctrk1IxQD33n3Wj6ncNvmptvbTryyj5vsPq0tKlzPhjtzfYW5oXREVljEcQ/M4+847yVpaFCFGPDE19tbQt4cEP9m+uxICAIAgCAIAgCAIAgCAIDzI8NBJyAJPILxvJZnjeSzZRWkLUZZXyOze5zuVTWnTJZCpNzm5PmYOtUdSbm+bzJTcyyUjdIc3mg5N/zXwVVeTzko9hdYXSyg5vn6EjUItQgCA8ySBoLnGgAJJ4BepNvJHzKSis2V9pvSjp31yYMGt4bzxKuKNFU45czM3d0688+XIzXc0FJa5dRuDBi9+xo+pOwKfa20q88ltzZ7Z2c7mfCtubLd0Zo6OzxiOJtGjxJ2knaVpqVKNKPDFaGwo0YUYKEFoba6HUIAgCAIAgCAIAgCAIAgCA5F7J9Sxzuy7hb/X3fqo15LhoSfcRL+fDbzfd66FMLKmJLH0PDqQRt/lB6nE+ZVLWlxVGzWW0OClFdxuLkdwgCAjl8rdqsbEM34u5DIdT6KdZ0825PkVWKVuGCprnv4EVsVldLI2Ngq55DR138FaU4OclGO7KWlTlUmoR3ZdOhNFMs0TYmbMXHa5xzcf3uWqoUY0YKMTbW1vChTUI/wC2b67HcIAgCAIAgCAIAgCAIAgCAICN+0J1LE/i6Mf3g/RQcSf+O/L1K3Fn/iy8vUqVZoyBaTBQAcAqF7myWx9Xh6EAQEAvLaNe0P3No0fpz86q4to8NNGZv6nHXfdod/2Y2EOmklI/02gN5vrj4AjqrzCqec3N8vuTsEo8VSVR8vuWWr40wQBAEAQBAEAQBAEAQBAEAQBARr2hsrYnnc6M/wBwH1UDEl/jvyK3Flnavy9SpgVmzIotJjqgHeAVQvRmxTzR9Xh6EB5mkDWlxyaCTyAqvUs3kfMpKKbfIrCWQuJccySTzJqr1LJZGQlJybb5lo+zeyalk19sr3O6N7g82nxWjwyHDRz7X+DU4NT4bfi7W/YlasS2CAIAgCAIAgCAIAgCAIAgCAIDn3gsXbWaWMZuadX8wxb5gLjcU+kpSiR7ql0tGUO1fUpFZIwxOrsaSEsQYT34wARtIGRVVc0nCefJmksLhVKajzX7mdlRSeEBxL16QEcRYD3pMKbm7T9Oql2tPinxckV2I11ClwLd+hCGMJIAFSSABxOStUm3kjPJNvJF5aIsfYwRxfIxrTzAxPjVa6jDo6aj2I3VCn0VKMOxI210OwQBAEAQBAEAQBAEAQBAEAQBAEBWN/LtuiebRGKxvNXgfA45n8pPmeSoMQtHCXSR2e/cZjFbF05OrBaPfufsRKGVzCHNJBGRGaqmk1kynjOUHxReTO5Z71zNFHNa/jiD5YeSiys4PbQsqeK1UspJM+z3slIo1rG8cSfPDyXkbOC3eYnitR9VJfU4c87nuLnkuJzJUqMVFZIrpzlN8UnmyXez675kkFpkH4bD3K/E4beTfWm4q3w21cpdLLZbd7LfCbJzn001otu9/j1LMV8acIAgCAIAgCAIAgCAIAgCAIAgCAID45oIIIqDgQckazDWejIZpq4EUhLrO7sic2nFnTa3zCqq+Fwk86by9ClucGpzfFSfD3ciM2i41tacGNfxa9v/ACIKgSw24Wyz8/fIq54Rcx2SfmvvkfILj21xxjazi57Kf2klI4bcPdZefsI4RdN6rLzX2zJJoX2fMYQ60P7QjHUbUM6k4u8lOoYXGOtR593IsrbBYRalVefdy/fkTWNgaA1oAAFAAKAAbABkrVJJZIu0klkj0vT0IAgCAIAgCAIAgCAIAgCAIAgCAIAgORpi8dms2Ej6u+Rved4bOtFGrXdKj1nr2cyJcX1Gh13r2c/3xIxafaQK/hwEje99D4AH1VfLF1n8MfqVc8dWfww+bMDPaQ/bA08nkfQr5WLy5x+pzWOy5w+v4Oxo2/1mkIEgdETtPeb4jHxCk0sTpS0lp6EyjjNCek84/VfvkSqGZr2hzCHNOILSCDyIVjGSks0WsZKSzi80e16fQQBAEAQBAEAQBAEAQBAEAQBAEAQEDvnfAsLoLM6jhg+QbDta3jvOzYqe+v3F9HT35v2KHEsTcW6VJ6839kV85xJqcScSSqRvMzrberN6x6GtEoqyJxGwmgB5F1AVwqXVKnpKSJdDD7mus6cG18l82bUt17W0V7OvJzD5VXGOIW7/AJfRkmWC3kVnwZ+a9zkzQuYdV7S0jY4EHwKlxkpLOLzRWzpzpvhmmn36HUu9eGWyPqw6zCe9GTgeW48fVS7a6nQem3YSbS9qW0tNVzRbmi9IR2iNssZq13iDtB3ELTUqsasFOOxsKFaFaCnDZm2uh1CAIAgCAIAgCAIAgCAIAgCAICP320wbNZzqmkkncZvGHed0HmQoV9cdDS03eiK/ErroKOm70XuVCFmTHk8u1dhsYEkwDnnENOTeY2u9FQ3mISk+Cm8l29v4NhhmDQpxVSus5dnJfklCqjQnl0gGZX3GnKWyOU61OG7OfpOzxTt1ZG13HIjiDsUu3jVpS4ovIrryVvcQ4Jxz79mvArnS2jnQSFjsRm128fdaClVVSOaMXc28qE+F+R3fZ/pgw2gROPcmIbyf8J65dRuVth1x0dTgez9SdhN10VXge0vXl7FqrRGrCAIAgCAIAgCAIAgCAIAgCAICsfadaS60MZsZHXq8mvk1qoMVm3VUexGYxuo3WUexev6jlXPsYktLa5MBkpyoB5kHos7iFV06Dy56HPBaCq3az2jr7fVoslZo3beRqSzE5ZKdToqOr3Kqvcym8o6IwrsRggOJe2yh8BdtjII5E0I9D0Uq0nlUy7SvxKkp0eLmiEMeWkEGhBBB4jJWybTzRnU2nmi+LJNrsY/52td/UAfqthCXFFPtN7CXFFS7TKvo+wgCAIAgCAIAgCAIAgCAIAgKn9orSLa7ixhHhT6FZzE1/f8AJGTxhf5L8EfbgP8Ax3jfGfJzfus3iq/tJ9/uS/8AjskriS7vuibWp+FN6qLeGb4jS3lTKPAuZqqYVoQBAc+8BpZ5fy+pC72//YiLePKhLwK8VwZYvDQYpZoQf/qj/wBgWuoaUo+C9DdWyyow8F6G8up3CAIAgCAIAgCAIAgCAIAgCArn2o2IiSKYZOaYzzaSR4hx/pVHi1P4oz8jOY5SynGp5EYu/buwnY8+7WjuTsD4Z9FQXVLpaTjz5Ffh1z/T3MZvbZ+D/cyxZH6xqMRs5Klpx4YpGqr1OOba2PC+zkEAQEbvlbgGCIZuIc7gBl4n0U6zp5vjKnFK6UFTW79CLWGzGWRkbc3ua0fqNKq0pwc5KK5lNSpupNQXPQvaNgaABkAAOi16WSyN4lkskel6ehAEAQBAEAQBAEAQBAEAQBAc28OihaoHRHAnFh3OGR+nIlcLmgq1Nwfl4ka7t1cUnB+XiUxarO+N7mPBa5poQdhWVnCUJOMt0YqpCVOTjJZNHW0JeF0NGPq6PZ8zeW8cFDrWynqtGTrTEJUvhnqvqiU2bTMD8pGjg46p/uUCVCpHdFzC7oz2kvT1M77dE3ORg5ub918KnN7JnSVanHeS+ZxtKXoY0EQ993zfCPupVK0k9Z6EC4xOEVlT1f0IhPM57i5xJccSSrGMVFZIopzlOTlJ5snXs40Ca/xUgoMREDtrg5/qBzKusMtnn0svL3L7B7N59PLy9ywVdGhCAIAgCAIAgCAIAgCAIAgCAIAgOFeW7EVrFT3JQKNePRw2j0UO6s4V1ns+0gXthTuVm9JdvuVhpfQNosx/FYabHjFh67ORoVQVrWpRfxLz5GXuLOtQfxrTt5HNUcihAZIIHPcGsaXOOQaCT4BfUYuTyis2fUISm+GKzZOLtXENRJa8AMREDifzkZDgP8K3tcMefFV+XuX1lhDz46/y9ywWtAAAFAMABkKK6SyNAlloj6h6EAQBAEAQBAEAQBAEAQBAEAQBAEB8IrmgIXfDR8LcWxRgkVJDGg+QVXeUoLVRXyKbEKFNaqK+SInd+BjnkOa12O0A+qrbWEXLVFRZwjKeqTLW0bZI42Ds2MZUCuq1ra+AWipQjGPwpI1dGnCEVwpLyNtdDqEAQBAEAQBAEAQB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jpeg;base64,/9j/4AAQSkZJRgABAQAAAQABAAD/2wCEAAkGBxISEhUTEhQVFRUUGBUVFhYVFxQZFxsbFBYXGBgYGhsYHCggGB0mHBUUITEiJSkrLi4uGB8/ODMsNyguLi4BCgoKDg0OGxAQGywkICY0LCwsNDcsLSwsLSw0LCwvLCwsLCwsLCw0LDQsLCwsLSwsLCwsLywsLCwsLCwsLCwsLP/AABEIARIAuAMBEQACEQEDEQH/xAAbAAEAAgMBAQAAAAAAAAAAAAAABgcDBAUCAf/EAEEQAAEDAQQHBQYEBQMEAwAAAAEAAgMRBAYhMQUSQVFhcYETIpGhsQcyQlLB0SNygvAUYpKi4TOywiTS4vFDU4P/xAAbAQEAAwEBAQEAAAAAAAAAAAAABAUGAwECB//EADYRAAIBAgQCCAYBBAIDAAAAAAABAgMEBREhMRJBEzJRYXGBsdEikaHB4fBCFCMk8QYzFUNS/9oADAMBAAIRAxEAPwC8UAQBAEAQBAYbVao4m60j2saNriAPNfM5xgs5PI+J1IU1xTeSIvpG/wDZmYRB0p3jut8XY+Sr6uKUo9XUq62M0IaQzl9F++RHbZ7QbS7/AE2xxjkXHxOHkoM8VqvqpIramNV5dVJfX9+Rx7Rea2P96eT9J1f9tFFleV5byfp6EOd/cy3m/T0NGS3yu96SQ83uPqVydWb3k/mcHWqS3k/mYC4nMlc82c22z0yZwyc4ciQvVKS2Z6pyWzNqLTFob7s8o5SP+66K4qraT+bOquqy2m/mzpWW+VtZ/wDLrDc9rT50r5qRDEK8f5ZkqGKXMf5Z+KO5YfaM7KaEHeYyR5Or6qXTxZ/zj8idSxx/+yPy/fuSfRd7LJPQNk1HH4ZO6fHI9CVYUr2jU2eT79C0oYjb1tFLJ9j0/B3FLJwQBAEAQBAEAQBAEBitNoZG0ve4NaMy40C+ZSUVnJ5I+ZzjBcUnkiC6d9oGbLK3/wDR4/2t+p8FUXGKcqS8/wAFDdY1/GgvN/Ze/wAiD222yTO1pXue7e418Nw4BVFSpOo85PMoqtadV8U3mzHDC551WNLjuaCT5LlKSis5PI8hTnUfDBNvu1O1ZLpWl+bQwfzn6CpUKpiNCGzz8C1o4Hd1N0o+L9szrQXGHxzdGt+pP0USeL//ADH6llT/AONr+dT5L7/g3I7lWcZulP6m08mri8VrPZL6+5Kj/wAetVu5PzXse3XUsgzDv6ivY311LbL5Hk8JsIb5/M1pbrWY5doP1D6hSY3dZdbL5EGphtq+omvP8GtJdGL4ZHjnqn0AXRXsuaRweE0+UmaU90ZB7kjXcwW/ddY3seaI88JmurJP6e5yrXoeeP3ozTe3vDyyUiFenLZkOpZ1qe8fuaK6kU7OhrzWmzUDH6zB8D6lvTa3opVC8q0dnmuwm22IVqGkXmux7Fh3fvfBaaNP4ch+BxwP5XbeWBV3bX9Otps/3Y0dpiVKvo9JdnsSJTixCAIAgCAIAgOPeG8MVkbV/eefdjGZ4ncOPqo1zdQoLN79hDu72nbRzlvyRVem9OTWp2tK7Ae6we63kN/E4rO3FzUrPOT8uRlLq8qXEs5vTkuSNSx2OSV2rG0uO4fU5Ac1DqVIU1xTeSOdC3qV5cFNZsmGirmNFHTu1j8jahvU5npRU9fFG9KSy7zT2n/H4R+Ku832Lb57+hKLNZWRjVja1o3NAH/tVc6k5vOTzNBSo06UeGnFJdxkc8DMryMJS2R9TqRh1mYX2ncF3jbP+TIk71LqowPlJ2qRGlGOyIc69Se7PC+zkEAQBAEBoW/Q8M3vMAPzNwd/nqu1OvOGzI1a0pVeste3mRfSl2pI6uZ+I3h7w6bein0rqMtJaMp7jDalPWGq+pw1KK0ml1b7OjpFaSXMyEmbm89rh581a2mIuPw1dV29hd2OLSh8FbVdvNfvzLHikDgHNILSKgg1BByIKvU01mjSxkpLNbHtenoQBAEBwL2XkbZGUFHSvHcbsH8zuHr4kQ7y7VCOm729yvv76NtHTWT2X3ZU1stT5Xl8ji5zsST+8BwWanOU5cUnmzI1KkqknKbzbOtoC7j7R3nVZF8213Bv39VX3d9CjotZfu5aYdhFS6+KXww7e3w9/Un9gsMcLdSNoaPM8SdpWeq1p1ZcU3mbS3tqVvDgprJfu5lkmAXsKMpHlS5hDTdmB9oJ4KTGhFb6kGpdzltoYSuxGbzCAIAgCAIAgCAIAgOPprQDJqubRsm/Yfzff1Umjcyho9UQLqxhWXFHSXr4kJtVndG4seKOGz95q0jJSWaM/Upypy4ZLUkdzL0GzOEUhrC4/wBBPxDhvHXnZWN46L4JdX0LHDsQdCXBPqv6fvP9ztVrgRUGoOIIyWj3NYnnqj6gCA52ntLMssLpX40wa35nHIfvYCuFxXjRg5sj3VzG3pucvLvZTWkLa+aR0khq5xqfoBuAWWqVJVJOUtzF1qsqs3Oe7O5dW7vbHtZR+GDgPnI/4qqvr3olwQ63p+S5wjCv6h9LV6q27/wT4ANGwAeAos/rJ95sW4wj2JGtLOTlgFNp0FHV7lbWupT0jojCuxFCAIDBabZHH772t5kV6DMr7jCUuqjnOrCn1mkc2W89nGRc7k0/Wi7q0qMiSxKgtm35Gub3Q/JJ4N+6+/6Kfajl/wCVpdj+nue471wHMPHMA+hXy7Op3H1HFKL3zR0bLpeCTBsja7j3T4HNcpUKkd0Sqd1RqdWS9PU3VxJAQBAEAQHO01optoZTJ49130PBd6NZ033EW6tY145c+RAJonMcWuFCDQgq3TTWaMxODhJxluT72dXgr/0shxAJiJ3DEs6YkcK7grzDLrP+1Ly9jQYPe5/2J+Xt7E9VwX4QFRX203/EzkNP4cVWs3E/E7qfIBZq/uOlqZLZbe5kMTu+nq5LqrRfdmld3RJtMob8DcXnhu5n77lT3dyqFPPnyPMNsXd1uH+K1fh+SzY2BrQAAGtFABkAFl23KWb1bN9GMaccloka00teSnUqXAu8q7iu6j02MS6kcIDzI8NBLiABiScgvUm3kjxtJZsiOl7zucS2Hut+b4jy+UefJWNG0S1mUdziUpfDS0XbzI695JqSSTmTiVMSy2Kptt5s+xsLjRoJO4Cq+km9j1RctEjZboq0HKGU8o3/AGXRUKr/AIv5M6q2rPaD+TMU1kkZ77Ht/M0j1C+ZU5x3TR8SpTj1k15GFfBzOpozT0sNBXXZ8rj6HYo9W3hPuZNt76rS03XYTTRukY526zDzacxzVbUpSpvJl/QuIVo5xNtcjuEAQBARy92jNZvbNHebg/i3f09OSnWlXJ8D8iqxK24o9LHdb+BE7NO6N7XsNHNIcDxBqFZwk4yUluikhNwkpR3RduhdIttELJW/GMRuIwcOhBWsoVVVpqa5m3tqyrUlUXM5l+NK/wAPZXapo+T8NvCvvHoK9SFHv6/RUXlu9CNidx0NB5bvRFQrMmOLPu3oz+Hha0jvu7z+Z2dBh4rL3tx01VtbLRH6Bhdn/TW6T6z1fj2eRt2iWuA6r2hSy+Ji6r8T4I7czApBCCAICF3o0v2juyYe404/zOH0H72K0taHCuJ7mfxC76SXRx2X1ZyNH2GSeQRxt1nO2epO4KdSpSqS4YrUg0aM6s1CCzZZOhLiQRAOn/GfuNQwch8XXwCvqGG04az1f0NLbYRSprOp8T+n74kogs7GCjGtaBsaAB4BWEYxisksi1jCMFlFZGVfR9HwiqA4mlrqWWcGsYY7546NPUDB3UKJWsqNXdZPuINfDqFbeOT7VoVxeS7UtkNT34ye7IBhycPhKorqznQeuq7TN3lhUtnm9Y9vucyw2x8Lw9hoR4EbQeCgzgprJkWjWlSmpRLC0dbWzRh7cjmNoIzBVPUpuEuFmoo1o1YKcTZXM7BAEB8e0EEEVBwI4Fep5anjSayZW+k7J2Ur4/lOHI4jyorqlPjgpGUuKXRVHAmnsv0h/qwE7pG+TXf8PNX2E1etTfj7l1glbrUn4r7/AGOf7Srdr2lsQOETR/U/E+WouGKVOKqo9hGxqtxVlDsX1f6jlXSsPa2ltR3Wd8/py86Kgv63R0Xlu9Dng9t091HPZavy2+pYtolpgM1n6FPieb2NldV+BcMdzUU0rAgCA5F5tI9jFRp776tbwG0/vepNtS4567Ig39x0NPTd7EDAVsZst25mgBZYQXD8WQAvO1u5nTbx6LTWNqqMM31nv7Gvw6zVvTzfWe/sSFTSxCAIAgCAxWqzskY5jwHNcKEHavmUVJOMtj5nCM4uMlmmU3eXQxsk5jzae8x29py6jEHksvdW7oVOHlyMXe2rt6rhy5eBtXQt2pL2Z92TL8wy8qjwVXd084cXYSMMrcNTgez9SaKrNAEAQBARG+1no5knzAtP6cR6nwVjZS0cSjxanlKM/I1LmWrs7ZCdjnah/WNUeZCubGfBXj8vmRsNqcFzF9unzNW8No7S0zO3yPpyBIHkAudzLirSfezleT46833sk1xIdWKSU5ucGjk0V9XHwWexJupUjTXLU0OBJUaE6z3byXl/v6HeJquSSSyRKlJyebPiHgQBAV/eK3drM4j3W9xvIZnqa+SuLenwQRmL6t0tZ9i0R1vZ7ojtrR2jhVkNHcC4+6OlCegVxhtDpKnE9l6krCLbpa3G9o+vL3LVWiNWEAQBAEAQBAQ32nWIOgZLtjfT9Lxj5hqq8Vp501PsfqU2NUuKip9j+j/UVxZZtR7X/K4O8DVZ6UeKLRmqc+Cal2FnKiNgEAQBAcG+bKwNO548w4fZTLN/H5Fbikc6KfY/ciNgl1ZY3fK9rvBwKtqcuGafeiioy4akZdjRildVxJzJJXy3mz5k822ycXSdWzNG5zvWv1VRdpKq34Gjw6TdvFdmfqdlRicEAQGlpq19lC9+2lG83YD79F2ow45pEe6q9FSlIrlXJlC4rmaN7CyRgijn/iO5uyHRuqOi1FjR6KilzerNnh1DobeKe71fmdxSycEAQBAEAQBARr2huAsT+LowP6gfQFQcSf8Ajvy9StxZ/wCLLy9SplmjIFpMGA5BUL3Nktj6vD0IAgOLe8/9OeLm/X7KVZ/9hX4k/wCw/FEIjbUgDaQFbJZvIzsVm8jevBZDDaZozse6nJ3eb5ELtcw4Kso95Iu6bp15R7/9HYuZbwNaFxpU6zedKEeQPiqm8pt5TRYYXXSzpPxRK1Xl0EAQEQvlbw5zYm5M7zuZyHQeqsrOnkuN8yjxSunJU1y1fic27ej/AOItMcdKguq78rcXeQp1CtbWl0tWMfn4EKyodNXjDlz8C7AtWbcIAgCAIAgCAICvPadpQEss7T7v4j+BIo0eBJ6hUmK1k2qa8X9jO43cJtUVy1f2IfomzdpNGze4E8hifIFUdWXDBsqLWn0lWMSyFSGrCAIAgI7faWkTG731/pB/7gptkvibKrFZZU4rv/fUjWhode0Qt+aRg8XCqt6EeKrFd6Ki2jxVoLvXqT72h3fMrRaIxV7BR4GZaNvEjHpyVziVq5rpI7rfwNBi9k6kelgtVv4fgrZjiCCDQjEEZ4KgazMym080SvRd6m0DZwQR8YGB5gZHkoFWzeecC7t8TjllV37TrDTtmpXtR4Or4UUf+nq9hN/raGWfEjl6UvS0AtgqXH4iKAcgcSea70rN55zIVxicUsqWr7SJPcSSSak4knirBLIpG23myzfZ5oIwxmd4o+UDVBzDM/7sD0C0OG23Rx6SW79DUYRadFDpJbv0/PsTBWZcBAEAQBAEAQHHvNp5lki1jQyOqI2bzvP8o2qLdXMaEM3vyId7eRtqeb35L95FO2md0jnPeS5ziSSdpKzEpOTcpbmNnOU5OUnm2Sy5+jdVpmcMX4N/Lv6/Tiqy8q5vgRd4Zb8Meklu9vAkaglqEAQBAQi99q15tUZRinU4n6eCtbSHDDPtM9idXiq8K5eps+z2xdpbGu2RBzzz90ebq9Fc4bT4q6fZqfWEUuO4T7NS2VpDWkGvTcfXJlstGuOLosgTvacmnhlyVRd4dxPjpb9nsUV9hPG+Ojo+z2IDbLFJE7VlY5h3OBHhvVNOnODyksjP1KM6bymmjAvg5may2SSV2rGxzzuaCfRfcKcpvKKzOlOlOo8oJsnl1rjlpEtqpUYtiwI5vOR5D/CuLTDeF8dX5e5f2OE8LU63y9yeK4L4IAgCAIAgCA415bwx2RlT3pHe4zaeJ3N4qLdXUaEdd+SIV5ewto5vV8l+8ipNJaQknkMkrtZx8ANgA2ALNVasqsuKW5kK1adabnN6m/d7QxmdrOFI2nH+Y7h9VCuK/RrJbkuys3WlxS6q+pOgKYBVRogvD0IAgNTStuEMbnnPJo3k5D97l1pU3UlwnC4rKjTc35eJXEjy4kk1JJJPE5q5SyWSMpKTk82Wj7OtFdlZ+1cO9Mdb9A93xxPULR4bQ4KXE936cjVYRb9HR43vL05e5LFYlsEB5kjDhRwBG4gEea8aT3PGk9Gah0RZyamCKu/s2V9Fz6Clnnwr5I4u2ot58Cz8EbUUTWijQGjcAAPJdEktjsoqKySPa9PQgCAIAgCAICOXrvSyyN1G0fMRg3Y2vxO+21Qby9jQWS1l+7ldf4hG3XCtZeniVVbLU+V5kkcXOdiSf3gOCzk5ynLik82ZOpUlUk5TebOnoDQZmOu+ojHi7gOHFRK9wqei3JllZOs+KXV9ScRRhoDWgADAAZKqbbebNDGKislsel4fQQBAfHOABJNAMSTwXqWZ42ks2QG8Gle3kw9xuDRv3u6q3t6PRx13M1e3XTz06q29zLdPQptU4aR+G2jpDw3czl47lZWdu61TLktz2wtHcVUnstX+95cjWgAAYAYAclqEsjZJZaI+oehAEAQBAEAQBAEAQBARO+F7m2cGKEh0xzOYZz3u4eO41t7fKl8EOt6FTiGJKh8FPWXp+Sr5pXPcXOJc5xqScSSdpWflJyebMtKTk83ud+793zJSSUUZm1u13E7h6qFcXPD8MdyzsrDj+OptyXb+CYtaAKAUAwACrW8y9Sy0R9Xh6EAQHxxAFTgBmV6eN5EMvHp3tfw4z3Bmfm/wrO3t+D4pb+hQ3190nwQ29fwcaxWR8r2xxjWc40A/eQ4qdThKclGO7K+lTlUmoRWrLku5oZtkhEbcXHF7t7vsMgtRbW6oQ4V5mzs7WNvT4Fvz8TqKQSggCAIAgCAIAgCAIAgIdfS9ggBhgNZTg5w+D/y9FWX190fwQ63p+SnxLElSXR0+tz7vyVm5xJqcScSSs+3mZdtt5slF3rvZSTDi1h9XfZQLi5/jD5lxZYftUqrwXuSpV5dBAEAQHmR4aCSQAMSTkF6k28keNpLNkKvBp4zEsjwj83c9w4K0t7dQ+KW/oZ+9vnV+CHV9TkWSzPle1kbS5zjQAbf3vUyEJTkoxWbIFOnKpJRis2y2bp3abZGVdR0zh3nbAPlbw47fBaSzs40I5vrPf2RrrCwjbRzesnu/siQKaWAQBAEAQBAEAQBAEAQEVvveX+GZ2UR/GeM/kb83M7PHnXX950MeGPWf0KrE7/oI8EOs/ou32Ksc4k1JqTiSc1nW8zKNtvNkru3oGlJZRjmxp2fzHjuCr7m5z+GJdWNjllUqLXkvuyTqAXAQBAEBjtE7WNLnkBozJX1GLk8kfE5xhHik8kQfTum3TnVbVsYyG08XfZWtC3VNZvcz15eyrPhWkfXxNCwWGSd4jiaXOdsHqdw4qXTpyqS4YrUi0qM6s1CCzZbV2Ltx2Rmx0rh33/8AFu5vqtLa2kaC7XzZrrKxhbR7Zc37dx3FLJwQBAEAQBAEAQBAEAQGlpnSLbPC+V+TRgN5OAHU0XKtVVKDm+RxuK8aNN1Jcilbda3zSOkkNXPNSfoOAyWUqVJVJOUt2YirVlVm5y3Z3rq6H1qTSDAHuA7SPi5BV11Xy+CPmWmHWnF/dn5e5LlXF2EAQBAYbZa2RNL3mgHieA3lfcIObyRzq1Y048UnoQPTOl32h2ODB7rfqd5VtRoqmu8zd1dyry7FyRj0RoqW0yCOIVO0nJo3k7ApdGhOtLhic7e2nXnwQX4Lbu7oCKyR6rMXn33kYuP0G4LS21tChHJb82a+0s4W0Mo7832nWUklhAEAQBAEAQBAEAQBAEBW3tL0rryts7ThH3nfmcMPBp/uVFilbimqa5b+JmsauOKapLlq/H/XqRbRNhM0rWbDi47gM/t1VLVqcEHIq7ag61RQ+fgWLGwNAaBQAAAbgMlSttvNmqSUVkj0vD0IAgNe3WxkLC95oB4k7AOK+6cHOWSOVatGlBykQHSuk3zv1nYAe60ZAfU8Vb0qUaayRmbm5nXlnLbkjNoDQctrk1IxQD33n3Wj6ncNvmptvbTryyj5vsPq0tKlzPhjtzfYW5oXREVljEcQ/M4+847yVpaFCFGPDE19tbQt4cEP9m+uxICAIAgCAIAgCAIAgCAIDzI8NBJyAJPILxvJZnjeSzZRWkLUZZXyOze5zuVTWnTJZCpNzm5PmYOtUdSbm+bzJTcyyUjdIc3mg5N/zXwVVeTzko9hdYXSyg5vn6EjUItQgCA8ySBoLnGgAJJ4BepNvJHzKSis2V9pvSjp31yYMGt4bzxKuKNFU45czM3d0688+XIzXc0FJa5dRuDBi9+xo+pOwKfa20q88ltzZ7Z2c7mfCtubLd0Zo6OzxiOJtGjxJ2knaVpqVKNKPDFaGwo0YUYKEFoba6HUIAgCAIAgCAIAgCAIAgCA5F7J9Sxzuy7hb/X3fqo15LhoSfcRL+fDbzfd66FMLKmJLH0PDqQRt/lB6nE+ZVLWlxVGzWW0OClFdxuLkdwgCAjl8rdqsbEM34u5DIdT6KdZ0825PkVWKVuGCprnv4EVsVldLI2Ngq55DR138FaU4OclGO7KWlTlUmoR3ZdOhNFMs0TYmbMXHa5xzcf3uWqoUY0YKMTbW1vChTUI/wC2b67HcIAgCAIAgCAIAgCAIAgCAICN+0J1LE/i6Mf3g/RQcSf+O/L1K3Fn/iy8vUqVZoyBaTBQAcAqF7myWx9Xh6EAQEAvLaNe0P3No0fpz86q4to8NNGZv6nHXfdod/2Y2EOmklI/02gN5vrj4AjqrzCqec3N8vuTsEo8VSVR8vuWWr40wQBAEAQBAEAQBAEAQBAEAQBARr2hsrYnnc6M/wBwH1UDEl/jvyK3Flnavy9SpgVmzIotJjqgHeAVQvRmxTzR9Xh6EB5mkDWlxyaCTyAqvUs3kfMpKKbfIrCWQuJccySTzJqr1LJZGQlJybb5lo+zeyalk19sr3O6N7g82nxWjwyHDRz7X+DU4NT4bfi7W/YlasS2CAIAgCAIAgCAIAgCAIAgCAIDn3gsXbWaWMZuadX8wxb5gLjcU+kpSiR7ql0tGUO1fUpFZIwxOrsaSEsQYT34wARtIGRVVc0nCefJmksLhVKajzX7mdlRSeEBxL16QEcRYD3pMKbm7T9Oql2tPinxckV2I11ClwLd+hCGMJIAFSSABxOStUm3kjPJNvJF5aIsfYwRxfIxrTzAxPjVa6jDo6aj2I3VCn0VKMOxI210OwQBAEAQBAEAQBAEAQBAEAQBAEBWN/LtuiebRGKxvNXgfA45n8pPmeSoMQtHCXSR2e/cZjFbF05OrBaPfufsRKGVzCHNJBGRGaqmk1kynjOUHxReTO5Z71zNFHNa/jiD5YeSiys4PbQsqeK1UspJM+z3slIo1rG8cSfPDyXkbOC3eYnitR9VJfU4c87nuLnkuJzJUqMVFZIrpzlN8UnmyXez675kkFpkH4bD3K/E4beTfWm4q3w21cpdLLZbd7LfCbJzn001otu9/j1LMV8acIAgCAIAgCAIAgCAIAgCAIAgCAID45oIIIqDgQckazDWejIZpq4EUhLrO7sic2nFnTa3zCqq+Fwk86by9ClucGpzfFSfD3ciM2i41tacGNfxa9v/ACIKgSw24Wyz8/fIq54Rcx2SfmvvkfILj21xxjazi57Kf2klI4bcPdZefsI4RdN6rLzX2zJJoX2fMYQ60P7QjHUbUM6k4u8lOoYXGOtR593IsrbBYRalVefdy/fkTWNgaA1oAAFAAKAAbABkrVJJZIu0klkj0vT0IAgCAIAgCAIAgCAIAgCAIAgCAIAgORpi8dms2Ej6u+Rved4bOtFGrXdKj1nr2cyJcX1Gh13r2c/3xIxafaQK/hwEje99D4AH1VfLF1n8MfqVc8dWfww+bMDPaQ/bA08nkfQr5WLy5x+pzWOy5w+v4Oxo2/1mkIEgdETtPeb4jHxCk0sTpS0lp6EyjjNCek84/VfvkSqGZr2hzCHNOILSCDyIVjGSks0WsZKSzi80e16fQQBAEAQBAEAQBAEAQBAEAQBAEAQEDvnfAsLoLM6jhg+QbDta3jvOzYqe+v3F9HT35v2KHEsTcW6VJ6839kV85xJqcScSSqRvMzrberN6x6GtEoqyJxGwmgB5F1AVwqXVKnpKSJdDD7mus6cG18l82bUt17W0V7OvJzD5VXGOIW7/AJfRkmWC3kVnwZ+a9zkzQuYdV7S0jY4EHwKlxkpLOLzRWzpzpvhmmn36HUu9eGWyPqw6zCe9GTgeW48fVS7a6nQem3YSbS9qW0tNVzRbmi9IR2iNssZq13iDtB3ELTUqsasFOOxsKFaFaCnDZm2uh1CAIAgCAIAgCAIAgCAIAgCAICP320wbNZzqmkkncZvGHed0HmQoV9cdDS03eiK/ErroKOm70XuVCFmTHk8u1dhsYEkwDnnENOTeY2u9FQ3mISk+Cm8l29v4NhhmDQpxVSus5dnJfklCqjQnl0gGZX3GnKWyOU61OG7OfpOzxTt1ZG13HIjiDsUu3jVpS4ovIrryVvcQ4Jxz79mvArnS2jnQSFjsRm128fdaClVVSOaMXc28qE+F+R3fZ/pgw2gROPcmIbyf8J65dRuVth1x0dTgez9SdhN10VXge0vXl7FqrRGrCAIAgCAIAgCAIAgCAIAgCAICsfadaS60MZsZHXq8mvk1qoMVm3VUexGYxuo3WUexev6jlXPsYktLa5MBkpyoB5kHos7iFV06Dy56HPBaCq3az2jr7fVoslZo3beRqSzE5ZKdToqOr3Kqvcym8o6IwrsRggOJe2yh8BdtjII5E0I9D0Uq0nlUy7SvxKkp0eLmiEMeWkEGhBBB4jJWybTzRnU2nmi+LJNrsY/52td/UAfqthCXFFPtN7CXFFS7TKvo+wgCAIAgCAIAgCAIAgCAIAgKn9orSLa7ixhHhT6FZzE1/f8AJGTxhf5L8EfbgP8Ax3jfGfJzfus3iq/tJ9/uS/8AjskriS7vuibWp+FN6qLeGb4jS3lTKPAuZqqYVoQBAc+8BpZ5fy+pC72//YiLePKhLwK8VwZYvDQYpZoQf/qj/wBgWuoaUo+C9DdWyyow8F6G8up3CAIAgCAIAgCAIAgCAIAgCArn2o2IiSKYZOaYzzaSR4hx/pVHi1P4oz8jOY5SynGp5EYu/buwnY8+7WjuTsD4Z9FQXVLpaTjz5Ffh1z/T3MZvbZ+D/cyxZH6xqMRs5Klpx4YpGqr1OOba2PC+zkEAQEbvlbgGCIZuIc7gBl4n0U6zp5vjKnFK6UFTW79CLWGzGWRkbc3ua0fqNKq0pwc5KK5lNSpupNQXPQvaNgaABkAAOi16WSyN4lkskel6ehAEAQBAEAQBAEAQBAEAQBAc28OihaoHRHAnFh3OGR+nIlcLmgq1Nwfl4ka7t1cUnB+XiUxarO+N7mPBa5poQdhWVnCUJOMt0YqpCVOTjJZNHW0JeF0NGPq6PZ8zeW8cFDrWynqtGTrTEJUvhnqvqiU2bTMD8pGjg46p/uUCVCpHdFzC7oz2kvT1M77dE3ORg5ub918KnN7JnSVanHeS+ZxtKXoY0EQ993zfCPupVK0k9Z6EC4xOEVlT1f0IhPM57i5xJccSSrGMVFZIopzlOTlJ5snXs40Ca/xUgoMREDtrg5/qBzKusMtnn0svL3L7B7N59PLy9ywVdGhCAIAgCAIAgCAIAgCAIAgCAIAgOFeW7EVrFT3JQKNePRw2j0UO6s4V1ns+0gXthTuVm9JdvuVhpfQNosx/FYabHjFh67ORoVQVrWpRfxLz5GXuLOtQfxrTt5HNUcihAZIIHPcGsaXOOQaCT4BfUYuTyis2fUISm+GKzZOLtXENRJa8AMREDifzkZDgP8K3tcMefFV+XuX1lhDz46/y9ywWtAAAFAMABkKK6SyNAlloj6h6EAQBAEAQBAEAQBAEAQBAEAQBAEB8IrmgIXfDR8LcWxRgkVJDGg+QVXeUoLVRXyKbEKFNaqK+SInd+BjnkOa12O0A+qrbWEXLVFRZwjKeqTLW0bZI42Ds2MZUCuq1ra+AWipQjGPwpI1dGnCEVwpLyNtdDqEAQBAEAQBAEAQBAf/Z"/>
          <p:cNvSpPr>
            <a:spLocks noChangeAspect="1" noChangeArrowheads="1"/>
          </p:cNvSpPr>
          <p:nvPr/>
        </p:nvSpPr>
        <p:spPr bwMode="auto">
          <a:xfrm>
            <a:off x="307975" y="79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data:image/jpeg;base64,/9j/4AAQSkZJRgABAQAAAQABAAD/2wCEAAkGBxQTEhQUEhQWFRUUFxsaGRgXFhwdHxwYGhshGRgfHx8cHSgsIiAnHhcdLTEtLiksLi4wHx8zODMtNywtLysBCgoKDg0OGxAQGy8mICQsNCwsNy00LCw0LDQsLCwsLDcuLDQsLCwsLDQsLCwsLCwsLywsLywsLCwsLCwsLCwsLP/AABEIAEwAUQMBEQACEQEDEQH/xAAbAAACAwEBAQAAAAAAAAAAAAAFBgADBAcCAf/EADgQAAEDAgQDBgMGBgMAAAAAAAECAxEABAUSITEGQVETImFxgaFCkbEUMmJy0fAjUmOCssIVFlP/xAAbAQACAwEBAQAAAAAAAAAAAAAABAIDBQEGB//EADMRAAIBAwIDBQUIAwAAAAAAAAABAgMEERIhBTFhExRBUYEiMnGhsUJSkcHR4fDxBhYj/9oADAMBAAIRAxEAPwDuNAEoAw3uLNtnKSVL5NoGZR9Bt5mBVNSvCns3v5eJOMJSFxXHiDci1SlCXlHupedCZI3AKUqGaeWaah21R8qb9Wl+Z3TFc5Bv7Vd87do+T5n3bo7Wt9z5r9Q0w+98jn3FGE315eFVy4i0tUJAaS4326Cr4lLghIPQk6CIo7zFPE04/Hl+PIOzf2Xkd+CcOuLe3LVw8h/Ks9m4iRLRggEGYglQABIgJ1plFYwUASgCUASgCUAL1ziC7hZaYVkbTot0bn8KP1+XWsuteSqVHSovlzfl0XUYjTUVql6Iy8UXiMPw+5daAQpLZyqOpLiu6gknUnMQfSrqCjB4j+7ITbe7Fzhfg+2Nml++YC3V5XEkkhbaRHZJSoEEEwCYOpUasqXCjkjGGTojL5ygqGUxqJmOutRVd4yzugQePsbvW0MOMJd7N1RkNJEhHwzKT3iNddOVM21Pto65+izjbr4i9xUdNpR9XjIUw1Fww2y4JCnEZltKEJKgJUIH3VxqCImDI6oXKlZzzSeY+X6fzf6s0ZdrBa1hjThmIIfQFo8iDulXMHxp2jWhWgpwezITg4vDNdWkSUASgBa4vxIgJYQYU4JWRuG9iPNR08prI4veu3o4j7zGbanqeXyRZhaAhtKQOVZlq1SpJePN/Etqe1LJmx/CmrgNm4JLTCu1LfwqUkSkq6gbxzplXTjnBXoyCeP8Mvri2Qq2T3g4D2WaDkg6qM7+A2nnrWvY2y3lWxnGye6Xx6id1KWEoZ5742ZqwG3uWrRTNzPaKZcUlObMU7jJMmYBSRrzI5UpxFKnUejk1t4b+O3kWWurQtfPP9DdYvBSEkbQI8uVaiaayiJgxx0S0OfaD6Gfak7+SjTT6ltLdgBV39lue0Gja4Dg/Cdlf2n2msCzu+7Xbpv3ZfLI3OHaU+qHavWGeSgCUAc5vLntbl5f4ygflb7v1BPrXh+M1nUuGvLY1KEdMEHbd7QVCNxmKOOO5MRc/hK6aT+WRm9pqdGsnVin5r6nHHYZLd0ECvcGaDb14G4AHwNmf71CP8DWFxasozjHxw/n/QxRjlMwpKmpCNU8hMEeGvLpVFrxmNOOiouXLBOdByeUUgqUvO5oQISkGYncnxPsKVvOJd4ksLCRZTpaEDMWOYnpEfv51jV6mqpnyGILCGXhK6LlsiTJRKCfymB7RXvLGt2tCM+hm1o6ZtBmmyolAHKcOXpruST6kk188vN6sn1NiPIO2zsCkdbjsSxk19pIg6g6elQ7ZoNJ8adcSISpMcswM/WvQUf8mqQpqMoZa8c4FZWkW8pljJyg6yVGVE8z+9qxbi/qV5ucubL40lFYR5fcJBymDyJE6+VUxrb7k9IKfxjKcq0Eq/pkK9pkeopqMXJaovbrt+xzSY7q8PxIWkHmcnPyUTXI088pJ/j+h0ZuAVS294O/6ivacFb7t6mdde+NFa4sSgDlTqOzedbPwOLA8icyfYivDcSpaLiS6mtTlmKYQtnayJxLDc2ul2iRcFVHAFb9wECVGB9T0HU1KMHJ4QGRQW596W0fyg94/mPLyGvjVq0w5bv5enn6nDyvK2k5RAGsAan9a6tU3uwKcPwR65SHVKQhJkoSZOnImOdblGzpqHv4YvOth4wMHDivsoLT0S4skOD7pJ0APMHTnoetbfDbqhDFunv9RatGU/bQ0VtipKAEPjvDih1Nwkd1yEr8FD7p9Rp6CsDjVrlKqvUdtZ/ZAtu/Xl5wHAgzcUvKBI0JfqpwA+KUkkKIEjY9J3rqTSwB5W/XVADDc3QAJJ2q+FPLwcPlhiz1vlCkfw1HQLWgFM+ObujzgDqKbhTVZ6YyWr1x+PIhKK8Q8LpDyCRqDII6dQfGsysqtKriWzROKWA3w3eFbZQsyto5STuUkShXqNPMGvoPCrzvVupvmtmZlxT0T25BetIoKby1S6hTaxKVCCKjKKknF8mdTaeUcwxzCXLRcKlTaj3F9fA9FfWvJX3D5UJZW8TSpVVNdTM3c1lOBcaE3NVumdyejdVzswyVLuamqZzJmTLqwgJKhurWIHLXWJPrvV6xTjrl4BzGRHaAQkMIHQNlR9VFY+lUVb9zjoSaXTC/J/U4qaTyXggDQAeQjWs3dlh5scRU0+VITnBbJWJ1yoUII6kZ1aV6Dgt73XKaym16cxe4pqaW42f8sz/6J+de07WHmZuiXkbasIlVzbocSUOJCkq3ChINclFSWGdTaeUJ2J8Cbm2cjohckeQVuPWayLjhEJ703gahcte8L9zw9dt7sqUOqCFA+gM+1ZdThVePhn4F6rwfiUt4TdKMC3dnxTl91QKrjw24b90k60PMLWPBVwvV0paHScyvbQfM07R4NN71HgplcxXIJXPDK7fS3Qp0LCc0qSFBSZ17xAykHltr1qV/wmUoKNBfEKVws5mWnh+4CM2ZBXE9mPpmJ39Ipb/XP+fve18iXfFq5bAV28CZzHKRuFaEHoRuDWBO0qU5aZR3G1JPkW4etSUrcjvuDI2nnB29STr0AFdpqc6saNLxe/8AOhGeMZYU/wCkp/nr3Xcl5md2/QcKeFyUASgCUASgCUASgCUAB+IsJbeQFKkKb1SpMTttqDpSl5a07inpmW0qkoPYq4fwlCYcJUtWsZo7vLQADXx3qix4dQtvagt35kq1aU9mHa0ig//Z"/>
          <p:cNvSpPr>
            <a:spLocks noChangeAspect="1" noChangeArrowheads="1"/>
          </p:cNvSpPr>
          <p:nvPr/>
        </p:nvSpPr>
        <p:spPr bwMode="auto">
          <a:xfrm>
            <a:off x="460375" y="1603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4" descr="data:image/jpeg;base64,/9j/4AAQSkZJRgABAQAAAQABAAD/2wCEAAkGBxQTEhQUEhQWFRUUFxsaGRgXFhwdHxwYGhshGRgfHx8cHSgsIiAnHhcdLTEtLiksLi4wHx8zODMtNywtLysBCgoKDg0OGxAQGy8mICQsNCwsNy00LCw0LDQsLCwsLDcuLDQsLCwsLDQsLCwsLCwsLywsLywsLCwsLCwsLCwsLP/AABEIAEwAUQMBEQACEQEDEQH/xAAbAAACAwEBAQAAAAAAAAAAAAAFBgADBAcCAf/EADgQAAEDAgQDBgMGBgMAAAAAAAECAxEABAUSITEGQVETImFxgaFCkbEUMmJy0fAjUmOCssIVFlP/xAAbAQACAwEBAQAAAAAAAAAAAAAABAIDBQEGB//EADMRAAIBAwIDBQUIAwAAAAAAAAABAgMEERIhBTFhExRBUYEiMnGhsUJSkcHR4fDxBhYj/9oADAMBAAIRAxEAPwDuNAEoAw3uLNtnKSVL5NoGZR9Bt5mBVNSvCns3v5eJOMJSFxXHiDci1SlCXlHupedCZI3AKUqGaeWaah21R8qb9Wl+Z3TFc5Bv7Vd87do+T5n3bo7Wt9z5r9Q0w+98jn3FGE315eFVy4i0tUJAaS4326Cr4lLghIPQk6CIo7zFPE04/Hl+PIOzf2Xkd+CcOuLe3LVw8h/Ks9m4iRLRggEGYglQABIgJ1plFYwUASgCUASgCUAL1ziC7hZaYVkbTot0bn8KP1+XWsuteSqVHSovlzfl0XUYjTUVql6Iy8UXiMPw+5daAQpLZyqOpLiu6gknUnMQfSrqCjB4j+7ITbe7Fzhfg+2Nml++YC3V5XEkkhbaRHZJSoEEEwCYOpUasqXCjkjGGTojL5ygqGUxqJmOutRVd4yzugQePsbvW0MOMJd7N1RkNJEhHwzKT3iNddOVM21Pto65+izjbr4i9xUdNpR9XjIUw1Fww2y4JCnEZltKEJKgJUIH3VxqCImDI6oXKlZzzSeY+X6fzf6s0ZdrBa1hjThmIIfQFo8iDulXMHxp2jWhWgpwezITg4vDNdWkSUASgBa4vxIgJYQYU4JWRuG9iPNR08prI4veu3o4j7zGbanqeXyRZhaAhtKQOVZlq1SpJePN/Etqe1LJmx/CmrgNm4JLTCu1LfwqUkSkq6gbxzplXTjnBXoyCeP8Mvri2Qq2T3g4D2WaDkg6qM7+A2nnrWvY2y3lWxnGye6Xx6id1KWEoZ5742ZqwG3uWrRTNzPaKZcUlObMU7jJMmYBSRrzI5UpxFKnUejk1t4b+O3kWWurQtfPP9DdYvBSEkbQI8uVaiaayiJgxx0S0OfaD6Gfak7+SjTT6ltLdgBV39lue0Gja4Dg/Cdlf2n2msCzu+7Xbpv3ZfLI3OHaU+qHavWGeSgCUAc5vLntbl5f4ygflb7v1BPrXh+M1nUuGvLY1KEdMEHbd7QVCNxmKOOO5MRc/hK6aT+WRm9pqdGsnVin5r6nHHYZLd0ECvcGaDb14G4AHwNmf71CP8DWFxasozjHxw/n/QxRjlMwpKmpCNU8hMEeGvLpVFrxmNOOiouXLBOdByeUUgqUvO5oQISkGYncnxPsKVvOJd4ksLCRZTpaEDMWOYnpEfv51jV6mqpnyGILCGXhK6LlsiTJRKCfymB7RXvLGt2tCM+hm1o6ZtBmmyolAHKcOXpruST6kk188vN6sn1NiPIO2zsCkdbjsSxk19pIg6g6elQ7ZoNJ8adcSISpMcswM/WvQUf8mqQpqMoZa8c4FZWkW8pljJyg6yVGVE8z+9qxbi/qV5ucubL40lFYR5fcJBymDyJE6+VUxrb7k9IKfxjKcq0Eq/pkK9pkeopqMXJaovbrt+xzSY7q8PxIWkHmcnPyUTXI088pJ/j+h0ZuAVS294O/6ivacFb7t6mdde+NFa4sSgDlTqOzedbPwOLA8icyfYivDcSpaLiS6mtTlmKYQtnayJxLDc2ul2iRcFVHAFb9wECVGB9T0HU1KMHJ4QGRQW596W0fyg94/mPLyGvjVq0w5bv5enn6nDyvK2k5RAGsAan9a6tU3uwKcPwR65SHVKQhJkoSZOnImOdblGzpqHv4YvOth4wMHDivsoLT0S4skOD7pJ0APMHTnoetbfDbqhDFunv9RatGU/bQ0VtipKAEPjvDih1Nwkd1yEr8FD7p9Rp6CsDjVrlKqvUdtZ/ZAtu/Xl5wHAgzcUvKBI0JfqpwA+KUkkKIEjY9J3rqTSwB5W/XVADDc3QAJJ2q+FPLwcPlhiz1vlCkfw1HQLWgFM+ObujzgDqKbhTVZ6YyWr1x+PIhKK8Q8LpDyCRqDII6dQfGsysqtKriWzROKWA3w3eFbZQsyto5STuUkShXqNPMGvoPCrzvVupvmtmZlxT0T25BetIoKby1S6hTaxKVCCKjKKknF8mdTaeUcwxzCXLRcKlTaj3F9fA9FfWvJX3D5UJZW8TSpVVNdTM3c1lOBcaE3NVumdyejdVzswyVLuamqZzJmTLqwgJKhurWIHLXWJPrvV6xTjrl4BzGRHaAQkMIHQNlR9VFY+lUVb9zjoSaXTC/J/U4qaTyXggDQAeQjWs3dlh5scRU0+VITnBbJWJ1yoUII6kZ1aV6Dgt73XKaym16cxe4pqaW42f8sz/6J+de07WHmZuiXkbasIlVzbocSUOJCkq3ChINclFSWGdTaeUJ2J8Cbm2cjohckeQVuPWayLjhEJ703gahcte8L9zw9dt7sqUOqCFA+gM+1ZdThVePhn4F6rwfiUt4TdKMC3dnxTl91QKrjw24b90k60PMLWPBVwvV0paHScyvbQfM07R4NN71HgplcxXIJXPDK7fS3Qp0LCc0qSFBSZ17xAykHltr1qV/wmUoKNBfEKVws5mWnh+4CM2ZBXE9mPpmJ39Ipb/XP+fve18iXfFq5bAV28CZzHKRuFaEHoRuDWBO0qU5aZR3G1JPkW4etSUrcjvuDI2nnB29STr0AFdpqc6saNLxe/8AOhGeMZYU/wCkp/nr3Xcl5md2/QcKeFyUASgCUASgCUASgCUAB+IsJbeQFKkKb1SpMTttqDpSl5a07inpmW0qkoPYq4fwlCYcJUtWsZo7vLQADXx3qix4dQtvagt35kq1aU9mHa0ig//Z"/>
          <p:cNvSpPr>
            <a:spLocks noChangeAspect="1" noChangeArrowheads="1"/>
          </p:cNvSpPr>
          <p:nvPr/>
        </p:nvSpPr>
        <p:spPr bwMode="auto">
          <a:xfrm>
            <a:off x="612775" y="3127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6" descr="data:image/jpeg;base64,/9j/4AAQSkZJRgABAQAAAQABAAD/2wCEAAkGBxQTEhQUEhQWFRUUFxsaGRgXFhwdHxwYGhshGRgfHx8cHSgsIiAnHhcdLTEtLiksLi4wHx8zODMtNywtLysBCgoKDg0OGxAQGy8mICQsNCwsNy00LCw0LDQsLCwsLDcuLDQsLCwsLDQsLCwsLCwsLywsLywsLCwsLCwsLCwsLP/AABEIAEwAUQMBEQACEQEDEQH/xAAbAAACAwEBAQAAAAAAAAAAAAAFBgADBAcCAf/EADgQAAEDAgQDBgMGBgMAAAAAAAECAxEABAUSITEGQVETImFxgaFCkbEUMmJy0fAjUmOCssIVFlP/xAAbAQACAwEBAQAAAAAAAAAAAAAABAIDBQEGB//EADMRAAIBAwIDBQUIAwAAAAAAAAABAgMEERIhBTFhExRBUYEiMnGhsUJSkcHR4fDxBhYj/9oADAMBAAIRAxEAPwDuNAEoAw3uLNtnKSVL5NoGZR9Bt5mBVNSvCns3v5eJOMJSFxXHiDci1SlCXlHupedCZI3AKUqGaeWaah21R8qb9Wl+Z3TFc5Bv7Vd87do+T5n3bo7Wt9z5r9Q0w+98jn3FGE315eFVy4i0tUJAaS4326Cr4lLghIPQk6CIo7zFPE04/Hl+PIOzf2Xkd+CcOuLe3LVw8h/Ks9m4iRLRggEGYglQABIgJ1plFYwUASgCUASgCUAL1ziC7hZaYVkbTot0bn8KP1+XWsuteSqVHSovlzfl0XUYjTUVql6Iy8UXiMPw+5daAQpLZyqOpLiu6gknUnMQfSrqCjB4j+7ITbe7Fzhfg+2Nml++YC3V5XEkkhbaRHZJSoEEEwCYOpUasqXCjkjGGTojL5ygqGUxqJmOutRVd4yzugQePsbvW0MOMJd7N1RkNJEhHwzKT3iNddOVM21Pto65+izjbr4i9xUdNpR9XjIUw1Fww2y4JCnEZltKEJKgJUIH3VxqCImDI6oXKlZzzSeY+X6fzf6s0ZdrBa1hjThmIIfQFo8iDulXMHxp2jWhWgpwezITg4vDNdWkSUASgBa4vxIgJYQYU4JWRuG9iPNR08prI4veu3o4j7zGbanqeXyRZhaAhtKQOVZlq1SpJePN/Etqe1LJmx/CmrgNm4JLTCu1LfwqUkSkq6gbxzplXTjnBXoyCeP8Mvri2Qq2T3g4D2WaDkg6qM7+A2nnrWvY2y3lWxnGye6Xx6id1KWEoZ5742ZqwG3uWrRTNzPaKZcUlObMU7jJMmYBSRrzI5UpxFKnUejk1t4b+O3kWWurQtfPP9DdYvBSEkbQI8uVaiaayiJgxx0S0OfaD6Gfak7+SjTT6ltLdgBV39lue0Gja4Dg/Cdlf2n2msCzu+7Xbpv3ZfLI3OHaU+qHavWGeSgCUAc5vLntbl5f4ygflb7v1BPrXh+M1nUuGvLY1KEdMEHbd7QVCNxmKOOO5MRc/hK6aT+WRm9pqdGsnVin5r6nHHYZLd0ECvcGaDb14G4AHwNmf71CP8DWFxasozjHxw/n/QxRjlMwpKmpCNU8hMEeGvLpVFrxmNOOiouXLBOdByeUUgqUvO5oQISkGYncnxPsKVvOJd4ksLCRZTpaEDMWOYnpEfv51jV6mqpnyGILCGXhK6LlsiTJRKCfymB7RXvLGt2tCM+hm1o6ZtBmmyolAHKcOXpruST6kk188vN6sn1NiPIO2zsCkdbjsSxk19pIg6g6elQ7ZoNJ8adcSISpMcswM/WvQUf8mqQpqMoZa8c4FZWkW8pljJyg6yVGVE8z+9qxbi/qV5ucubL40lFYR5fcJBymDyJE6+VUxrb7k9IKfxjKcq0Eq/pkK9pkeopqMXJaovbrt+xzSY7q8PxIWkHmcnPyUTXI088pJ/j+h0ZuAVS294O/6ivacFb7t6mdde+NFa4sSgDlTqOzedbPwOLA8icyfYivDcSpaLiS6mtTlmKYQtnayJxLDc2ul2iRcFVHAFb9wECVGB9T0HU1KMHJ4QGRQW596W0fyg94/mPLyGvjVq0w5bv5enn6nDyvK2k5RAGsAan9a6tU3uwKcPwR65SHVKQhJkoSZOnImOdblGzpqHv4YvOth4wMHDivsoLT0S4skOD7pJ0APMHTnoetbfDbqhDFunv9RatGU/bQ0VtipKAEPjvDih1Nwkd1yEr8FD7p9Rp6CsDjVrlKqvUdtZ/ZAtu/Xl5wHAgzcUvKBI0JfqpwA+KUkkKIEjY9J3rqTSwB5W/XVADDc3QAJJ2q+FPLwcPlhiz1vlCkfw1HQLWgFM+ObujzgDqKbhTVZ6YyWr1x+PIhKK8Q8LpDyCRqDII6dQfGsysqtKriWzROKWA3w3eFbZQsyto5STuUkShXqNPMGvoPCrzvVupvmtmZlxT0T25BetIoKby1S6hTaxKVCCKjKKknF8mdTaeUcwxzCXLRcKlTaj3F9fA9FfWvJX3D5UJZW8TSpVVNdTM3c1lOBcaE3NVumdyejdVzswyVLuamqZzJmTLqwgJKhurWIHLXWJPrvV6xTjrl4BzGRHaAQkMIHQNlR9VFY+lUVb9zjoSaXTC/J/U4qaTyXggDQAeQjWs3dlh5scRU0+VITnBbJWJ1yoUII6kZ1aV6Dgt73XKaym16cxe4pqaW42f8sz/6J+de07WHmZuiXkbasIlVzbocSUOJCkq3ChINclFSWGdTaeUJ2J8Cbm2cjohckeQVuPWayLjhEJ703gahcte8L9zw9dt7sqUOqCFA+gM+1ZdThVePhn4F6rwfiUt4TdKMC3dnxTl91QKrjw24b90k60PMLWPBVwvV0paHScyvbQfM07R4NN71HgplcxXIJXPDK7fS3Qp0LCc0qSFBSZ17xAykHltr1qV/wmUoKNBfEKVws5mWnh+4CM2ZBXE9mPpmJ39Ipb/XP+fve18iXfFq5bAV28CZzHKRuFaEHoRuDWBO0qU5aZR3G1JPkW4etSUrcjvuDI2nnB29STr0AFdpqc6saNLxe/8AOhGeMZYU/wCkp/nr3Xcl5md2/QcKeFyUASgCUASgCUASgCUAB+IsJbeQFKkKb1SpMTttqDpSl5a07inpmW0qkoPYq4fwlCYcJUtWsZo7vLQADXx3qix4dQtvagt35kq1aU9mHa0ig//Z"/>
          <p:cNvSpPr>
            <a:spLocks noChangeAspect="1" noChangeArrowheads="1"/>
          </p:cNvSpPr>
          <p:nvPr/>
        </p:nvSpPr>
        <p:spPr bwMode="auto">
          <a:xfrm>
            <a:off x="765175" y="4651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Content Placeholder 2"/>
          <p:cNvSpPr txBox="1">
            <a:spLocks/>
          </p:cNvSpPr>
          <p:nvPr/>
        </p:nvSpPr>
        <p:spPr bwMode="auto">
          <a:xfrm>
            <a:off x="0" y="4221088"/>
            <a:ext cx="9144000"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indent="-342900">
              <a:spcBef>
                <a:spcPts val="0"/>
              </a:spcBef>
              <a:spcAft>
                <a:spcPts val="600"/>
              </a:spcAft>
              <a:buFont typeface="Arial" panose="020B0604020202020204" pitchFamily="34" charset="0"/>
              <a:buChar char="•"/>
            </a:pPr>
            <a:r>
              <a:rPr lang="en-GB" dirty="0" smtClean="0">
                <a:latin typeface="Calibri" panose="020F0502020204030204" pitchFamily="34" charset="0"/>
                <a:cs typeface="Calibri" panose="020F0502020204030204" pitchFamily="34" charset="0"/>
              </a:rPr>
              <a:t>Spending Review - June to December 2015</a:t>
            </a:r>
          </a:p>
          <a:p>
            <a:pPr marL="800100" lvl="1" indent="-342900">
              <a:spcBef>
                <a:spcPts val="0"/>
              </a:spcBef>
              <a:spcAft>
                <a:spcPts val="0"/>
              </a:spcAft>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Resource funding for 2016/17 to 2019/20 </a:t>
            </a:r>
          </a:p>
          <a:p>
            <a:pPr marL="800100" lvl="1" indent="-342900">
              <a:spcBef>
                <a:spcPts val="0"/>
              </a:spcBef>
              <a:spcAft>
                <a:spcPts val="0"/>
              </a:spcAft>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If coalition re-elected, Spending Review may be delayed as 2015/16 resource already agreed</a:t>
            </a:r>
          </a:p>
          <a:p>
            <a:pPr marL="800100" lvl="1" indent="-342900">
              <a:spcBef>
                <a:spcPts val="0"/>
              </a:spcBef>
              <a:spcAft>
                <a:spcPts val="600"/>
              </a:spcAft>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If minority Government, it may be a one year roll-over followed by second election</a:t>
            </a:r>
          </a:p>
          <a:p>
            <a:pPr marL="342900" indent="-342900">
              <a:spcBef>
                <a:spcPts val="0"/>
              </a:spcBef>
              <a:spcAft>
                <a:spcPts val="600"/>
              </a:spcAft>
              <a:buFont typeface="Calibri" panose="020F0502020204030204" pitchFamily="34" charset="0"/>
              <a:buChar char="–"/>
            </a:pPr>
            <a:endParaRPr lang="en-GB" sz="2200" dirty="0" smtClean="0">
              <a:solidFill>
                <a:srgbClr val="0066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02227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27384"/>
            <a:ext cx="9144000" cy="1008112"/>
          </a:xfrm>
          <a:prstGeom prst="rect">
            <a:avLst/>
          </a:prstGeom>
          <a:noFill/>
          <a:ln w="9525">
            <a:noFill/>
            <a:miter lim="800000"/>
            <a:headEnd/>
            <a:tailEnd/>
          </a:ln>
        </p:spPr>
        <p:txBody>
          <a:bodyPr anchor="ctr"/>
          <a:lstStyle/>
          <a:p>
            <a:pPr algn="ctr">
              <a:defRPr/>
            </a:pPr>
            <a:r>
              <a:rPr lang="en-GB" sz="4400" b="1" dirty="0" smtClean="0">
                <a:solidFill>
                  <a:srgbClr val="006699"/>
                </a:solidFill>
                <a:latin typeface="Calibri" pitchFamily="34" charset="0"/>
              </a:rPr>
              <a:t>STFC Town Meeting</a:t>
            </a:r>
            <a:endParaRPr lang="en-GB" sz="4400" b="1" dirty="0">
              <a:solidFill>
                <a:srgbClr val="006699"/>
              </a:solidFill>
              <a:latin typeface="Calibri" pitchFamily="34" charset="0"/>
            </a:endParaRPr>
          </a:p>
        </p:txBody>
      </p:sp>
      <p:sp>
        <p:nvSpPr>
          <p:cNvPr id="4" name="AutoShape 4" descr="data:image/jpeg;base64,/9j/4AAQSkZJRgABAQAAAQABAAD/2wCEAAkGBxISEhUTEhQVFRUUGBUVFhYVFxQZFxsbFBYXGBgYGhsYHCggGB0mHBUUITEiJSkrLi4uGB8/ODMsNyguLi4BCgoKDg0OGxAQGywkICY0LCwsNDcsLSwsLSw0LCwvLCwsLCwsLCw0LDQsLCwsLSwsLCwsLywsLCwsLCwsLCwsLP/AABEIARIAuAMBEQACEQEDEQH/xAAbAAEAAgMBAQAAAAAAAAAAAAAABgcDBAUCAf/EAEEQAAEDAQQHBQYEBQMEAwAAAAEAAgMRBAYhMQUSQVFhcYETIpGhsQcyQlLB0SNygvAUYpKi4TOywiTS4vFDU4P/xAAbAQEAAwEBAQEAAAAAAAAAAAAABAUGAwECB//EADYRAAIBAgQCCAYBBAIDAAAAAAABAgMEBREhMRJBEzJRYXGBsdEikaHB4fBCFCMk8QYzFUNS/9oADAMBAAIRAxEAPwC8UAQBAEAQBAYbVao4m60j2saNriAPNfM5xgs5PI+J1IU1xTeSIvpG/wDZmYRB0p3jut8XY+Sr6uKUo9XUq62M0IaQzl9F++RHbZ7QbS7/AE2xxjkXHxOHkoM8VqvqpIramNV5dVJfX9+Rx7Rea2P96eT9J1f9tFFleV5byfp6EOd/cy3m/T0NGS3yu96SQ83uPqVydWb3k/mcHWqS3k/mYC4nMlc82c22z0yZwyc4ciQvVKS2Z6pyWzNqLTFob7s8o5SP+66K4qraT+bOquqy2m/mzpWW+VtZ/wDLrDc9rT50r5qRDEK8f5ZkqGKXMf5Z+KO5YfaM7KaEHeYyR5Or6qXTxZ/zj8idSxx/+yPy/fuSfRd7LJPQNk1HH4ZO6fHI9CVYUr2jU2eT79C0oYjb1tFLJ9j0/B3FLJwQBAEAQBAEAQBAEBitNoZG0ve4NaMy40C+ZSUVnJ5I+ZzjBcUnkiC6d9oGbLK3/wDR4/2t+p8FUXGKcqS8/wAFDdY1/GgvN/Ze/wAiD222yTO1pXue7e418Nw4BVFSpOo85PMoqtadV8U3mzHDC551WNLjuaCT5LlKSis5PI8hTnUfDBNvu1O1ZLpWl+bQwfzn6CpUKpiNCGzz8C1o4Hd1N0o+L9szrQXGHxzdGt+pP0USeL//ADH6llT/AONr+dT5L7/g3I7lWcZulP6m08mri8VrPZL6+5Kj/wAetVu5PzXse3XUsgzDv6ivY311LbL5Hk8JsIb5/M1pbrWY5doP1D6hSY3dZdbL5EGphtq+omvP8GtJdGL4ZHjnqn0AXRXsuaRweE0+UmaU90ZB7kjXcwW/ddY3seaI88JmurJP6e5yrXoeeP3ozTe3vDyyUiFenLZkOpZ1qe8fuaK6kU7OhrzWmzUDH6zB8D6lvTa3opVC8q0dnmuwm22IVqGkXmux7Fh3fvfBaaNP4ch+BxwP5XbeWBV3bX9Otps/3Y0dpiVKvo9JdnsSJTixCAIAgCAIAgOPeG8MVkbV/eefdjGZ4ncOPqo1zdQoLN79hDu72nbRzlvyRVem9OTWp2tK7Ae6we63kN/E4rO3FzUrPOT8uRlLq8qXEs5vTkuSNSx2OSV2rG0uO4fU5Ac1DqVIU1xTeSOdC3qV5cFNZsmGirmNFHTu1j8jahvU5npRU9fFG9KSy7zT2n/H4R+Ku832Lb57+hKLNZWRjVja1o3NAH/tVc6k5vOTzNBSo06UeGnFJdxkc8DMryMJS2R9TqRh1mYX2ncF3jbP+TIk71LqowPlJ2qRGlGOyIc69Se7PC+zkEAQBAEBoW/Q8M3vMAPzNwd/nqu1OvOGzI1a0pVeste3mRfSl2pI6uZ+I3h7w6bein0rqMtJaMp7jDalPWGq+pw1KK0ml1b7OjpFaSXMyEmbm89rh581a2mIuPw1dV29hd2OLSh8FbVdvNfvzLHikDgHNILSKgg1BByIKvU01mjSxkpLNbHtenoQBAEBwL2XkbZGUFHSvHcbsH8zuHr4kQ7y7VCOm729yvv76NtHTWT2X3ZU1stT5Xl8ji5zsST+8BwWanOU5cUnmzI1KkqknKbzbOtoC7j7R3nVZF8213Bv39VX3d9CjotZfu5aYdhFS6+KXww7e3w9/Un9gsMcLdSNoaPM8SdpWeq1p1ZcU3mbS3tqVvDgprJfu5lkmAXsKMpHlS5hDTdmB9oJ4KTGhFb6kGpdzltoYSuxGbzCAIAgCAIAgCAIAgOPprQDJqubRsm/Yfzff1Umjcyho9UQLqxhWXFHSXr4kJtVndG4seKOGz95q0jJSWaM/Upypy4ZLUkdzL0GzOEUhrC4/wBBPxDhvHXnZWN46L4JdX0LHDsQdCXBPqv6fvP9ztVrgRUGoOIIyWj3NYnnqj6gCA52ntLMssLpX40wa35nHIfvYCuFxXjRg5sj3VzG3pucvLvZTWkLa+aR0khq5xqfoBuAWWqVJVJOUtzF1qsqs3Oe7O5dW7vbHtZR+GDgPnI/4qqvr3olwQ63p+S5wjCv6h9LV6q27/wT4ANGwAeAos/rJ95sW4wj2JGtLOTlgFNp0FHV7lbWupT0jojCuxFCAIDBabZHH772t5kV6DMr7jCUuqjnOrCn1mkc2W89nGRc7k0/Wi7q0qMiSxKgtm35Gub3Q/JJ4N+6+/6Kfajl/wCVpdj+nue471wHMPHMA+hXy7Op3H1HFKL3zR0bLpeCTBsja7j3T4HNcpUKkd0Sqd1RqdWS9PU3VxJAQBAEAQHO01optoZTJ49130PBd6NZ033EW6tY145c+RAJonMcWuFCDQgq3TTWaMxODhJxluT72dXgr/0shxAJiJ3DEs6YkcK7grzDLrP+1Ly9jQYPe5/2J+Xt7E9VwX4QFRX203/EzkNP4cVWs3E/E7qfIBZq/uOlqZLZbe5kMTu+nq5LqrRfdmld3RJtMob8DcXnhu5n77lT3dyqFPPnyPMNsXd1uH+K1fh+SzY2BrQAAGtFABkAFl23KWb1bN9GMaccloka00teSnUqXAu8q7iu6j02MS6kcIDzI8NBLiABiScgvUm3kjxtJZsiOl7zucS2Hut+b4jy+UefJWNG0S1mUdziUpfDS0XbzI695JqSSTmTiVMSy2Kptt5s+xsLjRoJO4Cq+km9j1RctEjZboq0HKGU8o3/AGXRUKr/AIv5M6q2rPaD+TMU1kkZ77Ht/M0j1C+ZU5x3TR8SpTj1k15GFfBzOpozT0sNBXXZ8rj6HYo9W3hPuZNt76rS03XYTTRukY526zDzacxzVbUpSpvJl/QuIVo5xNtcjuEAQBARy92jNZvbNHebg/i3f09OSnWlXJ8D8iqxK24o9LHdb+BE7NO6N7XsNHNIcDxBqFZwk4yUluikhNwkpR3RduhdIttELJW/GMRuIwcOhBWsoVVVpqa5m3tqyrUlUXM5l+NK/wAPZXapo+T8NvCvvHoK9SFHv6/RUXlu9CNidx0NB5bvRFQrMmOLPu3oz+Hha0jvu7z+Z2dBh4rL3tx01VtbLRH6Bhdn/TW6T6z1fj2eRt2iWuA6r2hSy+Ji6r8T4I7czApBCCAICF3o0v2juyYe404/zOH0H72K0taHCuJ7mfxC76SXRx2X1ZyNH2GSeQRxt1nO2epO4KdSpSqS4YrUg0aM6s1CCzZZOhLiQRAOn/GfuNQwch8XXwCvqGG04az1f0NLbYRSprOp8T+n74kogs7GCjGtaBsaAB4BWEYxisksi1jCMFlFZGVfR9HwiqA4mlrqWWcGsYY7546NPUDB3UKJWsqNXdZPuINfDqFbeOT7VoVxeS7UtkNT34ye7IBhycPhKorqznQeuq7TN3lhUtnm9Y9vucyw2x8Lw9hoR4EbQeCgzgprJkWjWlSmpRLC0dbWzRh7cjmNoIzBVPUpuEuFmoo1o1YKcTZXM7BAEB8e0EEEVBwI4Fep5anjSayZW+k7J2Ur4/lOHI4jyorqlPjgpGUuKXRVHAmnsv0h/qwE7pG+TXf8PNX2E1etTfj7l1glbrUn4r7/AGOf7Srdr2lsQOETR/U/E+WouGKVOKqo9hGxqtxVlDsX1f6jlXSsPa2ltR3Wd8/py86Kgv63R0Xlu9Dng9t091HPZavy2+pYtolpgM1n6FPieb2NldV+BcMdzUU0rAgCA5F5tI9jFRp776tbwG0/vepNtS4567Ig39x0NPTd7EDAVsZst25mgBZYQXD8WQAvO1u5nTbx6LTWNqqMM31nv7Gvw6zVvTzfWe/sSFTSxCAIAgCAxWqzskY5jwHNcKEHavmUVJOMtj5nCM4uMlmmU3eXQxsk5jzae8x29py6jEHksvdW7oVOHlyMXe2rt6rhy5eBtXQt2pL2Z92TL8wy8qjwVXd084cXYSMMrcNTgez9SaKrNAEAQBARG+1no5knzAtP6cR6nwVjZS0cSjxanlKM/I1LmWrs7ZCdjnah/WNUeZCubGfBXj8vmRsNqcFzF9unzNW8No7S0zO3yPpyBIHkAudzLirSfezleT46833sk1xIdWKSU5ucGjk0V9XHwWexJupUjTXLU0OBJUaE6z3byXl/v6HeJquSSSyRKlJyebPiHgQBAV/eK3drM4j3W9xvIZnqa+SuLenwQRmL6t0tZ9i0R1vZ7ojtrR2jhVkNHcC4+6OlCegVxhtDpKnE9l6krCLbpa3G9o+vL3LVWiNWEAQBAEAQBAQ32nWIOgZLtjfT9Lxj5hqq8Vp501PsfqU2NUuKip9j+j/UVxZZtR7X/K4O8DVZ6UeKLRmqc+Cal2FnKiNgEAQBAcG+bKwNO548w4fZTLN/H5Fbikc6KfY/ciNgl1ZY3fK9rvBwKtqcuGafeiioy4akZdjRildVxJzJJXy3mz5k822ycXSdWzNG5zvWv1VRdpKq34Gjw6TdvFdmfqdlRicEAQGlpq19lC9+2lG83YD79F2ow45pEe6q9FSlIrlXJlC4rmaN7CyRgijn/iO5uyHRuqOi1FjR6KilzerNnh1DobeKe71fmdxSycEAQBAEAQBARr2huAsT+LowP6gfQFQcSf8Ajvy9StxZ/wCLLy9SplmjIFpMGA5BUL3Nktj6vD0IAgOLe8/9OeLm/X7KVZ/9hX4k/wCw/FEIjbUgDaQFbJZvIzsVm8jevBZDDaZozse6nJ3eb5ELtcw4Kso95Iu6bp15R7/9HYuZbwNaFxpU6zedKEeQPiqm8pt5TRYYXXSzpPxRK1Xl0EAQEQvlbw5zYm5M7zuZyHQeqsrOnkuN8yjxSunJU1y1fic27ej/AOItMcdKguq78rcXeQp1CtbWl0tWMfn4EKyodNXjDlz8C7AtWbcIAgCAIAgCAICvPadpQEss7T7v4j+BIo0eBJ6hUmK1k2qa8X9jO43cJtUVy1f2IfomzdpNGze4E8hifIFUdWXDBsqLWn0lWMSyFSGrCAIAgI7faWkTG731/pB/7gptkvibKrFZZU4rv/fUjWhode0Qt+aRg8XCqt6EeKrFd6Ki2jxVoLvXqT72h3fMrRaIxV7BR4GZaNvEjHpyVziVq5rpI7rfwNBi9k6kelgtVv4fgrZjiCCDQjEEZ4KgazMym080SvRd6m0DZwQR8YGB5gZHkoFWzeecC7t8TjllV37TrDTtmpXtR4Or4UUf+nq9hN/raGWfEjl6UvS0AtgqXH4iKAcgcSea70rN55zIVxicUsqWr7SJPcSSSak4knirBLIpG23myzfZ5oIwxmd4o+UDVBzDM/7sD0C0OG23Rx6SW79DUYRadFDpJbv0/PsTBWZcBAEAQBAEAQHHvNp5lki1jQyOqI2bzvP8o2qLdXMaEM3vyId7eRtqeb35L95FO2md0jnPeS5ziSSdpKzEpOTcpbmNnOU5OUnm2Sy5+jdVpmcMX4N/Lv6/Tiqy8q5vgRd4Zb8Meklu9vAkaglqEAQBAQi99q15tUZRinU4n6eCtbSHDDPtM9idXiq8K5eps+z2xdpbGu2RBzzz90ebq9Fc4bT4q6fZqfWEUuO4T7NS2VpDWkGvTcfXJlstGuOLosgTvacmnhlyVRd4dxPjpb9nsUV9hPG+Ojo+z2IDbLFJE7VlY5h3OBHhvVNOnODyksjP1KM6bymmjAvg5may2SSV2rGxzzuaCfRfcKcpvKKzOlOlOo8oJsnl1rjlpEtqpUYtiwI5vOR5D/CuLTDeF8dX5e5f2OE8LU63y9yeK4L4IAgCAIAgCA415bwx2RlT3pHe4zaeJ3N4qLdXUaEdd+SIV5ewto5vV8l+8ipNJaQknkMkrtZx8ANgA2ALNVasqsuKW5kK1adabnN6m/d7QxmdrOFI2nH+Y7h9VCuK/RrJbkuys3WlxS6q+pOgKYBVRogvD0IAgNTStuEMbnnPJo3k5D97l1pU3UlwnC4rKjTc35eJXEjy4kk1JJJPE5q5SyWSMpKTk82Wj7OtFdlZ+1cO9Mdb9A93xxPULR4bQ4KXE936cjVYRb9HR43vL05e5LFYlsEB5kjDhRwBG4gEea8aT3PGk9Gah0RZyamCKu/s2V9Fz6Clnnwr5I4u2ot58Cz8EbUUTWijQGjcAAPJdEktjsoqKySPa9PQgCAIAgCAICOXrvSyyN1G0fMRg3Y2vxO+21Qby9jQWS1l+7ldf4hG3XCtZeniVVbLU+V5kkcXOdiSf3gOCzk5ynLik82ZOpUlUk5TebOnoDQZmOu+ojHi7gOHFRK9wqei3JllZOs+KXV9ScRRhoDWgADAAZKqbbebNDGKislsel4fQQBAfHOABJNAMSTwXqWZ42ks2QG8Gle3kw9xuDRv3u6q3t6PRx13M1e3XTz06q29zLdPQptU4aR+G2jpDw3czl47lZWdu61TLktz2wtHcVUnstX+95cjWgAAYAYAclqEsjZJZaI+oehAEAQBAEAQBAEAQBARO+F7m2cGKEh0xzOYZz3u4eO41t7fKl8EOt6FTiGJKh8FPWXp+Sr5pXPcXOJc5xqScSSdpWflJyebMtKTk83ud+793zJSSUUZm1u13E7h6qFcXPD8MdyzsrDj+OptyXb+CYtaAKAUAwACrW8y9Sy0R9Xh6EAQHxxAFTgBmV6eN5EMvHp3tfw4z3Bmfm/wrO3t+D4pb+hQ3190nwQ29fwcaxWR8r2xxjWc40A/eQ4qdThKclGO7K+lTlUmoRWrLku5oZtkhEbcXHF7t7vsMgtRbW6oQ4V5mzs7WNvT4Fvz8TqKQSggCAIAgCAIAgCAIAgIdfS9ggBhgNZTg5w+D/y9FWX190fwQ63p+SnxLElSXR0+tz7vyVm5xJqcScSSs+3mZdtt5slF3rvZSTDi1h9XfZQLi5/jD5lxZYftUqrwXuSpV5dBAEAQHmR4aCSQAMSTkF6k28keNpLNkKvBp4zEsjwj83c9w4K0t7dQ+KW/oZ+9vnV+CHV9TkWSzPle1kbS5zjQAbf3vUyEJTkoxWbIFOnKpJRis2y2bp3abZGVdR0zh3nbAPlbw47fBaSzs40I5vrPf2RrrCwjbRzesnu/siQKaWAQBAEAQBAEAQBAEAQEVvveX+GZ2UR/GeM/kb83M7PHnXX950MeGPWf0KrE7/oI8EOs/ou32Ksc4k1JqTiSc1nW8zKNtvNkru3oGlJZRjmxp2fzHjuCr7m5z+GJdWNjllUqLXkvuyTqAXAQBAEBjtE7WNLnkBozJX1GLk8kfE5xhHik8kQfTum3TnVbVsYyG08XfZWtC3VNZvcz15eyrPhWkfXxNCwWGSd4jiaXOdsHqdw4qXTpyqS4YrUi0qM6s1CCzZbV2Ltx2Rmx0rh33/8AFu5vqtLa2kaC7XzZrrKxhbR7Zc37dx3FLJwQBAEAQBAEAQBAEAQGlpnSLbPC+V+TRgN5OAHU0XKtVVKDm+RxuK8aNN1Jcilbda3zSOkkNXPNSfoOAyWUqVJVJOUt2YirVlVm5y3Z3rq6H1qTSDAHuA7SPi5BV11Xy+CPmWmHWnF/dn5e5LlXF2EAQBAYbZa2RNL3mgHieA3lfcIObyRzq1Y048UnoQPTOl32h2ODB7rfqd5VtRoqmu8zd1dyry7FyRj0RoqW0yCOIVO0nJo3k7ApdGhOtLhic7e2nXnwQX4Lbu7oCKyR6rMXn33kYuP0G4LS21tChHJb82a+0s4W0Mo7832nWUklhAEAQBAEAQBAEAQBAEBW3tL0rryts7ThH3nfmcMPBp/uVFilbimqa5b+JmsauOKapLlq/H/XqRbRNhM0rWbDi47gM/t1VLVqcEHIq7ag61RQ+fgWLGwNAaBQAAAbgMlSttvNmqSUVkj0vD0IAgNe3WxkLC95oB4k7AOK+6cHOWSOVatGlBykQHSuk3zv1nYAe60ZAfU8Vb0qUaayRmbm5nXlnLbkjNoDQctrk1IxQD33n3Wj6ncNvmptvbTryyj5vsPq0tKlzPhjtzfYW5oXREVljEcQ/M4+847yVpaFCFGPDE19tbQt4cEP9m+uxICAIAgCAIAgCAIAgCAIDzI8NBJyAJPILxvJZnjeSzZRWkLUZZXyOze5zuVTWnTJZCpNzm5PmYOtUdSbm+bzJTcyyUjdIc3mg5N/zXwVVeTzko9hdYXSyg5vn6EjUItQgCA8ySBoLnGgAJJ4BepNvJHzKSis2V9pvSjp31yYMGt4bzxKuKNFU45czM3d0688+XIzXc0FJa5dRuDBi9+xo+pOwKfa20q88ltzZ7Z2c7mfCtubLd0Zo6OzxiOJtGjxJ2knaVpqVKNKPDFaGwo0YUYKEFoba6HUIAgCAIAgCAIAgCAIAgCA5F7J9Sxzuy7hb/X3fqo15LhoSfcRL+fDbzfd66FMLKmJLH0PDqQRt/lB6nE+ZVLWlxVGzWW0OClFdxuLkdwgCAjl8rdqsbEM34u5DIdT6KdZ0825PkVWKVuGCprnv4EVsVldLI2Ngq55DR138FaU4OclGO7KWlTlUmoR3ZdOhNFMs0TYmbMXHa5xzcf3uWqoUY0YKMTbW1vChTUI/wC2b67HcIAgCAIAgCAIAgCAIAgCAICN+0J1LE/i6Mf3g/RQcSf+O/L1K3Fn/iy8vUqVZoyBaTBQAcAqF7myWx9Xh6EAQEAvLaNe0P3No0fpz86q4to8NNGZv6nHXfdod/2Y2EOmklI/02gN5vrj4AjqrzCqec3N8vuTsEo8VSVR8vuWWr40wQBAEAQBAEAQBAEAQBAEAQBARr2hsrYnnc6M/wBwH1UDEl/jvyK3Flnavy9SpgVmzIotJjqgHeAVQvRmxTzR9Xh6EB5mkDWlxyaCTyAqvUs3kfMpKKbfIrCWQuJccySTzJqr1LJZGQlJybb5lo+zeyalk19sr3O6N7g82nxWjwyHDRz7X+DU4NT4bfi7W/YlasS2CAIAgCAIAgCAIAgCAIAgCAIDn3gsXbWaWMZuadX8wxb5gLjcU+kpSiR7ql0tGUO1fUpFZIwxOrsaSEsQYT34wARtIGRVVc0nCefJmksLhVKajzX7mdlRSeEBxL16QEcRYD3pMKbm7T9Oql2tPinxckV2I11ClwLd+hCGMJIAFSSABxOStUm3kjPJNvJF5aIsfYwRxfIxrTzAxPjVa6jDo6aj2I3VCn0VKMOxI210OwQBAEAQBAEAQBAEAQBAEAQBAEBWN/LtuiebRGKxvNXgfA45n8pPmeSoMQtHCXSR2e/cZjFbF05OrBaPfufsRKGVzCHNJBGRGaqmk1kynjOUHxReTO5Z71zNFHNa/jiD5YeSiys4PbQsqeK1UspJM+z3slIo1rG8cSfPDyXkbOC3eYnitR9VJfU4c87nuLnkuJzJUqMVFZIrpzlN8UnmyXez675kkFpkH4bD3K/E4beTfWm4q3w21cpdLLZbd7LfCbJzn001otu9/j1LMV8acIAgCAIAgCAIAgCAIAgCAIAgCAID45oIIIqDgQckazDWejIZpq4EUhLrO7sic2nFnTa3zCqq+Fwk86by9ClucGpzfFSfD3ciM2i41tacGNfxa9v/ACIKgSw24Wyz8/fIq54Rcx2SfmvvkfILj21xxjazi57Kf2klI4bcPdZefsI4RdN6rLzX2zJJoX2fMYQ60P7QjHUbUM6k4u8lOoYXGOtR593IsrbBYRalVefdy/fkTWNgaA1oAAFAAKAAbABkrVJJZIu0klkj0vT0IAgCAIAgCAIAgCAIAgCAIAgCAIAgORpi8dms2Ej6u+Rved4bOtFGrXdKj1nr2cyJcX1Gh13r2c/3xIxafaQK/hwEje99D4AH1VfLF1n8MfqVc8dWfww+bMDPaQ/bA08nkfQr5WLy5x+pzWOy5w+v4Oxo2/1mkIEgdETtPeb4jHxCk0sTpS0lp6EyjjNCek84/VfvkSqGZr2hzCHNOILSCDyIVjGSks0WsZKSzi80e16fQQBAEAQBAEAQBAEAQBAEAQBAEAQEDvnfAsLoLM6jhg+QbDta3jvOzYqe+v3F9HT35v2KHEsTcW6VJ6839kV85xJqcScSSqRvMzrberN6x6GtEoqyJxGwmgB5F1AVwqXVKnpKSJdDD7mus6cG18l82bUt17W0V7OvJzD5VXGOIW7/AJfRkmWC3kVnwZ+a9zkzQuYdV7S0jY4EHwKlxkpLOLzRWzpzpvhmmn36HUu9eGWyPqw6zCe9GTgeW48fVS7a6nQem3YSbS9qW0tNVzRbmi9IR2iNssZq13iDtB3ELTUqsasFOOxsKFaFaCnDZm2uh1CAIAgCAIAgCAIAgCAIAgCAICP320wbNZzqmkkncZvGHed0HmQoV9cdDS03eiK/ErroKOm70XuVCFmTHk8u1dhsYEkwDnnENOTeY2u9FQ3mISk+Cm8l29v4NhhmDQpxVSus5dnJfklCqjQnl0gGZX3GnKWyOU61OG7OfpOzxTt1ZG13HIjiDsUu3jVpS4ovIrryVvcQ4Jxz79mvArnS2jnQSFjsRm128fdaClVVSOaMXc28qE+F+R3fZ/pgw2gROPcmIbyf8J65dRuVth1x0dTgez9SdhN10VXge0vXl7FqrRGrCAIAgCAIAgCAIAgCAIAgCAICsfadaS60MZsZHXq8mvk1qoMVm3VUexGYxuo3WUexev6jlXPsYktLa5MBkpyoB5kHos7iFV06Dy56HPBaCq3az2jr7fVoslZo3beRqSzE5ZKdToqOr3Kqvcym8o6IwrsRggOJe2yh8BdtjII5E0I9D0Uq0nlUy7SvxKkp0eLmiEMeWkEGhBBB4jJWybTzRnU2nmi+LJNrsY/52td/UAfqthCXFFPtN7CXFFS7TKvo+wgCAIAgCAIAgCAIAgCAIAgKn9orSLa7ixhHhT6FZzE1/f8AJGTxhf5L8EfbgP8Ax3jfGfJzfus3iq/tJ9/uS/8AjskriS7vuibWp+FN6qLeGb4jS3lTKPAuZqqYVoQBAc+8BpZ5fy+pC72//YiLePKhLwK8VwZYvDQYpZoQf/qj/wBgWuoaUo+C9DdWyyow8F6G8up3CAIAgCAIAgCAIAgCAIAgCArn2o2IiSKYZOaYzzaSR4hx/pVHi1P4oz8jOY5SynGp5EYu/buwnY8+7WjuTsD4Z9FQXVLpaTjz5Ffh1z/T3MZvbZ+D/cyxZH6xqMRs5Klpx4YpGqr1OOba2PC+zkEAQEbvlbgGCIZuIc7gBl4n0U6zp5vjKnFK6UFTW79CLWGzGWRkbc3ua0fqNKq0pwc5KK5lNSpupNQXPQvaNgaABkAAOi16WSyN4lkskel6ehAEAQBAEAQBAEAQBAEAQBAc28OihaoHRHAnFh3OGR+nIlcLmgq1Nwfl4ka7t1cUnB+XiUxarO+N7mPBa5poQdhWVnCUJOMt0YqpCVOTjJZNHW0JeF0NGPq6PZ8zeW8cFDrWynqtGTrTEJUvhnqvqiU2bTMD8pGjg46p/uUCVCpHdFzC7oz2kvT1M77dE3ORg5ub918KnN7JnSVanHeS+ZxtKXoY0EQ993zfCPupVK0k9Z6EC4xOEVlT1f0IhPM57i5xJccSSrGMVFZIopzlOTlJ5snXs40Ca/xUgoMREDtrg5/qBzKusMtnn0svL3L7B7N59PLy9ywVdGhCAIAgCAIAgCAIAgCAIAgCAIAgOFeW7EVrFT3JQKNePRw2j0UO6s4V1ns+0gXthTuVm9JdvuVhpfQNosx/FYabHjFh67ORoVQVrWpRfxLz5GXuLOtQfxrTt5HNUcihAZIIHPcGsaXOOQaCT4BfUYuTyis2fUISm+GKzZOLtXENRJa8AMREDifzkZDgP8K3tcMefFV+XuX1lhDz46/y9ywWtAAAFAMABkKK6SyNAlloj6h6EAQBAEAQBAEAQBAEAQBAEAQBAEB8IrmgIXfDR8LcWxRgkVJDGg+QVXeUoLVRXyKbEKFNaqK+SInd+BjnkOa12O0A+qrbWEXLVFRZwjKeqTLW0bZI42Ds2MZUCuq1ra+AWipQjGPwpI1dGnCEVwpLyNtdDqEAQBAEAQBAEAQB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jpeg;base64,/9j/4AAQSkZJRgABAQAAAQABAAD/2wCEAAkGBxISEhUTEhQVFRUUGBUVFhYVFxQZFxsbFBYXGBgYGhsYHCggGB0mHBUUITEiJSkrLi4uGB8/ODMsNyguLi4BCgoKDg0OGxAQGywkICY0LCwsNDcsLSwsLSw0LCwvLCwsLCwsLCw0LDQsLCwsLSwsLCwsLywsLCwsLCwsLCwsLP/AABEIARIAuAMBEQACEQEDEQH/xAAbAAEAAgMBAQAAAAAAAAAAAAAABgcDBAUCAf/EAEEQAAEDAQQHBQYEBQMEAwAAAAEAAgMRBAYhMQUSQVFhcYETIpGhsQcyQlLB0SNygvAUYpKi4TOywiTS4vFDU4P/xAAbAQEAAwEBAQEAAAAAAAAAAAAABAUGAwECB//EADYRAAIBAgQCCAYBBAIDAAAAAAABAgMEBREhMRJBEzJRYXGBsdEikaHB4fBCFCMk8QYzFUNS/9oADAMBAAIRAxEAPwC8UAQBAEAQBAYbVao4m60j2saNriAPNfM5xgs5PI+J1IU1xTeSIvpG/wDZmYRB0p3jut8XY+Sr6uKUo9XUq62M0IaQzl9F++RHbZ7QbS7/AE2xxjkXHxOHkoM8VqvqpIramNV5dVJfX9+Rx7Rea2P96eT9J1f9tFFleV5byfp6EOd/cy3m/T0NGS3yu96SQ83uPqVydWb3k/mcHWqS3k/mYC4nMlc82c22z0yZwyc4ciQvVKS2Z6pyWzNqLTFob7s8o5SP+66K4qraT+bOquqy2m/mzpWW+VtZ/wDLrDc9rT50r5qRDEK8f5ZkqGKXMf5Z+KO5YfaM7KaEHeYyR5Or6qXTxZ/zj8idSxx/+yPy/fuSfRd7LJPQNk1HH4ZO6fHI9CVYUr2jU2eT79C0oYjb1tFLJ9j0/B3FLJwQBAEAQBAEAQBAEBitNoZG0ve4NaMy40C+ZSUVnJ5I+ZzjBcUnkiC6d9oGbLK3/wDR4/2t+p8FUXGKcqS8/wAFDdY1/GgvN/Ze/wAiD222yTO1pXue7e418Nw4BVFSpOo85PMoqtadV8U3mzHDC551WNLjuaCT5LlKSis5PI8hTnUfDBNvu1O1ZLpWl+bQwfzn6CpUKpiNCGzz8C1o4Hd1N0o+L9szrQXGHxzdGt+pP0USeL//ADH6llT/AONr+dT5L7/g3I7lWcZulP6m08mri8VrPZL6+5Kj/wAetVu5PzXse3XUsgzDv6ivY311LbL5Hk8JsIb5/M1pbrWY5doP1D6hSY3dZdbL5EGphtq+omvP8GtJdGL4ZHjnqn0AXRXsuaRweE0+UmaU90ZB7kjXcwW/ddY3seaI88JmurJP6e5yrXoeeP3ozTe3vDyyUiFenLZkOpZ1qe8fuaK6kU7OhrzWmzUDH6zB8D6lvTa3opVC8q0dnmuwm22IVqGkXmux7Fh3fvfBaaNP4ch+BxwP5XbeWBV3bX9Otps/3Y0dpiVKvo9JdnsSJTixCAIAgCAIAgOPeG8MVkbV/eefdjGZ4ncOPqo1zdQoLN79hDu72nbRzlvyRVem9OTWp2tK7Ae6we63kN/E4rO3FzUrPOT8uRlLq8qXEs5vTkuSNSx2OSV2rG0uO4fU5Ac1DqVIU1xTeSOdC3qV5cFNZsmGirmNFHTu1j8jahvU5npRU9fFG9KSy7zT2n/H4R+Ku832Lb57+hKLNZWRjVja1o3NAH/tVc6k5vOTzNBSo06UeGnFJdxkc8DMryMJS2R9TqRh1mYX2ncF3jbP+TIk71LqowPlJ2qRGlGOyIc69Se7PC+zkEAQBAEBoW/Q8M3vMAPzNwd/nqu1OvOGzI1a0pVeste3mRfSl2pI6uZ+I3h7w6bein0rqMtJaMp7jDalPWGq+pw1KK0ml1b7OjpFaSXMyEmbm89rh581a2mIuPw1dV29hd2OLSh8FbVdvNfvzLHikDgHNILSKgg1BByIKvU01mjSxkpLNbHtenoQBAEBwL2XkbZGUFHSvHcbsH8zuHr4kQ7y7VCOm729yvv76NtHTWT2X3ZU1stT5Xl8ji5zsST+8BwWanOU5cUnmzI1KkqknKbzbOtoC7j7R3nVZF8213Bv39VX3d9CjotZfu5aYdhFS6+KXww7e3w9/Un9gsMcLdSNoaPM8SdpWeq1p1ZcU3mbS3tqVvDgprJfu5lkmAXsKMpHlS5hDTdmB9oJ4KTGhFb6kGpdzltoYSuxGbzCAIAgCAIAgCAIAgOPprQDJqubRsm/Yfzff1Umjcyho9UQLqxhWXFHSXr4kJtVndG4seKOGz95q0jJSWaM/Upypy4ZLUkdzL0GzOEUhrC4/wBBPxDhvHXnZWN46L4JdX0LHDsQdCXBPqv6fvP9ztVrgRUGoOIIyWj3NYnnqj6gCA52ntLMssLpX40wa35nHIfvYCuFxXjRg5sj3VzG3pucvLvZTWkLa+aR0khq5xqfoBuAWWqVJVJOUtzF1qsqs3Oe7O5dW7vbHtZR+GDgPnI/4qqvr3olwQ63p+S5wjCv6h9LV6q27/wT4ANGwAeAos/rJ95sW4wj2JGtLOTlgFNp0FHV7lbWupT0jojCuxFCAIDBabZHH772t5kV6DMr7jCUuqjnOrCn1mkc2W89nGRc7k0/Wi7q0qMiSxKgtm35Gub3Q/JJ4N+6+/6Kfajl/wCVpdj+nue471wHMPHMA+hXy7Op3H1HFKL3zR0bLpeCTBsja7j3T4HNcpUKkd0Sqd1RqdWS9PU3VxJAQBAEAQHO01optoZTJ49130PBd6NZ033EW6tY145c+RAJonMcWuFCDQgq3TTWaMxODhJxluT72dXgr/0shxAJiJ3DEs6YkcK7grzDLrP+1Ly9jQYPe5/2J+Xt7E9VwX4QFRX203/EzkNP4cVWs3E/E7qfIBZq/uOlqZLZbe5kMTu+nq5LqrRfdmld3RJtMob8DcXnhu5n77lT3dyqFPPnyPMNsXd1uH+K1fh+SzY2BrQAAGtFABkAFl23KWb1bN9GMaccloka00teSnUqXAu8q7iu6j02MS6kcIDzI8NBLiABiScgvUm3kjxtJZsiOl7zucS2Hut+b4jy+UefJWNG0S1mUdziUpfDS0XbzI695JqSSTmTiVMSy2Kptt5s+xsLjRoJO4Cq+km9j1RctEjZboq0HKGU8o3/AGXRUKr/AIv5M6q2rPaD+TMU1kkZ77Ht/M0j1C+ZU5x3TR8SpTj1k15GFfBzOpozT0sNBXXZ8rj6HYo9W3hPuZNt76rS03XYTTRukY526zDzacxzVbUpSpvJl/QuIVo5xNtcjuEAQBARy92jNZvbNHebg/i3f09OSnWlXJ8D8iqxK24o9LHdb+BE7NO6N7XsNHNIcDxBqFZwk4yUluikhNwkpR3RduhdIttELJW/GMRuIwcOhBWsoVVVpqa5m3tqyrUlUXM5l+NK/wAPZXapo+T8NvCvvHoK9SFHv6/RUXlu9CNidx0NB5bvRFQrMmOLPu3oz+Hha0jvu7z+Z2dBh4rL3tx01VtbLRH6Bhdn/TW6T6z1fj2eRt2iWuA6r2hSy+Ji6r8T4I7czApBCCAICF3o0v2juyYe404/zOH0H72K0taHCuJ7mfxC76SXRx2X1ZyNH2GSeQRxt1nO2epO4KdSpSqS4YrUg0aM6s1CCzZZOhLiQRAOn/GfuNQwch8XXwCvqGG04az1f0NLbYRSprOp8T+n74kogs7GCjGtaBsaAB4BWEYxisksi1jCMFlFZGVfR9HwiqA4mlrqWWcGsYY7546NPUDB3UKJWsqNXdZPuINfDqFbeOT7VoVxeS7UtkNT34ye7IBhycPhKorqznQeuq7TN3lhUtnm9Y9vucyw2x8Lw9hoR4EbQeCgzgprJkWjWlSmpRLC0dbWzRh7cjmNoIzBVPUpuEuFmoo1o1YKcTZXM7BAEB8e0EEEVBwI4Fep5anjSayZW+k7J2Ur4/lOHI4jyorqlPjgpGUuKXRVHAmnsv0h/qwE7pG+TXf8PNX2E1etTfj7l1glbrUn4r7/AGOf7Srdr2lsQOETR/U/E+WouGKVOKqo9hGxqtxVlDsX1f6jlXSsPa2ltR3Wd8/py86Kgv63R0Xlu9Dng9t091HPZavy2+pYtolpgM1n6FPieb2NldV+BcMdzUU0rAgCA5F5tI9jFRp776tbwG0/vepNtS4567Ig39x0NPTd7EDAVsZst25mgBZYQXD8WQAvO1u5nTbx6LTWNqqMM31nv7Gvw6zVvTzfWe/sSFTSxCAIAgCAxWqzskY5jwHNcKEHavmUVJOMtj5nCM4uMlmmU3eXQxsk5jzae8x29py6jEHksvdW7oVOHlyMXe2rt6rhy5eBtXQt2pL2Z92TL8wy8qjwVXd084cXYSMMrcNTgez9SaKrNAEAQBARG+1no5knzAtP6cR6nwVjZS0cSjxanlKM/I1LmWrs7ZCdjnah/WNUeZCubGfBXj8vmRsNqcFzF9unzNW8No7S0zO3yPpyBIHkAudzLirSfezleT46833sk1xIdWKSU5ucGjk0V9XHwWexJupUjTXLU0OBJUaE6z3byXl/v6HeJquSSSyRKlJyebPiHgQBAV/eK3drM4j3W9xvIZnqa+SuLenwQRmL6t0tZ9i0R1vZ7ojtrR2jhVkNHcC4+6OlCegVxhtDpKnE9l6krCLbpa3G9o+vL3LVWiNWEAQBAEAQBAQ32nWIOgZLtjfT9Lxj5hqq8Vp501PsfqU2NUuKip9j+j/UVxZZtR7X/K4O8DVZ6UeKLRmqc+Cal2FnKiNgEAQBAcG+bKwNO548w4fZTLN/H5Fbikc6KfY/ciNgl1ZY3fK9rvBwKtqcuGafeiioy4akZdjRildVxJzJJXy3mz5k822ycXSdWzNG5zvWv1VRdpKq34Gjw6TdvFdmfqdlRicEAQGlpq19lC9+2lG83YD79F2ow45pEe6q9FSlIrlXJlC4rmaN7CyRgijn/iO5uyHRuqOi1FjR6KilzerNnh1DobeKe71fmdxSycEAQBAEAQBARr2huAsT+LowP6gfQFQcSf8Ajvy9StxZ/wCLLy9SplmjIFpMGA5BUL3Nktj6vD0IAgOLe8/9OeLm/X7KVZ/9hX4k/wCw/FEIjbUgDaQFbJZvIzsVm8jevBZDDaZozse6nJ3eb5ELtcw4Kso95Iu6bp15R7/9HYuZbwNaFxpU6zedKEeQPiqm8pt5TRYYXXSzpPxRK1Xl0EAQEQvlbw5zYm5M7zuZyHQeqsrOnkuN8yjxSunJU1y1fic27ej/AOItMcdKguq78rcXeQp1CtbWl0tWMfn4EKyodNXjDlz8C7AtWbcIAgCAIAgCAICvPadpQEss7T7v4j+BIo0eBJ6hUmK1k2qa8X9jO43cJtUVy1f2IfomzdpNGze4E8hifIFUdWXDBsqLWn0lWMSyFSGrCAIAgI7faWkTG731/pB/7gptkvibKrFZZU4rv/fUjWhode0Qt+aRg8XCqt6EeKrFd6Ki2jxVoLvXqT72h3fMrRaIxV7BR4GZaNvEjHpyVziVq5rpI7rfwNBi9k6kelgtVv4fgrZjiCCDQjEEZ4KgazMym080SvRd6m0DZwQR8YGB5gZHkoFWzeecC7t8TjllV37TrDTtmpXtR4Or4UUf+nq9hN/raGWfEjl6UvS0AtgqXH4iKAcgcSea70rN55zIVxicUsqWr7SJPcSSSak4knirBLIpG23myzfZ5oIwxmd4o+UDVBzDM/7sD0C0OG23Rx6SW79DUYRadFDpJbv0/PsTBWZcBAEAQBAEAQHHvNp5lki1jQyOqI2bzvP8o2qLdXMaEM3vyId7eRtqeb35L95FO2md0jnPeS5ziSSdpKzEpOTcpbmNnOU5OUnm2Sy5+jdVpmcMX4N/Lv6/Tiqy8q5vgRd4Zb8Meklu9vAkaglqEAQBAQi99q15tUZRinU4n6eCtbSHDDPtM9idXiq8K5eps+z2xdpbGu2RBzzz90ebq9Fc4bT4q6fZqfWEUuO4T7NS2VpDWkGvTcfXJlstGuOLosgTvacmnhlyVRd4dxPjpb9nsUV9hPG+Ojo+z2IDbLFJE7VlY5h3OBHhvVNOnODyksjP1KM6bymmjAvg5may2SSV2rGxzzuaCfRfcKcpvKKzOlOlOo8oJsnl1rjlpEtqpUYtiwI5vOR5D/CuLTDeF8dX5e5f2OE8LU63y9yeK4L4IAgCAIAgCA415bwx2RlT3pHe4zaeJ3N4qLdXUaEdd+SIV5ewto5vV8l+8ipNJaQknkMkrtZx8ANgA2ALNVasqsuKW5kK1adabnN6m/d7QxmdrOFI2nH+Y7h9VCuK/RrJbkuys3WlxS6q+pOgKYBVRogvD0IAgNTStuEMbnnPJo3k5D97l1pU3UlwnC4rKjTc35eJXEjy4kk1JJJPE5q5SyWSMpKTk82Wj7OtFdlZ+1cO9Mdb9A93xxPULR4bQ4KXE936cjVYRb9HR43vL05e5LFYlsEB5kjDhRwBG4gEea8aT3PGk9Gah0RZyamCKu/s2V9Fz6Clnnwr5I4u2ot58Cz8EbUUTWijQGjcAAPJdEktjsoqKySPa9PQgCAIAgCAICOXrvSyyN1G0fMRg3Y2vxO+21Qby9jQWS1l+7ldf4hG3XCtZeniVVbLU+V5kkcXOdiSf3gOCzk5ynLik82ZOpUlUk5TebOnoDQZmOu+ojHi7gOHFRK9wqei3JllZOs+KXV9ScRRhoDWgADAAZKqbbebNDGKislsel4fQQBAfHOABJNAMSTwXqWZ42ks2QG8Gle3kw9xuDRv3u6q3t6PRx13M1e3XTz06q29zLdPQptU4aR+G2jpDw3czl47lZWdu61TLktz2wtHcVUnstX+95cjWgAAYAYAclqEsjZJZaI+oehAEAQBAEAQBAEAQBARO+F7m2cGKEh0xzOYZz3u4eO41t7fKl8EOt6FTiGJKh8FPWXp+Sr5pXPcXOJc5xqScSSdpWflJyebMtKTk83ud+793zJSSUUZm1u13E7h6qFcXPD8MdyzsrDj+OptyXb+CYtaAKAUAwACrW8y9Sy0R9Xh6EAQHxxAFTgBmV6eN5EMvHp3tfw4z3Bmfm/wrO3t+D4pb+hQ3190nwQ29fwcaxWR8r2xxjWc40A/eQ4qdThKclGO7K+lTlUmoRWrLku5oZtkhEbcXHF7t7vsMgtRbW6oQ4V5mzs7WNvT4Fvz8TqKQSggCAIAgCAIAgCAIAgIdfS9ggBhgNZTg5w+D/y9FWX190fwQ63p+SnxLElSXR0+tz7vyVm5xJqcScSSs+3mZdtt5slF3rvZSTDi1h9XfZQLi5/jD5lxZYftUqrwXuSpV5dBAEAQHmR4aCSQAMSTkF6k28keNpLNkKvBp4zEsjwj83c9w4K0t7dQ+KW/oZ+9vnV+CHV9TkWSzPle1kbS5zjQAbf3vUyEJTkoxWbIFOnKpJRis2y2bp3abZGVdR0zh3nbAPlbw47fBaSzs40I5vrPf2RrrCwjbRzesnu/siQKaWAQBAEAQBAEAQBAEAQEVvveX+GZ2UR/GeM/kb83M7PHnXX950MeGPWf0KrE7/oI8EOs/ou32Ksc4k1JqTiSc1nW8zKNtvNkru3oGlJZRjmxp2fzHjuCr7m5z+GJdWNjllUqLXkvuyTqAXAQBAEBjtE7WNLnkBozJX1GLk8kfE5xhHik8kQfTum3TnVbVsYyG08XfZWtC3VNZvcz15eyrPhWkfXxNCwWGSd4jiaXOdsHqdw4qXTpyqS4YrUi0qM6s1CCzZbV2Ltx2Rmx0rh33/8AFu5vqtLa2kaC7XzZrrKxhbR7Zc37dx3FLJwQBAEAQBAEAQBAEAQGlpnSLbPC+V+TRgN5OAHU0XKtVVKDm+RxuK8aNN1Jcilbda3zSOkkNXPNSfoOAyWUqVJVJOUt2YirVlVm5y3Z3rq6H1qTSDAHuA7SPi5BV11Xy+CPmWmHWnF/dn5e5LlXF2EAQBAYbZa2RNL3mgHieA3lfcIObyRzq1Y048UnoQPTOl32h2ODB7rfqd5VtRoqmu8zd1dyry7FyRj0RoqW0yCOIVO0nJo3k7ApdGhOtLhic7e2nXnwQX4Lbu7oCKyR6rMXn33kYuP0G4LS21tChHJb82a+0s4W0Mo7832nWUklhAEAQBAEAQBAEAQBAEBW3tL0rryts7ThH3nfmcMPBp/uVFilbimqa5b+JmsauOKapLlq/H/XqRbRNhM0rWbDi47gM/t1VLVqcEHIq7ag61RQ+fgWLGwNAaBQAAAbgMlSttvNmqSUVkj0vD0IAgNe3WxkLC95oB4k7AOK+6cHOWSOVatGlBykQHSuk3zv1nYAe60ZAfU8Vb0qUaayRmbm5nXlnLbkjNoDQctrk1IxQD33n3Wj6ncNvmptvbTryyj5vsPq0tKlzPhjtzfYW5oXREVljEcQ/M4+847yVpaFCFGPDE19tbQt4cEP9m+uxICAIAgCAIAgCAIAgCAIDzI8NBJyAJPILxvJZnjeSzZRWkLUZZXyOze5zuVTWnTJZCpNzm5PmYOtUdSbm+bzJTcyyUjdIc3mg5N/zXwVVeTzko9hdYXSyg5vn6EjUItQgCA8ySBoLnGgAJJ4BepNvJHzKSis2V9pvSjp31yYMGt4bzxKuKNFU45czM3d0688+XIzXc0FJa5dRuDBi9+xo+pOwKfa20q88ltzZ7Z2c7mfCtubLd0Zo6OzxiOJtGjxJ2knaVpqVKNKPDFaGwo0YUYKEFoba6HUIAgCAIAgCAIAgCAIAgCA5F7J9Sxzuy7hb/X3fqo15LhoSfcRL+fDbzfd66FMLKmJLH0PDqQRt/lB6nE+ZVLWlxVGzWW0OClFdxuLkdwgCAjl8rdqsbEM34u5DIdT6KdZ0825PkVWKVuGCprnv4EVsVldLI2Ngq55DR138FaU4OclGO7KWlTlUmoR3ZdOhNFMs0TYmbMXHa5xzcf3uWqoUY0YKMTbW1vChTUI/wC2b67HcIAgCAIAgCAIAgCAIAgCAICN+0J1LE/i6Mf3g/RQcSf+O/L1K3Fn/iy8vUqVZoyBaTBQAcAqF7myWx9Xh6EAQEAvLaNe0P3No0fpz86q4to8NNGZv6nHXfdod/2Y2EOmklI/02gN5vrj4AjqrzCqec3N8vuTsEo8VSVR8vuWWr40wQBAEAQBAEAQBAEAQBAEAQBARr2hsrYnnc6M/wBwH1UDEl/jvyK3Flnavy9SpgVmzIotJjqgHeAVQvRmxTzR9Xh6EB5mkDWlxyaCTyAqvUs3kfMpKKbfIrCWQuJccySTzJqr1LJZGQlJybb5lo+zeyalk19sr3O6N7g82nxWjwyHDRz7X+DU4NT4bfi7W/YlasS2CAIAgCAIAgCAIAgCAIAgCAIDn3gsXbWaWMZuadX8wxb5gLjcU+kpSiR7ql0tGUO1fUpFZIwxOrsaSEsQYT34wARtIGRVVc0nCefJmksLhVKajzX7mdlRSeEBxL16QEcRYD3pMKbm7T9Oql2tPinxckV2I11ClwLd+hCGMJIAFSSABxOStUm3kjPJNvJF5aIsfYwRxfIxrTzAxPjVa6jDo6aj2I3VCn0VKMOxI210OwQBAEAQBAEAQBAEAQBAEAQBAEBWN/LtuiebRGKxvNXgfA45n8pPmeSoMQtHCXSR2e/cZjFbF05OrBaPfufsRKGVzCHNJBGRGaqmk1kynjOUHxReTO5Z71zNFHNa/jiD5YeSiys4PbQsqeK1UspJM+z3slIo1rG8cSfPDyXkbOC3eYnitR9VJfU4c87nuLnkuJzJUqMVFZIrpzlN8UnmyXez675kkFpkH4bD3K/E4beTfWm4q3w21cpdLLZbd7LfCbJzn001otu9/j1LMV8acIAgCAIAgCAIAgCAIAgCAIAgCAID45oIIIqDgQckazDWejIZpq4EUhLrO7sic2nFnTa3zCqq+Fwk86by9ClucGpzfFSfD3ciM2i41tacGNfxa9v/ACIKgSw24Wyz8/fIq54Rcx2SfmvvkfILj21xxjazi57Kf2klI4bcPdZefsI4RdN6rLzX2zJJoX2fMYQ60P7QjHUbUM6k4u8lOoYXGOtR593IsrbBYRalVefdy/fkTWNgaA1oAAFAAKAAbABkrVJJZIu0klkj0vT0IAgCAIAgCAIAgCAIAgCAIAgCAIAgORpi8dms2Ej6u+Rved4bOtFGrXdKj1nr2cyJcX1Gh13r2c/3xIxafaQK/hwEje99D4AH1VfLF1n8MfqVc8dWfww+bMDPaQ/bA08nkfQr5WLy5x+pzWOy5w+v4Oxo2/1mkIEgdETtPeb4jHxCk0sTpS0lp6EyjjNCek84/VfvkSqGZr2hzCHNOILSCDyIVjGSks0WsZKSzi80e16fQQBAEAQBAEAQBAEAQBAEAQBAEAQEDvnfAsLoLM6jhg+QbDta3jvOzYqe+v3F9HT35v2KHEsTcW6VJ6839kV85xJqcScSSqRvMzrberN6x6GtEoqyJxGwmgB5F1AVwqXVKnpKSJdDD7mus6cG18l82bUt17W0V7OvJzD5VXGOIW7/AJfRkmWC3kVnwZ+a9zkzQuYdV7S0jY4EHwKlxkpLOLzRWzpzpvhmmn36HUu9eGWyPqw6zCe9GTgeW48fVS7a6nQem3YSbS9qW0tNVzRbmi9IR2iNssZq13iDtB3ELTUqsasFOOxsKFaFaCnDZm2uh1CAIAgCAIAgCAIAgCAIAgCAICP320wbNZzqmkkncZvGHed0HmQoV9cdDS03eiK/ErroKOm70XuVCFmTHk8u1dhsYEkwDnnENOTeY2u9FQ3mISk+Cm8l29v4NhhmDQpxVSus5dnJfklCqjQnl0gGZX3GnKWyOU61OG7OfpOzxTt1ZG13HIjiDsUu3jVpS4ovIrryVvcQ4Jxz79mvArnS2jnQSFjsRm128fdaClVVSOaMXc28qE+F+R3fZ/pgw2gROPcmIbyf8J65dRuVth1x0dTgez9SdhN10VXge0vXl7FqrRGrCAIAgCAIAgCAIAgCAIAgCAICsfadaS60MZsZHXq8mvk1qoMVm3VUexGYxuo3WUexev6jlXPsYktLa5MBkpyoB5kHos7iFV06Dy56HPBaCq3az2jr7fVoslZo3beRqSzE5ZKdToqOr3Kqvcym8o6IwrsRggOJe2yh8BdtjII5E0I9D0Uq0nlUy7SvxKkp0eLmiEMeWkEGhBBB4jJWybTzRnU2nmi+LJNrsY/52td/UAfqthCXFFPtN7CXFFS7TKvo+wgCAIAgCAIAgCAIAgCAIAgKn9orSLa7ixhHhT6FZzE1/f8AJGTxhf5L8EfbgP8Ax3jfGfJzfus3iq/tJ9/uS/8AjskriS7vuibWp+FN6qLeGb4jS3lTKPAuZqqYVoQBAc+8BpZ5fy+pC72//YiLePKhLwK8VwZYvDQYpZoQf/qj/wBgWuoaUo+C9DdWyyow8F6G8up3CAIAgCAIAgCAIAgCAIAgCArn2o2IiSKYZOaYzzaSR4hx/pVHi1P4oz8jOY5SynGp5EYu/buwnY8+7WjuTsD4Z9FQXVLpaTjz5Ffh1z/T3MZvbZ+D/cyxZH6xqMRs5Klpx4YpGqr1OOba2PC+zkEAQEbvlbgGCIZuIc7gBl4n0U6zp5vjKnFK6UFTW79CLWGzGWRkbc3ua0fqNKq0pwc5KK5lNSpupNQXPQvaNgaABkAAOi16WSyN4lkskel6ehAEAQBAEAQBAEAQBAEAQBAc28OihaoHRHAnFh3OGR+nIlcLmgq1Nwfl4ka7t1cUnB+XiUxarO+N7mPBa5poQdhWVnCUJOMt0YqpCVOTjJZNHW0JeF0NGPq6PZ8zeW8cFDrWynqtGTrTEJUvhnqvqiU2bTMD8pGjg46p/uUCVCpHdFzC7oz2kvT1M77dE3ORg5ub918KnN7JnSVanHeS+ZxtKXoY0EQ993zfCPupVK0k9Z6EC4xOEVlT1f0IhPM57i5xJccSSrGMVFZIopzlOTlJ5snXs40Ca/xUgoMREDtrg5/qBzKusMtnn0svL3L7B7N59PLy9ywVdGhCAIAgCAIAgCAIAgCAIAgCAIAgOFeW7EVrFT3JQKNePRw2j0UO6s4V1ns+0gXthTuVm9JdvuVhpfQNosx/FYabHjFh67ORoVQVrWpRfxLz5GXuLOtQfxrTt5HNUcihAZIIHPcGsaXOOQaCT4BfUYuTyis2fUISm+GKzZOLtXENRJa8AMREDifzkZDgP8K3tcMefFV+XuX1lhDz46/y9ywWtAAAFAMABkKK6SyNAlloj6h6EAQBAEAQBAEAQBAEAQBAEAQBAEB8IrmgIXfDR8LcWxRgkVJDGg+QVXeUoLVRXyKbEKFNaqK+SInd+BjnkOa12O0A+qrbWEXLVFRZwjKeqTLW0bZI42Ds2MZUCuq1ra+AWipQjGPwpI1dGnCEVwpLyNtdDqEAQBAEAQBAEAQBAf/Z"/>
          <p:cNvSpPr>
            <a:spLocks noChangeAspect="1" noChangeArrowheads="1"/>
          </p:cNvSpPr>
          <p:nvPr/>
        </p:nvSpPr>
        <p:spPr bwMode="auto">
          <a:xfrm>
            <a:off x="307975" y="79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data:image/jpeg;base64,/9j/4AAQSkZJRgABAQAAAQABAAD/2wCEAAkGBxQTEhQUEhQWFRUUFxsaGRgXFhwdHxwYGhshGRgfHx8cHSgsIiAnHhcdLTEtLiksLi4wHx8zODMtNywtLysBCgoKDg0OGxAQGy8mICQsNCwsNy00LCw0LDQsLCwsLDcuLDQsLCwsLDQsLCwsLCwsLywsLywsLCwsLCwsLCwsLP/AABEIAEwAUQMBEQACEQEDEQH/xAAbAAACAwEBAQAAAAAAAAAAAAAFBgADBAcCAf/EADgQAAEDAgQDBgMGBgMAAAAAAAECAxEABAUSITEGQVETImFxgaFCkbEUMmJy0fAjUmOCssIVFlP/xAAbAQACAwEBAQAAAAAAAAAAAAAABAIDBQEGB//EADMRAAIBAwIDBQUIAwAAAAAAAAABAgMEERIhBTFhExRBUYEiMnGhsUJSkcHR4fDxBhYj/9oADAMBAAIRAxEAPwDuNAEoAw3uLNtnKSVL5NoGZR9Bt5mBVNSvCns3v5eJOMJSFxXHiDci1SlCXlHupedCZI3AKUqGaeWaah21R8qb9Wl+Z3TFc5Bv7Vd87do+T5n3bo7Wt9z5r9Q0w+98jn3FGE315eFVy4i0tUJAaS4326Cr4lLghIPQk6CIo7zFPE04/Hl+PIOzf2Xkd+CcOuLe3LVw8h/Ks9m4iRLRggEGYglQABIgJ1plFYwUASgCUASgCUAL1ziC7hZaYVkbTot0bn8KP1+XWsuteSqVHSovlzfl0XUYjTUVql6Iy8UXiMPw+5daAQpLZyqOpLiu6gknUnMQfSrqCjB4j+7ITbe7Fzhfg+2Nml++YC3V5XEkkhbaRHZJSoEEEwCYOpUasqXCjkjGGTojL5ygqGUxqJmOutRVd4yzugQePsbvW0MOMJd7N1RkNJEhHwzKT3iNddOVM21Pto65+izjbr4i9xUdNpR9XjIUw1Fww2y4JCnEZltKEJKgJUIH3VxqCImDI6oXKlZzzSeY+X6fzf6s0ZdrBa1hjThmIIfQFo8iDulXMHxp2jWhWgpwezITg4vDNdWkSUASgBa4vxIgJYQYU4JWRuG9iPNR08prI4veu3o4j7zGbanqeXyRZhaAhtKQOVZlq1SpJePN/Etqe1LJmx/CmrgNm4JLTCu1LfwqUkSkq6gbxzplXTjnBXoyCeP8Mvri2Qq2T3g4D2WaDkg6qM7+A2nnrWvY2y3lWxnGye6Xx6id1KWEoZ5742ZqwG3uWrRTNzPaKZcUlObMU7jJMmYBSRrzI5UpxFKnUejk1t4b+O3kWWurQtfPP9DdYvBSEkbQI8uVaiaayiJgxx0S0OfaD6Gfak7+SjTT6ltLdgBV39lue0Gja4Dg/Cdlf2n2msCzu+7Xbpv3ZfLI3OHaU+qHavWGeSgCUAc5vLntbl5f4ygflb7v1BPrXh+M1nUuGvLY1KEdMEHbd7QVCNxmKOOO5MRc/hK6aT+WRm9pqdGsnVin5r6nHHYZLd0ECvcGaDb14G4AHwNmf71CP8DWFxasozjHxw/n/QxRjlMwpKmpCNU8hMEeGvLpVFrxmNOOiouXLBOdByeUUgqUvO5oQISkGYncnxPsKVvOJd4ksLCRZTpaEDMWOYnpEfv51jV6mqpnyGILCGXhK6LlsiTJRKCfymB7RXvLGt2tCM+hm1o6ZtBmmyolAHKcOXpruST6kk188vN6sn1NiPIO2zsCkdbjsSxk19pIg6g6elQ7ZoNJ8adcSISpMcswM/WvQUf8mqQpqMoZa8c4FZWkW8pljJyg6yVGVE8z+9qxbi/qV5ucubL40lFYR5fcJBymDyJE6+VUxrb7k9IKfxjKcq0Eq/pkK9pkeopqMXJaovbrt+xzSY7q8PxIWkHmcnPyUTXI088pJ/j+h0ZuAVS294O/6ivacFb7t6mdde+NFa4sSgDlTqOzedbPwOLA8icyfYivDcSpaLiS6mtTlmKYQtnayJxLDc2ul2iRcFVHAFb9wECVGB9T0HU1KMHJ4QGRQW596W0fyg94/mPLyGvjVq0w5bv5enn6nDyvK2k5RAGsAan9a6tU3uwKcPwR65SHVKQhJkoSZOnImOdblGzpqHv4YvOth4wMHDivsoLT0S4skOD7pJ0APMHTnoetbfDbqhDFunv9RatGU/bQ0VtipKAEPjvDih1Nwkd1yEr8FD7p9Rp6CsDjVrlKqvUdtZ/ZAtu/Xl5wHAgzcUvKBI0JfqpwA+KUkkKIEjY9J3rqTSwB5W/XVADDc3QAJJ2q+FPLwcPlhiz1vlCkfw1HQLWgFM+ObujzgDqKbhTVZ6YyWr1x+PIhKK8Q8LpDyCRqDII6dQfGsysqtKriWzROKWA3w3eFbZQsyto5STuUkShXqNPMGvoPCrzvVupvmtmZlxT0T25BetIoKby1S6hTaxKVCCKjKKknF8mdTaeUcwxzCXLRcKlTaj3F9fA9FfWvJX3D5UJZW8TSpVVNdTM3c1lOBcaE3NVumdyejdVzswyVLuamqZzJmTLqwgJKhurWIHLXWJPrvV6xTjrl4BzGRHaAQkMIHQNlR9VFY+lUVb9zjoSaXTC/J/U4qaTyXggDQAeQjWs3dlh5scRU0+VITnBbJWJ1yoUII6kZ1aV6Dgt73XKaym16cxe4pqaW42f8sz/6J+de07WHmZuiXkbasIlVzbocSUOJCkq3ChINclFSWGdTaeUJ2J8Cbm2cjohckeQVuPWayLjhEJ703gahcte8L9zw9dt7sqUOqCFA+gM+1ZdThVePhn4F6rwfiUt4TdKMC3dnxTl91QKrjw24b90k60PMLWPBVwvV0paHScyvbQfM07R4NN71HgplcxXIJXPDK7fS3Qp0LCc0qSFBSZ17xAykHltr1qV/wmUoKNBfEKVws5mWnh+4CM2ZBXE9mPpmJ39Ipb/XP+fve18iXfFq5bAV28CZzHKRuFaEHoRuDWBO0qU5aZR3G1JPkW4etSUrcjvuDI2nnB29STr0AFdpqc6saNLxe/8AOhGeMZYU/wCkp/nr3Xcl5md2/QcKeFyUASgCUASgCUASgCUAB+IsJbeQFKkKb1SpMTttqDpSl5a07inpmW0qkoPYq4fwlCYcJUtWsZo7vLQADXx3qix4dQtvagt35kq1aU9mHa0ig//Z"/>
          <p:cNvSpPr>
            <a:spLocks noChangeAspect="1" noChangeArrowheads="1"/>
          </p:cNvSpPr>
          <p:nvPr/>
        </p:nvSpPr>
        <p:spPr bwMode="auto">
          <a:xfrm>
            <a:off x="460375" y="1603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4" descr="data:image/jpeg;base64,/9j/4AAQSkZJRgABAQAAAQABAAD/2wCEAAkGBxQTEhQUEhQWFRUUFxsaGRgXFhwdHxwYGhshGRgfHx8cHSgsIiAnHhcdLTEtLiksLi4wHx8zODMtNywtLysBCgoKDg0OGxAQGy8mICQsNCwsNy00LCw0LDQsLCwsLDcuLDQsLCwsLDQsLCwsLCwsLywsLywsLCwsLCwsLCwsLP/AABEIAEwAUQMBEQACEQEDEQH/xAAbAAACAwEBAQAAAAAAAAAAAAAFBgADBAcCAf/EADgQAAEDAgQDBgMGBgMAAAAAAAECAxEABAUSITEGQVETImFxgaFCkbEUMmJy0fAjUmOCssIVFlP/xAAbAQACAwEBAQAAAAAAAAAAAAAABAIDBQEGB//EADMRAAIBAwIDBQUIAwAAAAAAAAABAgMEERIhBTFhExRBUYEiMnGhsUJSkcHR4fDxBhYj/9oADAMBAAIRAxEAPwDuNAEoAw3uLNtnKSVL5NoGZR9Bt5mBVNSvCns3v5eJOMJSFxXHiDci1SlCXlHupedCZI3AKUqGaeWaah21R8qb9Wl+Z3TFc5Bv7Vd87do+T5n3bo7Wt9z5r9Q0w+98jn3FGE315eFVy4i0tUJAaS4326Cr4lLghIPQk6CIo7zFPE04/Hl+PIOzf2Xkd+CcOuLe3LVw8h/Ks9m4iRLRggEGYglQABIgJ1plFYwUASgCUASgCUAL1ziC7hZaYVkbTot0bn8KP1+XWsuteSqVHSovlzfl0XUYjTUVql6Iy8UXiMPw+5daAQpLZyqOpLiu6gknUnMQfSrqCjB4j+7ITbe7Fzhfg+2Nml++YC3V5XEkkhbaRHZJSoEEEwCYOpUasqXCjkjGGTojL5ygqGUxqJmOutRVd4yzugQePsbvW0MOMJd7N1RkNJEhHwzKT3iNddOVM21Pto65+izjbr4i9xUdNpR9XjIUw1Fww2y4JCnEZltKEJKgJUIH3VxqCImDI6oXKlZzzSeY+X6fzf6s0ZdrBa1hjThmIIfQFo8iDulXMHxp2jWhWgpwezITg4vDNdWkSUASgBa4vxIgJYQYU4JWRuG9iPNR08prI4veu3o4j7zGbanqeXyRZhaAhtKQOVZlq1SpJePN/Etqe1LJmx/CmrgNm4JLTCu1LfwqUkSkq6gbxzplXTjnBXoyCeP8Mvri2Qq2T3g4D2WaDkg6qM7+A2nnrWvY2y3lWxnGye6Xx6id1KWEoZ5742ZqwG3uWrRTNzPaKZcUlObMU7jJMmYBSRrzI5UpxFKnUejk1t4b+O3kWWurQtfPP9DdYvBSEkbQI8uVaiaayiJgxx0S0OfaD6Gfak7+SjTT6ltLdgBV39lue0Gja4Dg/Cdlf2n2msCzu+7Xbpv3ZfLI3OHaU+qHavWGeSgCUAc5vLntbl5f4ygflb7v1BPrXh+M1nUuGvLY1KEdMEHbd7QVCNxmKOOO5MRc/hK6aT+WRm9pqdGsnVin5r6nHHYZLd0ECvcGaDb14G4AHwNmf71CP8DWFxasozjHxw/n/QxRjlMwpKmpCNU8hMEeGvLpVFrxmNOOiouXLBOdByeUUgqUvO5oQISkGYncnxPsKVvOJd4ksLCRZTpaEDMWOYnpEfv51jV6mqpnyGILCGXhK6LlsiTJRKCfymB7RXvLGt2tCM+hm1o6ZtBmmyolAHKcOXpruST6kk188vN6sn1NiPIO2zsCkdbjsSxk19pIg6g6elQ7ZoNJ8adcSISpMcswM/WvQUf8mqQpqMoZa8c4FZWkW8pljJyg6yVGVE8z+9qxbi/qV5ucubL40lFYR5fcJBymDyJE6+VUxrb7k9IKfxjKcq0Eq/pkK9pkeopqMXJaovbrt+xzSY7q8PxIWkHmcnPyUTXI088pJ/j+h0ZuAVS294O/6ivacFb7t6mdde+NFa4sSgDlTqOzedbPwOLA8icyfYivDcSpaLiS6mtTlmKYQtnayJxLDc2ul2iRcFVHAFb9wECVGB9T0HU1KMHJ4QGRQW596W0fyg94/mPLyGvjVq0w5bv5enn6nDyvK2k5RAGsAan9a6tU3uwKcPwR65SHVKQhJkoSZOnImOdblGzpqHv4YvOth4wMHDivsoLT0S4skOD7pJ0APMHTnoetbfDbqhDFunv9RatGU/bQ0VtipKAEPjvDih1Nwkd1yEr8FD7p9Rp6CsDjVrlKqvUdtZ/ZAtu/Xl5wHAgzcUvKBI0JfqpwA+KUkkKIEjY9J3rqTSwB5W/XVADDc3QAJJ2q+FPLwcPlhiz1vlCkfw1HQLWgFM+ObujzgDqKbhTVZ6YyWr1x+PIhKK8Q8LpDyCRqDII6dQfGsysqtKriWzROKWA3w3eFbZQsyto5STuUkShXqNPMGvoPCrzvVupvmtmZlxT0T25BetIoKby1S6hTaxKVCCKjKKknF8mdTaeUcwxzCXLRcKlTaj3F9fA9FfWvJX3D5UJZW8TSpVVNdTM3c1lOBcaE3NVumdyejdVzswyVLuamqZzJmTLqwgJKhurWIHLXWJPrvV6xTjrl4BzGRHaAQkMIHQNlR9VFY+lUVb9zjoSaXTC/J/U4qaTyXggDQAeQjWs3dlh5scRU0+VITnBbJWJ1yoUII6kZ1aV6Dgt73XKaym16cxe4pqaW42f8sz/6J+de07WHmZuiXkbasIlVzbocSUOJCkq3ChINclFSWGdTaeUJ2J8Cbm2cjohckeQVuPWayLjhEJ703gahcte8L9zw9dt7sqUOqCFA+gM+1ZdThVePhn4F6rwfiUt4TdKMC3dnxTl91QKrjw24b90k60PMLWPBVwvV0paHScyvbQfM07R4NN71HgplcxXIJXPDK7fS3Qp0LCc0qSFBSZ17xAykHltr1qV/wmUoKNBfEKVws5mWnh+4CM2ZBXE9mPpmJ39Ipb/XP+fve18iXfFq5bAV28CZzHKRuFaEHoRuDWBO0qU5aZR3G1JPkW4etSUrcjvuDI2nnB29STr0AFdpqc6saNLxe/8AOhGeMZYU/wCkp/nr3Xcl5md2/QcKeFyUASgCUASgCUASgCUAB+IsJbeQFKkKb1SpMTttqDpSl5a07inpmW0qkoPYq4fwlCYcJUtWsZo7vLQADXx3qix4dQtvagt35kq1aU9mHa0ig//Z"/>
          <p:cNvSpPr>
            <a:spLocks noChangeAspect="1" noChangeArrowheads="1"/>
          </p:cNvSpPr>
          <p:nvPr/>
        </p:nvSpPr>
        <p:spPr bwMode="auto">
          <a:xfrm>
            <a:off x="612775" y="3127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6" descr="data:image/jpeg;base64,/9j/4AAQSkZJRgABAQAAAQABAAD/2wCEAAkGBxQTEhQUEhQWFRUUFxsaGRgXFhwdHxwYGhshGRgfHx8cHSgsIiAnHhcdLTEtLiksLi4wHx8zODMtNywtLysBCgoKDg0OGxAQGy8mICQsNCwsNy00LCw0LDQsLCwsLDcuLDQsLCwsLDQsLCwsLCwsLywsLywsLCwsLCwsLCwsLP/AABEIAEwAUQMBEQACEQEDEQH/xAAbAAACAwEBAQAAAAAAAAAAAAAFBgADBAcCAf/EADgQAAEDAgQDBgMGBgMAAAAAAAECAxEABAUSITEGQVETImFxgaFCkbEUMmJy0fAjUmOCssIVFlP/xAAbAQACAwEBAQAAAAAAAAAAAAAABAIDBQEGB//EADMRAAIBAwIDBQUIAwAAAAAAAAABAgMEERIhBTFhExRBUYEiMnGhsUJSkcHR4fDxBhYj/9oADAMBAAIRAxEAPwDuNAEoAw3uLNtnKSVL5NoGZR9Bt5mBVNSvCns3v5eJOMJSFxXHiDci1SlCXlHupedCZI3AKUqGaeWaah21R8qb9Wl+Z3TFc5Bv7Vd87do+T5n3bo7Wt9z5r9Q0w+98jn3FGE315eFVy4i0tUJAaS4326Cr4lLghIPQk6CIo7zFPE04/Hl+PIOzf2Xkd+CcOuLe3LVw8h/Ks9m4iRLRggEGYglQABIgJ1plFYwUASgCUASgCUAL1ziC7hZaYVkbTot0bn8KP1+XWsuteSqVHSovlzfl0XUYjTUVql6Iy8UXiMPw+5daAQpLZyqOpLiu6gknUnMQfSrqCjB4j+7ITbe7Fzhfg+2Nml++YC3V5XEkkhbaRHZJSoEEEwCYOpUasqXCjkjGGTojL5ygqGUxqJmOutRVd4yzugQePsbvW0MOMJd7N1RkNJEhHwzKT3iNddOVM21Pto65+izjbr4i9xUdNpR9XjIUw1Fww2y4JCnEZltKEJKgJUIH3VxqCImDI6oXKlZzzSeY+X6fzf6s0ZdrBa1hjThmIIfQFo8iDulXMHxp2jWhWgpwezITg4vDNdWkSUASgBa4vxIgJYQYU4JWRuG9iPNR08prI4veu3o4j7zGbanqeXyRZhaAhtKQOVZlq1SpJePN/Etqe1LJmx/CmrgNm4JLTCu1LfwqUkSkq6gbxzplXTjnBXoyCeP8Mvri2Qq2T3g4D2WaDkg6qM7+A2nnrWvY2y3lWxnGye6Xx6id1KWEoZ5742ZqwG3uWrRTNzPaKZcUlObMU7jJMmYBSRrzI5UpxFKnUejk1t4b+O3kWWurQtfPP9DdYvBSEkbQI8uVaiaayiJgxx0S0OfaD6Gfak7+SjTT6ltLdgBV39lue0Gja4Dg/Cdlf2n2msCzu+7Xbpv3ZfLI3OHaU+qHavWGeSgCUAc5vLntbl5f4ygflb7v1BPrXh+M1nUuGvLY1KEdMEHbd7QVCNxmKOOO5MRc/hK6aT+WRm9pqdGsnVin5r6nHHYZLd0ECvcGaDb14G4AHwNmf71CP8DWFxasozjHxw/n/QxRjlMwpKmpCNU8hMEeGvLpVFrxmNOOiouXLBOdByeUUgqUvO5oQISkGYncnxPsKVvOJd4ksLCRZTpaEDMWOYnpEfv51jV6mqpnyGILCGXhK6LlsiTJRKCfymB7RXvLGt2tCM+hm1o6ZtBmmyolAHKcOXpruST6kk188vN6sn1NiPIO2zsCkdbjsSxk19pIg6g6elQ7ZoNJ8adcSISpMcswM/WvQUf8mqQpqMoZa8c4FZWkW8pljJyg6yVGVE8z+9qxbi/qV5ucubL40lFYR5fcJBymDyJE6+VUxrb7k9IKfxjKcq0Eq/pkK9pkeopqMXJaovbrt+xzSY7q8PxIWkHmcnPyUTXI088pJ/j+h0ZuAVS294O/6ivacFb7t6mdde+NFa4sSgDlTqOzedbPwOLA8icyfYivDcSpaLiS6mtTlmKYQtnayJxLDc2ul2iRcFVHAFb9wECVGB9T0HU1KMHJ4QGRQW596W0fyg94/mPLyGvjVq0w5bv5enn6nDyvK2k5RAGsAan9a6tU3uwKcPwR65SHVKQhJkoSZOnImOdblGzpqHv4YvOth4wMHDivsoLT0S4skOD7pJ0APMHTnoetbfDbqhDFunv9RatGU/bQ0VtipKAEPjvDih1Nwkd1yEr8FD7p9Rp6CsDjVrlKqvUdtZ/ZAtu/Xl5wHAgzcUvKBI0JfqpwA+KUkkKIEjY9J3rqTSwB5W/XVADDc3QAJJ2q+FPLwcPlhiz1vlCkfw1HQLWgFM+ObujzgDqKbhTVZ6YyWr1x+PIhKK8Q8LpDyCRqDII6dQfGsysqtKriWzROKWA3w3eFbZQsyto5STuUkShXqNPMGvoPCrzvVupvmtmZlxT0T25BetIoKby1S6hTaxKVCCKjKKknF8mdTaeUcwxzCXLRcKlTaj3F9fA9FfWvJX3D5UJZW8TSpVVNdTM3c1lOBcaE3NVumdyejdVzswyVLuamqZzJmTLqwgJKhurWIHLXWJPrvV6xTjrl4BzGRHaAQkMIHQNlR9VFY+lUVb9zjoSaXTC/J/U4qaTyXggDQAeQjWs3dlh5scRU0+VITnBbJWJ1yoUII6kZ1aV6Dgt73XKaym16cxe4pqaW42f8sz/6J+de07WHmZuiXkbasIlVzbocSUOJCkq3ChINclFSWGdTaeUJ2J8Cbm2cjohckeQVuPWayLjhEJ703gahcte8L9zw9dt7sqUOqCFA+gM+1ZdThVePhn4F6rwfiUt4TdKMC3dnxTl91QKrjw24b90k60PMLWPBVwvV0paHScyvbQfM07R4NN71HgplcxXIJXPDK7fS3Qp0LCc0qSFBSZ17xAykHltr1qV/wmUoKNBfEKVws5mWnh+4CM2ZBXE9mPpmJ39Ipb/XP+fve18iXfFq5bAV28CZzHKRuFaEHoRuDWBO0qU5aZR3G1JPkW4etSUrcjvuDI2nnB29STr0AFdpqc6saNLxe/8AOhGeMZYU/wCkp/nr3Xcl5md2/QcKeFyUASgCUASgCUASgCUAB+IsJbeQFKkKb1SpMTttqDpSl5a07inpmW0qkoPYq4fwlCYcJUtWsZo7vLQADXx3qix4dQtvagt35kq1aU9mHa0ig//Z"/>
          <p:cNvSpPr>
            <a:spLocks noChangeAspect="1" noChangeArrowheads="1"/>
          </p:cNvSpPr>
          <p:nvPr/>
        </p:nvSpPr>
        <p:spPr bwMode="auto">
          <a:xfrm>
            <a:off x="765175" y="4651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Content Placeholder 2"/>
          <p:cNvSpPr txBox="1">
            <a:spLocks/>
          </p:cNvSpPr>
          <p:nvPr/>
        </p:nvSpPr>
        <p:spPr bwMode="auto">
          <a:xfrm>
            <a:off x="539552" y="1268760"/>
            <a:ext cx="8136904"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indent="-342900">
              <a:spcBef>
                <a:spcPts val="0"/>
              </a:spcBef>
              <a:spcAft>
                <a:spcPts val="600"/>
              </a:spcAft>
              <a:buFont typeface="Arial" panose="020B0604020202020204" pitchFamily="34" charset="0"/>
              <a:buChar char="•"/>
            </a:pPr>
            <a:r>
              <a:rPr lang="en-GB" sz="3600" dirty="0" smtClean="0">
                <a:latin typeface="Calibri" panose="020F0502020204030204" pitchFamily="34" charset="0"/>
                <a:cs typeface="Calibri" panose="020F0502020204030204" pitchFamily="34" charset="0"/>
              </a:rPr>
              <a:t>4th Feb 2015.</a:t>
            </a:r>
          </a:p>
          <a:p>
            <a:pPr marL="342900" indent="-342900">
              <a:spcBef>
                <a:spcPts val="0"/>
              </a:spcBef>
              <a:spcAft>
                <a:spcPts val="600"/>
              </a:spcAft>
              <a:buFont typeface="Arial" panose="020B0604020202020204" pitchFamily="34" charset="0"/>
              <a:buChar char="•"/>
            </a:pPr>
            <a:r>
              <a:rPr lang="en-GB" sz="3600" dirty="0" smtClean="0">
                <a:latin typeface="Calibri" panose="020F0502020204030204" pitchFamily="34" charset="0"/>
                <a:cs typeface="Calibri" panose="020F0502020204030204" pitchFamily="34" charset="0"/>
              </a:rPr>
              <a:t>BP Theatre, British Museum, London.</a:t>
            </a:r>
          </a:p>
          <a:p>
            <a:pPr marL="342900" indent="-342900">
              <a:spcBef>
                <a:spcPts val="0"/>
              </a:spcBef>
              <a:spcAft>
                <a:spcPts val="600"/>
              </a:spcAft>
              <a:buFont typeface="Arial" panose="020B0604020202020204" pitchFamily="34" charset="0"/>
              <a:buChar char="•"/>
            </a:pPr>
            <a:r>
              <a:rPr lang="en-GB" sz="3600" dirty="0" smtClean="0">
                <a:latin typeface="Calibri" panose="020F0502020204030204" pitchFamily="34" charset="0"/>
                <a:cs typeface="Calibri" panose="020F0502020204030204" pitchFamily="34" charset="0"/>
              </a:rPr>
              <a:t>To </a:t>
            </a:r>
            <a:r>
              <a:rPr lang="en-GB" sz="3600" dirty="0">
                <a:latin typeface="Calibri" panose="020F0502020204030204" pitchFamily="34" charset="0"/>
                <a:cs typeface="Calibri" panose="020F0502020204030204" pitchFamily="34" charset="0"/>
              </a:rPr>
              <a:t>provide an overview of current funding scenarios, and answer community questions about what role they may play in arguing for science funding, before the </a:t>
            </a:r>
            <a:r>
              <a:rPr lang="en-GB" sz="3600" dirty="0" smtClean="0">
                <a:latin typeface="Calibri" panose="020F0502020204030204" pitchFamily="34" charset="0"/>
                <a:cs typeface="Calibri" panose="020F0502020204030204" pitchFamily="34" charset="0"/>
              </a:rPr>
              <a:t>election.</a:t>
            </a:r>
            <a:endParaRPr lang="en-GB"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13608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9488" y="27384"/>
            <a:ext cx="9252520" cy="7002016"/>
            <a:chOff x="-9488" y="404664"/>
            <a:chExt cx="9252520" cy="7002016"/>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8" y="548680"/>
              <a:ext cx="9252520" cy="6858000"/>
            </a:xfrm>
            <a:prstGeom prst="rect">
              <a:avLst/>
            </a:prstGeom>
          </p:spPr>
        </p:pic>
        <p:sp>
          <p:nvSpPr>
            <p:cNvPr id="6" name="Rectangle 5"/>
            <p:cNvSpPr/>
            <p:nvPr/>
          </p:nvSpPr>
          <p:spPr bwMode="auto">
            <a:xfrm>
              <a:off x="4806212" y="404664"/>
              <a:ext cx="4355976" cy="1124744"/>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solidFill>
                  <a:srgbClr val="000000"/>
                </a:solidFill>
                <a:latin typeface="Lucida Grande" charset="0"/>
                <a:ea typeface="ヒラギノ角ゴ Pro W3" charset="0"/>
              </a:endParaRPr>
            </a:p>
          </p:txBody>
        </p:sp>
      </p:grpSp>
      <p:sp>
        <p:nvSpPr>
          <p:cNvPr id="8" name="Title 1"/>
          <p:cNvSpPr txBox="1">
            <a:spLocks/>
          </p:cNvSpPr>
          <p:nvPr/>
        </p:nvSpPr>
        <p:spPr bwMode="auto">
          <a:xfrm>
            <a:off x="1547664" y="9725"/>
            <a:ext cx="7344816" cy="1547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9999"/>
                </a:solidFill>
                <a:latin typeface="+mj-lt"/>
                <a:ea typeface="+mj-ea"/>
                <a:cs typeface="+mj-cs"/>
              </a:defRPr>
            </a:lvl1pPr>
            <a:lvl2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2pPr>
            <a:lvl3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3pPr>
            <a:lvl4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4pPr>
            <a:lvl5pPr algn="ctr" rtl="0" eaLnBrk="0" fontAlgn="base" hangingPunct="0">
              <a:spcBef>
                <a:spcPct val="0"/>
              </a:spcBef>
              <a:spcAft>
                <a:spcPct val="0"/>
              </a:spcAft>
              <a:defRPr sz="3200">
                <a:solidFill>
                  <a:srgbClr val="009999"/>
                </a:solidFill>
                <a:latin typeface="Lucida Sans" pitchFamily="34" charset="0"/>
                <a:ea typeface="ヒラギノ角ゴ Pro W3"/>
                <a:cs typeface="ヒラギノ角ゴ Pro W3"/>
              </a:defRPr>
            </a:lvl5pPr>
            <a:lvl6pPr marL="4572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6pPr>
            <a:lvl7pPr marL="9144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7pPr>
            <a:lvl8pPr marL="13716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8pPr>
            <a:lvl9pPr marL="1828800" algn="ctr" rtl="0" fontAlgn="base">
              <a:spcBef>
                <a:spcPct val="0"/>
              </a:spcBef>
              <a:spcAft>
                <a:spcPct val="0"/>
              </a:spcAft>
              <a:defRPr sz="3200">
                <a:solidFill>
                  <a:srgbClr val="009999"/>
                </a:solidFill>
                <a:latin typeface="Lucida Sans" pitchFamily="34" charset="0"/>
                <a:ea typeface="ヒラギノ角ゴ Pro W3"/>
                <a:cs typeface="ヒラギノ角ゴ Pro W3"/>
              </a:defRPr>
            </a:lvl9pPr>
          </a:lstStyle>
          <a:p>
            <a:pPr algn="l"/>
            <a:r>
              <a:rPr lang="en-GB" sz="4400" b="1" dirty="0" smtClean="0">
                <a:solidFill>
                  <a:srgbClr val="FFFFFF"/>
                </a:solidFill>
                <a:latin typeface="Calibri" pitchFamily="34" charset="0"/>
                <a:ea typeface="ヒラギノ角ゴ Pro W3"/>
              </a:rPr>
              <a:t>Discussion</a:t>
            </a:r>
            <a:endParaRPr lang="en-GB" sz="4400" dirty="0" smtClean="0">
              <a:solidFill>
                <a:srgbClr val="5BC9D6"/>
              </a:solidFill>
              <a:latin typeface="Calibri" pitchFamily="34" charset="0"/>
              <a:ea typeface="ヒラギノ角ゴ Pro W3"/>
            </a:endParaRPr>
          </a:p>
        </p:txBody>
      </p:sp>
    </p:spTree>
    <p:extLst>
      <p:ext uri="{BB962C8B-B14F-4D97-AF65-F5344CB8AC3E}">
        <p14:creationId xmlns:p14="http://schemas.microsoft.com/office/powerpoint/2010/main" val="41503401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7974" y="1052736"/>
            <a:ext cx="8576604" cy="5528086"/>
          </a:xfrm>
        </p:spPr>
        <p:txBody>
          <a:bodyPr>
            <a:noAutofit/>
          </a:bodyPr>
          <a:lstStyle/>
          <a:p>
            <a:pPr>
              <a:spcBef>
                <a:spcPts val="0"/>
              </a:spcBef>
              <a:spcAft>
                <a:spcPts val="600"/>
              </a:spcAft>
            </a:pPr>
            <a:r>
              <a:rPr lang="en-GB" sz="2400" dirty="0" smtClean="0">
                <a:solidFill>
                  <a:schemeClr val="tx1">
                    <a:lumMod val="85000"/>
                    <a:lumOff val="15000"/>
                  </a:schemeClr>
                </a:solidFill>
                <a:latin typeface="Calibri" panose="020F0502020204030204" pitchFamily="34" charset="0"/>
                <a:cs typeface="Calibri" panose="020F0502020204030204" pitchFamily="34" charset="0"/>
              </a:rPr>
              <a:t>STFC Accelerator Science and Technology (</a:t>
            </a:r>
            <a:r>
              <a:rPr lang="en-GB" sz="2400" dirty="0" err="1" smtClean="0">
                <a:solidFill>
                  <a:schemeClr val="tx1">
                    <a:lumMod val="85000"/>
                    <a:lumOff val="15000"/>
                  </a:schemeClr>
                </a:solidFill>
                <a:latin typeface="Calibri" panose="020F0502020204030204" pitchFamily="34" charset="0"/>
                <a:cs typeface="Calibri" panose="020F0502020204030204" pitchFamily="34" charset="0"/>
              </a:rPr>
              <a:t>ASTeC</a:t>
            </a:r>
            <a:r>
              <a:rPr lang="en-GB" sz="2400" dirty="0" smtClean="0">
                <a:solidFill>
                  <a:schemeClr val="tx1">
                    <a:lumMod val="85000"/>
                    <a:lumOff val="15000"/>
                  </a:schemeClr>
                </a:solidFill>
                <a:latin typeface="Calibri" panose="020F0502020204030204" pitchFamily="34" charset="0"/>
                <a:cs typeface="Calibri" panose="020F0502020204030204" pitchFamily="34" charset="0"/>
              </a:rPr>
              <a:t>), with the University of Dundee, developed laser </a:t>
            </a:r>
            <a:br>
              <a:rPr lang="en-GB" sz="2400" dirty="0" smtClean="0">
                <a:solidFill>
                  <a:schemeClr val="tx1">
                    <a:lumMod val="85000"/>
                    <a:lumOff val="15000"/>
                  </a:schemeClr>
                </a:solidFill>
                <a:latin typeface="Calibri" panose="020F0502020204030204" pitchFamily="34" charset="0"/>
                <a:cs typeface="Calibri" panose="020F0502020204030204" pitchFamily="34" charset="0"/>
              </a:rPr>
            </a:br>
            <a:r>
              <a:rPr lang="en-GB" sz="2400" dirty="0" smtClean="0">
                <a:solidFill>
                  <a:schemeClr val="tx1">
                    <a:lumMod val="85000"/>
                    <a:lumOff val="15000"/>
                  </a:schemeClr>
                </a:solidFill>
                <a:latin typeface="Calibri" panose="020F0502020204030204" pitchFamily="34" charset="0"/>
                <a:cs typeface="Calibri" panose="020F0502020204030204" pitchFamily="34" charset="0"/>
              </a:rPr>
              <a:t>manipulation process to generate low </a:t>
            </a:r>
            <a:br>
              <a:rPr lang="en-GB" sz="2400" dirty="0" smtClean="0">
                <a:solidFill>
                  <a:schemeClr val="tx1">
                    <a:lumMod val="85000"/>
                    <a:lumOff val="15000"/>
                  </a:schemeClr>
                </a:solidFill>
                <a:latin typeface="Calibri" panose="020F0502020204030204" pitchFamily="34" charset="0"/>
                <a:cs typeface="Calibri" panose="020F0502020204030204" pitchFamily="34" charset="0"/>
              </a:rPr>
            </a:br>
            <a:r>
              <a:rPr lang="en-GB" sz="2400" dirty="0" smtClean="0">
                <a:solidFill>
                  <a:schemeClr val="tx1">
                    <a:lumMod val="85000"/>
                    <a:lumOff val="15000"/>
                  </a:schemeClr>
                </a:solidFill>
                <a:latin typeface="Calibri" panose="020F0502020204030204" pitchFamily="34" charset="0"/>
                <a:cs typeface="Calibri" panose="020F0502020204030204" pitchFamily="34" charset="0"/>
              </a:rPr>
              <a:t>secondary electron </a:t>
            </a:r>
            <a:r>
              <a:rPr lang="en-GB" sz="2400" dirty="0">
                <a:solidFill>
                  <a:schemeClr val="tx1">
                    <a:lumMod val="85000"/>
                    <a:lumOff val="15000"/>
                  </a:schemeClr>
                </a:solidFill>
                <a:latin typeface="Calibri" panose="020F0502020204030204" pitchFamily="34" charset="0"/>
                <a:cs typeface="Calibri" panose="020F0502020204030204" pitchFamily="34" charset="0"/>
              </a:rPr>
              <a:t>yield </a:t>
            </a:r>
            <a:r>
              <a:rPr lang="en-GB" sz="2400" dirty="0" smtClean="0">
                <a:solidFill>
                  <a:schemeClr val="tx1">
                    <a:lumMod val="85000"/>
                    <a:lumOff val="15000"/>
                  </a:schemeClr>
                </a:solidFill>
                <a:latin typeface="Calibri" panose="020F0502020204030204" pitchFamily="34" charset="0"/>
                <a:cs typeface="Calibri" panose="020F0502020204030204" pitchFamily="34" charset="0"/>
              </a:rPr>
              <a:t>(&lt; 1) for </a:t>
            </a:r>
            <a:br>
              <a:rPr lang="en-GB" sz="2400" dirty="0" smtClean="0">
                <a:solidFill>
                  <a:schemeClr val="tx1">
                    <a:lumMod val="85000"/>
                    <a:lumOff val="15000"/>
                  </a:schemeClr>
                </a:solidFill>
                <a:latin typeface="Calibri" panose="020F0502020204030204" pitchFamily="34" charset="0"/>
                <a:cs typeface="Calibri" panose="020F0502020204030204" pitchFamily="34" charset="0"/>
              </a:rPr>
            </a:br>
            <a:r>
              <a:rPr lang="en-GB" sz="2400" dirty="0" smtClean="0">
                <a:solidFill>
                  <a:schemeClr val="tx1">
                    <a:lumMod val="85000"/>
                    <a:lumOff val="15000"/>
                  </a:schemeClr>
                </a:solidFill>
                <a:latin typeface="Calibri" panose="020F0502020204030204" pitchFamily="34" charset="0"/>
                <a:cs typeface="Calibri" panose="020F0502020204030204" pitchFamily="34" charset="0"/>
              </a:rPr>
              <a:t>metal surfaces</a:t>
            </a:r>
          </a:p>
          <a:p>
            <a:pPr>
              <a:spcBef>
                <a:spcPts val="0"/>
              </a:spcBef>
              <a:spcAft>
                <a:spcPts val="600"/>
              </a:spcAft>
            </a:pPr>
            <a:r>
              <a:rPr lang="en-GB" sz="2400" dirty="0" smtClean="0">
                <a:solidFill>
                  <a:schemeClr val="tx1">
                    <a:lumMod val="85000"/>
                    <a:lumOff val="15000"/>
                  </a:schemeClr>
                </a:solidFill>
                <a:latin typeface="Calibri" panose="020F0502020204030204" pitchFamily="34" charset="0"/>
                <a:cs typeface="Calibri" panose="020F0502020204030204" pitchFamily="34" charset="0"/>
              </a:rPr>
              <a:t>Solves a problem that will be critical </a:t>
            </a:r>
            <a:br>
              <a:rPr lang="en-GB" sz="2400" dirty="0" smtClean="0">
                <a:solidFill>
                  <a:schemeClr val="tx1">
                    <a:lumMod val="85000"/>
                    <a:lumOff val="15000"/>
                  </a:schemeClr>
                </a:solidFill>
                <a:latin typeface="Calibri" panose="020F0502020204030204" pitchFamily="34" charset="0"/>
                <a:cs typeface="Calibri" panose="020F0502020204030204" pitchFamily="34" charset="0"/>
              </a:rPr>
            </a:br>
            <a:r>
              <a:rPr lang="en-GB" sz="2400" dirty="0" smtClean="0">
                <a:solidFill>
                  <a:schemeClr val="tx1">
                    <a:lumMod val="85000"/>
                    <a:lumOff val="15000"/>
                  </a:schemeClr>
                </a:solidFill>
                <a:latin typeface="Calibri" panose="020F0502020204030204" pitchFamily="34" charset="0"/>
                <a:cs typeface="Calibri" panose="020F0502020204030204" pitchFamily="34" charset="0"/>
              </a:rPr>
              <a:t>for LHC upgrades and for future higher </a:t>
            </a:r>
            <a:br>
              <a:rPr lang="en-GB" sz="2400" dirty="0" smtClean="0">
                <a:solidFill>
                  <a:schemeClr val="tx1">
                    <a:lumMod val="85000"/>
                    <a:lumOff val="15000"/>
                  </a:schemeClr>
                </a:solidFill>
                <a:latin typeface="Calibri" panose="020F0502020204030204" pitchFamily="34" charset="0"/>
                <a:cs typeface="Calibri" panose="020F0502020204030204" pitchFamily="34" charset="0"/>
              </a:rPr>
            </a:br>
            <a:r>
              <a:rPr lang="en-GB" sz="2400" dirty="0" smtClean="0">
                <a:solidFill>
                  <a:schemeClr val="tx1">
                    <a:lumMod val="85000"/>
                    <a:lumOff val="15000"/>
                  </a:schemeClr>
                </a:solidFill>
                <a:latin typeface="Calibri" panose="020F0502020204030204" pitchFamily="34" charset="0"/>
                <a:cs typeface="Calibri" panose="020F0502020204030204" pitchFamily="34" charset="0"/>
              </a:rPr>
              <a:t>energy machines</a:t>
            </a:r>
          </a:p>
          <a:p>
            <a:pPr>
              <a:spcBef>
                <a:spcPts val="0"/>
              </a:spcBef>
              <a:spcAft>
                <a:spcPts val="600"/>
              </a:spcAft>
            </a:pPr>
            <a:r>
              <a:rPr lang="en-GB" sz="2400" dirty="0">
                <a:solidFill>
                  <a:schemeClr val="tx1">
                    <a:lumMod val="85000"/>
                    <a:lumOff val="15000"/>
                  </a:schemeClr>
                </a:solidFill>
                <a:latin typeface="Calibri" panose="020F0502020204030204" pitchFamily="34" charset="0"/>
                <a:cs typeface="Calibri" panose="020F0502020204030204" pitchFamily="34" charset="0"/>
              </a:rPr>
              <a:t>Collaboration with </a:t>
            </a:r>
            <a:r>
              <a:rPr lang="en-GB" sz="2400" dirty="0" smtClean="0">
                <a:solidFill>
                  <a:schemeClr val="tx1">
                    <a:lumMod val="85000"/>
                    <a:lumOff val="15000"/>
                  </a:schemeClr>
                </a:solidFill>
                <a:latin typeface="Calibri" panose="020F0502020204030204" pitchFamily="34" charset="0"/>
                <a:cs typeface="Calibri" panose="020F0502020204030204" pitchFamily="34" charset="0"/>
              </a:rPr>
              <a:t>industry supported </a:t>
            </a:r>
            <a:br>
              <a:rPr lang="en-GB" sz="2400" dirty="0" smtClean="0">
                <a:solidFill>
                  <a:schemeClr val="tx1">
                    <a:lumMod val="85000"/>
                    <a:lumOff val="15000"/>
                  </a:schemeClr>
                </a:solidFill>
                <a:latin typeface="Calibri" panose="020F0502020204030204" pitchFamily="34" charset="0"/>
                <a:cs typeface="Calibri" panose="020F0502020204030204" pitchFamily="34" charset="0"/>
              </a:rPr>
            </a:br>
            <a:r>
              <a:rPr lang="en-GB" sz="2400" dirty="0" smtClean="0">
                <a:solidFill>
                  <a:schemeClr val="tx1">
                    <a:lumMod val="85000"/>
                    <a:lumOff val="15000"/>
                  </a:schemeClr>
                </a:solidFill>
                <a:latin typeface="Calibri" panose="020F0502020204030204" pitchFamily="34" charset="0"/>
                <a:cs typeface="Calibri" panose="020F0502020204030204" pitchFamily="34" charset="0"/>
              </a:rPr>
              <a:t>by STFC </a:t>
            </a:r>
            <a:r>
              <a:rPr lang="en-GB" sz="2400" dirty="0">
                <a:solidFill>
                  <a:schemeClr val="tx1">
                    <a:lumMod val="85000"/>
                    <a:lumOff val="15000"/>
                  </a:schemeClr>
                </a:solidFill>
                <a:latin typeface="Calibri" panose="020F0502020204030204" pitchFamily="34" charset="0"/>
                <a:cs typeface="Calibri" panose="020F0502020204030204" pitchFamily="34" charset="0"/>
              </a:rPr>
              <a:t>proof </a:t>
            </a:r>
            <a:r>
              <a:rPr lang="en-GB" sz="2400" dirty="0" smtClean="0">
                <a:solidFill>
                  <a:schemeClr val="tx1">
                    <a:lumMod val="85000"/>
                    <a:lumOff val="15000"/>
                  </a:schemeClr>
                </a:solidFill>
                <a:latin typeface="Calibri" panose="020F0502020204030204" pitchFamily="34" charset="0"/>
                <a:cs typeface="Calibri" panose="020F0502020204030204" pitchFamily="34" charset="0"/>
              </a:rPr>
              <a:t>of </a:t>
            </a:r>
            <a:r>
              <a:rPr lang="en-GB" sz="2400" dirty="0">
                <a:solidFill>
                  <a:schemeClr val="tx1">
                    <a:lumMod val="85000"/>
                    <a:lumOff val="15000"/>
                  </a:schemeClr>
                </a:solidFill>
                <a:latin typeface="Calibri" panose="020F0502020204030204" pitchFamily="34" charset="0"/>
                <a:cs typeface="Calibri" panose="020F0502020204030204" pitchFamily="34" charset="0"/>
              </a:rPr>
              <a:t>concept </a:t>
            </a:r>
            <a:r>
              <a:rPr lang="en-GB" sz="2400" dirty="0" smtClean="0">
                <a:solidFill>
                  <a:schemeClr val="tx1">
                    <a:lumMod val="85000"/>
                    <a:lumOff val="15000"/>
                  </a:schemeClr>
                </a:solidFill>
                <a:latin typeface="Calibri" panose="020F0502020204030204" pitchFamily="34" charset="0"/>
                <a:cs typeface="Calibri" panose="020F0502020204030204" pitchFamily="34" charset="0"/>
              </a:rPr>
              <a:t>grant</a:t>
            </a:r>
            <a:endParaRPr lang="en-GB" sz="2400" dirty="0">
              <a:solidFill>
                <a:schemeClr val="tx1">
                  <a:lumMod val="85000"/>
                  <a:lumOff val="15000"/>
                </a:schemeClr>
              </a:solidFill>
              <a:latin typeface="Calibri" panose="020F0502020204030204" pitchFamily="34" charset="0"/>
              <a:cs typeface="Calibri" panose="020F0502020204030204" pitchFamily="34" charset="0"/>
            </a:endParaRPr>
          </a:p>
          <a:p>
            <a:pPr>
              <a:spcBef>
                <a:spcPts val="0"/>
              </a:spcBef>
              <a:spcAft>
                <a:spcPts val="600"/>
              </a:spcAft>
            </a:pPr>
            <a:r>
              <a:rPr lang="en-GB" sz="2400" dirty="0">
                <a:solidFill>
                  <a:schemeClr val="tx1">
                    <a:lumMod val="85000"/>
                    <a:lumOff val="15000"/>
                  </a:schemeClr>
                </a:solidFill>
                <a:latin typeface="Calibri" panose="020F0502020204030204" pitchFamily="34" charset="0"/>
                <a:cs typeface="Calibri" panose="020F0502020204030204" pitchFamily="34" charset="0"/>
              </a:rPr>
              <a:t>High performance, low cost and </a:t>
            </a:r>
            <a:r>
              <a:rPr lang="en-GB" sz="2400" dirty="0" smtClean="0">
                <a:solidFill>
                  <a:schemeClr val="tx1">
                    <a:lumMod val="85000"/>
                    <a:lumOff val="15000"/>
                  </a:schemeClr>
                </a:solidFill>
                <a:latin typeface="Calibri" panose="020F0502020204030204" pitchFamily="34" charset="0"/>
                <a:cs typeface="Calibri" panose="020F0502020204030204" pitchFamily="34" charset="0"/>
              </a:rPr>
              <a:t>rapid atmospheric treatment</a:t>
            </a:r>
            <a:endParaRPr lang="en-GB" sz="2400" dirty="0">
              <a:solidFill>
                <a:schemeClr val="tx1">
                  <a:lumMod val="85000"/>
                  <a:lumOff val="15000"/>
                </a:schemeClr>
              </a:solidFill>
              <a:latin typeface="Calibri" panose="020F0502020204030204" pitchFamily="34" charset="0"/>
              <a:cs typeface="Calibri" panose="020F0502020204030204" pitchFamily="34" charset="0"/>
            </a:endParaRPr>
          </a:p>
          <a:p>
            <a:pPr>
              <a:spcBef>
                <a:spcPts val="0"/>
              </a:spcBef>
              <a:spcAft>
                <a:spcPts val="600"/>
              </a:spcAft>
            </a:pPr>
            <a:r>
              <a:rPr lang="en-GB" sz="2400" dirty="0">
                <a:solidFill>
                  <a:schemeClr val="tx1">
                    <a:lumMod val="85000"/>
                    <a:lumOff val="15000"/>
                  </a:schemeClr>
                </a:solidFill>
                <a:latin typeface="Calibri" panose="020F0502020204030204" pitchFamily="34" charset="0"/>
                <a:cs typeface="Calibri" panose="020F0502020204030204" pitchFamily="34" charset="0"/>
              </a:rPr>
              <a:t>Joint patent application filed in </a:t>
            </a:r>
            <a:r>
              <a:rPr lang="en-GB" sz="2400" dirty="0" smtClean="0">
                <a:solidFill>
                  <a:schemeClr val="tx1">
                    <a:lumMod val="85000"/>
                    <a:lumOff val="15000"/>
                  </a:schemeClr>
                </a:solidFill>
                <a:latin typeface="Calibri" panose="020F0502020204030204" pitchFamily="34" charset="0"/>
                <a:cs typeface="Calibri" panose="020F0502020204030204" pitchFamily="34" charset="0"/>
              </a:rPr>
              <a:t>July</a:t>
            </a:r>
            <a:endParaRPr lang="en-GB" sz="24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0" y="7940"/>
            <a:ext cx="9144000" cy="1124744"/>
          </a:xfrm>
          <a:noFill/>
        </p:spPr>
        <p:txBody>
          <a:bodyPr/>
          <a:lstStyle/>
          <a:p>
            <a:r>
              <a:rPr lang="en-GB" kern="1200" dirty="0">
                <a:solidFill>
                  <a:srgbClr val="006699"/>
                </a:solidFill>
                <a:latin typeface="Calibri" pitchFamily="34" charset="0"/>
                <a:cs typeface="Calibri" pitchFamily="34" charset="0"/>
              </a:rPr>
              <a:t>Even bigger colliders?</a:t>
            </a:r>
          </a:p>
        </p:txBody>
      </p:sp>
      <p:sp>
        <p:nvSpPr>
          <p:cNvPr id="2" name="AutoShape 6" descr="https://espace2013.cern.ch/fcc/Schematic%20and%20Layout/For%20Presentations/FCC-1402031030-JGU_SchematicHighContrast800pxCopyrigh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24128" y="1628800"/>
            <a:ext cx="3160450"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1694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769349" y="1124744"/>
            <a:ext cx="5374651" cy="53285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a:spcAft>
                <a:spcPts val="600"/>
              </a:spcAft>
              <a:buFont typeface="Arial" panose="020B0604020202020204" pitchFamily="34" charset="0"/>
              <a:buChar char="•"/>
            </a:pPr>
            <a:r>
              <a:rPr lang="en-GB" dirty="0" smtClean="0">
                <a:latin typeface="Calibri" panose="020F0502020204030204" pitchFamily="34" charset="0"/>
                <a:cs typeface="Calibri" panose="020F0502020204030204" pitchFamily="34" charset="0"/>
              </a:rPr>
              <a:t>Through our engagement </a:t>
            </a:r>
            <a:br>
              <a:rPr lang="en-GB" dirty="0" smtClean="0">
                <a:latin typeface="Calibri" panose="020F0502020204030204" pitchFamily="34" charset="0"/>
                <a:cs typeface="Calibri" panose="020F0502020204030204" pitchFamily="34" charset="0"/>
              </a:rPr>
            </a:br>
            <a:r>
              <a:rPr lang="en-GB" dirty="0" smtClean="0">
                <a:latin typeface="Calibri" panose="020F0502020204030204" pitchFamily="34" charset="0"/>
                <a:cs typeface="Calibri" panose="020F0502020204030204" pitchFamily="34" charset="0"/>
              </a:rPr>
              <a:t>programmes in 2013, we reached </a:t>
            </a:r>
            <a:br>
              <a:rPr lang="en-GB" dirty="0" smtClean="0">
                <a:latin typeface="Calibri" panose="020F0502020204030204" pitchFamily="34" charset="0"/>
                <a:cs typeface="Calibri" panose="020F0502020204030204" pitchFamily="34" charset="0"/>
              </a:rPr>
            </a:br>
            <a:r>
              <a:rPr lang="en-GB" b="1" dirty="0" smtClean="0">
                <a:latin typeface="Calibri" panose="020F0502020204030204" pitchFamily="34" charset="0"/>
                <a:cs typeface="Calibri" panose="020F0502020204030204" pitchFamily="34" charset="0"/>
              </a:rPr>
              <a:t>18,000 </a:t>
            </a:r>
            <a:r>
              <a:rPr lang="en-GB" dirty="0" smtClean="0">
                <a:latin typeface="Calibri" panose="020F0502020204030204" pitchFamily="34" charset="0"/>
                <a:cs typeface="Calibri" panose="020F0502020204030204" pitchFamily="34" charset="0"/>
              </a:rPr>
              <a:t>teachers, </a:t>
            </a:r>
            <a:r>
              <a:rPr lang="en-GB" b="1" dirty="0" smtClean="0">
                <a:latin typeface="Calibri" panose="020F0502020204030204" pitchFamily="34" charset="0"/>
                <a:cs typeface="Calibri" panose="020F0502020204030204" pitchFamily="34" charset="0"/>
              </a:rPr>
              <a:t>334,000</a:t>
            </a:r>
            <a:r>
              <a:rPr lang="en-GB" dirty="0" smtClean="0">
                <a:latin typeface="Calibri" panose="020F0502020204030204" pitchFamily="34" charset="0"/>
                <a:cs typeface="Calibri" panose="020F0502020204030204" pitchFamily="34" charset="0"/>
              </a:rPr>
              <a:t> students </a:t>
            </a:r>
            <a:br>
              <a:rPr lang="en-GB" dirty="0" smtClean="0">
                <a:latin typeface="Calibri" panose="020F0502020204030204" pitchFamily="34" charset="0"/>
                <a:cs typeface="Calibri" panose="020F0502020204030204" pitchFamily="34" charset="0"/>
              </a:rPr>
            </a:br>
            <a:r>
              <a:rPr lang="en-GB" dirty="0" smtClean="0">
                <a:latin typeface="Calibri" panose="020F0502020204030204" pitchFamily="34" charset="0"/>
                <a:cs typeface="Calibri" panose="020F0502020204030204" pitchFamily="34" charset="0"/>
              </a:rPr>
              <a:t>and </a:t>
            </a:r>
            <a:r>
              <a:rPr lang="en-GB" b="1" dirty="0" smtClean="0">
                <a:latin typeface="Calibri" panose="020F0502020204030204" pitchFamily="34" charset="0"/>
                <a:cs typeface="Calibri" panose="020F0502020204030204" pitchFamily="34" charset="0"/>
              </a:rPr>
              <a:t>1.1</a:t>
            </a:r>
            <a:r>
              <a:rPr lang="en-GB" dirty="0" smtClean="0">
                <a:latin typeface="Calibri" panose="020F0502020204030204" pitchFamily="34" charset="0"/>
                <a:cs typeface="Calibri" panose="020F0502020204030204" pitchFamily="34" charset="0"/>
              </a:rPr>
              <a:t> million public</a:t>
            </a:r>
          </a:p>
          <a:p>
            <a:pPr marL="342900" lvl="0" indent="-342900">
              <a:buFont typeface="Arial" panose="020B0604020202020204" pitchFamily="34" charset="0"/>
              <a:buChar char="•"/>
            </a:pPr>
            <a:r>
              <a:rPr lang="en-GB" dirty="0" smtClean="0">
                <a:latin typeface="Calibri" panose="020F0502020204030204" pitchFamily="34" charset="0"/>
                <a:cs typeface="Calibri" panose="020F0502020204030204" pitchFamily="34" charset="0"/>
              </a:rPr>
              <a:t>We </a:t>
            </a:r>
            <a:r>
              <a:rPr lang="en-GB" dirty="0">
                <a:latin typeface="Calibri" panose="020F0502020204030204" pitchFamily="34" charset="0"/>
                <a:cs typeface="Calibri" panose="020F0502020204030204" pitchFamily="34" charset="0"/>
              </a:rPr>
              <a:t>have invested </a:t>
            </a:r>
            <a:r>
              <a:rPr lang="en-GB" b="1" dirty="0">
                <a:latin typeface="Calibri" panose="020F0502020204030204" pitchFamily="34" charset="0"/>
                <a:cs typeface="Calibri" panose="020F0502020204030204" pitchFamily="34" charset="0"/>
              </a:rPr>
              <a:t>£22.4 </a:t>
            </a:r>
            <a:r>
              <a:rPr lang="en-GB" dirty="0">
                <a:latin typeface="Calibri" panose="020F0502020204030204" pitchFamily="34" charset="0"/>
                <a:cs typeface="Calibri" panose="020F0502020204030204" pitchFamily="34" charset="0"/>
              </a:rPr>
              <a:t>million in </a:t>
            </a:r>
            <a:r>
              <a:rPr lang="en-GB" dirty="0" smtClean="0">
                <a:latin typeface="Calibri" panose="020F0502020204030204" pitchFamily="34" charset="0"/>
                <a:cs typeface="Calibri" panose="020F0502020204030204" pitchFamily="34" charset="0"/>
              </a:rPr>
              <a:t/>
            </a:r>
            <a:br>
              <a:rPr lang="en-GB" dirty="0" smtClean="0">
                <a:latin typeface="Calibri" panose="020F0502020204030204" pitchFamily="34" charset="0"/>
                <a:cs typeface="Calibri" panose="020F0502020204030204" pitchFamily="34" charset="0"/>
              </a:rPr>
            </a:br>
            <a:r>
              <a:rPr lang="en-GB" dirty="0" smtClean="0">
                <a:latin typeface="Calibri" panose="020F0502020204030204" pitchFamily="34" charset="0"/>
                <a:cs typeface="Calibri" panose="020F0502020204030204" pitchFamily="34" charset="0"/>
              </a:rPr>
              <a:t>postgraduate </a:t>
            </a:r>
            <a:r>
              <a:rPr lang="en-GB" dirty="0">
                <a:latin typeface="Calibri" panose="020F0502020204030204" pitchFamily="34" charset="0"/>
                <a:cs typeface="Calibri" panose="020F0502020204030204" pitchFamily="34" charset="0"/>
              </a:rPr>
              <a:t>training in particle </a:t>
            </a:r>
            <a:r>
              <a:rPr lang="en-GB" dirty="0" smtClean="0">
                <a:latin typeface="Calibri" panose="020F0502020204030204" pitchFamily="34" charset="0"/>
                <a:cs typeface="Calibri" panose="020F0502020204030204" pitchFamily="34" charset="0"/>
              </a:rPr>
              <a:t/>
            </a:r>
            <a:br>
              <a:rPr lang="en-GB" dirty="0" smtClean="0">
                <a:latin typeface="Calibri" panose="020F0502020204030204" pitchFamily="34" charset="0"/>
                <a:cs typeface="Calibri" panose="020F0502020204030204" pitchFamily="34" charset="0"/>
              </a:rPr>
            </a:br>
            <a:r>
              <a:rPr lang="en-GB" dirty="0" smtClean="0">
                <a:latin typeface="Calibri" panose="020F0502020204030204" pitchFamily="34" charset="0"/>
                <a:cs typeface="Calibri" panose="020F0502020204030204" pitchFamily="34" charset="0"/>
              </a:rPr>
              <a:t>physics</a:t>
            </a:r>
            <a:r>
              <a:rPr lang="en-GB" dirty="0">
                <a:latin typeface="Calibri" panose="020F0502020204030204" pitchFamily="34" charset="0"/>
                <a:cs typeface="Calibri" panose="020F0502020204030204" pitchFamily="34" charset="0"/>
              </a:rPr>
              <a:t>, nuclear physics and </a:t>
            </a:r>
            <a:r>
              <a:rPr lang="en-GB" dirty="0" smtClean="0">
                <a:latin typeface="Calibri" panose="020F0502020204030204" pitchFamily="34" charset="0"/>
                <a:cs typeface="Calibri" panose="020F0502020204030204" pitchFamily="34" charset="0"/>
              </a:rPr>
              <a:t/>
            </a:r>
            <a:br>
              <a:rPr lang="en-GB" dirty="0" smtClean="0">
                <a:latin typeface="Calibri" panose="020F0502020204030204" pitchFamily="34" charset="0"/>
                <a:cs typeface="Calibri" panose="020F0502020204030204" pitchFamily="34" charset="0"/>
              </a:rPr>
            </a:br>
            <a:r>
              <a:rPr lang="en-GB" dirty="0" smtClean="0">
                <a:latin typeface="Calibri" panose="020F0502020204030204" pitchFamily="34" charset="0"/>
                <a:cs typeface="Calibri" panose="020F0502020204030204" pitchFamily="34" charset="0"/>
              </a:rPr>
              <a:t>astronomy  </a:t>
            </a:r>
            <a:endParaRPr lang="en-GB" dirty="0">
              <a:latin typeface="Calibri" panose="020F0502020204030204" pitchFamily="34" charset="0"/>
              <a:cs typeface="Calibri" panose="020F0502020204030204" pitchFamily="34" charset="0"/>
            </a:endParaRPr>
          </a:p>
          <a:p>
            <a:pPr marL="800100" lvl="1" indent="-342900">
              <a:buFont typeface="Calibri" panose="020F0502020204030204" pitchFamily="34" charset="0"/>
              <a:buChar char="–"/>
            </a:pPr>
            <a:r>
              <a:rPr lang="en-GB" sz="2200" dirty="0" smtClean="0">
                <a:solidFill>
                  <a:srgbClr val="006699"/>
                </a:solidFill>
                <a:latin typeface="Calibri" panose="020F0502020204030204" pitchFamily="34" charset="0"/>
                <a:cs typeface="Calibri" panose="020F0502020204030204" pitchFamily="34" charset="0"/>
              </a:rPr>
              <a:t>Current </a:t>
            </a:r>
            <a:r>
              <a:rPr lang="en-GB" sz="2200" dirty="0">
                <a:solidFill>
                  <a:srgbClr val="006699"/>
                </a:solidFill>
                <a:latin typeface="Calibri" panose="020F0502020204030204" pitchFamily="34" charset="0"/>
                <a:cs typeface="Calibri" panose="020F0502020204030204" pitchFamily="34" charset="0"/>
              </a:rPr>
              <a:t>cohort </a:t>
            </a:r>
            <a:r>
              <a:rPr lang="en-GB" sz="2200" dirty="0" smtClean="0">
                <a:solidFill>
                  <a:srgbClr val="006699"/>
                </a:solidFill>
                <a:latin typeface="Calibri" panose="020F0502020204030204" pitchFamily="34" charset="0"/>
                <a:cs typeface="Calibri" panose="020F0502020204030204" pitchFamily="34" charset="0"/>
              </a:rPr>
              <a:t>of </a:t>
            </a:r>
            <a:r>
              <a:rPr lang="en-GB" sz="2200" b="1" dirty="0">
                <a:solidFill>
                  <a:srgbClr val="006699"/>
                </a:solidFill>
                <a:latin typeface="Calibri" panose="020F0502020204030204" pitchFamily="34" charset="0"/>
                <a:cs typeface="Calibri" panose="020F0502020204030204" pitchFamily="34" charset="0"/>
              </a:rPr>
              <a:t>766 PhD </a:t>
            </a:r>
            <a:r>
              <a:rPr lang="en-GB" sz="2200" dirty="0">
                <a:solidFill>
                  <a:srgbClr val="006699"/>
                </a:solidFill>
                <a:latin typeface="Calibri" panose="020F0502020204030204" pitchFamily="34" charset="0"/>
                <a:cs typeface="Calibri" panose="020F0502020204030204" pitchFamily="34" charset="0"/>
              </a:rPr>
              <a:t>students </a:t>
            </a:r>
          </a:p>
          <a:p>
            <a:pPr marL="800100" lvl="1" indent="-342900">
              <a:spcAft>
                <a:spcPts val="600"/>
              </a:spcAft>
              <a:buFont typeface="Calibri" panose="020F0502020204030204" pitchFamily="34" charset="0"/>
              <a:buChar char="–"/>
            </a:pPr>
            <a:r>
              <a:rPr lang="en-GB" sz="2200" dirty="0">
                <a:solidFill>
                  <a:srgbClr val="006699"/>
                </a:solidFill>
                <a:latin typeface="Calibri" panose="020F0502020204030204" pitchFamily="34" charset="0"/>
                <a:cs typeface="Calibri" panose="020F0502020204030204" pitchFamily="34" charset="0"/>
              </a:rPr>
              <a:t>Trained in high-end scientific, analytical </a:t>
            </a:r>
            <a:r>
              <a:rPr lang="en-GB" sz="2200" dirty="0" smtClean="0">
                <a:solidFill>
                  <a:srgbClr val="006699"/>
                </a:solidFill>
                <a:latin typeface="Calibri" panose="020F0502020204030204" pitchFamily="34" charset="0"/>
                <a:cs typeface="Calibri" panose="020F0502020204030204" pitchFamily="34" charset="0"/>
              </a:rPr>
              <a:t>and </a:t>
            </a:r>
            <a:r>
              <a:rPr lang="en-GB" sz="2200" dirty="0">
                <a:solidFill>
                  <a:srgbClr val="006699"/>
                </a:solidFill>
                <a:latin typeface="Calibri" panose="020F0502020204030204" pitchFamily="34" charset="0"/>
                <a:cs typeface="Calibri" panose="020F0502020204030204" pitchFamily="34" charset="0"/>
              </a:rPr>
              <a:t>technical skills, which drive the </a:t>
            </a:r>
            <a:r>
              <a:rPr lang="en-GB" sz="2200" dirty="0" smtClean="0">
                <a:solidFill>
                  <a:srgbClr val="006699"/>
                </a:solidFill>
                <a:latin typeface="Calibri" panose="020F0502020204030204" pitchFamily="34" charset="0"/>
                <a:cs typeface="Calibri" panose="020F0502020204030204" pitchFamily="34" charset="0"/>
              </a:rPr>
              <a:t>knowledge economy</a:t>
            </a:r>
            <a:endParaRPr lang="en-GB" sz="2200" dirty="0">
              <a:solidFill>
                <a:srgbClr val="006699"/>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GB" dirty="0">
                <a:latin typeface="Calibri" panose="020F0502020204030204" pitchFamily="34" charset="0"/>
                <a:cs typeface="Calibri" panose="020F0502020204030204" pitchFamily="34" charset="0"/>
              </a:rPr>
              <a:t>STFC provided </a:t>
            </a:r>
            <a:r>
              <a:rPr lang="en-GB" b="1" dirty="0">
                <a:latin typeface="Calibri" panose="020F0502020204030204" pitchFamily="34" charset="0"/>
                <a:cs typeface="Calibri" panose="020F0502020204030204" pitchFamily="34" charset="0"/>
              </a:rPr>
              <a:t>14,200</a:t>
            </a:r>
            <a:r>
              <a:rPr lang="en-GB" dirty="0">
                <a:latin typeface="Calibri" panose="020F0502020204030204" pitchFamily="34" charset="0"/>
                <a:cs typeface="Calibri" panose="020F0502020204030204" pitchFamily="34" charset="0"/>
              </a:rPr>
              <a:t> training days to students (30% increase on last year) </a:t>
            </a:r>
          </a:p>
          <a:p>
            <a:pPr marL="342900" lvl="0" indent="-342900" algn="l">
              <a:buFont typeface="Arial" panose="020B0604020202020204" pitchFamily="34" charset="0"/>
              <a:buChar char="•"/>
            </a:pPr>
            <a:endParaRPr lang="en-GB" sz="2000" dirty="0" smtClean="0">
              <a:latin typeface="Calibri" panose="020F0502020204030204" pitchFamily="34" charset="0"/>
              <a:cs typeface="Calibri" panose="020F0502020204030204" pitchFamily="34" charset="0"/>
            </a:endParaRPr>
          </a:p>
          <a:p>
            <a:pPr marL="800100" lvl="1" indent="-342900" algn="l">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lvl="1" algn="l"/>
            <a:endParaRPr lang="en-GB" sz="2000" dirty="0" smtClean="0">
              <a:latin typeface="Calibri" panose="020F0502020204030204" pitchFamily="34" charset="0"/>
              <a:cs typeface="Calibri" panose="020F0502020204030204" pitchFamily="34" charset="0"/>
            </a:endParaRPr>
          </a:p>
          <a:p>
            <a:pPr marL="800100" lvl="1" indent="-342900" algn="l">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342900" lvl="0" indent="-342900" algn="l">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342900" lvl="1" indent="-342900" algn="l" defTabSz="457200" eaLnBrk="0" fontAlgn="base" hangingPunct="0">
              <a:spcAft>
                <a:spcPts val="600"/>
              </a:spcAft>
              <a:buFont typeface="Arial" panose="020B0604020202020204" pitchFamily="34" charset="0"/>
              <a:buChar char="•"/>
              <a:defRPr/>
            </a:pPr>
            <a:endParaRPr lang="en-GB" sz="2000" dirty="0">
              <a:solidFill>
                <a:srgbClr val="000000"/>
              </a:solidFill>
              <a:latin typeface="Calibri" pitchFamily="34" charset="0"/>
              <a:cs typeface="Calibri" pitchFamily="34" charset="0"/>
            </a:endParaRPr>
          </a:p>
          <a:p>
            <a:pPr marL="800100" lvl="1" indent="-342900" algn="l" defTabSz="457200" eaLnBrk="0" fontAlgn="base" hangingPunct="0">
              <a:lnSpc>
                <a:spcPct val="90000"/>
              </a:lnSpc>
              <a:spcAft>
                <a:spcPts val="600"/>
              </a:spcAft>
              <a:buFont typeface="Arial" panose="020B0604020202020204" pitchFamily="34" charset="0"/>
              <a:buChar char="•"/>
              <a:defRPr/>
            </a:pPr>
            <a:endParaRPr lang="en-GB" sz="2000" dirty="0">
              <a:solidFill>
                <a:srgbClr val="0070C0"/>
              </a:solidFill>
              <a:latin typeface="Calibri" pitchFamily="34" charset="0"/>
              <a:ea typeface="+mj-ea"/>
              <a:cs typeface="Calibri" pitchFamily="34" charset="0"/>
            </a:endParaRPr>
          </a:p>
          <a:p>
            <a:pPr marL="800100" lvl="1" indent="-342900" algn="l" defTabSz="457200" eaLnBrk="0" fontAlgn="base" hangingPunct="0">
              <a:lnSpc>
                <a:spcPct val="90000"/>
              </a:lnSpc>
              <a:spcAft>
                <a:spcPts val="600"/>
              </a:spcAft>
              <a:buFont typeface="Arial" panose="020B0604020202020204" pitchFamily="34" charset="0"/>
              <a:buChar char="•"/>
              <a:defRPr/>
            </a:pPr>
            <a:endParaRPr lang="en-GB" sz="2000" dirty="0">
              <a:solidFill>
                <a:srgbClr val="0070C0"/>
              </a:solidFill>
              <a:latin typeface="Calibri" pitchFamily="34" charset="0"/>
              <a:ea typeface="+mj-ea"/>
              <a:cs typeface="Calibri" pitchFamily="34" charset="0"/>
            </a:endParaRPr>
          </a:p>
          <a:p>
            <a:pPr marL="800100" lvl="1" indent="-342900" algn="l" eaLnBrk="0" fontAlgn="base" hangingPunct="0">
              <a:lnSpc>
                <a:spcPct val="90000"/>
              </a:lnSpc>
              <a:spcBef>
                <a:spcPct val="20000"/>
              </a:spcBef>
              <a:spcAft>
                <a:spcPct val="0"/>
              </a:spcAft>
              <a:buFont typeface="Arial" panose="020B0604020202020204" pitchFamily="34" charset="0"/>
              <a:buChar char="•"/>
              <a:defRPr/>
            </a:pPr>
            <a:endParaRPr lang="en-GB" sz="2000" dirty="0">
              <a:solidFill>
                <a:srgbClr val="006699"/>
              </a:solidFill>
              <a:latin typeface="Calibri" pitchFamily="34" charset="0"/>
              <a:cs typeface="Calibri" pitchFamily="34" charset="0"/>
            </a:endParaRPr>
          </a:p>
        </p:txBody>
      </p:sp>
      <p:pic>
        <p:nvPicPr>
          <p:cNvPr id="1030" name="Picture 6"/>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2882"/>
          <a:stretch/>
        </p:blipFill>
        <p:spPr bwMode="auto">
          <a:xfrm>
            <a:off x="108111" y="1224000"/>
            <a:ext cx="3661238" cy="5013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211287"/>
            <a:ext cx="9144000" cy="769441"/>
          </a:xfrm>
          <a:prstGeom prst="rect">
            <a:avLst/>
          </a:prstGeom>
          <a:noFill/>
        </p:spPr>
        <p:txBody>
          <a:bodyPr wrap="square" rtlCol="0">
            <a:spAutoFit/>
          </a:bodyPr>
          <a:lstStyle/>
          <a:p>
            <a:pPr algn="ctr"/>
            <a:r>
              <a:rPr lang="en-GB" sz="4400" b="1" dirty="0" smtClean="0">
                <a:solidFill>
                  <a:srgbClr val="006699"/>
                </a:solidFill>
                <a:latin typeface="Calibri" panose="020F0502020204030204" pitchFamily="34" charset="0"/>
                <a:cs typeface="Calibri" panose="020F0502020204030204" pitchFamily="34" charset="0"/>
              </a:rPr>
              <a:t>Inspiring </a:t>
            </a:r>
            <a:r>
              <a:rPr lang="en-GB" sz="4400" b="1" dirty="0">
                <a:solidFill>
                  <a:srgbClr val="006699"/>
                </a:solidFill>
                <a:latin typeface="Calibri" panose="020F0502020204030204" pitchFamily="34" charset="0"/>
                <a:cs typeface="Calibri" panose="020F0502020204030204" pitchFamily="34" charset="0"/>
              </a:rPr>
              <a:t>future </a:t>
            </a:r>
            <a:r>
              <a:rPr lang="en-GB" sz="4400" b="1" dirty="0" smtClean="0">
                <a:solidFill>
                  <a:srgbClr val="006699"/>
                </a:solidFill>
                <a:latin typeface="Calibri" panose="020F0502020204030204" pitchFamily="34" charset="0"/>
                <a:cs typeface="Calibri" panose="020F0502020204030204" pitchFamily="34" charset="0"/>
              </a:rPr>
              <a:t>generations</a:t>
            </a:r>
            <a:endParaRPr lang="en-GB" sz="4400" b="1" dirty="0">
              <a:solidFill>
                <a:srgbClr val="0066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98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0" y="17"/>
            <a:ext cx="9144001" cy="1141096"/>
          </a:xfrm>
          <a:prstGeom prst="rect">
            <a:avLst/>
          </a:prstGeom>
          <a:noFill/>
          <a:ln w="9525">
            <a:noFill/>
            <a:miter lim="800000"/>
            <a:headEnd/>
            <a:tailEnd/>
          </a:ln>
        </p:spPr>
        <p:txBody>
          <a:bodyPr lIns="89618" tIns="44809" rIns="89618" bIns="44809" anchor="ctr"/>
          <a:lstStyle/>
          <a:p>
            <a:pPr algn="ctr">
              <a:defRPr/>
            </a:pPr>
            <a:r>
              <a:rPr lang="en-US" sz="4400" b="1" dirty="0">
                <a:ln w="19050">
                  <a:noFill/>
                  <a:prstDash val="solid"/>
                </a:ln>
                <a:solidFill>
                  <a:srgbClr val="006699"/>
                </a:solidFill>
                <a:latin typeface="Calibri" panose="020F0502020204030204" pitchFamily="34" charset="0"/>
                <a:cs typeface="Calibri" panose="020F0502020204030204" pitchFamily="34" charset="0"/>
              </a:rPr>
              <a:t>Particle Physics </a:t>
            </a:r>
            <a:r>
              <a:rPr lang="en-US" sz="4400" b="1" dirty="0" err="1">
                <a:ln w="19050">
                  <a:noFill/>
                  <a:prstDash val="solid"/>
                </a:ln>
                <a:solidFill>
                  <a:srgbClr val="006699"/>
                </a:solidFill>
                <a:latin typeface="Calibri" panose="020F0502020204030204" pitchFamily="34" charset="0"/>
                <a:cs typeface="Calibri" panose="020F0502020204030204" pitchFamily="34" charset="0"/>
              </a:rPr>
              <a:t>Masterclasses</a:t>
            </a:r>
            <a:endParaRPr lang="en-GB" sz="4400" b="1" kern="0" dirty="0">
              <a:ln w="19050">
                <a:noFill/>
                <a:prstDash val="solid"/>
              </a:ln>
              <a:solidFill>
                <a:srgbClr val="006699"/>
              </a:solidFill>
              <a:latin typeface="Calibri" panose="020F0502020204030204" pitchFamily="34" charset="0"/>
              <a:ea typeface="+mj-ea"/>
              <a:cs typeface="Calibri" panose="020F0502020204030204" pitchFamily="34" charset="0"/>
            </a:endParaRPr>
          </a:p>
        </p:txBody>
      </p:sp>
      <p:pic>
        <p:nvPicPr>
          <p:cNvPr id="1116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54" t="7498" r="3459"/>
          <a:stretch/>
        </p:blipFill>
        <p:spPr bwMode="auto">
          <a:xfrm>
            <a:off x="4572001" y="1249844"/>
            <a:ext cx="4256981" cy="3095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6500" name="TextBox 4"/>
          <p:cNvSpPr txBox="1">
            <a:spLocks noChangeArrowheads="1"/>
          </p:cNvSpPr>
          <p:nvPr/>
        </p:nvSpPr>
        <p:spPr bwMode="auto">
          <a:xfrm>
            <a:off x="179452" y="1268760"/>
            <a:ext cx="4320540" cy="230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148" tIns="43575" rIns="87148" bIns="4357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dirty="0">
                <a:latin typeface="Calibri" panose="020F0502020204030204" pitchFamily="34" charset="0"/>
                <a:cs typeface="Calibri" panose="020F0502020204030204" pitchFamily="34" charset="0"/>
              </a:rPr>
              <a:t>In March, STFC </a:t>
            </a:r>
            <a:r>
              <a:rPr lang="en-GB" altLang="en-US" dirty="0" smtClean="0">
                <a:latin typeface="Calibri" panose="020F0502020204030204" pitchFamily="34" charset="0"/>
                <a:cs typeface="Calibri" panose="020F0502020204030204" pitchFamily="34" charset="0"/>
              </a:rPr>
              <a:t>hosted seven </a:t>
            </a:r>
            <a:r>
              <a:rPr lang="en-GB" altLang="en-US" dirty="0">
                <a:latin typeface="Calibri" panose="020F0502020204030204" pitchFamily="34" charset="0"/>
                <a:cs typeface="Calibri" panose="020F0502020204030204" pitchFamily="34" charset="0"/>
              </a:rPr>
              <a:t>days of Particle </a:t>
            </a:r>
            <a:r>
              <a:rPr lang="en-GB" altLang="en-US" dirty="0" smtClean="0">
                <a:latin typeface="Calibri" panose="020F0502020204030204" pitchFamily="34" charset="0"/>
                <a:cs typeface="Calibri" panose="020F0502020204030204" pitchFamily="34" charset="0"/>
              </a:rPr>
              <a:t>Physics </a:t>
            </a:r>
            <a:r>
              <a:rPr lang="en-GB" altLang="en-US" dirty="0" err="1" smtClean="0">
                <a:latin typeface="Calibri" panose="020F0502020204030204" pitchFamily="34" charset="0"/>
                <a:cs typeface="Calibri" panose="020F0502020204030204" pitchFamily="34" charset="0"/>
              </a:rPr>
              <a:t>Masterclasses</a:t>
            </a:r>
            <a:r>
              <a:rPr lang="en-GB" altLang="en-US" dirty="0" smtClean="0">
                <a:latin typeface="Calibri" panose="020F0502020204030204" pitchFamily="34" charset="0"/>
                <a:cs typeface="Calibri" panose="020F0502020204030204" pitchFamily="34" charset="0"/>
              </a:rPr>
              <a:t>  for </a:t>
            </a:r>
            <a:r>
              <a:rPr lang="en-GB" altLang="en-US" dirty="0">
                <a:latin typeface="Calibri" panose="020F0502020204030204" pitchFamily="34" charset="0"/>
                <a:cs typeface="Calibri" panose="020F0502020204030204" pitchFamily="34" charset="0"/>
              </a:rPr>
              <a:t>over 1,000 </a:t>
            </a:r>
            <a:r>
              <a:rPr lang="en-GB" altLang="en-US" dirty="0" smtClean="0">
                <a:latin typeface="Calibri" panose="020F0502020204030204" pitchFamily="34" charset="0"/>
                <a:cs typeface="Calibri" panose="020F0502020204030204" pitchFamily="34" charset="0"/>
              </a:rPr>
              <a:t/>
            </a:r>
            <a:br>
              <a:rPr lang="en-GB" altLang="en-US" dirty="0" smtClean="0">
                <a:latin typeface="Calibri" panose="020F0502020204030204" pitchFamily="34" charset="0"/>
                <a:cs typeface="Calibri" panose="020F0502020204030204" pitchFamily="34" charset="0"/>
              </a:rPr>
            </a:br>
            <a:r>
              <a:rPr lang="en-GB" altLang="en-US" dirty="0" smtClean="0">
                <a:latin typeface="Calibri" panose="020F0502020204030204" pitchFamily="34" charset="0"/>
                <a:cs typeface="Calibri" panose="020F0502020204030204" pitchFamily="34" charset="0"/>
              </a:rPr>
              <a:t>A-level students</a:t>
            </a:r>
            <a:r>
              <a:rPr lang="en-GB" altLang="en-US" dirty="0">
                <a:latin typeface="Calibri" panose="020F0502020204030204" pitchFamily="34" charset="0"/>
                <a:cs typeface="Calibri" panose="020F0502020204030204" pitchFamily="34" charset="0"/>
              </a:rPr>
              <a:t>, giving them a </a:t>
            </a:r>
            <a:r>
              <a:rPr lang="en-GB" altLang="en-US" dirty="0" smtClean="0">
                <a:latin typeface="Calibri" panose="020F0502020204030204" pitchFamily="34" charset="0"/>
                <a:cs typeface="Calibri" panose="020F0502020204030204" pitchFamily="34" charset="0"/>
              </a:rPr>
              <a:t>unique </a:t>
            </a:r>
            <a:r>
              <a:rPr lang="en-GB" altLang="en-US" dirty="0">
                <a:latin typeface="Calibri" panose="020F0502020204030204" pitchFamily="34" charset="0"/>
                <a:cs typeface="Calibri" panose="020F0502020204030204" pitchFamily="34" charset="0"/>
              </a:rPr>
              <a:t>insight into the </a:t>
            </a:r>
            <a:r>
              <a:rPr lang="en-GB" altLang="en-US" dirty="0" smtClean="0">
                <a:latin typeface="Calibri" panose="020F0502020204030204" pitchFamily="34" charset="0"/>
                <a:cs typeface="Calibri" panose="020F0502020204030204" pitchFamily="34" charset="0"/>
              </a:rPr>
              <a:t>real </a:t>
            </a:r>
            <a:r>
              <a:rPr lang="en-GB" altLang="en-US" dirty="0">
                <a:latin typeface="Calibri" panose="020F0502020204030204" pitchFamily="34" charset="0"/>
                <a:cs typeface="Calibri" panose="020F0502020204030204" pitchFamily="34" charset="0"/>
              </a:rPr>
              <a:t>world of particle </a:t>
            </a:r>
            <a:r>
              <a:rPr lang="en-GB" altLang="en-US" dirty="0" smtClean="0">
                <a:latin typeface="Calibri" panose="020F0502020204030204" pitchFamily="34" charset="0"/>
                <a:cs typeface="Calibri" panose="020F0502020204030204" pitchFamily="34" charset="0"/>
              </a:rPr>
              <a:t>physics </a:t>
            </a:r>
            <a:r>
              <a:rPr lang="en-GB" altLang="en-US" dirty="0">
                <a:latin typeface="Calibri" panose="020F0502020204030204" pitchFamily="34" charset="0"/>
                <a:cs typeface="Calibri" panose="020F0502020204030204" pitchFamily="34" charset="0"/>
              </a:rPr>
              <a:t>research</a:t>
            </a:r>
          </a:p>
        </p:txBody>
      </p:sp>
      <p:pic>
        <p:nvPicPr>
          <p:cNvPr id="126983" name="Picture 7" descr="https://staff.stfc.ac.uk/prog/SiS/news/PublishingImages/DLPPMC2014-4.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13417"/>
          <a:stretch/>
        </p:blipFill>
        <p:spPr bwMode="auto">
          <a:xfrm rot="551748">
            <a:off x="3098494" y="3657815"/>
            <a:ext cx="2630223" cy="216518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6984"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20775931">
            <a:off x="380930" y="4391339"/>
            <a:ext cx="2852469" cy="2040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045977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0" name="Picture 3"/>
          <p:cNvPicPr>
            <a:picLocks noChangeAspect="1"/>
          </p:cNvPicPr>
          <p:nvPr/>
        </p:nvPicPr>
        <p:blipFill rotWithShape="1">
          <a:blip r:embed="rId3" cstate="screen">
            <a:extLst>
              <a:ext uri="{28A0092B-C50C-407E-A947-70E740481C1C}">
                <a14:useLocalDpi xmlns:a14="http://schemas.microsoft.com/office/drawing/2010/main"/>
              </a:ext>
            </a:extLst>
          </a:blip>
          <a:srcRect r="2686"/>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77" name="Rectangle 19776"/>
          <p:cNvSpPr/>
          <p:nvPr/>
        </p:nvSpPr>
        <p:spPr bwMode="auto">
          <a:xfrm>
            <a:off x="313150" y="4317966"/>
            <a:ext cx="5050938" cy="2351394"/>
          </a:xfrm>
          <a:prstGeom prst="rect">
            <a:avLst/>
          </a:prstGeom>
          <a:solidFill>
            <a:srgbClr val="00669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indent="-342900" eaLnBrk="0" hangingPunct="0">
              <a:buFont typeface="Arial" panose="020B0604020202020204" pitchFamily="34" charset="0"/>
              <a:buChar char="•"/>
            </a:pPr>
            <a:r>
              <a:rPr lang="en-GB" sz="3200" dirty="0">
                <a:solidFill>
                  <a:schemeClr val="bg1"/>
                </a:solidFill>
                <a:latin typeface="Calibri" panose="020F0502020204030204" pitchFamily="34" charset="0"/>
                <a:ea typeface="ヒラギノ角ゴ Pro W3" pitchFamily="84" charset="-128"/>
                <a:cs typeface="Calibri" panose="020F0502020204030204" pitchFamily="34" charset="0"/>
              </a:rPr>
              <a:t>7% increase </a:t>
            </a:r>
            <a:r>
              <a:rPr lang="en-GB" sz="2200" dirty="0">
                <a:solidFill>
                  <a:schemeClr val="bg1"/>
                </a:solidFill>
                <a:latin typeface="Calibri" panose="020F0502020204030204" pitchFamily="34" charset="0"/>
                <a:ea typeface="ヒラギノ角ゴ Pro W3" pitchFamily="84" charset="-128"/>
                <a:cs typeface="Calibri" panose="020F0502020204030204" pitchFamily="34" charset="0"/>
              </a:rPr>
              <a:t>in applications to physics degree courses.  64% increase </a:t>
            </a:r>
            <a:r>
              <a:rPr lang="en-GB" sz="2200" dirty="0" smtClean="0">
                <a:solidFill>
                  <a:schemeClr val="bg1"/>
                </a:solidFill>
                <a:latin typeface="Calibri" panose="020F0502020204030204" pitchFamily="34" charset="0"/>
                <a:ea typeface="ヒラギノ角ゴ Pro W3" pitchFamily="84" charset="-128"/>
                <a:cs typeface="Calibri" panose="020F0502020204030204" pitchFamily="34" charset="0"/>
              </a:rPr>
              <a:t>between 2008 </a:t>
            </a:r>
            <a:r>
              <a:rPr lang="en-GB" sz="2200" dirty="0">
                <a:solidFill>
                  <a:schemeClr val="bg1"/>
                </a:solidFill>
                <a:latin typeface="Calibri" panose="020F0502020204030204" pitchFamily="34" charset="0"/>
                <a:ea typeface="ヒラギノ角ゴ Pro W3" pitchFamily="84" charset="-128"/>
                <a:cs typeface="Calibri" panose="020F0502020204030204" pitchFamily="34" charset="0"/>
              </a:rPr>
              <a:t>and 2013 </a:t>
            </a:r>
          </a:p>
          <a:p>
            <a:pPr marL="342900" indent="-342900" eaLnBrk="0" hangingPunct="0">
              <a:buFont typeface="Arial" panose="020B0604020202020204" pitchFamily="34" charset="0"/>
              <a:buChar char="•"/>
            </a:pPr>
            <a:r>
              <a:rPr lang="en-GB" sz="3200" dirty="0">
                <a:solidFill>
                  <a:schemeClr val="bg1"/>
                </a:solidFill>
                <a:latin typeface="Calibri" panose="020F0502020204030204" pitchFamily="34" charset="0"/>
                <a:ea typeface="ヒラギノ角ゴ Pro W3" pitchFamily="84" charset="-128"/>
                <a:cs typeface="Calibri" panose="020F0502020204030204" pitchFamily="34" charset="0"/>
              </a:rPr>
              <a:t>84 million </a:t>
            </a:r>
            <a:r>
              <a:rPr lang="en-GB" sz="2200" dirty="0">
                <a:solidFill>
                  <a:schemeClr val="bg1"/>
                </a:solidFill>
                <a:latin typeface="Calibri" panose="020F0502020204030204" pitchFamily="34" charset="0"/>
                <a:ea typeface="ヒラギノ角ゴ Pro W3" pitchFamily="84" charset="-128"/>
                <a:cs typeface="Calibri" panose="020F0502020204030204" pitchFamily="34" charset="0"/>
              </a:rPr>
              <a:t>members of the public reached through four STFC mass media initiatives between 2009 and 2014</a:t>
            </a:r>
          </a:p>
        </p:txBody>
      </p:sp>
    </p:spTree>
    <p:extLst>
      <p:ext uri="{BB962C8B-B14F-4D97-AF65-F5344CB8AC3E}">
        <p14:creationId xmlns:p14="http://schemas.microsoft.com/office/powerpoint/2010/main" val="35855226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175" y="83820"/>
            <a:ext cx="9144000" cy="1301116"/>
          </a:xfrm>
          <a:prstGeom prst="rect">
            <a:avLst/>
          </a:prstGeom>
          <a:noFill/>
          <a:ln w="9525">
            <a:noFill/>
            <a:miter lim="800000"/>
            <a:headEnd/>
            <a:tailEnd/>
          </a:ln>
        </p:spPr>
        <p:txBody>
          <a:bodyPr lIns="89618" tIns="44809" rIns="89618" bIns="44809" anchor="ctr"/>
          <a:lstStyle/>
          <a:p>
            <a:pPr algn="ctr">
              <a:lnSpc>
                <a:spcPct val="90000"/>
              </a:lnSpc>
              <a:defRPr/>
            </a:pPr>
            <a:r>
              <a:rPr lang="en-GB" sz="4400" b="1" dirty="0">
                <a:ln w="19050">
                  <a:noFill/>
                  <a:prstDash val="solid"/>
                </a:ln>
                <a:solidFill>
                  <a:srgbClr val="006699"/>
                </a:solidFill>
                <a:latin typeface="Calibri" panose="020F0502020204030204" pitchFamily="34" charset="0"/>
                <a:cs typeface="Calibri" panose="020F0502020204030204" pitchFamily="34" charset="0"/>
              </a:rPr>
              <a:t>Pledge to get more women into science and technology</a:t>
            </a:r>
          </a:p>
        </p:txBody>
      </p:sp>
      <p:sp>
        <p:nvSpPr>
          <p:cNvPr id="104452" name="TextBox 4"/>
          <p:cNvSpPr txBox="1">
            <a:spLocks noChangeArrowheads="1"/>
          </p:cNvSpPr>
          <p:nvPr/>
        </p:nvSpPr>
        <p:spPr bwMode="auto">
          <a:xfrm>
            <a:off x="3779912" y="1844824"/>
            <a:ext cx="4968552" cy="2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148" tIns="43575" rIns="87148" bIns="4357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ts val="1200"/>
              </a:spcAft>
            </a:pPr>
            <a:r>
              <a:rPr lang="en-GB" altLang="en-US" dirty="0">
                <a:latin typeface="Calibri" panose="020F0502020204030204" pitchFamily="34" charset="0"/>
                <a:cs typeface="Calibri" panose="020F0502020204030204" pitchFamily="34" charset="0"/>
              </a:rPr>
              <a:t>STFC has answered Government’s call to action by pledging support for its ‘Your Life’ </a:t>
            </a:r>
            <a:r>
              <a:rPr lang="en-GB" altLang="en-US" dirty="0" smtClean="0">
                <a:latin typeface="Calibri" panose="020F0502020204030204" pitchFamily="34" charset="0"/>
                <a:cs typeface="Calibri" panose="020F0502020204030204" pitchFamily="34" charset="0"/>
              </a:rPr>
              <a:t>campaign</a:t>
            </a:r>
          </a:p>
          <a:p>
            <a:pPr>
              <a:spcAft>
                <a:spcPts val="1200"/>
              </a:spcAft>
            </a:pPr>
            <a:r>
              <a:rPr lang="en-GB" altLang="en-US" dirty="0" smtClean="0">
                <a:latin typeface="Calibri" panose="020F0502020204030204" pitchFamily="34" charset="0"/>
                <a:cs typeface="Calibri" panose="020F0502020204030204" pitchFamily="34" charset="0"/>
              </a:rPr>
              <a:t>Launched </a:t>
            </a:r>
            <a:r>
              <a:rPr lang="en-GB" altLang="en-US" dirty="0">
                <a:latin typeface="Calibri" panose="020F0502020204030204" pitchFamily="34" charset="0"/>
                <a:cs typeface="Calibri" panose="020F0502020204030204" pitchFamily="34" charset="0"/>
              </a:rPr>
              <a:t>in May </a:t>
            </a:r>
            <a:r>
              <a:rPr lang="en-GB" altLang="en-US" dirty="0" smtClean="0">
                <a:latin typeface="Calibri" panose="020F0502020204030204" pitchFamily="34" charset="0"/>
                <a:cs typeface="Calibri" panose="020F0502020204030204" pitchFamily="34" charset="0"/>
              </a:rPr>
              <a:t>2014, the </a:t>
            </a:r>
            <a:r>
              <a:rPr lang="en-GB" altLang="en-US" dirty="0">
                <a:latin typeface="Calibri" panose="020F0502020204030204" pitchFamily="34" charset="0"/>
                <a:cs typeface="Calibri" panose="020F0502020204030204" pitchFamily="34" charset="0"/>
              </a:rPr>
              <a:t>campaign aims to encourage more women to take up careers in science, technology, engineering and maths (STEM)</a:t>
            </a:r>
          </a:p>
        </p:txBody>
      </p:sp>
      <p:pic>
        <p:nvPicPr>
          <p:cNvPr id="276482" name="Picture 2" descr="http://www.stfc.ac.uk/images/web/3174/3174_web_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b="9243"/>
          <a:stretch/>
        </p:blipFill>
        <p:spPr bwMode="auto">
          <a:xfrm>
            <a:off x="179824" y="1590339"/>
            <a:ext cx="3096032" cy="4101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44385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STFC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FC style">
      <a:majorFont>
        <a:latin typeface="Corisande"/>
        <a:ea typeface=""/>
        <a:cs typeface=""/>
      </a:majorFont>
      <a:minorFont>
        <a:latin typeface="Corisand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No xmlns="0501ae4a-269e-4a5f-b210-81b59412feec" xsi:nil="true"/>
    <_dlc_DocId xmlns="9c3fe7b8-0756-47c5-a3b8-fbb653a0da1f">WKRUZFVKPJD6-1-1167</_dlc_DocId>
    <_dlc_DocIdUrl xmlns="9c3fe7b8-0756-47c5-a3b8-fbb653a0da1f">
      <Url>http://csd.stfc.ac.uk/sites/chairmansbusiness/_layouts/DocIdRedir.aspx?ID=WKRUZFVKPJD6-1-1167</Url>
      <Description>WKRUZFVKPJD6-1-1167</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77B56D129322745A406EC17B022FBF2" ma:contentTypeVersion="2" ma:contentTypeDescription="Create a new document." ma:contentTypeScope="" ma:versionID="d2834b32de7df37f8e7159b75182bfee">
  <xsd:schema xmlns:xsd="http://www.w3.org/2001/XMLSchema" xmlns:xs="http://www.w3.org/2001/XMLSchema" xmlns:p="http://schemas.microsoft.com/office/2006/metadata/properties" xmlns:ns2="0501ae4a-269e-4a5f-b210-81b59412feec" xmlns:ns3="9c3fe7b8-0756-47c5-a3b8-fbb653a0da1f" targetNamespace="http://schemas.microsoft.com/office/2006/metadata/properties" ma:root="true" ma:fieldsID="37039c2e311beaa243f856589732bcd9" ns2:_="" ns3:_="">
    <xsd:import namespace="0501ae4a-269e-4a5f-b210-81b59412feec"/>
    <xsd:import namespace="9c3fe7b8-0756-47c5-a3b8-fbb653a0da1f"/>
    <xsd:element name="properties">
      <xsd:complexType>
        <xsd:sequence>
          <xsd:element name="documentManagement">
            <xsd:complexType>
              <xsd:all>
                <xsd:element ref="ns2:No"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01ae4a-269e-4a5f-b210-81b59412feec" elementFormDefault="qualified">
    <xsd:import namespace="http://schemas.microsoft.com/office/2006/documentManagement/types"/>
    <xsd:import namespace="http://schemas.microsoft.com/office/infopath/2007/PartnerControls"/>
    <xsd:element name="No" ma:index="8" nillable="true" ma:displayName="No" ma:internalName="No">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3fe7b8-0756-47c5-a3b8-fbb653a0da1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D864DE-A376-4A75-8652-9F37233F40EC}">
  <ds:schemaRefs>
    <ds:schemaRef ds:uri="http://www.w3.org/XML/1998/namespace"/>
    <ds:schemaRef ds:uri="http://purl.org/dc/elements/1.1/"/>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9c3fe7b8-0756-47c5-a3b8-fbb653a0da1f"/>
    <ds:schemaRef ds:uri="0501ae4a-269e-4a5f-b210-81b59412feec"/>
  </ds:schemaRefs>
</ds:datastoreItem>
</file>

<file path=customXml/itemProps2.xml><?xml version="1.0" encoding="utf-8"?>
<ds:datastoreItem xmlns:ds="http://schemas.openxmlformats.org/officeDocument/2006/customXml" ds:itemID="{19F87AE8-850D-4D63-B3C6-1F8B5AD7F5E1}">
  <ds:schemaRefs>
    <ds:schemaRef ds:uri="http://schemas.microsoft.com/sharepoint/events"/>
  </ds:schemaRefs>
</ds:datastoreItem>
</file>

<file path=customXml/itemProps3.xml><?xml version="1.0" encoding="utf-8"?>
<ds:datastoreItem xmlns:ds="http://schemas.openxmlformats.org/officeDocument/2006/customXml" ds:itemID="{DA95D471-2915-4641-9698-2648DCD2F7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01ae4a-269e-4a5f-b210-81b59412feec"/>
    <ds:schemaRef ds:uri="9c3fe7b8-0756-47c5-a3b8-fbb653a0da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57E06FE-E80A-4A21-92ED-C6D0F69427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STFC_PowerPoint_template</Template>
  <TotalTime>32658</TotalTime>
  <Words>2053</Words>
  <Application>Microsoft Macintosh PowerPoint</Application>
  <PresentationFormat>On-screen Show (4:3)</PresentationFormat>
  <Paragraphs>291</Paragraphs>
  <Slides>43</Slides>
  <Notes>34</Notes>
  <HiddenSlides>0</HiddenSlides>
  <MMClips>0</MMClips>
  <ScaleCrop>false</ScaleCrop>
  <HeadingPairs>
    <vt:vector size="4" baseType="variant">
      <vt:variant>
        <vt:lpstr>Theme</vt:lpstr>
      </vt:variant>
      <vt:variant>
        <vt:i4>14</vt:i4>
      </vt:variant>
      <vt:variant>
        <vt:lpstr>Slide Titles</vt:lpstr>
      </vt:variant>
      <vt:variant>
        <vt:i4>43</vt:i4>
      </vt:variant>
    </vt:vector>
  </HeadingPairs>
  <TitlesOfParts>
    <vt:vector size="57" baseType="lpstr">
      <vt:lpstr>STFC_PowerPoint_template</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PowerPoint Presentation</vt:lpstr>
      <vt:lpstr>PowerPoint Presentation</vt:lpstr>
      <vt:lpstr>PowerPoint Presentation</vt:lpstr>
      <vt:lpstr>PowerPoint Presentation</vt:lpstr>
      <vt:lpstr>Even bigger colliders?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Physics</vt:lpstr>
      <vt:lpstr>Rosetta and Philae</vt:lpstr>
      <vt:lpstr>Accelerator Science and Technology</vt:lpstr>
      <vt:lpstr>PowerPoint Presentation</vt:lpstr>
      <vt:lpstr>PowerPoint Presentation</vt:lpstr>
      <vt:lpstr>50 years of STFC scientific computing</vt:lpstr>
      <vt:lpstr>PowerPoint Presentation</vt:lpstr>
      <vt:lpstr>PowerPoint Presentation</vt:lpstr>
      <vt:lpstr>PowerPoint Presentation</vt:lpstr>
      <vt:lpstr>STFC’s role</vt:lpstr>
      <vt:lpstr>Our  Strategy</vt:lpstr>
      <vt:lpstr>PowerPoint Presentation</vt:lpstr>
      <vt:lpstr>Management update </vt:lpstr>
      <vt:lpstr>PowerPoint Presentation</vt:lpstr>
      <vt:lpstr>PowerPoint Presentation</vt:lpstr>
      <vt:lpstr>PowerPoint Presentation</vt:lpstr>
      <vt:lpstr>Dark Matter Search – LUX-ZEPLIN</vt:lpstr>
      <vt:lpstr>Neutrino Physics</vt:lpstr>
      <vt:lpstr>LHCb Upgrade – Beyond the Energy Frontier</vt:lpstr>
      <vt:lpstr>PP Theory Consolidated Grants</vt:lpstr>
      <vt:lpstr>Consolidated Grants Mechanism Review</vt:lpstr>
      <vt:lpstr>Review of Computing</vt:lpstr>
      <vt:lpstr>DIRAC</vt:lpstr>
      <vt:lpstr>COMPUTING ADVISORY PANEL</vt:lpstr>
      <vt:lpstr>Phenomenology Review</vt:lpstr>
      <vt:lpstr>Comprehensive Spending Review</vt:lpstr>
      <vt:lpstr>PowerPoint Presentation</vt:lpstr>
      <vt:lpstr>PowerPoint Presentation</vt:lpstr>
      <vt:lpstr>PowerPoint Presentation</vt:lpstr>
      <vt:lpstr>PowerPoint Presentation</vt:lpstr>
    </vt:vector>
  </TitlesOfParts>
  <Company>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dc:title>
  <dc:creator>Karen Lynn Summers</dc:creator>
  <dc:description>This is the official template for use by STFC staff</dc:description>
  <cp:lastModifiedBy>Blair Grahame</cp:lastModifiedBy>
  <cp:revision>1085</cp:revision>
  <cp:lastPrinted>2014-12-12T14:27:19Z</cp:lastPrinted>
  <dcterms:created xsi:type="dcterms:W3CDTF">2008-12-05T12:18:49Z</dcterms:created>
  <dcterms:modified xsi:type="dcterms:W3CDTF">2014-12-17T20:24:38Z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0x010100277B56D129322745A406EC17B022FBF2</vt:lpwstr>
  </property>
  <property fmtid="{D5CDD505-2E9C-101B-9397-08002B2CF9AE}" pid="4" name="_dlc_DocIdItemGuid">
    <vt:lpwstr>16f5d4ec-2a22-4f29-aaa8-29fcd621d609</vt:lpwstr>
  </property>
</Properties>
</file>