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413" r:id="rId3"/>
    <p:sldId id="434" r:id="rId4"/>
    <p:sldId id="429" r:id="rId5"/>
    <p:sldId id="428" r:id="rId6"/>
    <p:sldId id="427" r:id="rId7"/>
    <p:sldId id="400" r:id="rId8"/>
    <p:sldId id="407" r:id="rId9"/>
    <p:sldId id="401" r:id="rId10"/>
    <p:sldId id="439" r:id="rId11"/>
    <p:sldId id="435" r:id="rId12"/>
    <p:sldId id="441" r:id="rId13"/>
    <p:sldId id="416" r:id="rId14"/>
    <p:sldId id="426" r:id="rId15"/>
    <p:sldId id="424" r:id="rId16"/>
    <p:sldId id="398" r:id="rId17"/>
    <p:sldId id="406" r:id="rId18"/>
    <p:sldId id="425" r:id="rId19"/>
    <p:sldId id="436" r:id="rId20"/>
    <p:sldId id="433" r:id="rId21"/>
    <p:sldId id="431" r:id="rId22"/>
    <p:sldId id="432" r:id="rId23"/>
    <p:sldId id="430" r:id="rId24"/>
    <p:sldId id="43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4E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0" d="100"/>
        <a:sy n="2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F4374-193B-CC47-A5DA-3B9A44C969BF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E6D9CCC-1530-B24A-BEC4-3290DEADD9F1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3366FF"/>
        </a:solidFill>
        <a:ln>
          <a:noFill/>
        </a:ln>
      </dgm:spPr>
      <dgm:t>
        <a:bodyPr/>
        <a:lstStyle/>
        <a:p>
          <a:r>
            <a:rPr lang="es-ES" sz="1200" b="1" smtClean="0">
              <a:solidFill>
                <a:schemeClr val="tx1"/>
              </a:solidFill>
            </a:rPr>
            <a:t>Publi-cations</a:t>
          </a:r>
          <a:endParaRPr lang="es-ES" sz="700" b="1" dirty="0">
            <a:solidFill>
              <a:schemeClr val="tx1"/>
            </a:solidFill>
          </a:endParaRPr>
        </a:p>
      </dgm:t>
    </dgm:pt>
    <dgm:pt modelId="{92045298-EE5A-E746-B476-74D68E5BB1F8}" type="parTrans" cxnId="{2948BA8E-C7D5-514D-AE94-B74081E9DE77}">
      <dgm:prSet/>
      <dgm:spPr/>
      <dgm:t>
        <a:bodyPr/>
        <a:lstStyle/>
        <a:p>
          <a:endParaRPr lang="es-ES"/>
        </a:p>
      </dgm:t>
    </dgm:pt>
    <dgm:pt modelId="{2C0F0F52-2F1D-C14A-8916-E686A3A26CC9}" type="sibTrans" cxnId="{2948BA8E-C7D5-514D-AE94-B74081E9DE77}">
      <dgm:prSet/>
      <dgm:spPr/>
      <dgm:t>
        <a:bodyPr/>
        <a:lstStyle/>
        <a:p>
          <a:endParaRPr lang="es-ES"/>
        </a:p>
      </dgm:t>
    </dgm:pt>
    <dgm:pt modelId="{718C15DD-759F-A347-BF9E-656BF85E54A3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3366FF"/>
        </a:solidFill>
        <a:ln>
          <a:noFill/>
        </a:ln>
      </dgm:spPr>
      <dgm:t>
        <a:bodyPr/>
        <a:lstStyle/>
        <a:p>
          <a:r>
            <a:rPr lang="es-ES" sz="1200" b="1" dirty="0" err="1" smtClean="0">
              <a:solidFill>
                <a:schemeClr val="tx1"/>
              </a:solidFill>
            </a:rPr>
            <a:t>Authors</a:t>
          </a:r>
          <a:endParaRPr lang="es-ES" sz="1000" b="1" dirty="0">
            <a:solidFill>
              <a:schemeClr val="tx1"/>
            </a:solidFill>
          </a:endParaRPr>
        </a:p>
      </dgm:t>
    </dgm:pt>
    <dgm:pt modelId="{A66D9741-559F-1141-B5C9-912C8C63ABD4}" type="parTrans" cxnId="{989DFCED-9908-044C-99ED-5CC4E489BBB5}">
      <dgm:prSet/>
      <dgm:spPr/>
      <dgm:t>
        <a:bodyPr/>
        <a:lstStyle/>
        <a:p>
          <a:endParaRPr lang="es-ES"/>
        </a:p>
      </dgm:t>
    </dgm:pt>
    <dgm:pt modelId="{76384F9A-B276-9444-B621-F17392731976}" type="sibTrans" cxnId="{989DFCED-9908-044C-99ED-5CC4E489BBB5}">
      <dgm:prSet/>
      <dgm:spPr/>
      <dgm:t>
        <a:bodyPr/>
        <a:lstStyle/>
        <a:p>
          <a:endParaRPr lang="es-ES"/>
        </a:p>
      </dgm:t>
    </dgm:pt>
    <dgm:pt modelId="{38C68B24-D9DD-3444-B37B-F1AE40AC8570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3366FF"/>
        </a:solidFill>
        <a:ln>
          <a:noFill/>
        </a:ln>
      </dgm:spPr>
      <dgm:t>
        <a:bodyPr/>
        <a:lstStyle/>
        <a:p>
          <a:r>
            <a:rPr lang="es-ES" sz="1200" b="1" dirty="0" err="1" smtClean="0">
              <a:solidFill>
                <a:schemeClr val="tx1"/>
              </a:solidFill>
            </a:rPr>
            <a:t>Datasets</a:t>
          </a:r>
          <a:endParaRPr lang="es-ES" sz="1200" b="1" dirty="0">
            <a:solidFill>
              <a:schemeClr val="tx1"/>
            </a:solidFill>
          </a:endParaRPr>
        </a:p>
      </dgm:t>
    </dgm:pt>
    <dgm:pt modelId="{5A3B93CD-60C6-6E43-B463-009A2BF63DBD}" type="parTrans" cxnId="{71790E68-9823-E649-880F-29E89B60083B}">
      <dgm:prSet/>
      <dgm:spPr/>
      <dgm:t>
        <a:bodyPr/>
        <a:lstStyle/>
        <a:p>
          <a:endParaRPr lang="es-ES"/>
        </a:p>
      </dgm:t>
    </dgm:pt>
    <dgm:pt modelId="{BDD09CB9-6F8E-A843-A297-D8A01C97BB06}" type="sibTrans" cxnId="{71790E68-9823-E649-880F-29E89B60083B}">
      <dgm:prSet/>
      <dgm:spPr/>
      <dgm:t>
        <a:bodyPr/>
        <a:lstStyle/>
        <a:p>
          <a:endParaRPr lang="es-ES"/>
        </a:p>
      </dgm:t>
    </dgm:pt>
    <dgm:pt modelId="{B3474815-2B36-864E-93FE-AFB75359E139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ED47DD72-98DA-9140-9637-1EA092C23EF8}" type="parTrans" cxnId="{8564A7A2-9FEB-164B-99F0-52865F985FE2}">
      <dgm:prSet/>
      <dgm:spPr/>
      <dgm:t>
        <a:bodyPr/>
        <a:lstStyle/>
        <a:p>
          <a:endParaRPr lang="es-ES"/>
        </a:p>
      </dgm:t>
    </dgm:pt>
    <dgm:pt modelId="{57961072-DAC5-7F47-AB20-15005EF53499}" type="sibTrans" cxnId="{8564A7A2-9FEB-164B-99F0-52865F985FE2}">
      <dgm:prSet/>
      <dgm:spPr/>
      <dgm:t>
        <a:bodyPr/>
        <a:lstStyle/>
        <a:p>
          <a:endParaRPr lang="es-ES"/>
        </a:p>
      </dgm:t>
    </dgm:pt>
    <dgm:pt modelId="{36B9AE78-0C3C-154B-B3C0-8C16AB57F4E5}" type="pres">
      <dgm:prSet presAssocID="{667F4374-193B-CC47-A5DA-3B9A44C969B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3CF3E0-960A-E34A-BF1D-BCE047AD3982}" type="pres">
      <dgm:prSet presAssocID="{667F4374-193B-CC47-A5DA-3B9A44C969BF}" presName="ellipse" presStyleLbl="trBgShp" presStyleIdx="0" presStyleCnt="1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7E42D0E7-02CC-8441-9643-26855D4A97AE}" type="pres">
      <dgm:prSet presAssocID="{667F4374-193B-CC47-A5DA-3B9A44C969BF}" presName="arrow1" presStyleLbl="fgShp" presStyleIdx="0" presStyleCn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20E954B1-6D19-5C40-A6C8-5BB4EBF37896}" type="pres">
      <dgm:prSet presAssocID="{667F4374-193B-CC47-A5DA-3B9A44C969BF}" presName="rectangle" presStyleLbl="revTx" presStyleIdx="0" presStyleCnt="1" custLinFactNeighborX="5262" custLinFactNeighborY="29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7C3EB-ED96-864A-8E96-C9C58B6409D3}" type="pres">
      <dgm:prSet presAssocID="{718C15DD-759F-A347-BF9E-656BF85E54A3}" presName="item1" presStyleLbl="node1" presStyleIdx="0" presStyleCnt="3" custScaleX="113826" custScaleY="116213" custLinFactNeighborX="-6755" custLinFactNeighborY="10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424B-744E-404B-9203-F0D692D43B33}" type="pres">
      <dgm:prSet presAssocID="{38C68B24-D9DD-3444-B37B-F1AE40AC8570}" presName="item2" presStyleLbl="node1" presStyleIdx="1" presStyleCnt="3" custScaleX="122057" custScaleY="122851" custLinFactNeighborX="-4439" custLinFactNeighborY="-10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315F6-5A99-8A42-A9A7-FE33F0CA089A}" type="pres">
      <dgm:prSet presAssocID="{B3474815-2B36-864E-93FE-AFB75359E139}" presName="item3" presStyleLbl="node1" presStyleIdx="2" presStyleCnt="3" custLinFactNeighborX="3413" custLinFactNeighborY="1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1A1E8-A863-8C4F-A206-F901330B370D}" type="pres">
      <dgm:prSet presAssocID="{667F4374-193B-CC47-A5DA-3B9A44C969BF}" presName="funnel" presStyleLbl="trAlignAcc1" presStyleIdx="0" presStyleCn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endParaRPr lang="en-US"/>
        </a:p>
      </dgm:t>
    </dgm:pt>
  </dgm:ptLst>
  <dgm:cxnLst>
    <dgm:cxn modelId="{8678A203-326E-054B-9C93-4FA180DA3651}" type="presOf" srcId="{667F4374-193B-CC47-A5DA-3B9A44C969BF}" destId="{36B9AE78-0C3C-154B-B3C0-8C16AB57F4E5}" srcOrd="0" destOrd="0" presId="urn:microsoft.com/office/officeart/2005/8/layout/funnel1"/>
    <dgm:cxn modelId="{73CA98C6-199D-AF4F-B528-6C06D4DBCDE7}" type="presOf" srcId="{38C68B24-D9DD-3444-B37B-F1AE40AC8570}" destId="{9BD7C3EB-ED96-864A-8E96-C9C58B6409D3}" srcOrd="0" destOrd="0" presId="urn:microsoft.com/office/officeart/2005/8/layout/funnel1"/>
    <dgm:cxn modelId="{2948BA8E-C7D5-514D-AE94-B74081E9DE77}" srcId="{667F4374-193B-CC47-A5DA-3B9A44C969BF}" destId="{0E6D9CCC-1530-B24A-BEC4-3290DEADD9F1}" srcOrd="0" destOrd="0" parTransId="{92045298-EE5A-E746-B476-74D68E5BB1F8}" sibTransId="{2C0F0F52-2F1D-C14A-8916-E686A3A26CC9}"/>
    <dgm:cxn modelId="{71790E68-9823-E649-880F-29E89B60083B}" srcId="{667F4374-193B-CC47-A5DA-3B9A44C969BF}" destId="{38C68B24-D9DD-3444-B37B-F1AE40AC8570}" srcOrd="2" destOrd="0" parTransId="{5A3B93CD-60C6-6E43-B463-009A2BF63DBD}" sibTransId="{BDD09CB9-6F8E-A843-A297-D8A01C97BB06}"/>
    <dgm:cxn modelId="{D84268A0-8EE4-D34C-BCDA-59C436E99ACE}" type="presOf" srcId="{0E6D9CCC-1530-B24A-BEC4-3290DEADD9F1}" destId="{64A315F6-5A99-8A42-A9A7-FE33F0CA089A}" srcOrd="0" destOrd="0" presId="urn:microsoft.com/office/officeart/2005/8/layout/funnel1"/>
    <dgm:cxn modelId="{8564A7A2-9FEB-164B-99F0-52865F985FE2}" srcId="{667F4374-193B-CC47-A5DA-3B9A44C969BF}" destId="{B3474815-2B36-864E-93FE-AFB75359E139}" srcOrd="3" destOrd="0" parTransId="{ED47DD72-98DA-9140-9637-1EA092C23EF8}" sibTransId="{57961072-DAC5-7F47-AB20-15005EF53499}"/>
    <dgm:cxn modelId="{5242BFB9-F98B-4D4C-9F19-5E8AB964000A}" type="presOf" srcId="{B3474815-2B36-864E-93FE-AFB75359E139}" destId="{20E954B1-6D19-5C40-A6C8-5BB4EBF37896}" srcOrd="0" destOrd="0" presId="urn:microsoft.com/office/officeart/2005/8/layout/funnel1"/>
    <dgm:cxn modelId="{989DFCED-9908-044C-99ED-5CC4E489BBB5}" srcId="{667F4374-193B-CC47-A5DA-3B9A44C969BF}" destId="{718C15DD-759F-A347-BF9E-656BF85E54A3}" srcOrd="1" destOrd="0" parTransId="{A66D9741-559F-1141-B5C9-912C8C63ABD4}" sibTransId="{76384F9A-B276-9444-B621-F17392731976}"/>
    <dgm:cxn modelId="{814EB89E-3959-6645-BFDE-D73E4D29A433}" type="presOf" srcId="{718C15DD-759F-A347-BF9E-656BF85E54A3}" destId="{D210424B-744E-404B-9203-F0D692D43B33}" srcOrd="0" destOrd="0" presId="urn:microsoft.com/office/officeart/2005/8/layout/funnel1"/>
    <dgm:cxn modelId="{A2EA6A23-DA01-C240-8DE8-AAEEEEAB8327}" type="presParOf" srcId="{36B9AE78-0C3C-154B-B3C0-8C16AB57F4E5}" destId="{BA3CF3E0-960A-E34A-BF1D-BCE047AD3982}" srcOrd="0" destOrd="0" presId="urn:microsoft.com/office/officeart/2005/8/layout/funnel1"/>
    <dgm:cxn modelId="{63ED0FDD-3B3A-A642-A1C9-15A6AD6AD1E9}" type="presParOf" srcId="{36B9AE78-0C3C-154B-B3C0-8C16AB57F4E5}" destId="{7E42D0E7-02CC-8441-9643-26855D4A97AE}" srcOrd="1" destOrd="0" presId="urn:microsoft.com/office/officeart/2005/8/layout/funnel1"/>
    <dgm:cxn modelId="{66CACA40-F9EA-E740-99C6-E3CA692369C8}" type="presParOf" srcId="{36B9AE78-0C3C-154B-B3C0-8C16AB57F4E5}" destId="{20E954B1-6D19-5C40-A6C8-5BB4EBF37896}" srcOrd="2" destOrd="0" presId="urn:microsoft.com/office/officeart/2005/8/layout/funnel1"/>
    <dgm:cxn modelId="{A92878E7-697A-6E40-B068-0C7C60D4C37D}" type="presParOf" srcId="{36B9AE78-0C3C-154B-B3C0-8C16AB57F4E5}" destId="{9BD7C3EB-ED96-864A-8E96-C9C58B6409D3}" srcOrd="3" destOrd="0" presId="urn:microsoft.com/office/officeart/2005/8/layout/funnel1"/>
    <dgm:cxn modelId="{4022E819-496C-7742-A574-7071FC48B136}" type="presParOf" srcId="{36B9AE78-0C3C-154B-B3C0-8C16AB57F4E5}" destId="{D210424B-744E-404B-9203-F0D692D43B33}" srcOrd="4" destOrd="0" presId="urn:microsoft.com/office/officeart/2005/8/layout/funnel1"/>
    <dgm:cxn modelId="{63116892-B104-7348-87A5-860C02C65018}" type="presParOf" srcId="{36B9AE78-0C3C-154B-B3C0-8C16AB57F4E5}" destId="{64A315F6-5A99-8A42-A9A7-FE33F0CA089A}" srcOrd="5" destOrd="0" presId="urn:microsoft.com/office/officeart/2005/8/layout/funnel1"/>
    <dgm:cxn modelId="{17FDEFF7-CB65-3A44-B378-BA67E5B0D856}" type="presParOf" srcId="{36B9AE78-0C3C-154B-B3C0-8C16AB57F4E5}" destId="{CAF1A1E8-A863-8C4F-A206-F901330B370D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CF3E0-960A-E34A-BF1D-BCE047AD3982}">
      <dsp:nvSpPr>
        <dsp:cNvPr id="0" name=""/>
        <dsp:cNvSpPr/>
      </dsp:nvSpPr>
      <dsp:spPr>
        <a:xfrm>
          <a:off x="674776" y="429593"/>
          <a:ext cx="2465896" cy="856373"/>
        </a:xfrm>
        <a:prstGeom prst="ellipse">
          <a:avLst/>
        </a:prstGeom>
        <a:solidFill>
          <a:schemeClr val="bg1">
            <a:lumMod val="95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2D0E7-02CC-8441-9643-26855D4A97AE}">
      <dsp:nvSpPr>
        <dsp:cNvPr id="0" name=""/>
        <dsp:cNvSpPr/>
      </dsp:nvSpPr>
      <dsp:spPr>
        <a:xfrm>
          <a:off x="1672604" y="2526561"/>
          <a:ext cx="477887" cy="305847"/>
        </a:xfrm>
        <a:prstGeom prst="downArrow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0E954B1-6D19-5C40-A6C8-5BB4EBF37896}">
      <dsp:nvSpPr>
        <dsp:cNvPr id="0" name=""/>
        <dsp:cNvSpPr/>
      </dsp:nvSpPr>
      <dsp:spPr>
        <a:xfrm>
          <a:off x="885321" y="2937997"/>
          <a:ext cx="2293857" cy="57346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885321" y="2937997"/>
        <a:ext cx="2293857" cy="573464"/>
      </dsp:txXfrm>
    </dsp:sp>
    <dsp:sp modelId="{9BD7C3EB-ED96-864A-8E96-C9C58B6409D3}">
      <dsp:nvSpPr>
        <dsp:cNvPr id="0" name=""/>
        <dsp:cNvSpPr/>
      </dsp:nvSpPr>
      <dsp:spPr>
        <a:xfrm>
          <a:off x="1453720" y="1373684"/>
          <a:ext cx="979127" cy="999660"/>
        </a:xfrm>
        <a:prstGeom prst="ellipse">
          <a:avLst/>
        </a:prstGeom>
        <a:solidFill>
          <a:srgbClr val="3366FF"/>
        </a:solidFill>
        <a:ln w="26425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>
              <a:solidFill>
                <a:schemeClr val="tx1"/>
              </a:solidFill>
            </a:rPr>
            <a:t>Datasets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597110" y="1520081"/>
        <a:ext cx="692347" cy="706866"/>
      </dsp:txXfrm>
    </dsp:sp>
    <dsp:sp modelId="{D210424B-744E-404B-9203-F0D692D43B33}">
      <dsp:nvSpPr>
        <dsp:cNvPr id="0" name=""/>
        <dsp:cNvSpPr/>
      </dsp:nvSpPr>
      <dsp:spPr>
        <a:xfrm>
          <a:off x="822723" y="522156"/>
          <a:ext cx="1049930" cy="1056760"/>
        </a:xfrm>
        <a:prstGeom prst="ellipse">
          <a:avLst/>
        </a:prstGeom>
        <a:solidFill>
          <a:srgbClr val="3366FF"/>
        </a:solidFill>
        <a:ln w="26425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>
              <a:solidFill>
                <a:schemeClr val="tx1"/>
              </a:solidFill>
            </a:rPr>
            <a:t>Authors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976482" y="676915"/>
        <a:ext cx="742412" cy="747242"/>
      </dsp:txXfrm>
    </dsp:sp>
    <dsp:sp modelId="{64A315F6-5A99-8A42-A9A7-FE33F0CA089A}">
      <dsp:nvSpPr>
        <dsp:cNvPr id="0" name=""/>
        <dsp:cNvSpPr/>
      </dsp:nvSpPr>
      <dsp:spPr>
        <a:xfrm>
          <a:off x="1864444" y="632861"/>
          <a:ext cx="860196" cy="860196"/>
        </a:xfrm>
        <a:prstGeom prst="ellipse">
          <a:avLst/>
        </a:prstGeom>
        <a:solidFill>
          <a:srgbClr val="3366FF"/>
        </a:solidFill>
        <a:ln w="26425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solidFill>
                <a:schemeClr val="tx1"/>
              </a:solidFill>
            </a:rPr>
            <a:t>Publi-cations</a:t>
          </a:r>
          <a:endParaRPr lang="es-ES" sz="700" b="1" kern="1200" dirty="0">
            <a:solidFill>
              <a:schemeClr val="tx1"/>
            </a:solidFill>
          </a:endParaRPr>
        </a:p>
      </dsp:txBody>
      <dsp:txXfrm>
        <a:off x="1990417" y="758834"/>
        <a:ext cx="608250" cy="608250"/>
      </dsp:txXfrm>
    </dsp:sp>
    <dsp:sp modelId="{CAF1A1E8-A863-8C4F-A206-F901330B370D}">
      <dsp:nvSpPr>
        <dsp:cNvPr id="0" name=""/>
        <dsp:cNvSpPr/>
      </dsp:nvSpPr>
      <dsp:spPr>
        <a:xfrm>
          <a:off x="573464" y="324458"/>
          <a:ext cx="2676167" cy="2140933"/>
        </a:xfrm>
        <a:prstGeom prst="funnel">
          <a:avLst/>
        </a:prstGeom>
        <a:noFill/>
        <a:ln w="2642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4919A-2105-634B-B655-1FC77FFC48D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3FC60-9CB6-8540-961E-C23AB172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4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B82D-BA03-464C-9966-C7FFFEA74BD7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D8A-AD79-B54C-9E74-907EE402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D1E4E-7880-4C4B-8243-6EB0367C2A4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57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C43-F037-5B45-8D62-5E6E21B7339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3575-31E9-4A4B-90EA-AF3A7568CC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C43-F037-5B45-8D62-5E6E21B7339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3575-31E9-4A4B-90EA-AF3A7568C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C43-F037-5B45-8D62-5E6E21B7339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3575-31E9-4A4B-90EA-AF3A7568C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C43-F037-5B45-8D62-5E6E21B7339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3575-31E9-4A4B-90EA-AF3A7568C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C43-F037-5B45-8D62-5E6E21B7339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3575-31E9-4A4B-90EA-AF3A7568CC2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C43-F037-5B45-8D62-5E6E21B7339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3575-31E9-4A4B-90EA-AF3A7568C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C43-F037-5B45-8D62-5E6E21B7339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3575-31E9-4A4B-90EA-AF3A7568CC2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C43-F037-5B45-8D62-5E6E21B7339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3575-31E9-4A4B-90EA-AF3A7568C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C43-F037-5B45-8D62-5E6E21B7339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3575-31E9-4A4B-90EA-AF3A7568C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C43-F037-5B45-8D62-5E6E21B7339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3575-31E9-4A4B-90EA-AF3A7568CC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C43-F037-5B45-8D62-5E6E21B7339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3575-31E9-4A4B-90EA-AF3A7568C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10FBC43-F037-5B45-8D62-5E6E21B7339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67F3575-31E9-4A4B-90EA-AF3A7568C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data.cern.ch" TargetMode="External"/><Relationship Id="rId4" Type="http://schemas.openxmlformats.org/officeDocument/2006/relationships/hyperlink" Target="http://www.data.cern.c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spirehep.ne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467" y="1371600"/>
            <a:ext cx="7553004" cy="3478480"/>
          </a:xfrm>
          <a:prstGeom prst="round2DiagRect">
            <a:avLst>
              <a:gd name="adj1" fmla="val 33892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sz="4400" cap="none" dirty="0" smtClean="0"/>
              <a:t>INSPIREHEP</a:t>
            </a:r>
            <a:br>
              <a:rPr lang="en-US" sz="4400" cap="none" dirty="0" smtClean="0"/>
            </a:br>
            <a:r>
              <a:rPr lang="en-US" sz="4400" cap="none" dirty="0" smtClean="0"/>
              <a:t>… and data</a:t>
            </a:r>
            <a:endParaRPr lang="en-US" sz="2800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929015" y="5223797"/>
            <a:ext cx="7848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Sünje Dallmeier-Tiessen (CERN)</a:t>
            </a:r>
          </a:p>
          <a:p>
            <a:r>
              <a:rPr lang="en-US" dirty="0" smtClean="0"/>
              <a:t>for many collaborators in GS-SIS and IT-CIS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528" y="6294826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2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560" y="435771"/>
            <a:ext cx="8913813" cy="914400"/>
          </a:xfrm>
        </p:spPr>
        <p:txBody>
          <a:bodyPr>
            <a:normAutofit/>
          </a:bodyPr>
          <a:lstStyle/>
          <a:p>
            <a:r>
              <a:rPr lang="es-ES" dirty="0" err="1" smtClean="0"/>
              <a:t>Author</a:t>
            </a:r>
            <a:r>
              <a:rPr lang="es-ES" dirty="0" smtClean="0"/>
              <a:t> </a:t>
            </a:r>
            <a:r>
              <a:rPr lang="es-ES" dirty="0" err="1" smtClean="0"/>
              <a:t>profile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INSPIRE </a:t>
            </a:r>
            <a:r>
              <a:rPr lang="es-ES" dirty="0" err="1" smtClean="0"/>
              <a:t>feat</a:t>
            </a:r>
            <a:r>
              <a:rPr lang="es-ES" dirty="0" smtClean="0"/>
              <a:t>. data</a:t>
            </a:r>
            <a:endParaRPr lang="es-ES" dirty="0"/>
          </a:p>
        </p:txBody>
      </p:sp>
      <p:pic>
        <p:nvPicPr>
          <p:cNvPr id="2" name="Picture 1" descr="Screen Shot 2014-09-23 at 17.01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" y="1398620"/>
            <a:ext cx="9144000" cy="4109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51991" y="2566895"/>
            <a:ext cx="550198" cy="20264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1756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Searchable?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Discoverable?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11 at 11.58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0" y="720469"/>
            <a:ext cx="8806794" cy="5676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482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solidFill>
                  <a:schemeClr val="accent1">
                    <a:lumMod val="75000"/>
                  </a:schemeClr>
                </a:solidFill>
                <a:cs typeface="Andale Mono"/>
              </a:rPr>
              <a:t>Focusing on </a:t>
            </a:r>
            <a:br>
              <a:rPr lang="en-US" cap="none" dirty="0" smtClean="0">
                <a:solidFill>
                  <a:schemeClr val="accent1">
                    <a:lumMod val="75000"/>
                  </a:schemeClr>
                </a:solidFill>
                <a:cs typeface="Andale Mono"/>
              </a:rPr>
            </a:br>
            <a:r>
              <a:rPr lang="en-US" cap="none" dirty="0" smtClean="0">
                <a:solidFill>
                  <a:schemeClr val="accent1">
                    <a:lumMod val="75000"/>
                  </a:schemeClr>
                </a:solidFill>
                <a:cs typeface="Andale Mono"/>
              </a:rPr>
              <a:t>reproducibility and reuse</a:t>
            </a:r>
            <a:endParaRPr lang="en-US" cap="none" dirty="0">
              <a:solidFill>
                <a:schemeClr val="accent1">
                  <a:lumMod val="75000"/>
                </a:schemeClr>
              </a:solidFill>
              <a:cs typeface="Andale Mono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93E0"/>
                </a:solidFill>
              </a:rPr>
              <a:t>Two new tools at CERN</a:t>
            </a:r>
          </a:p>
        </p:txBody>
      </p:sp>
    </p:spTree>
    <p:extLst>
      <p:ext uri="{BB962C8B-B14F-4D97-AF65-F5344CB8AC3E}">
        <p14:creationId xmlns:p14="http://schemas.microsoft.com/office/powerpoint/2010/main" val="16006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12" y="533400"/>
            <a:ext cx="8939496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Services needed to support the policies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32" y="1755462"/>
            <a:ext cx="5800137" cy="2873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3192163"/>
            <a:ext cx="3312368" cy="3340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86" y="3086330"/>
            <a:ext cx="4981712" cy="2366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32" y="4153227"/>
            <a:ext cx="4424007" cy="3312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130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Capturing the complexity: </a:t>
            </a:r>
            <a:br>
              <a:rPr lang="en-US" dirty="0" smtClean="0"/>
            </a:br>
            <a:r>
              <a:rPr lang="en-US" dirty="0" smtClean="0"/>
              <a:t>Analysis Preservation Framework</a:t>
            </a:r>
            <a:endParaRPr lang="en-US" dirty="0"/>
          </a:p>
        </p:txBody>
      </p:sp>
      <p:pic>
        <p:nvPicPr>
          <p:cNvPr id="3" name="Picture 2" descr="Screen Shot 2014-10-15 at 6.2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2" y="1693231"/>
            <a:ext cx="8218684" cy="4849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236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Capturing the complexity: </a:t>
            </a:r>
            <a:br>
              <a:rPr lang="en-US" dirty="0" smtClean="0"/>
            </a:br>
            <a:r>
              <a:rPr lang="en-US" dirty="0" smtClean="0"/>
              <a:t>Analysis Preservation Framework</a:t>
            </a:r>
            <a:endParaRPr lang="en-US" dirty="0"/>
          </a:p>
        </p:txBody>
      </p:sp>
      <p:pic>
        <p:nvPicPr>
          <p:cNvPr id="4" name="Picture 3" descr="Screen Shot 2014-10-15 at 5.0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58" y="1700195"/>
            <a:ext cx="6773274" cy="518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261859" y="4233077"/>
            <a:ext cx="4482251" cy="3237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2021" y="4266279"/>
            <a:ext cx="796845" cy="2324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7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830"/>
            <a:ext cx="8229600" cy="990600"/>
          </a:xfrm>
        </p:spPr>
        <p:txBody>
          <a:bodyPr/>
          <a:lstStyle/>
          <a:p>
            <a:r>
              <a:rPr lang="en-GB" dirty="0" smtClean="0"/>
              <a:t>Open it up: CERN </a:t>
            </a:r>
            <a:r>
              <a:rPr lang="en-GB" dirty="0"/>
              <a:t>Open Data Portal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1135" y="6481021"/>
            <a:ext cx="253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www.opendata.cern.ch</a:t>
            </a:r>
            <a:endParaRPr lang="en-US" dirty="0"/>
          </a:p>
        </p:txBody>
      </p:sp>
      <p:pic>
        <p:nvPicPr>
          <p:cNvPr id="5" name="Picture 4" descr="Screen Shot 2014-11-10 at 10.4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1" y="1352204"/>
            <a:ext cx="7802437" cy="512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2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and Education</a:t>
            </a:r>
            <a:endParaRPr lang="en-US" dirty="0"/>
          </a:p>
        </p:txBody>
      </p:sp>
      <p:pic>
        <p:nvPicPr>
          <p:cNvPr id="4" name="Content Placeholder 3" descr="Screen Shot 2014-11-10 at 11.01.2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" b="778"/>
          <a:stretch/>
        </p:blipFill>
        <p:spPr>
          <a:xfrm>
            <a:off x="719028" y="1681316"/>
            <a:ext cx="7739146" cy="5325297"/>
          </a:xfrm>
        </p:spPr>
      </p:pic>
    </p:spTree>
    <p:extLst>
      <p:ext uri="{BB962C8B-B14F-4D97-AF65-F5344CB8AC3E}">
        <p14:creationId xmlns:p14="http://schemas.microsoft.com/office/powerpoint/2010/main" val="18642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portals: hand in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Preserve in a safe and “closed” environment</a:t>
            </a:r>
          </a:p>
          <a:p>
            <a:pPr marL="0" indent="0">
              <a:buNone/>
            </a:pPr>
            <a:r>
              <a:rPr lang="en-US" dirty="0"/>
              <a:t>2. Push it out into the “open” whenever needed</a:t>
            </a:r>
          </a:p>
          <a:p>
            <a:pPr lvl="1"/>
            <a:r>
              <a:rPr lang="en-US" dirty="0"/>
              <a:t>To the Open Data Portal</a:t>
            </a:r>
          </a:p>
          <a:p>
            <a:pPr lvl="1"/>
            <a:r>
              <a:rPr lang="en-US" dirty="0"/>
              <a:t>INSPIRE</a:t>
            </a:r>
          </a:p>
          <a:p>
            <a:pPr lvl="1"/>
            <a:r>
              <a:rPr lang="en-US" dirty="0" smtClean="0"/>
              <a:t>CDS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Can be plugged into </a:t>
            </a:r>
            <a:r>
              <a:rPr lang="en-US" dirty="0"/>
              <a:t>the “normal” workflows within the experiments</a:t>
            </a:r>
          </a:p>
          <a:p>
            <a:r>
              <a:rPr lang="en-US" dirty="0" smtClean="0"/>
              <a:t>Complex metadata</a:t>
            </a:r>
          </a:p>
          <a:p>
            <a:r>
              <a:rPr lang="en-US" dirty="0" smtClean="0"/>
              <a:t>Including documentation, software, discussions/reviews, presentations, notes, preprints</a:t>
            </a:r>
          </a:p>
          <a:p>
            <a:r>
              <a:rPr lang="en-US" dirty="0" smtClean="0"/>
              <a:t>Each of them could become a citable object, or the package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INSPIRE</a:t>
            </a:r>
          </a:p>
          <a:p>
            <a:pPr lvl="1"/>
            <a:r>
              <a:rPr lang="en-US" dirty="0" smtClean="0"/>
              <a:t>What we do with “data”</a:t>
            </a:r>
          </a:p>
          <a:p>
            <a:pPr lvl="1"/>
            <a:r>
              <a:rPr lang="en-US" dirty="0" smtClean="0"/>
              <a:t>Future plans</a:t>
            </a:r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platforms relevant to “data” </a:t>
            </a:r>
          </a:p>
          <a:p>
            <a:pPr lvl="1"/>
            <a:r>
              <a:rPr lang="en-US" dirty="0" smtClean="0"/>
              <a:t>Analysis Preservation Framework</a:t>
            </a:r>
          </a:p>
          <a:p>
            <a:pPr lvl="1"/>
            <a:r>
              <a:rPr lang="en-US" dirty="0" smtClean="0"/>
              <a:t>Open Data Portal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www.inspirehep.net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www.opendata.cern.ch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www.data.cern.ch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8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emerge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DOI</a:t>
            </a:r>
          </a:p>
          <a:p>
            <a:r>
              <a:rPr lang="en-US" sz="2800" dirty="0" smtClean="0"/>
              <a:t>Licenses</a:t>
            </a:r>
          </a:p>
          <a:p>
            <a:r>
              <a:rPr lang="en-US" sz="2800" dirty="0"/>
              <a:t>Article – Data </a:t>
            </a:r>
            <a:r>
              <a:rPr lang="en-US" sz="2800" dirty="0" smtClean="0"/>
              <a:t>Linking</a:t>
            </a:r>
          </a:p>
          <a:p>
            <a:r>
              <a:rPr lang="en-US" sz="2800" dirty="0" smtClean="0"/>
              <a:t>Data Citation</a:t>
            </a:r>
            <a:endParaRPr lang="en-US" sz="2800" dirty="0"/>
          </a:p>
          <a:p>
            <a:r>
              <a:rPr lang="en-US" sz="2800" dirty="0" smtClean="0"/>
              <a:t>Metadata (?)</a:t>
            </a:r>
          </a:p>
          <a:p>
            <a:r>
              <a:rPr lang="en-US" sz="2800" dirty="0" smtClean="0"/>
              <a:t>Outreach formats (?)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portals are Invenio based</a:t>
            </a:r>
          </a:p>
        </p:txBody>
      </p:sp>
    </p:spTree>
    <p:extLst>
      <p:ext uri="{BB962C8B-B14F-4D97-AF65-F5344CB8AC3E}">
        <p14:creationId xmlns:p14="http://schemas.microsoft.com/office/powerpoint/2010/main" val="346852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770"/>
            <a:ext cx="9144000" cy="9906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We need to expand the discussion: code snippets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7"/>
            <a:ext cx="6408712" cy="3961003"/>
          </a:xfrm>
        </p:spPr>
      </p:pic>
      <p:sp>
        <p:nvSpPr>
          <p:cNvPr id="5" name="Oval 4"/>
          <p:cNvSpPr/>
          <p:nvPr/>
        </p:nvSpPr>
        <p:spPr>
          <a:xfrm>
            <a:off x="1979712" y="1916832"/>
            <a:ext cx="432048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63390"/>
            <a:ext cx="5989033" cy="379391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59832" y="5214129"/>
            <a:ext cx="288032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3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84" y="425320"/>
            <a:ext cx="8229600" cy="9906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Code snippets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979712" y="1916832"/>
            <a:ext cx="432048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2" y="1313173"/>
            <a:ext cx="8295670" cy="4477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1245303" y="2132856"/>
            <a:ext cx="504056" cy="1800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0" b="14162"/>
          <a:stretch/>
        </p:blipFill>
        <p:spPr>
          <a:xfrm>
            <a:off x="4710299" y="2603380"/>
            <a:ext cx="4189811" cy="4136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360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99002" cy="5006720"/>
          </a:xfrm>
        </p:spPr>
        <p:txBody>
          <a:bodyPr/>
          <a:lstStyle/>
          <a:p>
            <a:r>
              <a:rPr lang="en-US" dirty="0" smtClean="0"/>
              <a:t>Give data more visibility</a:t>
            </a:r>
          </a:p>
          <a:p>
            <a:r>
              <a:rPr lang="en-US" dirty="0" smtClean="0"/>
              <a:t>Extend coverage to “software”/code options</a:t>
            </a:r>
          </a:p>
          <a:p>
            <a:pPr lvl="1"/>
            <a:r>
              <a:rPr lang="en-US" dirty="0" smtClean="0"/>
              <a:t>What are the plans for Rivet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HEPforge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Widespread assignment of DOIs</a:t>
            </a:r>
          </a:p>
          <a:p>
            <a:r>
              <a:rPr lang="en-US" dirty="0" smtClean="0"/>
              <a:t>Explore solutions for the “counts” of data reuse</a:t>
            </a:r>
          </a:p>
          <a:p>
            <a:r>
              <a:rPr lang="en-US" dirty="0" smtClean="0"/>
              <a:t>Improve the understanding of user requirements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Citation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Organize </a:t>
            </a:r>
            <a:r>
              <a:rPr lang="en-US" dirty="0"/>
              <a:t>joint </a:t>
            </a:r>
            <a:r>
              <a:rPr lang="en-US" dirty="0" err="1"/>
              <a:t>HEPData</a:t>
            </a:r>
            <a:r>
              <a:rPr lang="en-US" dirty="0"/>
              <a:t> – INSPIRE </a:t>
            </a:r>
            <a:r>
              <a:rPr lang="en-US" dirty="0" smtClean="0"/>
              <a:t>workshop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11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INSPIRE’s future</a:t>
            </a:r>
            <a:endParaRPr lang="en-US" dirty="0"/>
          </a:p>
        </p:txBody>
      </p:sp>
      <p:pic>
        <p:nvPicPr>
          <p:cNvPr id="8" name="Content Placeholder 7" descr="Screen Shot 2014-11-11 at 1.30.4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" b="-203"/>
          <a:stretch/>
        </p:blipFill>
        <p:spPr>
          <a:xfrm>
            <a:off x="457200" y="1394424"/>
            <a:ext cx="8229600" cy="5637878"/>
          </a:xfrm>
        </p:spPr>
      </p:pic>
    </p:spTree>
    <p:extLst>
      <p:ext uri="{BB962C8B-B14F-4D97-AF65-F5344CB8AC3E}">
        <p14:creationId xmlns:p14="http://schemas.microsoft.com/office/powerpoint/2010/main" val="378475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11 at 11.58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0" y="720469"/>
            <a:ext cx="8806794" cy="5676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18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93E0"/>
                </a:solidFill>
              </a:rPr>
              <a:t>An aggregator</a:t>
            </a:r>
            <a:endParaRPr lang="en-US" dirty="0">
              <a:solidFill>
                <a:srgbClr val="0293E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187" y="562064"/>
            <a:ext cx="8913813" cy="914400"/>
          </a:xfrm>
        </p:spPr>
        <p:txBody>
          <a:bodyPr>
            <a:normAutofit/>
          </a:bodyPr>
          <a:lstStyle/>
          <a:p>
            <a:r>
              <a:rPr lang="es-ES" dirty="0" smtClean="0"/>
              <a:t>INSPIREHEP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262" y="1752084"/>
            <a:ext cx="7993637" cy="4514245"/>
          </a:xfrm>
        </p:spPr>
        <p:txBody>
          <a:bodyPr>
            <a:normAutofit/>
          </a:bodyPr>
          <a:lstStyle/>
          <a:p>
            <a:r>
              <a:rPr lang="es-ES" sz="2800" dirty="0" err="1" smtClean="0"/>
              <a:t>Based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Invenio</a:t>
            </a:r>
          </a:p>
          <a:p>
            <a:endParaRPr lang="es-ES" sz="2800" dirty="0" smtClean="0"/>
          </a:p>
          <a:p>
            <a:r>
              <a:rPr lang="es-ES" sz="2800" dirty="0" err="1" smtClean="0"/>
              <a:t>An</a:t>
            </a:r>
            <a:r>
              <a:rPr lang="es-ES" sz="2800" dirty="0" smtClean="0"/>
              <a:t> </a:t>
            </a:r>
            <a:r>
              <a:rPr lang="es-ES" sz="2800" dirty="0" err="1" smtClean="0"/>
              <a:t>information</a:t>
            </a:r>
            <a:r>
              <a:rPr lang="es-ES" sz="2800" dirty="0" smtClean="0"/>
              <a:t> </a:t>
            </a:r>
            <a:r>
              <a:rPr lang="es-ES" sz="2800" dirty="0" err="1" smtClean="0"/>
              <a:t>hub</a:t>
            </a:r>
            <a:r>
              <a:rPr lang="es-ES" sz="2800" dirty="0" smtClean="0"/>
              <a:t>:</a:t>
            </a:r>
          </a:p>
          <a:p>
            <a:pPr lvl="1"/>
            <a:r>
              <a:rPr lang="es-ES" sz="2200" dirty="0" smtClean="0"/>
              <a:t>Pre-</a:t>
            </a:r>
            <a:r>
              <a:rPr lang="es-ES" sz="2200" dirty="0" err="1" smtClean="0"/>
              <a:t>prints</a:t>
            </a:r>
            <a:endParaRPr lang="es-ES" sz="2200" dirty="0" smtClean="0"/>
          </a:p>
          <a:p>
            <a:pPr lvl="1"/>
            <a:r>
              <a:rPr lang="es-ES" sz="2200" dirty="0" err="1" smtClean="0"/>
              <a:t>Published</a:t>
            </a:r>
            <a:r>
              <a:rPr lang="es-ES" sz="2200" dirty="0" smtClean="0"/>
              <a:t> </a:t>
            </a:r>
            <a:r>
              <a:rPr lang="es-ES" sz="2200" dirty="0" err="1" smtClean="0"/>
              <a:t>papers</a:t>
            </a:r>
            <a:endParaRPr lang="es-ES" sz="2200" dirty="0" smtClean="0"/>
          </a:p>
          <a:p>
            <a:pPr lvl="1"/>
            <a:r>
              <a:rPr lang="es-ES" sz="2200" dirty="0" err="1" smtClean="0"/>
              <a:t>Authors</a:t>
            </a:r>
            <a:endParaRPr lang="es-ES" sz="2200" dirty="0" smtClean="0"/>
          </a:p>
          <a:p>
            <a:pPr lvl="1"/>
            <a:r>
              <a:rPr lang="es-ES" sz="2200" dirty="0" smtClean="0"/>
              <a:t>Data</a:t>
            </a:r>
          </a:p>
          <a:p>
            <a:r>
              <a:rPr lang="es-ES" sz="2800" dirty="0" smtClean="0"/>
              <a:t>And </a:t>
            </a:r>
            <a:r>
              <a:rPr lang="es-ES" sz="2800" dirty="0" err="1"/>
              <a:t>i</a:t>
            </a:r>
            <a:r>
              <a:rPr lang="es-ES" sz="2800" dirty="0" err="1" smtClean="0"/>
              <a:t>nstitutions</a:t>
            </a:r>
            <a:r>
              <a:rPr lang="es-ES" sz="2800" dirty="0" smtClean="0"/>
              <a:t>, </a:t>
            </a:r>
            <a:r>
              <a:rPr lang="es-ES" sz="2800" dirty="0" err="1" smtClean="0"/>
              <a:t>conferences</a:t>
            </a:r>
            <a:r>
              <a:rPr lang="es-ES" sz="2800" dirty="0" smtClean="0"/>
              <a:t>, </a:t>
            </a:r>
            <a:r>
              <a:rPr lang="es-ES" sz="2800" dirty="0" err="1" smtClean="0"/>
              <a:t>journals</a:t>
            </a:r>
            <a:endParaRPr lang="es-ES" sz="2800" dirty="0" smtClean="0"/>
          </a:p>
          <a:p>
            <a:r>
              <a:rPr lang="es-ES" sz="2800" dirty="0" smtClean="0"/>
              <a:t>Job </a:t>
            </a:r>
            <a:r>
              <a:rPr lang="es-ES" sz="2800" dirty="0" err="1" smtClean="0"/>
              <a:t>offers</a:t>
            </a:r>
            <a:r>
              <a:rPr lang="es-ES" sz="2800" dirty="0" smtClean="0"/>
              <a:t>…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994943" y="3875740"/>
            <a:ext cx="106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Linked</a:t>
            </a:r>
            <a:r>
              <a:rPr lang="es-ES" b="1" dirty="0" smtClean="0"/>
              <a:t>!</a:t>
            </a:r>
            <a:endParaRPr lang="es-ES" b="1" dirty="0"/>
          </a:p>
        </p:txBody>
      </p:sp>
      <p:sp>
        <p:nvSpPr>
          <p:cNvPr id="5" name="Cerrar llave 4"/>
          <p:cNvSpPr/>
          <p:nvPr/>
        </p:nvSpPr>
        <p:spPr>
          <a:xfrm>
            <a:off x="3589045" y="3369861"/>
            <a:ext cx="282222" cy="1480959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095522"/>
              </p:ext>
            </p:extLst>
          </p:nvPr>
        </p:nvGraphicFramePr>
        <p:xfrm>
          <a:off x="5618439" y="905469"/>
          <a:ext cx="3823096" cy="366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47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293E0"/>
                </a:solidFill>
              </a:rPr>
              <a:t>Citability</a:t>
            </a:r>
            <a:r>
              <a:rPr lang="en-US" dirty="0" smtClean="0">
                <a:solidFill>
                  <a:srgbClr val="0293E0"/>
                </a:solidFill>
              </a:rPr>
              <a:t> of data</a:t>
            </a:r>
            <a:endParaRPr lang="en-US" dirty="0">
              <a:solidFill>
                <a:srgbClr val="0293E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6401"/>
            <a:ext cx="8863634" cy="990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HEPdata on INSPIRE: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starting from the paper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7" y="1633529"/>
            <a:ext cx="6985281" cy="51050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08944" y="2403191"/>
            <a:ext cx="576064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1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48" y="384790"/>
            <a:ext cx="8229600" cy="990600"/>
          </a:xfrm>
        </p:spPr>
        <p:txBody>
          <a:bodyPr/>
          <a:lstStyle/>
          <a:p>
            <a:r>
              <a:rPr lang="en-US" dirty="0" smtClean="0"/>
              <a:t>The underlying datasets (HEPdata)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66" y="1524000"/>
            <a:ext cx="7135288" cy="504647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33288" y="2295111"/>
            <a:ext cx="576064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34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1" y="385238"/>
            <a:ext cx="8229600" cy="9906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Data Citation and Tracking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9402"/>
            <a:ext cx="5816088" cy="3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 flipH="1">
            <a:off x="864745" y="2472325"/>
            <a:ext cx="4607468" cy="44829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0622"/>
            <a:ext cx="5155150" cy="31828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flipH="1">
            <a:off x="3962682" y="3917892"/>
            <a:ext cx="942042" cy="33049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2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11362</TotalTime>
  <Words>308</Words>
  <Application>Microsoft Macintosh PowerPoint</Application>
  <PresentationFormat>On-screen Show (4:3)</PresentationFormat>
  <Paragraphs>85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INSPIREHEP … and data</vt:lpstr>
      <vt:lpstr>Outline</vt:lpstr>
      <vt:lpstr>PowerPoint Presentation</vt:lpstr>
      <vt:lpstr>An aggregator</vt:lpstr>
      <vt:lpstr>INSPIREHEP</vt:lpstr>
      <vt:lpstr>Citability of data</vt:lpstr>
      <vt:lpstr>HEPdata on INSPIRE:  starting from the paper</vt:lpstr>
      <vt:lpstr>The underlying datasets (HEPdata)</vt:lpstr>
      <vt:lpstr>Data Citation and Tracking</vt:lpstr>
      <vt:lpstr>Author profile on INSPIRE feat. data</vt:lpstr>
      <vt:lpstr>Searchable?</vt:lpstr>
      <vt:lpstr>PowerPoint Presentation</vt:lpstr>
      <vt:lpstr>Focusing on  reproducibility and reuse</vt:lpstr>
      <vt:lpstr>Services needed to support the policies</vt:lpstr>
      <vt:lpstr>Capturing the complexity:  Analysis Preservation Framework</vt:lpstr>
      <vt:lpstr>Capturing the complexity:  Analysis Preservation Framework</vt:lpstr>
      <vt:lpstr>Open it up: CERN Open Data Portal</vt:lpstr>
      <vt:lpstr>Research and Education</vt:lpstr>
      <vt:lpstr>Two portals: hand in hand</vt:lpstr>
      <vt:lpstr>Standards emerge </vt:lpstr>
      <vt:lpstr>We need to expand the discussion: code snippets</vt:lpstr>
      <vt:lpstr>Code snippets</vt:lpstr>
      <vt:lpstr>Next steps</vt:lpstr>
      <vt:lpstr>INSPIRE’s future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</dc:title>
  <dc:creator>Suenje Dallmeier-Tiessen</dc:creator>
  <cp:lastModifiedBy>Sünje DT</cp:lastModifiedBy>
  <cp:revision>244</cp:revision>
  <cp:lastPrinted>2014-02-20T09:47:57Z</cp:lastPrinted>
  <dcterms:created xsi:type="dcterms:W3CDTF">2013-10-13T12:09:25Z</dcterms:created>
  <dcterms:modified xsi:type="dcterms:W3CDTF">2014-11-11T13:46:20Z</dcterms:modified>
</cp:coreProperties>
</file>