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6" r:id="rId3"/>
    <p:sldId id="257" r:id="rId4"/>
    <p:sldId id="258" r:id="rId5"/>
    <p:sldId id="259" r:id="rId6"/>
    <p:sldId id="265" r:id="rId7"/>
    <p:sldId id="260" r:id="rId8"/>
    <p:sldId id="261" r:id="rId9"/>
    <p:sldId id="262" r:id="rId10"/>
    <p:sldId id="272" r:id="rId11"/>
    <p:sldId id="273" r:id="rId12"/>
    <p:sldId id="274" r:id="rId13"/>
    <p:sldId id="275" r:id="rId14"/>
    <p:sldId id="268" r:id="rId15"/>
    <p:sldId id="267" r:id="rId16"/>
    <p:sldId id="277" r:id="rId17"/>
    <p:sldId id="269" r:id="rId18"/>
    <p:sldId id="278"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aemeburt32\Desktop\DWA\Dielectric%20WG%20dispers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63179287542421"/>
          <c:y val="0.11384725005199849"/>
          <c:w val="0.47482817572346403"/>
          <c:h val="0.58425135556466246"/>
        </c:manualLayout>
      </c:layout>
      <c:scatterChart>
        <c:scatterStyle val="smoothMarker"/>
        <c:varyColors val="0"/>
        <c:ser>
          <c:idx val="0"/>
          <c:order val="0"/>
          <c:tx>
            <c:v>0.3 mm thick</c:v>
          </c:tx>
          <c:xVal>
            <c:numRef>
              <c:f>dielectric!$C$4:$C$21</c:f>
              <c:numCache>
                <c:formatCode>General</c:formatCode>
                <c:ptCount val="18"/>
                <c:pt idx="0">
                  <c:v>0</c:v>
                </c:pt>
                <c:pt idx="1">
                  <c:v>872.66462599716476</c:v>
                </c:pt>
                <c:pt idx="2">
                  <c:v>1745.3292519943295</c:v>
                </c:pt>
                <c:pt idx="3">
                  <c:v>2617.9938779914969</c:v>
                </c:pt>
                <c:pt idx="4">
                  <c:v>3490.658503988659</c:v>
                </c:pt>
                <c:pt idx="5">
                  <c:v>4363.3231299858335</c:v>
                </c:pt>
                <c:pt idx="6">
                  <c:v>5235.9877559829783</c:v>
                </c:pt>
                <c:pt idx="7">
                  <c:v>6108.6523819801523</c:v>
                </c:pt>
                <c:pt idx="8">
                  <c:v>6981.3170079773181</c:v>
                </c:pt>
                <c:pt idx="9">
                  <c:v>7853.981633974483</c:v>
                </c:pt>
                <c:pt idx="10">
                  <c:v>8726.6462599716469</c:v>
                </c:pt>
                <c:pt idx="11">
                  <c:v>9599.3108859688</c:v>
                </c:pt>
                <c:pt idx="12">
                  <c:v>10471.975511965966</c:v>
                </c:pt>
                <c:pt idx="13">
                  <c:v>11344.640137963141</c:v>
                </c:pt>
                <c:pt idx="14">
                  <c:v>12217.304763960305</c:v>
                </c:pt>
                <c:pt idx="15">
                  <c:v>13089.969389957456</c:v>
                </c:pt>
                <c:pt idx="16">
                  <c:v>13962.634015954636</c:v>
                </c:pt>
                <c:pt idx="17">
                  <c:v>14835.298641951811</c:v>
                </c:pt>
              </c:numCache>
            </c:numRef>
          </c:xVal>
          <c:yVal>
            <c:numRef>
              <c:f>dielectric!$E$4:$E$21</c:f>
              <c:numCache>
                <c:formatCode>General</c:formatCode>
                <c:ptCount val="18"/>
                <c:pt idx="0">
                  <c:v>123</c:v>
                </c:pt>
                <c:pt idx="1">
                  <c:v>128.19</c:v>
                </c:pt>
                <c:pt idx="2">
                  <c:v>142.1</c:v>
                </c:pt>
                <c:pt idx="3">
                  <c:v>162.06</c:v>
                </c:pt>
                <c:pt idx="4">
                  <c:v>197.46</c:v>
                </c:pt>
                <c:pt idx="5">
                  <c:v>231.79</c:v>
                </c:pt>
                <c:pt idx="6">
                  <c:v>267.75</c:v>
                </c:pt>
                <c:pt idx="7">
                  <c:v>303.7</c:v>
                </c:pt>
                <c:pt idx="8">
                  <c:v>337.25</c:v>
                </c:pt>
                <c:pt idx="9">
                  <c:v>365.78</c:v>
                </c:pt>
              </c:numCache>
            </c:numRef>
          </c:yVal>
          <c:smooth val="1"/>
        </c:ser>
        <c:ser>
          <c:idx val="5"/>
          <c:order val="1"/>
          <c:tx>
            <c:v>Beam</c:v>
          </c:tx>
          <c:xVal>
            <c:numRef>
              <c:f>dielectric!$I$4:$I$21</c:f>
              <c:numCache>
                <c:formatCode>General</c:formatCode>
                <c:ptCount val="18"/>
                <c:pt idx="0">
                  <c:v>2576.1059759436303</c:v>
                </c:pt>
                <c:pt idx="1">
                  <c:v>2684.8050817578346</c:v>
                </c:pt>
                <c:pt idx="2">
                  <c:v>2976.135440500731</c:v>
                </c:pt>
                <c:pt idx="3">
                  <c:v>3394.1767029384159</c:v>
                </c:pt>
                <c:pt idx="4">
                  <c:v>4135.5925691856155</c:v>
                </c:pt>
                <c:pt idx="5">
                  <c:v>4854.5984078371876</c:v>
                </c:pt>
                <c:pt idx="6">
                  <c:v>5607.7428866577866</c:v>
                </c:pt>
                <c:pt idx="7">
                  <c:v>6360.6779259681325</c:v>
                </c:pt>
                <c:pt idx="8">
                  <c:v>7063.3474828210465</c:v>
                </c:pt>
                <c:pt idx="9">
                  <c:v>7660.8784055338301</c:v>
                </c:pt>
                <c:pt idx="10">
                  <c:v>12147.491593880522</c:v>
                </c:pt>
                <c:pt idx="11">
                  <c:v>13194.689145077133</c:v>
                </c:pt>
                <c:pt idx="12">
                  <c:v>14241.886696273716</c:v>
                </c:pt>
                <c:pt idx="13">
                  <c:v>15289.084247470339</c:v>
                </c:pt>
                <c:pt idx="14">
                  <c:v>16336.281798666932</c:v>
                </c:pt>
                <c:pt idx="15">
                  <c:v>17383.479349863512</c:v>
                </c:pt>
                <c:pt idx="16">
                  <c:v>18430.676901060117</c:v>
                </c:pt>
                <c:pt idx="17">
                  <c:v>19477.874452256718</c:v>
                </c:pt>
              </c:numCache>
            </c:numRef>
          </c:xVal>
          <c:yVal>
            <c:numRef>
              <c:f>dielectric!$J$4:$J$21</c:f>
              <c:numCache>
                <c:formatCode>General</c:formatCode>
                <c:ptCount val="18"/>
                <c:pt idx="0">
                  <c:v>123</c:v>
                </c:pt>
                <c:pt idx="1">
                  <c:v>128.19</c:v>
                </c:pt>
                <c:pt idx="2">
                  <c:v>142.1</c:v>
                </c:pt>
                <c:pt idx="3">
                  <c:v>162.06</c:v>
                </c:pt>
                <c:pt idx="4">
                  <c:v>197.46</c:v>
                </c:pt>
                <c:pt idx="5">
                  <c:v>231.79</c:v>
                </c:pt>
                <c:pt idx="6">
                  <c:v>267.75</c:v>
                </c:pt>
                <c:pt idx="7">
                  <c:v>303.7</c:v>
                </c:pt>
                <c:pt idx="8">
                  <c:v>337.25</c:v>
                </c:pt>
                <c:pt idx="9">
                  <c:v>365.78</c:v>
                </c:pt>
                <c:pt idx="10">
                  <c:v>580</c:v>
                </c:pt>
                <c:pt idx="11">
                  <c:v>630</c:v>
                </c:pt>
                <c:pt idx="12">
                  <c:v>680</c:v>
                </c:pt>
                <c:pt idx="13">
                  <c:v>730</c:v>
                </c:pt>
                <c:pt idx="14">
                  <c:v>780</c:v>
                </c:pt>
                <c:pt idx="15">
                  <c:v>830</c:v>
                </c:pt>
                <c:pt idx="16">
                  <c:v>880</c:v>
                </c:pt>
                <c:pt idx="17">
                  <c:v>930</c:v>
                </c:pt>
              </c:numCache>
            </c:numRef>
          </c:yVal>
          <c:smooth val="1"/>
        </c:ser>
        <c:ser>
          <c:idx val="6"/>
          <c:order val="2"/>
          <c:tx>
            <c:v>no dielectric</c:v>
          </c:tx>
          <c:xVal>
            <c:numRef>
              <c:f>dielectric!$C$4:$C$21</c:f>
              <c:numCache>
                <c:formatCode>General</c:formatCode>
                <c:ptCount val="18"/>
                <c:pt idx="0">
                  <c:v>0</c:v>
                </c:pt>
                <c:pt idx="1">
                  <c:v>872.66462599716476</c:v>
                </c:pt>
                <c:pt idx="2">
                  <c:v>1745.3292519943295</c:v>
                </c:pt>
                <c:pt idx="3">
                  <c:v>2617.9938779914969</c:v>
                </c:pt>
                <c:pt idx="4">
                  <c:v>3490.658503988659</c:v>
                </c:pt>
                <c:pt idx="5">
                  <c:v>4363.3231299858335</c:v>
                </c:pt>
                <c:pt idx="6">
                  <c:v>5235.9877559829783</c:v>
                </c:pt>
                <c:pt idx="7">
                  <c:v>6108.6523819801523</c:v>
                </c:pt>
                <c:pt idx="8">
                  <c:v>6981.3170079773181</c:v>
                </c:pt>
                <c:pt idx="9">
                  <c:v>7853.981633974483</c:v>
                </c:pt>
                <c:pt idx="10">
                  <c:v>8726.6462599716469</c:v>
                </c:pt>
                <c:pt idx="11">
                  <c:v>9599.3108859688</c:v>
                </c:pt>
                <c:pt idx="12">
                  <c:v>10471.975511965966</c:v>
                </c:pt>
                <c:pt idx="13">
                  <c:v>11344.640137963141</c:v>
                </c:pt>
                <c:pt idx="14">
                  <c:v>12217.304763960305</c:v>
                </c:pt>
                <c:pt idx="15">
                  <c:v>13089.969389957456</c:v>
                </c:pt>
                <c:pt idx="16">
                  <c:v>13962.634015954636</c:v>
                </c:pt>
                <c:pt idx="17">
                  <c:v>14835.298641951811</c:v>
                </c:pt>
              </c:numCache>
            </c:numRef>
          </c:xVal>
          <c:yVal>
            <c:numRef>
              <c:f>dielectric!$D$4:$D$21</c:f>
              <c:numCache>
                <c:formatCode>General</c:formatCode>
                <c:ptCount val="18"/>
                <c:pt idx="0">
                  <c:v>83.852549156242119</c:v>
                </c:pt>
                <c:pt idx="1">
                  <c:v>93.634187726017629</c:v>
                </c:pt>
                <c:pt idx="2">
                  <c:v>118.21884132592588</c:v>
                </c:pt>
                <c:pt idx="3">
                  <c:v>150.51993223490351</c:v>
                </c:pt>
                <c:pt idx="4">
                  <c:v>186.57177647698424</c:v>
                </c:pt>
                <c:pt idx="5">
                  <c:v>224.57521630353128</c:v>
                </c:pt>
                <c:pt idx="6">
                  <c:v>263.68778887161227</c:v>
                </c:pt>
                <c:pt idx="7">
                  <c:v>303.48096224383568</c:v>
                </c:pt>
                <c:pt idx="8">
                  <c:v>343.71843289400567</c:v>
                </c:pt>
                <c:pt idx="9">
                  <c:v>384.26065372348495</c:v>
                </c:pt>
                <c:pt idx="10">
                  <c:v>425.02042434583205</c:v>
                </c:pt>
                <c:pt idx="11">
                  <c:v>465.9406554964317</c:v>
                </c:pt>
                <c:pt idx="12">
                  <c:v>506.98249476683111</c:v>
                </c:pt>
                <c:pt idx="13">
                  <c:v>548.11862564391799</c:v>
                </c:pt>
                <c:pt idx="14">
                  <c:v>589.3293033421786</c:v>
                </c:pt>
                <c:pt idx="15">
                  <c:v>630.5999127814714</c:v>
                </c:pt>
                <c:pt idx="16">
                  <c:v>671.91941067693858</c:v>
                </c:pt>
                <c:pt idx="17">
                  <c:v>713.27930091312282</c:v>
                </c:pt>
              </c:numCache>
            </c:numRef>
          </c:yVal>
          <c:smooth val="1"/>
        </c:ser>
        <c:dLbls>
          <c:showLegendKey val="0"/>
          <c:showVal val="0"/>
          <c:showCatName val="0"/>
          <c:showSerName val="0"/>
          <c:showPercent val="0"/>
          <c:showBubbleSize val="0"/>
        </c:dLbls>
        <c:axId val="487058944"/>
        <c:axId val="487059728"/>
      </c:scatterChart>
      <c:valAx>
        <c:axId val="487058944"/>
        <c:scaling>
          <c:orientation val="minMax"/>
          <c:max val="11000"/>
          <c:min val="4000"/>
        </c:scaling>
        <c:delete val="0"/>
        <c:axPos val="b"/>
        <c:title>
          <c:tx>
            <c:rich>
              <a:bodyPr/>
              <a:lstStyle/>
              <a:p>
                <a:pPr>
                  <a:defRPr/>
                </a:pPr>
                <a:r>
                  <a:rPr lang="en-GB"/>
                  <a:t>Wavenumber</a:t>
                </a:r>
              </a:p>
            </c:rich>
          </c:tx>
          <c:layout/>
          <c:overlay val="0"/>
        </c:title>
        <c:numFmt formatCode="General" sourceLinked="1"/>
        <c:majorTickMark val="out"/>
        <c:minorTickMark val="none"/>
        <c:tickLblPos val="nextTo"/>
        <c:crossAx val="487059728"/>
        <c:crosses val="autoZero"/>
        <c:crossBetween val="midCat"/>
      </c:valAx>
      <c:valAx>
        <c:axId val="487059728"/>
        <c:scaling>
          <c:orientation val="minMax"/>
          <c:max val="400"/>
          <c:min val="250"/>
        </c:scaling>
        <c:delete val="0"/>
        <c:axPos val="l"/>
        <c:majorGridlines/>
        <c:title>
          <c:tx>
            <c:rich>
              <a:bodyPr rot="-5400000" vert="horz"/>
              <a:lstStyle/>
              <a:p>
                <a:pPr>
                  <a:defRPr/>
                </a:pPr>
                <a:r>
                  <a:rPr lang="en-GB"/>
                  <a:t>frequency / GHz</a:t>
                </a:r>
              </a:p>
            </c:rich>
          </c:tx>
          <c:layout>
            <c:manualLayout>
              <c:xMode val="edge"/>
              <c:yMode val="edge"/>
              <c:x val="1.8310445276737451E-2"/>
              <c:y val="0.37068363863843445"/>
            </c:manualLayout>
          </c:layout>
          <c:overlay val="0"/>
        </c:title>
        <c:numFmt formatCode="General" sourceLinked="1"/>
        <c:majorTickMark val="out"/>
        <c:minorTickMark val="none"/>
        <c:tickLblPos val="nextTo"/>
        <c:crossAx val="487058944"/>
        <c:crosses val="autoZero"/>
        <c:crossBetween val="midCat"/>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8CFD9-BAED-4A99-8FEB-051AA2BEF708}" type="datetimeFigureOut">
              <a:rPr lang="en-GB" smtClean="0"/>
              <a:t>24/09/2015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B6605-124C-48C7-AA5F-B1C248EFACF5}" type="slidenum">
              <a:rPr lang="en-GB" smtClean="0"/>
              <a:t>‹#›</a:t>
            </a:fld>
            <a:endParaRPr lang="en-GB"/>
          </a:p>
        </p:txBody>
      </p:sp>
    </p:spTree>
    <p:extLst>
      <p:ext uri="{BB962C8B-B14F-4D97-AF65-F5344CB8AC3E}">
        <p14:creationId xmlns:p14="http://schemas.microsoft.com/office/powerpoint/2010/main" val="281154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88A791-B069-40B4-B5E9-A1D19CF1B296}" type="slidenum">
              <a:rPr lang="en-GB" smtClean="0"/>
              <a:pPr>
                <a:defRPr/>
              </a:pPr>
              <a:t>10</a:t>
            </a:fld>
            <a:endParaRPr lang="en-GB"/>
          </a:p>
        </p:txBody>
      </p:sp>
    </p:spTree>
    <p:extLst>
      <p:ext uri="{BB962C8B-B14F-4D97-AF65-F5344CB8AC3E}">
        <p14:creationId xmlns:p14="http://schemas.microsoft.com/office/powerpoint/2010/main" val="193400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A88A791-B069-40B4-B5E9-A1D19CF1B296}" type="slidenum">
              <a:rPr lang="en-GB" smtClean="0"/>
              <a:pPr>
                <a:defRPr/>
              </a:pPr>
              <a:t>11</a:t>
            </a:fld>
            <a:endParaRPr lang="en-GB"/>
          </a:p>
        </p:txBody>
      </p:sp>
    </p:spTree>
    <p:extLst>
      <p:ext uri="{BB962C8B-B14F-4D97-AF65-F5344CB8AC3E}">
        <p14:creationId xmlns:p14="http://schemas.microsoft.com/office/powerpoint/2010/main" val="181808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2584A-54F9-FC4D-9734-1385F3BCF650}" type="slidenum">
              <a:rPr lang="en-US" smtClean="0"/>
              <a:pPr/>
              <a:t>15</a:t>
            </a:fld>
            <a:endParaRPr lang="en-US"/>
          </a:p>
        </p:txBody>
      </p:sp>
    </p:spTree>
    <p:extLst>
      <p:ext uri="{BB962C8B-B14F-4D97-AF65-F5344CB8AC3E}">
        <p14:creationId xmlns:p14="http://schemas.microsoft.com/office/powerpoint/2010/main" val="173992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5B6605-124C-48C7-AA5F-B1C248EFACF5}" type="slidenum">
              <a:rPr lang="en-GB" smtClean="0"/>
              <a:t>17</a:t>
            </a:fld>
            <a:endParaRPr lang="en-GB"/>
          </a:p>
        </p:txBody>
      </p:sp>
    </p:spTree>
    <p:extLst>
      <p:ext uri="{BB962C8B-B14F-4D97-AF65-F5344CB8AC3E}">
        <p14:creationId xmlns:p14="http://schemas.microsoft.com/office/powerpoint/2010/main" val="388136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F17C8C-0E22-44FD-B245-5F94459E0BDC}" type="datetime1">
              <a:rPr lang="en-GB" smtClean="0"/>
              <a:t>24/09/2015</a:t>
            </a:fld>
            <a:endParaRPr lang="en-GB"/>
          </a:p>
        </p:txBody>
      </p:sp>
      <p:sp>
        <p:nvSpPr>
          <p:cNvPr id="5" name="Footer Placeholder 4"/>
          <p:cNvSpPr>
            <a:spLocks noGrp="1"/>
          </p:cNvSpPr>
          <p:nvPr>
            <p:ph type="ftr" sz="quarter" idx="11"/>
          </p:nvPr>
        </p:nvSpPr>
        <p:spPr/>
        <p:txBody>
          <a:bodyPr/>
          <a:lstStyle/>
          <a:p>
            <a:r>
              <a:rPr lang="en-GB" smtClean="0"/>
              <a:t>PPAP 15</a:t>
            </a:r>
            <a:endParaRPr lang="en-GB"/>
          </a:p>
        </p:txBody>
      </p:sp>
      <p:sp>
        <p:nvSpPr>
          <p:cNvPr id="6" name="Slide Number Placeholder 5"/>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124766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BED23E-55EC-4AC3-8838-FABE3C73513E}" type="datetime1">
              <a:rPr lang="en-GB" smtClean="0"/>
              <a:t>24/09/2015</a:t>
            </a:fld>
            <a:endParaRPr lang="en-GB"/>
          </a:p>
        </p:txBody>
      </p:sp>
      <p:sp>
        <p:nvSpPr>
          <p:cNvPr id="5" name="Footer Placeholder 4"/>
          <p:cNvSpPr>
            <a:spLocks noGrp="1"/>
          </p:cNvSpPr>
          <p:nvPr>
            <p:ph type="ftr" sz="quarter" idx="11"/>
          </p:nvPr>
        </p:nvSpPr>
        <p:spPr/>
        <p:txBody>
          <a:bodyPr/>
          <a:lstStyle/>
          <a:p>
            <a:r>
              <a:rPr lang="en-GB" smtClean="0"/>
              <a:t>PPAP 15</a:t>
            </a:r>
            <a:endParaRPr lang="en-GB"/>
          </a:p>
        </p:txBody>
      </p:sp>
      <p:sp>
        <p:nvSpPr>
          <p:cNvPr id="6" name="Slide Number Placeholder 5"/>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104773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B03C6A-01DF-4907-AC4A-5357F00759E9}" type="datetime1">
              <a:rPr lang="en-GB" smtClean="0"/>
              <a:t>24/09/2015</a:t>
            </a:fld>
            <a:endParaRPr lang="en-GB"/>
          </a:p>
        </p:txBody>
      </p:sp>
      <p:sp>
        <p:nvSpPr>
          <p:cNvPr id="5" name="Footer Placeholder 4"/>
          <p:cNvSpPr>
            <a:spLocks noGrp="1"/>
          </p:cNvSpPr>
          <p:nvPr>
            <p:ph type="ftr" sz="quarter" idx="11"/>
          </p:nvPr>
        </p:nvSpPr>
        <p:spPr/>
        <p:txBody>
          <a:bodyPr/>
          <a:lstStyle/>
          <a:p>
            <a:r>
              <a:rPr lang="en-GB" smtClean="0"/>
              <a:t>PPAP 15</a:t>
            </a:r>
            <a:endParaRPr lang="en-GB"/>
          </a:p>
        </p:txBody>
      </p:sp>
      <p:sp>
        <p:nvSpPr>
          <p:cNvPr id="6" name="Slide Number Placeholder 5"/>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3751293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E45B801-9936-42F0-8C07-7249534DD4C5}" type="datetime1">
              <a:rPr lang="en-GB" smtClean="0"/>
              <a:t>24/09/2015</a:t>
            </a:fld>
            <a:endParaRPr lang="en-GB"/>
          </a:p>
        </p:txBody>
      </p:sp>
      <p:sp>
        <p:nvSpPr>
          <p:cNvPr id="4" name="Footer Placeholder 3"/>
          <p:cNvSpPr>
            <a:spLocks noGrp="1"/>
          </p:cNvSpPr>
          <p:nvPr>
            <p:ph type="ftr" sz="quarter" idx="11"/>
          </p:nvPr>
        </p:nvSpPr>
        <p:spPr>
          <a:xfrm>
            <a:off x="2927648" y="6409134"/>
            <a:ext cx="6240693" cy="476250"/>
          </a:xfrm>
        </p:spPr>
        <p:txBody>
          <a:bodyPr/>
          <a:lstStyle>
            <a:lvl1pPr>
              <a:defRPr sz="900">
                <a:solidFill>
                  <a:schemeClr val="bg1">
                    <a:lumMod val="50000"/>
                  </a:schemeClr>
                </a:solidFill>
              </a:defRPr>
            </a:lvl1pPr>
          </a:lstStyle>
          <a:p>
            <a:pPr>
              <a:defRPr/>
            </a:pPr>
            <a:r>
              <a:rPr lang="en-GB" smtClean="0"/>
              <a:t>PPAP 15</a:t>
            </a:r>
            <a:endParaRPr lang="en-GB" dirty="0"/>
          </a:p>
        </p:txBody>
      </p:sp>
      <p:sp>
        <p:nvSpPr>
          <p:cNvPr id="5" name="Slide Number Placeholder 4"/>
          <p:cNvSpPr>
            <a:spLocks noGrp="1"/>
          </p:cNvSpPr>
          <p:nvPr>
            <p:ph type="sldNum" sz="quarter" idx="12"/>
          </p:nvPr>
        </p:nvSpPr>
        <p:spPr>
          <a:xfrm>
            <a:off x="9107851" y="6453336"/>
            <a:ext cx="2844800" cy="476250"/>
          </a:xfrm>
        </p:spPr>
        <p:txBody>
          <a:bodyPr/>
          <a:lstStyle>
            <a:lvl1pPr>
              <a:defRPr>
                <a:solidFill>
                  <a:schemeClr val="bg1">
                    <a:lumMod val="50000"/>
                  </a:schemeClr>
                </a:solidFill>
              </a:defRPr>
            </a:lvl1pPr>
          </a:lstStyle>
          <a:p>
            <a:pPr>
              <a:defRPr/>
            </a:pPr>
            <a:fld id="{2B7C6BF7-5D2A-4E3F-99B2-E74EF9B78902}" type="slidenum">
              <a:rPr lang="en-GB" smtClean="0"/>
              <a:pPr>
                <a:defRPr/>
              </a:pPr>
              <a:t>‹#›</a:t>
            </a:fld>
            <a:endParaRPr lang="en-GB" dirty="0"/>
          </a:p>
        </p:txBody>
      </p:sp>
      <p:pic>
        <p:nvPicPr>
          <p:cNvPr id="7" name="Picture 4" descr="CI_logo_small"/>
          <p:cNvPicPr>
            <a:picLocks noChangeAspect="1" noChangeArrowheads="1"/>
          </p:cNvPicPr>
          <p:nvPr/>
        </p:nvPicPr>
        <p:blipFill>
          <a:blip r:embed="rId2" cstate="print"/>
          <a:srcRect/>
          <a:stretch>
            <a:fillRect/>
          </a:stretch>
        </p:blipFill>
        <p:spPr bwMode="auto">
          <a:xfrm>
            <a:off x="9168343" y="116632"/>
            <a:ext cx="1262789" cy="535360"/>
          </a:xfrm>
          <a:prstGeom prst="rect">
            <a:avLst/>
          </a:prstGeom>
          <a:noFill/>
          <a:ln w="9525">
            <a:noFill/>
            <a:miter lim="800000"/>
            <a:headEnd/>
            <a:tailEnd/>
          </a:ln>
        </p:spPr>
      </p:pic>
      <p:pic>
        <p:nvPicPr>
          <p:cNvPr id="12" name="Picture 11" descr="Emit_logo.png"/>
          <p:cNvPicPr>
            <a:picLocks noChangeAspect="1"/>
          </p:cNvPicPr>
          <p:nvPr userDrawn="1"/>
        </p:nvPicPr>
        <p:blipFill>
          <a:blip r:embed="rId3" cstate="print"/>
          <a:stretch>
            <a:fillRect/>
          </a:stretch>
        </p:blipFill>
        <p:spPr>
          <a:xfrm>
            <a:off x="431373" y="6427030"/>
            <a:ext cx="1664185" cy="242330"/>
          </a:xfrm>
          <a:prstGeom prst="rect">
            <a:avLst/>
          </a:prstGeom>
        </p:spPr>
      </p:pic>
      <p:pic>
        <p:nvPicPr>
          <p:cNvPr id="2" name="Picture 1"/>
          <p:cNvPicPr>
            <a:picLocks noChangeAspect="1"/>
          </p:cNvPicPr>
          <p:nvPr userDrawn="1"/>
        </p:nvPicPr>
        <p:blipFill>
          <a:blip r:embed="rId4"/>
          <a:stretch>
            <a:fillRect/>
          </a:stretch>
        </p:blipFill>
        <p:spPr>
          <a:xfrm>
            <a:off x="10460573" y="40505"/>
            <a:ext cx="1396067" cy="643368"/>
          </a:xfrm>
          <a:prstGeom prst="rect">
            <a:avLst/>
          </a:prstGeom>
        </p:spPr>
      </p:pic>
    </p:spTree>
    <p:extLst>
      <p:ext uri="{BB962C8B-B14F-4D97-AF65-F5344CB8AC3E}">
        <p14:creationId xmlns:p14="http://schemas.microsoft.com/office/powerpoint/2010/main" val="309861643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AF49BD-CDDD-4F8B-9209-4E354BEA155D}" type="datetime1">
              <a:rPr lang="en-GB" smtClean="0"/>
              <a:t>24/09/2015</a:t>
            </a:fld>
            <a:endParaRPr lang="en-GB"/>
          </a:p>
        </p:txBody>
      </p:sp>
      <p:sp>
        <p:nvSpPr>
          <p:cNvPr id="5" name="Footer Placeholder 4"/>
          <p:cNvSpPr>
            <a:spLocks noGrp="1"/>
          </p:cNvSpPr>
          <p:nvPr>
            <p:ph type="ftr" sz="quarter" idx="11"/>
          </p:nvPr>
        </p:nvSpPr>
        <p:spPr/>
        <p:txBody>
          <a:bodyPr/>
          <a:lstStyle/>
          <a:p>
            <a:r>
              <a:rPr lang="en-GB" smtClean="0"/>
              <a:t>PPAP 15</a:t>
            </a:r>
            <a:endParaRPr lang="en-GB"/>
          </a:p>
        </p:txBody>
      </p:sp>
      <p:sp>
        <p:nvSpPr>
          <p:cNvPr id="6" name="Slide Number Placeholder 5"/>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36071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B64414-BCB2-4C60-8EDC-92C61F14FC23}" type="datetime1">
              <a:rPr lang="en-GB" smtClean="0"/>
              <a:t>24/09/2015</a:t>
            </a:fld>
            <a:endParaRPr lang="en-GB"/>
          </a:p>
        </p:txBody>
      </p:sp>
      <p:sp>
        <p:nvSpPr>
          <p:cNvPr id="5" name="Footer Placeholder 4"/>
          <p:cNvSpPr>
            <a:spLocks noGrp="1"/>
          </p:cNvSpPr>
          <p:nvPr>
            <p:ph type="ftr" sz="quarter" idx="11"/>
          </p:nvPr>
        </p:nvSpPr>
        <p:spPr/>
        <p:txBody>
          <a:bodyPr/>
          <a:lstStyle/>
          <a:p>
            <a:r>
              <a:rPr lang="en-GB" smtClean="0"/>
              <a:t>PPAP 15</a:t>
            </a:r>
            <a:endParaRPr lang="en-GB"/>
          </a:p>
        </p:txBody>
      </p:sp>
      <p:sp>
        <p:nvSpPr>
          <p:cNvPr id="6" name="Slide Number Placeholder 5"/>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307433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79098D-733F-4AF0-8915-01398918460D}" type="datetime1">
              <a:rPr lang="en-GB" smtClean="0"/>
              <a:t>24/09/2015</a:t>
            </a:fld>
            <a:endParaRPr lang="en-GB"/>
          </a:p>
        </p:txBody>
      </p:sp>
      <p:sp>
        <p:nvSpPr>
          <p:cNvPr id="6" name="Footer Placeholder 5"/>
          <p:cNvSpPr>
            <a:spLocks noGrp="1"/>
          </p:cNvSpPr>
          <p:nvPr>
            <p:ph type="ftr" sz="quarter" idx="11"/>
          </p:nvPr>
        </p:nvSpPr>
        <p:spPr/>
        <p:txBody>
          <a:bodyPr/>
          <a:lstStyle/>
          <a:p>
            <a:r>
              <a:rPr lang="en-GB" smtClean="0"/>
              <a:t>PPAP 15</a:t>
            </a:r>
            <a:endParaRPr lang="en-GB"/>
          </a:p>
        </p:txBody>
      </p:sp>
      <p:sp>
        <p:nvSpPr>
          <p:cNvPr id="7" name="Slide Number Placeholder 6"/>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183766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9357B7-0B9B-4448-8623-890AED281AAB}" type="datetime1">
              <a:rPr lang="en-GB" smtClean="0"/>
              <a:t>24/09/2015</a:t>
            </a:fld>
            <a:endParaRPr lang="en-GB"/>
          </a:p>
        </p:txBody>
      </p:sp>
      <p:sp>
        <p:nvSpPr>
          <p:cNvPr id="8" name="Footer Placeholder 7"/>
          <p:cNvSpPr>
            <a:spLocks noGrp="1"/>
          </p:cNvSpPr>
          <p:nvPr>
            <p:ph type="ftr" sz="quarter" idx="11"/>
          </p:nvPr>
        </p:nvSpPr>
        <p:spPr/>
        <p:txBody>
          <a:bodyPr/>
          <a:lstStyle/>
          <a:p>
            <a:r>
              <a:rPr lang="en-GB" smtClean="0"/>
              <a:t>PPAP 15</a:t>
            </a:r>
            <a:endParaRPr lang="en-GB"/>
          </a:p>
        </p:txBody>
      </p:sp>
      <p:sp>
        <p:nvSpPr>
          <p:cNvPr id="9" name="Slide Number Placeholder 8"/>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83020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9AA0C7-85DD-4090-9F1A-36439B1D55D4}" type="datetime1">
              <a:rPr lang="en-GB" smtClean="0"/>
              <a:t>24/09/2015</a:t>
            </a:fld>
            <a:endParaRPr lang="en-GB"/>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75870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11660-E294-441B-81FF-37C1C422DB58}" type="datetime1">
              <a:rPr lang="en-GB" smtClean="0"/>
              <a:t>24/09/2015</a:t>
            </a:fld>
            <a:endParaRPr lang="en-GB"/>
          </a:p>
        </p:txBody>
      </p:sp>
      <p:sp>
        <p:nvSpPr>
          <p:cNvPr id="3" name="Footer Placeholder 2"/>
          <p:cNvSpPr>
            <a:spLocks noGrp="1"/>
          </p:cNvSpPr>
          <p:nvPr>
            <p:ph type="ftr" sz="quarter" idx="11"/>
          </p:nvPr>
        </p:nvSpPr>
        <p:spPr/>
        <p:txBody>
          <a:bodyPr/>
          <a:lstStyle/>
          <a:p>
            <a:r>
              <a:rPr lang="en-GB" smtClean="0"/>
              <a:t>PPAP 15</a:t>
            </a:r>
            <a:endParaRPr lang="en-GB"/>
          </a:p>
        </p:txBody>
      </p:sp>
      <p:sp>
        <p:nvSpPr>
          <p:cNvPr id="4" name="Slide Number Placeholder 3"/>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378201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BD17C-8FB3-44C3-9372-26C2CF12A42B}" type="datetime1">
              <a:rPr lang="en-GB" smtClean="0"/>
              <a:t>24/09/2015</a:t>
            </a:fld>
            <a:endParaRPr lang="en-GB"/>
          </a:p>
        </p:txBody>
      </p:sp>
      <p:sp>
        <p:nvSpPr>
          <p:cNvPr id="6" name="Footer Placeholder 5"/>
          <p:cNvSpPr>
            <a:spLocks noGrp="1"/>
          </p:cNvSpPr>
          <p:nvPr>
            <p:ph type="ftr" sz="quarter" idx="11"/>
          </p:nvPr>
        </p:nvSpPr>
        <p:spPr/>
        <p:txBody>
          <a:bodyPr/>
          <a:lstStyle/>
          <a:p>
            <a:r>
              <a:rPr lang="en-GB" smtClean="0"/>
              <a:t>PPAP 15</a:t>
            </a:r>
            <a:endParaRPr lang="en-GB"/>
          </a:p>
        </p:txBody>
      </p:sp>
      <p:sp>
        <p:nvSpPr>
          <p:cNvPr id="7" name="Slide Number Placeholder 6"/>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128155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3A9EF8-CD35-448B-887F-DFAEF5092257}" type="datetime1">
              <a:rPr lang="en-GB" smtClean="0"/>
              <a:t>24/09/2015</a:t>
            </a:fld>
            <a:endParaRPr lang="en-GB"/>
          </a:p>
        </p:txBody>
      </p:sp>
      <p:sp>
        <p:nvSpPr>
          <p:cNvPr id="6" name="Footer Placeholder 5"/>
          <p:cNvSpPr>
            <a:spLocks noGrp="1"/>
          </p:cNvSpPr>
          <p:nvPr>
            <p:ph type="ftr" sz="quarter" idx="11"/>
          </p:nvPr>
        </p:nvSpPr>
        <p:spPr/>
        <p:txBody>
          <a:bodyPr/>
          <a:lstStyle/>
          <a:p>
            <a:r>
              <a:rPr lang="en-GB" smtClean="0"/>
              <a:t>PPAP 15</a:t>
            </a:r>
            <a:endParaRPr lang="en-GB"/>
          </a:p>
        </p:txBody>
      </p:sp>
      <p:sp>
        <p:nvSpPr>
          <p:cNvPr id="7" name="Slide Number Placeholder 6"/>
          <p:cNvSpPr>
            <a:spLocks noGrp="1"/>
          </p:cNvSpPr>
          <p:nvPr>
            <p:ph type="sldNum" sz="quarter" idx="12"/>
          </p:nvPr>
        </p:nvSpPr>
        <p:spPr/>
        <p:txBody>
          <a:bodyPr/>
          <a:lstStyle/>
          <a:p>
            <a:fld id="{D512B61F-0AB3-4071-ADAA-A656E1BC48EE}" type="slidenum">
              <a:rPr lang="en-GB" smtClean="0"/>
              <a:t>‹#›</a:t>
            </a:fld>
            <a:endParaRPr lang="en-GB"/>
          </a:p>
        </p:txBody>
      </p:sp>
    </p:spTree>
    <p:extLst>
      <p:ext uri="{BB962C8B-B14F-4D97-AF65-F5344CB8AC3E}">
        <p14:creationId xmlns:p14="http://schemas.microsoft.com/office/powerpoint/2010/main" val="328702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6E9B7-EDCC-4C9C-B004-053EB1A85FDE}" type="datetime1">
              <a:rPr lang="en-GB" smtClean="0"/>
              <a:t>24/09/2015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PPAP 15</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2B61F-0AB3-4071-ADAA-A656E1BC48EE}" type="slidenum">
              <a:rPr lang="en-GB" smtClean="0"/>
              <a:t>‹#›</a:t>
            </a:fld>
            <a:endParaRPr lang="en-GB"/>
          </a:p>
        </p:txBody>
      </p:sp>
      <p:pic>
        <p:nvPicPr>
          <p:cNvPr id="7" name="Picture 4" descr="CI_logo_small"/>
          <p:cNvPicPr>
            <a:picLocks noChangeAspect="1" noChangeArrowheads="1"/>
          </p:cNvPicPr>
          <p:nvPr userDrawn="1"/>
        </p:nvPicPr>
        <p:blipFill>
          <a:blip r:embed="rId14" cstate="print"/>
          <a:srcRect/>
          <a:stretch>
            <a:fillRect/>
          </a:stretch>
        </p:blipFill>
        <p:spPr bwMode="auto">
          <a:xfrm>
            <a:off x="34925" y="44450"/>
            <a:ext cx="1296988" cy="733425"/>
          </a:xfrm>
          <a:prstGeom prst="rect">
            <a:avLst/>
          </a:prstGeom>
          <a:noFill/>
          <a:ln w="9525">
            <a:noFill/>
            <a:miter lim="800000"/>
            <a:headEnd/>
            <a:tailEnd/>
          </a:ln>
        </p:spPr>
      </p:pic>
      <p:pic>
        <p:nvPicPr>
          <p:cNvPr id="8" name="Picture 3"/>
          <p:cNvPicPr>
            <a:picLocks noChangeAspect="1"/>
          </p:cNvPicPr>
          <p:nvPr userDrawn="1"/>
        </p:nvPicPr>
        <p:blipFill>
          <a:blip r:embed="rId15" cstate="print"/>
          <a:srcRect/>
          <a:stretch>
            <a:fillRect/>
          </a:stretch>
        </p:blipFill>
        <p:spPr bwMode="auto">
          <a:xfrm>
            <a:off x="10675900" y="44450"/>
            <a:ext cx="1355799" cy="836712"/>
          </a:xfrm>
          <a:prstGeom prst="rect">
            <a:avLst/>
          </a:prstGeom>
          <a:noFill/>
          <a:ln w="9525">
            <a:noFill/>
            <a:miter lim="800000"/>
            <a:headEnd/>
            <a:tailEnd/>
          </a:ln>
        </p:spPr>
      </p:pic>
    </p:spTree>
    <p:extLst>
      <p:ext uri="{BB962C8B-B14F-4D97-AF65-F5344CB8AC3E}">
        <p14:creationId xmlns:p14="http://schemas.microsoft.com/office/powerpoint/2010/main" val="2420956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90.png"/><Relationship Id="rId3" Type="http://schemas.openxmlformats.org/officeDocument/2006/relationships/notesSlide" Target="../notesSlides/notesSlide2.xml"/><Relationship Id="rId21" Type="http://schemas.openxmlformats.org/officeDocument/2006/relationships/image" Target="../media/image119.png"/><Relationship Id="rId7" Type="http://schemas.openxmlformats.org/officeDocument/2006/relationships/image" Target="../media/image25.wmf"/><Relationship Id="rId12" Type="http://schemas.openxmlformats.org/officeDocument/2006/relationships/image" Target="../media/image580.png"/><Relationship Id="rId17" Type="http://schemas.openxmlformats.org/officeDocument/2006/relationships/image" Target="../media/image128.png"/><Relationship Id="rId2" Type="http://schemas.openxmlformats.org/officeDocument/2006/relationships/slideLayout" Target="../slideLayouts/slideLayout12.xml"/><Relationship Id="rId16" Type="http://schemas.openxmlformats.org/officeDocument/2006/relationships/image" Target="../media/image28.emf"/><Relationship Id="rId20" Type="http://schemas.openxmlformats.org/officeDocument/2006/relationships/image" Target="../media/image118.png"/><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wmf"/><Relationship Id="rId15" Type="http://schemas.openxmlformats.org/officeDocument/2006/relationships/image" Target="../media/image185.png"/><Relationship Id="rId23" Type="http://schemas.openxmlformats.org/officeDocument/2006/relationships/image" Target="../media/image30.png"/><Relationship Id="rId4" Type="http://schemas.openxmlformats.org/officeDocument/2006/relationships/oleObject" Target="../embeddings/oleObject1.bin"/><Relationship Id="rId14" Type="http://schemas.openxmlformats.org/officeDocument/2006/relationships/image" Target="../media/image27.emf"/><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Novel Acceleration </a:t>
            </a:r>
            <a:endParaRPr lang="en-GB" dirty="0"/>
          </a:p>
        </p:txBody>
      </p:sp>
      <p:sp>
        <p:nvSpPr>
          <p:cNvPr id="3" name="Subtitle 2"/>
          <p:cNvSpPr>
            <a:spLocks noGrp="1"/>
          </p:cNvSpPr>
          <p:nvPr>
            <p:ph type="subTitle" idx="1"/>
          </p:nvPr>
        </p:nvSpPr>
        <p:spPr/>
        <p:txBody>
          <a:bodyPr/>
          <a:lstStyle/>
          <a:p>
            <a:r>
              <a:rPr lang="en-GB" dirty="0" smtClean="0"/>
              <a:t>Dr G Burt</a:t>
            </a:r>
          </a:p>
          <a:p>
            <a:r>
              <a:rPr lang="en-GB" dirty="0" smtClean="0"/>
              <a:t>Lancaster University, Cockcroft Institute</a:t>
            </a:r>
            <a:endParaRPr lang="en-GB" dirty="0"/>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p:txBody>
          <a:bodyPr/>
          <a:lstStyle/>
          <a:p>
            <a:fld id="{D512B61F-0AB3-4071-ADAA-A656E1BC48EE}" type="slidenum">
              <a:rPr lang="en-GB" smtClean="0"/>
              <a:t>1</a:t>
            </a:fld>
            <a:endParaRPr lang="en-GB"/>
          </a:p>
        </p:txBody>
      </p:sp>
    </p:spTree>
    <p:extLst>
      <p:ext uri="{BB962C8B-B14F-4D97-AF65-F5344CB8AC3E}">
        <p14:creationId xmlns:p14="http://schemas.microsoft.com/office/powerpoint/2010/main" val="1230261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87688" y="1163095"/>
            <a:ext cx="3660240" cy="2378909"/>
          </a:xfrm>
          <a:prstGeom prst="rect">
            <a:avLst/>
          </a:prstGeom>
        </p:spPr>
      </p:pic>
      <p:pic>
        <p:nvPicPr>
          <p:cNvPr id="35" name="Picture 5"/>
          <p:cNvPicPr>
            <a:picLocks noChangeAspect="1" noChangeArrowheads="1"/>
          </p:cNvPicPr>
          <p:nvPr/>
        </p:nvPicPr>
        <p:blipFill>
          <a:blip r:embed="rId4" cstate="print"/>
          <a:srcRect/>
          <a:stretch>
            <a:fillRect/>
          </a:stretch>
        </p:blipFill>
        <p:spPr bwMode="auto">
          <a:xfrm>
            <a:off x="5973242" y="1125828"/>
            <a:ext cx="1152128" cy="975380"/>
          </a:xfrm>
          <a:prstGeom prst="rect">
            <a:avLst/>
          </a:prstGeom>
          <a:noFill/>
          <a:ln w="9525">
            <a:noFill/>
            <a:miter lim="800000"/>
            <a:headEnd/>
            <a:tailEnd/>
          </a:ln>
        </p:spPr>
      </p:pic>
      <p:sp>
        <p:nvSpPr>
          <p:cNvPr id="26" name="TextBox 25"/>
          <p:cNvSpPr txBox="1"/>
          <p:nvPr/>
        </p:nvSpPr>
        <p:spPr>
          <a:xfrm>
            <a:off x="1847528" y="332657"/>
            <a:ext cx="6048672" cy="461665"/>
          </a:xfrm>
          <a:prstGeom prst="rect">
            <a:avLst/>
          </a:prstGeom>
          <a:noFill/>
        </p:spPr>
        <p:txBody>
          <a:bodyPr wrap="square" rtlCol="0">
            <a:spAutoFit/>
          </a:bodyPr>
          <a:lstStyle/>
          <a:p>
            <a:r>
              <a:rPr lang="en-GB" sz="2400" b="1" dirty="0">
                <a:solidFill>
                  <a:srgbClr val="C00000"/>
                </a:solidFill>
                <a:latin typeface="Calibri" pitchFamily="34" charset="0"/>
                <a:cs typeface="Calibri" pitchFamily="34" charset="0"/>
              </a:rPr>
              <a:t>MTM-loaded waveguide</a:t>
            </a:r>
          </a:p>
        </p:txBody>
      </p:sp>
      <p:sp>
        <p:nvSpPr>
          <p:cNvPr id="30" name="Rectangle 29"/>
          <p:cNvSpPr/>
          <p:nvPr/>
        </p:nvSpPr>
        <p:spPr>
          <a:xfrm>
            <a:off x="2279576" y="4941168"/>
            <a:ext cx="7200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p:cNvGraphicFramePr>
            <a:graphicFrameLocks noGrp="1"/>
          </p:cNvGraphicFramePr>
          <p:nvPr>
            <p:extLst/>
          </p:nvPr>
        </p:nvGraphicFramePr>
        <p:xfrm>
          <a:off x="7608168" y="980728"/>
          <a:ext cx="2736304" cy="1463040"/>
        </p:xfrm>
        <a:graphic>
          <a:graphicData uri="http://schemas.openxmlformats.org/drawingml/2006/table">
            <a:tbl>
              <a:tblPr firstRow="1" bandRow="1">
                <a:tableStyleId>{5940675A-B579-460E-94D1-54222C63F5DA}</a:tableStyleId>
              </a:tblPr>
              <a:tblGrid>
                <a:gridCol w="1727319"/>
                <a:gridCol w="1008985"/>
              </a:tblGrid>
              <a:tr h="175681">
                <a:tc>
                  <a:txBody>
                    <a:bodyPr/>
                    <a:lstStyle/>
                    <a:p>
                      <a:r>
                        <a:rPr lang="en-GB" sz="1000" dirty="0" smtClean="0">
                          <a:latin typeface="Calibri" panose="020F0502020204030204" pitchFamily="34" charset="0"/>
                        </a:rPr>
                        <a:t>Width </a:t>
                      </a:r>
                      <a:endParaRPr lang="en-GB" sz="1000" dirty="0">
                        <a:latin typeface="Calibri" panose="020F0502020204030204" pitchFamily="34" charset="0"/>
                      </a:endParaRPr>
                    </a:p>
                  </a:txBody>
                  <a:tcPr/>
                </a:tc>
                <a:tc>
                  <a:txBody>
                    <a:bodyPr/>
                    <a:lstStyle/>
                    <a:p>
                      <a:r>
                        <a:rPr lang="en-GB" sz="1000" dirty="0" smtClean="0">
                          <a:latin typeface="Calibri" panose="020F0502020204030204" pitchFamily="34" charset="0"/>
                        </a:rPr>
                        <a:t>8 mm</a:t>
                      </a:r>
                      <a:endParaRPr lang="en-GB" sz="1000" dirty="0">
                        <a:latin typeface="Calibri" panose="020F0502020204030204" pitchFamily="34" charset="0"/>
                      </a:endParaRPr>
                    </a:p>
                  </a:txBody>
                  <a:tcPr/>
                </a:tc>
              </a:tr>
              <a:tr h="175681">
                <a:tc>
                  <a:txBody>
                    <a:bodyPr/>
                    <a:lstStyle/>
                    <a:p>
                      <a:r>
                        <a:rPr lang="en-GB" sz="1000" dirty="0" smtClean="0">
                          <a:latin typeface="Calibri" panose="020F0502020204030204" pitchFamily="34" charset="0"/>
                        </a:rPr>
                        <a:t>Outer ring</a:t>
                      </a:r>
                      <a:r>
                        <a:rPr lang="en-GB" sz="1000" baseline="0" dirty="0" smtClean="0">
                          <a:latin typeface="Calibri" panose="020F0502020204030204" pitchFamily="34" charset="0"/>
                        </a:rPr>
                        <a:t> slot length</a:t>
                      </a:r>
                      <a:endParaRPr lang="en-GB" sz="1000" dirty="0">
                        <a:latin typeface="Calibri" panose="020F0502020204030204" pitchFamily="34" charset="0"/>
                      </a:endParaRPr>
                    </a:p>
                  </a:txBody>
                  <a:tcPr/>
                </a:tc>
                <a:tc>
                  <a:txBody>
                    <a:bodyPr/>
                    <a:lstStyle/>
                    <a:p>
                      <a:r>
                        <a:rPr lang="en-GB" sz="1000" dirty="0" smtClean="0">
                          <a:latin typeface="Calibri" panose="020F0502020204030204" pitchFamily="34" charset="0"/>
                        </a:rPr>
                        <a:t>6.6 mm</a:t>
                      </a:r>
                      <a:endParaRPr lang="en-GB" sz="1000" dirty="0">
                        <a:latin typeface="Calibri" panose="020F0502020204030204" pitchFamily="34" charset="0"/>
                      </a:endParaRPr>
                    </a:p>
                  </a:txBody>
                  <a:tcPr/>
                </a:tc>
              </a:tr>
              <a:tr h="175681">
                <a:tc>
                  <a:txBody>
                    <a:bodyPr/>
                    <a:lstStyle/>
                    <a:p>
                      <a:r>
                        <a:rPr lang="en-GB" sz="1000" dirty="0" smtClean="0">
                          <a:latin typeface="Calibri" panose="020F0502020204030204" pitchFamily="34" charset="0"/>
                        </a:rPr>
                        <a:t>Slot width </a:t>
                      </a:r>
                      <a:endParaRPr lang="en-GB" sz="1000" dirty="0">
                        <a:latin typeface="Calibri" panose="020F0502020204030204" pitchFamily="34" charset="0"/>
                      </a:endParaRPr>
                    </a:p>
                  </a:txBody>
                  <a:tcPr/>
                </a:tc>
                <a:tc>
                  <a:txBody>
                    <a:bodyPr/>
                    <a:lstStyle/>
                    <a:p>
                      <a:r>
                        <a:rPr lang="en-GB" sz="1000" dirty="0" smtClean="0">
                          <a:latin typeface="Calibri" panose="020F0502020204030204" pitchFamily="34" charset="0"/>
                        </a:rPr>
                        <a:t>0.8 mm </a:t>
                      </a:r>
                      <a:endParaRPr lang="en-GB" sz="1000" dirty="0">
                        <a:latin typeface="Calibri" panose="020F0502020204030204" pitchFamily="34" charset="0"/>
                      </a:endParaRPr>
                    </a:p>
                  </a:txBody>
                  <a:tcPr/>
                </a:tc>
              </a:tr>
              <a:tr h="175681">
                <a:tc>
                  <a:txBody>
                    <a:bodyPr/>
                    <a:lstStyle/>
                    <a:p>
                      <a:r>
                        <a:rPr lang="en-GB" sz="1000" dirty="0" smtClean="0">
                          <a:latin typeface="Calibri" panose="020F0502020204030204" pitchFamily="34" charset="0"/>
                        </a:rPr>
                        <a:t>Inner ring slot length </a:t>
                      </a:r>
                      <a:endParaRPr lang="en-GB" sz="1000" dirty="0">
                        <a:latin typeface="Calibri" panose="020F0502020204030204" pitchFamily="34" charset="0"/>
                      </a:endParaRPr>
                    </a:p>
                  </a:txBody>
                  <a:tcPr/>
                </a:tc>
                <a:tc>
                  <a:txBody>
                    <a:bodyPr/>
                    <a:lstStyle/>
                    <a:p>
                      <a:r>
                        <a:rPr lang="en-GB" sz="1000" dirty="0" smtClean="0">
                          <a:latin typeface="Calibri" panose="020F0502020204030204" pitchFamily="34" charset="0"/>
                        </a:rPr>
                        <a:t>4.6 mm</a:t>
                      </a:r>
                      <a:endParaRPr lang="en-GB" sz="1000" dirty="0">
                        <a:latin typeface="Calibri" panose="020F0502020204030204" pitchFamily="34" charset="0"/>
                      </a:endParaRPr>
                    </a:p>
                  </a:txBody>
                  <a:tcPr/>
                </a:tc>
              </a:tr>
              <a:tr h="175681">
                <a:tc>
                  <a:txBody>
                    <a:bodyPr/>
                    <a:lstStyle/>
                    <a:p>
                      <a:r>
                        <a:rPr lang="en-GB" sz="1000" dirty="0" smtClean="0">
                          <a:latin typeface="Calibri" panose="020F0502020204030204" pitchFamily="34" charset="0"/>
                        </a:rPr>
                        <a:t>Split width</a:t>
                      </a:r>
                      <a:endParaRPr lang="en-GB" sz="1000" dirty="0">
                        <a:latin typeface="Calibri" panose="020F0502020204030204" pitchFamily="34" charset="0"/>
                      </a:endParaRPr>
                    </a:p>
                  </a:txBody>
                  <a:tcPr/>
                </a:tc>
                <a:tc>
                  <a:txBody>
                    <a:bodyPr/>
                    <a:lstStyle/>
                    <a:p>
                      <a:r>
                        <a:rPr lang="en-GB" sz="1000" dirty="0" smtClean="0">
                          <a:latin typeface="Calibri" panose="020F0502020204030204" pitchFamily="34" charset="0"/>
                        </a:rPr>
                        <a:t>0.3 mm</a:t>
                      </a:r>
                      <a:endParaRPr lang="en-GB" sz="1000" dirty="0">
                        <a:latin typeface="Calibri" panose="020F0502020204030204" pitchFamily="34" charset="0"/>
                      </a:endParaRPr>
                    </a:p>
                  </a:txBody>
                  <a:tcPr/>
                </a:tc>
              </a:tr>
              <a:tr h="175681">
                <a:tc>
                  <a:txBody>
                    <a:bodyPr/>
                    <a:lstStyle/>
                    <a:p>
                      <a:r>
                        <a:rPr lang="en-GB" sz="1000" dirty="0" smtClean="0">
                          <a:latin typeface="Calibri" panose="020F0502020204030204" pitchFamily="34" charset="0"/>
                        </a:rPr>
                        <a:t>Thickness</a:t>
                      </a:r>
                      <a:endParaRPr lang="en-GB" sz="1000" dirty="0">
                        <a:latin typeface="Calibri" panose="020F0502020204030204" pitchFamily="34" charset="0"/>
                      </a:endParaRPr>
                    </a:p>
                  </a:txBody>
                  <a:tcPr/>
                </a:tc>
                <a:tc>
                  <a:txBody>
                    <a:bodyPr/>
                    <a:lstStyle/>
                    <a:p>
                      <a:r>
                        <a:rPr lang="en-GB" sz="1000" dirty="0" smtClean="0">
                          <a:latin typeface="Calibri" panose="020F0502020204030204" pitchFamily="34" charset="0"/>
                        </a:rPr>
                        <a:t>1 mm</a:t>
                      </a:r>
                      <a:endParaRPr lang="en-GB" sz="1000" dirty="0">
                        <a:latin typeface="Calibri" panose="020F0502020204030204" pitchFamily="34" charset="0"/>
                      </a:endParaRPr>
                    </a:p>
                  </a:txBody>
                  <a:tcPr/>
                </a:tc>
              </a:tr>
            </a:tbl>
          </a:graphicData>
        </a:graphic>
      </p:graphicFrame>
      <p:pic>
        <p:nvPicPr>
          <p:cNvPr id="25" name="Picture 24" descr="beamline-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504" y="3942658"/>
            <a:ext cx="4608512" cy="2438671"/>
          </a:xfrm>
          <a:prstGeom prst="rect">
            <a:avLst/>
          </a:prstGeom>
        </p:spPr>
      </p:pic>
      <p:sp>
        <p:nvSpPr>
          <p:cNvPr id="24" name="TextBox 23"/>
          <p:cNvSpPr txBox="1"/>
          <p:nvPr/>
        </p:nvSpPr>
        <p:spPr>
          <a:xfrm>
            <a:off x="2423592" y="4257529"/>
            <a:ext cx="2088232" cy="584775"/>
          </a:xfrm>
          <a:prstGeom prst="rect">
            <a:avLst/>
          </a:prstGeom>
          <a:noFill/>
        </p:spPr>
        <p:txBody>
          <a:bodyPr wrap="square" rtlCol="0">
            <a:spAutoFit/>
          </a:bodyPr>
          <a:lstStyle/>
          <a:p>
            <a:r>
              <a:rPr lang="en-GB" sz="1600" b="1" dirty="0">
                <a:solidFill>
                  <a:srgbClr val="003366"/>
                </a:solidFill>
                <a:latin typeface="Calibri" panose="020F0502020204030204" pitchFamily="34" charset="0"/>
              </a:rPr>
              <a:t>E-field of TM-like NIM mode at 6 GHz</a:t>
            </a:r>
          </a:p>
        </p:txBody>
      </p:sp>
      <p:sp>
        <p:nvSpPr>
          <p:cNvPr id="18" name="Rectangle 5"/>
          <p:cNvSpPr>
            <a:spLocks noChangeArrowheads="1"/>
          </p:cNvSpPr>
          <p:nvPr/>
        </p:nvSpPr>
        <p:spPr bwMode="auto">
          <a:xfrm>
            <a:off x="7320137" y="6207116"/>
            <a:ext cx="3177473" cy="246221"/>
          </a:xfrm>
          <a:prstGeom prst="rect">
            <a:avLst/>
          </a:prstGeom>
          <a:noFill/>
          <a:ln w="9525">
            <a:noFill/>
            <a:miter lim="800000"/>
            <a:headEnd/>
            <a:tailEnd/>
          </a:ln>
        </p:spPr>
        <p:txBody>
          <a:bodyPr wrap="none" anchor="ctr">
            <a:spAutoFit/>
          </a:bodyPr>
          <a:lstStyle/>
          <a:p>
            <a:r>
              <a:rPr lang="en-US" sz="1000" dirty="0"/>
              <a:t>[</a:t>
            </a:r>
            <a:r>
              <a:rPr lang="en-US" sz="1000" dirty="0">
                <a:latin typeface="Times New Roman" pitchFamily="18" charset="0"/>
                <a:cs typeface="Times New Roman" pitchFamily="18" charset="0"/>
              </a:rPr>
              <a:t>E. Sharples, R. Letizia, </a:t>
            </a:r>
            <a:r>
              <a:rPr lang="en-US" sz="1000" i="1" dirty="0">
                <a:latin typeface="Times New Roman" pitchFamily="18" charset="0"/>
                <a:cs typeface="Times New Roman" pitchFamily="18" charset="0"/>
              </a:rPr>
              <a:t>Journal of Instrumentation</a:t>
            </a:r>
            <a:r>
              <a:rPr lang="en-US" sz="1000" dirty="0">
                <a:latin typeface="Times New Roman" pitchFamily="18" charset="0"/>
                <a:cs typeface="Times New Roman" pitchFamily="18" charset="0"/>
              </a:rPr>
              <a:t>, 2014</a:t>
            </a:r>
            <a:r>
              <a:rPr lang="en-US" sz="1000" dirty="0"/>
              <a:t>]</a:t>
            </a:r>
          </a:p>
        </p:txBody>
      </p:sp>
      <p:cxnSp>
        <p:nvCxnSpPr>
          <p:cNvPr id="27" name="Straight Connector 26"/>
          <p:cNvCxnSpPr/>
          <p:nvPr/>
        </p:nvCxnSpPr>
        <p:spPr>
          <a:xfrm flipV="1">
            <a:off x="4867597" y="1202205"/>
            <a:ext cx="1127523" cy="459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941963" y="1762597"/>
            <a:ext cx="1011932" cy="179133"/>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847529" y="836712"/>
            <a:ext cx="7583021" cy="338554"/>
          </a:xfrm>
          <a:prstGeom prst="rect">
            <a:avLst/>
          </a:prstGeom>
          <a:noFill/>
        </p:spPr>
        <p:txBody>
          <a:bodyPr wrap="square" rtlCol="0">
            <a:spAutoFit/>
          </a:bodyPr>
          <a:lstStyle/>
          <a:p>
            <a:r>
              <a:rPr lang="en-GB" sz="1600" b="1" dirty="0">
                <a:solidFill>
                  <a:srgbClr val="003366"/>
                </a:solidFill>
                <a:latin typeface="Calibri" panose="020F0502020204030204" pitchFamily="34" charset="0"/>
              </a:rPr>
              <a:t>Suitable TM mode for pencil beam of diameter  ~  5-10 mm </a:t>
            </a:r>
          </a:p>
        </p:txBody>
      </p:sp>
      <p:pic>
        <p:nvPicPr>
          <p:cNvPr id="20" name="table"/>
          <p:cNvPicPr>
            <a:picLocks noChangeAspect="1"/>
          </p:cNvPicPr>
          <p:nvPr/>
        </p:nvPicPr>
        <p:blipFill rotWithShape="1">
          <a:blip r:embed="rId6"/>
          <a:srcRect b="40286"/>
          <a:stretch/>
        </p:blipFill>
        <p:spPr>
          <a:xfrm>
            <a:off x="5758678" y="2564904"/>
            <a:ext cx="4784801" cy="1096548"/>
          </a:xfrm>
          <a:prstGeom prst="rect">
            <a:avLst/>
          </a:prstGeom>
        </p:spPr>
      </p:pic>
      <p:grpSp>
        <p:nvGrpSpPr>
          <p:cNvPr id="22" name="Group 21"/>
          <p:cNvGrpSpPr/>
          <p:nvPr/>
        </p:nvGrpSpPr>
        <p:grpSpPr>
          <a:xfrm>
            <a:off x="6839910" y="4149080"/>
            <a:ext cx="3576571" cy="2132880"/>
            <a:chOff x="4609249" y="3800922"/>
            <a:chExt cx="3576571" cy="2132880"/>
          </a:xfrm>
        </p:grpSpPr>
        <p:pic>
          <p:nvPicPr>
            <p:cNvPr id="29" name="Picture 2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099" t="18701" r="15545" b="25281"/>
            <a:stretch/>
          </p:blipFill>
          <p:spPr bwMode="auto">
            <a:xfrm>
              <a:off x="4609249" y="3800922"/>
              <a:ext cx="3203111" cy="200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791" t="16507" r="527" b="56079"/>
            <a:stretch/>
          </p:blipFill>
          <p:spPr bwMode="auto">
            <a:xfrm>
              <a:off x="7488323" y="3800922"/>
              <a:ext cx="697497" cy="200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3791" t="63620" r="527" b="24604"/>
            <a:stretch/>
          </p:blipFill>
          <p:spPr bwMode="auto">
            <a:xfrm>
              <a:off x="4653491" y="5326781"/>
              <a:ext cx="491741" cy="60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TextBox 33"/>
          <p:cNvSpPr txBox="1"/>
          <p:nvPr/>
        </p:nvSpPr>
        <p:spPr>
          <a:xfrm>
            <a:off x="6600056" y="3839891"/>
            <a:ext cx="4104456" cy="307777"/>
          </a:xfrm>
          <a:prstGeom prst="rect">
            <a:avLst/>
          </a:prstGeom>
          <a:noFill/>
        </p:spPr>
        <p:txBody>
          <a:bodyPr wrap="square" rtlCol="0">
            <a:spAutoFit/>
          </a:bodyPr>
          <a:lstStyle/>
          <a:p>
            <a:pPr algn="ctr"/>
            <a:r>
              <a:rPr lang="en-GB" sz="1400" b="1" dirty="0">
                <a:solidFill>
                  <a:srgbClr val="C00000"/>
                </a:solidFill>
              </a:rPr>
              <a:t>E-field on axis </a:t>
            </a:r>
          </a:p>
        </p:txBody>
      </p:sp>
      <p:sp>
        <p:nvSpPr>
          <p:cNvPr id="3" name="TextBox 2"/>
          <p:cNvSpPr txBox="1"/>
          <p:nvPr/>
        </p:nvSpPr>
        <p:spPr>
          <a:xfrm>
            <a:off x="2027550" y="3501008"/>
            <a:ext cx="1692187" cy="369332"/>
          </a:xfrm>
          <a:prstGeom prst="rect">
            <a:avLst/>
          </a:prstGeom>
          <a:noFill/>
        </p:spPr>
        <p:txBody>
          <a:bodyPr wrap="square" rtlCol="0">
            <a:spAutoFit/>
          </a:bodyPr>
          <a:lstStyle/>
          <a:p>
            <a:r>
              <a:rPr lang="en-GB" dirty="0"/>
              <a:t>R</a:t>
            </a:r>
            <a:r>
              <a:rPr lang="en-GB" baseline="-25000" dirty="0"/>
              <a:t>SH</a:t>
            </a:r>
            <a:r>
              <a:rPr lang="en-GB" dirty="0"/>
              <a:t>~30 M</a:t>
            </a:r>
            <a:r>
              <a:rPr lang="el-GR" dirty="0"/>
              <a:t>Ω</a:t>
            </a:r>
            <a:r>
              <a:rPr lang="en-GB" dirty="0"/>
              <a:t>/m</a:t>
            </a:r>
          </a:p>
        </p:txBody>
      </p:sp>
      <p:sp>
        <p:nvSpPr>
          <p:cNvPr id="5" name="Footer Placeholder 4"/>
          <p:cNvSpPr>
            <a:spLocks noGrp="1"/>
          </p:cNvSpPr>
          <p:nvPr>
            <p:ph type="ftr" sz="quarter" idx="11"/>
          </p:nvPr>
        </p:nvSpPr>
        <p:spPr/>
        <p:txBody>
          <a:bodyPr/>
          <a:lstStyle/>
          <a:p>
            <a:pPr>
              <a:defRPr/>
            </a:pPr>
            <a:r>
              <a:rPr lang="en-GB" smtClean="0"/>
              <a:t>PPAP 15</a:t>
            </a:r>
            <a:endParaRPr lang="en-GB" dirty="0"/>
          </a:p>
        </p:txBody>
      </p:sp>
      <p:sp>
        <p:nvSpPr>
          <p:cNvPr id="6" name="Slide Number Placeholder 5"/>
          <p:cNvSpPr>
            <a:spLocks noGrp="1"/>
          </p:cNvSpPr>
          <p:nvPr>
            <p:ph type="sldNum" sz="quarter" idx="12"/>
          </p:nvPr>
        </p:nvSpPr>
        <p:spPr/>
        <p:txBody>
          <a:bodyPr/>
          <a:lstStyle/>
          <a:p>
            <a:pPr>
              <a:defRPr/>
            </a:pPr>
            <a:fld id="{2B7C6BF7-5D2A-4E3F-99B2-E74EF9B78902}" type="slidenum">
              <a:rPr lang="en-GB" smtClean="0"/>
              <a:pPr>
                <a:defRPr/>
              </a:pPr>
              <a:t>10</a:t>
            </a:fld>
            <a:endParaRPr lang="en-GB" dirty="0"/>
          </a:p>
        </p:txBody>
      </p:sp>
    </p:spTree>
    <p:extLst>
      <p:ext uri="{BB962C8B-B14F-4D97-AF65-F5344CB8AC3E}">
        <p14:creationId xmlns:p14="http://schemas.microsoft.com/office/powerpoint/2010/main" val="177998808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bwMode="auto">
          <a:xfrm>
            <a:off x="8354888" y="6453336"/>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400" kern="1200">
                <a:solidFill>
                  <a:schemeClr val="bg1">
                    <a:lumMod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2B7C6BF7-5D2A-4E3F-99B2-E74EF9B78902}" type="slidenum">
              <a:rPr lang="en-GB"/>
              <a:pPr>
                <a:defRPr/>
              </a:pPr>
              <a:t>11</a:t>
            </a:fld>
            <a:endParaRPr lang="en-GB"/>
          </a:p>
        </p:txBody>
      </p:sp>
      <p:sp>
        <p:nvSpPr>
          <p:cNvPr id="6" name="Rectangle 5"/>
          <p:cNvSpPr>
            <a:spLocks noChangeArrowheads="1"/>
          </p:cNvSpPr>
          <p:nvPr/>
        </p:nvSpPr>
        <p:spPr bwMode="auto">
          <a:xfrm>
            <a:off x="7240874" y="6186456"/>
            <a:ext cx="2666114" cy="246221"/>
          </a:xfrm>
          <a:prstGeom prst="rect">
            <a:avLst/>
          </a:prstGeom>
          <a:noFill/>
          <a:ln w="9525">
            <a:noFill/>
            <a:miter lim="800000"/>
            <a:headEnd/>
            <a:tailEnd/>
          </a:ln>
        </p:spPr>
        <p:txBody>
          <a:bodyPr wrap="none" anchor="ctr">
            <a:spAutoFit/>
          </a:bodyPr>
          <a:lstStyle/>
          <a:p>
            <a:r>
              <a:rPr lang="en-US" sz="1000" dirty="0"/>
              <a:t>[</a:t>
            </a:r>
            <a:r>
              <a:rPr lang="en-US" sz="1000" dirty="0">
                <a:latin typeface="Times New Roman" pitchFamily="18" charset="0"/>
                <a:cs typeface="Times New Roman" pitchFamily="18" charset="0"/>
              </a:rPr>
              <a:t>R. Letizia, E. Stoja, </a:t>
            </a:r>
            <a:r>
              <a:rPr lang="en-US" sz="1000" i="1" dirty="0">
                <a:latin typeface="Times New Roman" pitchFamily="18" charset="0"/>
                <a:cs typeface="Times New Roman" pitchFamily="18" charset="0"/>
              </a:rPr>
              <a:t>Proc. of  UCMMT </a:t>
            </a:r>
            <a:r>
              <a:rPr lang="en-US" sz="1000" dirty="0">
                <a:latin typeface="Times New Roman" pitchFamily="18" charset="0"/>
                <a:cs typeface="Times New Roman" pitchFamily="18" charset="0"/>
              </a:rPr>
              <a:t>(2014)]</a:t>
            </a:r>
            <a:r>
              <a:rPr lang="en-US" sz="1000" dirty="0"/>
              <a:t>]</a:t>
            </a:r>
          </a:p>
        </p:txBody>
      </p:sp>
      <p:graphicFrame>
        <p:nvGraphicFramePr>
          <p:cNvPr id="7" name="Object 6"/>
          <p:cNvGraphicFramePr>
            <a:graphicFrameLocks noChangeAspect="1"/>
          </p:cNvGraphicFramePr>
          <p:nvPr>
            <p:extLst/>
          </p:nvPr>
        </p:nvGraphicFramePr>
        <p:xfrm>
          <a:off x="5051678" y="4098858"/>
          <a:ext cx="2016144" cy="430800"/>
        </p:xfrm>
        <a:graphic>
          <a:graphicData uri="http://schemas.openxmlformats.org/presentationml/2006/ole">
            <mc:AlternateContent xmlns:mc="http://schemas.openxmlformats.org/markup-compatibility/2006">
              <mc:Choice xmlns:v="urn:schemas-microsoft-com:vml" Requires="v">
                <p:oleObj spid="_x0000_s1056" name="Equation" r:id="rId4" imgW="1117440" imgH="241200" progId="Equation.3">
                  <p:embed/>
                </p:oleObj>
              </mc:Choice>
              <mc:Fallback>
                <p:oleObj name="Equation" r:id="rId4" imgW="1117440" imgH="241200" progId="Equation.3">
                  <p:embed/>
                  <p:pic>
                    <p:nvPicPr>
                      <p:cNvPr id="0" name=""/>
                      <p:cNvPicPr>
                        <a:picLocks noChangeAspect="1" noChangeArrowheads="1"/>
                      </p:cNvPicPr>
                      <p:nvPr/>
                    </p:nvPicPr>
                    <p:blipFill>
                      <a:blip r:embed="rId5"/>
                      <a:srcRect/>
                      <a:stretch>
                        <a:fillRect/>
                      </a:stretch>
                    </p:blipFill>
                    <p:spPr bwMode="auto">
                      <a:xfrm>
                        <a:off x="5051678" y="4098858"/>
                        <a:ext cx="2016144" cy="430800"/>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nvPr>
        </p:nvGraphicFramePr>
        <p:xfrm>
          <a:off x="5317384" y="3547755"/>
          <a:ext cx="882586" cy="409003"/>
        </p:xfrm>
        <a:graphic>
          <a:graphicData uri="http://schemas.openxmlformats.org/presentationml/2006/ole">
            <mc:AlternateContent xmlns:mc="http://schemas.openxmlformats.org/markup-compatibility/2006">
              <mc:Choice xmlns:v="urn:schemas-microsoft-com:vml" Requires="v">
                <p:oleObj spid="_x0000_s1057" name="Equation" r:id="rId6" imgW="495085" imgH="228501" progId="Equation.3">
                  <p:embed/>
                </p:oleObj>
              </mc:Choice>
              <mc:Fallback>
                <p:oleObj name="Equation" r:id="rId6" imgW="495085"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7384" y="3547755"/>
                        <a:ext cx="882586" cy="409003"/>
                      </a:xfrm>
                      <a:prstGeom prst="rect">
                        <a:avLst/>
                      </a:prstGeom>
                      <a:noFill/>
                    </p:spPr>
                  </p:pic>
                </p:oleObj>
              </mc:Fallback>
            </mc:AlternateContent>
          </a:graphicData>
        </a:graphic>
      </p:graphicFrame>
      <p:sp>
        <p:nvSpPr>
          <p:cNvPr id="9" name="Rounded Rectangle 8"/>
          <p:cNvSpPr/>
          <p:nvPr/>
        </p:nvSpPr>
        <p:spPr>
          <a:xfrm>
            <a:off x="5232917" y="3560404"/>
            <a:ext cx="1008072" cy="40812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1524001" y="3642143"/>
            <a:ext cx="3275856" cy="2305307"/>
            <a:chOff x="165326" y="977181"/>
            <a:chExt cx="2894506" cy="2174119"/>
          </a:xfrm>
        </p:grpSpPr>
        <p:grpSp>
          <p:nvGrpSpPr>
            <p:cNvPr id="11" name="Group 10"/>
            <p:cNvGrpSpPr/>
            <p:nvPr/>
          </p:nvGrpSpPr>
          <p:grpSpPr>
            <a:xfrm>
              <a:off x="165326" y="977181"/>
              <a:ext cx="2894506" cy="2174119"/>
              <a:chOff x="165326" y="977181"/>
              <a:chExt cx="2894506" cy="2174119"/>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326" y="977181"/>
                <a:ext cx="2894506" cy="1659731"/>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640471" y="2578818"/>
                    <a:ext cx="1944216" cy="57248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i="1">
                              <a:latin typeface="Cambria Math"/>
                            </a:rPr>
                            <m:t>𝑑</m:t>
                          </m:r>
                          <m:r>
                            <a:rPr lang="en-GB" sz="1600" i="1">
                              <a:latin typeface="Cambria Math"/>
                            </a:rPr>
                            <m:t>=20 </m:t>
                          </m:r>
                          <m:r>
                            <a:rPr lang="en-GB" sz="1600" i="1">
                              <a:latin typeface="Cambria Math"/>
                              <a:ea typeface="Cambria Math"/>
                            </a:rPr>
                            <m:t>𝜇</m:t>
                          </m:r>
                          <m:r>
                            <a:rPr lang="en-GB" sz="1600" i="1">
                              <a:latin typeface="Cambria Math"/>
                              <a:ea typeface="Cambria Math"/>
                            </a:rPr>
                            <m:t>𝑚</m:t>
                          </m:r>
                        </m:oMath>
                      </m:oMathPara>
                    </a14:m>
                    <a:endParaRPr lang="en-GB" sz="1600" dirty="0">
                      <a:ea typeface="Cambria Math"/>
                    </a:endParaRPr>
                  </a:p>
                  <a:p>
                    <a:pPr/>
                    <a14:m>
                      <m:oMathPara xmlns:m="http://schemas.openxmlformats.org/officeDocument/2006/math">
                        <m:oMathParaPr>
                          <m:jc m:val="center"/>
                        </m:oMathParaPr>
                        <m:oMath xmlns:m="http://schemas.openxmlformats.org/officeDocument/2006/math">
                          <m:sSub>
                            <m:sSubPr>
                              <m:ctrlPr>
                                <a:rPr lang="en-GB" sz="1600" i="1">
                                  <a:latin typeface="Cambria Math" panose="02040503050406030204" pitchFamily="18" charset="0"/>
                                </a:rPr>
                              </m:ctrlPr>
                            </m:sSubPr>
                            <m:e>
                              <m:r>
                                <a:rPr lang="en-GB" sz="1600" i="1">
                                  <a:latin typeface="Cambria Math"/>
                                  <a:ea typeface="Cambria Math"/>
                                </a:rPr>
                                <m:t>𝜀</m:t>
                              </m:r>
                            </m:e>
                            <m:sub>
                              <m:sSub>
                                <m:sSubPr>
                                  <m:ctrlPr>
                                    <a:rPr lang="en-GB" sz="1600" i="1">
                                      <a:latin typeface="Cambria Math" panose="02040503050406030204" pitchFamily="18" charset="0"/>
                                    </a:rPr>
                                  </m:ctrlPr>
                                </m:sSubPr>
                                <m:e>
                                  <m:r>
                                    <a:rPr lang="en-GB" sz="1600" i="1">
                                      <a:latin typeface="Cambria Math"/>
                                    </a:rPr>
                                    <m:t>𝐴𝑙</m:t>
                                  </m:r>
                                </m:e>
                                <m:sub>
                                  <m:r>
                                    <a:rPr lang="en-GB" sz="1600" i="1">
                                      <a:latin typeface="Cambria Math"/>
                                    </a:rPr>
                                    <m:t>2</m:t>
                                  </m:r>
                                </m:sub>
                              </m:sSub>
                              <m:sSub>
                                <m:sSubPr>
                                  <m:ctrlPr>
                                    <a:rPr lang="en-GB" sz="1600" i="1">
                                      <a:latin typeface="Cambria Math" panose="02040503050406030204" pitchFamily="18" charset="0"/>
                                    </a:rPr>
                                  </m:ctrlPr>
                                </m:sSubPr>
                                <m:e>
                                  <m:r>
                                    <a:rPr lang="en-GB" sz="1600" i="1">
                                      <a:latin typeface="Cambria Math"/>
                                    </a:rPr>
                                    <m:t>𝑂</m:t>
                                  </m:r>
                                </m:e>
                                <m:sub>
                                  <m:r>
                                    <a:rPr lang="en-GB" sz="1600" i="1">
                                      <a:latin typeface="Cambria Math"/>
                                    </a:rPr>
                                    <m:t>3</m:t>
                                  </m:r>
                                </m:sub>
                              </m:sSub>
                            </m:sub>
                          </m:sSub>
                          <m:r>
                            <a:rPr lang="en-GB" sz="1600" i="1">
                              <a:latin typeface="Cambria Math"/>
                            </a:rPr>
                            <m:t>=9.4</m:t>
                          </m:r>
                        </m:oMath>
                      </m:oMathPara>
                    </a14:m>
                    <a:endParaRPr lang="en-GB"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40471" y="2578818"/>
                    <a:ext cx="1944216" cy="607026"/>
                  </a:xfrm>
                  <a:prstGeom prst="rect">
                    <a:avLst/>
                  </a:prstGeom>
                  <a:blipFill rotWithShape="0">
                    <a:blip r:embed="rId12"/>
                    <a:stretch>
                      <a:fillRect/>
                    </a:stretch>
                  </a:blipFill>
                </p:spPr>
                <p:txBody>
                  <a:bodyPr/>
                  <a:lstStyle/>
                  <a:p>
                    <a:r>
                      <a:rPr lang="en-GB">
                        <a:noFill/>
                      </a:rPr>
                      <a:t> </a:t>
                    </a:r>
                  </a:p>
                </p:txBody>
              </p:sp>
            </mc:Fallback>
          </mc:AlternateContent>
        </p:grpSp>
        <p:grpSp>
          <p:nvGrpSpPr>
            <p:cNvPr id="12" name="Group 11"/>
            <p:cNvGrpSpPr/>
            <p:nvPr/>
          </p:nvGrpSpPr>
          <p:grpSpPr>
            <a:xfrm>
              <a:off x="395536" y="1484784"/>
              <a:ext cx="288032" cy="422178"/>
              <a:chOff x="395536" y="1484784"/>
              <a:chExt cx="288032" cy="422178"/>
            </a:xfrm>
          </p:grpSpPr>
          <p:cxnSp>
            <p:nvCxnSpPr>
              <p:cNvPr id="13" name="Straight Arrow Connector 12"/>
              <p:cNvCxnSpPr/>
              <p:nvPr/>
            </p:nvCxnSpPr>
            <p:spPr>
              <a:xfrm>
                <a:off x="647529" y="1484784"/>
                <a:ext cx="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0471" y="1772816"/>
                <a:ext cx="0" cy="1341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95536" y="1556792"/>
                    <a:ext cx="288032" cy="24672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100" i="1">
                              <a:latin typeface="Cambria Math"/>
                            </a:rPr>
                            <m:t>𝑑</m:t>
                          </m:r>
                        </m:oMath>
                      </m:oMathPara>
                    </a14:m>
                    <a:endParaRPr lang="en-GB" sz="11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95536" y="1556792"/>
                    <a:ext cx="288032" cy="261610"/>
                  </a:xfrm>
                  <a:prstGeom prst="rect">
                    <a:avLst/>
                  </a:prstGeom>
                  <a:blipFill rotWithShape="0">
                    <a:blip r:embed="rId13"/>
                    <a:stretch>
                      <a:fillRect/>
                    </a:stretch>
                  </a:blipFill>
                </p:spPr>
                <p:txBody>
                  <a:bodyPr/>
                  <a:lstStyle/>
                  <a:p>
                    <a:r>
                      <a:rPr lang="en-GB">
                        <a:noFill/>
                      </a:rPr>
                      <a:t> </a:t>
                    </a:r>
                  </a:p>
                </p:txBody>
              </p:sp>
            </mc:Fallback>
          </mc:AlternateContent>
        </p:grpSp>
      </p:grpSp>
      <p:grpSp>
        <p:nvGrpSpPr>
          <p:cNvPr id="18" name="Group 17"/>
          <p:cNvGrpSpPr/>
          <p:nvPr/>
        </p:nvGrpSpPr>
        <p:grpSpPr>
          <a:xfrm>
            <a:off x="1811770" y="646685"/>
            <a:ext cx="3399660" cy="2641920"/>
            <a:chOff x="1252977" y="3685674"/>
            <a:chExt cx="3399660" cy="2641920"/>
          </a:xfrm>
        </p:grpSpPr>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52977" y="3685674"/>
              <a:ext cx="3399660" cy="2641920"/>
            </a:xfrm>
            <a:prstGeom prst="rect">
              <a:avLst/>
            </a:prstGeom>
          </p:spPr>
        </p:pic>
        <p:sp>
          <p:nvSpPr>
            <p:cNvPr id="20" name="Oval 19"/>
            <p:cNvSpPr/>
            <p:nvPr/>
          </p:nvSpPr>
          <p:spPr>
            <a:xfrm>
              <a:off x="2821497" y="4258010"/>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2857501" y="4330018"/>
                  <a:ext cx="1198352" cy="446276"/>
                </a:xfrm>
                <a:prstGeom prst="rect">
                  <a:avLst/>
                </a:prstGeom>
                <a:noFill/>
              </p:spPr>
              <p:txBody>
                <a:bodyPr wrap="square" rtlCol="0">
                  <a:spAutoFit/>
                </a:bodyPr>
                <a:lstStyle/>
                <a:p>
                  <a:pPr algn="ctr"/>
                  <a:r>
                    <a:rPr lang="en-GB" sz="1200" dirty="0">
                      <a:solidFill>
                        <a:srgbClr val="FF0000"/>
                      </a:solidFill>
                    </a:rPr>
                    <a:t>Intersection at</a:t>
                  </a:r>
                </a:p>
                <a:p>
                  <a:pPr/>
                  <a14:m>
                    <m:oMathPara xmlns:m="http://schemas.openxmlformats.org/officeDocument/2006/math">
                      <m:oMathParaPr>
                        <m:jc m:val="centerGroup"/>
                      </m:oMathParaPr>
                      <m:oMath xmlns:m="http://schemas.openxmlformats.org/officeDocument/2006/math">
                        <m:r>
                          <a:rPr lang="en-GB" sz="1100" i="1">
                            <a:solidFill>
                              <a:srgbClr val="FF0000"/>
                            </a:solidFill>
                            <a:latin typeface="Cambria Math"/>
                          </a:rPr>
                          <m:t>𝑓</m:t>
                        </m:r>
                        <m:r>
                          <a:rPr lang="en-GB" sz="1100" i="1">
                            <a:solidFill>
                              <a:srgbClr val="FF0000"/>
                            </a:solidFill>
                            <a:latin typeface="Cambria Math"/>
                            <a:ea typeface="Cambria Math"/>
                          </a:rPr>
                          <m:t>≈</m:t>
                        </m:r>
                        <m:r>
                          <a:rPr lang="en-GB" sz="1100" i="1">
                            <a:solidFill>
                              <a:srgbClr val="FF0000"/>
                            </a:solidFill>
                            <a:latin typeface="Cambria Math"/>
                          </a:rPr>
                          <m:t>1.84 </m:t>
                        </m:r>
                        <m:r>
                          <a:rPr lang="en-GB" sz="1100" i="1">
                            <a:solidFill>
                              <a:srgbClr val="FF0000"/>
                            </a:solidFill>
                            <a:latin typeface="Cambria Math"/>
                          </a:rPr>
                          <m:t>𝑇𝐻𝑧</m:t>
                        </m:r>
                      </m:oMath>
                    </m:oMathPara>
                  </a14:m>
                  <a:endParaRPr lang="en-GB" sz="11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857501" y="4330018"/>
                  <a:ext cx="1198352" cy="446276"/>
                </a:xfrm>
                <a:prstGeom prst="rect">
                  <a:avLst/>
                </a:prstGeom>
                <a:blipFill rotWithShape="0">
                  <a:blip r:embed="rId15"/>
                  <a:stretch>
                    <a:fillRect t="-2740" b="-2740"/>
                  </a:stretch>
                </a:blipFill>
              </p:spPr>
              <p:txBody>
                <a:bodyPr/>
                <a:lstStyle/>
                <a:p>
                  <a:r>
                    <a:rPr lang="en-GB">
                      <a:noFill/>
                    </a:rPr>
                    <a:t> </a:t>
                  </a:r>
                </a:p>
              </p:txBody>
            </p:sp>
          </mc:Fallback>
        </mc:AlternateContent>
      </p:grpSp>
      <p:sp>
        <p:nvSpPr>
          <p:cNvPr id="22" name="TextBox 21"/>
          <p:cNvSpPr txBox="1"/>
          <p:nvPr/>
        </p:nvSpPr>
        <p:spPr>
          <a:xfrm>
            <a:off x="2683003" y="2217218"/>
            <a:ext cx="2070937" cy="646331"/>
          </a:xfrm>
          <a:prstGeom prst="rect">
            <a:avLst/>
          </a:prstGeom>
          <a:solidFill>
            <a:srgbClr val="FFFFCC"/>
          </a:solidFill>
        </p:spPr>
        <p:txBody>
          <a:bodyPr wrap="square" rtlCol="0">
            <a:spAutoFit/>
          </a:bodyPr>
          <a:lstStyle/>
          <a:p>
            <a:r>
              <a:rPr lang="en-GB" b="1" dirty="0" err="1">
                <a:solidFill>
                  <a:srgbClr val="FF0000"/>
                </a:solidFill>
                <a:latin typeface="Calibri" panose="020F0502020204030204" pitchFamily="34" charset="0"/>
              </a:rPr>
              <a:t>InSb</a:t>
            </a:r>
            <a:r>
              <a:rPr lang="en-GB" b="1" dirty="0">
                <a:solidFill>
                  <a:srgbClr val="FF0000"/>
                </a:solidFill>
                <a:latin typeface="Calibri" panose="020F0502020204030204" pitchFamily="34" charset="0"/>
              </a:rPr>
              <a:t> as </a:t>
            </a:r>
            <a:r>
              <a:rPr lang="en-GB" b="1" dirty="0" err="1">
                <a:solidFill>
                  <a:srgbClr val="FF0000"/>
                </a:solidFill>
                <a:latin typeface="Calibri" panose="020F0502020204030204" pitchFamily="34" charset="0"/>
              </a:rPr>
              <a:t>plasmonic</a:t>
            </a:r>
            <a:r>
              <a:rPr lang="en-GB" b="1" dirty="0">
                <a:solidFill>
                  <a:srgbClr val="FF0000"/>
                </a:solidFill>
                <a:latin typeface="Calibri" panose="020F0502020204030204" pitchFamily="34" charset="0"/>
              </a:rPr>
              <a:t> material at THz</a:t>
            </a:r>
          </a:p>
        </p:txBody>
      </p:sp>
      <p:sp>
        <p:nvSpPr>
          <p:cNvPr id="23" name="TextBox 22"/>
          <p:cNvSpPr txBox="1"/>
          <p:nvPr/>
        </p:nvSpPr>
        <p:spPr>
          <a:xfrm>
            <a:off x="1847528" y="332657"/>
            <a:ext cx="6336704" cy="461665"/>
          </a:xfrm>
          <a:prstGeom prst="rect">
            <a:avLst/>
          </a:prstGeom>
          <a:noFill/>
        </p:spPr>
        <p:txBody>
          <a:bodyPr wrap="square" rtlCol="0">
            <a:spAutoFit/>
          </a:bodyPr>
          <a:lstStyle/>
          <a:p>
            <a:r>
              <a:rPr lang="en-GB" sz="2400" b="1" dirty="0">
                <a:solidFill>
                  <a:srgbClr val="C00000"/>
                </a:solidFill>
                <a:latin typeface="Calibri" pitchFamily="34" charset="0"/>
                <a:cs typeface="Calibri" pitchFamily="34" charset="0"/>
              </a:rPr>
              <a:t>Beam excitation of THz Surface Plasmon modes </a:t>
            </a:r>
          </a:p>
        </p:txBody>
      </p:sp>
      <p:grpSp>
        <p:nvGrpSpPr>
          <p:cNvPr id="24" name="Group 23"/>
          <p:cNvGrpSpPr/>
          <p:nvPr/>
        </p:nvGrpSpPr>
        <p:grpSpPr>
          <a:xfrm>
            <a:off x="7790370" y="1026790"/>
            <a:ext cx="2877630" cy="2277834"/>
            <a:chOff x="861611" y="3933056"/>
            <a:chExt cx="2877630" cy="2277834"/>
          </a:xfrm>
        </p:grpSpPr>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4292" y="3942095"/>
              <a:ext cx="2684949" cy="2086509"/>
            </a:xfrm>
            <a:prstGeom prst="rect">
              <a:avLst/>
            </a:prstGeom>
          </p:spPr>
        </p:pic>
        <p:sp>
          <p:nvSpPr>
            <p:cNvPr id="26" name="TextBox 25"/>
            <p:cNvSpPr txBox="1"/>
            <p:nvPr/>
          </p:nvSpPr>
          <p:spPr>
            <a:xfrm>
              <a:off x="1979712" y="5949280"/>
              <a:ext cx="1008112" cy="261610"/>
            </a:xfrm>
            <a:prstGeom prst="rect">
              <a:avLst/>
            </a:prstGeom>
            <a:noFill/>
          </p:spPr>
          <p:txBody>
            <a:bodyPr wrap="square" rtlCol="0">
              <a:spAutoFit/>
            </a:bodyPr>
            <a:lstStyle/>
            <a:p>
              <a:r>
                <a:rPr lang="en-GB" sz="1100" dirty="0"/>
                <a:t>Energy (</a:t>
              </a:r>
              <a:r>
                <a:rPr lang="en-GB" sz="1100" dirty="0" err="1"/>
                <a:t>keV</a:t>
              </a:r>
              <a:r>
                <a:rPr lang="en-GB" sz="1100" dirty="0"/>
                <a:t>)</a:t>
              </a:r>
            </a:p>
          </p:txBody>
        </p:sp>
        <mc:AlternateContent xmlns:mc="http://schemas.openxmlformats.org/markup-compatibility/2006" xmlns:a14="http://schemas.microsoft.com/office/drawing/2010/main">
          <mc:Choice Requires="a14">
            <p:sp>
              <p:nvSpPr>
                <p:cNvPr id="27" name="TextBox 26"/>
                <p:cNvSpPr txBox="1"/>
                <p:nvPr/>
              </p:nvSpPr>
              <p:spPr>
                <a:xfrm>
                  <a:off x="861611" y="4750985"/>
                  <a:ext cx="385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ea typeface="Cambria Math"/>
                          </a:rPr>
                          <m:t>𝜃</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861611" y="4750985"/>
                  <a:ext cx="385362" cy="369332"/>
                </a:xfrm>
                <a:prstGeom prst="rect">
                  <a:avLst/>
                </a:prstGeom>
                <a:blipFill rotWithShape="1">
                  <a:blip r:embed="rId17"/>
                  <a:stretch>
                    <a:fillRect/>
                  </a:stretch>
                </a:blipFill>
              </p:spPr>
              <p:txBody>
                <a:bodyPr/>
                <a:lstStyle/>
                <a:p>
                  <a:r>
                    <a:rPr lang="en-GB">
                      <a:noFill/>
                    </a:rPr>
                    <a:t> </a:t>
                  </a:r>
                </a:p>
              </p:txBody>
            </p:sp>
          </mc:Fallback>
        </mc:AlternateContent>
        <p:cxnSp>
          <p:nvCxnSpPr>
            <p:cNvPr id="28" name="Straight Connector 27"/>
            <p:cNvCxnSpPr/>
            <p:nvPr/>
          </p:nvCxnSpPr>
          <p:spPr>
            <a:xfrm>
              <a:off x="1683220" y="3933056"/>
              <a:ext cx="0" cy="201622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63935" y="4221087"/>
              <a:ext cx="819833" cy="276999"/>
            </a:xfrm>
            <a:prstGeom prst="rect">
              <a:avLst/>
            </a:prstGeom>
            <a:noFill/>
          </p:spPr>
          <p:txBody>
            <a:bodyPr wrap="square" rtlCol="0">
              <a:spAutoFit/>
            </a:bodyPr>
            <a:lstStyle/>
            <a:p>
              <a:r>
                <a:rPr lang="en-GB" sz="1200" dirty="0">
                  <a:solidFill>
                    <a:srgbClr val="FF0000"/>
                  </a:solidFill>
                </a:rPr>
                <a:t>threshold</a:t>
              </a:r>
            </a:p>
          </p:txBody>
        </p:sp>
      </p:grpSp>
      <mc:AlternateContent xmlns:mc="http://schemas.openxmlformats.org/markup-compatibility/2006" xmlns:a14="http://schemas.microsoft.com/office/drawing/2010/main">
        <mc:Choice Requires="a14">
          <p:sp>
            <p:nvSpPr>
              <p:cNvPr id="36" name="Rectangle 35"/>
              <p:cNvSpPr/>
              <p:nvPr/>
            </p:nvSpPr>
            <p:spPr>
              <a:xfrm>
                <a:off x="4261114" y="4912290"/>
                <a:ext cx="3559554" cy="3945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𝐼</m:t>
                          </m:r>
                        </m:e>
                        <m:sub>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𝑒</m:t>
                              </m:r>
                            </m:sub>
                          </m:sSub>
                        </m:sub>
                      </m:sSub>
                      <m:d>
                        <m:dPr>
                          <m:ctrlPr>
                            <a:rPr lang="en-GB" i="1">
                              <a:latin typeface="Cambria Math" panose="02040503050406030204" pitchFamily="18" charset="0"/>
                            </a:rPr>
                          </m:ctrlPr>
                        </m:dPr>
                        <m:e>
                          <m:r>
                            <a:rPr lang="en-GB" i="1">
                              <a:latin typeface="Cambria Math" panose="02040503050406030204" pitchFamily="18" charset="0"/>
                            </a:rPr>
                            <m:t>𝜔</m:t>
                          </m:r>
                        </m:e>
                      </m:d>
                      <m:r>
                        <a:rPr lang="en-GB">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a:latin typeface="Cambria Math" panose="02040503050406030204" pitchFamily="18" charset="0"/>
                            </a:rPr>
                            <m:t>1</m:t>
                          </m:r>
                        </m:sub>
                      </m:sSub>
                      <m:d>
                        <m:dPr>
                          <m:ctrlPr>
                            <a:rPr lang="en-GB" i="1">
                              <a:latin typeface="Cambria Math" panose="02040503050406030204" pitchFamily="18" charset="0"/>
                            </a:rPr>
                          </m:ctrlPr>
                        </m:dPr>
                        <m:e>
                          <m:r>
                            <a:rPr lang="en-GB" i="1">
                              <a:latin typeface="Cambria Math" panose="02040503050406030204" pitchFamily="18" charset="0"/>
                            </a:rPr>
                            <m:t>𝜔</m:t>
                          </m:r>
                        </m:e>
                      </m:d>
                      <m:d>
                        <m:dPr>
                          <m:begChr m:val="["/>
                          <m:endChr m:val="]"/>
                          <m:ctrlPr>
                            <a:rPr lang="en-GB" i="1">
                              <a:latin typeface="Cambria Math" panose="02040503050406030204" pitchFamily="18" charset="0"/>
                            </a:rPr>
                          </m:ctrlPr>
                        </m:dPr>
                        <m:e>
                          <m:r>
                            <a:rPr lang="en-GB">
                              <a:latin typeface="Cambria Math" panose="02040503050406030204" pitchFamily="18" charset="0"/>
                            </a:rPr>
                            <m:t>1+</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𝑒</m:t>
                                  </m:r>
                                </m:sub>
                              </m:sSub>
                              <m:r>
                                <a:rPr lang="en-GB">
                                  <a:latin typeface="Cambria Math" panose="02040503050406030204" pitchFamily="18" charset="0"/>
                                </a:rPr>
                                <m:t>−1</m:t>
                              </m:r>
                            </m:e>
                          </m:d>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𝜔</m:t>
                              </m:r>
                            </m:e>
                          </m:d>
                        </m:e>
                      </m:d>
                    </m:oMath>
                  </m:oMathPara>
                </a14:m>
                <a:endParaRPr lang="en-GB" dirty="0"/>
              </a:p>
            </p:txBody>
          </p:sp>
        </mc:Choice>
        <mc:Fallback xmlns="">
          <p:sp>
            <p:nvSpPr>
              <p:cNvPr id="36" name="Rectangle 35"/>
              <p:cNvSpPr>
                <a:spLocks noRot="1" noChangeAspect="1" noMove="1" noResize="1" noEditPoints="1" noAdjustHandles="1" noChangeArrowheads="1" noChangeShapeType="1" noTextEdit="1"/>
              </p:cNvSpPr>
              <p:nvPr/>
            </p:nvSpPr>
            <p:spPr>
              <a:xfrm>
                <a:off x="2737114" y="4912290"/>
                <a:ext cx="3559554" cy="394532"/>
              </a:xfrm>
              <a:prstGeom prst="rect">
                <a:avLst/>
              </a:prstGeom>
              <a:blipFill rotWithShape="0">
                <a:blip r:embed="rId20"/>
                <a:stretch>
                  <a:fillRect b="-61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271201" y="5428389"/>
                <a:ext cx="3577099" cy="4071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𝜔</m:t>
                          </m:r>
                        </m:e>
                      </m:d>
                      <m:r>
                        <a:rPr lang="en-GB">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𝑘</m:t>
                                  </m:r>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𝑧</m:t>
                                      </m:r>
                                    </m:sub>
                                  </m:sSub>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i="1">
                                              <a:latin typeface="Cambria Math" panose="02040503050406030204" pitchFamily="18" charset="0"/>
                                            </a:rPr>
                                            <m:t>𝑏</m:t>
                                          </m:r>
                                        </m:sub>
                                      </m:sSub>
                                    </m:e>
                                  </m:func>
                                </m:e>
                              </m:d>
                            </m:e>
                            <m:sup>
                              <m:r>
                                <a:rPr lang="en-GB">
                                  <a:latin typeface="Cambria Math" panose="02040503050406030204" pitchFamily="18" charset="0"/>
                                </a:rPr>
                                <m:t>2</m:t>
                              </m:r>
                            </m:sup>
                          </m:sSup>
                        </m:sup>
                      </m:sSup>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𝑘</m:t>
                                  </m:r>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𝑥</m:t>
                                      </m:r>
                                    </m:sub>
                                  </m:sSub>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sSub>
                                        <m:sSubPr>
                                          <m:ctrlPr>
                                            <a:rPr lang="en-GB" i="1">
                                              <a:latin typeface="Cambria Math" panose="02040503050406030204" pitchFamily="18" charset="0"/>
                                            </a:rPr>
                                          </m:ctrlPr>
                                        </m:sSubPr>
                                        <m:e>
                                          <m:r>
                                            <a:rPr lang="en-GB" i="1">
                                              <a:latin typeface="Cambria Math" panose="02040503050406030204" pitchFamily="18" charset="0"/>
                                            </a:rPr>
                                            <m:t>𝜃</m:t>
                                          </m:r>
                                        </m:e>
                                        <m:sub>
                                          <m:r>
                                            <a:rPr lang="en-GB" i="1">
                                              <a:latin typeface="Cambria Math" panose="02040503050406030204" pitchFamily="18" charset="0"/>
                                            </a:rPr>
                                            <m:t>𝑏</m:t>
                                          </m:r>
                                        </m:sub>
                                      </m:sSub>
                                    </m:e>
                                  </m:func>
                                </m:e>
                              </m:d>
                            </m:e>
                            <m:sup>
                              <m:r>
                                <a:rPr lang="en-GB">
                                  <a:latin typeface="Cambria Math" panose="02040503050406030204" pitchFamily="18" charset="0"/>
                                </a:rPr>
                                <m:t>2</m:t>
                              </m:r>
                            </m:sup>
                          </m:sSup>
                        </m:sup>
                      </m:sSup>
                    </m:oMath>
                  </m:oMathPara>
                </a14:m>
                <a:endParaRPr lang="en-GB" dirty="0"/>
              </a:p>
            </p:txBody>
          </p:sp>
        </mc:Choice>
        <mc:Fallback xmlns="">
          <p:sp>
            <p:nvSpPr>
              <p:cNvPr id="37" name="Rectangle 36"/>
              <p:cNvSpPr>
                <a:spLocks noRot="1" noChangeAspect="1" noMove="1" noResize="1" noEditPoints="1" noAdjustHandles="1" noChangeArrowheads="1" noChangeShapeType="1" noTextEdit="1"/>
              </p:cNvSpPr>
              <p:nvPr/>
            </p:nvSpPr>
            <p:spPr>
              <a:xfrm>
                <a:off x="2747200" y="5428388"/>
                <a:ext cx="3577099" cy="407163"/>
              </a:xfrm>
              <a:prstGeom prst="rect">
                <a:avLst/>
              </a:prstGeom>
              <a:blipFill rotWithShape="0">
                <a:blip r:embed="rId21"/>
                <a:stretch>
                  <a:fillRect l="-512" b="-14925"/>
                </a:stretch>
              </a:blipFill>
            </p:spPr>
            <p:txBody>
              <a:bodyPr/>
              <a:lstStyle/>
              <a:p>
                <a:r>
                  <a:rPr lang="en-GB">
                    <a:noFill/>
                  </a:rPr>
                  <a:t> </a:t>
                </a:r>
              </a:p>
            </p:txBody>
          </p:sp>
        </mc:Fallback>
      </mc:AlternateContent>
      <p:pic>
        <p:nvPicPr>
          <p:cNvPr id="3" name="Picture 2"/>
          <p:cNvPicPr>
            <a:picLocks noChangeAspect="1"/>
          </p:cNvPicPr>
          <p:nvPr/>
        </p:nvPicPr>
        <p:blipFill>
          <a:blip r:embed="rId22"/>
          <a:stretch>
            <a:fillRect/>
          </a:stretch>
        </p:blipFill>
        <p:spPr>
          <a:xfrm>
            <a:off x="5087889" y="1379448"/>
            <a:ext cx="2691259" cy="1329473"/>
          </a:xfrm>
          <a:prstGeom prst="rect">
            <a:avLst/>
          </a:prstGeom>
        </p:spPr>
      </p:pic>
      <p:pic>
        <p:nvPicPr>
          <p:cNvPr id="38" name="Picture 3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775818" y="3861048"/>
            <a:ext cx="2784678" cy="1508574"/>
          </a:xfrm>
          <a:prstGeom prst="rect">
            <a:avLst/>
          </a:prstGeom>
        </p:spPr>
      </p:pic>
      <p:cxnSp>
        <p:nvCxnSpPr>
          <p:cNvPr id="39" name="Straight Arrow Connector 38"/>
          <p:cNvCxnSpPr/>
          <p:nvPr/>
        </p:nvCxnSpPr>
        <p:spPr>
          <a:xfrm>
            <a:off x="8112225" y="4656793"/>
            <a:ext cx="445885" cy="52751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96200" y="4779589"/>
            <a:ext cx="576064" cy="369332"/>
          </a:xfrm>
          <a:prstGeom prst="rect">
            <a:avLst/>
          </a:prstGeom>
          <a:noFill/>
        </p:spPr>
        <p:txBody>
          <a:bodyPr wrap="square" rtlCol="0">
            <a:spAutoFit/>
          </a:bodyPr>
          <a:lstStyle/>
          <a:p>
            <a:r>
              <a:rPr lang="en-GB" b="1" i="1" dirty="0">
                <a:solidFill>
                  <a:srgbClr val="C00000"/>
                </a:solidFill>
                <a:latin typeface="Times New Roman" panose="02020603050405020304" pitchFamily="18" charset="0"/>
                <a:cs typeface="Times New Roman" panose="02020603050405020304" pitchFamily="18" charset="0"/>
              </a:rPr>
              <a:t>Ɵ</a:t>
            </a:r>
            <a:endParaRPr lang="en-GB" b="1" baseline="-25000" dirty="0">
              <a:solidFill>
                <a:srgbClr val="C0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GB" smtClean="0"/>
              <a:t>PPAP 15</a:t>
            </a:r>
            <a:endParaRPr lang="en-GB" dirty="0"/>
          </a:p>
        </p:txBody>
      </p:sp>
      <p:sp>
        <p:nvSpPr>
          <p:cNvPr id="4" name="Slide Number Placeholder 3"/>
          <p:cNvSpPr>
            <a:spLocks noGrp="1"/>
          </p:cNvSpPr>
          <p:nvPr>
            <p:ph type="sldNum" sz="quarter" idx="12"/>
          </p:nvPr>
        </p:nvSpPr>
        <p:spPr/>
        <p:txBody>
          <a:bodyPr/>
          <a:lstStyle/>
          <a:p>
            <a:pPr>
              <a:defRPr/>
            </a:pPr>
            <a:fld id="{2B7C6BF7-5D2A-4E3F-99B2-E74EF9B78902}" type="slidenum">
              <a:rPr lang="en-GB" smtClean="0"/>
              <a:pPr>
                <a:defRPr/>
              </a:pPr>
              <a:t>11</a:t>
            </a:fld>
            <a:endParaRPr lang="en-GB" dirty="0"/>
          </a:p>
        </p:txBody>
      </p:sp>
    </p:spTree>
    <p:extLst>
      <p:ext uri="{BB962C8B-B14F-4D97-AF65-F5344CB8AC3E}">
        <p14:creationId xmlns:p14="http://schemas.microsoft.com/office/powerpoint/2010/main" val="357995595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19" y="2101678"/>
            <a:ext cx="7910547" cy="32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45256" y="217202"/>
            <a:ext cx="5471178" cy="769441"/>
          </a:xfrm>
          <a:prstGeom prst="rect">
            <a:avLst/>
          </a:prstGeom>
          <a:noFill/>
        </p:spPr>
        <p:txBody>
          <a:bodyPr wrap="none" rtlCol="0">
            <a:spAutoFit/>
          </a:bodyPr>
          <a:lstStyle/>
          <a:p>
            <a:r>
              <a:rPr lang="en-GB" sz="4400" dirty="0" smtClean="0">
                <a:solidFill>
                  <a:prstClr val="black"/>
                </a:solidFill>
              </a:rPr>
              <a:t>Direct THz acceleration</a:t>
            </a:r>
            <a:endParaRPr lang="en-GB" sz="4400" dirty="0">
              <a:solidFill>
                <a:prstClr val="black"/>
              </a:solidFill>
            </a:endParaRPr>
          </a:p>
        </p:txBody>
      </p:sp>
      <p:sp>
        <p:nvSpPr>
          <p:cNvPr id="3" name="TextBox 2"/>
          <p:cNvSpPr txBox="1"/>
          <p:nvPr/>
        </p:nvSpPr>
        <p:spPr>
          <a:xfrm>
            <a:off x="733587" y="1131923"/>
            <a:ext cx="9143658"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prstClr val="black"/>
                </a:solidFill>
              </a:rPr>
              <a:t>Laser group arrival time tuneable to give </a:t>
            </a:r>
            <a:r>
              <a:rPr lang="en-GB" sz="2000" dirty="0" smtClean="0">
                <a:solidFill>
                  <a:prstClr val="black"/>
                </a:solidFill>
              </a:rPr>
              <a:t>effective </a:t>
            </a:r>
            <a:r>
              <a:rPr lang="en-GB" sz="2000" dirty="0">
                <a:solidFill>
                  <a:prstClr val="black"/>
                </a:solidFill>
              </a:rPr>
              <a:t>source velocity  &lt; c</a:t>
            </a:r>
          </a:p>
          <a:p>
            <a:pPr marL="342900" indent="-342900">
              <a:buFont typeface="Arial" panose="020B0604020202020204" pitchFamily="34" charset="0"/>
              <a:buChar char="•"/>
            </a:pPr>
            <a:r>
              <a:rPr lang="en-GB" sz="2000" dirty="0">
                <a:solidFill>
                  <a:prstClr val="black"/>
                </a:solidFill>
              </a:rPr>
              <a:t>Local conversion to THz   -  effective phase velocity </a:t>
            </a:r>
            <a:r>
              <a:rPr lang="en-GB" sz="2000" dirty="0" smtClean="0">
                <a:solidFill>
                  <a:prstClr val="black"/>
                </a:solidFill>
              </a:rPr>
              <a:t>tuned </a:t>
            </a:r>
            <a:r>
              <a:rPr lang="en-GB" sz="2000" dirty="0">
                <a:solidFill>
                  <a:prstClr val="black"/>
                </a:solidFill>
              </a:rPr>
              <a:t>to match electron beam</a:t>
            </a:r>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a:xfrm>
            <a:off x="8524337" y="6356350"/>
            <a:ext cx="2743200" cy="365125"/>
          </a:xfrm>
        </p:spPr>
        <p:txBody>
          <a:bodyPr/>
          <a:lstStyle/>
          <a:p>
            <a:fld id="{D512B61F-0AB3-4071-ADAA-A656E1BC48EE}" type="slidenum">
              <a:rPr lang="en-GB" smtClean="0"/>
              <a:t>12</a:t>
            </a:fld>
            <a:endParaRPr lang="en-GB"/>
          </a:p>
        </p:txBody>
      </p:sp>
      <p:pic>
        <p:nvPicPr>
          <p:cNvPr id="7" name="Picture 2" descr="C:\SPJ\analysis\THzmodulationExpt\2015\DansDa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4700" y="1818680"/>
            <a:ext cx="4177300" cy="3133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93939" y="4934646"/>
            <a:ext cx="3751412" cy="646331"/>
          </a:xfrm>
          <a:prstGeom prst="rect">
            <a:avLst/>
          </a:prstGeom>
          <a:noFill/>
        </p:spPr>
        <p:txBody>
          <a:bodyPr wrap="none" rtlCol="0">
            <a:spAutoFit/>
          </a:bodyPr>
          <a:lstStyle/>
          <a:p>
            <a:r>
              <a:rPr lang="en-GB" dirty="0">
                <a:solidFill>
                  <a:prstClr val="black"/>
                </a:solidFill>
              </a:rPr>
              <a:t>Results for phase velocity 0.91 – 1.10c</a:t>
            </a:r>
          </a:p>
          <a:p>
            <a:r>
              <a:rPr lang="en-GB" dirty="0">
                <a:solidFill>
                  <a:prstClr val="black"/>
                </a:solidFill>
              </a:rPr>
              <a:t>velocity tuneable from optics</a:t>
            </a:r>
          </a:p>
        </p:txBody>
      </p:sp>
      <p:sp>
        <p:nvSpPr>
          <p:cNvPr id="9" name="TextBox 8"/>
          <p:cNvSpPr txBox="1"/>
          <p:nvPr/>
        </p:nvSpPr>
        <p:spPr>
          <a:xfrm>
            <a:off x="1276573" y="5656189"/>
            <a:ext cx="8126007" cy="461665"/>
          </a:xfrm>
          <a:prstGeom prst="rect">
            <a:avLst/>
          </a:prstGeom>
          <a:noFill/>
        </p:spPr>
        <p:txBody>
          <a:bodyPr wrap="none" rtlCol="0">
            <a:spAutoFit/>
          </a:bodyPr>
          <a:lstStyle/>
          <a:p>
            <a:r>
              <a:rPr lang="en-GB" sz="2400" dirty="0">
                <a:solidFill>
                  <a:prstClr val="black"/>
                </a:solidFill>
              </a:rPr>
              <a:t>Separate measurements:    50kV/cm with ~20% of laser power   </a:t>
            </a:r>
          </a:p>
        </p:txBody>
      </p:sp>
    </p:spTree>
    <p:extLst>
      <p:ext uri="{BB962C8B-B14F-4D97-AF65-F5344CB8AC3E}">
        <p14:creationId xmlns:p14="http://schemas.microsoft.com/office/powerpoint/2010/main" val="210034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7590" y="454659"/>
            <a:ext cx="7616825" cy="2621712"/>
            <a:chOff x="3464041" y="3502008"/>
            <a:chExt cx="7616825" cy="2621712"/>
          </a:xfrm>
        </p:grpSpPr>
        <p:pic>
          <p:nvPicPr>
            <p:cNvPr id="1032" name="Picture 8" descr="BA1schematic.png"/>
            <p:cNvPicPr>
              <a:picLocks noChangeAspect="1" noChangeArrowheads="1"/>
            </p:cNvPicPr>
            <p:nvPr/>
          </p:nvPicPr>
          <p:blipFill rotWithShape="1">
            <a:blip r:embed="rId2">
              <a:extLst>
                <a:ext uri="{28A0092B-C50C-407E-A947-70E740481C1C}">
                  <a14:useLocalDpi xmlns:a14="http://schemas.microsoft.com/office/drawing/2010/main" val="0"/>
                </a:ext>
              </a:extLst>
            </a:blip>
            <a:srcRect t="28988"/>
            <a:stretch/>
          </p:blipFill>
          <p:spPr bwMode="auto">
            <a:xfrm>
              <a:off x="3464041" y="3502008"/>
              <a:ext cx="7616825" cy="2621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A1schematic.png"/>
            <p:cNvPicPr>
              <a:picLocks noChangeAspect="1" noChangeArrowheads="1"/>
            </p:cNvPicPr>
            <p:nvPr/>
          </p:nvPicPr>
          <p:blipFill rotWithShape="1">
            <a:blip r:embed="rId2">
              <a:extLst>
                <a:ext uri="{28A0092B-C50C-407E-A947-70E740481C1C}">
                  <a14:useLocalDpi xmlns:a14="http://schemas.microsoft.com/office/drawing/2010/main" val="0"/>
                </a:ext>
              </a:extLst>
            </a:blip>
            <a:srcRect r="24136" b="82177"/>
            <a:stretch/>
          </p:blipFill>
          <p:spPr bwMode="auto">
            <a:xfrm>
              <a:off x="3464041" y="4646743"/>
              <a:ext cx="5778434" cy="658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709021" y="1989020"/>
            <a:ext cx="8763000" cy="2240595"/>
            <a:chOff x="-271244" y="-483992"/>
            <a:chExt cx="8930694" cy="2529222"/>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5288" y="552264"/>
              <a:ext cx="2654162" cy="149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787"/>
            <a:stretch/>
          </p:blipFill>
          <p:spPr bwMode="auto">
            <a:xfrm>
              <a:off x="-271244" y="-305247"/>
              <a:ext cx="2496003" cy="233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SPJ\Presentations\Cockcroft\photos\WP_20150721_19_26_23_Ric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1" t="9142" r="-1761" b="13318"/>
            <a:stretch/>
          </p:blipFill>
          <p:spPr bwMode="auto">
            <a:xfrm>
              <a:off x="2128630" y="-483992"/>
              <a:ext cx="4114800" cy="179468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6876146" y="4790080"/>
            <a:ext cx="3273845" cy="923330"/>
          </a:xfrm>
          <a:prstGeom prst="rect">
            <a:avLst/>
          </a:prstGeom>
          <a:noFill/>
        </p:spPr>
        <p:txBody>
          <a:bodyPr wrap="none" rtlCol="0">
            <a:spAutoFit/>
          </a:bodyPr>
          <a:lstStyle/>
          <a:p>
            <a:r>
              <a:rPr lang="en-GB" dirty="0">
                <a:solidFill>
                  <a:prstClr val="black"/>
                </a:solidFill>
              </a:rPr>
              <a:t>120m</a:t>
            </a:r>
            <a:r>
              <a:rPr lang="en-GB" baseline="30000" dirty="0">
                <a:solidFill>
                  <a:prstClr val="black"/>
                </a:solidFill>
              </a:rPr>
              <a:t>2</a:t>
            </a:r>
            <a:r>
              <a:rPr lang="en-GB" dirty="0">
                <a:solidFill>
                  <a:prstClr val="black"/>
                </a:solidFill>
              </a:rPr>
              <a:t> laser lab</a:t>
            </a:r>
          </a:p>
          <a:p>
            <a:r>
              <a:rPr lang="en-GB" dirty="0">
                <a:solidFill>
                  <a:prstClr val="black"/>
                </a:solidFill>
              </a:rPr>
              <a:t>Multiple lasers, up to 20TW laser</a:t>
            </a:r>
          </a:p>
          <a:p>
            <a:r>
              <a:rPr lang="en-GB" dirty="0">
                <a:solidFill>
                  <a:prstClr val="black"/>
                </a:solidFill>
              </a:rPr>
              <a:t>Coupled to VELA user station</a:t>
            </a:r>
          </a:p>
        </p:txBody>
      </p:sp>
      <p:sp>
        <p:nvSpPr>
          <p:cNvPr id="7" name="TextBox 6"/>
          <p:cNvSpPr txBox="1"/>
          <p:nvPr/>
        </p:nvSpPr>
        <p:spPr>
          <a:xfrm>
            <a:off x="1727164" y="3"/>
            <a:ext cx="8847422" cy="461665"/>
          </a:xfrm>
          <a:prstGeom prst="rect">
            <a:avLst/>
          </a:prstGeom>
          <a:noFill/>
        </p:spPr>
        <p:txBody>
          <a:bodyPr wrap="none" rtlCol="0">
            <a:spAutoFit/>
          </a:bodyPr>
          <a:lstStyle/>
          <a:p>
            <a:r>
              <a:rPr lang="en-GB" sz="2400" dirty="0">
                <a:solidFill>
                  <a:prstClr val="black"/>
                </a:solidFill>
              </a:rPr>
              <a:t>Flexible user station on VELA  - </a:t>
            </a:r>
            <a:r>
              <a:rPr lang="en-GB" sz="2000" dirty="0">
                <a:solidFill>
                  <a:prstClr val="black"/>
                </a:solidFill>
              </a:rPr>
              <a:t>first experiments completed July/August 2015</a:t>
            </a:r>
          </a:p>
        </p:txBody>
      </p:sp>
      <p:sp>
        <p:nvSpPr>
          <p:cNvPr id="8" name="TextBox 7"/>
          <p:cNvSpPr txBox="1"/>
          <p:nvPr/>
        </p:nvSpPr>
        <p:spPr>
          <a:xfrm>
            <a:off x="4114803" y="3767945"/>
            <a:ext cx="3346685" cy="923330"/>
          </a:xfrm>
          <a:prstGeom prst="rect">
            <a:avLst/>
          </a:prstGeom>
          <a:noFill/>
        </p:spPr>
        <p:txBody>
          <a:bodyPr wrap="none" rtlCol="0">
            <a:spAutoFit/>
          </a:bodyPr>
          <a:lstStyle/>
          <a:p>
            <a:r>
              <a:rPr lang="en-GB" dirty="0">
                <a:solidFill>
                  <a:prstClr val="black"/>
                </a:solidFill>
              </a:rPr>
              <a:t>Now: 5MeV, &lt;1pC-200 </a:t>
            </a:r>
            <a:r>
              <a:rPr lang="en-GB" dirty="0" err="1">
                <a:solidFill>
                  <a:prstClr val="black"/>
                </a:solidFill>
              </a:rPr>
              <a:t>pC</a:t>
            </a:r>
            <a:r>
              <a:rPr lang="en-GB" dirty="0">
                <a:solidFill>
                  <a:prstClr val="black"/>
                </a:solidFill>
              </a:rPr>
              <a:t>, 2-5ps</a:t>
            </a:r>
          </a:p>
          <a:p>
            <a:r>
              <a:rPr lang="en-GB" dirty="0">
                <a:solidFill>
                  <a:prstClr val="black"/>
                </a:solidFill>
              </a:rPr>
              <a:t>Now+12months;    50MeV, 100fs, </a:t>
            </a:r>
          </a:p>
          <a:p>
            <a:endParaRPr lang="en-GB" dirty="0">
              <a:solidFill>
                <a:prstClr val="black"/>
              </a:solidFill>
            </a:endParaRPr>
          </a:p>
        </p:txBody>
      </p:sp>
      <p:grpSp>
        <p:nvGrpSpPr>
          <p:cNvPr id="9" name="Group 8"/>
          <p:cNvGrpSpPr/>
          <p:nvPr/>
        </p:nvGrpSpPr>
        <p:grpSpPr>
          <a:xfrm>
            <a:off x="1572531" y="4556339"/>
            <a:ext cx="6493492" cy="2364675"/>
            <a:chOff x="90982" y="1250226"/>
            <a:chExt cx="9199849" cy="3255825"/>
          </a:xfrm>
        </p:grpSpPr>
        <p:pic>
          <p:nvPicPr>
            <p:cNvPr id="18" name="Picture 17" descr="C:\Users\pck07283\Pictures\Shifted pano Latte L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1402" b="7219"/>
            <a:stretch/>
          </p:blipFill>
          <p:spPr bwMode="auto">
            <a:xfrm>
              <a:off x="90982" y="1250226"/>
              <a:ext cx="7203676" cy="15931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pck07283\Pictures\Shifted pano Latte La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792"/>
            <a:stretch/>
          </p:blipFill>
          <p:spPr bwMode="auto">
            <a:xfrm>
              <a:off x="1255625" y="2788956"/>
              <a:ext cx="8035206" cy="171709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ooter Placeholder 1"/>
          <p:cNvSpPr>
            <a:spLocks noGrp="1"/>
          </p:cNvSpPr>
          <p:nvPr>
            <p:ph type="ftr" sz="quarter" idx="11"/>
          </p:nvPr>
        </p:nvSpPr>
        <p:spPr/>
        <p:txBody>
          <a:bodyPr/>
          <a:lstStyle/>
          <a:p>
            <a:r>
              <a:rPr lang="en-GB" smtClean="0"/>
              <a:t>PPAP 15</a:t>
            </a:r>
            <a:endParaRPr lang="en-GB"/>
          </a:p>
        </p:txBody>
      </p:sp>
      <p:sp>
        <p:nvSpPr>
          <p:cNvPr id="3" name="Slide Number Placeholder 2"/>
          <p:cNvSpPr>
            <a:spLocks noGrp="1"/>
          </p:cNvSpPr>
          <p:nvPr>
            <p:ph type="sldNum" sz="quarter" idx="12"/>
          </p:nvPr>
        </p:nvSpPr>
        <p:spPr/>
        <p:txBody>
          <a:bodyPr/>
          <a:lstStyle/>
          <a:p>
            <a:fld id="{D512B61F-0AB3-4071-ADAA-A656E1BC48EE}" type="slidenum">
              <a:rPr lang="en-GB" smtClean="0"/>
              <a:t>13</a:t>
            </a:fld>
            <a:endParaRPr lang="en-GB"/>
          </a:p>
        </p:txBody>
      </p:sp>
    </p:spTree>
    <p:extLst>
      <p:ext uri="{BB962C8B-B14F-4D97-AF65-F5344CB8AC3E}">
        <p14:creationId xmlns:p14="http://schemas.microsoft.com/office/powerpoint/2010/main" val="1971881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PPAP 15</a:t>
            </a:r>
            <a:endParaRPr lang="en-GB"/>
          </a:p>
        </p:txBody>
      </p:sp>
      <p:sp>
        <p:nvSpPr>
          <p:cNvPr id="6" name="Slide Number Placeholder 5"/>
          <p:cNvSpPr>
            <a:spLocks noGrp="1"/>
          </p:cNvSpPr>
          <p:nvPr>
            <p:ph type="sldNum" sz="quarter" idx="12"/>
          </p:nvPr>
        </p:nvSpPr>
        <p:spPr/>
        <p:txBody>
          <a:bodyPr/>
          <a:lstStyle/>
          <a:p>
            <a:pPr>
              <a:defRPr/>
            </a:pPr>
            <a:fld id="{D4669743-AD98-5343-B96F-185D8E31EEC6}" type="slidenum">
              <a:rPr lang="en-GB" smtClean="0"/>
              <a:pPr>
                <a:defRPr/>
              </a:pPr>
              <a:t>14</a:t>
            </a:fld>
            <a:endParaRPr lang="en-GB"/>
          </a:p>
        </p:txBody>
      </p:sp>
      <p:pic>
        <p:nvPicPr>
          <p:cNvPr id="21508" name="Picture 6" descr="cover_nat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08" y="1141412"/>
            <a:ext cx="3970338" cy="521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3564" y="2878292"/>
            <a:ext cx="5624436" cy="1627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1175" y="5876925"/>
            <a:ext cx="48387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TextBox 14"/>
          <p:cNvSpPr txBox="1">
            <a:spLocks noChangeArrowheads="1"/>
          </p:cNvSpPr>
          <p:nvPr/>
        </p:nvSpPr>
        <p:spPr bwMode="auto">
          <a:xfrm>
            <a:off x="5618163" y="4891724"/>
            <a:ext cx="49180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000FF"/>
                </a:solidFill>
              </a:rPr>
              <a:t>Accelerating gradient 4.4 </a:t>
            </a:r>
            <a:r>
              <a:rPr lang="en-US" sz="1800" b="1" dirty="0" err="1">
                <a:solidFill>
                  <a:srgbClr val="0000FF"/>
                </a:solidFill>
              </a:rPr>
              <a:t>GeV</a:t>
            </a:r>
            <a:r>
              <a:rPr lang="en-US" sz="1800" b="1" dirty="0">
                <a:solidFill>
                  <a:srgbClr val="0000FF"/>
                </a:solidFill>
              </a:rPr>
              <a:t>/m</a:t>
            </a:r>
          </a:p>
          <a:p>
            <a:pPr eaLnBrk="1" hangingPunct="1"/>
            <a:r>
              <a:rPr lang="en-US" sz="1800" b="1" dirty="0">
                <a:solidFill>
                  <a:srgbClr val="0000FF"/>
                </a:solidFill>
              </a:rPr>
              <a:t>Final energy spread of </a:t>
            </a:r>
            <a:r>
              <a:rPr lang="en-US" sz="1800" b="1" dirty="0" smtClean="0">
                <a:solidFill>
                  <a:srgbClr val="0000FF"/>
                </a:solidFill>
              </a:rPr>
              <a:t>trailing </a:t>
            </a:r>
            <a:r>
              <a:rPr lang="en-US" sz="1800" b="1" dirty="0">
                <a:solidFill>
                  <a:srgbClr val="0000FF"/>
                </a:solidFill>
              </a:rPr>
              <a:t>bunch:0.7%</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565" y="891382"/>
            <a:ext cx="5470525" cy="17827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305014" y="169450"/>
            <a:ext cx="6347962" cy="707886"/>
          </a:xfrm>
          <a:prstGeom prst="rect">
            <a:avLst/>
          </a:prstGeom>
          <a:noFill/>
        </p:spPr>
        <p:txBody>
          <a:bodyPr wrap="none" rtlCol="0">
            <a:spAutoFit/>
          </a:bodyPr>
          <a:lstStyle/>
          <a:p>
            <a:r>
              <a:rPr lang="en-US" sz="4000" dirty="0">
                <a:solidFill>
                  <a:srgbClr val="FF0000"/>
                </a:solidFill>
              </a:rPr>
              <a:t>FACET two-bunch experiment</a:t>
            </a:r>
          </a:p>
        </p:txBody>
      </p:sp>
    </p:spTree>
    <p:extLst>
      <p:ext uri="{BB962C8B-B14F-4D97-AF65-F5344CB8AC3E}">
        <p14:creationId xmlns:p14="http://schemas.microsoft.com/office/powerpoint/2010/main" val="3212048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533" y="85931"/>
            <a:ext cx="8892664" cy="579479"/>
          </a:xfrm>
        </p:spPr>
        <p:txBody>
          <a:bodyPr>
            <a:noAutofit/>
          </a:bodyPr>
          <a:lstStyle/>
          <a:p>
            <a:r>
              <a:rPr lang="en-US" sz="3200" dirty="0">
                <a:solidFill>
                  <a:srgbClr val="FF0000"/>
                </a:solidFill>
              </a:rPr>
              <a:t>Beam-Driven Wakefield Acceleration Worldwide</a:t>
            </a:r>
          </a:p>
        </p:txBody>
      </p:sp>
      <p:sp>
        <p:nvSpPr>
          <p:cNvPr id="4" name="Slide Number Placeholder 3"/>
          <p:cNvSpPr>
            <a:spLocks noGrp="1"/>
          </p:cNvSpPr>
          <p:nvPr>
            <p:ph type="sldNum" sz="quarter" idx="12"/>
          </p:nvPr>
        </p:nvSpPr>
        <p:spPr/>
        <p:txBody>
          <a:bodyPr/>
          <a:lstStyle/>
          <a:p>
            <a:fld id="{BF63DF78-E913-8A41-933F-B3580CE1A6D5}" type="slidenum">
              <a:rPr lang="en-US" smtClean="0"/>
              <a:pPr/>
              <a:t>15</a:t>
            </a:fld>
            <a:endParaRPr lang="en-US"/>
          </a:p>
        </p:txBody>
      </p:sp>
      <p:graphicFrame>
        <p:nvGraphicFramePr>
          <p:cNvPr id="5" name="Table 4"/>
          <p:cNvGraphicFramePr>
            <a:graphicFrameLocks noGrp="1"/>
          </p:cNvGraphicFramePr>
          <p:nvPr>
            <p:extLst/>
          </p:nvPr>
        </p:nvGraphicFramePr>
        <p:xfrm>
          <a:off x="1633119" y="931333"/>
          <a:ext cx="8895078" cy="5425016"/>
        </p:xfrm>
        <a:graphic>
          <a:graphicData uri="http://schemas.openxmlformats.org/drawingml/2006/table">
            <a:tbl>
              <a:tblPr firstRow="1" bandRow="1">
                <a:tableStyleId>{5C22544A-7EE6-4342-B048-85BDC9FD1C3A}</a:tableStyleId>
              </a:tblPr>
              <a:tblGrid>
                <a:gridCol w="1040994"/>
                <a:gridCol w="1006349"/>
                <a:gridCol w="790703"/>
                <a:gridCol w="1739147"/>
                <a:gridCol w="595886"/>
                <a:gridCol w="623389"/>
                <a:gridCol w="3098610"/>
              </a:tblGrid>
              <a:tr h="542501">
                <a:tc>
                  <a:txBody>
                    <a:bodyPr/>
                    <a:lstStyle/>
                    <a:p>
                      <a:r>
                        <a:rPr lang="en-US" sz="1200" dirty="0" smtClean="0"/>
                        <a:t>Facility</a:t>
                      </a:r>
                      <a:endParaRPr lang="en-US" sz="1200" dirty="0"/>
                    </a:p>
                  </a:txBody>
                  <a:tcPr anchor="ctr"/>
                </a:tc>
                <a:tc>
                  <a:txBody>
                    <a:bodyPr/>
                    <a:lstStyle/>
                    <a:p>
                      <a:r>
                        <a:rPr lang="en-US" sz="1200" dirty="0" smtClean="0"/>
                        <a:t>Where</a:t>
                      </a:r>
                      <a:endParaRPr lang="en-US" sz="1200" dirty="0"/>
                    </a:p>
                  </a:txBody>
                  <a:tcPr anchor="ctr"/>
                </a:tc>
                <a:tc>
                  <a:txBody>
                    <a:bodyPr/>
                    <a:lstStyle/>
                    <a:p>
                      <a:r>
                        <a:rPr lang="en-US" sz="1200" dirty="0" smtClean="0"/>
                        <a:t>Drive</a:t>
                      </a:r>
                      <a:r>
                        <a:rPr lang="en-US" sz="1200" baseline="0" dirty="0" smtClean="0"/>
                        <a:t> (D) beam</a:t>
                      </a:r>
                      <a:endParaRPr lang="en-US" sz="1200" dirty="0"/>
                    </a:p>
                  </a:txBody>
                  <a:tcPr anchor="ctr"/>
                </a:tc>
                <a:tc>
                  <a:txBody>
                    <a:bodyPr/>
                    <a:lstStyle/>
                    <a:p>
                      <a:r>
                        <a:rPr lang="en-US" sz="1200" dirty="0" smtClean="0"/>
                        <a:t>Witness (W) beam</a:t>
                      </a:r>
                      <a:endParaRPr lang="en-US" sz="1200" dirty="0"/>
                    </a:p>
                  </a:txBody>
                  <a:tcPr anchor="ctr"/>
                </a:tc>
                <a:tc>
                  <a:txBody>
                    <a:bodyPr/>
                    <a:lstStyle/>
                    <a:p>
                      <a:r>
                        <a:rPr lang="en-US" sz="1200" dirty="0" smtClean="0"/>
                        <a:t>Start</a:t>
                      </a:r>
                      <a:endParaRPr lang="en-US" sz="1200" dirty="0"/>
                    </a:p>
                  </a:txBody>
                  <a:tcPr anchor="ctr"/>
                </a:tc>
                <a:tc>
                  <a:txBody>
                    <a:bodyPr/>
                    <a:lstStyle/>
                    <a:p>
                      <a:r>
                        <a:rPr lang="en-US" sz="1200" dirty="0" smtClean="0"/>
                        <a:t>End</a:t>
                      </a:r>
                      <a:endParaRPr lang="en-US" sz="1200" dirty="0"/>
                    </a:p>
                  </a:txBody>
                  <a:tcPr anchor="ctr"/>
                </a:tc>
                <a:tc>
                  <a:txBody>
                    <a:bodyPr/>
                    <a:lstStyle/>
                    <a:p>
                      <a:r>
                        <a:rPr lang="en-US" sz="1200" dirty="0" smtClean="0"/>
                        <a:t>Goal</a:t>
                      </a:r>
                      <a:endParaRPr lang="en-US" sz="1200" dirty="0"/>
                    </a:p>
                  </a:txBody>
                  <a:tcPr anchor="ctr"/>
                </a:tc>
              </a:tr>
              <a:tr h="1193504">
                <a:tc>
                  <a:txBody>
                    <a:bodyPr/>
                    <a:lstStyle/>
                    <a:p>
                      <a:r>
                        <a:rPr lang="en-US" sz="1200" dirty="0" smtClean="0">
                          <a:solidFill>
                            <a:srgbClr val="FF0000"/>
                          </a:solidFill>
                        </a:rPr>
                        <a:t>AWAKE</a:t>
                      </a:r>
                      <a:endParaRPr lang="en-US" sz="1200" dirty="0">
                        <a:solidFill>
                          <a:srgbClr val="FF0000"/>
                        </a:solidFill>
                      </a:endParaRPr>
                    </a:p>
                  </a:txBody>
                  <a:tcPr anchor="ctr"/>
                </a:tc>
                <a:tc>
                  <a:txBody>
                    <a:bodyPr/>
                    <a:lstStyle/>
                    <a:p>
                      <a:r>
                        <a:rPr lang="en-US" sz="1200" b="0" dirty="0" smtClean="0"/>
                        <a:t>CERN, Geneva, Switzerland</a:t>
                      </a:r>
                      <a:endParaRPr lang="en-US" sz="1200" b="0" dirty="0"/>
                    </a:p>
                  </a:txBody>
                  <a:tcPr anchor="ctr"/>
                </a:tc>
                <a:tc>
                  <a:txBody>
                    <a:bodyPr/>
                    <a:lstStyle/>
                    <a:p>
                      <a:r>
                        <a:rPr lang="en-US" sz="1200" baseline="0" dirty="0" smtClean="0"/>
                        <a:t>400 GeV </a:t>
                      </a:r>
                      <a:r>
                        <a:rPr lang="en-US" sz="1200" b="1" baseline="0" dirty="0" smtClean="0">
                          <a:solidFill>
                            <a:srgbClr val="FF0000"/>
                          </a:solidFill>
                        </a:rPr>
                        <a:t>protons</a:t>
                      </a:r>
                      <a:endParaRPr lang="en-US" sz="1200" b="1" dirty="0">
                        <a:solidFill>
                          <a:srgbClr val="FF0000"/>
                        </a:solidFill>
                      </a:endParaRPr>
                    </a:p>
                  </a:txBody>
                  <a:tcPr anchor="ctr"/>
                </a:tc>
                <a:tc>
                  <a:txBody>
                    <a:bodyPr/>
                    <a:lstStyle/>
                    <a:p>
                      <a:r>
                        <a:rPr lang="en-US" sz="1200" dirty="0" smtClean="0"/>
                        <a:t>Externally</a:t>
                      </a:r>
                      <a:r>
                        <a:rPr lang="en-US" sz="1200" baseline="0" dirty="0" smtClean="0"/>
                        <a:t> injected electron beam (PHIN 15 MeV)</a:t>
                      </a:r>
                      <a:endParaRPr lang="en-US" sz="1200" dirty="0"/>
                    </a:p>
                  </a:txBody>
                  <a:tcPr anchor="ctr"/>
                </a:tc>
                <a:tc>
                  <a:txBody>
                    <a:bodyPr/>
                    <a:lstStyle/>
                    <a:p>
                      <a:r>
                        <a:rPr lang="en-US" sz="1200" dirty="0" smtClean="0"/>
                        <a:t>2016</a:t>
                      </a:r>
                      <a:endParaRPr lang="en-US" sz="1200" dirty="0"/>
                    </a:p>
                  </a:txBody>
                  <a:tcPr anchor="ctr"/>
                </a:tc>
                <a:tc>
                  <a:txBody>
                    <a:bodyPr/>
                    <a:lstStyle/>
                    <a:p>
                      <a:r>
                        <a:rPr lang="en-US" sz="1200" dirty="0" smtClean="0"/>
                        <a:t>2020+</a:t>
                      </a:r>
                      <a:endParaRPr lang="en-US" sz="1200" dirty="0"/>
                    </a:p>
                  </a:txBody>
                  <a:tcPr anchor="ctr"/>
                </a:tc>
                <a:tc>
                  <a:txBody>
                    <a:bodyPr/>
                    <a:lstStyle/>
                    <a:p>
                      <a:pPr marL="0" indent="0">
                        <a:buFont typeface="Arial"/>
                        <a:buNone/>
                      </a:pPr>
                      <a:r>
                        <a:rPr lang="en-US" sz="1200" b="1" dirty="0" smtClean="0">
                          <a:solidFill>
                            <a:srgbClr val="FF0000"/>
                          </a:solidFill>
                        </a:rPr>
                        <a:t>Use</a:t>
                      </a:r>
                      <a:r>
                        <a:rPr lang="en-US" sz="1200" b="1" baseline="0" dirty="0" smtClean="0">
                          <a:solidFill>
                            <a:srgbClr val="FF0000"/>
                          </a:solidFill>
                        </a:rPr>
                        <a:t> for f</a:t>
                      </a:r>
                      <a:r>
                        <a:rPr lang="en-US" sz="1200" b="1" dirty="0" smtClean="0">
                          <a:solidFill>
                            <a:srgbClr val="FF0000"/>
                          </a:solidFill>
                        </a:rPr>
                        <a:t>uture</a:t>
                      </a:r>
                      <a:r>
                        <a:rPr lang="en-US" sz="1200" b="1" baseline="0" dirty="0" smtClean="0">
                          <a:solidFill>
                            <a:srgbClr val="FF0000"/>
                          </a:solidFill>
                        </a:rPr>
                        <a:t> high energy e-/e+ collider.</a:t>
                      </a:r>
                      <a:endParaRPr lang="en-US" sz="1200" b="1" dirty="0" smtClean="0">
                        <a:solidFill>
                          <a:srgbClr val="FF0000"/>
                        </a:solidFill>
                      </a:endParaRPr>
                    </a:p>
                    <a:p>
                      <a:pPr marL="285750" indent="-285750">
                        <a:buFontTx/>
                        <a:buChar char="-"/>
                      </a:pPr>
                      <a:r>
                        <a:rPr lang="en-US" sz="1200" dirty="0" smtClean="0"/>
                        <a:t>Study</a:t>
                      </a:r>
                      <a:r>
                        <a:rPr lang="en-US" sz="1200" baseline="0" dirty="0" smtClean="0"/>
                        <a:t> Self-Modulation Instability (SMI). </a:t>
                      </a:r>
                    </a:p>
                    <a:p>
                      <a:pPr marL="285750" indent="-285750">
                        <a:buFontTx/>
                        <a:buChar char="-"/>
                      </a:pPr>
                      <a:r>
                        <a:rPr lang="en-US" sz="1200" baseline="0" dirty="0" smtClean="0"/>
                        <a:t>Accelerate externally injected electrons.</a:t>
                      </a:r>
                    </a:p>
                    <a:p>
                      <a:pPr marL="285750" indent="-285750">
                        <a:buFontTx/>
                        <a:buChar char="-"/>
                      </a:pPr>
                      <a:r>
                        <a:rPr lang="en-US" sz="1200" dirty="0" smtClean="0"/>
                        <a:t>Demonstrate</a:t>
                      </a:r>
                      <a:r>
                        <a:rPr lang="en-US" sz="1200" baseline="0" dirty="0" smtClean="0"/>
                        <a:t> scalability of acceleration scheme. </a:t>
                      </a:r>
                      <a:endParaRPr lang="en-US" sz="1200" dirty="0"/>
                    </a:p>
                  </a:txBody>
                  <a:tcPr anchor="ctr"/>
                </a:tc>
              </a:tr>
              <a:tr h="976503">
                <a:tc>
                  <a:txBody>
                    <a:bodyPr/>
                    <a:lstStyle/>
                    <a:p>
                      <a:r>
                        <a:rPr lang="en-US" sz="1200" dirty="0" smtClean="0"/>
                        <a:t>SLAC-FACET</a:t>
                      </a:r>
                      <a:endParaRPr lang="en-US" sz="1200" dirty="0"/>
                    </a:p>
                  </a:txBody>
                  <a:tcPr anchor="ctr"/>
                </a:tc>
                <a:tc>
                  <a:txBody>
                    <a:bodyPr/>
                    <a:lstStyle/>
                    <a:p>
                      <a:r>
                        <a:rPr lang="en-US" sz="1200" dirty="0" smtClean="0"/>
                        <a:t>SLAC,</a:t>
                      </a:r>
                      <a:r>
                        <a:rPr lang="en-US" sz="1200" baseline="0" dirty="0" smtClean="0"/>
                        <a:t> Stanford, USA</a:t>
                      </a:r>
                      <a:endParaRPr lang="en-US" sz="1200" dirty="0"/>
                    </a:p>
                  </a:txBody>
                  <a:tcPr anchor="ctr"/>
                </a:tc>
                <a:tc>
                  <a:txBody>
                    <a:bodyPr/>
                    <a:lstStyle/>
                    <a:p>
                      <a:r>
                        <a:rPr lang="en-US" sz="1200" dirty="0" smtClean="0">
                          <a:solidFill>
                            <a:schemeClr val="tx1"/>
                          </a:solidFill>
                        </a:rPr>
                        <a:t>20 GeV</a:t>
                      </a:r>
                      <a:r>
                        <a:rPr lang="en-US" sz="1200" baseline="0" dirty="0" smtClean="0">
                          <a:solidFill>
                            <a:schemeClr val="tx1"/>
                          </a:solidFill>
                        </a:rPr>
                        <a:t> </a:t>
                      </a:r>
                      <a:r>
                        <a:rPr lang="en-US" sz="1200" b="1" baseline="0" dirty="0" smtClean="0">
                          <a:solidFill>
                            <a:schemeClr val="tx1"/>
                          </a:solidFill>
                        </a:rPr>
                        <a:t>electrons</a:t>
                      </a:r>
                      <a:r>
                        <a:rPr lang="en-US" sz="1200" baseline="0" dirty="0" smtClean="0">
                          <a:solidFill>
                            <a:schemeClr val="tx1"/>
                          </a:solidFill>
                        </a:rPr>
                        <a:t> and </a:t>
                      </a:r>
                      <a:r>
                        <a:rPr lang="en-US" sz="1200" b="1" baseline="0" dirty="0" smtClean="0">
                          <a:solidFill>
                            <a:schemeClr val="tx1"/>
                          </a:solidFill>
                        </a:rPr>
                        <a:t>positrons</a:t>
                      </a:r>
                      <a:endParaRPr lang="en-US" sz="1200" b="1" dirty="0">
                        <a:solidFill>
                          <a:schemeClr val="tx1"/>
                        </a:solidFill>
                      </a:endParaRPr>
                    </a:p>
                  </a:txBody>
                  <a:tcPr anchor="ctr"/>
                </a:tc>
                <a:tc>
                  <a:txBody>
                    <a:bodyPr/>
                    <a:lstStyle/>
                    <a:p>
                      <a:r>
                        <a:rPr lang="en-US" sz="1200" dirty="0" smtClean="0">
                          <a:solidFill>
                            <a:schemeClr val="tx1"/>
                          </a:solidFill>
                        </a:rPr>
                        <a:t>Two-bunch formed</a:t>
                      </a:r>
                      <a:r>
                        <a:rPr lang="en-US" sz="1200" baseline="0" dirty="0" smtClean="0">
                          <a:solidFill>
                            <a:schemeClr val="tx1"/>
                          </a:solidFill>
                        </a:rPr>
                        <a:t> with mask</a:t>
                      </a:r>
                    </a:p>
                    <a:p>
                      <a:r>
                        <a:rPr lang="en-US" sz="1200" baseline="0" dirty="0" smtClean="0">
                          <a:solidFill>
                            <a:schemeClr val="tx1"/>
                          </a:solidFill>
                        </a:rPr>
                        <a:t>(e</a:t>
                      </a:r>
                      <a:r>
                        <a:rPr lang="en-US" sz="1200" baseline="30000" dirty="0" smtClean="0">
                          <a:solidFill>
                            <a:schemeClr val="tx1"/>
                          </a:solidFill>
                        </a:rPr>
                        <a:t>-</a:t>
                      </a:r>
                      <a:r>
                        <a:rPr lang="en-US" sz="1200" baseline="0" dirty="0" smtClean="0">
                          <a:solidFill>
                            <a:schemeClr val="tx1"/>
                          </a:solidFill>
                        </a:rPr>
                        <a:t>/e</a:t>
                      </a:r>
                      <a:r>
                        <a:rPr lang="en-US" sz="1200" baseline="30000" dirty="0" smtClean="0">
                          <a:solidFill>
                            <a:schemeClr val="tx1"/>
                          </a:solidFill>
                        </a:rPr>
                        <a:t>+</a:t>
                      </a:r>
                      <a:r>
                        <a:rPr lang="en-US" sz="1200" baseline="0" dirty="0" smtClean="0">
                          <a:solidFill>
                            <a:schemeClr val="tx1"/>
                          </a:solidFill>
                        </a:rPr>
                        <a:t> and e</a:t>
                      </a:r>
                      <a:r>
                        <a:rPr lang="en-US" sz="1200" baseline="30000" dirty="0" smtClean="0">
                          <a:solidFill>
                            <a:schemeClr val="tx1"/>
                          </a:solidFill>
                        </a:rPr>
                        <a:t>-</a:t>
                      </a:r>
                      <a:r>
                        <a:rPr lang="en-US" sz="1200" baseline="0" dirty="0" smtClean="0">
                          <a:solidFill>
                            <a:schemeClr val="tx1"/>
                          </a:solidFill>
                        </a:rPr>
                        <a:t>-e</a:t>
                      </a:r>
                      <a:r>
                        <a:rPr lang="en-US" sz="1200" baseline="30000" dirty="0" smtClean="0">
                          <a:solidFill>
                            <a:schemeClr val="tx1"/>
                          </a:solidFill>
                        </a:rPr>
                        <a:t>+</a:t>
                      </a:r>
                      <a:r>
                        <a:rPr lang="en-US" sz="1200" baseline="0" dirty="0" smtClean="0">
                          <a:solidFill>
                            <a:schemeClr val="tx1"/>
                          </a:solidFill>
                        </a:rPr>
                        <a:t> bunches) </a:t>
                      </a:r>
                      <a:endParaRPr lang="en-US" sz="1200" dirty="0">
                        <a:solidFill>
                          <a:schemeClr val="tx1"/>
                        </a:solidFill>
                      </a:endParaRPr>
                    </a:p>
                  </a:txBody>
                  <a:tcPr anchor="ctr"/>
                </a:tc>
                <a:tc>
                  <a:txBody>
                    <a:bodyPr/>
                    <a:lstStyle/>
                    <a:p>
                      <a:r>
                        <a:rPr lang="en-US" sz="1200" dirty="0" smtClean="0">
                          <a:solidFill>
                            <a:schemeClr val="tx1"/>
                          </a:solidFill>
                        </a:rPr>
                        <a:t>2012</a:t>
                      </a:r>
                      <a:endParaRPr lang="en-US" sz="1200" dirty="0">
                        <a:solidFill>
                          <a:schemeClr val="tx1"/>
                        </a:solidFill>
                      </a:endParaRPr>
                    </a:p>
                  </a:txBody>
                  <a:tcPr anchor="ctr"/>
                </a:tc>
                <a:tc>
                  <a:txBody>
                    <a:bodyPr/>
                    <a:lstStyle/>
                    <a:p>
                      <a:r>
                        <a:rPr lang="en-US" sz="1200" dirty="0" smtClean="0">
                          <a:solidFill>
                            <a:schemeClr val="tx1"/>
                          </a:solidFill>
                        </a:rPr>
                        <a:t>Sept 2016</a:t>
                      </a:r>
                      <a:endParaRPr lang="en-US" sz="1200" dirty="0">
                        <a:solidFill>
                          <a:schemeClr val="tx1"/>
                        </a:solidFill>
                      </a:endParaRPr>
                    </a:p>
                  </a:txBody>
                  <a:tcPr anchor="ctr"/>
                </a:tc>
                <a:tc>
                  <a:txBody>
                    <a:bodyPr/>
                    <a:lstStyle/>
                    <a:p>
                      <a:pPr marL="285750" indent="-285750">
                        <a:buFontTx/>
                        <a:buChar char="-"/>
                      </a:pPr>
                      <a:r>
                        <a:rPr lang="en-US" sz="1200" dirty="0" smtClean="0">
                          <a:solidFill>
                            <a:schemeClr val="tx1"/>
                          </a:solidFill>
                        </a:rPr>
                        <a:t>Acceleration of witness bunch with high</a:t>
                      </a:r>
                      <a:r>
                        <a:rPr lang="en-US" sz="1200" baseline="0" dirty="0" smtClean="0">
                          <a:solidFill>
                            <a:schemeClr val="tx1"/>
                          </a:solidFill>
                        </a:rPr>
                        <a:t> </a:t>
                      </a:r>
                      <a:r>
                        <a:rPr lang="en-US" sz="1200" b="1" baseline="0" dirty="0" smtClean="0">
                          <a:solidFill>
                            <a:schemeClr val="tx1"/>
                          </a:solidFill>
                        </a:rPr>
                        <a:t>quality and efficiency </a:t>
                      </a:r>
                    </a:p>
                    <a:p>
                      <a:pPr marL="285750" indent="-285750">
                        <a:buFontTx/>
                        <a:buChar char="-"/>
                      </a:pPr>
                      <a:r>
                        <a:rPr lang="en-US" sz="1200" baseline="0" dirty="0" smtClean="0">
                          <a:solidFill>
                            <a:schemeClr val="tx1"/>
                          </a:solidFill>
                        </a:rPr>
                        <a:t>Acceleration of positrons</a:t>
                      </a:r>
                    </a:p>
                    <a:p>
                      <a:pPr marL="285750" indent="-285750">
                        <a:buFontTx/>
                        <a:buChar char="-"/>
                      </a:pPr>
                      <a:r>
                        <a:rPr lang="en-US" sz="1200" baseline="0" dirty="0" smtClean="0">
                          <a:solidFill>
                            <a:schemeClr val="tx1"/>
                          </a:solidFill>
                        </a:rPr>
                        <a:t>FACET II proposal for 2018 operation</a:t>
                      </a:r>
                      <a:endParaRPr lang="en-US" sz="1200" dirty="0">
                        <a:solidFill>
                          <a:schemeClr val="tx1"/>
                        </a:solidFill>
                      </a:endParaRPr>
                    </a:p>
                  </a:txBody>
                  <a:tcPr anchor="ctr"/>
                </a:tc>
              </a:tr>
              <a:tr h="759502">
                <a:tc>
                  <a:txBody>
                    <a:bodyPr/>
                    <a:lstStyle/>
                    <a:p>
                      <a:r>
                        <a:rPr lang="en-US" sz="1200" dirty="0" smtClean="0">
                          <a:solidFill>
                            <a:srgbClr val="000000"/>
                          </a:solidFill>
                        </a:rPr>
                        <a:t>DESY-</a:t>
                      </a:r>
                      <a:r>
                        <a:rPr lang="en-US" sz="1200" dirty="0" err="1" smtClean="0">
                          <a:solidFill>
                            <a:srgbClr val="000000"/>
                          </a:solidFill>
                        </a:rPr>
                        <a:t>Zeuthen</a:t>
                      </a:r>
                      <a:endParaRPr lang="en-US" sz="1200" dirty="0">
                        <a:solidFill>
                          <a:srgbClr val="000000"/>
                        </a:solidFill>
                      </a:endParaRPr>
                    </a:p>
                  </a:txBody>
                  <a:tcPr anchor="ctr"/>
                </a:tc>
                <a:tc>
                  <a:txBody>
                    <a:bodyPr/>
                    <a:lstStyle/>
                    <a:p>
                      <a:r>
                        <a:rPr lang="en-US" sz="1200" dirty="0" smtClean="0">
                          <a:solidFill>
                            <a:srgbClr val="000000"/>
                          </a:solidFill>
                        </a:rPr>
                        <a:t>PITZ, DESY, </a:t>
                      </a:r>
                      <a:r>
                        <a:rPr lang="en-US" sz="1200" dirty="0" err="1" smtClean="0">
                          <a:solidFill>
                            <a:srgbClr val="000000"/>
                          </a:solidFill>
                        </a:rPr>
                        <a:t>Zeuthen</a:t>
                      </a:r>
                      <a:r>
                        <a:rPr lang="en-US" sz="1200" dirty="0" smtClean="0">
                          <a:solidFill>
                            <a:srgbClr val="000000"/>
                          </a:solidFill>
                        </a:rPr>
                        <a:t>,</a:t>
                      </a:r>
                      <a:r>
                        <a:rPr lang="en-US" sz="1200" baseline="0" dirty="0" smtClean="0">
                          <a:solidFill>
                            <a:srgbClr val="000000"/>
                          </a:solidFill>
                        </a:rPr>
                        <a:t> </a:t>
                      </a:r>
                    </a:p>
                    <a:p>
                      <a:r>
                        <a:rPr lang="en-US" sz="1200" baseline="0" dirty="0" smtClean="0">
                          <a:solidFill>
                            <a:srgbClr val="000000"/>
                          </a:solidFill>
                        </a:rPr>
                        <a:t>Germany</a:t>
                      </a:r>
                      <a:endParaRPr lang="en-US" sz="1200" dirty="0">
                        <a:solidFill>
                          <a:srgbClr val="000000"/>
                        </a:solidFill>
                      </a:endParaRPr>
                    </a:p>
                  </a:txBody>
                  <a:tcPr anchor="ctr"/>
                </a:tc>
                <a:tc>
                  <a:txBody>
                    <a:bodyPr/>
                    <a:lstStyle/>
                    <a:p>
                      <a:r>
                        <a:rPr lang="en-US" sz="1200" dirty="0" smtClean="0">
                          <a:solidFill>
                            <a:srgbClr val="000000"/>
                          </a:solidFill>
                        </a:rPr>
                        <a:t>20 MeV </a:t>
                      </a:r>
                      <a:r>
                        <a:rPr lang="en-US" sz="1200" b="1" dirty="0" smtClean="0">
                          <a:solidFill>
                            <a:srgbClr val="000000"/>
                          </a:solidFill>
                        </a:rPr>
                        <a:t>electron</a:t>
                      </a:r>
                      <a:r>
                        <a:rPr lang="en-US" sz="1200" dirty="0" smtClean="0">
                          <a:solidFill>
                            <a:srgbClr val="000000"/>
                          </a:solidFill>
                        </a:rPr>
                        <a:t> beam</a:t>
                      </a:r>
                      <a:endParaRPr lang="en-US" sz="1200" dirty="0">
                        <a:solidFill>
                          <a:srgbClr val="000000"/>
                        </a:solidFill>
                      </a:endParaRPr>
                    </a:p>
                  </a:txBody>
                  <a:tcPr anchor="ctr"/>
                </a:tc>
                <a:tc>
                  <a:txBody>
                    <a:bodyPr/>
                    <a:lstStyle/>
                    <a:p>
                      <a:r>
                        <a:rPr lang="en-US" sz="1200" dirty="0" smtClean="0">
                          <a:solidFill>
                            <a:srgbClr val="000000"/>
                          </a:solidFill>
                        </a:rPr>
                        <a:t>No witness (W) beam, only D beam from RF-gun.</a:t>
                      </a:r>
                      <a:endParaRPr lang="en-US" sz="1200" dirty="0">
                        <a:solidFill>
                          <a:srgbClr val="000000"/>
                        </a:solidFill>
                      </a:endParaRPr>
                    </a:p>
                  </a:txBody>
                  <a:tcPr anchor="ctr"/>
                </a:tc>
                <a:tc>
                  <a:txBody>
                    <a:bodyPr/>
                    <a:lstStyle/>
                    <a:p>
                      <a:r>
                        <a:rPr lang="en-US" sz="1200" dirty="0" smtClean="0">
                          <a:solidFill>
                            <a:srgbClr val="000000"/>
                          </a:solidFill>
                        </a:rPr>
                        <a:t>2015</a:t>
                      </a:r>
                      <a:endParaRPr lang="en-US" sz="1200" dirty="0">
                        <a:solidFill>
                          <a:srgbClr val="000000"/>
                        </a:solidFill>
                      </a:endParaRPr>
                    </a:p>
                  </a:txBody>
                  <a:tcPr anchor="ctr"/>
                </a:tc>
                <a:tc>
                  <a:txBody>
                    <a:bodyPr/>
                    <a:lstStyle/>
                    <a:p>
                      <a:r>
                        <a:rPr lang="en-US" sz="1200" dirty="0" smtClean="0">
                          <a:solidFill>
                            <a:srgbClr val="000000"/>
                          </a:solidFill>
                        </a:rPr>
                        <a:t>~2017</a:t>
                      </a:r>
                      <a:endParaRPr lang="en-US" sz="1200" dirty="0">
                        <a:solidFill>
                          <a:srgbClr val="000000"/>
                        </a:solidFill>
                      </a:endParaRPr>
                    </a:p>
                  </a:txBody>
                  <a:tcPr anchor="ctr"/>
                </a:tc>
                <a:tc>
                  <a:txBody>
                    <a:bodyPr/>
                    <a:lstStyle/>
                    <a:p>
                      <a:pPr marL="285750" indent="-285750">
                        <a:buFontTx/>
                        <a:buChar char="-"/>
                      </a:pPr>
                      <a:r>
                        <a:rPr lang="en-US" sz="1200" dirty="0" smtClean="0">
                          <a:solidFill>
                            <a:srgbClr val="000000"/>
                          </a:solidFill>
                        </a:rPr>
                        <a:t>Study Self-Modulation</a:t>
                      </a:r>
                      <a:r>
                        <a:rPr lang="en-US" sz="1200" baseline="0" dirty="0" smtClean="0">
                          <a:solidFill>
                            <a:srgbClr val="000000"/>
                          </a:solidFill>
                        </a:rPr>
                        <a:t> Instability </a:t>
                      </a:r>
                      <a:r>
                        <a:rPr lang="en-US" sz="1200" b="1" baseline="0" dirty="0" smtClean="0">
                          <a:solidFill>
                            <a:srgbClr val="000000"/>
                          </a:solidFill>
                        </a:rPr>
                        <a:t>(SMI)</a:t>
                      </a:r>
                      <a:endParaRPr lang="en-US" sz="1200" b="1" dirty="0" smtClean="0">
                        <a:solidFill>
                          <a:srgbClr val="000000"/>
                        </a:solidFill>
                      </a:endParaRPr>
                    </a:p>
                  </a:txBody>
                  <a:tcPr anchor="ctr"/>
                </a:tc>
              </a:tr>
              <a:tr h="1193504">
                <a:tc>
                  <a:txBody>
                    <a:bodyPr/>
                    <a:lstStyle/>
                    <a:p>
                      <a:r>
                        <a:rPr lang="en-US" sz="1200" dirty="0" smtClean="0">
                          <a:solidFill>
                            <a:srgbClr val="000000"/>
                          </a:solidFill>
                        </a:rPr>
                        <a:t>DESY-FLASH</a:t>
                      </a:r>
                      <a:r>
                        <a:rPr lang="en-US" sz="1200" baseline="0" dirty="0" smtClean="0">
                          <a:solidFill>
                            <a:srgbClr val="000000"/>
                          </a:solidFill>
                        </a:rPr>
                        <a:t> Forward</a:t>
                      </a:r>
                      <a:endParaRPr lang="en-US" sz="1200" dirty="0">
                        <a:solidFill>
                          <a:srgbClr val="000000"/>
                        </a:solidFill>
                      </a:endParaRPr>
                    </a:p>
                  </a:txBody>
                  <a:tcPr anchor="ctr"/>
                </a:tc>
                <a:tc>
                  <a:txBody>
                    <a:bodyPr/>
                    <a:lstStyle/>
                    <a:p>
                      <a:r>
                        <a:rPr lang="en-US" sz="1200" dirty="0" smtClean="0">
                          <a:solidFill>
                            <a:srgbClr val="000000"/>
                          </a:solidFill>
                        </a:rPr>
                        <a:t>DESY, Hamburg,</a:t>
                      </a:r>
                      <a:r>
                        <a:rPr lang="en-US" sz="1200" baseline="0" dirty="0" smtClean="0">
                          <a:solidFill>
                            <a:srgbClr val="000000"/>
                          </a:solidFill>
                        </a:rPr>
                        <a:t> Germany</a:t>
                      </a:r>
                      <a:endParaRPr lang="en-US" sz="1200" dirty="0">
                        <a:solidFill>
                          <a:srgbClr val="000000"/>
                        </a:solidFill>
                      </a:endParaRPr>
                    </a:p>
                  </a:txBody>
                  <a:tcPr anchor="ctr"/>
                </a:tc>
                <a:tc>
                  <a:txBody>
                    <a:bodyPr/>
                    <a:lstStyle/>
                    <a:p>
                      <a:r>
                        <a:rPr lang="en-US" sz="1200" dirty="0" smtClean="0">
                          <a:solidFill>
                            <a:srgbClr val="000000"/>
                          </a:solidFill>
                        </a:rPr>
                        <a:t>X-ray FEL type </a:t>
                      </a:r>
                      <a:r>
                        <a:rPr lang="en-US" sz="1200" b="1" dirty="0" smtClean="0">
                          <a:solidFill>
                            <a:srgbClr val="000000"/>
                          </a:solidFill>
                        </a:rPr>
                        <a:t>electron </a:t>
                      </a:r>
                      <a:r>
                        <a:rPr lang="en-US" sz="1200" dirty="0" smtClean="0">
                          <a:solidFill>
                            <a:srgbClr val="000000"/>
                          </a:solidFill>
                        </a:rPr>
                        <a:t>beam 1 GeV</a:t>
                      </a:r>
                      <a:endParaRPr lang="en-US" sz="1200" dirty="0">
                        <a:solidFill>
                          <a:srgbClr val="000000"/>
                        </a:solidFill>
                      </a:endParaRPr>
                    </a:p>
                  </a:txBody>
                  <a:tcPr anchor="ctr"/>
                </a:tc>
                <a:tc>
                  <a:txBody>
                    <a:bodyPr/>
                    <a:lstStyle/>
                    <a:p>
                      <a:pPr marL="0" indent="0">
                        <a:buFontTx/>
                        <a:buNone/>
                      </a:pPr>
                      <a:r>
                        <a:rPr lang="en-US" sz="1200" dirty="0" smtClean="0">
                          <a:solidFill>
                            <a:srgbClr val="000000"/>
                          </a:solidFill>
                        </a:rPr>
                        <a:t>D</a:t>
                      </a:r>
                      <a:r>
                        <a:rPr lang="en-US" sz="1200" baseline="0" dirty="0" smtClean="0">
                          <a:solidFill>
                            <a:srgbClr val="000000"/>
                          </a:solidFill>
                        </a:rPr>
                        <a:t> + W in </a:t>
                      </a:r>
                      <a:r>
                        <a:rPr lang="en-US" sz="1200" dirty="0" smtClean="0">
                          <a:solidFill>
                            <a:srgbClr val="000000"/>
                          </a:solidFill>
                        </a:rPr>
                        <a:t>FEL</a:t>
                      </a:r>
                      <a:r>
                        <a:rPr lang="en-US" sz="1200" baseline="0" dirty="0" smtClean="0">
                          <a:solidFill>
                            <a:srgbClr val="000000"/>
                          </a:solidFill>
                        </a:rPr>
                        <a:t> bunch.</a:t>
                      </a:r>
                    </a:p>
                    <a:p>
                      <a:pPr marL="0" indent="0">
                        <a:buFontTx/>
                        <a:buNone/>
                      </a:pPr>
                      <a:r>
                        <a:rPr lang="en-US" sz="1200" baseline="0" dirty="0" smtClean="0">
                          <a:solidFill>
                            <a:srgbClr val="000000"/>
                          </a:solidFill>
                        </a:rPr>
                        <a:t>Or independent W-bunch (LWFA).</a:t>
                      </a:r>
                      <a:endParaRPr lang="en-US" sz="1200" dirty="0">
                        <a:solidFill>
                          <a:srgbClr val="000000"/>
                        </a:solidFill>
                      </a:endParaRPr>
                    </a:p>
                  </a:txBody>
                  <a:tcPr anchor="ctr"/>
                </a:tc>
                <a:tc>
                  <a:txBody>
                    <a:bodyPr/>
                    <a:lstStyle/>
                    <a:p>
                      <a:r>
                        <a:rPr lang="en-US" sz="1200" dirty="0" smtClean="0">
                          <a:solidFill>
                            <a:srgbClr val="000000"/>
                          </a:solidFill>
                        </a:rPr>
                        <a:t>2016</a:t>
                      </a:r>
                      <a:endParaRPr lang="en-US" sz="1200" dirty="0">
                        <a:solidFill>
                          <a:srgbClr val="000000"/>
                        </a:solidFill>
                      </a:endParaRPr>
                    </a:p>
                  </a:txBody>
                  <a:tcPr anchor="ctr"/>
                </a:tc>
                <a:tc>
                  <a:txBody>
                    <a:bodyPr/>
                    <a:lstStyle/>
                    <a:p>
                      <a:r>
                        <a:rPr lang="en-US" sz="1200" dirty="0" smtClean="0">
                          <a:solidFill>
                            <a:srgbClr val="000000"/>
                          </a:solidFill>
                        </a:rPr>
                        <a:t>2020+</a:t>
                      </a:r>
                      <a:endParaRPr lang="en-US" sz="1200" dirty="0">
                        <a:solidFill>
                          <a:srgbClr val="000000"/>
                        </a:solidFill>
                      </a:endParaRPr>
                    </a:p>
                  </a:txBody>
                  <a:tcPr anchor="ctr"/>
                </a:tc>
                <a:tc>
                  <a:txBody>
                    <a:bodyPr/>
                    <a:lstStyle/>
                    <a:p>
                      <a:pPr marL="171450" indent="-171450">
                        <a:buFontTx/>
                        <a:buChar char="-"/>
                      </a:pPr>
                      <a:r>
                        <a:rPr lang="en-US" sz="1200" b="1" dirty="0" smtClean="0">
                          <a:solidFill>
                            <a:srgbClr val="000000"/>
                          </a:solidFill>
                        </a:rPr>
                        <a:t>Application (mostly) for x-ray FEL </a:t>
                      </a:r>
                    </a:p>
                    <a:p>
                      <a:pPr marL="171450" indent="-171450">
                        <a:buFontTx/>
                        <a:buChar char="-"/>
                      </a:pPr>
                      <a:r>
                        <a:rPr lang="en-US" sz="1200" dirty="0" smtClean="0">
                          <a:solidFill>
                            <a:srgbClr val="000000"/>
                          </a:solidFill>
                        </a:rPr>
                        <a:t>Energy-doubling of Flash-beam energy</a:t>
                      </a:r>
                    </a:p>
                    <a:p>
                      <a:pPr marL="171450" indent="-171450">
                        <a:buFontTx/>
                        <a:buChar char="-"/>
                      </a:pPr>
                      <a:r>
                        <a:rPr lang="en-US" sz="1200" dirty="0" smtClean="0">
                          <a:solidFill>
                            <a:srgbClr val="000000"/>
                          </a:solidFill>
                        </a:rPr>
                        <a:t>Upgrade</a:t>
                      </a:r>
                      <a:r>
                        <a:rPr lang="en-US" sz="1200" baseline="0" dirty="0" smtClean="0">
                          <a:solidFill>
                            <a:srgbClr val="000000"/>
                          </a:solidFill>
                        </a:rPr>
                        <a:t>-stage: use 2 GeV FEL D beam</a:t>
                      </a:r>
                      <a:endParaRPr lang="en-US" sz="1200" dirty="0">
                        <a:solidFill>
                          <a:srgbClr val="000000"/>
                        </a:solidFill>
                      </a:endParaRPr>
                    </a:p>
                  </a:txBody>
                  <a:tcPr anchor="ctr"/>
                </a:tc>
              </a:tr>
              <a:tr h="759502">
                <a:tc>
                  <a:txBody>
                    <a:bodyPr/>
                    <a:lstStyle/>
                    <a:p>
                      <a:r>
                        <a:rPr lang="en-US" sz="1200" dirty="0" smtClean="0">
                          <a:solidFill>
                            <a:srgbClr val="000000"/>
                          </a:solidFill>
                        </a:rPr>
                        <a:t>Brookhaven ATF</a:t>
                      </a:r>
                      <a:endParaRPr lang="en-US" sz="1200" dirty="0">
                        <a:solidFill>
                          <a:srgbClr val="000000"/>
                        </a:solidFill>
                      </a:endParaRPr>
                    </a:p>
                  </a:txBody>
                  <a:tcPr anchor="ctr"/>
                </a:tc>
                <a:tc>
                  <a:txBody>
                    <a:bodyPr/>
                    <a:lstStyle/>
                    <a:p>
                      <a:r>
                        <a:rPr lang="en-US" sz="1200" dirty="0" smtClean="0">
                          <a:solidFill>
                            <a:srgbClr val="000000"/>
                          </a:solidFill>
                        </a:rPr>
                        <a:t>BNL, Brookhaven, USA</a:t>
                      </a:r>
                      <a:endParaRPr lang="en-US" sz="1200" dirty="0">
                        <a:solidFill>
                          <a:srgbClr val="000000"/>
                        </a:solidFill>
                      </a:endParaRPr>
                    </a:p>
                  </a:txBody>
                  <a:tcPr anchor="ctr"/>
                </a:tc>
                <a:tc>
                  <a:txBody>
                    <a:bodyPr/>
                    <a:lstStyle/>
                    <a:p>
                      <a:r>
                        <a:rPr lang="en-US" sz="1200" dirty="0" smtClean="0">
                          <a:solidFill>
                            <a:srgbClr val="000000"/>
                          </a:solidFill>
                        </a:rPr>
                        <a:t>60 MeV </a:t>
                      </a:r>
                      <a:r>
                        <a:rPr lang="en-US" sz="1200" b="1" dirty="0" smtClean="0">
                          <a:solidFill>
                            <a:srgbClr val="000000"/>
                          </a:solidFill>
                        </a:rPr>
                        <a:t>electrons</a:t>
                      </a:r>
                      <a:endParaRPr lang="en-US" sz="1200" b="1" dirty="0">
                        <a:solidFill>
                          <a:srgbClr val="000000"/>
                        </a:solidFill>
                      </a:endParaRPr>
                    </a:p>
                  </a:txBody>
                  <a:tcPr anchor="ctr"/>
                </a:tc>
                <a:tc>
                  <a:txBody>
                    <a:bodyPr/>
                    <a:lstStyle/>
                    <a:p>
                      <a:r>
                        <a:rPr lang="en-US" sz="1200" dirty="0" smtClean="0">
                          <a:solidFill>
                            <a:srgbClr val="000000"/>
                          </a:solidFill>
                        </a:rPr>
                        <a:t>Several</a:t>
                      </a:r>
                      <a:r>
                        <a:rPr lang="en-US" sz="1200" baseline="0" dirty="0" smtClean="0">
                          <a:solidFill>
                            <a:srgbClr val="000000"/>
                          </a:solidFill>
                        </a:rPr>
                        <a:t> bunches</a:t>
                      </a:r>
                      <a:r>
                        <a:rPr lang="en-US" sz="1200" dirty="0" smtClean="0">
                          <a:solidFill>
                            <a:srgbClr val="000000"/>
                          </a:solidFill>
                        </a:rPr>
                        <a:t>, D+W formed with mask.</a:t>
                      </a:r>
                      <a:endParaRPr lang="en-US" sz="1200" dirty="0">
                        <a:solidFill>
                          <a:srgbClr val="000000"/>
                        </a:solidFill>
                      </a:endParaRPr>
                    </a:p>
                  </a:txBody>
                  <a:tcPr anchor="ctr"/>
                </a:tc>
                <a:tc>
                  <a:txBody>
                    <a:bodyPr/>
                    <a:lstStyle/>
                    <a:p>
                      <a:r>
                        <a:rPr lang="en-US" sz="1200" dirty="0" smtClean="0">
                          <a:solidFill>
                            <a:srgbClr val="000000"/>
                          </a:solidFill>
                        </a:rPr>
                        <a:t>On going</a:t>
                      </a:r>
                      <a:endParaRPr lang="en-US" sz="1200" dirty="0">
                        <a:solidFill>
                          <a:srgbClr val="000000"/>
                        </a:solidFill>
                      </a:endParaRPr>
                    </a:p>
                  </a:txBody>
                  <a:tcPr anchor="ctr"/>
                </a:tc>
                <a:tc>
                  <a:txBody>
                    <a:bodyPr/>
                    <a:lstStyle/>
                    <a:p>
                      <a:endParaRPr lang="en-US" sz="1200" dirty="0">
                        <a:solidFill>
                          <a:srgbClr val="000000"/>
                        </a:solidFill>
                      </a:endParaRPr>
                    </a:p>
                  </a:txBody>
                  <a:tcPr anchor="ctr"/>
                </a:tc>
                <a:tc>
                  <a:txBody>
                    <a:bodyPr/>
                    <a:lstStyle/>
                    <a:p>
                      <a:pPr marL="285750" indent="-285750">
                        <a:buFontTx/>
                        <a:buChar char="-"/>
                      </a:pPr>
                      <a:r>
                        <a:rPr lang="en-US" sz="1200" b="1" dirty="0" smtClean="0">
                          <a:solidFill>
                            <a:srgbClr val="000000"/>
                          </a:solidFill>
                        </a:rPr>
                        <a:t>Study</a:t>
                      </a:r>
                      <a:r>
                        <a:rPr lang="en-US" sz="1200" b="1" baseline="0" dirty="0" smtClean="0">
                          <a:solidFill>
                            <a:srgbClr val="000000"/>
                          </a:solidFill>
                        </a:rPr>
                        <a:t> quasi-nonlinear PWFA regime.</a:t>
                      </a:r>
                    </a:p>
                    <a:p>
                      <a:pPr marL="285750" indent="-285750">
                        <a:buFontTx/>
                        <a:buChar char="-"/>
                      </a:pPr>
                      <a:r>
                        <a:rPr lang="en-US" sz="1200" baseline="0" dirty="0" smtClean="0">
                          <a:solidFill>
                            <a:srgbClr val="000000"/>
                          </a:solidFill>
                        </a:rPr>
                        <a:t>Study PWFA driven by multiple bunches</a:t>
                      </a:r>
                    </a:p>
                    <a:p>
                      <a:pPr marL="285750" indent="-285750">
                        <a:buFontTx/>
                        <a:buChar char="-"/>
                      </a:pPr>
                      <a:r>
                        <a:rPr lang="en-US" sz="1200" baseline="0" dirty="0" err="1" smtClean="0">
                          <a:solidFill>
                            <a:srgbClr val="000000"/>
                          </a:solidFill>
                        </a:rPr>
                        <a:t>Visualisation</a:t>
                      </a:r>
                      <a:r>
                        <a:rPr lang="en-US" sz="1200" baseline="0" dirty="0" smtClean="0">
                          <a:solidFill>
                            <a:srgbClr val="000000"/>
                          </a:solidFill>
                        </a:rPr>
                        <a:t> with optical techniques</a:t>
                      </a:r>
                    </a:p>
                  </a:txBody>
                  <a:tcPr anchor="ctr"/>
                </a:tc>
              </a:tr>
            </a:tbl>
          </a:graphicData>
        </a:graphic>
      </p:graphicFrame>
      <p:sp>
        <p:nvSpPr>
          <p:cNvPr id="3" name="Footer Placeholder 2"/>
          <p:cNvSpPr>
            <a:spLocks noGrp="1"/>
          </p:cNvSpPr>
          <p:nvPr>
            <p:ph type="ftr" sz="quarter" idx="11"/>
          </p:nvPr>
        </p:nvSpPr>
        <p:spPr/>
        <p:txBody>
          <a:bodyPr/>
          <a:lstStyle/>
          <a:p>
            <a:r>
              <a:rPr lang="en-US" smtClean="0"/>
              <a:t>PPAP 15</a:t>
            </a:r>
            <a:endParaRPr lang="en-US"/>
          </a:p>
        </p:txBody>
      </p:sp>
    </p:spTree>
    <p:extLst>
      <p:ext uri="{BB962C8B-B14F-4D97-AF65-F5344CB8AC3E}">
        <p14:creationId xmlns:p14="http://schemas.microsoft.com/office/powerpoint/2010/main" val="820929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AWAKE</a:t>
            </a:r>
            <a:endParaRPr lang="en-GB" dirty="0"/>
          </a:p>
        </p:txBody>
      </p:sp>
      <p:sp>
        <p:nvSpPr>
          <p:cNvPr id="3" name="Content Placeholder 2"/>
          <p:cNvSpPr>
            <a:spLocks noGrp="1"/>
          </p:cNvSpPr>
          <p:nvPr>
            <p:ph idx="1"/>
          </p:nvPr>
        </p:nvSpPr>
        <p:spPr>
          <a:xfrm>
            <a:off x="3916392" y="1851503"/>
            <a:ext cx="7437408" cy="1823349"/>
          </a:xfrm>
        </p:spPr>
        <p:txBody>
          <a:bodyPr>
            <a:normAutofit fontScale="85000" lnSpcReduction="20000"/>
          </a:bodyPr>
          <a:lstStyle/>
          <a:p>
            <a:r>
              <a:rPr lang="en-GB" dirty="0" smtClean="0"/>
              <a:t>The AWAKE experiment is a proof of principle experiment using protons from the SPS to drive a large wake (&gt;1GV/m) in a 10 m long plasma to accelerate an electron beam from 20 MeV to several GeV. </a:t>
            </a:r>
          </a:p>
          <a:p>
            <a:r>
              <a:rPr lang="en-GB" dirty="0" smtClean="0"/>
              <a:t>There is strong UK involvement in diagnostics and the electron injector.</a:t>
            </a:r>
            <a:endParaRPr lang="en-GB" dirty="0"/>
          </a:p>
        </p:txBody>
      </p:sp>
      <p:pic>
        <p:nvPicPr>
          <p:cNvPr id="4" name="Picture 3" descr="AWAKE_white_backgroun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601" y="145386"/>
            <a:ext cx="3338222" cy="1680239"/>
          </a:xfrm>
          <a:prstGeom prst="rect">
            <a:avLst/>
          </a:prstGeom>
        </p:spPr>
      </p:pic>
      <p:pic>
        <p:nvPicPr>
          <p:cNvPr id="5" name="Picture 4" descr="Macintosh HD:Users:edda:Library:Containers:com.apple.mail:Data:Library:Mail Downloads:EDE317CF-85C1-45EE-9516-9A5071E4D93D:IMG_9958.JPG"/>
          <p:cNvPicPr/>
          <p:nvPr/>
        </p:nvPicPr>
        <p:blipFill rotWithShape="1">
          <a:blip r:embed="rId3" cstate="email">
            <a:extLst>
              <a:ext uri="{28A0092B-C50C-407E-A947-70E740481C1C}">
                <a14:useLocalDpi xmlns:a14="http://schemas.microsoft.com/office/drawing/2010/main"/>
              </a:ext>
            </a:extLst>
          </a:blip>
          <a:srcRect/>
          <a:stretch/>
        </p:blipFill>
        <p:spPr bwMode="auto">
          <a:xfrm rot="10800000">
            <a:off x="290422" y="1354346"/>
            <a:ext cx="3401684" cy="2631058"/>
          </a:xfrm>
          <a:prstGeom prst="rect">
            <a:avLst/>
          </a:prstGeom>
          <a:noFill/>
          <a:ln>
            <a:no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0421" y="3985405"/>
            <a:ext cx="3851061" cy="27376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6822" y="3923657"/>
            <a:ext cx="4369784" cy="2660327"/>
          </a:xfrm>
          <a:prstGeom prst="rect">
            <a:avLst/>
          </a:prstGeom>
        </p:spPr>
      </p:pic>
      <p:sp>
        <p:nvSpPr>
          <p:cNvPr id="8" name="TextBox 7"/>
          <p:cNvSpPr txBox="1"/>
          <p:nvPr/>
        </p:nvSpPr>
        <p:spPr>
          <a:xfrm>
            <a:off x="4244196" y="4054415"/>
            <a:ext cx="3053751" cy="2308324"/>
          </a:xfrm>
          <a:prstGeom prst="rect">
            <a:avLst/>
          </a:prstGeom>
          <a:noFill/>
        </p:spPr>
        <p:txBody>
          <a:bodyPr wrap="square" rtlCol="0">
            <a:spAutoFit/>
          </a:bodyPr>
          <a:lstStyle/>
          <a:p>
            <a:pPr algn="ctr"/>
            <a:r>
              <a:rPr lang="en-GB" sz="2400" dirty="0" smtClean="0">
                <a:solidFill>
                  <a:srgbClr val="FF0000"/>
                </a:solidFill>
              </a:rPr>
              <a:t>A 450 m plasma driven by the LHC beam would reach 600 GeV in a single pass.</a:t>
            </a:r>
          </a:p>
          <a:p>
            <a:pPr algn="ctr"/>
            <a:r>
              <a:rPr lang="en-GB" sz="2400" dirty="0" smtClean="0">
                <a:solidFill>
                  <a:srgbClr val="FF0000"/>
                </a:solidFill>
              </a:rPr>
              <a:t>Obviously this system is very efficient</a:t>
            </a:r>
            <a:endParaRPr lang="en-GB" sz="2400" dirty="0">
              <a:solidFill>
                <a:srgbClr val="FF0000"/>
              </a:solidFill>
            </a:endParaRPr>
          </a:p>
        </p:txBody>
      </p:sp>
      <p:sp>
        <p:nvSpPr>
          <p:cNvPr id="9" name="Footer Placeholder 8"/>
          <p:cNvSpPr>
            <a:spLocks noGrp="1"/>
          </p:cNvSpPr>
          <p:nvPr>
            <p:ph type="ftr" sz="quarter" idx="11"/>
          </p:nvPr>
        </p:nvSpPr>
        <p:spPr/>
        <p:txBody>
          <a:bodyPr/>
          <a:lstStyle/>
          <a:p>
            <a:r>
              <a:rPr lang="en-GB" smtClean="0"/>
              <a:t>PPAP 15</a:t>
            </a:r>
            <a:endParaRPr lang="en-GB"/>
          </a:p>
        </p:txBody>
      </p:sp>
      <p:sp>
        <p:nvSpPr>
          <p:cNvPr id="10" name="Slide Number Placeholder 9"/>
          <p:cNvSpPr>
            <a:spLocks noGrp="1"/>
          </p:cNvSpPr>
          <p:nvPr>
            <p:ph type="sldNum" sz="quarter" idx="12"/>
          </p:nvPr>
        </p:nvSpPr>
        <p:spPr/>
        <p:txBody>
          <a:bodyPr/>
          <a:lstStyle/>
          <a:p>
            <a:fld id="{D512B61F-0AB3-4071-ADAA-A656E1BC48EE}" type="slidenum">
              <a:rPr lang="en-GB" smtClean="0"/>
              <a:t>16</a:t>
            </a:fld>
            <a:endParaRPr lang="en-GB"/>
          </a:p>
        </p:txBody>
      </p:sp>
    </p:spTree>
    <p:extLst>
      <p:ext uri="{BB962C8B-B14F-4D97-AF65-F5344CB8AC3E}">
        <p14:creationId xmlns:p14="http://schemas.microsoft.com/office/powerpoint/2010/main" val="1489889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090" y="-70562"/>
            <a:ext cx="8229600" cy="913134"/>
          </a:xfrm>
        </p:spPr>
        <p:txBody>
          <a:bodyPr>
            <a:normAutofit/>
          </a:bodyPr>
          <a:lstStyle/>
          <a:p>
            <a:r>
              <a:rPr lang="en-US" sz="3200" dirty="0">
                <a:solidFill>
                  <a:srgbClr val="FF0000"/>
                </a:solidFill>
              </a:rPr>
              <a:t>PWFA at </a:t>
            </a:r>
            <a:r>
              <a:rPr lang="en-US" sz="3200" dirty="0" smtClean="0">
                <a:solidFill>
                  <a:srgbClr val="FF0000"/>
                </a:solidFill>
              </a:rPr>
              <a:t>Cockcroft </a:t>
            </a:r>
            <a:r>
              <a:rPr lang="en-US" sz="3200" dirty="0">
                <a:solidFill>
                  <a:srgbClr val="FF0000"/>
                </a:solidFill>
              </a:rPr>
              <a:t>Institute</a:t>
            </a:r>
            <a:endParaRPr lang="en-US" sz="3200" dirty="0"/>
          </a:p>
        </p:txBody>
      </p:sp>
      <p:sp>
        <p:nvSpPr>
          <p:cNvPr id="3" name="Text Placeholder 2"/>
          <p:cNvSpPr>
            <a:spLocks noGrp="1"/>
          </p:cNvSpPr>
          <p:nvPr>
            <p:ph type="body" idx="1"/>
          </p:nvPr>
        </p:nvSpPr>
        <p:spPr>
          <a:xfrm>
            <a:off x="1573400" y="567259"/>
            <a:ext cx="4040188" cy="639762"/>
          </a:xfrm>
        </p:spPr>
        <p:txBody>
          <a:bodyPr>
            <a:normAutofit/>
          </a:bodyPr>
          <a:lstStyle/>
          <a:p>
            <a:r>
              <a:rPr lang="en-US" sz="1800" dirty="0">
                <a:solidFill>
                  <a:srgbClr val="0000FF"/>
                </a:solidFill>
              </a:rPr>
              <a:t>PWFA at VELA user station in 2015</a:t>
            </a:r>
          </a:p>
        </p:txBody>
      </p:sp>
      <p:sp>
        <p:nvSpPr>
          <p:cNvPr id="4" name="Content Placeholder 3"/>
          <p:cNvSpPr>
            <a:spLocks noGrp="1"/>
          </p:cNvSpPr>
          <p:nvPr>
            <p:ph sz="half" idx="2"/>
          </p:nvPr>
        </p:nvSpPr>
        <p:spPr>
          <a:xfrm>
            <a:off x="1569626" y="1171749"/>
            <a:ext cx="4451762" cy="4271169"/>
          </a:xfrm>
        </p:spPr>
        <p:txBody>
          <a:bodyPr>
            <a:normAutofit/>
          </a:bodyPr>
          <a:lstStyle/>
          <a:p>
            <a:pPr marL="0" indent="0">
              <a:buNone/>
            </a:pPr>
            <a:r>
              <a:rPr lang="en-US" sz="1400" i="1" dirty="0">
                <a:solidFill>
                  <a:srgbClr val="FF0000"/>
                </a:solidFill>
              </a:rPr>
              <a:t>First experiment on plasma lens started in August 2015</a:t>
            </a:r>
          </a:p>
        </p:txBody>
      </p:sp>
      <p:sp>
        <p:nvSpPr>
          <p:cNvPr id="5" name="Text Placeholder 4"/>
          <p:cNvSpPr>
            <a:spLocks noGrp="1"/>
          </p:cNvSpPr>
          <p:nvPr>
            <p:ph type="body" sz="quarter" idx="3"/>
          </p:nvPr>
        </p:nvSpPr>
        <p:spPr>
          <a:xfrm>
            <a:off x="1608998" y="3797580"/>
            <a:ext cx="4327725" cy="821305"/>
          </a:xfrm>
        </p:spPr>
        <p:txBody>
          <a:bodyPr>
            <a:normAutofit fontScale="40000" lnSpcReduction="20000"/>
          </a:bodyPr>
          <a:lstStyle/>
          <a:p>
            <a:r>
              <a:rPr lang="en-US" sz="3800" dirty="0">
                <a:solidFill>
                  <a:srgbClr val="0000FF"/>
                </a:solidFill>
              </a:rPr>
              <a:t>PWFA at CLARA front end in 2016</a:t>
            </a:r>
          </a:p>
          <a:p>
            <a:r>
              <a:rPr lang="en-US" sz="2900" b="0" i="1" dirty="0">
                <a:solidFill>
                  <a:srgbClr val="FF0000"/>
                </a:solidFill>
              </a:rPr>
              <a:t>Demonstration of high acceleration gradient ~ GV/m</a:t>
            </a:r>
          </a:p>
          <a:p>
            <a:r>
              <a:rPr lang="en-US" sz="2900" b="0" i="1" dirty="0">
                <a:solidFill>
                  <a:srgbClr val="FF0000"/>
                </a:solidFill>
              </a:rPr>
              <a:t>Two bunch acceleration for high quality beam production</a:t>
            </a:r>
          </a:p>
        </p:txBody>
      </p:sp>
      <p:sp>
        <p:nvSpPr>
          <p:cNvPr id="6" name="Content Placeholder 5"/>
          <p:cNvSpPr>
            <a:spLocks noGrp="1"/>
          </p:cNvSpPr>
          <p:nvPr>
            <p:ph sz="quarter" idx="4"/>
          </p:nvPr>
        </p:nvSpPr>
        <p:spPr>
          <a:xfrm>
            <a:off x="6125606" y="832556"/>
            <a:ext cx="4260172" cy="5125607"/>
          </a:xfrm>
        </p:spPr>
        <p:txBody>
          <a:bodyPr>
            <a:normAutofit/>
          </a:bodyPr>
          <a:lstStyle/>
          <a:p>
            <a:pPr marL="0" indent="0">
              <a:buNone/>
            </a:pPr>
            <a:r>
              <a:rPr lang="en-US" sz="1800" b="1" dirty="0">
                <a:solidFill>
                  <a:srgbClr val="0000FF"/>
                </a:solidFill>
              </a:rPr>
              <a:t>PWFA at CLARA in 2020</a:t>
            </a:r>
          </a:p>
          <a:p>
            <a:pPr marL="0" indent="0">
              <a:buNone/>
            </a:pPr>
            <a:r>
              <a:rPr lang="en-US" sz="1400" i="1" dirty="0">
                <a:solidFill>
                  <a:srgbClr val="FF0000"/>
                </a:solidFill>
              </a:rPr>
              <a:t>High beam quality preservation, ultrahigh brightness e- production, e.g. plasma photocathode</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9626" y="1509490"/>
            <a:ext cx="1960588" cy="1268068"/>
          </a:xfrm>
          <a:prstGeom prst="rect">
            <a:avLst/>
          </a:prstGeom>
        </p:spPr>
      </p:pic>
      <p:pic>
        <p:nvPicPr>
          <p:cNvPr id="10" name="vela_coffin.png"/>
          <p:cNvPicPr/>
          <p:nvPr/>
        </p:nvPicPr>
        <p:blipFill>
          <a:blip r:embed="rId4">
            <a:extLst/>
          </a:blip>
          <a:stretch>
            <a:fillRect/>
          </a:stretch>
        </p:blipFill>
        <p:spPr>
          <a:xfrm>
            <a:off x="3325075" y="1509490"/>
            <a:ext cx="1462767" cy="932928"/>
          </a:xfrm>
          <a:prstGeom prst="rect">
            <a:avLst/>
          </a:prstGeom>
          <a:ln w="12700">
            <a:miter lim="400000"/>
          </a:ln>
        </p:spPr>
      </p:pic>
      <p:grpSp>
        <p:nvGrpSpPr>
          <p:cNvPr id="11" name="Group 10"/>
          <p:cNvGrpSpPr/>
          <p:nvPr/>
        </p:nvGrpSpPr>
        <p:grpSpPr>
          <a:xfrm>
            <a:off x="1930731" y="2860198"/>
            <a:ext cx="2857111" cy="871448"/>
            <a:chOff x="711371" y="4451497"/>
            <a:chExt cx="7721258" cy="895291"/>
          </a:xfrm>
        </p:grpSpPr>
        <p:pic>
          <p:nvPicPr>
            <p:cNvPr id="12" name="figure_6a.png"/>
            <p:cNvPicPr/>
            <p:nvPr/>
          </p:nvPicPr>
          <p:blipFill>
            <a:blip r:embed="rId5">
              <a:extLst/>
            </a:blip>
            <a:stretch>
              <a:fillRect/>
            </a:stretch>
          </p:blipFill>
          <p:spPr>
            <a:xfrm>
              <a:off x="711371" y="4451497"/>
              <a:ext cx="2247554" cy="895291"/>
            </a:xfrm>
            <a:prstGeom prst="rect">
              <a:avLst/>
            </a:prstGeom>
            <a:ln w="12700">
              <a:miter lim="400000"/>
            </a:ln>
          </p:spPr>
        </p:pic>
        <p:pic>
          <p:nvPicPr>
            <p:cNvPr id="13" name="figure_6b.png"/>
            <p:cNvPicPr/>
            <p:nvPr/>
          </p:nvPicPr>
          <p:blipFill>
            <a:blip r:embed="rId6">
              <a:extLst/>
            </a:blip>
            <a:stretch>
              <a:fillRect/>
            </a:stretch>
          </p:blipFill>
          <p:spPr>
            <a:xfrm>
              <a:off x="6186254" y="4451497"/>
              <a:ext cx="2246375" cy="892969"/>
            </a:xfrm>
            <a:prstGeom prst="rect">
              <a:avLst/>
            </a:prstGeom>
            <a:ln w="12700">
              <a:miter lim="400000"/>
            </a:ln>
          </p:spPr>
        </p:pic>
        <p:pic>
          <p:nvPicPr>
            <p:cNvPr id="14" name="figure_6c.png"/>
            <p:cNvPicPr/>
            <p:nvPr/>
          </p:nvPicPr>
          <p:blipFill>
            <a:blip r:embed="rId7">
              <a:extLst/>
            </a:blip>
            <a:stretch>
              <a:fillRect/>
            </a:stretch>
          </p:blipFill>
          <p:spPr>
            <a:xfrm>
              <a:off x="3451727" y="4452658"/>
              <a:ext cx="2241724" cy="892969"/>
            </a:xfrm>
            <a:prstGeom prst="rect">
              <a:avLst/>
            </a:prstGeom>
            <a:ln w="12700">
              <a:miter lim="400000"/>
            </a:ln>
          </p:spPr>
        </p:pic>
        <p:sp>
          <p:nvSpPr>
            <p:cNvPr id="15" name="Shape 50"/>
            <p:cNvSpPr/>
            <p:nvPr/>
          </p:nvSpPr>
          <p:spPr>
            <a:xfrm>
              <a:off x="3057884" y="4899142"/>
              <a:ext cx="294884" cy="1"/>
            </a:xfrm>
            <a:prstGeom prst="line">
              <a:avLst/>
            </a:prstGeom>
            <a:ln w="76200">
              <a:solidFill/>
              <a:miter lim="400000"/>
              <a:tailEnd type="triangle"/>
            </a:ln>
          </p:spPr>
          <p:txBody>
            <a:bodyPr lIns="0" tIns="0" rIns="0" bIns="0" anchor="ctr"/>
            <a:lstStyle/>
            <a:p>
              <a:pPr lvl="0"/>
              <a:endParaRPr/>
            </a:p>
          </p:txBody>
        </p:sp>
        <p:sp>
          <p:nvSpPr>
            <p:cNvPr id="16" name="Shape 51"/>
            <p:cNvSpPr/>
            <p:nvPr/>
          </p:nvSpPr>
          <p:spPr>
            <a:xfrm>
              <a:off x="5792410" y="4899142"/>
              <a:ext cx="294884" cy="1"/>
            </a:xfrm>
            <a:prstGeom prst="line">
              <a:avLst/>
            </a:prstGeom>
            <a:ln w="76200">
              <a:solidFill/>
              <a:miter lim="400000"/>
              <a:tailEnd type="triangle"/>
            </a:ln>
          </p:spPr>
          <p:txBody>
            <a:bodyPr lIns="0" tIns="0" rIns="0" bIns="0" anchor="ctr"/>
            <a:lstStyle/>
            <a:p>
              <a:pPr lvl="0"/>
              <a:endParaRPr/>
            </a:p>
          </p:txBody>
        </p:sp>
      </p:grpSp>
      <p:sp>
        <p:nvSpPr>
          <p:cNvPr id="17" name="Shape 49"/>
          <p:cNvSpPr/>
          <p:nvPr/>
        </p:nvSpPr>
        <p:spPr>
          <a:xfrm>
            <a:off x="4761199" y="1527822"/>
            <a:ext cx="1407827" cy="136479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defRPr sz="1800"/>
            </a:pPr>
            <a:r>
              <a:rPr lang="en-GB" sz="1400" dirty="0">
                <a:solidFill>
                  <a:srgbClr val="0000FF"/>
                </a:solidFill>
              </a:rPr>
              <a:t>E=</a:t>
            </a:r>
            <a:r>
              <a:rPr sz="1400" dirty="0">
                <a:solidFill>
                  <a:srgbClr val="0000FF"/>
                </a:solidFill>
              </a:rPr>
              <a:t>4.8 MeV</a:t>
            </a:r>
            <a:endParaRPr lang="en-GB" sz="1400" dirty="0">
              <a:solidFill>
                <a:srgbClr val="0000FF"/>
              </a:solidFill>
            </a:endParaRPr>
          </a:p>
          <a:p>
            <a:pPr lvl="0">
              <a:defRPr sz="1800"/>
            </a:pPr>
            <a:r>
              <a:rPr lang="en-GB" sz="1400" dirty="0">
                <a:solidFill>
                  <a:srgbClr val="0000FF"/>
                </a:solidFill>
              </a:rPr>
              <a:t>Q=250 </a:t>
            </a:r>
            <a:r>
              <a:rPr lang="en-GB" sz="1400" dirty="0" err="1">
                <a:solidFill>
                  <a:srgbClr val="0000FF"/>
                </a:solidFill>
              </a:rPr>
              <a:t>pC</a:t>
            </a:r>
            <a:endParaRPr sz="1400" dirty="0">
              <a:solidFill>
                <a:srgbClr val="0000FF"/>
              </a:solidFill>
            </a:endParaRPr>
          </a:p>
          <a:p>
            <a:pPr lvl="0">
              <a:defRPr sz="1800"/>
            </a:pPr>
            <a:r>
              <a:rPr sz="1400" dirty="0">
                <a:solidFill>
                  <a:srgbClr val="0000FF"/>
                </a:solidFill>
              </a:rPr>
              <a:t>σ</a:t>
            </a:r>
            <a:r>
              <a:rPr sz="1400" baseline="-5999" dirty="0">
                <a:solidFill>
                  <a:srgbClr val="0000FF"/>
                </a:solidFill>
              </a:rPr>
              <a:t>z</a:t>
            </a:r>
            <a:r>
              <a:rPr sz="1400" dirty="0">
                <a:solidFill>
                  <a:srgbClr val="0000FF"/>
                </a:solidFill>
              </a:rPr>
              <a:t> = 3.3 mm</a:t>
            </a:r>
          </a:p>
          <a:p>
            <a:pPr lvl="0">
              <a:defRPr sz="1800"/>
            </a:pPr>
            <a:r>
              <a:rPr sz="1400" dirty="0">
                <a:solidFill>
                  <a:srgbClr val="0000FF"/>
                </a:solidFill>
              </a:rPr>
              <a:t>σ</a:t>
            </a:r>
            <a:r>
              <a:rPr sz="1400" baseline="-5999" dirty="0">
                <a:solidFill>
                  <a:srgbClr val="0000FF"/>
                </a:solidFill>
              </a:rPr>
              <a:t>r</a:t>
            </a:r>
            <a:r>
              <a:rPr sz="1400" dirty="0">
                <a:solidFill>
                  <a:srgbClr val="0000FF"/>
                </a:solidFill>
              </a:rPr>
              <a:t> = 0.45 mm</a:t>
            </a:r>
          </a:p>
          <a:p>
            <a:pPr lvl="0">
              <a:defRPr sz="1800"/>
            </a:pPr>
            <a:r>
              <a:rPr sz="1400" i="1" dirty="0"/>
              <a:t>focusing gradient of 10 T/m</a:t>
            </a:r>
          </a:p>
        </p:txBody>
      </p:sp>
      <p:pic>
        <p:nvPicPr>
          <p:cNvPr id="18" name="Picture 2" descr="\\ENGSERVE\Projects\tdl-1168 CLARA\meng - Mechanical Engineering\Drawings (drg)\2014-09-03   CLARA dxf section &amp; pvz\256-10030 04-09-14(2).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24000" y="5268289"/>
            <a:ext cx="2257448" cy="1547378"/>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Shape 49"/>
          <p:cNvSpPr/>
          <p:nvPr/>
        </p:nvSpPr>
        <p:spPr>
          <a:xfrm>
            <a:off x="1647968" y="4566063"/>
            <a:ext cx="1882246" cy="1180127"/>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defRPr sz="1800"/>
            </a:pPr>
            <a:r>
              <a:rPr lang="en-GB" sz="1200" dirty="0">
                <a:solidFill>
                  <a:srgbClr val="0000FF"/>
                </a:solidFill>
              </a:rPr>
              <a:t>E=50-150</a:t>
            </a:r>
            <a:r>
              <a:rPr sz="1200" dirty="0">
                <a:solidFill>
                  <a:srgbClr val="0000FF"/>
                </a:solidFill>
              </a:rPr>
              <a:t> MeV</a:t>
            </a:r>
            <a:endParaRPr lang="en-GB" sz="1200" dirty="0">
              <a:solidFill>
                <a:srgbClr val="0000FF"/>
              </a:solidFill>
            </a:endParaRPr>
          </a:p>
          <a:p>
            <a:pPr lvl="0">
              <a:defRPr sz="1800"/>
            </a:pPr>
            <a:r>
              <a:rPr lang="en-GB" sz="1200" dirty="0">
                <a:solidFill>
                  <a:srgbClr val="0000FF"/>
                </a:solidFill>
              </a:rPr>
              <a:t>Q=250 </a:t>
            </a:r>
            <a:r>
              <a:rPr lang="en-GB" sz="1200" dirty="0" err="1">
                <a:solidFill>
                  <a:srgbClr val="0000FF"/>
                </a:solidFill>
              </a:rPr>
              <a:t>pC</a:t>
            </a:r>
            <a:endParaRPr sz="1200" dirty="0">
              <a:solidFill>
                <a:srgbClr val="0000FF"/>
              </a:solidFill>
            </a:endParaRPr>
          </a:p>
          <a:p>
            <a:pPr lvl="0">
              <a:defRPr sz="1800"/>
            </a:pPr>
            <a:r>
              <a:rPr sz="1200" dirty="0">
                <a:solidFill>
                  <a:srgbClr val="0000FF"/>
                </a:solidFill>
              </a:rPr>
              <a:t>σ</a:t>
            </a:r>
            <a:r>
              <a:rPr sz="1200" baseline="-5999" dirty="0">
                <a:solidFill>
                  <a:srgbClr val="0000FF"/>
                </a:solidFill>
              </a:rPr>
              <a:t>z</a:t>
            </a:r>
            <a:r>
              <a:rPr sz="1200" dirty="0">
                <a:solidFill>
                  <a:srgbClr val="0000FF"/>
                </a:solidFill>
              </a:rPr>
              <a:t> = </a:t>
            </a:r>
            <a:r>
              <a:rPr lang="en-GB" sz="1200" dirty="0">
                <a:solidFill>
                  <a:srgbClr val="0000FF"/>
                </a:solidFill>
              </a:rPr>
              <a:t>20-100</a:t>
            </a:r>
            <a:r>
              <a:rPr sz="1200" dirty="0">
                <a:solidFill>
                  <a:srgbClr val="0000FF"/>
                </a:solidFill>
              </a:rPr>
              <a:t> </a:t>
            </a:r>
            <a:r>
              <a:rPr lang="en-US" sz="1200" dirty="0">
                <a:solidFill>
                  <a:srgbClr val="0000FF"/>
                </a:solidFill>
              </a:rPr>
              <a:t>μm</a:t>
            </a:r>
          </a:p>
          <a:p>
            <a:pPr lvl="0">
              <a:defRPr sz="1800"/>
            </a:pPr>
            <a:r>
              <a:rPr sz="1200" dirty="0">
                <a:solidFill>
                  <a:srgbClr val="0000FF"/>
                </a:solidFill>
              </a:rPr>
              <a:t>σ</a:t>
            </a:r>
            <a:r>
              <a:rPr sz="1200" baseline="-5999" dirty="0">
                <a:solidFill>
                  <a:srgbClr val="0000FF"/>
                </a:solidFill>
              </a:rPr>
              <a:t>r</a:t>
            </a:r>
            <a:r>
              <a:rPr sz="1200" dirty="0">
                <a:solidFill>
                  <a:srgbClr val="0000FF"/>
                </a:solidFill>
              </a:rPr>
              <a:t> = </a:t>
            </a:r>
            <a:r>
              <a:rPr lang="en-GB" sz="1200" dirty="0">
                <a:solidFill>
                  <a:srgbClr val="0000FF"/>
                </a:solidFill>
              </a:rPr>
              <a:t>50 </a:t>
            </a:r>
            <a:r>
              <a:rPr lang="en-US" sz="1200" dirty="0" err="1">
                <a:solidFill>
                  <a:srgbClr val="0000FF"/>
                </a:solidFill>
              </a:rPr>
              <a:t>μm</a:t>
            </a:r>
            <a:endParaRPr lang="en-US" sz="1200" dirty="0">
              <a:solidFill>
                <a:srgbClr val="0000FF"/>
              </a:solidFill>
            </a:endParaRPr>
          </a:p>
          <a:p>
            <a:pPr lvl="0">
              <a:defRPr sz="1800"/>
            </a:pPr>
            <a:r>
              <a:rPr lang="en-US" sz="1200" i="1" dirty="0">
                <a:solidFill>
                  <a:srgbClr val="000000"/>
                </a:solidFill>
              </a:rPr>
              <a:t>a</a:t>
            </a:r>
            <a:r>
              <a:rPr lang="en-GB" sz="1200" i="1" dirty="0">
                <a:solidFill>
                  <a:srgbClr val="000000"/>
                </a:solidFill>
              </a:rPr>
              <a:t>cc.</a:t>
            </a:r>
            <a:r>
              <a:rPr sz="1200" i="1" dirty="0">
                <a:solidFill>
                  <a:srgbClr val="000000"/>
                </a:solidFill>
              </a:rPr>
              <a:t> </a:t>
            </a:r>
            <a:r>
              <a:rPr lang="en-US" sz="1200" i="1" dirty="0">
                <a:solidFill>
                  <a:srgbClr val="000000"/>
                </a:solidFill>
              </a:rPr>
              <a:t>g</a:t>
            </a:r>
            <a:r>
              <a:rPr sz="1200" i="1" dirty="0">
                <a:solidFill>
                  <a:srgbClr val="000000"/>
                </a:solidFill>
              </a:rPr>
              <a:t>radient</a:t>
            </a:r>
            <a:r>
              <a:rPr lang="en-GB" sz="1200" i="1" dirty="0">
                <a:solidFill>
                  <a:srgbClr val="000000"/>
                </a:solidFill>
              </a:rPr>
              <a:t> </a:t>
            </a:r>
          </a:p>
          <a:p>
            <a:pPr lvl="0">
              <a:defRPr sz="1800"/>
            </a:pPr>
            <a:r>
              <a:rPr lang="en-GB" sz="1200" i="1" dirty="0">
                <a:solidFill>
                  <a:srgbClr val="000000"/>
                </a:solidFill>
              </a:rPr>
              <a:t>~GV</a:t>
            </a:r>
            <a:r>
              <a:rPr sz="1200" i="1" dirty="0">
                <a:solidFill>
                  <a:srgbClr val="000000"/>
                </a:solidFill>
              </a:rPr>
              <a:t>/m</a:t>
            </a:r>
          </a:p>
        </p:txBody>
      </p:sp>
      <p:pic>
        <p:nvPicPr>
          <p:cNvPr id="22" name="Picture 21" descr="Field_vs_distance.png"/>
          <p:cNvPicPr>
            <a:picLocks noChangeAspect="1"/>
          </p:cNvPicPr>
          <p:nvPr/>
        </p:nvPicPr>
        <p:blipFill rotWithShape="1">
          <a:blip r:embed="rId9" cstate="print">
            <a:extLst>
              <a:ext uri="{28A0092B-C50C-407E-A947-70E740481C1C}">
                <a14:useLocalDpi xmlns:a14="http://schemas.microsoft.com/office/drawing/2010/main" val="0"/>
              </a:ext>
            </a:extLst>
          </a:blip>
          <a:srcRect l="2008" t="7075" r="20912"/>
          <a:stretch/>
        </p:blipFill>
        <p:spPr>
          <a:xfrm>
            <a:off x="3924608" y="5604693"/>
            <a:ext cx="2200999" cy="1264119"/>
          </a:xfrm>
          <a:prstGeom prst="rect">
            <a:avLst/>
          </a:prstGeom>
        </p:spPr>
      </p:pic>
      <p:sp>
        <p:nvSpPr>
          <p:cNvPr id="23" name="TextBox 22"/>
          <p:cNvSpPr txBox="1"/>
          <p:nvPr/>
        </p:nvSpPr>
        <p:spPr>
          <a:xfrm>
            <a:off x="4128599" y="5956887"/>
            <a:ext cx="1674945" cy="307777"/>
          </a:xfrm>
          <a:prstGeom prst="rect">
            <a:avLst/>
          </a:prstGeom>
          <a:noFill/>
        </p:spPr>
        <p:txBody>
          <a:bodyPr wrap="none" rtlCol="0">
            <a:spAutoFit/>
          </a:bodyPr>
          <a:lstStyle/>
          <a:p>
            <a:r>
              <a:rPr lang="en-US" sz="1400" i="1" dirty="0"/>
              <a:t>acc. grad. 1.8 GV/m</a:t>
            </a:r>
          </a:p>
        </p:txBody>
      </p:sp>
      <p:pic>
        <p:nvPicPr>
          <p:cNvPr id="24" name="Figure1.pdf"/>
          <p:cNvPicPr/>
          <p:nvPr/>
        </p:nvPicPr>
        <p:blipFill>
          <a:blip r:embed="rId10">
            <a:extLst/>
          </a:blip>
          <a:stretch>
            <a:fillRect/>
          </a:stretch>
        </p:blipFill>
        <p:spPr>
          <a:xfrm>
            <a:off x="6169025" y="1731053"/>
            <a:ext cx="4379984" cy="1034628"/>
          </a:xfrm>
          <a:prstGeom prst="rect">
            <a:avLst/>
          </a:prstGeom>
          <a:ln w="12700">
            <a:miter lim="400000"/>
          </a:ln>
        </p:spPr>
      </p:pic>
      <p:pic>
        <p:nvPicPr>
          <p:cNvPr id="25" name="Picture 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21245415">
            <a:off x="5987542" y="2836214"/>
            <a:ext cx="1478023" cy="20914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Lst>
        </p:spPr>
      </p:pic>
      <p:pic>
        <p:nvPicPr>
          <p:cNvPr id="26" name="Figure2.pdf"/>
          <p:cNvPicPr/>
          <p:nvPr/>
        </p:nvPicPr>
        <p:blipFill rotWithShape="1">
          <a:blip r:embed="rId12">
            <a:extLst/>
          </a:blip>
          <a:srcRect l="6465" r="3748"/>
          <a:stretch/>
        </p:blipFill>
        <p:spPr>
          <a:xfrm>
            <a:off x="7569306" y="2721461"/>
            <a:ext cx="3098694" cy="2270987"/>
          </a:xfrm>
          <a:prstGeom prst="rect">
            <a:avLst/>
          </a:prstGeom>
          <a:ln w="12700">
            <a:miter lim="400000"/>
          </a:ln>
        </p:spPr>
      </p:pic>
      <p:pic>
        <p:nvPicPr>
          <p:cNvPr id="27" name="Figure5b.pdf"/>
          <p:cNvPicPr/>
          <p:nvPr/>
        </p:nvPicPr>
        <p:blipFill>
          <a:blip r:embed="rId13">
            <a:extLst/>
          </a:blip>
          <a:stretch>
            <a:fillRect/>
          </a:stretch>
        </p:blipFill>
        <p:spPr>
          <a:xfrm>
            <a:off x="6055047" y="4992448"/>
            <a:ext cx="2323003" cy="1823220"/>
          </a:xfrm>
          <a:prstGeom prst="rect">
            <a:avLst/>
          </a:prstGeom>
          <a:ln w="12700">
            <a:miter lim="400000"/>
          </a:ln>
        </p:spPr>
      </p:pic>
      <p:pic>
        <p:nvPicPr>
          <p:cNvPr id="28" name="Figure8.pdf"/>
          <p:cNvPicPr/>
          <p:nvPr/>
        </p:nvPicPr>
        <p:blipFill>
          <a:blip r:embed="rId14">
            <a:extLst/>
          </a:blip>
          <a:stretch>
            <a:fillRect/>
          </a:stretch>
        </p:blipFill>
        <p:spPr>
          <a:xfrm>
            <a:off x="8378050" y="4992448"/>
            <a:ext cx="2289951" cy="1819096"/>
          </a:xfrm>
          <a:prstGeom prst="rect">
            <a:avLst/>
          </a:prstGeom>
          <a:ln w="12700">
            <a:miter lim="400000"/>
          </a:ln>
        </p:spPr>
      </p:pic>
      <p:pic>
        <p:nvPicPr>
          <p:cNvPr id="21" name="Picture 20" descr="acc_field_2d.png"/>
          <p:cNvPicPr>
            <a:picLocks noChangeAspect="1"/>
          </p:cNvPicPr>
          <p:nvPr/>
        </p:nvPicPr>
        <p:blipFill rotWithShape="1">
          <a:blip r:embed="rId15" cstate="print">
            <a:extLst>
              <a:ext uri="{28A0092B-C50C-407E-A947-70E740481C1C}">
                <a14:useLocalDpi xmlns:a14="http://schemas.microsoft.com/office/drawing/2010/main" val="0"/>
              </a:ext>
            </a:extLst>
          </a:blip>
          <a:srcRect l="10025" t="9478" r="3939" b="4062"/>
          <a:stretch/>
        </p:blipFill>
        <p:spPr>
          <a:xfrm>
            <a:off x="3827075" y="4578614"/>
            <a:ext cx="2194313" cy="1051479"/>
          </a:xfrm>
          <a:prstGeom prst="rect">
            <a:avLst/>
          </a:prstGeom>
        </p:spPr>
      </p:pic>
      <p:sp>
        <p:nvSpPr>
          <p:cNvPr id="29" name="TextBox 28"/>
          <p:cNvSpPr txBox="1"/>
          <p:nvPr/>
        </p:nvSpPr>
        <p:spPr>
          <a:xfrm>
            <a:off x="2668572" y="6581002"/>
            <a:ext cx="1313005" cy="276999"/>
          </a:xfrm>
          <a:prstGeom prst="rect">
            <a:avLst/>
          </a:prstGeom>
          <a:noFill/>
        </p:spPr>
        <p:txBody>
          <a:bodyPr wrap="none" rtlCol="0">
            <a:spAutoFit/>
          </a:bodyPr>
          <a:lstStyle/>
          <a:p>
            <a:r>
              <a:rPr lang="en-US" sz="1200" i="1" dirty="0"/>
              <a:t>Guoxing Xia et al.</a:t>
            </a:r>
          </a:p>
        </p:txBody>
      </p:sp>
      <p:sp>
        <p:nvSpPr>
          <p:cNvPr id="19" name="TextBox 18"/>
          <p:cNvSpPr txBox="1"/>
          <p:nvPr/>
        </p:nvSpPr>
        <p:spPr>
          <a:xfrm>
            <a:off x="7857066" y="2843313"/>
            <a:ext cx="1853780" cy="523220"/>
          </a:xfrm>
          <a:prstGeom prst="rect">
            <a:avLst/>
          </a:prstGeom>
          <a:noFill/>
        </p:spPr>
        <p:txBody>
          <a:bodyPr wrap="none" rtlCol="0">
            <a:spAutoFit/>
          </a:bodyPr>
          <a:lstStyle/>
          <a:p>
            <a:r>
              <a:rPr lang="en-US" sz="1400" i="1" dirty="0">
                <a:solidFill>
                  <a:srgbClr val="0000FF"/>
                </a:solidFill>
              </a:rPr>
              <a:t>E=250 MeV, Q=250 </a:t>
            </a:r>
            <a:r>
              <a:rPr lang="en-US" sz="1400" i="1" dirty="0" err="1">
                <a:solidFill>
                  <a:srgbClr val="0000FF"/>
                </a:solidFill>
              </a:rPr>
              <a:t>pC</a:t>
            </a:r>
            <a:endParaRPr lang="en-US" sz="1400" i="1" dirty="0">
              <a:solidFill>
                <a:srgbClr val="0000FF"/>
              </a:solidFill>
            </a:endParaRPr>
          </a:p>
          <a:p>
            <a:r>
              <a:rPr lang="en-US" sz="1400" i="1" dirty="0" err="1"/>
              <a:t>E</a:t>
            </a:r>
            <a:r>
              <a:rPr lang="en-US" sz="1400" i="1" baseline="-25000" dirty="0" err="1"/>
              <a:t>acc</a:t>
            </a:r>
            <a:r>
              <a:rPr lang="en-US" sz="1400" i="1" dirty="0"/>
              <a:t>~ 3 GV/m</a:t>
            </a:r>
          </a:p>
        </p:txBody>
      </p:sp>
      <p:sp>
        <p:nvSpPr>
          <p:cNvPr id="30" name="Footer Placeholder 29"/>
          <p:cNvSpPr>
            <a:spLocks noGrp="1"/>
          </p:cNvSpPr>
          <p:nvPr>
            <p:ph type="ftr" sz="quarter" idx="11"/>
          </p:nvPr>
        </p:nvSpPr>
        <p:spPr/>
        <p:txBody>
          <a:bodyPr/>
          <a:lstStyle/>
          <a:p>
            <a:r>
              <a:rPr lang="en-US" dirty="0" smtClean="0"/>
              <a:t>PPAP 15</a:t>
            </a:r>
            <a:endParaRPr lang="en-US" dirty="0"/>
          </a:p>
        </p:txBody>
      </p:sp>
      <p:sp>
        <p:nvSpPr>
          <p:cNvPr id="31" name="Slide Number Placeholder 30"/>
          <p:cNvSpPr>
            <a:spLocks noGrp="1"/>
          </p:cNvSpPr>
          <p:nvPr>
            <p:ph type="sldNum" sz="quarter" idx="12"/>
          </p:nvPr>
        </p:nvSpPr>
        <p:spPr/>
        <p:txBody>
          <a:bodyPr/>
          <a:lstStyle/>
          <a:p>
            <a:fld id="{B0A65A73-3FE1-4640-A401-57D1EC8CA463}" type="slidenum">
              <a:rPr lang="en-US" smtClean="0"/>
              <a:t>17</a:t>
            </a:fld>
            <a:endParaRPr lang="en-US"/>
          </a:p>
        </p:txBody>
      </p:sp>
    </p:spTree>
    <p:extLst>
      <p:ext uri="{BB962C8B-B14F-4D97-AF65-F5344CB8AC3E}">
        <p14:creationId xmlns:p14="http://schemas.microsoft.com/office/powerpoint/2010/main" val="3170310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191774" y="4088921"/>
            <a:ext cx="8255479" cy="2613804"/>
          </a:xfrm>
          <a:custGeom>
            <a:avLst/>
            <a:gdLst>
              <a:gd name="connsiteX0" fmla="*/ 8626 w 8255479"/>
              <a:gd name="connsiteY0" fmla="*/ 1061049 h 2613804"/>
              <a:gd name="connsiteX1" fmla="*/ 0 w 8255479"/>
              <a:gd name="connsiteY1" fmla="*/ 2303253 h 2613804"/>
              <a:gd name="connsiteX2" fmla="*/ 4968815 w 8255479"/>
              <a:gd name="connsiteY2" fmla="*/ 2320505 h 2613804"/>
              <a:gd name="connsiteX3" fmla="*/ 5210354 w 8255479"/>
              <a:gd name="connsiteY3" fmla="*/ 2579298 h 2613804"/>
              <a:gd name="connsiteX4" fmla="*/ 8255479 w 8255479"/>
              <a:gd name="connsiteY4" fmla="*/ 2613804 h 2613804"/>
              <a:gd name="connsiteX5" fmla="*/ 8212347 w 8255479"/>
              <a:gd name="connsiteY5" fmla="*/ 86264 h 2613804"/>
              <a:gd name="connsiteX6" fmla="*/ 4002656 w 8255479"/>
              <a:gd name="connsiteY6" fmla="*/ 0 h 2613804"/>
              <a:gd name="connsiteX7" fmla="*/ 3519577 w 8255479"/>
              <a:gd name="connsiteY7" fmla="*/ 552090 h 2613804"/>
              <a:gd name="connsiteX8" fmla="*/ 8626 w 8255479"/>
              <a:gd name="connsiteY8" fmla="*/ 1061049 h 261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479" h="2613804">
                <a:moveTo>
                  <a:pt x="8626" y="1061049"/>
                </a:moveTo>
                <a:cubicBezTo>
                  <a:pt x="5751" y="1475117"/>
                  <a:pt x="2875" y="1889185"/>
                  <a:pt x="0" y="2303253"/>
                </a:cubicBezTo>
                <a:lnTo>
                  <a:pt x="4968815" y="2320505"/>
                </a:lnTo>
                <a:lnTo>
                  <a:pt x="5210354" y="2579298"/>
                </a:lnTo>
                <a:lnTo>
                  <a:pt x="8255479" y="2613804"/>
                </a:lnTo>
                <a:lnTo>
                  <a:pt x="8212347" y="86264"/>
                </a:lnTo>
                <a:lnTo>
                  <a:pt x="4002656" y="0"/>
                </a:lnTo>
                <a:lnTo>
                  <a:pt x="3519577" y="552090"/>
                </a:lnTo>
                <a:lnTo>
                  <a:pt x="8626" y="1061049"/>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0" y="2363638"/>
            <a:ext cx="6719977" cy="2863970"/>
          </a:xfrm>
          <a:custGeom>
            <a:avLst/>
            <a:gdLst>
              <a:gd name="connsiteX0" fmla="*/ 6357668 w 6426680"/>
              <a:gd name="connsiteY0" fmla="*/ 612476 h 2665562"/>
              <a:gd name="connsiteX1" fmla="*/ 6357668 w 6426680"/>
              <a:gd name="connsiteY1" fmla="*/ 612476 h 2665562"/>
              <a:gd name="connsiteX2" fmla="*/ 6193767 w 6426680"/>
              <a:gd name="connsiteY2" fmla="*/ 603849 h 2665562"/>
              <a:gd name="connsiteX3" fmla="*/ 3001993 w 6426680"/>
              <a:gd name="connsiteY3" fmla="*/ 25879 h 2665562"/>
              <a:gd name="connsiteX4" fmla="*/ 0 w 6426680"/>
              <a:gd name="connsiteY4" fmla="*/ 0 h 2665562"/>
              <a:gd name="connsiteX5" fmla="*/ 17253 w 6426680"/>
              <a:gd name="connsiteY5" fmla="*/ 2665562 h 2665562"/>
              <a:gd name="connsiteX6" fmla="*/ 2889850 w 6426680"/>
              <a:gd name="connsiteY6" fmla="*/ 2631057 h 2665562"/>
              <a:gd name="connsiteX7" fmla="*/ 6426680 w 6426680"/>
              <a:gd name="connsiteY7" fmla="*/ 2078966 h 2665562"/>
              <a:gd name="connsiteX8" fmla="*/ 6357668 w 6426680"/>
              <a:gd name="connsiteY8" fmla="*/ 612476 h 266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6680" h="2665562">
                <a:moveTo>
                  <a:pt x="6357668" y="612476"/>
                </a:moveTo>
                <a:lnTo>
                  <a:pt x="6357668" y="612476"/>
                </a:lnTo>
                <a:cubicBezTo>
                  <a:pt x="6245653" y="601274"/>
                  <a:pt x="6300302" y="603849"/>
                  <a:pt x="6193767" y="603849"/>
                </a:cubicBezTo>
                <a:lnTo>
                  <a:pt x="3001993" y="25879"/>
                </a:lnTo>
                <a:lnTo>
                  <a:pt x="0" y="0"/>
                </a:lnTo>
                <a:lnTo>
                  <a:pt x="17253" y="2665562"/>
                </a:lnTo>
                <a:lnTo>
                  <a:pt x="2889850" y="2631057"/>
                </a:lnTo>
                <a:lnTo>
                  <a:pt x="6426680" y="2078966"/>
                </a:lnTo>
                <a:lnTo>
                  <a:pt x="6357668" y="61247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New “Conventional” breakthrough's</a:t>
            </a:r>
            <a:endParaRPr lang="en-GB" dirty="0"/>
          </a:p>
        </p:txBody>
      </p:sp>
      <p:sp>
        <p:nvSpPr>
          <p:cNvPr id="3" name="Content Placeholder 2"/>
          <p:cNvSpPr>
            <a:spLocks noGrp="1"/>
          </p:cNvSpPr>
          <p:nvPr>
            <p:ph idx="1"/>
          </p:nvPr>
        </p:nvSpPr>
        <p:spPr>
          <a:xfrm>
            <a:off x="3258875" y="1825625"/>
            <a:ext cx="3521487" cy="4351338"/>
          </a:xfrm>
        </p:spPr>
        <p:txBody>
          <a:bodyPr>
            <a:normAutofit fontScale="77500" lnSpcReduction="20000"/>
          </a:bodyPr>
          <a:lstStyle/>
          <a:p>
            <a:r>
              <a:rPr lang="en-GB" dirty="0" smtClean="0"/>
              <a:t>High field dipole magnets allowing projects like FCC.</a:t>
            </a:r>
          </a:p>
          <a:p>
            <a:endParaRPr lang="en-GB" dirty="0"/>
          </a:p>
          <a:p>
            <a:endParaRPr lang="en-GB" dirty="0" smtClean="0"/>
          </a:p>
          <a:p>
            <a:r>
              <a:rPr lang="en-GB" dirty="0" smtClean="0"/>
              <a:t>N-doped, Nb3Sn and Multilayer SRF provides higher Q, higher temperature and higher fields.</a:t>
            </a:r>
          </a:p>
          <a:p>
            <a:endParaRPr lang="en-GB" dirty="0"/>
          </a:p>
          <a:p>
            <a:endParaRPr lang="en-GB" dirty="0" smtClean="0"/>
          </a:p>
          <a:p>
            <a:r>
              <a:rPr lang="en-GB" dirty="0" smtClean="0"/>
              <a:t>High gradient X-band still going strong and replacing old S-band technology</a:t>
            </a:r>
            <a:endParaRPr lang="en-GB" dirty="0"/>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p:txBody>
          <a:bodyPr/>
          <a:lstStyle/>
          <a:p>
            <a:fld id="{D512B61F-0AB3-4071-ADAA-A656E1BC48EE}" type="slidenum">
              <a:rPr lang="en-GB" smtClean="0"/>
              <a:t>18</a:t>
            </a:fld>
            <a:endParaRPr lang="en-GB"/>
          </a:p>
        </p:txBody>
      </p:sp>
      <p:pic>
        <p:nvPicPr>
          <p:cNvPr id="6" name="Picture 5"/>
          <p:cNvPicPr>
            <a:picLocks noChangeAspect="1"/>
          </p:cNvPicPr>
          <p:nvPr/>
        </p:nvPicPr>
        <p:blipFill>
          <a:blip r:embed="rId2"/>
          <a:stretch>
            <a:fillRect/>
          </a:stretch>
        </p:blipFill>
        <p:spPr>
          <a:xfrm>
            <a:off x="8572000" y="4202906"/>
            <a:ext cx="2620459" cy="2451400"/>
          </a:xfrm>
          <a:prstGeom prst="rect">
            <a:avLst/>
          </a:prstGeom>
        </p:spPr>
      </p:pic>
      <p:pic>
        <p:nvPicPr>
          <p:cNvPr id="8" name="Picture 7"/>
          <p:cNvPicPr>
            <a:picLocks noChangeAspect="1"/>
          </p:cNvPicPr>
          <p:nvPr/>
        </p:nvPicPr>
        <p:blipFill>
          <a:blip r:embed="rId3"/>
          <a:stretch>
            <a:fillRect/>
          </a:stretch>
        </p:blipFill>
        <p:spPr>
          <a:xfrm>
            <a:off x="69982" y="2518913"/>
            <a:ext cx="3188893" cy="2467155"/>
          </a:xfrm>
          <a:prstGeom prst="rect">
            <a:avLst/>
          </a:prstGeom>
        </p:spPr>
      </p:pic>
      <p:pic>
        <p:nvPicPr>
          <p:cNvPr id="9" name="Picture 8"/>
          <p:cNvPicPr>
            <a:picLocks noChangeAspect="1"/>
          </p:cNvPicPr>
          <p:nvPr/>
        </p:nvPicPr>
        <p:blipFill>
          <a:blip r:embed="rId4"/>
          <a:stretch>
            <a:fillRect/>
          </a:stretch>
        </p:blipFill>
        <p:spPr>
          <a:xfrm>
            <a:off x="7118963" y="1353419"/>
            <a:ext cx="4745489" cy="2849487"/>
          </a:xfrm>
          <a:prstGeom prst="rect">
            <a:avLst/>
          </a:prstGeom>
        </p:spPr>
      </p:pic>
    </p:spTree>
    <p:extLst>
      <p:ext uri="{BB962C8B-B14F-4D97-AF65-F5344CB8AC3E}">
        <p14:creationId xmlns:p14="http://schemas.microsoft.com/office/powerpoint/2010/main" val="3780646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LPWA is not the only fruit of novel accelerators</a:t>
            </a:r>
          </a:p>
          <a:p>
            <a:r>
              <a:rPr lang="en-GB" dirty="0" smtClean="0">
                <a:solidFill>
                  <a:srgbClr val="0070C0"/>
                </a:solidFill>
              </a:rPr>
              <a:t>Plasma’s can be driven with beams to provide far better beam quality (in theory) and efficiency.</a:t>
            </a:r>
          </a:p>
          <a:p>
            <a:r>
              <a:rPr lang="en-GB" dirty="0" smtClean="0">
                <a:solidFill>
                  <a:srgbClr val="FF0000"/>
                </a:solidFill>
              </a:rPr>
              <a:t>Laser’s can excite dielectric structures which are more stable</a:t>
            </a:r>
          </a:p>
          <a:p>
            <a:r>
              <a:rPr lang="en-GB" dirty="0" smtClean="0"/>
              <a:t>THz can drive dielectrics to provide better beam quality and there is continuing development of high efficiency sources.</a:t>
            </a:r>
          </a:p>
          <a:p>
            <a:r>
              <a:rPr lang="en-GB" dirty="0" smtClean="0">
                <a:solidFill>
                  <a:srgbClr val="0070C0"/>
                </a:solidFill>
              </a:rPr>
              <a:t>Beams can drive dielectrics to provide efficiency AND beam quality.</a:t>
            </a:r>
          </a:p>
          <a:p>
            <a:r>
              <a:rPr lang="en-GB" dirty="0" smtClean="0">
                <a:solidFill>
                  <a:srgbClr val="FF0000"/>
                </a:solidFill>
              </a:rPr>
              <a:t>“Conventional” sources are also breaking new barriers</a:t>
            </a:r>
            <a:endParaRPr lang="en-GB" dirty="0">
              <a:solidFill>
                <a:srgbClr val="FF0000"/>
              </a:solidFill>
            </a:endParaRPr>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p:txBody>
          <a:bodyPr/>
          <a:lstStyle/>
          <a:p>
            <a:fld id="{D512B61F-0AB3-4071-ADAA-A656E1BC48EE}" type="slidenum">
              <a:rPr lang="en-GB" smtClean="0"/>
              <a:t>19</a:t>
            </a:fld>
            <a:endParaRPr lang="en-GB"/>
          </a:p>
        </p:txBody>
      </p:sp>
    </p:spTree>
    <p:extLst>
      <p:ext uri="{BB962C8B-B14F-4D97-AF65-F5344CB8AC3E}">
        <p14:creationId xmlns:p14="http://schemas.microsoft.com/office/powerpoint/2010/main" val="4050537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9024"/>
            <a:ext cx="10515600" cy="1325563"/>
          </a:xfrm>
        </p:spPr>
        <p:txBody>
          <a:bodyPr/>
          <a:lstStyle/>
          <a:p>
            <a:r>
              <a:rPr lang="en-US" dirty="0"/>
              <a:t>Novel or Advanced </a:t>
            </a:r>
            <a:r>
              <a:rPr lang="en-US" dirty="0" smtClean="0"/>
              <a:t>Accelerators</a:t>
            </a:r>
            <a:endParaRPr lang="en-US" dirty="0"/>
          </a:p>
        </p:txBody>
      </p:sp>
      <p:sp>
        <p:nvSpPr>
          <p:cNvPr id="3" name="Content Placeholder 2"/>
          <p:cNvSpPr>
            <a:spLocks noGrp="1"/>
          </p:cNvSpPr>
          <p:nvPr>
            <p:ph idx="1"/>
          </p:nvPr>
        </p:nvSpPr>
        <p:spPr>
          <a:xfrm>
            <a:off x="1676400" y="1607829"/>
            <a:ext cx="8839200" cy="4906963"/>
          </a:xfrm>
        </p:spPr>
        <p:txBody>
          <a:bodyPr>
            <a:noAutofit/>
          </a:bodyPr>
          <a:lstStyle/>
          <a:p>
            <a:r>
              <a:rPr lang="en-US" u="sng" dirty="0" smtClean="0"/>
              <a:t>Laser-Plasma-based electron and hadron accelerators:</a:t>
            </a:r>
          </a:p>
          <a:p>
            <a:pPr lvl="1"/>
            <a:r>
              <a:rPr lang="en-US" dirty="0"/>
              <a:t>D</a:t>
            </a:r>
            <a:r>
              <a:rPr lang="en-US" dirty="0" smtClean="0"/>
              <a:t>riven by lasers </a:t>
            </a:r>
            <a:r>
              <a:rPr lang="en-US" b="0" dirty="0" smtClean="0"/>
              <a:t>(for both e- and hadron)</a:t>
            </a:r>
            <a:r>
              <a:rPr lang="en-US" dirty="0"/>
              <a:t> </a:t>
            </a:r>
            <a:r>
              <a:rPr lang="en-US" dirty="0" smtClean="0"/>
              <a:t>e-: Multi-GeV beams </a:t>
            </a:r>
            <a:r>
              <a:rPr lang="en-US" b="0" dirty="0" smtClean="0"/>
              <a:t>have been achieved </a:t>
            </a:r>
            <a:r>
              <a:rPr lang="en-US" b="0" dirty="0" smtClean="0">
                <a:sym typeface="Wingdings"/>
              </a:rPr>
              <a:t> beam energy sufficient for applications  </a:t>
            </a:r>
            <a:r>
              <a:rPr lang="en-US" dirty="0" smtClean="0">
                <a:sym typeface="Wingdings"/>
              </a:rPr>
              <a:t>applications around the corner?!</a:t>
            </a:r>
          </a:p>
          <a:p>
            <a:pPr lvl="1"/>
            <a:r>
              <a:rPr lang="en-US" dirty="0" smtClean="0">
                <a:sym typeface="Wingdings"/>
              </a:rPr>
              <a:t>Hadrons: ion beams have been produced and transported</a:t>
            </a:r>
          </a:p>
          <a:p>
            <a:pPr lvl="1"/>
            <a:r>
              <a:rPr lang="en-US" b="0" dirty="0" smtClean="0">
                <a:sym typeface="Wingdings"/>
              </a:rPr>
              <a:t>Activities at many centers in Europe (as well as US and Asia)</a:t>
            </a:r>
          </a:p>
          <a:p>
            <a:pPr lvl="1"/>
            <a:r>
              <a:rPr lang="en-US" dirty="0" smtClean="0">
                <a:sym typeface="Wingdings"/>
              </a:rPr>
              <a:t>This dominates the novel acceleration arena</a:t>
            </a:r>
            <a:endParaRPr lang="en-US" b="0" dirty="0" smtClean="0">
              <a:sym typeface="Wingdings"/>
            </a:endParaRPr>
          </a:p>
        </p:txBody>
      </p:sp>
      <p:sp>
        <p:nvSpPr>
          <p:cNvPr id="4" name="Footer Placeholder 3"/>
          <p:cNvSpPr>
            <a:spLocks noGrp="1"/>
          </p:cNvSpPr>
          <p:nvPr>
            <p:ph type="ftr" sz="quarter" idx="10"/>
          </p:nvPr>
        </p:nvSpPr>
        <p:spPr/>
        <p:txBody>
          <a:bodyPr/>
          <a:lstStyle/>
          <a:p>
            <a:pPr>
              <a:defRPr/>
            </a:pPr>
            <a:r>
              <a:rPr lang="en-US" smtClean="0"/>
              <a:t>PPAP 15</a:t>
            </a:r>
            <a:endParaRPr lang="en-US" dirty="0"/>
          </a:p>
        </p:txBody>
      </p:sp>
      <p:pic>
        <p:nvPicPr>
          <p:cNvPr id="5" name="Picture 4" descr="DESY-Laser_0011.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4423330"/>
            <a:ext cx="3652897" cy="2434670"/>
          </a:xfrm>
          <a:prstGeom prst="rect">
            <a:avLst/>
          </a:prstGeom>
        </p:spPr>
      </p:pic>
      <p:pic>
        <p:nvPicPr>
          <p:cNvPr id="6" name="Picture 5" descr="2014-10-09_Plasma-Beschleuniger_HME-00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253" y="4421735"/>
            <a:ext cx="3652897" cy="2435265"/>
          </a:xfrm>
          <a:prstGeom prst="rect">
            <a:avLst/>
          </a:prstGeom>
        </p:spPr>
      </p:pic>
      <p:pic>
        <p:nvPicPr>
          <p:cNvPr id="7" name="Picture 6" descr="2014-10-09_Plasma-Beschleuniger_HME-0014.jpg"/>
          <p:cNvPicPr>
            <a:picLocks noChangeAspect="1"/>
          </p:cNvPicPr>
          <p:nvPr/>
        </p:nvPicPr>
        <p:blipFill rotWithShape="1">
          <a:blip r:embed="rId4" cstate="print">
            <a:extLst>
              <a:ext uri="{28A0092B-C50C-407E-A947-70E740481C1C}">
                <a14:useLocalDpi xmlns:a14="http://schemas.microsoft.com/office/drawing/2010/main" val="0"/>
              </a:ext>
            </a:extLst>
          </a:blip>
          <a:srcRect l="23100" r="28422"/>
          <a:stretch/>
        </p:blipFill>
        <p:spPr>
          <a:xfrm>
            <a:off x="8908204" y="4421734"/>
            <a:ext cx="1771576" cy="2436266"/>
          </a:xfrm>
          <a:prstGeom prst="rect">
            <a:avLst/>
          </a:prstGeom>
        </p:spPr>
      </p:pic>
      <p:sp>
        <p:nvSpPr>
          <p:cNvPr id="8" name="Slide Number Placeholder 7"/>
          <p:cNvSpPr>
            <a:spLocks noGrp="1"/>
          </p:cNvSpPr>
          <p:nvPr>
            <p:ph type="sldNum" sz="quarter" idx="12"/>
          </p:nvPr>
        </p:nvSpPr>
        <p:spPr/>
        <p:txBody>
          <a:bodyPr/>
          <a:lstStyle/>
          <a:p>
            <a:fld id="{B0A65A73-3FE1-4640-A401-57D1EC8CA463}" type="slidenum">
              <a:rPr lang="en-US" smtClean="0"/>
              <a:t>2</a:t>
            </a:fld>
            <a:endParaRPr lang="en-US"/>
          </a:p>
        </p:txBody>
      </p:sp>
    </p:spTree>
    <p:extLst>
      <p:ext uri="{BB962C8B-B14F-4D97-AF65-F5344CB8AC3E}">
        <p14:creationId xmlns:p14="http://schemas.microsoft.com/office/powerpoint/2010/main" val="3152294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732" y="365125"/>
            <a:ext cx="9939068" cy="1325563"/>
          </a:xfrm>
        </p:spPr>
        <p:txBody>
          <a:bodyPr/>
          <a:lstStyle/>
          <a:p>
            <a:r>
              <a:rPr lang="en-GB" dirty="0" smtClean="0"/>
              <a:t>An Engineers view of Laser Plasma Accelerators</a:t>
            </a:r>
            <a:endParaRPr lang="en-GB" dirty="0"/>
          </a:p>
        </p:txBody>
      </p:sp>
      <p:sp>
        <p:nvSpPr>
          <p:cNvPr id="3" name="Content Placeholder 2"/>
          <p:cNvSpPr>
            <a:spLocks noGrp="1"/>
          </p:cNvSpPr>
          <p:nvPr>
            <p:ph idx="1"/>
          </p:nvPr>
        </p:nvSpPr>
        <p:spPr>
          <a:xfrm>
            <a:off x="838200" y="1825624"/>
            <a:ext cx="10515600" cy="4530725"/>
          </a:xfrm>
        </p:spPr>
        <p:txBody>
          <a:bodyPr>
            <a:normAutofit fontScale="77500" lnSpcReduction="20000"/>
          </a:bodyPr>
          <a:lstStyle/>
          <a:p>
            <a:r>
              <a:rPr lang="en-GB" dirty="0" smtClean="0"/>
              <a:t>Efficiency is at least one or two order of magnitude less than conventional sources. For a 1 </a:t>
            </a:r>
            <a:r>
              <a:rPr lang="en-GB" dirty="0" err="1" smtClean="0"/>
              <a:t>TeV</a:t>
            </a:r>
            <a:r>
              <a:rPr lang="en-GB" dirty="0" smtClean="0"/>
              <a:t> collider at CERN the required power would dwarf the rest of Geneva and would potentially require several new dedicated power stations. Work on increasing to 50% by combining billions of fibre lasers is </a:t>
            </a:r>
            <a:r>
              <a:rPr lang="en-GB" dirty="0" err="1" smtClean="0"/>
              <a:t>sfar</a:t>
            </a:r>
            <a:r>
              <a:rPr lang="en-GB" dirty="0" smtClean="0"/>
              <a:t> </a:t>
            </a:r>
            <a:r>
              <a:rPr lang="en-GB" dirty="0" smtClean="0"/>
              <a:t>from realised.</a:t>
            </a:r>
          </a:p>
          <a:p>
            <a:endParaRPr lang="en-GB" dirty="0"/>
          </a:p>
          <a:p>
            <a:r>
              <a:rPr lang="en-GB" dirty="0" smtClean="0"/>
              <a:t>The lasers and power supplies are very large so the gradient is often overstated. In conventional sources we have two numbers active length and total length. LPWA have a small active length but the total length is still significant. Still smaller than linacs but not by as much as implied.</a:t>
            </a:r>
          </a:p>
          <a:p>
            <a:endParaRPr lang="en-GB" dirty="0"/>
          </a:p>
          <a:p>
            <a:r>
              <a:rPr lang="en-GB" dirty="0" smtClean="0"/>
              <a:t>The laser stability coupled with the sensitivity to the laser parameters means every shot is different and most have poor beam quality. Reported results are typically the best shot from the run NOT the average. </a:t>
            </a:r>
            <a:r>
              <a:rPr lang="en-GB" dirty="0" smtClean="0"/>
              <a:t>]</a:t>
            </a:r>
            <a:endParaRPr lang="en-GB" dirty="0" smtClean="0"/>
          </a:p>
          <a:p>
            <a:endParaRPr lang="en-GB" dirty="0"/>
          </a:p>
          <a:p>
            <a:r>
              <a:rPr lang="en-GB" dirty="0" smtClean="0"/>
              <a:t>Multiple stages is a challenge yet to be solved.</a:t>
            </a:r>
          </a:p>
          <a:p>
            <a:endParaRPr lang="en-GB" dirty="0"/>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p:txBody>
          <a:bodyPr/>
          <a:lstStyle/>
          <a:p>
            <a:fld id="{D512B61F-0AB3-4071-ADAA-A656E1BC48EE}" type="slidenum">
              <a:rPr lang="en-GB" smtClean="0"/>
              <a:t>3</a:t>
            </a:fld>
            <a:endParaRPr lang="en-GB"/>
          </a:p>
        </p:txBody>
      </p:sp>
    </p:spTree>
    <p:extLst>
      <p:ext uri="{BB962C8B-B14F-4D97-AF65-F5344CB8AC3E}">
        <p14:creationId xmlns:p14="http://schemas.microsoft.com/office/powerpoint/2010/main" val="108858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974" y="365125"/>
            <a:ext cx="9990826" cy="1325563"/>
          </a:xfrm>
        </p:spPr>
        <p:txBody>
          <a:bodyPr/>
          <a:lstStyle/>
          <a:p>
            <a:r>
              <a:rPr lang="en-GB" dirty="0" smtClean="0"/>
              <a:t>Are there other options or are we stuck with conventional accelerators?</a:t>
            </a:r>
            <a:endParaRPr lang="en-GB" dirty="0"/>
          </a:p>
        </p:txBody>
      </p:sp>
      <p:sp>
        <p:nvSpPr>
          <p:cNvPr id="3" name="Content Placeholder 2"/>
          <p:cNvSpPr>
            <a:spLocks noGrp="1"/>
          </p:cNvSpPr>
          <p:nvPr>
            <p:ph idx="1"/>
          </p:nvPr>
        </p:nvSpPr>
        <p:spPr>
          <a:xfrm>
            <a:off x="838200" y="1825625"/>
            <a:ext cx="7175740" cy="4670066"/>
          </a:xfrm>
        </p:spPr>
        <p:txBody>
          <a:bodyPr>
            <a:normAutofit fontScale="77500" lnSpcReduction="20000"/>
          </a:bodyPr>
          <a:lstStyle/>
          <a:p>
            <a:r>
              <a:rPr lang="en-GB" dirty="0" smtClean="0"/>
              <a:t>YES!!!!</a:t>
            </a:r>
          </a:p>
          <a:p>
            <a:endParaRPr lang="en-GB" dirty="0"/>
          </a:p>
          <a:p>
            <a:r>
              <a:rPr lang="en-GB" dirty="0" smtClean="0"/>
              <a:t>Lasers could be used with dielectrics to overcome the stability issues and reach similar gradients to plasmas. Using THz lasers/vacuum tubes significantly increases beam quality over shorter wavelength sources in dielectrics. Efficiency still is an issue at present. Good for medical linacs and light source replacements. Good potential for higher efficiency THz vacuum tubes (harmonic </a:t>
            </a:r>
            <a:r>
              <a:rPr lang="en-GB" dirty="0" err="1" smtClean="0"/>
              <a:t>gyrotrons</a:t>
            </a:r>
            <a:r>
              <a:rPr lang="en-GB" dirty="0" smtClean="0"/>
              <a:t>, BWO’s) or </a:t>
            </a:r>
            <a:r>
              <a:rPr lang="en-GB" dirty="0" err="1" smtClean="0"/>
              <a:t>wakefield</a:t>
            </a:r>
            <a:r>
              <a:rPr lang="en-GB" dirty="0" smtClean="0"/>
              <a:t> driven could allow path to </a:t>
            </a:r>
            <a:r>
              <a:rPr lang="en-GB" dirty="0" err="1" smtClean="0"/>
              <a:t>TeV</a:t>
            </a:r>
            <a:r>
              <a:rPr lang="en-GB" dirty="0" smtClean="0"/>
              <a:t> colliders.</a:t>
            </a:r>
          </a:p>
          <a:p>
            <a:endParaRPr lang="en-GB" dirty="0"/>
          </a:p>
          <a:p>
            <a:r>
              <a:rPr lang="en-GB" dirty="0" smtClean="0"/>
              <a:t>You could drive the plasma with a proton or electron beam as opposed to a laser. The drive beam would be a highly efficient high current beam (such as the LHC proton beam). This would be far more efficient and stable than a laser plasma accelerator. Likely the most viable option for a novel multi-</a:t>
            </a:r>
            <a:r>
              <a:rPr lang="en-GB" dirty="0" err="1" smtClean="0"/>
              <a:t>TeV</a:t>
            </a:r>
            <a:r>
              <a:rPr lang="en-GB" dirty="0" smtClean="0"/>
              <a:t> collider other than traditional accelerators.</a:t>
            </a:r>
            <a:endParaRPr lang="en-GB" dirty="0"/>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p:txBody>
          <a:bodyPr/>
          <a:lstStyle/>
          <a:p>
            <a:fld id="{D512B61F-0AB3-4071-ADAA-A656E1BC48EE}" type="slidenum">
              <a:rPr lang="en-GB" smtClean="0"/>
              <a:t>4</a:t>
            </a:fld>
            <a:endParaRPr lang="en-GB"/>
          </a:p>
        </p:txBody>
      </p:sp>
      <p:pic>
        <p:nvPicPr>
          <p:cNvPr id="6" name="Picture 5"/>
          <p:cNvPicPr>
            <a:picLocks noChangeAspect="1"/>
          </p:cNvPicPr>
          <p:nvPr/>
        </p:nvPicPr>
        <p:blipFill rotWithShape="1">
          <a:blip r:embed="rId2"/>
          <a:srcRect l="21560" t="36386" r="17580" b="38166"/>
          <a:stretch/>
        </p:blipFill>
        <p:spPr>
          <a:xfrm>
            <a:off x="8083615" y="1881057"/>
            <a:ext cx="3797169" cy="1365722"/>
          </a:xfrm>
          <a:prstGeom prst="rect">
            <a:avLst/>
          </a:prstGeom>
        </p:spPr>
      </p:pic>
      <p:pic>
        <p:nvPicPr>
          <p:cNvPr id="7" name="Picture 6" descr="cover_na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387433"/>
            <a:ext cx="2431252" cy="319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8032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Dielectric Accelerators</a:t>
            </a:r>
            <a:endParaRPr lang="en-GB" dirty="0"/>
          </a:p>
        </p:txBody>
      </p:sp>
      <p:sp>
        <p:nvSpPr>
          <p:cNvPr id="3" name="Content Placeholder 2"/>
          <p:cNvSpPr>
            <a:spLocks noGrp="1"/>
          </p:cNvSpPr>
          <p:nvPr>
            <p:ph idx="1"/>
          </p:nvPr>
        </p:nvSpPr>
        <p:spPr>
          <a:xfrm>
            <a:off x="838200" y="1825625"/>
            <a:ext cx="10515600" cy="4351338"/>
          </a:xfrm>
        </p:spPr>
        <p:txBody>
          <a:bodyPr>
            <a:normAutofit fontScale="70000" lnSpcReduction="20000"/>
          </a:bodyPr>
          <a:lstStyle/>
          <a:p>
            <a:pPr>
              <a:buNone/>
            </a:pPr>
            <a:r>
              <a:rPr lang="en-GB" b="1" dirty="0" smtClean="0"/>
              <a:t>Types</a:t>
            </a:r>
          </a:p>
          <a:p>
            <a:r>
              <a:rPr lang="en-GB" dirty="0" smtClean="0"/>
              <a:t>Photonic structures</a:t>
            </a:r>
          </a:p>
          <a:p>
            <a:r>
              <a:rPr lang="en-GB" dirty="0" smtClean="0">
                <a:solidFill>
                  <a:srgbClr val="FF0000"/>
                </a:solidFill>
              </a:rPr>
              <a:t>Dielectric Wakefield Accelerators (like CLIC but with dielectric)</a:t>
            </a:r>
          </a:p>
          <a:p>
            <a:r>
              <a:rPr lang="en-GB" dirty="0" smtClean="0"/>
              <a:t>Dielectric RF </a:t>
            </a:r>
            <a:r>
              <a:rPr lang="en-GB" dirty="0" err="1" smtClean="0"/>
              <a:t>Linacs</a:t>
            </a:r>
            <a:r>
              <a:rPr lang="en-GB" dirty="0" smtClean="0"/>
              <a:t> (replace RF structure with dielectric)</a:t>
            </a:r>
          </a:p>
          <a:p>
            <a:r>
              <a:rPr lang="en-GB" dirty="0" smtClean="0"/>
              <a:t>Dielectric Wall Accelerators (high voltage switches)</a:t>
            </a:r>
          </a:p>
          <a:p>
            <a:r>
              <a:rPr lang="en-GB" dirty="0" smtClean="0">
                <a:solidFill>
                  <a:srgbClr val="FF0000"/>
                </a:solidFill>
              </a:rPr>
              <a:t>THz/Laser driven dielectric accelerators (high frequency linacs)</a:t>
            </a:r>
          </a:p>
          <a:p>
            <a:endParaRPr lang="en-GB" dirty="0" smtClean="0"/>
          </a:p>
          <a:p>
            <a:pPr>
              <a:buNone/>
            </a:pPr>
            <a:r>
              <a:rPr lang="en-GB" b="1" dirty="0" smtClean="0"/>
              <a:t>Why?</a:t>
            </a:r>
            <a:endParaRPr lang="en-GB" b="1" dirty="0"/>
          </a:p>
          <a:p>
            <a:r>
              <a:rPr lang="en-GB" dirty="0" smtClean="0"/>
              <a:t>Dielectrics can have very high gradients if the right material is used (5.5 GV/m shown in experiments but not with acceleration yet)</a:t>
            </a:r>
          </a:p>
          <a:p>
            <a:r>
              <a:rPr lang="en-GB" dirty="0" smtClean="0"/>
              <a:t>They can operate at high frequencies, THz or higher  (smaller)</a:t>
            </a:r>
          </a:p>
          <a:p>
            <a:r>
              <a:rPr lang="en-GB" dirty="0" smtClean="0"/>
              <a:t>Can potentially have lower long-range </a:t>
            </a:r>
            <a:r>
              <a:rPr lang="en-GB" dirty="0" err="1" smtClean="0"/>
              <a:t>wakefields</a:t>
            </a:r>
            <a:r>
              <a:rPr lang="en-GB" dirty="0" smtClean="0"/>
              <a:t> (for photonic structures)</a:t>
            </a:r>
          </a:p>
          <a:p>
            <a:r>
              <a:rPr lang="en-GB" dirty="0" smtClean="0"/>
              <a:t>Simpler to manufacture (in some cases)</a:t>
            </a:r>
            <a:endParaRPr lang="en-GB" dirty="0"/>
          </a:p>
        </p:txBody>
      </p:sp>
      <p:sp>
        <p:nvSpPr>
          <p:cNvPr id="4" name="Footer Placeholder 3"/>
          <p:cNvSpPr>
            <a:spLocks noGrp="1"/>
          </p:cNvSpPr>
          <p:nvPr>
            <p:ph type="ftr" sz="quarter" idx="11"/>
          </p:nvPr>
        </p:nvSpPr>
        <p:spPr/>
        <p:txBody>
          <a:bodyPr/>
          <a:lstStyle/>
          <a:p>
            <a:r>
              <a:rPr lang="en-GB" smtClean="0"/>
              <a:t>PPAP 15</a:t>
            </a:r>
            <a:endParaRPr lang="en-GB"/>
          </a:p>
        </p:txBody>
      </p:sp>
      <p:sp>
        <p:nvSpPr>
          <p:cNvPr id="5" name="Slide Number Placeholder 4"/>
          <p:cNvSpPr>
            <a:spLocks noGrp="1"/>
          </p:cNvSpPr>
          <p:nvPr>
            <p:ph type="sldNum" sz="quarter" idx="12"/>
          </p:nvPr>
        </p:nvSpPr>
        <p:spPr/>
        <p:txBody>
          <a:bodyPr/>
          <a:lstStyle/>
          <a:p>
            <a:fld id="{D512B61F-0AB3-4071-ADAA-A656E1BC48EE}" type="slidenum">
              <a:rPr lang="en-GB" smtClean="0"/>
              <a:t>5</a:t>
            </a:fld>
            <a:endParaRPr lang="en-GB"/>
          </a:p>
        </p:txBody>
      </p:sp>
      <p:pic>
        <p:nvPicPr>
          <p:cNvPr id="6" name="Picture 2"/>
          <p:cNvPicPr>
            <a:picLocks noChangeAspect="1" noChangeArrowheads="1"/>
          </p:cNvPicPr>
          <p:nvPr/>
        </p:nvPicPr>
        <p:blipFill>
          <a:blip r:embed="rId2" cstate="print"/>
          <a:srcRect/>
          <a:stretch>
            <a:fillRect/>
          </a:stretch>
        </p:blipFill>
        <p:spPr bwMode="auto">
          <a:xfrm>
            <a:off x="6381999" y="53975"/>
            <a:ext cx="1291817" cy="1334878"/>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7821960" y="9910"/>
            <a:ext cx="1563580" cy="1249293"/>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9820062" y="1027907"/>
            <a:ext cx="1898295" cy="1421996"/>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r="45118"/>
          <a:stretch>
            <a:fillRect/>
          </a:stretch>
        </p:blipFill>
        <p:spPr bwMode="auto">
          <a:xfrm>
            <a:off x="7967640" y="1496562"/>
            <a:ext cx="1558599" cy="1028437"/>
          </a:xfrm>
          <a:prstGeom prst="rect">
            <a:avLst/>
          </a:prstGeom>
          <a:noFill/>
          <a:ln w="9525">
            <a:noFill/>
            <a:miter lim="800000"/>
            <a:headEnd/>
            <a:tailEnd/>
          </a:ln>
        </p:spPr>
      </p:pic>
      <p:pic>
        <p:nvPicPr>
          <p:cNvPr id="12" name="Picture 7"/>
          <p:cNvPicPr>
            <a:picLocks noChangeAspect="1" noChangeArrowheads="1"/>
          </p:cNvPicPr>
          <p:nvPr/>
        </p:nvPicPr>
        <p:blipFill rotWithShape="1">
          <a:blip r:embed="rId6" cstate="print"/>
          <a:srcRect l="45192"/>
          <a:stretch/>
        </p:blipFill>
        <p:spPr bwMode="auto">
          <a:xfrm>
            <a:off x="7977473" y="2659936"/>
            <a:ext cx="1960274" cy="1710928"/>
          </a:xfrm>
          <a:prstGeom prst="rect">
            <a:avLst/>
          </a:prstGeom>
          <a:noFill/>
          <a:ln w="9525">
            <a:noFill/>
            <a:miter lim="800000"/>
            <a:headEnd/>
            <a:tailEnd/>
          </a:ln>
        </p:spPr>
      </p:pic>
      <p:pic>
        <p:nvPicPr>
          <p:cNvPr id="1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0691" y="2710180"/>
            <a:ext cx="2449544" cy="129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96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465" y="365125"/>
            <a:ext cx="10515600" cy="1325563"/>
          </a:xfrm>
        </p:spPr>
        <p:txBody>
          <a:bodyPr/>
          <a:lstStyle/>
          <a:p>
            <a:r>
              <a:rPr lang="en-US" dirty="0"/>
              <a:t>Laser-driven dielectric </a:t>
            </a:r>
            <a:r>
              <a:rPr lang="en-US" dirty="0" smtClean="0"/>
              <a:t>structures</a:t>
            </a:r>
            <a:endParaRPr lang="en-US" dirty="0"/>
          </a:p>
        </p:txBody>
      </p:sp>
      <p:sp>
        <p:nvSpPr>
          <p:cNvPr id="3" name="Content Placeholder 2"/>
          <p:cNvSpPr>
            <a:spLocks noGrp="1"/>
          </p:cNvSpPr>
          <p:nvPr>
            <p:ph idx="1"/>
          </p:nvPr>
        </p:nvSpPr>
        <p:spPr>
          <a:xfrm>
            <a:off x="1196196" y="1477031"/>
            <a:ext cx="9698966" cy="4673601"/>
          </a:xfrm>
        </p:spPr>
        <p:txBody>
          <a:bodyPr>
            <a:noAutofit/>
          </a:bodyPr>
          <a:lstStyle/>
          <a:p>
            <a:pPr lvl="1"/>
            <a:r>
              <a:rPr lang="en-US" sz="2000" dirty="0" smtClean="0"/>
              <a:t>1 </a:t>
            </a:r>
            <a:r>
              <a:rPr lang="en-US" sz="2000" dirty="0"/>
              <a:t>GeV/m </a:t>
            </a:r>
            <a:r>
              <a:rPr lang="en-US" sz="2000" dirty="0" smtClean="0"/>
              <a:t>demonstrated </a:t>
            </a:r>
            <a:r>
              <a:rPr lang="en-US" sz="2000" dirty="0"/>
              <a:t>but low absolute energies achieved so </a:t>
            </a:r>
            <a:r>
              <a:rPr lang="en-US" sz="2000" dirty="0" smtClean="0"/>
              <a:t>far (emerging field)</a:t>
            </a:r>
            <a:endParaRPr lang="en-US" sz="2000" dirty="0"/>
          </a:p>
          <a:p>
            <a:pPr lvl="1"/>
            <a:r>
              <a:rPr lang="en-US" sz="2000" dirty="0" smtClean="0"/>
              <a:t>At present led by DESY-MIT (THz) and UCLA-SLAC (optical) collaborations</a:t>
            </a:r>
          </a:p>
          <a:p>
            <a:pPr lvl="1"/>
            <a:r>
              <a:rPr lang="en-US" sz="2000" dirty="0" smtClean="0"/>
              <a:t>Field is excited by either a high current beam or a laser</a:t>
            </a:r>
          </a:p>
          <a:p>
            <a:pPr lvl="1"/>
            <a:r>
              <a:rPr lang="en-US" sz="2000" dirty="0" smtClean="0"/>
              <a:t>Wave velocity is matched to the beam velocity using a dielectric structure</a:t>
            </a:r>
          </a:p>
          <a:p>
            <a:pPr lvl="1"/>
            <a:r>
              <a:rPr lang="en-US" sz="2000" dirty="0" smtClean="0"/>
              <a:t>Lots of parameter space to explore still lots of opportunity for UK to get involved and lead.</a:t>
            </a:r>
          </a:p>
          <a:p>
            <a:pPr lvl="1"/>
            <a:r>
              <a:rPr lang="en-US" sz="2000" dirty="0" smtClean="0"/>
              <a:t>Easy to use multiple stages unlike plasma.</a:t>
            </a:r>
          </a:p>
        </p:txBody>
      </p:sp>
      <p:sp>
        <p:nvSpPr>
          <p:cNvPr id="4" name="Footer Placeholder 3"/>
          <p:cNvSpPr>
            <a:spLocks noGrp="1"/>
          </p:cNvSpPr>
          <p:nvPr>
            <p:ph type="ftr" sz="quarter" idx="10"/>
          </p:nvPr>
        </p:nvSpPr>
        <p:spPr>
          <a:xfrm>
            <a:off x="1981200" y="6356351"/>
            <a:ext cx="2827867" cy="365125"/>
          </a:xfrm>
        </p:spPr>
        <p:txBody>
          <a:bodyPr/>
          <a:lstStyle/>
          <a:p>
            <a:pPr>
              <a:defRPr/>
            </a:pPr>
            <a:r>
              <a:rPr lang="en-US" smtClean="0"/>
              <a:t>PPAP 15</a:t>
            </a:r>
            <a:endParaRPr lang="en-US" dirty="0"/>
          </a:p>
        </p:txBody>
      </p:sp>
      <p:pic>
        <p:nvPicPr>
          <p:cNvPr id="6" name="Picture 5"/>
          <p:cNvPicPr>
            <a:picLocks noChangeAspect="1"/>
          </p:cNvPicPr>
          <p:nvPr/>
        </p:nvPicPr>
        <p:blipFill rotWithShape="1">
          <a:blip r:embed="rId2"/>
          <a:srcRect l="21560" t="36386" r="17580" b="38166"/>
          <a:stretch/>
        </p:blipFill>
        <p:spPr>
          <a:xfrm>
            <a:off x="1909629" y="4413512"/>
            <a:ext cx="5524104" cy="1986846"/>
          </a:xfrm>
          <a:prstGeom prst="rect">
            <a:avLst/>
          </a:prstGeom>
        </p:spPr>
      </p:pic>
      <p:pic>
        <p:nvPicPr>
          <p:cNvPr id="7" name="Picture 6"/>
          <p:cNvPicPr>
            <a:picLocks noChangeAspect="1"/>
          </p:cNvPicPr>
          <p:nvPr/>
        </p:nvPicPr>
        <p:blipFill>
          <a:blip r:embed="rId3"/>
          <a:stretch>
            <a:fillRect/>
          </a:stretch>
        </p:blipFill>
        <p:spPr>
          <a:xfrm>
            <a:off x="7433732" y="4413512"/>
            <a:ext cx="2980268" cy="1986846"/>
          </a:xfrm>
          <a:prstGeom prst="rect">
            <a:avLst/>
          </a:prstGeom>
        </p:spPr>
      </p:pic>
      <p:sp>
        <p:nvSpPr>
          <p:cNvPr id="5" name="Slide Number Placeholder 4"/>
          <p:cNvSpPr>
            <a:spLocks noGrp="1"/>
          </p:cNvSpPr>
          <p:nvPr>
            <p:ph type="sldNum" sz="quarter" idx="12"/>
          </p:nvPr>
        </p:nvSpPr>
        <p:spPr/>
        <p:txBody>
          <a:bodyPr/>
          <a:lstStyle/>
          <a:p>
            <a:fld id="{B0A65A73-3FE1-4640-A401-57D1EC8CA463}" type="slidenum">
              <a:rPr lang="en-US" smtClean="0"/>
              <a:t>6</a:t>
            </a:fld>
            <a:endParaRPr lang="en-US"/>
          </a:p>
        </p:txBody>
      </p:sp>
    </p:spTree>
    <p:extLst>
      <p:ext uri="{BB962C8B-B14F-4D97-AF65-F5344CB8AC3E}">
        <p14:creationId xmlns:p14="http://schemas.microsoft.com/office/powerpoint/2010/main" val="4176086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Stanford, SLAC, UCLA results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PPAP 15</a:t>
            </a:r>
            <a:endParaRPr lang="en-GB" dirty="0"/>
          </a:p>
        </p:txBody>
      </p:sp>
      <p:pic>
        <p:nvPicPr>
          <p:cNvPr id="37890" name="Picture 2"/>
          <p:cNvPicPr>
            <a:picLocks noChangeAspect="1" noChangeArrowheads="1"/>
          </p:cNvPicPr>
          <p:nvPr/>
        </p:nvPicPr>
        <p:blipFill>
          <a:blip r:embed="rId2" cstate="print"/>
          <a:srcRect/>
          <a:stretch>
            <a:fillRect/>
          </a:stretch>
        </p:blipFill>
        <p:spPr bwMode="auto">
          <a:xfrm>
            <a:off x="6000750" y="1277070"/>
            <a:ext cx="4667250" cy="5248275"/>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l="38511"/>
          <a:stretch>
            <a:fillRect/>
          </a:stretch>
        </p:blipFill>
        <p:spPr bwMode="auto">
          <a:xfrm>
            <a:off x="1847528" y="3962400"/>
            <a:ext cx="4310608" cy="28956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r="61995"/>
          <a:stretch>
            <a:fillRect/>
          </a:stretch>
        </p:blipFill>
        <p:spPr bwMode="auto">
          <a:xfrm>
            <a:off x="1524000" y="1196752"/>
            <a:ext cx="2664296" cy="2895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512B61F-0AB3-4071-ADAA-A656E1BC48EE}" type="slidenum">
              <a:rPr lang="en-GB" smtClean="0"/>
              <a:t>7</a:t>
            </a:fld>
            <a:endParaRPr lang="en-GB"/>
          </a:p>
        </p:txBody>
      </p:sp>
    </p:spTree>
    <p:extLst>
      <p:ext uri="{BB962C8B-B14F-4D97-AF65-F5344CB8AC3E}">
        <p14:creationId xmlns:p14="http://schemas.microsoft.com/office/powerpoint/2010/main" val="689520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359696" y="1700808"/>
            <a:ext cx="273630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THz </a:t>
            </a:r>
            <a:r>
              <a:rPr lang="en-GB" dirty="0" err="1" smtClean="0"/>
              <a:t>vs</a:t>
            </a:r>
            <a:r>
              <a:rPr lang="en-GB" dirty="0" smtClean="0"/>
              <a:t> optical</a:t>
            </a:r>
            <a:endParaRPr lang="en-GB" dirty="0"/>
          </a:p>
        </p:txBody>
      </p:sp>
      <p:sp>
        <p:nvSpPr>
          <p:cNvPr id="3" name="Content Placeholder 2"/>
          <p:cNvSpPr>
            <a:spLocks noGrp="1"/>
          </p:cNvSpPr>
          <p:nvPr>
            <p:ph idx="1"/>
          </p:nvPr>
        </p:nvSpPr>
        <p:spPr>
          <a:xfrm>
            <a:off x="1981200" y="4581129"/>
            <a:ext cx="8229600" cy="1545035"/>
          </a:xfrm>
        </p:spPr>
        <p:txBody>
          <a:bodyPr>
            <a:normAutofit fontScale="92500" lnSpcReduction="10000"/>
          </a:bodyPr>
          <a:lstStyle/>
          <a:p>
            <a:r>
              <a:rPr lang="en-GB" dirty="0" smtClean="0"/>
              <a:t>As a bunch is normally a few hundred microns long the energy spread introduced by an optical acceleration is large. Some electrons are decelerated.</a:t>
            </a:r>
          </a:p>
          <a:p>
            <a:r>
              <a:rPr lang="en-GB" dirty="0" smtClean="0"/>
              <a:t>At THz the spread is smaller and all are accelerated</a:t>
            </a:r>
            <a:endParaRPr lang="en-GB" dirty="0"/>
          </a:p>
        </p:txBody>
      </p:sp>
      <p:sp>
        <p:nvSpPr>
          <p:cNvPr id="8" name="Freeform 7"/>
          <p:cNvSpPr/>
          <p:nvPr/>
        </p:nvSpPr>
        <p:spPr>
          <a:xfrm>
            <a:off x="2567608" y="1556793"/>
            <a:ext cx="9828584" cy="2885859"/>
          </a:xfrm>
          <a:custGeom>
            <a:avLst/>
            <a:gdLst>
              <a:gd name="connsiteX0" fmla="*/ 0 w 9129010"/>
              <a:gd name="connsiteY0" fmla="*/ 3060492 h 5946098"/>
              <a:gd name="connsiteX1" fmla="*/ 2368446 w 9129010"/>
              <a:gd name="connsiteY1" fmla="*/ 407233 h 5946098"/>
              <a:gd name="connsiteX2" fmla="*/ 6730584 w 9129010"/>
              <a:gd name="connsiteY2" fmla="*/ 5503888 h 5946098"/>
              <a:gd name="connsiteX3" fmla="*/ 9129010 w 9129010"/>
              <a:gd name="connsiteY3" fmla="*/ 3060492 h 5946098"/>
            </a:gdLst>
            <a:ahLst/>
            <a:cxnLst>
              <a:cxn ang="0">
                <a:pos x="connsiteX0" y="connsiteY0"/>
              </a:cxn>
              <a:cxn ang="0">
                <a:pos x="connsiteX1" y="connsiteY1"/>
              </a:cxn>
              <a:cxn ang="0">
                <a:pos x="connsiteX2" y="connsiteY2"/>
              </a:cxn>
              <a:cxn ang="0">
                <a:pos x="connsiteX3" y="connsiteY3"/>
              </a:cxn>
            </a:cxnLst>
            <a:rect l="l" t="t" r="r" b="b"/>
            <a:pathLst>
              <a:path w="9129010" h="5946098">
                <a:moveTo>
                  <a:pt x="0" y="3060492"/>
                </a:moveTo>
                <a:cubicBezTo>
                  <a:pt x="623341" y="1530246"/>
                  <a:pt x="1246682" y="0"/>
                  <a:pt x="2368446" y="407233"/>
                </a:cubicBezTo>
                <a:cubicBezTo>
                  <a:pt x="3490210" y="814466"/>
                  <a:pt x="5603823" y="5061678"/>
                  <a:pt x="6730584" y="5503888"/>
                </a:cubicBezTo>
                <a:cubicBezTo>
                  <a:pt x="7857345" y="5946098"/>
                  <a:pt x="8493177" y="4503295"/>
                  <a:pt x="9129010" y="306049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816768" y="1556793"/>
            <a:ext cx="24914768" cy="2885859"/>
          </a:xfrm>
          <a:custGeom>
            <a:avLst/>
            <a:gdLst>
              <a:gd name="connsiteX0" fmla="*/ 0 w 9129010"/>
              <a:gd name="connsiteY0" fmla="*/ 3060492 h 5946098"/>
              <a:gd name="connsiteX1" fmla="*/ 2368446 w 9129010"/>
              <a:gd name="connsiteY1" fmla="*/ 407233 h 5946098"/>
              <a:gd name="connsiteX2" fmla="*/ 6730584 w 9129010"/>
              <a:gd name="connsiteY2" fmla="*/ 5503888 h 5946098"/>
              <a:gd name="connsiteX3" fmla="*/ 9129010 w 9129010"/>
              <a:gd name="connsiteY3" fmla="*/ 3060492 h 5946098"/>
            </a:gdLst>
            <a:ahLst/>
            <a:cxnLst>
              <a:cxn ang="0">
                <a:pos x="connsiteX0" y="connsiteY0"/>
              </a:cxn>
              <a:cxn ang="0">
                <a:pos x="connsiteX1" y="connsiteY1"/>
              </a:cxn>
              <a:cxn ang="0">
                <a:pos x="connsiteX2" y="connsiteY2"/>
              </a:cxn>
              <a:cxn ang="0">
                <a:pos x="connsiteX3" y="connsiteY3"/>
              </a:cxn>
            </a:cxnLst>
            <a:rect l="l" t="t" r="r" b="b"/>
            <a:pathLst>
              <a:path w="9129010" h="5946098">
                <a:moveTo>
                  <a:pt x="0" y="3060492"/>
                </a:moveTo>
                <a:cubicBezTo>
                  <a:pt x="623341" y="1530246"/>
                  <a:pt x="1246682" y="0"/>
                  <a:pt x="2368446" y="407233"/>
                </a:cubicBezTo>
                <a:cubicBezTo>
                  <a:pt x="3490210" y="814466"/>
                  <a:pt x="5603823" y="5061678"/>
                  <a:pt x="6730584" y="5503888"/>
                </a:cubicBezTo>
                <a:cubicBezTo>
                  <a:pt x="7857345" y="5946098"/>
                  <a:pt x="8493177" y="4503295"/>
                  <a:pt x="9129010" y="306049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8688288" y="2257708"/>
            <a:ext cx="1224136" cy="523220"/>
          </a:xfrm>
          <a:prstGeom prst="rect">
            <a:avLst/>
          </a:prstGeom>
          <a:noFill/>
        </p:spPr>
        <p:txBody>
          <a:bodyPr wrap="square" rtlCol="0">
            <a:spAutoFit/>
          </a:bodyPr>
          <a:lstStyle/>
          <a:p>
            <a:r>
              <a:rPr lang="en-GB" sz="2800" dirty="0"/>
              <a:t>RF</a:t>
            </a:r>
          </a:p>
        </p:txBody>
      </p:sp>
      <p:sp>
        <p:nvSpPr>
          <p:cNvPr id="14" name="TextBox 13"/>
          <p:cNvSpPr txBox="1"/>
          <p:nvPr/>
        </p:nvSpPr>
        <p:spPr>
          <a:xfrm>
            <a:off x="5879976" y="2204864"/>
            <a:ext cx="1224136" cy="523220"/>
          </a:xfrm>
          <a:prstGeom prst="rect">
            <a:avLst/>
          </a:prstGeom>
          <a:noFill/>
        </p:spPr>
        <p:txBody>
          <a:bodyPr wrap="square" rtlCol="0">
            <a:spAutoFit/>
          </a:bodyPr>
          <a:lstStyle/>
          <a:p>
            <a:r>
              <a:rPr lang="en-GB" sz="2800" dirty="0">
                <a:solidFill>
                  <a:srgbClr val="FF0000"/>
                </a:solidFill>
              </a:rPr>
              <a:t>THz</a:t>
            </a:r>
          </a:p>
        </p:txBody>
      </p:sp>
      <p:sp>
        <p:nvSpPr>
          <p:cNvPr id="15" name="TextBox 14"/>
          <p:cNvSpPr txBox="1"/>
          <p:nvPr/>
        </p:nvSpPr>
        <p:spPr>
          <a:xfrm>
            <a:off x="4079776" y="2204864"/>
            <a:ext cx="1224136" cy="523220"/>
          </a:xfrm>
          <a:prstGeom prst="rect">
            <a:avLst/>
          </a:prstGeom>
          <a:noFill/>
        </p:spPr>
        <p:txBody>
          <a:bodyPr wrap="square" rtlCol="0">
            <a:spAutoFit/>
          </a:bodyPr>
          <a:lstStyle/>
          <a:p>
            <a:r>
              <a:rPr lang="en-GB" sz="2800" dirty="0">
                <a:solidFill>
                  <a:srgbClr val="00B050"/>
                </a:solidFill>
              </a:rPr>
              <a:t>Optical</a:t>
            </a:r>
          </a:p>
        </p:txBody>
      </p:sp>
      <p:grpSp>
        <p:nvGrpSpPr>
          <p:cNvPr id="4" name="Group 3"/>
          <p:cNvGrpSpPr/>
          <p:nvPr/>
        </p:nvGrpSpPr>
        <p:grpSpPr>
          <a:xfrm>
            <a:off x="2628904" y="1556793"/>
            <a:ext cx="5275386" cy="2957867"/>
            <a:chOff x="623392" y="1556793"/>
            <a:chExt cx="9705840" cy="2957867"/>
          </a:xfrm>
        </p:grpSpPr>
        <p:sp>
          <p:nvSpPr>
            <p:cNvPr id="10" name="Freeform 9"/>
            <p:cNvSpPr/>
            <p:nvPr/>
          </p:nvSpPr>
          <p:spPr>
            <a:xfrm>
              <a:off x="3863752" y="1556793"/>
              <a:ext cx="3240360" cy="2885859"/>
            </a:xfrm>
            <a:custGeom>
              <a:avLst/>
              <a:gdLst>
                <a:gd name="connsiteX0" fmla="*/ 0 w 9129010"/>
                <a:gd name="connsiteY0" fmla="*/ 3060492 h 5946098"/>
                <a:gd name="connsiteX1" fmla="*/ 2368446 w 9129010"/>
                <a:gd name="connsiteY1" fmla="*/ 407233 h 5946098"/>
                <a:gd name="connsiteX2" fmla="*/ 6730584 w 9129010"/>
                <a:gd name="connsiteY2" fmla="*/ 5503888 h 5946098"/>
                <a:gd name="connsiteX3" fmla="*/ 9129010 w 9129010"/>
                <a:gd name="connsiteY3" fmla="*/ 3060492 h 5946098"/>
              </a:gdLst>
              <a:ahLst/>
              <a:cxnLst>
                <a:cxn ang="0">
                  <a:pos x="connsiteX0" y="connsiteY0"/>
                </a:cxn>
                <a:cxn ang="0">
                  <a:pos x="connsiteX1" y="connsiteY1"/>
                </a:cxn>
                <a:cxn ang="0">
                  <a:pos x="connsiteX2" y="connsiteY2"/>
                </a:cxn>
                <a:cxn ang="0">
                  <a:pos x="connsiteX3" y="connsiteY3"/>
                </a:cxn>
              </a:cxnLst>
              <a:rect l="l" t="t" r="r" b="b"/>
              <a:pathLst>
                <a:path w="9129010" h="5946098">
                  <a:moveTo>
                    <a:pt x="0" y="3060492"/>
                  </a:moveTo>
                  <a:cubicBezTo>
                    <a:pt x="623341" y="1530246"/>
                    <a:pt x="1246682" y="0"/>
                    <a:pt x="2368446" y="407233"/>
                  </a:cubicBezTo>
                  <a:cubicBezTo>
                    <a:pt x="3490210" y="814466"/>
                    <a:pt x="5603823" y="5061678"/>
                    <a:pt x="6730584" y="5503888"/>
                  </a:cubicBezTo>
                  <a:cubicBezTo>
                    <a:pt x="7857345" y="5946098"/>
                    <a:pt x="8493177" y="4503295"/>
                    <a:pt x="9129010" y="3060492"/>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623392" y="1556793"/>
              <a:ext cx="3240360" cy="2885859"/>
            </a:xfrm>
            <a:custGeom>
              <a:avLst/>
              <a:gdLst>
                <a:gd name="connsiteX0" fmla="*/ 0 w 9129010"/>
                <a:gd name="connsiteY0" fmla="*/ 3060492 h 5946098"/>
                <a:gd name="connsiteX1" fmla="*/ 2368446 w 9129010"/>
                <a:gd name="connsiteY1" fmla="*/ 407233 h 5946098"/>
                <a:gd name="connsiteX2" fmla="*/ 6730584 w 9129010"/>
                <a:gd name="connsiteY2" fmla="*/ 5503888 h 5946098"/>
                <a:gd name="connsiteX3" fmla="*/ 9129010 w 9129010"/>
                <a:gd name="connsiteY3" fmla="*/ 3060492 h 5946098"/>
              </a:gdLst>
              <a:ahLst/>
              <a:cxnLst>
                <a:cxn ang="0">
                  <a:pos x="connsiteX0" y="connsiteY0"/>
                </a:cxn>
                <a:cxn ang="0">
                  <a:pos x="connsiteX1" y="connsiteY1"/>
                </a:cxn>
                <a:cxn ang="0">
                  <a:pos x="connsiteX2" y="connsiteY2"/>
                </a:cxn>
                <a:cxn ang="0">
                  <a:pos x="connsiteX3" y="connsiteY3"/>
                </a:cxn>
              </a:cxnLst>
              <a:rect l="l" t="t" r="r" b="b"/>
              <a:pathLst>
                <a:path w="9129010" h="5946098">
                  <a:moveTo>
                    <a:pt x="0" y="3060492"/>
                  </a:moveTo>
                  <a:cubicBezTo>
                    <a:pt x="623341" y="1530246"/>
                    <a:pt x="1246682" y="0"/>
                    <a:pt x="2368446" y="407233"/>
                  </a:cubicBezTo>
                  <a:cubicBezTo>
                    <a:pt x="3490210" y="814466"/>
                    <a:pt x="5603823" y="5061678"/>
                    <a:pt x="6730584" y="5503888"/>
                  </a:cubicBezTo>
                  <a:cubicBezTo>
                    <a:pt x="7857345" y="5946098"/>
                    <a:pt x="8493177" y="4503295"/>
                    <a:pt x="9129010" y="3060492"/>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7088872" y="1628801"/>
              <a:ext cx="3240360" cy="2885859"/>
            </a:xfrm>
            <a:custGeom>
              <a:avLst/>
              <a:gdLst>
                <a:gd name="connsiteX0" fmla="*/ 0 w 9129010"/>
                <a:gd name="connsiteY0" fmla="*/ 3060492 h 5946098"/>
                <a:gd name="connsiteX1" fmla="*/ 2368446 w 9129010"/>
                <a:gd name="connsiteY1" fmla="*/ 407233 h 5946098"/>
                <a:gd name="connsiteX2" fmla="*/ 6730584 w 9129010"/>
                <a:gd name="connsiteY2" fmla="*/ 5503888 h 5946098"/>
                <a:gd name="connsiteX3" fmla="*/ 9129010 w 9129010"/>
                <a:gd name="connsiteY3" fmla="*/ 3060492 h 5946098"/>
              </a:gdLst>
              <a:ahLst/>
              <a:cxnLst>
                <a:cxn ang="0">
                  <a:pos x="connsiteX0" y="connsiteY0"/>
                </a:cxn>
                <a:cxn ang="0">
                  <a:pos x="connsiteX1" y="connsiteY1"/>
                </a:cxn>
                <a:cxn ang="0">
                  <a:pos x="connsiteX2" y="connsiteY2"/>
                </a:cxn>
                <a:cxn ang="0">
                  <a:pos x="connsiteX3" y="connsiteY3"/>
                </a:cxn>
              </a:cxnLst>
              <a:rect l="l" t="t" r="r" b="b"/>
              <a:pathLst>
                <a:path w="9129010" h="5946098">
                  <a:moveTo>
                    <a:pt x="0" y="3060492"/>
                  </a:moveTo>
                  <a:cubicBezTo>
                    <a:pt x="623341" y="1530246"/>
                    <a:pt x="1246682" y="0"/>
                    <a:pt x="2368446" y="407233"/>
                  </a:cubicBezTo>
                  <a:cubicBezTo>
                    <a:pt x="3490210" y="814466"/>
                    <a:pt x="5603823" y="5061678"/>
                    <a:pt x="6730584" y="5503888"/>
                  </a:cubicBezTo>
                  <a:cubicBezTo>
                    <a:pt x="7857345" y="5946098"/>
                    <a:pt x="8493177" y="4503295"/>
                    <a:pt x="9129010" y="3060492"/>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 name="Freeform 17"/>
          <p:cNvSpPr/>
          <p:nvPr/>
        </p:nvSpPr>
        <p:spPr>
          <a:xfrm>
            <a:off x="-7267008" y="1556793"/>
            <a:ext cx="9828584" cy="2885859"/>
          </a:xfrm>
          <a:custGeom>
            <a:avLst/>
            <a:gdLst>
              <a:gd name="connsiteX0" fmla="*/ 0 w 9129010"/>
              <a:gd name="connsiteY0" fmla="*/ 3060492 h 5946098"/>
              <a:gd name="connsiteX1" fmla="*/ 2368446 w 9129010"/>
              <a:gd name="connsiteY1" fmla="*/ 407233 h 5946098"/>
              <a:gd name="connsiteX2" fmla="*/ 6730584 w 9129010"/>
              <a:gd name="connsiteY2" fmla="*/ 5503888 h 5946098"/>
              <a:gd name="connsiteX3" fmla="*/ 9129010 w 9129010"/>
              <a:gd name="connsiteY3" fmla="*/ 3060492 h 5946098"/>
            </a:gdLst>
            <a:ahLst/>
            <a:cxnLst>
              <a:cxn ang="0">
                <a:pos x="connsiteX0" y="connsiteY0"/>
              </a:cxn>
              <a:cxn ang="0">
                <a:pos x="connsiteX1" y="connsiteY1"/>
              </a:cxn>
              <a:cxn ang="0">
                <a:pos x="connsiteX2" y="connsiteY2"/>
              </a:cxn>
              <a:cxn ang="0">
                <a:pos x="connsiteX3" y="connsiteY3"/>
              </a:cxn>
            </a:cxnLst>
            <a:rect l="l" t="t" r="r" b="b"/>
            <a:pathLst>
              <a:path w="9129010" h="5946098">
                <a:moveTo>
                  <a:pt x="0" y="3060492"/>
                </a:moveTo>
                <a:cubicBezTo>
                  <a:pt x="623341" y="1530246"/>
                  <a:pt x="1246682" y="0"/>
                  <a:pt x="2368446" y="407233"/>
                </a:cubicBezTo>
                <a:cubicBezTo>
                  <a:pt x="3490210" y="814466"/>
                  <a:pt x="5603823" y="5061678"/>
                  <a:pt x="6730584" y="5503888"/>
                </a:cubicBezTo>
                <a:cubicBezTo>
                  <a:pt x="7857345" y="5946098"/>
                  <a:pt x="8493177" y="4503295"/>
                  <a:pt x="9129010" y="3060492"/>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GB" smtClean="0"/>
              <a:t>PPAP 15</a:t>
            </a:r>
            <a:endParaRPr lang="en-GB"/>
          </a:p>
        </p:txBody>
      </p:sp>
      <p:sp>
        <p:nvSpPr>
          <p:cNvPr id="6" name="Slide Number Placeholder 5"/>
          <p:cNvSpPr>
            <a:spLocks noGrp="1"/>
          </p:cNvSpPr>
          <p:nvPr>
            <p:ph type="sldNum" sz="quarter" idx="12"/>
          </p:nvPr>
        </p:nvSpPr>
        <p:spPr/>
        <p:txBody>
          <a:bodyPr/>
          <a:lstStyle/>
          <a:p>
            <a:fld id="{D512B61F-0AB3-4071-ADAA-A656E1BC48EE}" type="slidenum">
              <a:rPr lang="en-GB" smtClean="0"/>
              <a:t>8</a:t>
            </a:fld>
            <a:endParaRPr lang="en-GB"/>
          </a:p>
        </p:txBody>
      </p:sp>
    </p:spTree>
    <p:extLst>
      <p:ext uri="{BB962C8B-B14F-4D97-AF65-F5344CB8AC3E}">
        <p14:creationId xmlns:p14="http://schemas.microsoft.com/office/powerpoint/2010/main" val="4284778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THz dielectric acceleration</a:t>
            </a:r>
            <a:endParaRPr lang="en-GB" dirty="0"/>
          </a:p>
        </p:txBody>
      </p:sp>
      <p:sp>
        <p:nvSpPr>
          <p:cNvPr id="3" name="Content Placeholder 2"/>
          <p:cNvSpPr>
            <a:spLocks noGrp="1"/>
          </p:cNvSpPr>
          <p:nvPr>
            <p:ph idx="1"/>
          </p:nvPr>
        </p:nvSpPr>
        <p:spPr>
          <a:xfrm>
            <a:off x="838200" y="1600201"/>
            <a:ext cx="4537720" cy="4756149"/>
          </a:xfrm>
        </p:spPr>
        <p:txBody>
          <a:bodyPr>
            <a:normAutofit fontScale="85000" lnSpcReduction="20000"/>
          </a:bodyPr>
          <a:lstStyle/>
          <a:p>
            <a:r>
              <a:rPr lang="en-GB" dirty="0" smtClean="0"/>
              <a:t>A simple fibre can replace a corrugated metallic cavity.</a:t>
            </a:r>
          </a:p>
          <a:p>
            <a:r>
              <a:rPr lang="en-GB" dirty="0" smtClean="0"/>
              <a:t>THz is generated by the beam or from the interaction of a laser with a non-linear crystal.</a:t>
            </a:r>
          </a:p>
          <a:p>
            <a:r>
              <a:rPr lang="en-GB" dirty="0" smtClean="0"/>
              <a:t>Work is ongoing on efficient THz sources for many other applications.</a:t>
            </a:r>
          </a:p>
          <a:p>
            <a:r>
              <a:rPr lang="en-GB" dirty="0" smtClean="0"/>
              <a:t>Can have a larger aperture than at optical frequencies (longer wavelength). This makes optics much easier and reduces effect of unwanted wakes.</a:t>
            </a:r>
          </a:p>
          <a:p>
            <a:r>
              <a:rPr lang="en-GB" dirty="0" smtClean="0"/>
              <a:t>A simple structure can reach &gt;1 GV/m (demonstrated at SLAC for a single shot)</a:t>
            </a:r>
          </a:p>
          <a:p>
            <a:endParaRPr lang="en-GB"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382217"/>
            <a:ext cx="4612335" cy="243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GB" smtClean="0"/>
              <a:t>PPAP 15</a:t>
            </a:r>
            <a:endParaRPr lang="en-GB"/>
          </a:p>
        </p:txBody>
      </p:sp>
      <p:sp>
        <p:nvSpPr>
          <p:cNvPr id="6" name="Slide Number Placeholder 5"/>
          <p:cNvSpPr>
            <a:spLocks noGrp="1"/>
          </p:cNvSpPr>
          <p:nvPr>
            <p:ph type="sldNum" sz="quarter" idx="12"/>
          </p:nvPr>
        </p:nvSpPr>
        <p:spPr/>
        <p:txBody>
          <a:bodyPr/>
          <a:lstStyle/>
          <a:p>
            <a:fld id="{D512B61F-0AB3-4071-ADAA-A656E1BC48EE}" type="slidenum">
              <a:rPr lang="en-GB" smtClean="0"/>
              <a:t>9</a:t>
            </a:fld>
            <a:endParaRPr lang="en-GB"/>
          </a:p>
        </p:txBody>
      </p:sp>
      <p:graphicFrame>
        <p:nvGraphicFramePr>
          <p:cNvPr id="9" name="Chart 8"/>
          <p:cNvGraphicFramePr/>
          <p:nvPr>
            <p:extLst>
              <p:ext uri="{D42A27DB-BD31-4B8C-83A1-F6EECF244321}">
                <p14:modId xmlns:p14="http://schemas.microsoft.com/office/powerpoint/2010/main" val="1811079590"/>
              </p:ext>
            </p:extLst>
          </p:nvPr>
        </p:nvGraphicFramePr>
        <p:xfrm>
          <a:off x="5375920" y="3928395"/>
          <a:ext cx="6564701" cy="2427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333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1548</Words>
  <Application>Microsoft Office PowerPoint</Application>
  <PresentationFormat>Widescreen</PresentationFormat>
  <Paragraphs>245</Paragraphs>
  <Slides>19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ＭＳ Ｐゴシック</vt:lpstr>
      <vt:lpstr>Arial</vt:lpstr>
      <vt:lpstr>Calibri</vt:lpstr>
      <vt:lpstr>Calibri Light</vt:lpstr>
      <vt:lpstr>Cambria Math</vt:lpstr>
      <vt:lpstr>Times New Roman</vt:lpstr>
      <vt:lpstr>Wingdings</vt:lpstr>
      <vt:lpstr>Office Theme</vt:lpstr>
      <vt:lpstr>Equation</vt:lpstr>
      <vt:lpstr>Novel Acceleration </vt:lpstr>
      <vt:lpstr>Novel or Advanced Accelerators</vt:lpstr>
      <vt:lpstr>An Engineers view of Laser Plasma Accelerators</vt:lpstr>
      <vt:lpstr>Are there other options or are we stuck with conventional accelerators?</vt:lpstr>
      <vt:lpstr>Dielectric Accelerators</vt:lpstr>
      <vt:lpstr>Laser-driven dielectric structures</vt:lpstr>
      <vt:lpstr>Stanford, SLAC, UCLA results</vt:lpstr>
      <vt:lpstr>THz vs optical</vt:lpstr>
      <vt:lpstr>THz dielectric acceleration</vt:lpstr>
      <vt:lpstr>PowerPoint Presentation</vt:lpstr>
      <vt:lpstr>PowerPoint Presentation</vt:lpstr>
      <vt:lpstr>PowerPoint Presentation</vt:lpstr>
      <vt:lpstr>PowerPoint Presentation</vt:lpstr>
      <vt:lpstr>PowerPoint Presentation</vt:lpstr>
      <vt:lpstr>Beam-Driven Wakefield Acceleration Worldwide</vt:lpstr>
      <vt:lpstr>AWAKE</vt:lpstr>
      <vt:lpstr>PWFA at Cockcroft Institute</vt:lpstr>
      <vt:lpstr>New “Conventional” breakthrough's</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Burt</dc:creator>
  <cp:lastModifiedBy>Graeme Burt</cp:lastModifiedBy>
  <cp:revision>25</cp:revision>
  <dcterms:created xsi:type="dcterms:W3CDTF">2015-09-09T08:41:22Z</dcterms:created>
  <dcterms:modified xsi:type="dcterms:W3CDTF">2015-09-24T15:32:18Z</dcterms:modified>
</cp:coreProperties>
</file>