
<file path=[Content_Types].xml><?xml version="1.0" encoding="utf-8"?>
<Types xmlns="http://schemas.openxmlformats.org/package/2006/content-types">
  <Default Extension="xml" ContentType="application/xml"/>
  <Default Extension="jpg" ContentType="image/jpeg"/>
  <Default Extension="jpeg" ContentType="image/jpeg"/>
  <Default Extension="emf" ContentType="image/x-emf"/>
  <Default Extension="rels" ContentType="application/vnd.openxmlformats-package.relationships+xml"/>
  <Default Extension="vml" ContentType="application/vnd.openxmlformats-officedocument.vmlDrawing"/>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embeddings/Microsoft_Equation1.bin" ContentType="application/vnd.openxmlformats-officedocument.oleObject"/>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1.bin" ContentType="application/vnd.openxmlformats-officedocument.oleObject"/>
  <Override PartName="/ppt/embeddings/Microsoft_Equation2.bin" ContentType="application/vnd.openxmlformats-officedocument.oleObject"/>
  <Override PartName="/ppt/notesSlides/notesSlide17.xml" ContentType="application/vnd.openxmlformats-officedocument.presentationml.notesSlide+xml"/>
  <Override PartName="/ppt/embeddings/Microsoft_Equation3.bin" ContentType="application/vnd.openxmlformats-officedocument.oleObject"/>
  <Override PartName="/ppt/notesSlides/notesSlide18.xml" ContentType="application/vnd.openxmlformats-officedocument.presentationml.notesSlide+xml"/>
  <Override PartName="/ppt/embeddings/Microsoft_Equation4.bin" ContentType="application/vnd.openxmlformats-officedocument.oleObject"/>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handoutMasterIdLst>
    <p:handoutMasterId r:id="rId48"/>
  </p:handoutMasterIdLst>
  <p:sldIdLst>
    <p:sldId id="256" r:id="rId2"/>
    <p:sldId id="257" r:id="rId3"/>
    <p:sldId id="258" r:id="rId4"/>
    <p:sldId id="259" r:id="rId5"/>
    <p:sldId id="260" r:id="rId6"/>
    <p:sldId id="282" r:id="rId7"/>
    <p:sldId id="296" r:id="rId8"/>
    <p:sldId id="283" r:id="rId9"/>
    <p:sldId id="281" r:id="rId10"/>
    <p:sldId id="301" r:id="rId11"/>
    <p:sldId id="298" r:id="rId12"/>
    <p:sldId id="262" r:id="rId13"/>
    <p:sldId id="299" r:id="rId14"/>
    <p:sldId id="280" r:id="rId15"/>
    <p:sldId id="285" r:id="rId16"/>
    <p:sldId id="286" r:id="rId17"/>
    <p:sldId id="287" r:id="rId18"/>
    <p:sldId id="288" r:id="rId19"/>
    <p:sldId id="289" r:id="rId20"/>
    <p:sldId id="290" r:id="rId21"/>
    <p:sldId id="291" r:id="rId22"/>
    <p:sldId id="292" r:id="rId23"/>
    <p:sldId id="293" r:id="rId24"/>
    <p:sldId id="306" r:id="rId25"/>
    <p:sldId id="277" r:id="rId26"/>
    <p:sldId id="303" r:id="rId27"/>
    <p:sldId id="284" r:id="rId28"/>
    <p:sldId id="302" r:id="rId29"/>
    <p:sldId id="279" r:id="rId30"/>
    <p:sldId id="272" r:id="rId31"/>
    <p:sldId id="264" r:id="rId32"/>
    <p:sldId id="275" r:id="rId33"/>
    <p:sldId id="276" r:id="rId34"/>
    <p:sldId id="273" r:id="rId35"/>
    <p:sldId id="265" r:id="rId36"/>
    <p:sldId id="274" r:id="rId37"/>
    <p:sldId id="268" r:id="rId38"/>
    <p:sldId id="266" r:id="rId39"/>
    <p:sldId id="267" r:id="rId40"/>
    <p:sldId id="269" r:id="rId41"/>
    <p:sldId id="270" r:id="rId42"/>
    <p:sldId id="271" r:id="rId43"/>
    <p:sldId id="278" r:id="rId44"/>
    <p:sldId id="305" r:id="rId45"/>
    <p:sldId id="261"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13D76"/>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356" autoAdjust="0"/>
  </p:normalViewPr>
  <p:slideViewPr>
    <p:cSldViewPr snapToGrid="0" snapToObjects="1">
      <p:cViewPr varScale="1">
        <p:scale>
          <a:sx n="90" d="100"/>
          <a:sy n="90" d="100"/>
        </p:scale>
        <p:origin x="-1408"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03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handoutMaster" Target="handoutMasters/handoutMaster1.xml"/><Relationship Id="rId4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2.emf"/><Relationship Id="rId2" Type="http://schemas.openxmlformats.org/officeDocument/2006/relationships/image" Target="../media/image4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0C15D5-7728-B446-8351-4336DAD4665D}" type="datetimeFigureOut">
              <a:rPr lang="en-US" smtClean="0"/>
              <a:t>07/09/2015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C8D17FB-5EA9-FF4F-9652-D596C00A7008}" type="slidenum">
              <a:rPr lang="en-US" smtClean="0"/>
              <a:t>‹#›</a:t>
            </a:fld>
            <a:endParaRPr lang="en-US"/>
          </a:p>
        </p:txBody>
      </p:sp>
    </p:spTree>
    <p:extLst>
      <p:ext uri="{BB962C8B-B14F-4D97-AF65-F5344CB8AC3E}">
        <p14:creationId xmlns:p14="http://schemas.microsoft.com/office/powerpoint/2010/main" val="28254291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8522F8-C581-E149-8EF5-2EE3F00A0167}" type="datetimeFigureOut">
              <a:rPr lang="en-US" smtClean="0"/>
              <a:t>07/09/2015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7A1278-EC3F-C541-8B1D-A9B146211F74}" type="slidenum">
              <a:rPr lang="en-US" smtClean="0"/>
              <a:t>‹#›</a:t>
            </a:fld>
            <a:endParaRPr lang="en-US"/>
          </a:p>
        </p:txBody>
      </p:sp>
    </p:spTree>
    <p:extLst>
      <p:ext uri="{BB962C8B-B14F-4D97-AF65-F5344CB8AC3E}">
        <p14:creationId xmlns:p14="http://schemas.microsoft.com/office/powerpoint/2010/main" val="352347320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OK – I’ll</a:t>
            </a:r>
            <a:r>
              <a:rPr lang="en-US" baseline="0" dirty="0" smtClean="0"/>
              <a:t> give a brief intro and motivation and try to put things in context by </a:t>
            </a:r>
            <a:r>
              <a:rPr lang="en-US" baseline="0" dirty="0" err="1" smtClean="0"/>
              <a:t>summarising</a:t>
            </a:r>
            <a:r>
              <a:rPr lang="en-US" baseline="0" dirty="0" smtClean="0"/>
              <a:t> the other leading </a:t>
            </a:r>
            <a:r>
              <a:rPr lang="en-US" baseline="0" dirty="0" err="1" smtClean="0"/>
              <a:t>expiirments</a:t>
            </a:r>
            <a:r>
              <a:rPr lang="en-US" baseline="0" dirty="0" smtClean="0"/>
              <a:t> world-wide, but this talk will focus heavily on the two double beta experiments, SNO+ and </a:t>
            </a:r>
            <a:r>
              <a:rPr lang="en-US" baseline="0" dirty="0" err="1" smtClean="0"/>
              <a:t>superNEMO</a:t>
            </a:r>
            <a:r>
              <a:rPr lang="en-US" baseline="0" dirty="0" smtClean="0"/>
              <a:t> that we have significant input on in the UK.</a:t>
            </a:r>
            <a:endParaRPr lang="en-US" dirty="0"/>
          </a:p>
        </p:txBody>
      </p:sp>
      <p:sp>
        <p:nvSpPr>
          <p:cNvPr id="4" name="Slide Number Placeholder 3"/>
          <p:cNvSpPr>
            <a:spLocks noGrp="1"/>
          </p:cNvSpPr>
          <p:nvPr>
            <p:ph type="sldNum" sz="quarter" idx="10"/>
          </p:nvPr>
        </p:nvSpPr>
        <p:spPr/>
        <p:txBody>
          <a:bodyPr/>
          <a:lstStyle/>
          <a:p>
            <a:fld id="{AC7A1278-EC3F-C541-8B1D-A9B146211F74}" type="slidenum">
              <a:rPr lang="en-US" smtClean="0"/>
              <a:t>2</a:t>
            </a:fld>
            <a:endParaRPr lang="en-US"/>
          </a:p>
        </p:txBody>
      </p:sp>
    </p:spTree>
    <p:extLst>
      <p:ext uri="{BB962C8B-B14F-4D97-AF65-F5344CB8AC3E}">
        <p14:creationId xmlns:p14="http://schemas.microsoft.com/office/powerpoint/2010/main" val="19842876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wanted</a:t>
            </a:r>
            <a:r>
              <a:rPr lang="en-US" baseline="0" dirty="0" smtClean="0"/>
              <a:t> to mention the light injection calibration system that has been designed and built for SNO+, predominantly with UK effort. This allows calibration of PMT timing, optical scattering and attenuation monitoring without deploying sources into the scintillator volume and risking contamination. </a:t>
            </a:r>
          </a:p>
          <a:p>
            <a:r>
              <a:rPr lang="en-US" baseline="0" dirty="0" smtClean="0"/>
              <a:t>About 2/3 of the 100+ </a:t>
            </a:r>
            <a:r>
              <a:rPr lang="en-US" baseline="0" dirty="0" err="1" smtClean="0"/>
              <a:t>fibres</a:t>
            </a:r>
            <a:r>
              <a:rPr lang="en-US" baseline="0" dirty="0" smtClean="0"/>
              <a:t> are already installed and the systems have been tested and </a:t>
            </a:r>
            <a:r>
              <a:rPr lang="en-US" baseline="0" dirty="0" err="1" smtClean="0"/>
              <a:t>characterised</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AC7A1278-EC3F-C541-8B1D-A9B146211F74}" type="slidenum">
              <a:rPr lang="en-US" smtClean="0"/>
              <a:t>11</a:t>
            </a:fld>
            <a:endParaRPr lang="en-US"/>
          </a:p>
        </p:txBody>
      </p:sp>
    </p:spTree>
    <p:extLst>
      <p:ext uri="{BB962C8B-B14F-4D97-AF65-F5344CB8AC3E}">
        <p14:creationId xmlns:p14="http://schemas.microsoft.com/office/powerpoint/2010/main" val="3551589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predicted</a:t>
            </a:r>
            <a:r>
              <a:rPr lang="en-US" baseline="0" dirty="0" smtClean="0"/>
              <a:t> sensitivity for 5 years running of SNO+ with 0.3% loading of natural Tellurium. The signal shown on this plot is a 200meV neutrino </a:t>
            </a:r>
            <a:r>
              <a:rPr lang="en-US" baseline="0" dirty="0" err="1" smtClean="0"/>
              <a:t>ie</a:t>
            </a:r>
            <a:r>
              <a:rPr lang="en-US" baseline="0" dirty="0" smtClean="0"/>
              <a:t> consistent with the HM claim – for assumptions on matrix elements </a:t>
            </a:r>
            <a:r>
              <a:rPr lang="en-US" baseline="0" dirty="0" err="1" smtClean="0"/>
              <a:t>etc</a:t>
            </a:r>
            <a:r>
              <a:rPr lang="en-US" baseline="0" dirty="0" smtClean="0"/>
              <a:t> used I refer you to this SNO+ review paper. </a:t>
            </a:r>
          </a:p>
          <a:p>
            <a:r>
              <a:rPr lang="en-US" baseline="0" dirty="0" smtClean="0"/>
              <a:t>The backgrounds are dominated by 8B solar neutrinos – essentially flat in the ROI and not much we can do about them, the second largest background is the 2nu – which could be reduced with better light yield and hence narrower energy window. </a:t>
            </a:r>
          </a:p>
          <a:p>
            <a:r>
              <a:rPr lang="en-US" baseline="0" dirty="0" smtClean="0"/>
              <a:t>So for phase 1 – with 0.3% loading we should get to 4 10^25 in 1 year and nearer 10^26 in 5 years. </a:t>
            </a:r>
          </a:p>
          <a:p>
            <a:endParaRPr lang="en-US" baseline="0" dirty="0" smtClean="0"/>
          </a:p>
          <a:p>
            <a:r>
              <a:rPr lang="en-US" sz="1200" kern="1200" dirty="0" smtClean="0">
                <a:solidFill>
                  <a:schemeClr val="tx1"/>
                </a:solidFill>
                <a:latin typeface="+mn-lt"/>
                <a:ea typeface="+mn-ea"/>
                <a:cs typeface="+mn-cs"/>
              </a:rPr>
              <a:t>`Summary plot of all backgrounds and a hypothetical $0\nu\beta\beta$ signal</a:t>
            </a:r>
          </a:p>
          <a:p>
            <a:r>
              <a:rPr lang="en-US" sz="1200" kern="1200" dirty="0" smtClean="0">
                <a:solidFill>
                  <a:schemeClr val="tx1"/>
                </a:solidFill>
                <a:latin typeface="+mn-lt"/>
                <a:ea typeface="+mn-ea"/>
                <a:cs typeface="+mn-cs"/>
              </a:rPr>
              <a:t>corresponding to a mass approximately $m_\beta\beta = 200$ </a:t>
            </a:r>
            <a:r>
              <a:rPr lang="en-US" sz="1200" kern="1200" dirty="0" err="1" smtClean="0">
                <a:solidFill>
                  <a:schemeClr val="tx1"/>
                </a:solidFill>
                <a:latin typeface="+mn-lt"/>
                <a:ea typeface="+mn-ea"/>
                <a:cs typeface="+mn-cs"/>
              </a:rPr>
              <a:t>meV</a:t>
            </a:r>
            <a:r>
              <a:rPr lang="en-US" sz="1200" kern="1200" dirty="0" smtClean="0">
                <a:solidFill>
                  <a:schemeClr val="tx1"/>
                </a:solidFill>
                <a:latin typeface="+mn-lt"/>
                <a:ea typeface="+mn-ea"/>
                <a:cs typeface="+mn-cs"/>
              </a:rPr>
              <a:t>. Events are</a:t>
            </a:r>
          </a:p>
          <a:p>
            <a:r>
              <a:rPr lang="en-US" sz="1200" kern="1200" dirty="0" smtClean="0">
                <a:solidFill>
                  <a:schemeClr val="tx1"/>
                </a:solidFill>
                <a:latin typeface="+mn-lt"/>
                <a:ea typeface="+mn-ea"/>
                <a:cs typeface="+mn-cs"/>
              </a:rPr>
              <a:t>shown in the FV of 3.5 m and for 0.3% natural </a:t>
            </a:r>
            <a:r>
              <a:rPr lang="en-US" sz="1200" kern="1200" dirty="0" err="1" smtClean="0">
                <a:solidFill>
                  <a:schemeClr val="tx1"/>
                </a:solidFill>
                <a:latin typeface="+mn-lt"/>
                <a:ea typeface="+mn-ea"/>
                <a:cs typeface="+mn-cs"/>
              </a:rPr>
              <a:t>Te</a:t>
            </a:r>
            <a:r>
              <a:rPr lang="en-US" sz="1200" kern="1200" dirty="0" smtClean="0">
                <a:solidFill>
                  <a:schemeClr val="tx1"/>
                </a:solidFill>
                <a:latin typeface="+mn-lt"/>
                <a:ea typeface="+mn-ea"/>
                <a:cs typeface="+mn-cs"/>
              </a:rPr>
              <a:t> loading.`</a:t>
            </a:r>
          </a:p>
          <a:p>
            <a:r>
              <a:rPr lang="en-US" sz="1200" kern="1200" dirty="0" smtClean="0">
                <a:solidFill>
                  <a:schemeClr val="tx1"/>
                </a:solidFill>
                <a:latin typeface="+mn-lt"/>
                <a:ea typeface="+mn-ea"/>
                <a:cs typeface="+mn-cs"/>
              </a:rPr>
              <a:t>IBM-2 model</a:t>
            </a:r>
          </a:p>
          <a:p>
            <a:r>
              <a:rPr lang="en-US" sz="1200" kern="1200" dirty="0" smtClean="0">
                <a:solidFill>
                  <a:schemeClr val="tx1"/>
                </a:solidFill>
                <a:latin typeface="+mn-lt"/>
                <a:ea typeface="+mn-ea"/>
                <a:cs typeface="+mn-cs"/>
              </a:rPr>
              <a:t>200hits/MeV</a:t>
            </a:r>
            <a:endParaRPr lang="en-US" dirty="0"/>
          </a:p>
        </p:txBody>
      </p:sp>
      <p:sp>
        <p:nvSpPr>
          <p:cNvPr id="4" name="Slide Number Placeholder 3"/>
          <p:cNvSpPr>
            <a:spLocks noGrp="1"/>
          </p:cNvSpPr>
          <p:nvPr>
            <p:ph type="sldNum" sz="quarter" idx="10"/>
          </p:nvPr>
        </p:nvSpPr>
        <p:spPr/>
        <p:txBody>
          <a:bodyPr/>
          <a:lstStyle/>
          <a:p>
            <a:fld id="{AC7A1278-EC3F-C541-8B1D-A9B146211F74}" type="slidenum">
              <a:rPr lang="en-US" smtClean="0"/>
              <a:t>12</a:t>
            </a:fld>
            <a:endParaRPr lang="en-US"/>
          </a:p>
        </p:txBody>
      </p:sp>
    </p:spTree>
    <p:extLst>
      <p:ext uri="{BB962C8B-B14F-4D97-AF65-F5344CB8AC3E}">
        <p14:creationId xmlns:p14="http://schemas.microsoft.com/office/powerpoint/2010/main" val="3897231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R&amp;D is continuing on the loading method – recently a new idea is being developed</a:t>
            </a:r>
            <a:r>
              <a:rPr lang="en-US" baseline="0" dirty="0" smtClean="0"/>
              <a:t> by the Oxford group using </a:t>
            </a:r>
            <a:r>
              <a:rPr lang="en-US" baseline="0" dirty="0" err="1" smtClean="0"/>
              <a:t>Diols</a:t>
            </a:r>
            <a:r>
              <a:rPr lang="en-US" baseline="0" dirty="0" smtClean="0"/>
              <a:t> which seem to have low absorption in our sensitive wavelength range and offer an easy implementation route to high light yield and low background</a:t>
            </a:r>
            <a:endParaRPr lang="en-US" dirty="0"/>
          </a:p>
        </p:txBody>
      </p:sp>
      <p:sp>
        <p:nvSpPr>
          <p:cNvPr id="4" name="Slide Number Placeholder 3"/>
          <p:cNvSpPr>
            <a:spLocks noGrp="1"/>
          </p:cNvSpPr>
          <p:nvPr>
            <p:ph type="sldNum" sz="quarter" idx="10"/>
          </p:nvPr>
        </p:nvSpPr>
        <p:spPr/>
        <p:txBody>
          <a:bodyPr/>
          <a:lstStyle/>
          <a:p>
            <a:fld id="{AC7A1278-EC3F-C541-8B1D-A9B146211F74}" type="slidenum">
              <a:rPr lang="en-US" smtClean="0"/>
              <a:t>13</a:t>
            </a:fld>
            <a:endParaRPr lang="en-US"/>
          </a:p>
        </p:txBody>
      </p:sp>
    </p:spTree>
    <p:extLst>
      <p:ext uri="{BB962C8B-B14F-4D97-AF65-F5344CB8AC3E}">
        <p14:creationId xmlns:p14="http://schemas.microsoft.com/office/powerpoint/2010/main" val="728973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there is further</a:t>
            </a:r>
            <a:r>
              <a:rPr lang="en-US" baseline="0" dirty="0" smtClean="0"/>
              <a:t> R&amp;D for higher loading for future SNO+. </a:t>
            </a:r>
          </a:p>
          <a:p>
            <a:r>
              <a:rPr lang="en-US" baseline="0" dirty="0" smtClean="0"/>
              <a:t>The name of the game is high light yield and high loading – the lines on this 5year half-life sensitivity plot guide your eye to see how well we do increasing loading from 0.3 to 3% for 200 and 300 PMT hits / MeV.</a:t>
            </a:r>
          </a:p>
          <a:p>
            <a:r>
              <a:rPr lang="en-US" baseline="0" dirty="0" smtClean="0"/>
              <a:t>And our routes to higher light yield include cocktail developments – new surfactants, </a:t>
            </a:r>
            <a:r>
              <a:rPr lang="en-US" baseline="0" dirty="0" err="1" smtClean="0"/>
              <a:t>diols</a:t>
            </a:r>
            <a:r>
              <a:rPr lang="en-US" baseline="0" dirty="0" smtClean="0"/>
              <a:t> etc., a bag to contain the tellurium within a central </a:t>
            </a:r>
            <a:r>
              <a:rPr lang="en-US" baseline="0" dirty="0" err="1" smtClean="0"/>
              <a:t>fiducial</a:t>
            </a:r>
            <a:r>
              <a:rPr lang="en-US" baseline="0" dirty="0" smtClean="0"/>
              <a:t> volume, and upgrades to a high QE PMT array.</a:t>
            </a:r>
            <a:endParaRPr lang="en-US" dirty="0"/>
          </a:p>
        </p:txBody>
      </p:sp>
      <p:sp>
        <p:nvSpPr>
          <p:cNvPr id="4" name="Slide Number Placeholder 3"/>
          <p:cNvSpPr>
            <a:spLocks noGrp="1"/>
          </p:cNvSpPr>
          <p:nvPr>
            <p:ph type="sldNum" sz="quarter" idx="10"/>
          </p:nvPr>
        </p:nvSpPr>
        <p:spPr/>
        <p:txBody>
          <a:bodyPr/>
          <a:lstStyle/>
          <a:p>
            <a:fld id="{AC7A1278-EC3F-C541-8B1D-A9B146211F74}" type="slidenum">
              <a:rPr lang="en-US" smtClean="0"/>
              <a:t>14</a:t>
            </a:fld>
            <a:endParaRPr lang="en-US"/>
          </a:p>
        </p:txBody>
      </p:sp>
    </p:spTree>
    <p:extLst>
      <p:ext uri="{BB962C8B-B14F-4D97-AF65-F5344CB8AC3E}">
        <p14:creationId xmlns:p14="http://schemas.microsoft.com/office/powerpoint/2010/main" val="4140477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other major UK double</a:t>
            </a:r>
            <a:r>
              <a:rPr lang="en-US" baseline="0" dirty="0" smtClean="0"/>
              <a:t> beta effort is </a:t>
            </a:r>
            <a:r>
              <a:rPr lang="en-US" baseline="0" dirty="0" err="1" smtClean="0"/>
              <a:t>SuperNEMO</a:t>
            </a:r>
            <a:r>
              <a:rPr lang="en-US" baseline="0" dirty="0" smtClean="0"/>
              <a:t>, which builds on experience from the NEMO-3 experiment. Again, a strong UK involvement from 5 institutions. </a:t>
            </a:r>
          </a:p>
          <a:p>
            <a:endParaRPr lang="en-US" baseline="0" dirty="0" smtClean="0"/>
          </a:p>
          <a:p>
            <a:r>
              <a:rPr lang="en-US" baseline="0" dirty="0" smtClean="0"/>
              <a:t>This is a very different approach – a tracking calorimeter is used to identify and suppress backgrounds – and since you are tracking the electrons out of the decay in thin target foils, this means that, in the event of observation, you can start to probe the characteristics- energy ratio of the electrons and angle between them - and hence the mechanism for the double beta decay.</a:t>
            </a:r>
            <a:endParaRPr lang="en-US" dirty="0"/>
          </a:p>
        </p:txBody>
      </p:sp>
      <p:sp>
        <p:nvSpPr>
          <p:cNvPr id="4" name="Slide Number Placeholder 3"/>
          <p:cNvSpPr>
            <a:spLocks noGrp="1"/>
          </p:cNvSpPr>
          <p:nvPr>
            <p:ph type="sldNum" sz="quarter" idx="10"/>
          </p:nvPr>
        </p:nvSpPr>
        <p:spPr/>
        <p:txBody>
          <a:bodyPr/>
          <a:lstStyle/>
          <a:p>
            <a:fld id="{AC7A1278-EC3F-C541-8B1D-A9B146211F74}" type="slidenum">
              <a:rPr lang="en-US" smtClean="0"/>
              <a:t>15</a:t>
            </a:fld>
            <a:endParaRPr lang="en-US"/>
          </a:p>
        </p:txBody>
      </p:sp>
    </p:spTree>
    <p:extLst>
      <p:ext uri="{BB962C8B-B14F-4D97-AF65-F5344CB8AC3E}">
        <p14:creationId xmlns:p14="http://schemas.microsoft.com/office/powerpoint/2010/main" val="19100898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was NEMO3 – located in the </a:t>
            </a:r>
            <a:r>
              <a:rPr lang="en-US" dirty="0" err="1" smtClean="0"/>
              <a:t>Modane</a:t>
            </a:r>
            <a:r>
              <a:rPr lang="en-US" dirty="0" smtClean="0"/>
              <a:t> laboratory in France – it ran till 2011 with this</a:t>
            </a:r>
            <a:r>
              <a:rPr lang="en-US" baseline="0" dirty="0" smtClean="0"/>
              <a:t> cheese wedge structure with various source foils sandwiched between trackers and calorimeters. </a:t>
            </a:r>
            <a:endParaRPr lang="en-US" dirty="0"/>
          </a:p>
        </p:txBody>
      </p:sp>
      <p:sp>
        <p:nvSpPr>
          <p:cNvPr id="4" name="Slide Number Placeholder 3"/>
          <p:cNvSpPr>
            <a:spLocks noGrp="1"/>
          </p:cNvSpPr>
          <p:nvPr>
            <p:ph type="sldNum" sz="quarter" idx="10"/>
          </p:nvPr>
        </p:nvSpPr>
        <p:spPr/>
        <p:txBody>
          <a:bodyPr/>
          <a:lstStyle/>
          <a:p>
            <a:fld id="{AC7A1278-EC3F-C541-8B1D-A9B146211F74}" type="slidenum">
              <a:rPr lang="en-US" smtClean="0"/>
              <a:t>16</a:t>
            </a:fld>
            <a:endParaRPr lang="en-US"/>
          </a:p>
        </p:txBody>
      </p:sp>
    </p:spTree>
    <p:extLst>
      <p:ext uri="{BB962C8B-B14F-4D97-AF65-F5344CB8AC3E}">
        <p14:creationId xmlns:p14="http://schemas.microsoft.com/office/powerpoint/2010/main" val="32788937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here are a</a:t>
            </a:r>
            <a:r>
              <a:rPr lang="en-US" baseline="0" dirty="0" smtClean="0"/>
              <a:t> selection of recent NEMO-3 results – the final leading limit from 7kg of 100Mo of 1.1 10^24 years. </a:t>
            </a:r>
          </a:p>
          <a:p>
            <a:r>
              <a:rPr lang="en-US" baseline="0" dirty="0" smtClean="0"/>
              <a:t>And there is more analysis to come – with strong UK involvement. </a:t>
            </a:r>
            <a:endParaRPr lang="en-US" dirty="0"/>
          </a:p>
        </p:txBody>
      </p:sp>
      <p:sp>
        <p:nvSpPr>
          <p:cNvPr id="4" name="Slide Number Placeholder 3"/>
          <p:cNvSpPr>
            <a:spLocks noGrp="1"/>
          </p:cNvSpPr>
          <p:nvPr>
            <p:ph type="sldNum" sz="quarter" idx="10"/>
          </p:nvPr>
        </p:nvSpPr>
        <p:spPr/>
        <p:txBody>
          <a:bodyPr/>
          <a:lstStyle/>
          <a:p>
            <a:fld id="{AC7A1278-EC3F-C541-8B1D-A9B146211F74}" type="slidenum">
              <a:rPr lang="en-US" smtClean="0"/>
              <a:t>17</a:t>
            </a:fld>
            <a:endParaRPr lang="en-US"/>
          </a:p>
        </p:txBody>
      </p:sp>
    </p:spTree>
    <p:extLst>
      <p:ext uri="{BB962C8B-B14F-4D97-AF65-F5344CB8AC3E}">
        <p14:creationId xmlns:p14="http://schemas.microsoft.com/office/powerpoint/2010/main" val="11916493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to illustrate – this tracking gives you a lot of sensitivity so the</a:t>
            </a:r>
            <a:r>
              <a:rPr lang="en-US" baseline="0" dirty="0" smtClean="0"/>
              <a:t> NEMO-3 limits are a similar order of magnitude to the world leading results from EXO/</a:t>
            </a:r>
            <a:r>
              <a:rPr lang="en-US" baseline="0" dirty="0" err="1" smtClean="0"/>
              <a:t>Kamland</a:t>
            </a:r>
            <a:r>
              <a:rPr lang="en-US" baseline="0" dirty="0" smtClean="0"/>
              <a:t> and GERDA despite a much smaller mass.</a:t>
            </a:r>
            <a:endParaRPr lang="en-US" dirty="0"/>
          </a:p>
        </p:txBody>
      </p:sp>
      <p:sp>
        <p:nvSpPr>
          <p:cNvPr id="4" name="Slide Number Placeholder 3"/>
          <p:cNvSpPr>
            <a:spLocks noGrp="1"/>
          </p:cNvSpPr>
          <p:nvPr>
            <p:ph type="sldNum" sz="quarter" idx="10"/>
          </p:nvPr>
        </p:nvSpPr>
        <p:spPr/>
        <p:txBody>
          <a:bodyPr/>
          <a:lstStyle/>
          <a:p>
            <a:fld id="{AC7A1278-EC3F-C541-8B1D-A9B146211F74}" type="slidenum">
              <a:rPr lang="en-US" smtClean="0"/>
              <a:t>18</a:t>
            </a:fld>
            <a:endParaRPr lang="en-US"/>
          </a:p>
        </p:txBody>
      </p:sp>
    </p:spTree>
    <p:extLst>
      <p:ext uri="{BB962C8B-B14F-4D97-AF65-F5344CB8AC3E}">
        <p14:creationId xmlns:p14="http://schemas.microsoft.com/office/powerpoint/2010/main" val="669318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SuperNEMO</a:t>
            </a:r>
            <a:r>
              <a:rPr lang="en-US" baseline="0" dirty="0" smtClean="0"/>
              <a:t> is a similar principle to NEMO3 but more square and bigger and better : with reduced backgrounds and better calorimeter resolution . The selected isotope is 82Se due to the more </a:t>
            </a:r>
            <a:r>
              <a:rPr lang="en-US" baseline="0" dirty="0" err="1" smtClean="0"/>
              <a:t>favourable</a:t>
            </a:r>
            <a:r>
              <a:rPr lang="en-US" baseline="0" dirty="0" smtClean="0"/>
              <a:t> 2nu half-life. </a:t>
            </a:r>
          </a:p>
          <a:p>
            <a:r>
              <a:rPr lang="en-US" baseline="0" dirty="0" smtClean="0"/>
              <a:t>It starts with one demonstrator module containing 6-7kg of source on this central foil</a:t>
            </a:r>
          </a:p>
          <a:p>
            <a:endParaRPr lang="en-US" baseline="0" dirty="0" smtClean="0"/>
          </a:p>
          <a:p>
            <a:r>
              <a:rPr lang="en-US" baseline="0" dirty="0" smtClean="0"/>
              <a:t>The UK is responsible for production of the tracker modules and also calorimeter R&amp;D</a:t>
            </a:r>
            <a:endParaRPr lang="en-US" dirty="0" smtClean="0"/>
          </a:p>
          <a:p>
            <a:endParaRPr lang="en-US" dirty="0" smtClean="0"/>
          </a:p>
          <a:p>
            <a:endParaRPr lang="en-US" dirty="0" smtClean="0"/>
          </a:p>
          <a:p>
            <a:r>
              <a:rPr lang="en-US" dirty="0" smtClean="0"/>
              <a:t>4 C-sections to tracker cells</a:t>
            </a:r>
            <a:endParaRPr lang="en-US" dirty="0"/>
          </a:p>
        </p:txBody>
      </p:sp>
      <p:sp>
        <p:nvSpPr>
          <p:cNvPr id="4" name="Slide Number Placeholder 3"/>
          <p:cNvSpPr>
            <a:spLocks noGrp="1"/>
          </p:cNvSpPr>
          <p:nvPr>
            <p:ph type="sldNum" sz="quarter" idx="10"/>
          </p:nvPr>
        </p:nvSpPr>
        <p:spPr/>
        <p:txBody>
          <a:bodyPr/>
          <a:lstStyle/>
          <a:p>
            <a:fld id="{AC7A1278-EC3F-C541-8B1D-A9B146211F74}" type="slidenum">
              <a:rPr lang="en-US" smtClean="0"/>
              <a:t>19</a:t>
            </a:fld>
            <a:endParaRPr lang="en-US"/>
          </a:p>
        </p:txBody>
      </p:sp>
    </p:spTree>
    <p:extLst>
      <p:ext uri="{BB962C8B-B14F-4D97-AF65-F5344CB8AC3E}">
        <p14:creationId xmlns:p14="http://schemas.microsoft.com/office/powerpoint/2010/main" val="3700335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of 4 tracker</a:t>
            </a:r>
            <a:r>
              <a:rPr lang="en-US" baseline="0" dirty="0" smtClean="0"/>
              <a:t> modules for the demonstrator was completed in October last year and has since been tested and </a:t>
            </a:r>
            <a:r>
              <a:rPr lang="en-US" baseline="0" dirty="0" err="1" smtClean="0"/>
              <a:t>comissioned</a:t>
            </a:r>
            <a:r>
              <a:rPr lang="en-US" baseline="0" dirty="0" smtClean="0"/>
              <a:t> with </a:t>
            </a:r>
            <a:r>
              <a:rPr lang="en-US" baseline="0" dirty="0" err="1" smtClean="0"/>
              <a:t>cosmics</a:t>
            </a:r>
            <a:r>
              <a:rPr lang="en-US" baseline="0" dirty="0" smtClean="0"/>
              <a:t> and it satisfied radon requirements.</a:t>
            </a:r>
            <a:endParaRPr lang="en-US" dirty="0"/>
          </a:p>
        </p:txBody>
      </p:sp>
      <p:sp>
        <p:nvSpPr>
          <p:cNvPr id="4" name="Slide Number Placeholder 3"/>
          <p:cNvSpPr>
            <a:spLocks noGrp="1"/>
          </p:cNvSpPr>
          <p:nvPr>
            <p:ph type="sldNum" sz="quarter" idx="10"/>
          </p:nvPr>
        </p:nvSpPr>
        <p:spPr/>
        <p:txBody>
          <a:bodyPr/>
          <a:lstStyle/>
          <a:p>
            <a:fld id="{AC7A1278-EC3F-C541-8B1D-A9B146211F74}" type="slidenum">
              <a:rPr lang="en-US" smtClean="0"/>
              <a:t>20</a:t>
            </a:fld>
            <a:endParaRPr lang="en-US"/>
          </a:p>
        </p:txBody>
      </p:sp>
    </p:spTree>
    <p:extLst>
      <p:ext uri="{BB962C8B-B14F-4D97-AF65-F5344CB8AC3E}">
        <p14:creationId xmlns:p14="http://schemas.microsoft.com/office/powerpoint/2010/main" val="1410130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this is beta decay – neutron</a:t>
            </a:r>
            <a:r>
              <a:rPr lang="en-US" baseline="0" dirty="0" smtClean="0"/>
              <a:t> to electron plus anti-neutrino, and this is double beta decay when two decays occur at the same time in the same nucleus. This process emitting 2 neutrinos is a second order process in the standard model that occurs for a small selection of even-even nuclei where the splitting of the mass curves makes the single decay energetically </a:t>
            </a:r>
            <a:r>
              <a:rPr lang="en-US" baseline="0" dirty="0" err="1" smtClean="0"/>
              <a:t>unfavourable</a:t>
            </a:r>
            <a:r>
              <a:rPr lang="en-US" baseline="0" dirty="0" smtClean="0"/>
              <a:t> but the double decay allowed.</a:t>
            </a:r>
          </a:p>
          <a:p>
            <a:r>
              <a:rPr lang="en-US" baseline="0" dirty="0" smtClean="0"/>
              <a:t>But what we are really interested in it </a:t>
            </a:r>
            <a:r>
              <a:rPr lang="en-US" baseline="0" dirty="0" err="1" smtClean="0"/>
              <a:t>neutrinoless</a:t>
            </a:r>
            <a:r>
              <a:rPr lang="en-US" baseline="0" dirty="0" smtClean="0"/>
              <a:t> double beta decay – the mode where no neutrinos are emitted. </a:t>
            </a:r>
          </a:p>
          <a:p>
            <a:r>
              <a:rPr lang="en-US" baseline="0" dirty="0" smtClean="0"/>
              <a:t>This is interesting because it can only occur if the neutrino is </a:t>
            </a:r>
            <a:r>
              <a:rPr lang="en-US" baseline="0" dirty="0" err="1" smtClean="0"/>
              <a:t>majorana</a:t>
            </a:r>
            <a:r>
              <a:rPr lang="en-US" baseline="0" dirty="0" smtClean="0"/>
              <a:t> type such that the neutrino can flip </a:t>
            </a:r>
            <a:r>
              <a:rPr lang="en-US" baseline="0" dirty="0" err="1" smtClean="0"/>
              <a:t>helicity</a:t>
            </a:r>
            <a:r>
              <a:rPr lang="en-US" baseline="0" dirty="0" smtClean="0"/>
              <a:t>. This allows explanation of the low neutrino masses through the see-saw mechanism and is </a:t>
            </a:r>
            <a:r>
              <a:rPr lang="en-US" baseline="0" dirty="0" err="1" smtClean="0"/>
              <a:t>favoured</a:t>
            </a:r>
            <a:r>
              <a:rPr lang="en-US" baseline="0" dirty="0" smtClean="0"/>
              <a:t> by many grand unified theories and models to explain </a:t>
            </a:r>
            <a:r>
              <a:rPr lang="en-US" baseline="0" dirty="0" err="1" smtClean="0"/>
              <a:t>leptogenesis</a:t>
            </a:r>
            <a:endParaRPr lang="en-US" baseline="0" dirty="0" smtClean="0"/>
          </a:p>
          <a:p>
            <a:r>
              <a:rPr lang="en-US" baseline="0" dirty="0" smtClean="0"/>
              <a:t>Furthermore, the rate of this process, if observed is proportional to the absolute neutrino mass scale, which we would like to know, since oscillations only tell us mass differences.</a:t>
            </a:r>
            <a:endParaRPr lang="en-US" dirty="0"/>
          </a:p>
        </p:txBody>
      </p:sp>
      <p:sp>
        <p:nvSpPr>
          <p:cNvPr id="4" name="Slide Number Placeholder 3"/>
          <p:cNvSpPr>
            <a:spLocks noGrp="1"/>
          </p:cNvSpPr>
          <p:nvPr>
            <p:ph type="sldNum" sz="quarter" idx="10"/>
          </p:nvPr>
        </p:nvSpPr>
        <p:spPr/>
        <p:txBody>
          <a:bodyPr/>
          <a:lstStyle/>
          <a:p>
            <a:fld id="{AC7A1278-EC3F-C541-8B1D-A9B146211F74}" type="slidenum">
              <a:rPr lang="en-US" smtClean="0"/>
              <a:t>3</a:t>
            </a:fld>
            <a:endParaRPr lang="en-US"/>
          </a:p>
        </p:txBody>
      </p:sp>
    </p:spTree>
    <p:extLst>
      <p:ext uri="{BB962C8B-B14F-4D97-AF65-F5344CB8AC3E}">
        <p14:creationId xmlns:p14="http://schemas.microsoft.com/office/powerpoint/2010/main" val="243814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Meanwhile,</a:t>
            </a:r>
            <a:r>
              <a:rPr lang="en-US" baseline="0" dirty="0" smtClean="0"/>
              <a:t> the support structure, clean tent have been constructed at </a:t>
            </a:r>
            <a:r>
              <a:rPr lang="en-US" baseline="0" dirty="0" err="1" smtClean="0"/>
              <a:t>Modane</a:t>
            </a:r>
            <a:r>
              <a:rPr lang="en-US" baseline="0" dirty="0" smtClean="0"/>
              <a:t> and source foils and calorimeter production is in swing in France.</a:t>
            </a:r>
            <a:endParaRPr lang="en-US" dirty="0"/>
          </a:p>
        </p:txBody>
      </p:sp>
      <p:sp>
        <p:nvSpPr>
          <p:cNvPr id="4" name="Slide Number Placeholder 3"/>
          <p:cNvSpPr>
            <a:spLocks noGrp="1"/>
          </p:cNvSpPr>
          <p:nvPr>
            <p:ph type="sldNum" sz="quarter" idx="10"/>
          </p:nvPr>
        </p:nvSpPr>
        <p:spPr/>
        <p:txBody>
          <a:bodyPr/>
          <a:lstStyle/>
          <a:p>
            <a:fld id="{AC7A1278-EC3F-C541-8B1D-A9B146211F74}" type="slidenum">
              <a:rPr lang="en-US" smtClean="0"/>
              <a:t>21</a:t>
            </a:fld>
            <a:endParaRPr lang="en-US"/>
          </a:p>
        </p:txBody>
      </p:sp>
    </p:spTree>
    <p:extLst>
      <p:ext uri="{BB962C8B-B14F-4D97-AF65-F5344CB8AC3E}">
        <p14:creationId xmlns:p14="http://schemas.microsoft.com/office/powerpoint/2010/main" val="3769085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Tracker</a:t>
            </a:r>
            <a:r>
              <a:rPr lang="en-US" baseline="0" dirty="0" smtClean="0"/>
              <a:t> module is actually shipping out to LSM tomorrow, the second is completed and the third is underway so things are on track for assembly o f the demonstrator next year. </a:t>
            </a:r>
            <a:endParaRPr lang="en-US" dirty="0"/>
          </a:p>
        </p:txBody>
      </p:sp>
      <p:sp>
        <p:nvSpPr>
          <p:cNvPr id="4" name="Slide Number Placeholder 3"/>
          <p:cNvSpPr>
            <a:spLocks noGrp="1"/>
          </p:cNvSpPr>
          <p:nvPr>
            <p:ph type="sldNum" sz="quarter" idx="10"/>
          </p:nvPr>
        </p:nvSpPr>
        <p:spPr/>
        <p:txBody>
          <a:bodyPr/>
          <a:lstStyle/>
          <a:p>
            <a:fld id="{AC7A1278-EC3F-C541-8B1D-A9B146211F74}" type="slidenum">
              <a:rPr lang="en-US" smtClean="0"/>
              <a:t>22</a:t>
            </a:fld>
            <a:endParaRPr lang="en-US"/>
          </a:p>
        </p:txBody>
      </p:sp>
    </p:spTree>
    <p:extLst>
      <p:ext uri="{BB962C8B-B14F-4D97-AF65-F5344CB8AC3E}">
        <p14:creationId xmlns:p14="http://schemas.microsoft.com/office/powerpoint/2010/main" val="19432761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a:t>
            </a:r>
            <a:r>
              <a:rPr lang="en-US" dirty="0" err="1" smtClean="0"/>
              <a:t>summarises</a:t>
            </a:r>
            <a:r>
              <a:rPr lang="en-US" dirty="0" smtClean="0"/>
              <a:t> the time-frames of the</a:t>
            </a:r>
            <a:r>
              <a:rPr lang="en-US" baseline="0" dirty="0" smtClean="0"/>
              <a:t> two experiments – so in both cases things should be really moving in the next 2 years. </a:t>
            </a:r>
            <a:endParaRPr lang="en-US" dirty="0"/>
          </a:p>
        </p:txBody>
      </p:sp>
      <p:sp>
        <p:nvSpPr>
          <p:cNvPr id="4" name="Slide Number Placeholder 3"/>
          <p:cNvSpPr>
            <a:spLocks noGrp="1"/>
          </p:cNvSpPr>
          <p:nvPr>
            <p:ph type="sldNum" sz="quarter" idx="10"/>
          </p:nvPr>
        </p:nvSpPr>
        <p:spPr/>
        <p:txBody>
          <a:bodyPr/>
          <a:lstStyle/>
          <a:p>
            <a:fld id="{AC7A1278-EC3F-C541-8B1D-A9B146211F74}" type="slidenum">
              <a:rPr lang="en-US" smtClean="0"/>
              <a:t>23</a:t>
            </a:fld>
            <a:endParaRPr lang="en-US"/>
          </a:p>
        </p:txBody>
      </p:sp>
    </p:spTree>
    <p:extLst>
      <p:ext uri="{BB962C8B-B14F-4D97-AF65-F5344CB8AC3E}">
        <p14:creationId xmlns:p14="http://schemas.microsoft.com/office/powerpoint/2010/main" val="10569155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put things in context,</a:t>
            </a:r>
            <a:r>
              <a:rPr lang="en-US" baseline="0" dirty="0" smtClean="0"/>
              <a:t> I’m just focusing on the experiments I think are seen as the fore-runners for the near future of double beta decay – these, including SNO+ and </a:t>
            </a:r>
            <a:r>
              <a:rPr lang="en-US" baseline="0" dirty="0" err="1" smtClean="0"/>
              <a:t>SuperNEMO</a:t>
            </a:r>
            <a:r>
              <a:rPr lang="en-US" baseline="0" dirty="0" smtClean="0"/>
              <a:t> are the ones being considered in the USA NSAC </a:t>
            </a:r>
            <a:r>
              <a:rPr lang="en-US" baseline="0" dirty="0" err="1" smtClean="0"/>
              <a:t>downselect</a:t>
            </a:r>
            <a:r>
              <a:rPr lang="en-US" baseline="0" dirty="0" smtClean="0"/>
              <a:t> process for example. </a:t>
            </a:r>
          </a:p>
          <a:p>
            <a:r>
              <a:rPr lang="en-US" baseline="0" dirty="0" smtClean="0"/>
              <a:t>I’ve split them by isotope, and tried to give an idea of the experiment evolution. </a:t>
            </a:r>
          </a:p>
          <a:p>
            <a:r>
              <a:rPr lang="en-US" baseline="0" dirty="0" smtClean="0"/>
              <a:t>CUORE uses Tellurium 130 in tellurium </a:t>
            </a:r>
            <a:r>
              <a:rPr lang="en-US" baseline="0" dirty="0" err="1" smtClean="0"/>
              <a:t>oxode</a:t>
            </a:r>
            <a:r>
              <a:rPr lang="en-US" baseline="0" dirty="0" smtClean="0"/>
              <a:t> crystal bolometers, based on years of experience with </a:t>
            </a:r>
            <a:r>
              <a:rPr lang="en-US" baseline="0" dirty="0" err="1" smtClean="0"/>
              <a:t>cuoricino</a:t>
            </a:r>
            <a:r>
              <a:rPr lang="en-US" baseline="0" dirty="0" smtClean="0"/>
              <a:t>, CUORE-0 has recently produced results and is the first step towards a full 200+kg CUORE, and there are ideas on the horizon for a future CUORE with PID – CUPID. </a:t>
            </a:r>
          </a:p>
          <a:p>
            <a:endParaRPr lang="en-US" baseline="0" dirty="0" smtClean="0"/>
          </a:p>
          <a:p>
            <a:r>
              <a:rPr lang="en-US" baseline="0" dirty="0" smtClean="0"/>
              <a:t>The two leading Xenon experiments are </a:t>
            </a:r>
            <a:r>
              <a:rPr lang="en-US" baseline="0" dirty="0" err="1" smtClean="0"/>
              <a:t>KamlandZEN</a:t>
            </a:r>
            <a:r>
              <a:rPr lang="en-US" baseline="0" dirty="0" smtClean="0"/>
              <a:t> – a similar approach to SNO+ though their isotope is enriched and they use a bag to contain it to a central FV.  And EXO is a liquid xenon TPC concept.  </a:t>
            </a:r>
          </a:p>
          <a:p>
            <a:r>
              <a:rPr lang="en-US" baseline="0" dirty="0" smtClean="0"/>
              <a:t/>
            </a:r>
            <a:br>
              <a:rPr lang="en-US" baseline="0" dirty="0" smtClean="0"/>
            </a:br>
            <a:r>
              <a:rPr lang="en-US" baseline="0" dirty="0" smtClean="0"/>
              <a:t>There are two Germanium experiments under consideration – both classic </a:t>
            </a:r>
            <a:r>
              <a:rPr lang="en-US" baseline="0" dirty="0" err="1" smtClean="0"/>
              <a:t>HPGe</a:t>
            </a:r>
            <a:r>
              <a:rPr lang="en-US" baseline="0" dirty="0" smtClean="0"/>
              <a:t> detectors – GERDA in Gran </a:t>
            </a:r>
            <a:r>
              <a:rPr lang="en-US" baseline="0" dirty="0" err="1" smtClean="0"/>
              <a:t>Sasso</a:t>
            </a:r>
            <a:r>
              <a:rPr lang="en-US" baseline="0" dirty="0" smtClean="0"/>
              <a:t> and </a:t>
            </a:r>
            <a:r>
              <a:rPr lang="en-US" baseline="0" dirty="0" err="1" smtClean="0"/>
              <a:t>Majorana</a:t>
            </a:r>
            <a:r>
              <a:rPr lang="en-US" baseline="0" dirty="0" smtClean="0"/>
              <a:t> in the states. The main differences being the shielding options.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C7A1278-EC3F-C541-8B1D-A9B146211F74}" type="slidenum">
              <a:rPr lang="en-US" smtClean="0"/>
              <a:t>24</a:t>
            </a:fld>
            <a:endParaRPr lang="en-US"/>
          </a:p>
        </p:txBody>
      </p:sp>
    </p:spTree>
    <p:extLst>
      <p:ext uri="{BB962C8B-B14F-4D97-AF65-F5344CB8AC3E}">
        <p14:creationId xmlns:p14="http://schemas.microsoft.com/office/powerpoint/2010/main" val="31021974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this table</a:t>
            </a:r>
            <a:r>
              <a:rPr lang="en-US" baseline="0" dirty="0" smtClean="0"/>
              <a:t> </a:t>
            </a:r>
            <a:r>
              <a:rPr lang="en-US" baseline="0" dirty="0" err="1" smtClean="0"/>
              <a:t>sumarises</a:t>
            </a:r>
            <a:r>
              <a:rPr lang="en-US" baseline="0" dirty="0" smtClean="0"/>
              <a:t> the sensitivities – limits for the current / near future </a:t>
            </a:r>
            <a:r>
              <a:rPr lang="en-US" baseline="0" dirty="0" err="1" smtClean="0"/>
              <a:t>expreiments</a:t>
            </a:r>
            <a:r>
              <a:rPr lang="en-US" baseline="0" dirty="0" smtClean="0"/>
              <a:t> in this column – I’ve used green where they are only predictions. And this last column is for future – where possible for comparison these are 5 year limits.</a:t>
            </a:r>
          </a:p>
          <a:p>
            <a:r>
              <a:rPr lang="en-US" baseline="0" dirty="0" smtClean="0"/>
              <a:t/>
            </a:r>
            <a:br>
              <a:rPr lang="en-US" baseline="0" dirty="0" smtClean="0"/>
            </a:br>
            <a:r>
              <a:rPr lang="en-US" baseline="0" dirty="0" smtClean="0"/>
              <a:t>So we are basically at the stage of probing 10^25 year half-lives and the next generation pushes to the next order of magnitude.  </a:t>
            </a:r>
            <a:endParaRPr lang="en-US" dirty="0"/>
          </a:p>
        </p:txBody>
      </p:sp>
      <p:sp>
        <p:nvSpPr>
          <p:cNvPr id="4" name="Slide Number Placeholder 3"/>
          <p:cNvSpPr>
            <a:spLocks noGrp="1"/>
          </p:cNvSpPr>
          <p:nvPr>
            <p:ph type="sldNum" sz="quarter" idx="10"/>
          </p:nvPr>
        </p:nvSpPr>
        <p:spPr/>
        <p:txBody>
          <a:bodyPr/>
          <a:lstStyle/>
          <a:p>
            <a:fld id="{AC7A1278-EC3F-C541-8B1D-A9B146211F74}" type="slidenum">
              <a:rPr lang="en-US" smtClean="0"/>
              <a:t>25</a:t>
            </a:fld>
            <a:endParaRPr lang="en-US"/>
          </a:p>
        </p:txBody>
      </p:sp>
    </p:spTree>
    <p:extLst>
      <p:ext uri="{BB962C8B-B14F-4D97-AF65-F5344CB8AC3E}">
        <p14:creationId xmlns:p14="http://schemas.microsoft.com/office/powerpoint/2010/main" val="39804521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show sensitivity in half-life as that is what we measure, but to compare between experiments using different isotopes we need to consider mass sensitivity, and that depends on the Matrix elements. This table gives the matrix element calculations of various theory groups for the four isotopes in question – note there is a fair range in values due to different methods and assumptions in the calculations.  The Manchester group have started to combine existing experimental limits in this paper per matrix element calculation as shown here to reach improved combined upper limits on neutrino mass.</a:t>
            </a:r>
            <a:endParaRPr lang="en-US" dirty="0"/>
          </a:p>
        </p:txBody>
      </p:sp>
      <p:sp>
        <p:nvSpPr>
          <p:cNvPr id="4" name="Slide Number Placeholder 3"/>
          <p:cNvSpPr>
            <a:spLocks noGrp="1"/>
          </p:cNvSpPr>
          <p:nvPr>
            <p:ph type="sldNum" sz="quarter" idx="10"/>
          </p:nvPr>
        </p:nvSpPr>
        <p:spPr/>
        <p:txBody>
          <a:bodyPr/>
          <a:lstStyle/>
          <a:p>
            <a:fld id="{AC7A1278-EC3F-C541-8B1D-A9B146211F74}" type="slidenum">
              <a:rPr lang="en-US" smtClean="0"/>
              <a:t>26</a:t>
            </a:fld>
            <a:endParaRPr lang="en-US"/>
          </a:p>
        </p:txBody>
      </p:sp>
    </p:spTree>
    <p:extLst>
      <p:ext uri="{BB962C8B-B14F-4D97-AF65-F5344CB8AC3E}">
        <p14:creationId xmlns:p14="http://schemas.microsoft.com/office/powerpoint/2010/main" val="56570258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Back to the phase space plot we can draw roughly where the existing measurements, current running / nearly running experiments and proposed future experiments sit,</a:t>
            </a:r>
            <a:r>
              <a:rPr lang="en-US" baseline="0" dirty="0" smtClean="0"/>
              <a:t> but bare in mind from the range of that last slide, these regions are suitably fuzzy. </a:t>
            </a:r>
          </a:p>
          <a:p>
            <a:r>
              <a:rPr lang="en-US" baseline="0" dirty="0" smtClean="0"/>
              <a:t>So the bottom of the inverted hierarchy looks feasible within my career – but the normal hierarchy is challenging – you need 10s, 100s, thousands of </a:t>
            </a:r>
            <a:r>
              <a:rPr lang="en-US" baseline="0" dirty="0" err="1" smtClean="0"/>
              <a:t>tonnes</a:t>
            </a:r>
            <a:r>
              <a:rPr lang="en-US" baseline="0" dirty="0" smtClean="0"/>
              <a:t> of isotope with low backgrounds in a big detector. I haven’t got time to go into the challenges people are thinking about this</a:t>
            </a:r>
            <a:endParaRPr lang="en-US" dirty="0"/>
          </a:p>
        </p:txBody>
      </p:sp>
      <p:sp>
        <p:nvSpPr>
          <p:cNvPr id="4" name="Slide Number Placeholder 3"/>
          <p:cNvSpPr>
            <a:spLocks noGrp="1"/>
          </p:cNvSpPr>
          <p:nvPr>
            <p:ph type="sldNum" sz="quarter" idx="10"/>
          </p:nvPr>
        </p:nvSpPr>
        <p:spPr/>
        <p:txBody>
          <a:bodyPr/>
          <a:lstStyle/>
          <a:p>
            <a:fld id="{AC7A1278-EC3F-C541-8B1D-A9B146211F74}" type="slidenum">
              <a:rPr lang="en-US" smtClean="0"/>
              <a:t>27</a:t>
            </a:fld>
            <a:endParaRPr lang="en-US"/>
          </a:p>
        </p:txBody>
      </p:sp>
    </p:spTree>
    <p:extLst>
      <p:ext uri="{BB962C8B-B14F-4D97-AF65-F5344CB8AC3E}">
        <p14:creationId xmlns:p14="http://schemas.microsoft.com/office/powerpoint/2010/main" val="3438242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to </a:t>
            </a:r>
            <a:r>
              <a:rPr lang="en-US" dirty="0" err="1" smtClean="0"/>
              <a:t>summarise</a:t>
            </a:r>
            <a:r>
              <a:rPr lang="en-US" dirty="0" smtClean="0"/>
              <a:t>,</a:t>
            </a:r>
            <a:r>
              <a:rPr lang="en-US" baseline="0" dirty="0" smtClean="0"/>
              <a:t> the UK is involved in two major </a:t>
            </a:r>
            <a:r>
              <a:rPr lang="en-US" baseline="0" dirty="0" err="1" smtClean="0"/>
              <a:t>neutrinoless</a:t>
            </a:r>
            <a:r>
              <a:rPr lang="en-US" baseline="0" dirty="0" smtClean="0"/>
              <a:t> double beta experiments employing different isotopes and very different complementary technologies. If we get lucky with the mass hierarchy then the next decade could be very interesting times in this field and its important that we keep up our strong UK </a:t>
            </a:r>
            <a:r>
              <a:rPr lang="en-US" baseline="0" dirty="0" err="1" smtClean="0"/>
              <a:t>programme</a:t>
            </a:r>
            <a:r>
              <a:rPr lang="en-US" baseline="0" dirty="0" smtClean="0"/>
              <a:t> to stay in the action.</a:t>
            </a:r>
            <a:endParaRPr lang="en-US" dirty="0"/>
          </a:p>
        </p:txBody>
      </p:sp>
      <p:sp>
        <p:nvSpPr>
          <p:cNvPr id="4" name="Slide Number Placeholder 3"/>
          <p:cNvSpPr>
            <a:spLocks noGrp="1"/>
          </p:cNvSpPr>
          <p:nvPr>
            <p:ph type="sldNum" sz="quarter" idx="10"/>
          </p:nvPr>
        </p:nvSpPr>
        <p:spPr/>
        <p:txBody>
          <a:bodyPr/>
          <a:lstStyle/>
          <a:p>
            <a:fld id="{AC7A1278-EC3F-C541-8B1D-A9B146211F74}" type="slidenum">
              <a:rPr lang="en-US" smtClean="0"/>
              <a:t>28</a:t>
            </a:fld>
            <a:endParaRPr lang="en-US"/>
          </a:p>
        </p:txBody>
      </p:sp>
    </p:spTree>
    <p:extLst>
      <p:ext uri="{BB962C8B-B14F-4D97-AF65-F5344CB8AC3E}">
        <p14:creationId xmlns:p14="http://schemas.microsoft.com/office/powerpoint/2010/main" val="38729718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thanks to various effects such as self-shielding and longer time for </a:t>
            </a:r>
            <a:r>
              <a:rPr lang="en-US" sz="1200" kern="1200" dirty="0" err="1" smtClean="0">
                <a:solidFill>
                  <a:schemeClr val="tx1"/>
                </a:solidFill>
                <a:effectLst/>
                <a:latin typeface="+mn-lt"/>
                <a:ea typeface="+mn-ea"/>
                <a:cs typeface="+mn-cs"/>
              </a:rPr>
              <a:t>cosmogenic</a:t>
            </a:r>
            <a:r>
              <a:rPr lang="en-US" sz="1200" kern="1200" dirty="0" smtClean="0">
                <a:solidFill>
                  <a:schemeClr val="tx1"/>
                </a:solidFill>
                <a:effectLst/>
                <a:latin typeface="+mn-lt"/>
                <a:ea typeface="+mn-ea"/>
                <a:cs typeface="+mn-cs"/>
              </a:rPr>
              <a:t> backgrounds such as 68Ge to decay </a:t>
            </a:r>
            <a:endParaRPr lang="en-US" dirty="0" smtClean="0"/>
          </a:p>
          <a:p>
            <a:endParaRPr lang="en-US" dirty="0"/>
          </a:p>
        </p:txBody>
      </p:sp>
      <p:sp>
        <p:nvSpPr>
          <p:cNvPr id="4" name="Slide Number Placeholder 3"/>
          <p:cNvSpPr>
            <a:spLocks noGrp="1"/>
          </p:cNvSpPr>
          <p:nvPr>
            <p:ph type="sldNum" sz="quarter" idx="10"/>
          </p:nvPr>
        </p:nvSpPr>
        <p:spPr/>
        <p:txBody>
          <a:bodyPr/>
          <a:lstStyle/>
          <a:p>
            <a:fld id="{AC7A1278-EC3F-C541-8B1D-A9B146211F74}" type="slidenum">
              <a:rPr lang="en-US" smtClean="0"/>
              <a:t>32</a:t>
            </a:fld>
            <a:endParaRPr lang="en-US"/>
          </a:p>
        </p:txBody>
      </p:sp>
    </p:spTree>
    <p:extLst>
      <p:ext uri="{BB962C8B-B14F-4D97-AF65-F5344CB8AC3E}">
        <p14:creationId xmlns:p14="http://schemas.microsoft.com/office/powerpoint/2010/main" val="35091068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Events in the detector are classified as single-site (SS) or multi-site (MS) ac- cording to the number of detected charge deposits. 0νββ events are predominantly SS whereas </a:t>
            </a:r>
            <a:r>
              <a:rPr lang="en-US" sz="1200" kern="1200" dirty="0" err="1" smtClean="0">
                <a:solidFill>
                  <a:schemeClr val="tx1"/>
                </a:solidFill>
                <a:effectLst/>
                <a:latin typeface="+mn-lt"/>
                <a:ea typeface="+mn-ea"/>
                <a:cs typeface="+mn-cs"/>
              </a:rPr>
              <a:t>γ</a:t>
            </a:r>
            <a:r>
              <a:rPr lang="en-US" sz="1200" kern="1200" dirty="0" smtClean="0">
                <a:solidFill>
                  <a:schemeClr val="tx1"/>
                </a:solidFill>
                <a:effectLst/>
                <a:latin typeface="+mn-lt"/>
                <a:ea typeface="+mn-ea"/>
                <a:cs typeface="+mn-cs"/>
              </a:rPr>
              <a:t> backgrounds are mostly MS. For each event, the energy is determined as a linear combination of charge and scintillation, while a “standoff distance” (SD) is defined as the distance be- tween a charge deposit and the closest material that is not </a:t>
            </a:r>
            <a:r>
              <a:rPr lang="en-US" sz="1200" kern="1200" dirty="0" err="1" smtClean="0">
                <a:solidFill>
                  <a:schemeClr val="tx1"/>
                </a:solidFill>
                <a:effectLst/>
                <a:latin typeface="+mn-lt"/>
                <a:ea typeface="+mn-ea"/>
                <a:cs typeface="+mn-cs"/>
              </a:rPr>
              <a:t>LXe</a:t>
            </a:r>
            <a:r>
              <a:rPr lang="en-US" sz="1200" kern="1200" dirty="0" smtClean="0">
                <a:solidFill>
                  <a:schemeClr val="tx1"/>
                </a:solidFill>
                <a:effectLst/>
                <a:latin typeface="+mn-lt"/>
                <a:ea typeface="+mn-ea"/>
                <a:cs typeface="+mn-cs"/>
              </a:rPr>
              <a:t>, other than the cathode.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EXO-200 has been described in detail elsewhere [15]. Briefly, the detector is a cylindrical liquid xenon (</a:t>
            </a:r>
            <a:r>
              <a:rPr lang="en-US" sz="1200" kern="1200" dirty="0" err="1" smtClean="0">
                <a:solidFill>
                  <a:schemeClr val="tx1"/>
                </a:solidFill>
                <a:effectLst/>
                <a:latin typeface="+mn-lt"/>
                <a:ea typeface="+mn-ea"/>
                <a:cs typeface="+mn-cs"/>
              </a:rPr>
              <a:t>LXe</a:t>
            </a:r>
            <a:r>
              <a:rPr lang="en-US" sz="1200" kern="1200" dirty="0" smtClean="0">
                <a:solidFill>
                  <a:schemeClr val="tx1"/>
                </a:solidFill>
                <a:effectLst/>
                <a:latin typeface="+mn-lt"/>
                <a:ea typeface="+mn-ea"/>
                <a:cs typeface="+mn-cs"/>
              </a:rPr>
              <a:t>) time projection chamber (TPC), roughly 40 cm in di- </a:t>
            </a:r>
            <a:r>
              <a:rPr lang="en-US" sz="1200" kern="1200" dirty="0" err="1" smtClean="0">
                <a:solidFill>
                  <a:schemeClr val="tx1"/>
                </a:solidFill>
                <a:effectLst/>
                <a:latin typeface="+mn-lt"/>
                <a:ea typeface="+mn-ea"/>
                <a:cs typeface="+mn-cs"/>
              </a:rPr>
              <a:t>ameter</a:t>
            </a:r>
            <a:r>
              <a:rPr lang="en-US" sz="1200" kern="1200" dirty="0" smtClean="0">
                <a:solidFill>
                  <a:schemeClr val="tx1"/>
                </a:solidFill>
                <a:effectLst/>
                <a:latin typeface="+mn-lt"/>
                <a:ea typeface="+mn-ea"/>
                <a:cs typeface="+mn-cs"/>
              </a:rPr>
              <a:t> and 44 cm in length. Two drift regions are separated in the center by a cathode. The </a:t>
            </a:r>
            <a:r>
              <a:rPr lang="en-US" sz="1200" kern="1200" dirty="0" err="1" smtClean="0">
                <a:solidFill>
                  <a:schemeClr val="tx1"/>
                </a:solidFill>
                <a:effectLst/>
                <a:latin typeface="+mn-lt"/>
                <a:ea typeface="+mn-ea"/>
                <a:cs typeface="+mn-cs"/>
              </a:rPr>
              <a:t>LXe</a:t>
            </a:r>
            <a:r>
              <a:rPr lang="en-US" sz="1200" kern="1200" dirty="0" smtClean="0">
                <a:solidFill>
                  <a:schemeClr val="tx1"/>
                </a:solidFill>
                <a:effectLst/>
                <a:latin typeface="+mn-lt"/>
                <a:ea typeface="+mn-ea"/>
                <a:cs typeface="+mn-cs"/>
              </a:rPr>
              <a:t> is en- </a:t>
            </a:r>
            <a:r>
              <a:rPr lang="en-US" sz="1200" kern="1200" dirty="0" err="1" smtClean="0">
                <a:solidFill>
                  <a:schemeClr val="tx1"/>
                </a:solidFill>
                <a:effectLst/>
                <a:latin typeface="+mn-lt"/>
                <a:ea typeface="+mn-ea"/>
                <a:cs typeface="+mn-cs"/>
              </a:rPr>
              <a:t>riched</a:t>
            </a:r>
            <a:r>
              <a:rPr lang="en-US" sz="1200" kern="1200" dirty="0" smtClean="0">
                <a:solidFill>
                  <a:schemeClr val="tx1"/>
                </a:solidFill>
                <a:effectLst/>
                <a:latin typeface="+mn-lt"/>
                <a:ea typeface="+mn-ea"/>
                <a:cs typeface="+mn-cs"/>
              </a:rPr>
              <a:t> to 80.6% in 136Xe, the 0νββ candidate (Q = 2457.83 ± 0.37 </a:t>
            </a:r>
            <a:r>
              <a:rPr lang="en-US" sz="1200" kern="1200" dirty="0" err="1" smtClean="0">
                <a:solidFill>
                  <a:schemeClr val="tx1"/>
                </a:solidFill>
                <a:effectLst/>
                <a:latin typeface="+mn-lt"/>
                <a:ea typeface="+mn-ea"/>
                <a:cs typeface="+mn-cs"/>
              </a:rPr>
              <a:t>keV</a:t>
            </a:r>
            <a:r>
              <a:rPr lang="en-US" sz="1200" kern="1200" dirty="0" smtClean="0">
                <a:solidFill>
                  <a:schemeClr val="tx1"/>
                </a:solidFill>
                <a:effectLst/>
                <a:latin typeface="+mn-lt"/>
                <a:ea typeface="+mn-ea"/>
                <a:cs typeface="+mn-cs"/>
              </a:rPr>
              <a:t> [16]). The TPC provides X-Y-Z co- ordinate and energy measurements of ionization deposits in the </a:t>
            </a:r>
            <a:r>
              <a:rPr lang="en-US" sz="1200" kern="1200" dirty="0" err="1" smtClean="0">
                <a:solidFill>
                  <a:schemeClr val="tx1"/>
                </a:solidFill>
                <a:effectLst/>
                <a:latin typeface="+mn-lt"/>
                <a:ea typeface="+mn-ea"/>
                <a:cs typeface="+mn-cs"/>
              </a:rPr>
              <a:t>LXe</a:t>
            </a:r>
            <a:r>
              <a:rPr lang="en-US" sz="1200" kern="1200" dirty="0" smtClean="0">
                <a:solidFill>
                  <a:schemeClr val="tx1"/>
                </a:solidFill>
                <a:effectLst/>
                <a:latin typeface="+mn-lt"/>
                <a:ea typeface="+mn-ea"/>
                <a:cs typeface="+mn-cs"/>
              </a:rPr>
              <a:t> by simultaneously collecting the scintillation light and the charge. Charge deposits spatially separated by about 1 cm or more are individually observed and the position accuracy for isolated deposits is a few mm. Avalanche Photodiodes (APDs) measure the scintillation light. </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AC7A1278-EC3F-C541-8B1D-A9B146211F74}" type="slidenum">
              <a:rPr lang="en-US" smtClean="0"/>
              <a:t>40</a:t>
            </a:fld>
            <a:endParaRPr lang="en-US"/>
          </a:p>
        </p:txBody>
      </p:sp>
    </p:spTree>
    <p:extLst>
      <p:ext uri="{BB962C8B-B14F-4D97-AF65-F5344CB8AC3E}">
        <p14:creationId xmlns:p14="http://schemas.microsoft.com/office/powerpoint/2010/main" val="1883773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a:t>
            </a:r>
            <a:r>
              <a:rPr lang="en-US" baseline="0" dirty="0" smtClean="0"/>
              <a:t>rate of </a:t>
            </a:r>
            <a:r>
              <a:rPr lang="en-US" baseline="0" dirty="0" err="1" smtClean="0"/>
              <a:t>neutrinoless</a:t>
            </a:r>
            <a:r>
              <a:rPr lang="en-US" baseline="0" dirty="0" smtClean="0"/>
              <a:t> double beta decay is governed by the phase space factor, the nuclear matrix element – which we cannot calculate exactly and is subject to large uncertainties – and the neutrino mass squared over the mixing matrix. </a:t>
            </a:r>
          </a:p>
          <a:p>
            <a:r>
              <a:rPr lang="en-US" baseline="0" dirty="0" smtClean="0"/>
              <a:t>To </a:t>
            </a:r>
            <a:r>
              <a:rPr lang="en-US" baseline="0" dirty="0" err="1" smtClean="0"/>
              <a:t>maximise</a:t>
            </a:r>
            <a:r>
              <a:rPr lang="en-US" baseline="0" dirty="0" smtClean="0"/>
              <a:t> our potential for this measurement we need to select isotopes with </a:t>
            </a:r>
            <a:r>
              <a:rPr lang="en-US" baseline="0" dirty="0" err="1" smtClean="0"/>
              <a:t>favourable</a:t>
            </a:r>
            <a:r>
              <a:rPr lang="en-US" baseline="0" dirty="0" smtClean="0"/>
              <a:t> phase space – high for </a:t>
            </a:r>
            <a:r>
              <a:rPr lang="en-US" baseline="0" dirty="0" err="1" smtClean="0"/>
              <a:t>neutrinoless</a:t>
            </a:r>
            <a:r>
              <a:rPr lang="en-US" baseline="0" dirty="0" smtClean="0"/>
              <a:t> double beta decay and lower for the accompanying 2 neutrino mode, and </a:t>
            </a:r>
            <a:r>
              <a:rPr lang="en-US" baseline="0" dirty="0" err="1" smtClean="0"/>
              <a:t>favourable</a:t>
            </a:r>
            <a:r>
              <a:rPr lang="en-US" baseline="0" dirty="0" smtClean="0"/>
              <a:t> matrix elements. </a:t>
            </a:r>
          </a:p>
          <a:p>
            <a:endParaRPr lang="en-US" baseline="0" dirty="0" smtClean="0"/>
          </a:p>
          <a:p>
            <a:r>
              <a:rPr lang="en-US" baseline="0" dirty="0" smtClean="0"/>
              <a:t>Then because the signal is a peak at the Q-value, which is the exact endpoint of the 2nu spectrum, we need good energy resolution to </a:t>
            </a:r>
            <a:r>
              <a:rPr lang="en-US" baseline="0" dirty="0" err="1" smtClean="0"/>
              <a:t>minimise</a:t>
            </a:r>
            <a:r>
              <a:rPr lang="en-US" baseline="0" dirty="0" smtClean="0"/>
              <a:t> the contribution of the 2 neutrino background, and of course, low backgrounds in this region of interest. </a:t>
            </a:r>
            <a:endParaRPr lang="en-US" dirty="0"/>
          </a:p>
        </p:txBody>
      </p:sp>
      <p:sp>
        <p:nvSpPr>
          <p:cNvPr id="4" name="Slide Number Placeholder 3"/>
          <p:cNvSpPr>
            <a:spLocks noGrp="1"/>
          </p:cNvSpPr>
          <p:nvPr>
            <p:ph type="sldNum" sz="quarter" idx="10"/>
          </p:nvPr>
        </p:nvSpPr>
        <p:spPr/>
        <p:txBody>
          <a:bodyPr/>
          <a:lstStyle/>
          <a:p>
            <a:fld id="{ECD7BD71-E856-B74A-973A-5307D498EC9E}" type="slidenum">
              <a:rPr lang="en-US" smtClean="0"/>
              <a:t>4</a:t>
            </a:fld>
            <a:endParaRPr lang="en-US"/>
          </a:p>
        </p:txBody>
      </p:sp>
    </p:spTree>
    <p:extLst>
      <p:ext uri="{BB962C8B-B14F-4D97-AF65-F5344CB8AC3E}">
        <p14:creationId xmlns:p14="http://schemas.microsoft.com/office/powerpoint/2010/main" val="2936916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signal events (a twisted track of about 10 cm long, with two energy depositions at both ends) from background events (single electrons with only one blob at the end and most of the time accompanied by an X-ray </a:t>
            </a:r>
            <a:endParaRPr lang="en-US" dirty="0" smtClean="0"/>
          </a:p>
          <a:p>
            <a:endParaRPr lang="en-US" dirty="0"/>
          </a:p>
        </p:txBody>
      </p:sp>
      <p:sp>
        <p:nvSpPr>
          <p:cNvPr id="4" name="Slide Number Placeholder 3"/>
          <p:cNvSpPr>
            <a:spLocks noGrp="1"/>
          </p:cNvSpPr>
          <p:nvPr>
            <p:ph type="sldNum" sz="quarter" idx="10"/>
          </p:nvPr>
        </p:nvSpPr>
        <p:spPr/>
        <p:txBody>
          <a:bodyPr/>
          <a:lstStyle/>
          <a:p>
            <a:fld id="{AC7A1278-EC3F-C541-8B1D-A9B146211F74}" type="slidenum">
              <a:rPr lang="en-US" smtClean="0"/>
              <a:t>42</a:t>
            </a:fld>
            <a:endParaRPr lang="en-US"/>
          </a:p>
        </p:txBody>
      </p:sp>
    </p:spTree>
    <p:extLst>
      <p:ext uri="{BB962C8B-B14F-4D97-AF65-F5344CB8AC3E}">
        <p14:creationId xmlns:p14="http://schemas.microsoft.com/office/powerpoint/2010/main" val="32772896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classic plot</a:t>
            </a:r>
            <a:r>
              <a:rPr lang="en-US" baseline="0" dirty="0" smtClean="0"/>
              <a:t> for </a:t>
            </a:r>
            <a:r>
              <a:rPr lang="en-US" baseline="0" dirty="0" err="1" smtClean="0"/>
              <a:t>neutrinoless</a:t>
            </a:r>
            <a:r>
              <a:rPr lang="en-US" baseline="0" dirty="0" smtClean="0"/>
              <a:t> double beta decay sensitivity – the double beta mass – a sum of the mass states over the MNS matrix, against the lightest neutrino mass – the structure comes from the different mass </a:t>
            </a:r>
            <a:r>
              <a:rPr lang="en-US" baseline="0" dirty="0" err="1" smtClean="0"/>
              <a:t>heirarchy</a:t>
            </a:r>
            <a:r>
              <a:rPr lang="en-US" baseline="0" dirty="0" smtClean="0"/>
              <a:t> models – degenerate, inverted and normal - and the restrictions we already have from oscillation measurements. </a:t>
            </a:r>
          </a:p>
          <a:p>
            <a:endParaRPr lang="en-US" baseline="0" dirty="0" smtClean="0"/>
          </a:p>
          <a:p>
            <a:r>
              <a:rPr lang="en-US" baseline="0" dirty="0" smtClean="0"/>
              <a:t>The </a:t>
            </a:r>
            <a:r>
              <a:rPr lang="en-US" baseline="0" dirty="0" err="1" smtClean="0"/>
              <a:t>heidelberg</a:t>
            </a:r>
            <a:r>
              <a:rPr lang="en-US" baseline="0" dirty="0" smtClean="0"/>
              <a:t> </a:t>
            </a:r>
            <a:r>
              <a:rPr lang="en-US" baseline="0" dirty="0" err="1" smtClean="0"/>
              <a:t>moscow</a:t>
            </a:r>
            <a:r>
              <a:rPr lang="en-US" baseline="0" dirty="0" smtClean="0"/>
              <a:t> experiment claimed to have observed a signal in an experiment of order 10kg germanium, but that has been largely refuted and current experimental limits are pretty much ruling this out now. The right hand side here gives an idea of the isotope mass you need to to test these different regions and I’ll show how the experiments I’m going to talk about fit into this later.</a:t>
            </a:r>
            <a:endParaRPr lang="en-US" dirty="0"/>
          </a:p>
        </p:txBody>
      </p:sp>
      <p:sp>
        <p:nvSpPr>
          <p:cNvPr id="4" name="Slide Number Placeholder 3"/>
          <p:cNvSpPr>
            <a:spLocks noGrp="1"/>
          </p:cNvSpPr>
          <p:nvPr>
            <p:ph type="sldNum" sz="quarter" idx="10"/>
          </p:nvPr>
        </p:nvSpPr>
        <p:spPr/>
        <p:txBody>
          <a:bodyPr/>
          <a:lstStyle/>
          <a:p>
            <a:fld id="{AC7A1278-EC3F-C541-8B1D-A9B146211F74}" type="slidenum">
              <a:rPr lang="en-US" smtClean="0"/>
              <a:t>5</a:t>
            </a:fld>
            <a:endParaRPr lang="en-US"/>
          </a:p>
        </p:txBody>
      </p:sp>
    </p:spTree>
    <p:extLst>
      <p:ext uri="{BB962C8B-B14F-4D97-AF65-F5344CB8AC3E}">
        <p14:creationId xmlns:p14="http://schemas.microsoft.com/office/powerpoint/2010/main" val="17559847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Firstly SNO+: built on the SNO </a:t>
            </a:r>
            <a:r>
              <a:rPr lang="en-US" baseline="0" dirty="0" err="1" smtClean="0"/>
              <a:t>detctor</a:t>
            </a:r>
            <a:r>
              <a:rPr lang="en-US" baseline="0" dirty="0" smtClean="0"/>
              <a:t> which provides self-shielding from external backgrounds</a:t>
            </a:r>
          </a:p>
          <a:p>
            <a:r>
              <a:rPr lang="en-US" baseline="0" dirty="0" smtClean="0"/>
              <a:t>130Te is the chosen isotope since it has high natural abundance so you don’t need to enrich to get large quantities and it has a </a:t>
            </a:r>
            <a:r>
              <a:rPr lang="en-US" baseline="0" dirty="0" err="1" smtClean="0"/>
              <a:t>favourable</a:t>
            </a:r>
            <a:r>
              <a:rPr lang="en-US" baseline="0" dirty="0" smtClean="0"/>
              <a:t> 2nu : 0nu half-life ratio compared to most other isotopes.</a:t>
            </a:r>
          </a:p>
          <a:p>
            <a:r>
              <a:rPr lang="en-US" baseline="0" dirty="0" smtClean="0"/>
              <a:t>The Tellurium is loaded into liquid scintillator that can be purified to remove natural decay chains. Then there is fast timing to reject the remaining time-correlated radioactive decay backgrounds. </a:t>
            </a:r>
          </a:p>
          <a:p>
            <a:r>
              <a:rPr lang="en-US" baseline="0" dirty="0" smtClean="0"/>
              <a:t>One advantage of loading your isotope is that you can scale the loading or change to a different isotope. </a:t>
            </a:r>
          </a:p>
          <a:p>
            <a:r>
              <a:rPr lang="en-US" baseline="0" dirty="0" smtClean="0"/>
              <a:t> </a:t>
            </a:r>
            <a:endParaRPr lang="en-US" dirty="0"/>
          </a:p>
        </p:txBody>
      </p:sp>
      <p:sp>
        <p:nvSpPr>
          <p:cNvPr id="4" name="Slide Number Placeholder 3"/>
          <p:cNvSpPr>
            <a:spLocks noGrp="1"/>
          </p:cNvSpPr>
          <p:nvPr>
            <p:ph type="sldNum" sz="quarter" idx="10"/>
          </p:nvPr>
        </p:nvSpPr>
        <p:spPr/>
        <p:txBody>
          <a:bodyPr/>
          <a:lstStyle/>
          <a:p>
            <a:fld id="{AC7A1278-EC3F-C541-8B1D-A9B146211F74}" type="slidenum">
              <a:rPr lang="en-US" smtClean="0"/>
              <a:t>6</a:t>
            </a:fld>
            <a:endParaRPr lang="en-US"/>
          </a:p>
        </p:txBody>
      </p:sp>
    </p:spTree>
    <p:extLst>
      <p:ext uri="{BB962C8B-B14F-4D97-AF65-F5344CB8AC3E}">
        <p14:creationId xmlns:p14="http://schemas.microsoft.com/office/powerpoint/2010/main" val="486780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Key features of the detector – the 12m diameter</a:t>
            </a:r>
            <a:r>
              <a:rPr lang="en-GB" baseline="0" dirty="0" smtClean="0"/>
              <a:t> acrylic vessel that holds the scintillator, loaded with the telluric acid, surfactant and </a:t>
            </a:r>
            <a:r>
              <a:rPr lang="en-GB" baseline="0" dirty="0" err="1" smtClean="0"/>
              <a:t>wavelengthshifter</a:t>
            </a:r>
            <a:r>
              <a:rPr lang="en-GB" baseline="0" dirty="0" smtClean="0"/>
              <a:t>. We have installed this hold-down net to counteract the </a:t>
            </a:r>
            <a:r>
              <a:rPr lang="en-GB" baseline="0" dirty="0" err="1" smtClean="0"/>
              <a:t>bouyancy</a:t>
            </a:r>
            <a:r>
              <a:rPr lang="en-GB" baseline="0" dirty="0" smtClean="0"/>
              <a:t> of the scintillator </a:t>
            </a:r>
            <a:r>
              <a:rPr lang="en-GB" baseline="0" dirty="0" err="1" smtClean="0"/>
              <a:t>wrt</a:t>
            </a:r>
            <a:r>
              <a:rPr lang="en-GB" baseline="0" dirty="0" smtClean="0"/>
              <a:t> the surrounding water shielding. Scintillation light is detected by the array of over 9k </a:t>
            </a:r>
            <a:r>
              <a:rPr lang="en-GB" baseline="0" dirty="0" err="1" smtClean="0"/>
              <a:t>PMTs.</a:t>
            </a:r>
            <a:endParaRPr lang="en-US" dirty="0" smtClean="0"/>
          </a:p>
        </p:txBody>
      </p:sp>
      <p:sp>
        <p:nvSpPr>
          <p:cNvPr id="4" name="Slide Number Placeholder 3"/>
          <p:cNvSpPr>
            <a:spLocks noGrp="1"/>
          </p:cNvSpPr>
          <p:nvPr>
            <p:ph type="sldNum" sz="quarter" idx="10"/>
          </p:nvPr>
        </p:nvSpPr>
        <p:spPr/>
        <p:txBody>
          <a:bodyPr/>
          <a:lstStyle/>
          <a:p>
            <a:fld id="{ECD7BD71-E856-B74A-973A-5307D498EC9E}" type="slidenum">
              <a:rPr lang="en-US" smtClean="0"/>
              <a:t>7</a:t>
            </a:fld>
            <a:endParaRPr lang="en-US"/>
          </a:p>
        </p:txBody>
      </p:sp>
    </p:spTree>
    <p:extLst>
      <p:ext uri="{BB962C8B-B14F-4D97-AF65-F5344CB8AC3E}">
        <p14:creationId xmlns:p14="http://schemas.microsoft.com/office/powerpoint/2010/main" val="3921142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SNO+ collaboration is fairly small, about</a:t>
            </a:r>
            <a:r>
              <a:rPr lang="en-US" baseline="0" dirty="0" smtClean="0"/>
              <a:t> 90 members, but a large UK fraction from 5 institutes, and we hold many leading roles within the collaboration.</a:t>
            </a:r>
            <a:endParaRPr lang="en-US" dirty="0"/>
          </a:p>
        </p:txBody>
      </p:sp>
      <p:sp>
        <p:nvSpPr>
          <p:cNvPr id="4" name="Slide Number Placeholder 3"/>
          <p:cNvSpPr>
            <a:spLocks noGrp="1"/>
          </p:cNvSpPr>
          <p:nvPr>
            <p:ph type="sldNum" sz="quarter" idx="10"/>
          </p:nvPr>
        </p:nvSpPr>
        <p:spPr/>
        <p:txBody>
          <a:bodyPr/>
          <a:lstStyle/>
          <a:p>
            <a:fld id="{AC7A1278-EC3F-C541-8B1D-A9B146211F74}" type="slidenum">
              <a:rPr lang="en-US" smtClean="0"/>
              <a:t>8</a:t>
            </a:fld>
            <a:endParaRPr lang="en-US"/>
          </a:p>
        </p:txBody>
      </p:sp>
    </p:spTree>
    <p:extLst>
      <p:ext uri="{BB962C8B-B14F-4D97-AF65-F5344CB8AC3E}">
        <p14:creationId xmlns:p14="http://schemas.microsoft.com/office/powerpoint/2010/main" val="1296461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have made a lot of progress in the past year</a:t>
            </a:r>
          </a:p>
          <a:p>
            <a:r>
              <a:rPr lang="en-US" baseline="0" dirty="0" smtClean="0"/>
              <a:t>The scintillator plant main installation is complete and all the pipes and vessels have been helium leak checked, cleaned and </a:t>
            </a:r>
            <a:r>
              <a:rPr lang="en-US" baseline="0" dirty="0" err="1" smtClean="0"/>
              <a:t>passivated</a:t>
            </a:r>
            <a:r>
              <a:rPr lang="en-US" baseline="0" dirty="0" smtClean="0"/>
              <a:t> with citric acid- we are just rinsing the final few loops now, The hold-down rope system has been successfully tested, we’ve installed electronics upgrades to cope with the higher event rates and had a good success rate repairing PMTs that failed during SNO operation.</a:t>
            </a:r>
          </a:p>
          <a:p>
            <a:r>
              <a:rPr lang="en-US" baseline="0" dirty="0" smtClean="0"/>
              <a:t>We’ve designed and installed most of the in-situ optical calibration system – see later slide</a:t>
            </a:r>
          </a:p>
          <a:p>
            <a:r>
              <a:rPr lang="en-US" baseline="0" dirty="0" smtClean="0"/>
              <a:t>Developments in the </a:t>
            </a:r>
            <a:r>
              <a:rPr lang="en-US" baseline="0" dirty="0" err="1" smtClean="0"/>
              <a:t>te</a:t>
            </a:r>
            <a:r>
              <a:rPr lang="en-US" baseline="0" dirty="0" smtClean="0"/>
              <a:t> loading and purification methods mean we can now do this all underground which is  big win for reducing backgrounds from </a:t>
            </a:r>
            <a:r>
              <a:rPr lang="en-US" baseline="0" dirty="0" smtClean="0"/>
              <a:t>radioactive isotopes created by cosmic </a:t>
            </a:r>
            <a:r>
              <a:rPr lang="en-US" baseline="0" dirty="0" err="1" smtClean="0"/>
              <a:t>muon</a:t>
            </a:r>
            <a:r>
              <a:rPr lang="en-US" baseline="0" dirty="0" smtClean="0"/>
              <a:t> interactions. </a:t>
            </a:r>
            <a:br>
              <a:rPr lang="en-US" baseline="0" dirty="0" smtClean="0"/>
            </a:br>
            <a:r>
              <a:rPr lang="en-US" baseline="0" dirty="0" smtClean="0"/>
              <a:t>As is the fact that the first </a:t>
            </a:r>
            <a:r>
              <a:rPr lang="en-US" baseline="0" dirty="0" err="1" smtClean="0"/>
              <a:t>tonne</a:t>
            </a:r>
            <a:r>
              <a:rPr lang="en-US" baseline="0" dirty="0" smtClean="0"/>
              <a:t> of tellurium we have already purchased with STFC funding and its stored 2km underground in </a:t>
            </a:r>
            <a:r>
              <a:rPr lang="en-US" baseline="0" dirty="0" err="1" smtClean="0"/>
              <a:t>SNOlab</a:t>
            </a:r>
            <a:endParaRPr lang="en-US" baseline="0" dirty="0" smtClean="0"/>
          </a:p>
          <a:p>
            <a:r>
              <a:rPr lang="en-US" baseline="0" dirty="0" smtClean="0"/>
              <a:t>We have secured more Canadian funding so we can go to 0.5% loading, rather than 0.3% in the first phase and are also </a:t>
            </a:r>
            <a:r>
              <a:rPr lang="en-US" baseline="0" dirty="0" err="1" smtClean="0"/>
              <a:t>investingating</a:t>
            </a:r>
            <a:r>
              <a:rPr lang="en-US" baseline="0" dirty="0" smtClean="0"/>
              <a:t> new loading techniques that I’ll mention in a moment</a:t>
            </a:r>
            <a:endParaRPr lang="en-US" dirty="0"/>
          </a:p>
        </p:txBody>
      </p:sp>
      <p:sp>
        <p:nvSpPr>
          <p:cNvPr id="4" name="Slide Number Placeholder 3"/>
          <p:cNvSpPr>
            <a:spLocks noGrp="1"/>
          </p:cNvSpPr>
          <p:nvPr>
            <p:ph type="sldNum" sz="quarter" idx="10"/>
          </p:nvPr>
        </p:nvSpPr>
        <p:spPr/>
        <p:txBody>
          <a:bodyPr/>
          <a:lstStyle/>
          <a:p>
            <a:fld id="{AC7A1278-EC3F-C541-8B1D-A9B146211F74}" type="slidenum">
              <a:rPr lang="en-US" smtClean="0"/>
              <a:t>9</a:t>
            </a:fld>
            <a:endParaRPr lang="en-US"/>
          </a:p>
        </p:txBody>
      </p:sp>
    </p:spTree>
    <p:extLst>
      <p:ext uri="{BB962C8B-B14F-4D97-AF65-F5344CB8AC3E}">
        <p14:creationId xmlns:p14="http://schemas.microsoft.com/office/powerpoint/2010/main" val="1406625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Leak: </a:t>
            </a:r>
            <a:r>
              <a:rPr lang="en-US" sz="1200" kern="1200" dirty="0" smtClean="0">
                <a:solidFill>
                  <a:schemeClr val="tx1"/>
                </a:solidFill>
                <a:latin typeface="+mn-lt"/>
                <a:ea typeface="+mn-ea"/>
                <a:cs typeface="+mn-cs"/>
              </a:rPr>
              <a:t>It’s a solvable problem, it isn’t currently impacting the schedule for isotope deployment, but it’s impacting some commissioning activities, water-phase physics, sapping resources and is currently our number one priority.</a:t>
            </a:r>
            <a:endParaRPr lang="en-US" dirty="0" smtClean="0"/>
          </a:p>
          <a:p>
            <a:r>
              <a:rPr lang="en-US" dirty="0" smtClean="0"/>
              <a:t>4</a:t>
            </a:r>
            <a:r>
              <a:rPr lang="en-US" baseline="0" dirty="0" smtClean="0"/>
              <a:t> </a:t>
            </a:r>
            <a:r>
              <a:rPr lang="en-US" baseline="0" dirty="0" err="1" smtClean="0"/>
              <a:t>tonnes</a:t>
            </a:r>
            <a:r>
              <a:rPr lang="en-US" baseline="0" dirty="0" smtClean="0"/>
              <a:t> / day at 30foot -&gt; 26tonnes /day @ 85foot</a:t>
            </a:r>
          </a:p>
          <a:p>
            <a:endParaRPr lang="en-US" baseline="0" dirty="0" smtClean="0"/>
          </a:p>
          <a:p>
            <a:r>
              <a:rPr lang="en-US" baseline="0" dirty="0" smtClean="0"/>
              <a:t>Once the leak is sorted, we will fill with water – priorities for water fill are to </a:t>
            </a:r>
            <a:r>
              <a:rPr lang="en-US" baseline="0" dirty="0" err="1" smtClean="0"/>
              <a:t>characterise</a:t>
            </a:r>
            <a:r>
              <a:rPr lang="en-US" baseline="0" dirty="0" smtClean="0"/>
              <a:t> optics and non-scintillator backgrounds but there is also interesting physics that can be done. </a:t>
            </a:r>
          </a:p>
          <a:p>
            <a:r>
              <a:rPr lang="en-US" baseline="0" dirty="0" smtClean="0"/>
              <a:t>Concurrently, the scintillator plant work continues – safety reviews and commissioning with the aim to be ready for scintillator fill in about a years time. So worst case we have a year to fix the leak and fill. </a:t>
            </a:r>
          </a:p>
          <a:p>
            <a:r>
              <a:rPr lang="en-US" baseline="0" dirty="0" smtClean="0"/>
              <a:t>Likewise, work continues on the tellurium purification systems aiming for isotope deployment early 2017.</a:t>
            </a:r>
            <a:endParaRPr lang="en-US" dirty="0"/>
          </a:p>
        </p:txBody>
      </p:sp>
      <p:sp>
        <p:nvSpPr>
          <p:cNvPr id="4" name="Slide Number Placeholder 3"/>
          <p:cNvSpPr>
            <a:spLocks noGrp="1"/>
          </p:cNvSpPr>
          <p:nvPr>
            <p:ph type="sldNum" sz="quarter" idx="10"/>
          </p:nvPr>
        </p:nvSpPr>
        <p:spPr/>
        <p:txBody>
          <a:bodyPr/>
          <a:lstStyle/>
          <a:p>
            <a:fld id="{AC7A1278-EC3F-C541-8B1D-A9B146211F74}" type="slidenum">
              <a:rPr lang="en-US" smtClean="0"/>
              <a:t>10</a:t>
            </a:fld>
            <a:endParaRPr lang="en-US"/>
          </a:p>
        </p:txBody>
      </p:sp>
    </p:spTree>
    <p:extLst>
      <p:ext uri="{BB962C8B-B14F-4D97-AF65-F5344CB8AC3E}">
        <p14:creationId xmlns:p14="http://schemas.microsoft.com/office/powerpoint/2010/main" val="27775620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449AE175-B768-8342-86AC-06A4E5938DDE}" type="datetime1">
              <a:rPr lang="en-GB" smtClean="0"/>
              <a:t>07/09/2015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93CEAF0-D08C-DE40-BB38-B7C916FB400A}" type="slidenum">
              <a:rPr lang="en-US" smtClean="0"/>
              <a:t>‹#›</a:t>
            </a:fld>
            <a:endParaRPr lang="en-US"/>
          </a:p>
        </p:txBody>
      </p:sp>
    </p:spTree>
    <p:extLst>
      <p:ext uri="{BB962C8B-B14F-4D97-AF65-F5344CB8AC3E}">
        <p14:creationId xmlns:p14="http://schemas.microsoft.com/office/powerpoint/2010/main" val="1709816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E3E0AEB2-4055-E14B-8D3D-CBDFCE66C485}" type="datetime1">
              <a:rPr lang="en-GB" smtClean="0"/>
              <a:t>07/09/2015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93CEAF0-D08C-DE40-BB38-B7C916FB400A}" type="slidenum">
              <a:rPr lang="en-US" smtClean="0"/>
              <a:t>‹#›</a:t>
            </a:fld>
            <a:endParaRPr lang="en-US"/>
          </a:p>
        </p:txBody>
      </p:sp>
    </p:spTree>
    <p:extLst>
      <p:ext uri="{BB962C8B-B14F-4D97-AF65-F5344CB8AC3E}">
        <p14:creationId xmlns:p14="http://schemas.microsoft.com/office/powerpoint/2010/main" val="2505369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D5C040B7-4FF7-4A49-B3E2-B6BED55E8083}" type="datetime1">
              <a:rPr lang="en-GB" smtClean="0"/>
              <a:t>07/09/2015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93CEAF0-D08C-DE40-BB38-B7C916FB400A}" type="slidenum">
              <a:rPr lang="en-US" smtClean="0"/>
              <a:t>‹#›</a:t>
            </a:fld>
            <a:endParaRPr lang="en-US"/>
          </a:p>
        </p:txBody>
      </p:sp>
    </p:spTree>
    <p:extLst>
      <p:ext uri="{BB962C8B-B14F-4D97-AF65-F5344CB8AC3E}">
        <p14:creationId xmlns:p14="http://schemas.microsoft.com/office/powerpoint/2010/main" val="2838271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9D330581-BC4D-E74F-9C34-6A5107C2D07A}" type="datetime1">
              <a:rPr lang="en-GB" smtClean="0"/>
              <a:t>07/09/2015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93CEAF0-D08C-DE40-BB38-B7C916FB400A}" type="slidenum">
              <a:rPr lang="en-US" smtClean="0"/>
              <a:t>‹#›</a:t>
            </a:fld>
            <a:endParaRPr lang="en-US"/>
          </a:p>
        </p:txBody>
      </p:sp>
    </p:spTree>
    <p:extLst>
      <p:ext uri="{BB962C8B-B14F-4D97-AF65-F5344CB8AC3E}">
        <p14:creationId xmlns:p14="http://schemas.microsoft.com/office/powerpoint/2010/main" val="3564934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C93648A1-A428-3B47-BDDA-B03448E3803C}" type="datetime1">
              <a:rPr lang="en-GB" smtClean="0"/>
              <a:t>07/09/2015</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93CEAF0-D08C-DE40-BB38-B7C916FB400A}" type="slidenum">
              <a:rPr lang="en-US" smtClean="0"/>
              <a:t>‹#›</a:t>
            </a:fld>
            <a:endParaRPr lang="en-US"/>
          </a:p>
        </p:txBody>
      </p:sp>
    </p:spTree>
    <p:extLst>
      <p:ext uri="{BB962C8B-B14F-4D97-AF65-F5344CB8AC3E}">
        <p14:creationId xmlns:p14="http://schemas.microsoft.com/office/powerpoint/2010/main" val="9002329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E9C468EB-A51D-C54E-BF55-5298916E1129}" type="datetime1">
              <a:rPr lang="en-GB" smtClean="0"/>
              <a:t>07/09/2015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93CEAF0-D08C-DE40-BB38-B7C916FB400A}" type="slidenum">
              <a:rPr lang="en-US" smtClean="0"/>
              <a:t>‹#›</a:t>
            </a:fld>
            <a:endParaRPr lang="en-US"/>
          </a:p>
        </p:txBody>
      </p:sp>
    </p:spTree>
    <p:extLst>
      <p:ext uri="{BB962C8B-B14F-4D97-AF65-F5344CB8AC3E}">
        <p14:creationId xmlns:p14="http://schemas.microsoft.com/office/powerpoint/2010/main" val="523851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04196E41-36D2-6342-8B80-4DFAB188CC9E}" type="datetime1">
              <a:rPr lang="en-GB" smtClean="0"/>
              <a:t>07/09/2015</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C93CEAF0-D08C-DE40-BB38-B7C916FB400A}" type="slidenum">
              <a:rPr lang="en-US" smtClean="0"/>
              <a:t>‹#›</a:t>
            </a:fld>
            <a:endParaRPr lang="en-US"/>
          </a:p>
        </p:txBody>
      </p:sp>
    </p:spTree>
    <p:extLst>
      <p:ext uri="{BB962C8B-B14F-4D97-AF65-F5344CB8AC3E}">
        <p14:creationId xmlns:p14="http://schemas.microsoft.com/office/powerpoint/2010/main" val="34768373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2F6DC428-0155-8741-B8DC-14D888F0929A}" type="datetime1">
              <a:rPr lang="en-GB" smtClean="0"/>
              <a:t>07/09/2015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C93CEAF0-D08C-DE40-BB38-B7C916FB400A}" type="slidenum">
              <a:rPr lang="en-US" smtClean="0"/>
              <a:t>‹#›</a:t>
            </a:fld>
            <a:endParaRPr lang="en-US"/>
          </a:p>
        </p:txBody>
      </p:sp>
    </p:spTree>
    <p:extLst>
      <p:ext uri="{BB962C8B-B14F-4D97-AF65-F5344CB8AC3E}">
        <p14:creationId xmlns:p14="http://schemas.microsoft.com/office/powerpoint/2010/main" val="818524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4F4F0A-3B13-A942-BEBE-64BEF5797A4F}" type="datetime1">
              <a:rPr lang="en-GB" smtClean="0"/>
              <a:t>07/09/2015</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C93CEAF0-D08C-DE40-BB38-B7C916FB400A}" type="slidenum">
              <a:rPr lang="en-US" smtClean="0"/>
              <a:t>‹#›</a:t>
            </a:fld>
            <a:endParaRPr lang="en-US"/>
          </a:p>
        </p:txBody>
      </p:sp>
    </p:spTree>
    <p:extLst>
      <p:ext uri="{BB962C8B-B14F-4D97-AF65-F5344CB8AC3E}">
        <p14:creationId xmlns:p14="http://schemas.microsoft.com/office/powerpoint/2010/main" val="42084990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482C61D1-54B6-CE42-94CE-72D8F79F18AE}" type="datetime1">
              <a:rPr lang="en-GB" smtClean="0"/>
              <a:t>07/09/2015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93CEAF0-D08C-DE40-BB38-B7C916FB400A}" type="slidenum">
              <a:rPr lang="en-US" smtClean="0"/>
              <a:t>‹#›</a:t>
            </a:fld>
            <a:endParaRPr lang="en-US"/>
          </a:p>
        </p:txBody>
      </p:sp>
    </p:spTree>
    <p:extLst>
      <p:ext uri="{BB962C8B-B14F-4D97-AF65-F5344CB8AC3E}">
        <p14:creationId xmlns:p14="http://schemas.microsoft.com/office/powerpoint/2010/main" val="2363263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6AD3CDF3-0595-D94B-8290-39D6B22BD681}" type="datetime1">
              <a:rPr lang="en-GB" smtClean="0"/>
              <a:t>07/09/2015</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93CEAF0-D08C-DE40-BB38-B7C916FB400A}" type="slidenum">
              <a:rPr lang="en-US" smtClean="0"/>
              <a:t>‹#›</a:t>
            </a:fld>
            <a:endParaRPr lang="en-US"/>
          </a:p>
        </p:txBody>
      </p:sp>
    </p:spTree>
    <p:extLst>
      <p:ext uri="{BB962C8B-B14F-4D97-AF65-F5344CB8AC3E}">
        <p14:creationId xmlns:p14="http://schemas.microsoft.com/office/powerpoint/2010/main" val="379581974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ight Triangle 7"/>
          <p:cNvSpPr/>
          <p:nvPr/>
        </p:nvSpPr>
        <p:spPr>
          <a:xfrm rot="16200000">
            <a:off x="7605511" y="5306492"/>
            <a:ext cx="1462889" cy="1642216"/>
          </a:xfrm>
          <a:prstGeom prst="rtTriangle">
            <a:avLst/>
          </a:prstGeom>
          <a:solidFill>
            <a:srgbClr val="3427A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0" y="0"/>
            <a:ext cx="9144000" cy="755911"/>
          </a:xfrm>
          <a:prstGeom prst="rect">
            <a:avLst/>
          </a:prstGeom>
          <a:solidFill>
            <a:srgbClr val="3427AD"/>
          </a:solidFill>
        </p:spPr>
        <p:txBody>
          <a:bodyPr vert="horz" lIns="91440" tIns="45720" rIns="91440" bIns="45720" rtlCol="0" anchor="ctr">
            <a:normAutofit/>
          </a:bodyPr>
          <a:lstStyle/>
          <a:p>
            <a:r>
              <a:rPr lang="en-GB" smtClean="0"/>
              <a:t>Click to edit Master title style</a:t>
            </a:r>
            <a:endParaRPr lang="en-US" dirty="0"/>
          </a:p>
        </p:txBody>
      </p:sp>
      <p:sp>
        <p:nvSpPr>
          <p:cNvPr id="3" name="Text Placeholder 2"/>
          <p:cNvSpPr>
            <a:spLocks noGrp="1"/>
          </p:cNvSpPr>
          <p:nvPr>
            <p:ph type="body" idx="1"/>
          </p:nvPr>
        </p:nvSpPr>
        <p:spPr>
          <a:xfrm>
            <a:off x="457200" y="928706"/>
            <a:ext cx="8229600" cy="5315117"/>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0" y="6492875"/>
            <a:ext cx="2133600" cy="365125"/>
          </a:xfrm>
          <a:prstGeom prst="rect">
            <a:avLst/>
          </a:prstGeom>
        </p:spPr>
        <p:txBody>
          <a:bodyPr vert="horz" lIns="91440" tIns="45720" rIns="91440" bIns="45720" rtlCol="0" anchor="ctr"/>
          <a:lstStyle>
            <a:lvl1pPr algn="l">
              <a:defRPr sz="1400">
                <a:solidFill>
                  <a:srgbClr val="3427AD"/>
                </a:solidFill>
              </a:defRPr>
            </a:lvl1pPr>
          </a:lstStyle>
          <a:p>
            <a:fld id="{7A2C4307-3D17-7841-A665-CDE235FC0DF8}" type="datetime1">
              <a:rPr lang="en-GB" smtClean="0"/>
              <a:t>07/09/2015</a:t>
            </a:fld>
            <a:endParaRPr lang="en-US" dirty="0"/>
          </a:p>
        </p:txBody>
      </p:sp>
      <p:sp>
        <p:nvSpPr>
          <p:cNvPr id="6" name="Slide Number Placeholder 5"/>
          <p:cNvSpPr>
            <a:spLocks noGrp="1"/>
          </p:cNvSpPr>
          <p:nvPr>
            <p:ph type="sldNum" sz="quarter" idx="4"/>
          </p:nvPr>
        </p:nvSpPr>
        <p:spPr>
          <a:xfrm>
            <a:off x="8043998" y="5941458"/>
            <a:ext cx="1100002" cy="962579"/>
          </a:xfrm>
          <a:prstGeom prst="rect">
            <a:avLst/>
          </a:prstGeom>
        </p:spPr>
        <p:txBody>
          <a:bodyPr vert="horz" lIns="91440" tIns="45720" rIns="91440" bIns="45720" rtlCol="0" anchor="ctr"/>
          <a:lstStyle>
            <a:lvl1pPr algn="r">
              <a:defRPr sz="3600">
                <a:solidFill>
                  <a:srgbClr val="B9CDE5"/>
                </a:solidFill>
              </a:defRPr>
            </a:lvl1pPr>
          </a:lstStyle>
          <a:p>
            <a:fld id="{C93CEAF0-D08C-DE40-BB38-B7C916FB400A}" type="slidenum">
              <a:rPr lang="en-US" smtClean="0"/>
              <a:pPr/>
              <a:t>‹#›</a:t>
            </a:fld>
            <a:endParaRPr lang="en-US" dirty="0"/>
          </a:p>
        </p:txBody>
      </p:sp>
    </p:spTree>
    <p:extLst>
      <p:ext uri="{BB962C8B-B14F-4D97-AF65-F5344CB8AC3E}">
        <p14:creationId xmlns:p14="http://schemas.microsoft.com/office/powerpoint/2010/main" val="5805443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accent1">
              <a:lumMod val="40000"/>
              <a:lumOff val="6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4.em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emf"/><Relationship Id="rId6"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0"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5" Type="http://schemas.openxmlformats.org/officeDocument/2006/relationships/image" Target="../media/image41.em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44.png"/><Relationship Id="rId5" Type="http://schemas.openxmlformats.org/officeDocument/2006/relationships/oleObject" Target="../embeddings/oleObject1.bin"/><Relationship Id="rId6" Type="http://schemas.openxmlformats.org/officeDocument/2006/relationships/image" Target="../media/image42.emf"/><Relationship Id="rId7" Type="http://schemas.openxmlformats.org/officeDocument/2006/relationships/oleObject" Target="../embeddings/Microsoft_Equation2.bin"/><Relationship Id="rId8" Type="http://schemas.openxmlformats.org/officeDocument/2006/relationships/image" Target="../media/image43.emf"/><Relationship Id="rId9" Type="http://schemas.openxmlformats.org/officeDocument/2006/relationships/image" Target="../media/image45.emf"/><Relationship Id="rId10" Type="http://schemas.openxmlformats.org/officeDocument/2006/relationships/image" Target="../media/image32.png"/><Relationship Id="rId11" Type="http://schemas.openxmlformats.org/officeDocument/2006/relationships/image" Target="../media/image46.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48.jpeg"/><Relationship Id="rId5" Type="http://schemas.openxmlformats.org/officeDocument/2006/relationships/oleObject" Target="../embeddings/Microsoft_Equation3.bin"/><Relationship Id="rId6" Type="http://schemas.openxmlformats.org/officeDocument/2006/relationships/image" Target="../media/image47.emf"/><Relationship Id="rId7" Type="http://schemas.openxmlformats.org/officeDocument/2006/relationships/image" Target="../media/image49.jpeg"/><Relationship Id="rId8" Type="http://schemas.openxmlformats.org/officeDocument/2006/relationships/image" Target="../media/image50.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52.png"/><Relationship Id="rId5" Type="http://schemas.openxmlformats.org/officeDocument/2006/relationships/image" Target="../media/image53.jpeg"/><Relationship Id="rId6" Type="http://schemas.openxmlformats.org/officeDocument/2006/relationships/image" Target="../media/image54.png"/><Relationship Id="rId7" Type="http://schemas.openxmlformats.org/officeDocument/2006/relationships/oleObject" Target="../embeddings/Microsoft_Equation4.bin"/><Relationship Id="rId8" Type="http://schemas.openxmlformats.org/officeDocument/2006/relationships/image" Target="../media/image51.emf"/><Relationship Id="rId9" Type="http://schemas.openxmlformats.org/officeDocument/2006/relationships/image" Target="../media/image32.png"/><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g"/><Relationship Id="rId4" Type="http://schemas.openxmlformats.org/officeDocument/2006/relationships/image" Target="../media/image32.png"/><Relationship Id="rId5" Type="http://schemas.openxmlformats.org/officeDocument/2006/relationships/image" Target="../media/image56.em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jpeg"/><Relationship Id="rId6" Type="http://schemas.openxmlformats.org/officeDocument/2006/relationships/image" Target="../media/image33.png"/><Relationship Id="rId7"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60.jpg"/><Relationship Id="rId4" Type="http://schemas.openxmlformats.org/officeDocument/2006/relationships/image" Target="../media/image61.JPG"/><Relationship Id="rId5" Type="http://schemas.openxmlformats.org/officeDocument/2006/relationships/image" Target="../media/image62.JP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8.jpeg"/></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 Id="rId3" Type="http://schemas.openxmlformats.org/officeDocument/2006/relationships/image" Target="../media/image7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7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 Id="rId3"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 Id="rId3" Type="http://schemas.openxmlformats.org/officeDocument/2006/relationships/image" Target="../media/image7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4" Type="http://schemas.openxmlformats.org/officeDocument/2006/relationships/oleObject" Target="../embeddings/Microsoft_Equation1.bin"/><Relationship Id="rId5" Type="http://schemas.openxmlformats.org/officeDocument/2006/relationships/image" Target="../media/image8.emf"/><Relationship Id="rId6" Type="http://schemas.openxmlformats.org/officeDocument/2006/relationships/image" Target="../media/image9.png"/><Relationship Id="rId7" Type="http://schemas.openxmlformats.org/officeDocument/2006/relationships/image" Target="../media/image10.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8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4" Type="http://schemas.microsoft.com/office/2007/relationships/hdphoto" Target="../media/hdphoto1.wdp"/><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Double Beta Decay</a:t>
            </a:r>
            <a:endParaRPr lang="en-US" dirty="0"/>
          </a:p>
        </p:txBody>
      </p:sp>
      <p:sp>
        <p:nvSpPr>
          <p:cNvPr id="3" name="Subtitle 2"/>
          <p:cNvSpPr>
            <a:spLocks noGrp="1"/>
          </p:cNvSpPr>
          <p:nvPr>
            <p:ph type="subTitle" idx="1"/>
          </p:nvPr>
        </p:nvSpPr>
        <p:spPr/>
        <p:txBody>
          <a:bodyPr>
            <a:normAutofit fontScale="70000" lnSpcReduction="20000"/>
          </a:bodyPr>
          <a:lstStyle/>
          <a:p>
            <a:r>
              <a:rPr lang="en-US" dirty="0" smtClean="0"/>
              <a:t>Jeanne R Wilson</a:t>
            </a:r>
          </a:p>
          <a:p>
            <a:r>
              <a:rPr lang="en-US" dirty="0" smtClean="0"/>
              <a:t>25 – 9 </a:t>
            </a:r>
            <a:r>
              <a:rPr lang="en-US" dirty="0"/>
              <a:t>–</a:t>
            </a:r>
            <a:r>
              <a:rPr lang="en-US" dirty="0" smtClean="0"/>
              <a:t> 2015</a:t>
            </a:r>
          </a:p>
          <a:p>
            <a:r>
              <a:rPr lang="en-US" sz="2600" dirty="0" smtClean="0"/>
              <a:t>Remit: </a:t>
            </a:r>
            <a:r>
              <a:rPr lang="en-US" sz="2600" i="1" dirty="0" smtClean="0"/>
              <a:t>Present the UK program on Double Beta decay and put it in context with world-wide efforts.</a:t>
            </a:r>
          </a:p>
          <a:p>
            <a:endParaRPr lang="en-US" sz="2600" i="1" dirty="0" smtClean="0"/>
          </a:p>
          <a:p>
            <a:r>
              <a:rPr lang="en-US" sz="2600" dirty="0" smtClean="0"/>
              <a:t>Thanks to: </a:t>
            </a:r>
            <a:r>
              <a:rPr lang="en-US" sz="2600" i="1" dirty="0" err="1" smtClean="0"/>
              <a:t>D.Waters</a:t>
            </a:r>
            <a:r>
              <a:rPr lang="en-US" sz="2600" i="1" dirty="0" smtClean="0"/>
              <a:t>, </a:t>
            </a:r>
            <a:r>
              <a:rPr lang="en-US" sz="2600" i="1" dirty="0" err="1" smtClean="0"/>
              <a:t>S.Biller</a:t>
            </a:r>
            <a:r>
              <a:rPr lang="en-US" sz="2600" i="1" dirty="0"/>
              <a:t>, </a:t>
            </a:r>
            <a:r>
              <a:rPr lang="en-US" sz="2600" i="1" dirty="0" smtClean="0"/>
              <a:t>S. </a:t>
            </a:r>
            <a:r>
              <a:rPr lang="en-US" sz="2600" i="1" dirty="0" err="1"/>
              <a:t>Soldner-</a:t>
            </a:r>
            <a:r>
              <a:rPr lang="en-US" sz="2600" i="1" dirty="0" err="1" smtClean="0"/>
              <a:t>Rembold</a:t>
            </a:r>
            <a:r>
              <a:rPr lang="en-US" sz="2600" i="1" dirty="0" smtClean="0"/>
              <a:t>, </a:t>
            </a:r>
            <a:r>
              <a:rPr lang="en-US" sz="2600" i="1" dirty="0" err="1" smtClean="0"/>
              <a:t>P.Guzowski</a:t>
            </a:r>
            <a:r>
              <a:rPr lang="en-US" sz="2600" i="1" dirty="0" smtClean="0"/>
              <a:t> </a:t>
            </a:r>
            <a:endParaRPr lang="en-US" sz="2600" i="1" dirty="0"/>
          </a:p>
        </p:txBody>
      </p:sp>
      <p:sp>
        <p:nvSpPr>
          <p:cNvPr id="4" name="Slide Number Placeholder 3"/>
          <p:cNvSpPr>
            <a:spLocks noGrp="1"/>
          </p:cNvSpPr>
          <p:nvPr>
            <p:ph type="sldNum" sz="quarter" idx="12"/>
          </p:nvPr>
        </p:nvSpPr>
        <p:spPr/>
        <p:txBody>
          <a:bodyPr/>
          <a:lstStyle/>
          <a:p>
            <a:fld id="{C93CEAF0-D08C-DE40-BB38-B7C916FB400A}" type="slidenum">
              <a:rPr lang="en-US" smtClean="0"/>
              <a:t>1</a:t>
            </a:fld>
            <a:endParaRPr lang="en-US"/>
          </a:p>
        </p:txBody>
      </p:sp>
      <p:pic>
        <p:nvPicPr>
          <p:cNvPr id="5" name="Picture 4"/>
          <p:cNvPicPr>
            <a:picLocks noChangeAspect="1"/>
          </p:cNvPicPr>
          <p:nvPr/>
        </p:nvPicPr>
        <p:blipFill>
          <a:blip r:embed="rId2"/>
          <a:stretch>
            <a:fillRect/>
          </a:stretch>
        </p:blipFill>
        <p:spPr>
          <a:xfrm>
            <a:off x="7416803" y="1"/>
            <a:ext cx="1727197" cy="1652725"/>
          </a:xfrm>
          <a:prstGeom prst="rect">
            <a:avLst/>
          </a:prstGeom>
        </p:spPr>
      </p:pic>
      <p:pic>
        <p:nvPicPr>
          <p:cNvPr id="6" name="Picture 5"/>
          <p:cNvPicPr>
            <a:picLocks noChangeAspect="1"/>
          </p:cNvPicPr>
          <p:nvPr/>
        </p:nvPicPr>
        <p:blipFill>
          <a:blip r:embed="rId3"/>
          <a:stretch>
            <a:fillRect/>
          </a:stretch>
        </p:blipFill>
        <p:spPr>
          <a:xfrm>
            <a:off x="-31750" y="0"/>
            <a:ext cx="2806700" cy="812800"/>
          </a:xfrm>
          <a:prstGeom prst="rect">
            <a:avLst/>
          </a:prstGeom>
        </p:spPr>
      </p:pic>
    </p:spTree>
    <p:extLst>
      <p:ext uri="{BB962C8B-B14F-4D97-AF65-F5344CB8AC3E}">
        <p14:creationId xmlns:p14="http://schemas.microsoft.com/office/powerpoint/2010/main" val="227993409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SNO+ Status </a:t>
            </a:r>
            <a:endParaRPr lang="en-US" dirty="0"/>
          </a:p>
        </p:txBody>
      </p:sp>
      <p:sp>
        <p:nvSpPr>
          <p:cNvPr id="3" name="Content Placeholder 2"/>
          <p:cNvSpPr>
            <a:spLocks noGrp="1"/>
          </p:cNvSpPr>
          <p:nvPr>
            <p:ph idx="1"/>
          </p:nvPr>
        </p:nvSpPr>
        <p:spPr>
          <a:xfrm>
            <a:off x="22189" y="928706"/>
            <a:ext cx="8843581" cy="5802989"/>
          </a:xfrm>
        </p:spPr>
        <p:txBody>
          <a:bodyPr>
            <a:normAutofit fontScale="92500" lnSpcReduction="10000"/>
          </a:bodyPr>
          <a:lstStyle/>
          <a:p>
            <a:r>
              <a:rPr lang="en-US" dirty="0"/>
              <a:t>Set-backs</a:t>
            </a:r>
          </a:p>
          <a:p>
            <a:pPr lvl="1"/>
            <a:r>
              <a:rPr lang="en-US" dirty="0"/>
              <a:t>Significant cavity water leak – currently lowering water level to identify and fix </a:t>
            </a:r>
            <a:r>
              <a:rPr lang="en-US" dirty="0" smtClean="0"/>
              <a:t>problem</a:t>
            </a:r>
          </a:p>
          <a:p>
            <a:pPr lvl="1"/>
            <a:endParaRPr lang="en-US" dirty="0"/>
          </a:p>
          <a:p>
            <a:r>
              <a:rPr lang="en-US" dirty="0"/>
              <a:t>Next Steps:</a:t>
            </a:r>
          </a:p>
          <a:p>
            <a:pPr lvl="1"/>
            <a:r>
              <a:rPr lang="en-US" dirty="0"/>
              <a:t>Commissioning </a:t>
            </a:r>
            <a:r>
              <a:rPr lang="en-US" dirty="0" smtClean="0"/>
              <a:t>detector with water</a:t>
            </a:r>
          </a:p>
          <a:p>
            <a:pPr lvl="2"/>
            <a:r>
              <a:rPr lang="en-US" dirty="0" smtClean="0"/>
              <a:t>Optics, detector backgrounds</a:t>
            </a:r>
          </a:p>
          <a:p>
            <a:pPr lvl="2"/>
            <a:r>
              <a:rPr lang="en-US" dirty="0" smtClean="0"/>
              <a:t>Nucleon decay, solar </a:t>
            </a:r>
            <a:r>
              <a:rPr lang="en-US" dirty="0" err="1" smtClean="0"/>
              <a:t>axions</a:t>
            </a:r>
            <a:r>
              <a:rPr lang="en-US" dirty="0" smtClean="0"/>
              <a:t>, anti-</a:t>
            </a:r>
            <a:r>
              <a:rPr lang="en-US" dirty="0" err="1" smtClean="0"/>
              <a:t>ν</a:t>
            </a:r>
            <a:endParaRPr lang="en-US" dirty="0"/>
          </a:p>
          <a:p>
            <a:pPr lvl="1"/>
            <a:r>
              <a:rPr lang="en-US" dirty="0" smtClean="0"/>
              <a:t>Scintillator plant safety review and commissioning</a:t>
            </a:r>
          </a:p>
          <a:p>
            <a:pPr lvl="2">
              <a:buFont typeface="Wingdings" charset="2"/>
              <a:buChar char="Ø"/>
            </a:pPr>
            <a:r>
              <a:rPr lang="en-US" dirty="0"/>
              <a:t> </a:t>
            </a:r>
            <a:r>
              <a:rPr lang="en-US" dirty="0" smtClean="0"/>
              <a:t>Scintillator </a:t>
            </a:r>
            <a:r>
              <a:rPr lang="en-US" dirty="0"/>
              <a:t>fill ~1 year from </a:t>
            </a:r>
            <a:r>
              <a:rPr lang="en-US" dirty="0" smtClean="0"/>
              <a:t>now</a:t>
            </a:r>
          </a:p>
          <a:p>
            <a:pPr lvl="2"/>
            <a:r>
              <a:rPr lang="en-US" dirty="0"/>
              <a:t>Calibrations, Background </a:t>
            </a:r>
            <a:r>
              <a:rPr lang="en-US" dirty="0" smtClean="0"/>
              <a:t>studies</a:t>
            </a:r>
          </a:p>
          <a:p>
            <a:pPr lvl="2"/>
            <a:r>
              <a:rPr lang="en-US" dirty="0" smtClean="0"/>
              <a:t>Solar </a:t>
            </a:r>
            <a:r>
              <a:rPr lang="en-US" dirty="0"/>
              <a:t>neutrino sensitivity, Supernova, Reactor, </a:t>
            </a:r>
            <a:r>
              <a:rPr lang="en-US" dirty="0" err="1" smtClean="0"/>
              <a:t>Geoneutrinos</a:t>
            </a:r>
            <a:endParaRPr lang="en-US" dirty="0"/>
          </a:p>
          <a:p>
            <a:pPr lvl="1"/>
            <a:r>
              <a:rPr lang="en-US" dirty="0" smtClean="0"/>
              <a:t>Start </a:t>
            </a:r>
            <a:r>
              <a:rPr lang="en-US" dirty="0" err="1" smtClean="0"/>
              <a:t>Te</a:t>
            </a:r>
            <a:r>
              <a:rPr lang="en-US" dirty="0" smtClean="0"/>
              <a:t> deployment early 2017</a:t>
            </a:r>
          </a:p>
          <a:p>
            <a:pPr lvl="2"/>
            <a:r>
              <a:rPr lang="en-US" b="1" dirty="0"/>
              <a:t>0νββ</a:t>
            </a:r>
            <a:r>
              <a:rPr lang="en-US" dirty="0"/>
              <a:t>, Supernova, Reactor, </a:t>
            </a:r>
            <a:r>
              <a:rPr lang="en-US" dirty="0" err="1"/>
              <a:t>Geoneutrinos</a:t>
            </a:r>
            <a:endParaRPr lang="en-US" dirty="0"/>
          </a:p>
          <a:p>
            <a:pPr lvl="2"/>
            <a:endParaRPr lang="en-US" dirty="0"/>
          </a:p>
          <a:p>
            <a:endParaRPr lang="en-US" dirty="0"/>
          </a:p>
        </p:txBody>
      </p:sp>
      <p:sp>
        <p:nvSpPr>
          <p:cNvPr id="4" name="Slide Number Placeholder 3"/>
          <p:cNvSpPr>
            <a:spLocks noGrp="1"/>
          </p:cNvSpPr>
          <p:nvPr>
            <p:ph type="sldNum" sz="quarter" idx="12"/>
          </p:nvPr>
        </p:nvSpPr>
        <p:spPr/>
        <p:txBody>
          <a:bodyPr/>
          <a:lstStyle/>
          <a:p>
            <a:fld id="{C93CEAF0-D08C-DE40-BB38-B7C916FB400A}" type="slidenum">
              <a:rPr lang="en-US" smtClean="0"/>
              <a:t>10</a:t>
            </a:fld>
            <a:endParaRPr lang="en-US"/>
          </a:p>
        </p:txBody>
      </p:sp>
      <p:pic>
        <p:nvPicPr>
          <p:cNvPr id="6" name="Picture 5" descr="Screen Shot 2015-09-21 at 10.14.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3919" y="1819244"/>
            <a:ext cx="1770082" cy="2657095"/>
          </a:xfrm>
          <a:prstGeom prst="rect">
            <a:avLst/>
          </a:prstGeom>
        </p:spPr>
      </p:pic>
    </p:spTree>
    <p:extLst>
      <p:ext uri="{BB962C8B-B14F-4D97-AF65-F5344CB8AC3E}">
        <p14:creationId xmlns:p14="http://schemas.microsoft.com/office/powerpoint/2010/main" val="92717975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Calibrations</a:t>
            </a:r>
            <a:endParaRPr lang="en-US" dirty="0"/>
          </a:p>
        </p:txBody>
      </p:sp>
      <p:sp>
        <p:nvSpPr>
          <p:cNvPr id="3" name="Content Placeholder 2"/>
          <p:cNvSpPr>
            <a:spLocks noGrp="1"/>
          </p:cNvSpPr>
          <p:nvPr>
            <p:ph idx="1"/>
          </p:nvPr>
        </p:nvSpPr>
        <p:spPr>
          <a:xfrm>
            <a:off x="109242" y="755912"/>
            <a:ext cx="9034757" cy="2903509"/>
          </a:xfrm>
        </p:spPr>
        <p:txBody>
          <a:bodyPr>
            <a:normAutofit fontScale="92500" lnSpcReduction="10000"/>
          </a:bodyPr>
          <a:lstStyle/>
          <a:p>
            <a:r>
              <a:rPr lang="en-US" dirty="0" smtClean="0"/>
              <a:t>ELLIE light injection system (UK + Portugal)</a:t>
            </a:r>
          </a:p>
          <a:p>
            <a:pPr lvl="1"/>
            <a:r>
              <a:rPr lang="en-US" dirty="0" smtClean="0"/>
              <a:t>PMT timing calibration (TELLIE) LEDs</a:t>
            </a:r>
          </a:p>
          <a:p>
            <a:pPr lvl="1"/>
            <a:r>
              <a:rPr lang="en-US" dirty="0" smtClean="0"/>
              <a:t>In-situ scattering measurement (SMELLIE) Lasers</a:t>
            </a:r>
          </a:p>
          <a:p>
            <a:pPr lvl="1"/>
            <a:r>
              <a:rPr lang="en-US" dirty="0" smtClean="0"/>
              <a:t>Attenuation monitoring (AMELLIE) LEDs</a:t>
            </a:r>
          </a:p>
          <a:p>
            <a:r>
              <a:rPr lang="en-US" dirty="0" smtClean="0"/>
              <a:t>&gt;100 </a:t>
            </a:r>
            <a:r>
              <a:rPr lang="en-US" dirty="0" err="1" smtClean="0"/>
              <a:t>fibres</a:t>
            </a:r>
            <a:r>
              <a:rPr lang="en-US" dirty="0" smtClean="0"/>
              <a:t> mounted on PMT support structure allows regular, non-invasive calibration (2/3 installed by boat)</a:t>
            </a:r>
          </a:p>
          <a:p>
            <a:pPr marL="457200" lvl="1" indent="0">
              <a:buNone/>
            </a:pPr>
            <a:endParaRPr lang="en-US" dirty="0"/>
          </a:p>
        </p:txBody>
      </p:sp>
      <p:sp>
        <p:nvSpPr>
          <p:cNvPr id="4" name="Slide Number Placeholder 3"/>
          <p:cNvSpPr>
            <a:spLocks noGrp="1"/>
          </p:cNvSpPr>
          <p:nvPr>
            <p:ph type="sldNum" sz="quarter" idx="12"/>
          </p:nvPr>
        </p:nvSpPr>
        <p:spPr/>
        <p:txBody>
          <a:bodyPr/>
          <a:lstStyle/>
          <a:p>
            <a:fld id="{C93CEAF0-D08C-DE40-BB38-B7C916FB400A}" type="slidenum">
              <a:rPr lang="en-US" smtClean="0"/>
              <a:t>11</a:t>
            </a:fld>
            <a:endParaRPr lang="en-US"/>
          </a:p>
        </p:txBody>
      </p:sp>
      <p:pic>
        <p:nvPicPr>
          <p:cNvPr id="5" name="Picture 4" descr="Screen Shot 2015-09-21 at 10.19.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087" y="5434941"/>
            <a:ext cx="2335075" cy="1423059"/>
          </a:xfrm>
          <a:prstGeom prst="rect">
            <a:avLst/>
          </a:prstGeom>
        </p:spPr>
      </p:pic>
      <p:pic>
        <p:nvPicPr>
          <p:cNvPr id="7" name="Picture 6" descr="Screen Shot 2015-09-21 at 10.25.4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9162" y="3413639"/>
            <a:ext cx="3767414" cy="3490398"/>
          </a:xfrm>
          <a:prstGeom prst="rect">
            <a:avLst/>
          </a:prstGeom>
        </p:spPr>
      </p:pic>
      <p:pic>
        <p:nvPicPr>
          <p:cNvPr id="6" name="Picture 5" descr="Screen Shot 2015-09-21 at 10.20.5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242" y="3434616"/>
            <a:ext cx="2863125" cy="2000325"/>
          </a:xfrm>
          <a:prstGeom prst="rect">
            <a:avLst/>
          </a:prstGeom>
        </p:spPr>
      </p:pic>
      <p:pic>
        <p:nvPicPr>
          <p:cNvPr id="8" name="Picture 7" descr="Screen Shot 2015-09-21 at 10.33.4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0982" y="3543856"/>
            <a:ext cx="2963017" cy="2200260"/>
          </a:xfrm>
          <a:prstGeom prst="rect">
            <a:avLst/>
          </a:prstGeom>
        </p:spPr>
      </p:pic>
    </p:spTree>
    <p:extLst>
      <p:ext uri="{BB962C8B-B14F-4D97-AF65-F5344CB8AC3E}">
        <p14:creationId xmlns:p14="http://schemas.microsoft.com/office/powerpoint/2010/main" val="304768450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55911"/>
          </a:xfrm>
        </p:spPr>
        <p:txBody>
          <a:bodyPr>
            <a:normAutofit fontScale="90000"/>
          </a:bodyPr>
          <a:lstStyle/>
          <a:p>
            <a:r>
              <a:rPr lang="en-US" dirty="0" smtClean="0"/>
              <a:t>SNO+ (</a:t>
            </a:r>
            <a:r>
              <a:rPr lang="en-US" baseline="30000" dirty="0" smtClean="0"/>
              <a:t>130</a:t>
            </a:r>
            <a:r>
              <a:rPr lang="en-US" dirty="0" smtClean="0"/>
              <a:t>Te)</a:t>
            </a:r>
            <a:endParaRPr lang="en-US" dirty="0"/>
          </a:p>
        </p:txBody>
      </p:sp>
      <p:pic>
        <p:nvPicPr>
          <p:cNvPr id="5" name="Content Placeholder 4" descr="spectrum_plot-2.pdf"/>
          <p:cNvPicPr>
            <a:picLocks noGrp="1" noChangeAspect="1"/>
          </p:cNvPicPr>
          <p:nvPr>
            <p:ph idx="1"/>
          </p:nvPr>
        </p:nvPicPr>
        <p:blipFill>
          <a:blip r:embed="rId3">
            <a:extLst>
              <a:ext uri="{28A0092B-C50C-407E-A947-70E740481C1C}">
                <a14:useLocalDpi xmlns:a14="http://schemas.microsoft.com/office/drawing/2010/main" val="0"/>
              </a:ext>
            </a:extLst>
          </a:blip>
          <a:srcRect l="-7966" r="-7966"/>
          <a:stretch>
            <a:fillRect/>
          </a:stretch>
        </p:blipFill>
        <p:spPr>
          <a:xfrm>
            <a:off x="-512732" y="755910"/>
            <a:ext cx="7740665" cy="4999337"/>
          </a:xfrm>
        </p:spPr>
      </p:pic>
      <p:sp>
        <p:nvSpPr>
          <p:cNvPr id="4" name="Slide Number Placeholder 3"/>
          <p:cNvSpPr>
            <a:spLocks noGrp="1"/>
          </p:cNvSpPr>
          <p:nvPr>
            <p:ph type="sldNum" sz="quarter" idx="12"/>
          </p:nvPr>
        </p:nvSpPr>
        <p:spPr/>
        <p:txBody>
          <a:bodyPr/>
          <a:lstStyle/>
          <a:p>
            <a:fld id="{C93CEAF0-D08C-DE40-BB38-B7C916FB400A}" type="slidenum">
              <a:rPr lang="en-US" smtClean="0"/>
              <a:t>12</a:t>
            </a:fld>
            <a:endParaRPr lang="en-US"/>
          </a:p>
        </p:txBody>
      </p:sp>
      <p:pic>
        <p:nvPicPr>
          <p:cNvPr id="6" name="Picture 5" descr="pie.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6758" y="3715243"/>
            <a:ext cx="3935799" cy="2689013"/>
          </a:xfrm>
          <a:prstGeom prst="rect">
            <a:avLst/>
          </a:prstGeom>
        </p:spPr>
      </p:pic>
      <p:sp>
        <p:nvSpPr>
          <p:cNvPr id="7" name="TextBox 6"/>
          <p:cNvSpPr txBox="1"/>
          <p:nvPr/>
        </p:nvSpPr>
        <p:spPr>
          <a:xfrm>
            <a:off x="-1" y="6282667"/>
            <a:ext cx="3717127" cy="707886"/>
          </a:xfrm>
          <a:prstGeom prst="rect">
            <a:avLst/>
          </a:prstGeom>
          <a:noFill/>
        </p:spPr>
        <p:txBody>
          <a:bodyPr wrap="square" rtlCol="0">
            <a:spAutoFit/>
          </a:bodyPr>
          <a:lstStyle/>
          <a:p>
            <a:r>
              <a:rPr lang="en-US" sz="2000" dirty="0"/>
              <a:t>http://</a:t>
            </a:r>
            <a:r>
              <a:rPr lang="en-US" sz="2000" dirty="0" err="1"/>
              <a:t>arxiv.org</a:t>
            </a:r>
            <a:r>
              <a:rPr lang="en-US" sz="2000" dirty="0"/>
              <a:t>/abs/1508.05759 </a:t>
            </a:r>
            <a:endParaRPr lang="en-US" sz="2000" dirty="0"/>
          </a:p>
          <a:p>
            <a:endParaRPr lang="en-US" sz="2000" dirty="0"/>
          </a:p>
        </p:txBody>
      </p:sp>
      <p:cxnSp>
        <p:nvCxnSpPr>
          <p:cNvPr id="9" name="Straight Arrow Connector 8"/>
          <p:cNvCxnSpPr/>
          <p:nvPr/>
        </p:nvCxnSpPr>
        <p:spPr>
          <a:xfrm flipH="1">
            <a:off x="6172244" y="1624892"/>
            <a:ext cx="1192243" cy="0"/>
          </a:xfrm>
          <a:prstGeom prst="straightConnector1">
            <a:avLst/>
          </a:prstGeom>
          <a:ln>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172244" y="2323091"/>
            <a:ext cx="2971757" cy="646331"/>
          </a:xfrm>
          <a:prstGeom prst="rect">
            <a:avLst/>
          </a:prstGeom>
          <a:noFill/>
          <a:ln>
            <a:solidFill>
              <a:srgbClr val="000000"/>
            </a:solidFill>
          </a:ln>
        </p:spPr>
        <p:txBody>
          <a:bodyPr wrap="square" rtlCol="0">
            <a:spAutoFit/>
          </a:bodyPr>
          <a:lstStyle/>
          <a:p>
            <a:r>
              <a:rPr lang="en-US" dirty="0" smtClean="0"/>
              <a:t>T</a:t>
            </a:r>
            <a:r>
              <a:rPr lang="en-US" baseline="-25000" dirty="0" smtClean="0"/>
              <a:t>½</a:t>
            </a:r>
            <a:r>
              <a:rPr lang="en-US" dirty="0" smtClean="0"/>
              <a:t> &gt; 3.9 × 10</a:t>
            </a:r>
            <a:r>
              <a:rPr lang="en-US" baseline="30000" dirty="0" smtClean="0"/>
              <a:t>25</a:t>
            </a:r>
            <a:r>
              <a:rPr lang="en-US" dirty="0" smtClean="0"/>
              <a:t> y (1 year,0.3%)</a:t>
            </a:r>
          </a:p>
          <a:p>
            <a:r>
              <a:rPr lang="en-US" dirty="0" smtClean="0"/>
              <a:t>T</a:t>
            </a:r>
            <a:r>
              <a:rPr lang="en-US" baseline="-25000" dirty="0" smtClean="0"/>
              <a:t>½</a:t>
            </a:r>
            <a:r>
              <a:rPr lang="en-US" dirty="0" smtClean="0"/>
              <a:t> &gt; 9.0 × 10</a:t>
            </a:r>
            <a:r>
              <a:rPr lang="en-US" baseline="30000" dirty="0" smtClean="0"/>
              <a:t>25</a:t>
            </a:r>
            <a:r>
              <a:rPr lang="en-US" dirty="0" smtClean="0"/>
              <a:t> </a:t>
            </a:r>
            <a:r>
              <a:rPr lang="en-US" dirty="0"/>
              <a:t>y </a:t>
            </a:r>
            <a:r>
              <a:rPr lang="en-US" dirty="0" smtClean="0"/>
              <a:t>(5 year,0.3%)</a:t>
            </a:r>
            <a:endParaRPr lang="en-US" dirty="0"/>
          </a:p>
        </p:txBody>
      </p:sp>
    </p:spTree>
    <p:extLst>
      <p:ext uri="{BB962C8B-B14F-4D97-AF65-F5344CB8AC3E}">
        <p14:creationId xmlns:p14="http://schemas.microsoft.com/office/powerpoint/2010/main" val="14798410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Diol</a:t>
            </a:r>
            <a:r>
              <a:rPr lang="en-US" dirty="0" smtClean="0"/>
              <a:t> Complexes</a:t>
            </a:r>
            <a:endParaRPr lang="en-US" dirty="0"/>
          </a:p>
        </p:txBody>
      </p:sp>
      <p:pic>
        <p:nvPicPr>
          <p:cNvPr id="5" name="Content Placeholder 4"/>
          <p:cNvPicPr>
            <a:picLocks noGrp="1" noChangeAspect="1"/>
          </p:cNvPicPr>
          <p:nvPr>
            <p:ph idx="1"/>
          </p:nvPr>
        </p:nvPicPr>
        <p:blipFill>
          <a:blip r:embed="rId3"/>
          <a:srcRect l="-15105" r="-15105"/>
          <a:stretch>
            <a:fillRect/>
          </a:stretch>
        </p:blipFill>
        <p:spPr>
          <a:xfrm>
            <a:off x="-944991" y="701291"/>
            <a:ext cx="8229600" cy="5315117"/>
          </a:xfrm>
        </p:spPr>
      </p:pic>
      <p:sp>
        <p:nvSpPr>
          <p:cNvPr id="4" name="Slide Number Placeholder 3"/>
          <p:cNvSpPr>
            <a:spLocks noGrp="1"/>
          </p:cNvSpPr>
          <p:nvPr>
            <p:ph type="sldNum" sz="quarter" idx="12"/>
          </p:nvPr>
        </p:nvSpPr>
        <p:spPr/>
        <p:txBody>
          <a:bodyPr/>
          <a:lstStyle/>
          <a:p>
            <a:fld id="{C93CEAF0-D08C-DE40-BB38-B7C916FB400A}" type="slidenum">
              <a:rPr lang="en-US" smtClean="0"/>
              <a:t>13</a:t>
            </a:fld>
            <a:endParaRPr lang="en-US"/>
          </a:p>
        </p:txBody>
      </p:sp>
      <p:sp>
        <p:nvSpPr>
          <p:cNvPr id="6" name="TextBox 5"/>
          <p:cNvSpPr txBox="1"/>
          <p:nvPr/>
        </p:nvSpPr>
        <p:spPr>
          <a:xfrm>
            <a:off x="113267" y="6016408"/>
            <a:ext cx="8229600" cy="646331"/>
          </a:xfrm>
          <a:prstGeom prst="rect">
            <a:avLst/>
          </a:prstGeom>
          <a:noFill/>
        </p:spPr>
        <p:txBody>
          <a:bodyPr wrap="square" rtlCol="0">
            <a:spAutoFit/>
          </a:bodyPr>
          <a:lstStyle/>
          <a:p>
            <a:pPr marL="285750" indent="-285750">
              <a:buFont typeface="Arial"/>
              <a:buChar char="•"/>
            </a:pPr>
            <a:r>
              <a:rPr lang="en-US" dirty="0"/>
              <a:t>P</a:t>
            </a:r>
            <a:r>
              <a:rPr lang="en-US" dirty="0" smtClean="0"/>
              <a:t>romises </a:t>
            </a:r>
            <a:r>
              <a:rPr lang="en-US" dirty="0"/>
              <a:t>higher light yield, lower backgrounds, likely easier to implement. </a:t>
            </a:r>
            <a:endParaRPr lang="en-US" dirty="0" smtClean="0"/>
          </a:p>
          <a:p>
            <a:pPr marL="285750" indent="-285750">
              <a:buFont typeface="Arial"/>
              <a:buChar char="•"/>
            </a:pPr>
            <a:r>
              <a:rPr lang="en-US" dirty="0" smtClean="0"/>
              <a:t>Quenching at ~% level but </a:t>
            </a:r>
            <a:r>
              <a:rPr lang="en-US" dirty="0"/>
              <a:t>p</a:t>
            </a:r>
            <a:r>
              <a:rPr lang="en-US" dirty="0" smtClean="0"/>
              <a:t>ossible </a:t>
            </a:r>
            <a:r>
              <a:rPr lang="en-US" dirty="0"/>
              <a:t>route to Phase II with PMT upgrade.</a:t>
            </a:r>
            <a:endParaRPr lang="en-US" dirty="0"/>
          </a:p>
        </p:txBody>
      </p:sp>
      <p:pic>
        <p:nvPicPr>
          <p:cNvPr id="7" name="Content Placeholder 4"/>
          <p:cNvPicPr>
            <a:picLocks noChangeAspect="1"/>
          </p:cNvPicPr>
          <p:nvPr/>
        </p:nvPicPr>
        <p:blipFill>
          <a:blip r:embed="rId4"/>
          <a:srcRect l="-14740" r="-14740"/>
          <a:stretch>
            <a:fillRect/>
          </a:stretch>
        </p:blipFill>
        <p:spPr>
          <a:xfrm>
            <a:off x="4617426" y="755911"/>
            <a:ext cx="5143190" cy="3321748"/>
          </a:xfrm>
          <a:prstGeom prst="rect">
            <a:avLst/>
          </a:prstGeom>
        </p:spPr>
      </p:pic>
    </p:spTree>
    <p:extLst>
      <p:ext uri="{BB962C8B-B14F-4D97-AF65-F5344CB8AC3E}">
        <p14:creationId xmlns:p14="http://schemas.microsoft.com/office/powerpoint/2010/main" val="28964142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descr="Screen Shot 2015-09-18 at 15.45.56.png"/>
          <p:cNvPicPr>
            <a:picLocks noGrp="1" noChangeAspect="1"/>
          </p:cNvPicPr>
          <p:nvPr>
            <p:ph idx="1"/>
          </p:nvPr>
        </p:nvPicPr>
        <p:blipFill>
          <a:blip r:embed="rId3">
            <a:extLst>
              <a:ext uri="{28A0092B-C50C-407E-A947-70E740481C1C}">
                <a14:useLocalDpi xmlns:a14="http://schemas.microsoft.com/office/drawing/2010/main" val="0"/>
              </a:ext>
            </a:extLst>
          </a:blip>
          <a:srcRect l="-1571" r="-1571"/>
          <a:stretch>
            <a:fillRect/>
          </a:stretch>
        </p:blipFill>
        <p:spPr>
          <a:xfrm>
            <a:off x="-142090" y="3345366"/>
            <a:ext cx="5510026" cy="3558671"/>
          </a:xfrm>
        </p:spPr>
      </p:pic>
      <p:sp>
        <p:nvSpPr>
          <p:cNvPr id="2" name="Title 1"/>
          <p:cNvSpPr>
            <a:spLocks noGrp="1"/>
          </p:cNvSpPr>
          <p:nvPr>
            <p:ph type="title"/>
          </p:nvPr>
        </p:nvSpPr>
        <p:spPr/>
        <p:txBody>
          <a:bodyPr>
            <a:normAutofit fontScale="90000"/>
          </a:bodyPr>
          <a:lstStyle/>
          <a:p>
            <a:r>
              <a:rPr lang="en-US" dirty="0" smtClean="0"/>
              <a:t>SNO+ future</a:t>
            </a:r>
            <a:endParaRPr lang="en-US" dirty="0"/>
          </a:p>
        </p:txBody>
      </p:sp>
      <p:sp>
        <p:nvSpPr>
          <p:cNvPr id="4" name="Slide Number Placeholder 3"/>
          <p:cNvSpPr>
            <a:spLocks noGrp="1"/>
          </p:cNvSpPr>
          <p:nvPr>
            <p:ph type="sldNum" sz="quarter" idx="12"/>
          </p:nvPr>
        </p:nvSpPr>
        <p:spPr/>
        <p:txBody>
          <a:bodyPr/>
          <a:lstStyle/>
          <a:p>
            <a:fld id="{C93CEAF0-D08C-DE40-BB38-B7C916FB400A}" type="slidenum">
              <a:rPr lang="en-US" smtClean="0"/>
              <a:t>14</a:t>
            </a:fld>
            <a:endParaRPr lang="en-US"/>
          </a:p>
        </p:txBody>
      </p:sp>
      <p:pic>
        <p:nvPicPr>
          <p:cNvPr id="7" name="Picture 6" descr="Screen Shot 2015-09-07 at 21.05.47.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048" y="753960"/>
            <a:ext cx="5231888" cy="2137761"/>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3037324840"/>
              </p:ext>
            </p:extLst>
          </p:nvPr>
        </p:nvGraphicFramePr>
        <p:xfrm>
          <a:off x="6006781" y="364558"/>
          <a:ext cx="3068944" cy="1961204"/>
        </p:xfrm>
        <a:graphic>
          <a:graphicData uri="http://schemas.openxmlformats.org/drawingml/2006/table">
            <a:tbl>
              <a:tblPr firstRow="1" bandRow="1">
                <a:tableStyleId>{5C22544A-7EE6-4342-B048-85BDC9FD1C3A}</a:tableStyleId>
              </a:tblPr>
              <a:tblGrid>
                <a:gridCol w="1389002"/>
                <a:gridCol w="1679942"/>
              </a:tblGrid>
              <a:tr h="414979">
                <a:tc>
                  <a:txBody>
                    <a:bodyPr/>
                    <a:lstStyle/>
                    <a:p>
                      <a:endParaRPr lang="en-US" dirty="0"/>
                    </a:p>
                  </a:txBody>
                  <a:tcPr/>
                </a:tc>
                <a:tc>
                  <a:txBody>
                    <a:bodyPr/>
                    <a:lstStyle/>
                    <a:p>
                      <a:r>
                        <a:rPr lang="en-US" dirty="0" smtClean="0"/>
                        <a:t>T</a:t>
                      </a:r>
                      <a:r>
                        <a:rPr lang="en-US" baseline="30000" dirty="0" smtClean="0"/>
                        <a:t>½</a:t>
                      </a:r>
                      <a:r>
                        <a:rPr lang="en-US" baseline="-25000" dirty="0" smtClean="0"/>
                        <a:t>0ν </a:t>
                      </a:r>
                      <a:r>
                        <a:rPr lang="en-US" baseline="0" dirty="0" smtClean="0"/>
                        <a:t>sensitivity</a:t>
                      </a:r>
                      <a:endParaRPr lang="en-US" baseline="-25000" dirty="0"/>
                    </a:p>
                  </a:txBody>
                  <a:tcPr/>
                </a:tc>
              </a:tr>
              <a:tr h="414979">
                <a:tc>
                  <a:txBody>
                    <a:bodyPr/>
                    <a:lstStyle/>
                    <a:p>
                      <a:r>
                        <a:rPr lang="en-US" dirty="0" smtClean="0"/>
                        <a:t>0.3% </a:t>
                      </a:r>
                      <a:r>
                        <a:rPr lang="en-US" dirty="0" err="1" smtClean="0"/>
                        <a:t>Te</a:t>
                      </a:r>
                      <a:r>
                        <a:rPr lang="en-US" dirty="0" smtClean="0"/>
                        <a:t>, 1 </a:t>
                      </a:r>
                      <a:r>
                        <a:rPr lang="en-US" dirty="0" err="1" smtClean="0"/>
                        <a:t>yr</a:t>
                      </a:r>
                      <a:endParaRPr lang="en-US" dirty="0"/>
                    </a:p>
                  </a:txBody>
                  <a:tcPr/>
                </a:tc>
                <a:tc>
                  <a:txBody>
                    <a:bodyPr/>
                    <a:lstStyle/>
                    <a:p>
                      <a:r>
                        <a:rPr lang="en-US" dirty="0" smtClean="0"/>
                        <a:t>3.9 × 10</a:t>
                      </a:r>
                      <a:r>
                        <a:rPr lang="en-US" baseline="30000" dirty="0" smtClean="0"/>
                        <a:t>25</a:t>
                      </a:r>
                      <a:r>
                        <a:rPr lang="en-US" dirty="0" smtClean="0"/>
                        <a:t> </a:t>
                      </a:r>
                      <a:r>
                        <a:rPr lang="en-US" dirty="0" err="1" smtClean="0"/>
                        <a:t>yr</a:t>
                      </a:r>
                      <a:endParaRPr lang="en-US" dirty="0"/>
                    </a:p>
                  </a:txBody>
                  <a:tcPr/>
                </a:tc>
              </a:tr>
              <a:tr h="414979">
                <a:tc>
                  <a:txBody>
                    <a:bodyPr/>
                    <a:lstStyle/>
                    <a:p>
                      <a:r>
                        <a:rPr lang="en-US" dirty="0" smtClean="0"/>
                        <a:t>0.3% </a:t>
                      </a:r>
                      <a:r>
                        <a:rPr lang="en-US" dirty="0" err="1" smtClean="0"/>
                        <a:t>Te</a:t>
                      </a:r>
                      <a:r>
                        <a:rPr lang="en-US" dirty="0" smtClean="0"/>
                        <a:t>, 5 </a:t>
                      </a:r>
                      <a:r>
                        <a:rPr lang="en-US" dirty="0" err="1" smtClean="0"/>
                        <a:t>yr</a:t>
                      </a:r>
                      <a:endParaRPr lang="en-US" dirty="0"/>
                    </a:p>
                  </a:txBody>
                  <a:tcPr/>
                </a:tc>
                <a:tc>
                  <a:txBody>
                    <a:bodyPr/>
                    <a:lstStyle/>
                    <a:p>
                      <a:r>
                        <a:rPr lang="en-US" dirty="0" smtClean="0"/>
                        <a:t>9 × 10</a:t>
                      </a:r>
                      <a:r>
                        <a:rPr lang="en-US" baseline="30000" dirty="0" smtClean="0"/>
                        <a:t>25</a:t>
                      </a:r>
                      <a:r>
                        <a:rPr lang="en-US" dirty="0" smtClean="0"/>
                        <a:t> </a:t>
                      </a:r>
                      <a:r>
                        <a:rPr lang="en-US" dirty="0" err="1" smtClean="0"/>
                        <a:t>yr</a:t>
                      </a:r>
                      <a:endParaRPr lang="en-US" dirty="0"/>
                    </a:p>
                  </a:txBody>
                  <a:tcPr/>
                </a:tc>
              </a:tr>
              <a:tr h="716267">
                <a:tc>
                  <a:txBody>
                    <a:bodyPr/>
                    <a:lstStyle/>
                    <a:p>
                      <a:r>
                        <a:rPr lang="en-US" dirty="0" smtClean="0"/>
                        <a:t>3% </a:t>
                      </a:r>
                      <a:r>
                        <a:rPr lang="en-US" dirty="0" err="1" smtClean="0"/>
                        <a:t>Te</a:t>
                      </a:r>
                      <a:r>
                        <a:rPr lang="en-US" dirty="0" smtClean="0"/>
                        <a:t>, HQE PMTs</a:t>
                      </a:r>
                      <a:endParaRPr lang="en-US" dirty="0"/>
                    </a:p>
                  </a:txBody>
                  <a:tcPr/>
                </a:tc>
                <a:tc>
                  <a:txBody>
                    <a:bodyPr/>
                    <a:lstStyle/>
                    <a:p>
                      <a:r>
                        <a:rPr lang="en-US" dirty="0" smtClean="0"/>
                        <a:t>7 × 10</a:t>
                      </a:r>
                      <a:r>
                        <a:rPr lang="en-US" baseline="30000" dirty="0" smtClean="0"/>
                        <a:t>26</a:t>
                      </a:r>
                      <a:r>
                        <a:rPr lang="en-US" dirty="0" smtClean="0"/>
                        <a:t> </a:t>
                      </a:r>
                      <a:r>
                        <a:rPr lang="en-US" dirty="0" err="1" smtClean="0"/>
                        <a:t>yr</a:t>
                      </a:r>
                      <a:endParaRPr lang="en-US" dirty="0"/>
                    </a:p>
                  </a:txBody>
                  <a:tcPr/>
                </a:tc>
              </a:tr>
            </a:tbl>
          </a:graphicData>
        </a:graphic>
      </p:graphicFrame>
      <p:sp>
        <p:nvSpPr>
          <p:cNvPr id="9" name="TextBox 8"/>
          <p:cNvSpPr txBox="1"/>
          <p:nvPr/>
        </p:nvSpPr>
        <p:spPr>
          <a:xfrm>
            <a:off x="5365136" y="4634501"/>
            <a:ext cx="3806173" cy="1938992"/>
          </a:xfrm>
          <a:prstGeom prst="rect">
            <a:avLst/>
          </a:prstGeom>
          <a:solidFill>
            <a:srgbClr val="FFFFFF"/>
          </a:solidFill>
        </p:spPr>
        <p:txBody>
          <a:bodyPr wrap="square" rtlCol="0">
            <a:spAutoFit/>
          </a:bodyPr>
          <a:lstStyle/>
          <a:p>
            <a:pPr marL="342900" indent="-342900">
              <a:buFont typeface="Arial"/>
              <a:buChar char="•"/>
            </a:pPr>
            <a:r>
              <a:rPr lang="en-US" sz="2000" dirty="0" smtClean="0"/>
              <a:t>R&amp;D into surfactant + Cocktail developments to increase light yield, new surfactants, </a:t>
            </a:r>
            <a:r>
              <a:rPr lang="en-US" sz="2000" dirty="0" err="1" smtClean="0"/>
              <a:t>diols</a:t>
            </a:r>
            <a:r>
              <a:rPr lang="en-US" sz="2000" dirty="0" smtClean="0"/>
              <a:t> …</a:t>
            </a:r>
          </a:p>
          <a:p>
            <a:pPr marL="342900" indent="-342900">
              <a:buFont typeface="Arial"/>
              <a:buChar char="•"/>
            </a:pPr>
            <a:r>
              <a:rPr lang="en-US" sz="2000" dirty="0" smtClean="0"/>
              <a:t>Investigate bag to contain </a:t>
            </a:r>
            <a:r>
              <a:rPr lang="en-US" sz="2000" dirty="0" err="1" smtClean="0"/>
              <a:t>Te</a:t>
            </a:r>
            <a:r>
              <a:rPr lang="en-US" sz="2000" dirty="0" smtClean="0"/>
              <a:t>-loading to </a:t>
            </a:r>
            <a:r>
              <a:rPr lang="en-US" sz="2000" dirty="0" err="1" smtClean="0"/>
              <a:t>fiducial</a:t>
            </a:r>
            <a:r>
              <a:rPr lang="en-US" sz="2000" dirty="0" smtClean="0"/>
              <a:t> volume</a:t>
            </a:r>
          </a:p>
          <a:p>
            <a:pPr marL="342900" indent="-342900">
              <a:buFont typeface="Arial"/>
              <a:buChar char="•"/>
            </a:pPr>
            <a:r>
              <a:rPr lang="en-US" sz="2000" dirty="0" smtClean="0"/>
              <a:t>Upgrade to High QE PMT array</a:t>
            </a:r>
          </a:p>
        </p:txBody>
      </p:sp>
      <p:pic>
        <p:nvPicPr>
          <p:cNvPr id="10" name="Picture 9" descr="spectrum_plot_3pct.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0355" y="2348161"/>
            <a:ext cx="2663645" cy="1994410"/>
          </a:xfrm>
          <a:prstGeom prst="rect">
            <a:avLst/>
          </a:prstGeom>
        </p:spPr>
      </p:pic>
      <p:sp>
        <p:nvSpPr>
          <p:cNvPr id="11" name="TextBox 10"/>
          <p:cNvSpPr txBox="1"/>
          <p:nvPr/>
        </p:nvSpPr>
        <p:spPr>
          <a:xfrm>
            <a:off x="5041390" y="3598126"/>
            <a:ext cx="1493017" cy="646331"/>
          </a:xfrm>
          <a:prstGeom prst="rect">
            <a:avLst/>
          </a:prstGeom>
          <a:noFill/>
        </p:spPr>
        <p:txBody>
          <a:bodyPr wrap="none" rtlCol="0">
            <a:spAutoFit/>
          </a:bodyPr>
          <a:lstStyle/>
          <a:p>
            <a:r>
              <a:rPr lang="en-US" dirty="0" smtClean="0"/>
              <a:t>3% loading, </a:t>
            </a:r>
          </a:p>
          <a:p>
            <a:r>
              <a:rPr lang="en-US" dirty="0" smtClean="0"/>
              <a:t>450 </a:t>
            </a:r>
            <a:r>
              <a:rPr lang="en-US" dirty="0" err="1" smtClean="0"/>
              <a:t>nhit</a:t>
            </a:r>
            <a:r>
              <a:rPr lang="en-US" dirty="0" smtClean="0"/>
              <a:t>/MeV</a:t>
            </a:r>
            <a:endParaRPr lang="en-US" dirty="0"/>
          </a:p>
        </p:txBody>
      </p:sp>
      <p:pic>
        <p:nvPicPr>
          <p:cNvPr id="14" name="Picture 13" descr="Screen Shot 2015-09-18 at 15.47.4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6082" y="2717116"/>
            <a:ext cx="1848325" cy="1862765"/>
          </a:xfrm>
          <a:prstGeom prst="rect">
            <a:avLst/>
          </a:prstGeom>
        </p:spPr>
      </p:pic>
      <p:sp>
        <p:nvSpPr>
          <p:cNvPr id="15" name="TextBox 14"/>
          <p:cNvSpPr txBox="1"/>
          <p:nvPr/>
        </p:nvSpPr>
        <p:spPr>
          <a:xfrm>
            <a:off x="7338539" y="2458862"/>
            <a:ext cx="979755" cy="461665"/>
          </a:xfrm>
          <a:prstGeom prst="rect">
            <a:avLst/>
          </a:prstGeom>
          <a:solidFill>
            <a:srgbClr val="FFFFFF"/>
          </a:solidFill>
          <a:ln>
            <a:solidFill>
              <a:srgbClr val="000000"/>
            </a:solidFill>
          </a:ln>
        </p:spPr>
        <p:txBody>
          <a:bodyPr wrap="none" rtlCol="0">
            <a:spAutoFit/>
          </a:bodyPr>
          <a:lstStyle/>
          <a:p>
            <a:r>
              <a:rPr lang="en-US" sz="1200" dirty="0" smtClean="0"/>
              <a:t>3% </a:t>
            </a:r>
            <a:r>
              <a:rPr lang="en-US" sz="1200" baseline="30000" dirty="0" err="1" smtClean="0"/>
              <a:t>nat</a:t>
            </a:r>
            <a:r>
              <a:rPr lang="en-US" sz="1200" dirty="0" err="1" smtClean="0"/>
              <a:t>Te</a:t>
            </a:r>
            <a:endParaRPr lang="en-US" sz="1200" dirty="0" smtClean="0"/>
          </a:p>
          <a:p>
            <a:r>
              <a:rPr lang="en-US" sz="1200" dirty="0" smtClean="0"/>
              <a:t>450 </a:t>
            </a:r>
            <a:r>
              <a:rPr lang="en-US" sz="1200" dirty="0" err="1" smtClean="0"/>
              <a:t>pe</a:t>
            </a:r>
            <a:r>
              <a:rPr lang="en-US" sz="1200" dirty="0" smtClean="0"/>
              <a:t>/MeV</a:t>
            </a:r>
            <a:endParaRPr lang="en-US" sz="1200" dirty="0"/>
          </a:p>
        </p:txBody>
      </p:sp>
      <p:sp>
        <p:nvSpPr>
          <p:cNvPr id="16" name="TextBox 15"/>
          <p:cNvSpPr txBox="1"/>
          <p:nvPr/>
        </p:nvSpPr>
        <p:spPr>
          <a:xfrm>
            <a:off x="5527342" y="2729163"/>
            <a:ext cx="979755" cy="461665"/>
          </a:xfrm>
          <a:prstGeom prst="rect">
            <a:avLst/>
          </a:prstGeom>
          <a:solidFill>
            <a:srgbClr val="FFFFFF"/>
          </a:solidFill>
          <a:ln>
            <a:solidFill>
              <a:srgbClr val="000000"/>
            </a:solidFill>
          </a:ln>
        </p:spPr>
        <p:txBody>
          <a:bodyPr wrap="none" rtlCol="0">
            <a:spAutoFit/>
          </a:bodyPr>
          <a:lstStyle/>
          <a:p>
            <a:r>
              <a:rPr lang="en-US" sz="1200" dirty="0" smtClean="0"/>
              <a:t>3% </a:t>
            </a:r>
            <a:r>
              <a:rPr lang="en-US" sz="1200" baseline="30000" dirty="0" err="1" smtClean="0"/>
              <a:t>nat</a:t>
            </a:r>
            <a:r>
              <a:rPr lang="en-US" sz="1200" dirty="0" err="1" smtClean="0"/>
              <a:t>Te</a:t>
            </a:r>
            <a:endParaRPr lang="en-US" sz="1200" dirty="0" smtClean="0"/>
          </a:p>
          <a:p>
            <a:r>
              <a:rPr lang="en-US" sz="1200" dirty="0" smtClean="0"/>
              <a:t>300 </a:t>
            </a:r>
            <a:r>
              <a:rPr lang="en-US" sz="1200" dirty="0" err="1" smtClean="0"/>
              <a:t>pe</a:t>
            </a:r>
            <a:r>
              <a:rPr lang="en-US" sz="1200" dirty="0" smtClean="0"/>
              <a:t>/MeV</a:t>
            </a:r>
            <a:endParaRPr lang="en-US" sz="1200" dirty="0"/>
          </a:p>
        </p:txBody>
      </p:sp>
    </p:spTree>
    <p:extLst>
      <p:ext uri="{BB962C8B-B14F-4D97-AF65-F5344CB8AC3E}">
        <p14:creationId xmlns:p14="http://schemas.microsoft.com/office/powerpoint/2010/main" val="380973386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41" descr="supernemo_sna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575" y="598488"/>
            <a:ext cx="2689225" cy="258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p>
            <a:pPr>
              <a:defRPr/>
            </a:pPr>
            <a:fld id="{3FDE7A6E-6A10-6941-85F8-A70550D5C741}" type="slidenum">
              <a:rPr lang="en-US" smtClean="0"/>
              <a:pPr>
                <a:defRPr/>
              </a:pPr>
              <a:t>15</a:t>
            </a:fld>
            <a:endParaRPr lang="en-US"/>
          </a:p>
        </p:txBody>
      </p:sp>
      <p:sp>
        <p:nvSpPr>
          <p:cNvPr id="7" name="Title 1"/>
          <p:cNvSpPr>
            <a:spLocks noGrp="1"/>
          </p:cNvSpPr>
          <p:nvPr>
            <p:ph type="title"/>
          </p:nvPr>
        </p:nvSpPr>
        <p:spPr>
          <a:xfrm>
            <a:off x="0" y="0"/>
            <a:ext cx="9144000" cy="598488"/>
          </a:xfrm>
        </p:spPr>
        <p:txBody>
          <a:bodyPr>
            <a:normAutofit fontScale="90000"/>
          </a:bodyPr>
          <a:lstStyle/>
          <a:p>
            <a:r>
              <a:rPr lang="en-US" dirty="0" err="1" smtClean="0">
                <a:latin typeface="Arial" charset="0"/>
                <a:ea typeface="ＭＳ Ｐゴシック" charset="0"/>
                <a:cs typeface="ＭＳ Ｐゴシック" charset="0"/>
              </a:rPr>
              <a:t>SuperNEMO</a:t>
            </a:r>
            <a:endParaRPr lang="en-US" dirty="0">
              <a:latin typeface="Arial" charset="0"/>
              <a:ea typeface="ＭＳ Ｐゴシック" charset="0"/>
              <a:cs typeface="ＭＳ Ｐゴシック" charset="0"/>
            </a:endParaRPr>
          </a:p>
        </p:txBody>
      </p:sp>
      <p:sp>
        <p:nvSpPr>
          <p:cNvPr id="10" name="AutoShape 39"/>
          <p:cNvSpPr>
            <a:spLocks noChangeArrowheads="1"/>
          </p:cNvSpPr>
          <p:nvPr/>
        </p:nvSpPr>
        <p:spPr bwMode="auto">
          <a:xfrm>
            <a:off x="152400" y="791638"/>
            <a:ext cx="8907463" cy="2246312"/>
          </a:xfrm>
          <a:prstGeom prst="roundRect">
            <a:avLst>
              <a:gd name="adj" fmla="val 4782"/>
            </a:avLst>
          </a:prstGeom>
          <a:noFill/>
          <a:ln w="9525">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18" name="TextBox 17"/>
          <p:cNvSpPr txBox="1">
            <a:spLocks noChangeArrowheads="1"/>
          </p:cNvSpPr>
          <p:nvPr/>
        </p:nvSpPr>
        <p:spPr bwMode="auto">
          <a:xfrm>
            <a:off x="250825" y="3269725"/>
            <a:ext cx="8642350" cy="293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defTabSz="457200">
              <a:defRPr sz="1400">
                <a:solidFill>
                  <a:schemeClr val="tx1"/>
                </a:solidFill>
                <a:latin typeface="Arial" charset="0"/>
                <a:ea typeface="ＭＳ Ｐゴシック" charset="0"/>
                <a:cs typeface="ＭＳ Ｐゴシック" charset="0"/>
              </a:defRPr>
            </a:lvl1pPr>
            <a:lvl2pPr marL="742950" indent="-285750" defTabSz="457200">
              <a:defRPr sz="1400">
                <a:solidFill>
                  <a:schemeClr val="tx1"/>
                </a:solidFill>
                <a:latin typeface="Arial" charset="0"/>
                <a:ea typeface="ＭＳ Ｐゴシック" charset="0"/>
              </a:defRPr>
            </a:lvl2pPr>
            <a:lvl3pPr marL="1143000" indent="-228600" defTabSz="457200">
              <a:defRPr sz="1400">
                <a:solidFill>
                  <a:schemeClr val="tx1"/>
                </a:solidFill>
                <a:latin typeface="Arial" charset="0"/>
                <a:ea typeface="ＭＳ Ｐゴシック" charset="0"/>
              </a:defRPr>
            </a:lvl3pPr>
            <a:lvl4pPr marL="1600200" indent="-228600" defTabSz="457200">
              <a:defRPr sz="1400">
                <a:solidFill>
                  <a:schemeClr val="tx1"/>
                </a:solidFill>
                <a:latin typeface="Arial" charset="0"/>
                <a:ea typeface="ＭＳ Ｐゴシック" charset="0"/>
              </a:defRPr>
            </a:lvl4pPr>
            <a:lvl5pPr marL="2057400" indent="-228600" defTabSz="4572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marL="0" indent="0" algn="l" eaLnBrk="1" hangingPunct="1">
              <a:lnSpc>
                <a:spcPct val="110000"/>
              </a:lnSpc>
              <a:spcBef>
                <a:spcPts val="800"/>
              </a:spcBef>
              <a:defRPr/>
            </a:pPr>
            <a:r>
              <a:rPr lang="en-US" sz="1600" b="1" dirty="0" smtClean="0"/>
              <a:t>The goals of SuperNEMO :</a:t>
            </a:r>
          </a:p>
          <a:p>
            <a:pPr algn="l" eaLnBrk="1" hangingPunct="1">
              <a:lnSpc>
                <a:spcPct val="110000"/>
              </a:lnSpc>
              <a:spcBef>
                <a:spcPts val="800"/>
              </a:spcBef>
              <a:buFont typeface="Arial" charset="0"/>
              <a:buAutoNum type="arabicPeriod"/>
              <a:defRPr/>
            </a:pPr>
            <a:r>
              <a:rPr lang="en-US" sz="1600" dirty="0" smtClean="0"/>
              <a:t>Build on the experience of the extremely successful </a:t>
            </a:r>
            <a:r>
              <a:rPr lang="en-US" sz="1600" dirty="0" smtClean="0">
                <a:solidFill>
                  <a:srgbClr val="FF0000"/>
                </a:solidFill>
              </a:rPr>
              <a:t>NEMO-3 </a:t>
            </a:r>
            <a:r>
              <a:rPr lang="en-US" sz="1600" dirty="0" smtClean="0"/>
              <a:t>experiment.</a:t>
            </a:r>
          </a:p>
          <a:p>
            <a:pPr algn="l" eaLnBrk="1" hangingPunct="1">
              <a:lnSpc>
                <a:spcPct val="110000"/>
              </a:lnSpc>
              <a:spcBef>
                <a:spcPts val="800"/>
              </a:spcBef>
              <a:buFont typeface="Arial" charset="0"/>
              <a:buAutoNum type="arabicPeriod"/>
              <a:defRPr/>
            </a:pPr>
            <a:r>
              <a:rPr lang="en-US" sz="1600" dirty="0" smtClean="0"/>
              <a:t>Use the power of the tracking-calorimeter approach to identify and suppress backgrounds. This will yield a </a:t>
            </a:r>
            <a:r>
              <a:rPr lang="en-US" sz="1600" dirty="0" smtClean="0">
                <a:solidFill>
                  <a:srgbClr val="FF0000"/>
                </a:solidFill>
              </a:rPr>
              <a:t>zero-background </a:t>
            </a:r>
            <a:r>
              <a:rPr lang="en-US" sz="1600" dirty="0" smtClean="0"/>
              <a:t>experiment in the first (</a:t>
            </a:r>
            <a:r>
              <a:rPr lang="en-US" sz="1600" dirty="0" smtClean="0">
                <a:solidFill>
                  <a:srgbClr val="FF0000"/>
                </a:solidFill>
              </a:rPr>
              <a:t>Demonstrator Module</a:t>
            </a:r>
            <a:r>
              <a:rPr lang="en-US" sz="1600" dirty="0" smtClean="0"/>
              <a:t>) phase.</a:t>
            </a:r>
          </a:p>
          <a:p>
            <a:pPr algn="l" eaLnBrk="1" hangingPunct="1">
              <a:lnSpc>
                <a:spcPct val="110000"/>
              </a:lnSpc>
              <a:spcBef>
                <a:spcPts val="800"/>
              </a:spcBef>
              <a:buFont typeface="Arial" charset="0"/>
              <a:buAutoNum type="arabicPeriod"/>
              <a:defRPr/>
            </a:pPr>
            <a:r>
              <a:rPr lang="en-US" sz="1600" dirty="0" smtClean="0"/>
              <a:t>Prove that a 100 kg scale experiment can reach the </a:t>
            </a:r>
            <a:r>
              <a:rPr lang="en-US" sz="1600" dirty="0" smtClean="0">
                <a:solidFill>
                  <a:srgbClr val="FF0000"/>
                </a:solidFill>
              </a:rPr>
              <a:t>inverted mass hierarchy </a:t>
            </a:r>
            <a:r>
              <a:rPr lang="en-US" sz="1600" dirty="0" smtClean="0"/>
              <a:t>(~50 </a:t>
            </a:r>
            <a:r>
              <a:rPr lang="en-US" sz="1600" dirty="0" err="1" smtClean="0"/>
              <a:t>meV</a:t>
            </a:r>
            <a:r>
              <a:rPr lang="en-US" sz="1600" dirty="0" smtClean="0"/>
              <a:t>) domain. </a:t>
            </a:r>
          </a:p>
          <a:p>
            <a:pPr algn="l" eaLnBrk="1" hangingPunct="1">
              <a:lnSpc>
                <a:spcPct val="110000"/>
              </a:lnSpc>
              <a:spcBef>
                <a:spcPts val="800"/>
              </a:spcBef>
              <a:buFont typeface="Arial" charset="0"/>
              <a:buAutoNum type="arabicPeriod"/>
              <a:defRPr/>
            </a:pPr>
            <a:r>
              <a:rPr lang="en-US" sz="1600" dirty="0" smtClean="0"/>
              <a:t>In the event of a discovery by any of the next-generation experiments, demonstrate that the tracking-calorimeter approach is by far the best one for </a:t>
            </a:r>
            <a:r>
              <a:rPr lang="en-US" sz="1600" dirty="0" err="1" smtClean="0">
                <a:solidFill>
                  <a:srgbClr val="FF0000"/>
                </a:solidFill>
              </a:rPr>
              <a:t>characterising</a:t>
            </a:r>
            <a:r>
              <a:rPr lang="en-US" sz="1600" dirty="0" smtClean="0">
                <a:solidFill>
                  <a:srgbClr val="FF0000"/>
                </a:solidFill>
              </a:rPr>
              <a:t> </a:t>
            </a:r>
            <a:r>
              <a:rPr lang="en-US" sz="1600" dirty="0" smtClean="0"/>
              <a:t>the mechanism of </a:t>
            </a:r>
            <a:r>
              <a:rPr lang="en-US" sz="1600" dirty="0" smtClean="0">
                <a:latin typeface="Symbol" charset="0"/>
                <a:cs typeface="Symbol" charset="0"/>
              </a:rPr>
              <a:t>0νββ</a:t>
            </a:r>
            <a:r>
              <a:rPr lang="en-US" sz="1600" dirty="0" smtClean="0"/>
              <a:t> decay.</a:t>
            </a:r>
          </a:p>
        </p:txBody>
      </p:sp>
      <p:sp>
        <p:nvSpPr>
          <p:cNvPr id="19" name="AutoShape 39"/>
          <p:cNvSpPr>
            <a:spLocks noChangeArrowheads="1"/>
          </p:cNvSpPr>
          <p:nvPr/>
        </p:nvSpPr>
        <p:spPr bwMode="auto">
          <a:xfrm>
            <a:off x="149225" y="3207813"/>
            <a:ext cx="8907463" cy="3024187"/>
          </a:xfrm>
          <a:prstGeom prst="roundRect">
            <a:avLst>
              <a:gd name="adj" fmla="val 3667"/>
            </a:avLst>
          </a:prstGeom>
          <a:noFill/>
          <a:ln w="9525">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pic>
        <p:nvPicPr>
          <p:cNvPr id="27" name="Picture 26"/>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9125" y="1920712"/>
            <a:ext cx="8572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AutoShape 36"/>
          <p:cNvSpPr>
            <a:spLocks/>
          </p:cNvSpPr>
          <p:nvPr/>
        </p:nvSpPr>
        <p:spPr bwMode="auto">
          <a:xfrm>
            <a:off x="5365750" y="1885425"/>
            <a:ext cx="152400" cy="533400"/>
          </a:xfrm>
          <a:prstGeom prst="rightBrace">
            <a:avLst>
              <a:gd name="adj1" fmla="val 29167"/>
              <a:gd name="adj2" fmla="val 50000"/>
            </a:avLst>
          </a:prstGeom>
          <a:noFill/>
          <a:ln w="9525">
            <a:solidFill>
              <a:schemeClr val="tx1"/>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pic>
        <p:nvPicPr>
          <p:cNvPr id="29" name="Picture 4"/>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3913" y="1887013"/>
            <a:ext cx="914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5"/>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800" y="1137713"/>
            <a:ext cx="9159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6"/>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27538" y="1137713"/>
            <a:ext cx="838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6550" y="1137713"/>
            <a:ext cx="83978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9"/>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08738" y="1137713"/>
            <a:ext cx="9366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 Box 42"/>
          <p:cNvSpPr txBox="1">
            <a:spLocks noChangeArrowheads="1"/>
          </p:cNvSpPr>
          <p:nvPr/>
        </p:nvSpPr>
        <p:spPr bwMode="auto">
          <a:xfrm>
            <a:off x="5595938" y="1879075"/>
            <a:ext cx="3024187"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algn="l" eaLnBrk="1" hangingPunct="1">
              <a:lnSpc>
                <a:spcPct val="94000"/>
              </a:lnSpc>
              <a:buSzPct val="50000"/>
            </a:pPr>
            <a:r>
              <a:rPr lang="en-GB" sz="1600"/>
              <a:t>Imperial, Manchester, UCL, UCL-MSSL, Warwick</a:t>
            </a:r>
          </a:p>
        </p:txBody>
      </p:sp>
      <p:pic>
        <p:nvPicPr>
          <p:cNvPr id="35" name="Picture 29" descr="slovak-flag.gif"/>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491413" y="1128188"/>
            <a:ext cx="798512"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623970" y="2454112"/>
            <a:ext cx="2623622" cy="369332"/>
          </a:xfrm>
          <a:prstGeom prst="rect">
            <a:avLst/>
          </a:prstGeom>
          <a:noFill/>
        </p:spPr>
        <p:txBody>
          <a:bodyPr wrap="none" rtlCol="0">
            <a:spAutoFit/>
          </a:bodyPr>
          <a:lstStyle/>
          <a:p>
            <a:r>
              <a:rPr lang="en-US" dirty="0"/>
              <a:t>7</a:t>
            </a:r>
            <a:r>
              <a:rPr lang="en-US" dirty="0" smtClean="0"/>
              <a:t> academics, 6 RAs, 4 PhD </a:t>
            </a:r>
            <a:endParaRPr lang="en-US" dirty="0"/>
          </a:p>
        </p:txBody>
      </p:sp>
    </p:spTree>
    <p:extLst>
      <p:ext uri="{BB962C8B-B14F-4D97-AF65-F5344CB8AC3E}">
        <p14:creationId xmlns:p14="http://schemas.microsoft.com/office/powerpoint/2010/main" val="300196563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3FDE7A6E-6A10-6941-85F8-A70550D5C741}" type="slidenum">
              <a:rPr lang="en-US" smtClean="0"/>
              <a:pPr>
                <a:defRPr/>
              </a:pPr>
              <a:t>16</a:t>
            </a:fld>
            <a:endParaRPr lang="en-US"/>
          </a:p>
        </p:txBody>
      </p:sp>
      <p:sp>
        <p:nvSpPr>
          <p:cNvPr id="7" name="Title 1"/>
          <p:cNvSpPr>
            <a:spLocks noGrp="1"/>
          </p:cNvSpPr>
          <p:nvPr>
            <p:ph type="title"/>
          </p:nvPr>
        </p:nvSpPr>
        <p:spPr>
          <a:xfrm>
            <a:off x="0" y="0"/>
            <a:ext cx="9144000" cy="595341"/>
          </a:xfrm>
        </p:spPr>
        <p:txBody>
          <a:bodyPr>
            <a:normAutofit fontScale="90000"/>
          </a:bodyPr>
          <a:lstStyle/>
          <a:p>
            <a:r>
              <a:rPr lang="en-US" dirty="0">
                <a:latin typeface="Arial" charset="0"/>
                <a:ea typeface="ＭＳ Ｐゴシック" charset="0"/>
                <a:cs typeface="ＭＳ Ｐゴシック" charset="0"/>
              </a:rPr>
              <a:t>NEMO-3 Overview</a:t>
            </a:r>
          </a:p>
        </p:txBody>
      </p:sp>
      <p:pic>
        <p:nvPicPr>
          <p:cNvPr id="8"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300" y="815975"/>
            <a:ext cx="2520950"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6"/>
          <p:cNvSpPr>
            <a:spLocks/>
          </p:cNvSpPr>
          <p:nvPr/>
        </p:nvSpPr>
        <p:spPr bwMode="auto">
          <a:xfrm>
            <a:off x="107950" y="765175"/>
            <a:ext cx="2617788" cy="244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spAutoFit/>
          </a:bodyPr>
          <a:lstStyle/>
          <a:p>
            <a:pPr marL="184150" indent="-144463" algn="l" eaLnBrk="1" hangingPunct="1">
              <a:spcAft>
                <a:spcPts val="600"/>
              </a:spcAft>
              <a:buFont typeface="Arial" charset="0"/>
              <a:buChar char="•"/>
            </a:pPr>
            <a:r>
              <a:rPr lang="en-US" sz="1600"/>
              <a:t>Tracking-calorimeter detector.</a:t>
            </a:r>
          </a:p>
          <a:p>
            <a:pPr marL="184150" indent="-144463" algn="l" eaLnBrk="1" hangingPunct="1">
              <a:spcAft>
                <a:spcPts val="600"/>
              </a:spcAft>
              <a:buFont typeface="Arial" charset="0"/>
              <a:buChar char="•"/>
            </a:pPr>
            <a:r>
              <a:rPr lang="en-US" sz="1600"/>
              <a:t>Situated in Laboratoire Souterrain de Modane (LSM) : </a:t>
            </a:r>
            <a:r>
              <a:rPr lang="en-US" sz="1600">
                <a:solidFill>
                  <a:srgbClr val="D90B00"/>
                </a:solidFill>
              </a:rPr>
              <a:t>4800 M.W.E.</a:t>
            </a:r>
          </a:p>
          <a:p>
            <a:pPr marL="184150" indent="-144463" algn="l" eaLnBrk="1" hangingPunct="1">
              <a:spcAft>
                <a:spcPts val="600"/>
              </a:spcAft>
              <a:buFont typeface="Arial" charset="0"/>
              <a:buChar char="•"/>
            </a:pPr>
            <a:r>
              <a:rPr lang="en-US" sz="1600">
                <a:solidFill>
                  <a:srgbClr val="000000"/>
                </a:solidFill>
              </a:rPr>
              <a:t>Ran from 2003 – 2011</a:t>
            </a:r>
          </a:p>
          <a:p>
            <a:pPr marL="184150" indent="-144463" algn="l" eaLnBrk="1" hangingPunct="1">
              <a:spcAft>
                <a:spcPts val="600"/>
              </a:spcAft>
              <a:buFont typeface="Arial" charset="0"/>
              <a:buChar char="•"/>
            </a:pPr>
            <a:r>
              <a:rPr lang="en-US" sz="1600">
                <a:solidFill>
                  <a:srgbClr val="000000"/>
                </a:solidFill>
              </a:rPr>
              <a:t>Decommissioned to make space for the Demonstrator Module</a:t>
            </a:r>
          </a:p>
        </p:txBody>
      </p:sp>
      <p:sp>
        <p:nvSpPr>
          <p:cNvPr id="10" name="Picture 9" descr="nemo_technique.pdf"/>
          <p:cNvSpPr>
            <a:spLocks noChangeAspect="1"/>
          </p:cNvSpPr>
          <p:nvPr/>
        </p:nvSpPr>
        <p:spPr bwMode="auto">
          <a:xfrm>
            <a:off x="530225" y="3516313"/>
            <a:ext cx="4618038" cy="30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1" name="Picture 11" descr="sect_tente_propre_lsm.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30838" y="608996"/>
            <a:ext cx="3605212"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descr="nemo_technique.pd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68313" y="3415345"/>
            <a:ext cx="4618037" cy="300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6333696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3FDE7A6E-6A10-6941-85F8-A70550D5C741}" type="slidenum">
              <a:rPr lang="en-US" smtClean="0"/>
              <a:pPr>
                <a:defRPr/>
              </a:pPr>
              <a:t>17</a:t>
            </a:fld>
            <a:endParaRPr lang="en-US"/>
          </a:p>
        </p:txBody>
      </p:sp>
      <p:sp>
        <p:nvSpPr>
          <p:cNvPr id="7" name="Title 1"/>
          <p:cNvSpPr>
            <a:spLocks noGrp="1"/>
          </p:cNvSpPr>
          <p:nvPr>
            <p:ph type="title"/>
          </p:nvPr>
        </p:nvSpPr>
        <p:spPr>
          <a:xfrm>
            <a:off x="0" y="0"/>
            <a:ext cx="9144000" cy="707441"/>
          </a:xfrm>
        </p:spPr>
        <p:txBody>
          <a:bodyPr>
            <a:noAutofit/>
          </a:bodyPr>
          <a:lstStyle/>
          <a:p>
            <a:r>
              <a:rPr lang="en-US" sz="2800" dirty="0" smtClean="0">
                <a:latin typeface="Arial" charset="0"/>
                <a:ea typeface="ＭＳ Ｐゴシック" charset="0"/>
                <a:cs typeface="ＭＳ Ｐゴシック" charset="0"/>
                <a:sym typeface="Symbol" charset="0"/>
              </a:rPr>
              <a:t>Recent NEMO-3 Results: </a:t>
            </a:r>
            <a:r>
              <a:rPr lang="en-US" sz="2400" dirty="0" smtClean="0">
                <a:latin typeface="Arial" charset="0"/>
                <a:ea typeface="ＭＳ Ｐゴシック" charset="0"/>
                <a:cs typeface="ＭＳ Ｐゴシック" charset="0"/>
                <a:sym typeface="Symbol" charset="0"/>
              </a:rPr>
              <a:t>All Have Major           Involvement</a:t>
            </a:r>
            <a:endParaRPr lang="en-US" sz="2400" dirty="0">
              <a:latin typeface="Arial" charset="0"/>
              <a:ea typeface="ＭＳ Ｐゴシック" charset="0"/>
              <a:cs typeface="ＭＳ Ｐゴシック" charset="0"/>
            </a:endParaRPr>
          </a:p>
        </p:txBody>
      </p:sp>
      <p:pic>
        <p:nvPicPr>
          <p:cNvPr id="8" name="Picture 6" descr="nemo3_mo100_limit_stack_filled_rati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497" y="707441"/>
            <a:ext cx="3672407" cy="3281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94"/>
          <p:cNvSpPr txBox="1">
            <a:spLocks noChangeArrowheads="1"/>
          </p:cNvSpPr>
          <p:nvPr/>
        </p:nvSpPr>
        <p:spPr bwMode="auto">
          <a:xfrm>
            <a:off x="4964550" y="851456"/>
            <a:ext cx="3168650" cy="3693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a:spcAft>
                <a:spcPts val="300"/>
              </a:spcAft>
              <a:buClr>
                <a:srgbClr val="FF0000"/>
              </a:buClr>
              <a:defRPr/>
            </a:pPr>
            <a:r>
              <a:rPr lang="en-US" sz="1600" b="1" u="sng" dirty="0" smtClean="0"/>
              <a:t>Final result with </a:t>
            </a:r>
            <a:r>
              <a:rPr lang="en-US" sz="1600" b="1" u="sng" baseline="30000" dirty="0" smtClean="0"/>
              <a:t>100</a:t>
            </a:r>
            <a:r>
              <a:rPr lang="en-US" sz="1600" b="1" u="sng" dirty="0" smtClean="0"/>
              <a:t>Mo – </a:t>
            </a:r>
            <a:r>
              <a:rPr lang="en-US" sz="1800" b="1" u="sng" dirty="0" smtClean="0">
                <a:solidFill>
                  <a:srgbClr val="FF0000"/>
                </a:solidFill>
              </a:rPr>
              <a:t>7kg</a:t>
            </a:r>
            <a:r>
              <a:rPr lang="en-US" sz="1600" b="1" u="sng" dirty="0" smtClean="0"/>
              <a:t> </a:t>
            </a:r>
            <a:endParaRPr lang="en-US" sz="1600" b="1" u="sng" dirty="0" smtClean="0"/>
          </a:p>
        </p:txBody>
      </p:sp>
      <p:graphicFrame>
        <p:nvGraphicFramePr>
          <p:cNvPr id="10" name="Object 8"/>
          <p:cNvGraphicFramePr>
            <a:graphicFrameLocks noChangeAspect="1"/>
          </p:cNvGraphicFramePr>
          <p:nvPr>
            <p:extLst>
              <p:ext uri="{D42A27DB-BD31-4B8C-83A1-F6EECF244321}">
                <p14:modId xmlns:p14="http://schemas.microsoft.com/office/powerpoint/2010/main" val="1243010964"/>
              </p:ext>
            </p:extLst>
          </p:nvPr>
        </p:nvGraphicFramePr>
        <p:xfrm>
          <a:off x="5715000" y="2219335"/>
          <a:ext cx="1819275" cy="379413"/>
        </p:xfrm>
        <a:graphic>
          <a:graphicData uri="http://schemas.openxmlformats.org/presentationml/2006/ole">
            <mc:AlternateContent xmlns:mc="http://schemas.openxmlformats.org/markup-compatibility/2006">
              <mc:Choice xmlns:v="urn:schemas-microsoft-com:vml" Requires="v">
                <p:oleObj spid="_x0000_s2087" name="Equation" r:id="rId5" imgW="1219200" imgH="254000" progId="Equation.3">
                  <p:embed/>
                </p:oleObj>
              </mc:Choice>
              <mc:Fallback>
                <p:oleObj name="Equation" r:id="rId5" imgW="1219200" imgH="254000" progId="Equation.3">
                  <p:embed/>
                  <p:pic>
                    <p:nvPicPr>
                      <p:cNvPr id="0" name=""/>
                      <p:cNvPicPr>
                        <a:picLocks noChangeAspect="1" noChangeArrowheads="1"/>
                      </p:cNvPicPr>
                      <p:nvPr/>
                    </p:nvPicPr>
                    <p:blipFill>
                      <a:blip r:embed="rId6"/>
                      <a:srcRect/>
                      <a:stretch>
                        <a:fillRect/>
                      </a:stretch>
                    </p:blipFill>
                    <p:spPr bwMode="auto">
                      <a:xfrm>
                        <a:off x="5715000" y="2219335"/>
                        <a:ext cx="1819275"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Rounded Rectangle 9"/>
          <p:cNvSpPr>
            <a:spLocks noChangeArrowheads="1"/>
          </p:cNvSpPr>
          <p:nvPr/>
        </p:nvSpPr>
        <p:spPr bwMode="auto">
          <a:xfrm>
            <a:off x="5040263" y="1332240"/>
            <a:ext cx="3095625" cy="431800"/>
          </a:xfrm>
          <a:prstGeom prst="roundRect">
            <a:avLst>
              <a:gd name="adj" fmla="val 16667"/>
            </a:avLst>
          </a:prstGeom>
          <a:noFill/>
          <a:ln w="952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sz="2000"/>
          </a:p>
        </p:txBody>
      </p:sp>
      <p:sp>
        <p:nvSpPr>
          <p:cNvPr id="12" name="Text Box 94"/>
          <p:cNvSpPr txBox="1">
            <a:spLocks noChangeArrowheads="1"/>
          </p:cNvSpPr>
          <p:nvPr/>
        </p:nvSpPr>
        <p:spPr bwMode="auto">
          <a:xfrm>
            <a:off x="4499992" y="1884536"/>
            <a:ext cx="4320034"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177800" indent="-177800">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algn="l">
              <a:spcAft>
                <a:spcPts val="300"/>
              </a:spcAft>
              <a:buClr>
                <a:srgbClr val="FF0000"/>
              </a:buClr>
              <a:buFont typeface="Wingdings" charset="0"/>
              <a:buChar char="§"/>
            </a:pPr>
            <a:r>
              <a:rPr lang="en-US" sz="1600" dirty="0"/>
              <a:t>For the Majorana mass </a:t>
            </a:r>
            <a:r>
              <a:rPr lang="en-US" sz="1600" dirty="0" smtClean="0"/>
              <a:t>mechanism :</a:t>
            </a:r>
            <a:endParaRPr lang="en-US" sz="1600" dirty="0"/>
          </a:p>
        </p:txBody>
      </p:sp>
      <p:sp>
        <p:nvSpPr>
          <p:cNvPr id="14" name="Text Box 94"/>
          <p:cNvSpPr txBox="1">
            <a:spLocks noChangeArrowheads="1"/>
          </p:cNvSpPr>
          <p:nvPr/>
        </p:nvSpPr>
        <p:spPr bwMode="auto">
          <a:xfrm>
            <a:off x="4499992" y="2603168"/>
            <a:ext cx="4176018"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177800" indent="-177800">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algn="l">
              <a:spcAft>
                <a:spcPts val="300"/>
              </a:spcAft>
              <a:buClr>
                <a:srgbClr val="FF0000"/>
              </a:buClr>
              <a:buFont typeface="Wingdings" charset="0"/>
              <a:buChar char="§"/>
            </a:pPr>
            <a:r>
              <a:rPr lang="en-US" sz="1600" dirty="0"/>
              <a:t>Also limits on RHC, R</a:t>
            </a:r>
            <a:r>
              <a:rPr lang="en-US" sz="1600" baseline="-25000" dirty="0"/>
              <a:t>P</a:t>
            </a:r>
            <a:r>
              <a:rPr lang="en-US" sz="1600" dirty="0"/>
              <a:t> SUSY etc.</a:t>
            </a:r>
          </a:p>
        </p:txBody>
      </p:sp>
      <p:cxnSp>
        <p:nvCxnSpPr>
          <p:cNvPr id="15" name="Straight Connector 14"/>
          <p:cNvCxnSpPr>
            <a:cxnSpLocks noChangeShapeType="1"/>
          </p:cNvCxnSpPr>
          <p:nvPr/>
        </p:nvCxnSpPr>
        <p:spPr bwMode="auto">
          <a:xfrm flipV="1">
            <a:off x="6588224" y="2611008"/>
            <a:ext cx="144029" cy="3203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graphicFrame>
        <p:nvGraphicFramePr>
          <p:cNvPr id="17" name="Object 10"/>
          <p:cNvGraphicFramePr>
            <a:graphicFrameLocks noChangeAspect="1"/>
          </p:cNvGraphicFramePr>
          <p:nvPr>
            <p:extLst>
              <p:ext uri="{D42A27DB-BD31-4B8C-83A1-F6EECF244321}">
                <p14:modId xmlns:p14="http://schemas.microsoft.com/office/powerpoint/2010/main" val="3761233983"/>
              </p:ext>
            </p:extLst>
          </p:nvPr>
        </p:nvGraphicFramePr>
        <p:xfrm>
          <a:off x="5125992" y="1375971"/>
          <a:ext cx="2898775" cy="360362"/>
        </p:xfrm>
        <a:graphic>
          <a:graphicData uri="http://schemas.openxmlformats.org/presentationml/2006/ole">
            <mc:AlternateContent xmlns:mc="http://schemas.openxmlformats.org/markup-compatibility/2006">
              <mc:Choice xmlns:v="urn:schemas-microsoft-com:vml" Requires="v">
                <p:oleObj spid="_x0000_s2088" name="Equation" r:id="rId7" imgW="1943100" imgH="241300" progId="Equation.3">
                  <p:embed/>
                </p:oleObj>
              </mc:Choice>
              <mc:Fallback>
                <p:oleObj name="Equation" r:id="rId7" imgW="1943100" imgH="2413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25992" y="1375971"/>
                        <a:ext cx="2898775"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 name="Picture 2" descr="Ca48_2e_sumE_Signalfirst_v3.pdf"/>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272969" y="4023327"/>
            <a:ext cx="2629738" cy="2751036"/>
          </a:xfrm>
          <a:prstGeom prst="rect">
            <a:avLst/>
          </a:prstGeom>
        </p:spPr>
      </p:pic>
      <p:sp>
        <p:nvSpPr>
          <p:cNvPr id="19" name="TextBox 18"/>
          <p:cNvSpPr txBox="1"/>
          <p:nvPr/>
        </p:nvSpPr>
        <p:spPr>
          <a:xfrm>
            <a:off x="3573176" y="3187072"/>
            <a:ext cx="2265295" cy="507831"/>
          </a:xfrm>
          <a:prstGeom prst="rect">
            <a:avLst/>
          </a:prstGeom>
          <a:noFill/>
          <a:ln>
            <a:solidFill>
              <a:srgbClr val="FF0000"/>
            </a:solidFill>
          </a:ln>
        </p:spPr>
        <p:txBody>
          <a:bodyPr wrap="none" rtlCol="0">
            <a:spAutoFit/>
          </a:bodyPr>
          <a:lstStyle/>
          <a:p>
            <a:pPr algn="l">
              <a:spcAft>
                <a:spcPts val="600"/>
              </a:spcAft>
            </a:pPr>
            <a:r>
              <a:rPr lang="en-US" sz="1100" dirty="0" err="1"/>
              <a:t>Phys.Rev</a:t>
            </a:r>
            <a:r>
              <a:rPr lang="en-US" sz="1100" dirty="0"/>
              <a:t>. D</a:t>
            </a:r>
            <a:r>
              <a:rPr lang="en-US" sz="1100" b="1" dirty="0"/>
              <a:t>89</a:t>
            </a:r>
            <a:r>
              <a:rPr lang="en-US" sz="1100" dirty="0"/>
              <a:t> (2014) 11, </a:t>
            </a:r>
            <a:r>
              <a:rPr lang="en-US" sz="1100" dirty="0" smtClean="0"/>
              <a:t>111101   </a:t>
            </a:r>
          </a:p>
          <a:p>
            <a:pPr algn="l">
              <a:spcAft>
                <a:spcPts val="600"/>
              </a:spcAft>
            </a:pPr>
            <a:r>
              <a:rPr lang="en-US" sz="1100" dirty="0" smtClean="0"/>
              <a:t>arXiv:1506.05825 </a:t>
            </a:r>
            <a:endParaRPr lang="en-US" sz="1100" dirty="0"/>
          </a:p>
        </p:txBody>
      </p:sp>
      <p:pic>
        <p:nvPicPr>
          <p:cNvPr id="20"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85115" y="182501"/>
            <a:ext cx="8001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Nd150_SumE.pdf"/>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15815" y="4091816"/>
            <a:ext cx="3144619" cy="2620516"/>
          </a:xfrm>
          <a:prstGeom prst="rect">
            <a:avLst/>
          </a:prstGeom>
        </p:spPr>
      </p:pic>
      <p:sp>
        <p:nvSpPr>
          <p:cNvPr id="22" name="TextBox 21"/>
          <p:cNvSpPr txBox="1"/>
          <p:nvPr/>
        </p:nvSpPr>
        <p:spPr>
          <a:xfrm rot="2700000">
            <a:off x="886787" y="4739387"/>
            <a:ext cx="1165704" cy="276999"/>
          </a:xfrm>
          <a:prstGeom prst="rect">
            <a:avLst/>
          </a:prstGeom>
          <a:noFill/>
        </p:spPr>
        <p:txBody>
          <a:bodyPr wrap="none" rtlCol="0">
            <a:spAutoFit/>
          </a:bodyPr>
          <a:lstStyle/>
          <a:p>
            <a:r>
              <a:rPr lang="en-US" sz="1200" dirty="0" smtClean="0">
                <a:solidFill>
                  <a:srgbClr val="800080"/>
                </a:solidFill>
                <a:effectLst>
                  <a:outerShdw blurRad="50800" dist="38100" dir="2700000" algn="tl" rotWithShape="0">
                    <a:srgbClr val="000000">
                      <a:alpha val="43000"/>
                    </a:srgbClr>
                  </a:outerShdw>
                </a:effectLst>
                <a:latin typeface="Princetown LET"/>
              </a:rPr>
              <a:t>preliminary</a:t>
            </a:r>
            <a:endParaRPr lang="en-US" sz="1200" dirty="0">
              <a:solidFill>
                <a:srgbClr val="800080"/>
              </a:solidFill>
              <a:effectLst>
                <a:outerShdw blurRad="50800" dist="38100" dir="2700000" algn="tl" rotWithShape="0">
                  <a:srgbClr val="000000">
                    <a:alpha val="43000"/>
                  </a:srgbClr>
                </a:outerShdw>
              </a:effectLst>
              <a:latin typeface="Princetown LET"/>
            </a:endParaRPr>
          </a:p>
        </p:txBody>
      </p:sp>
      <p:sp>
        <p:nvSpPr>
          <p:cNvPr id="23" name="TextBox 22"/>
          <p:cNvSpPr txBox="1"/>
          <p:nvPr/>
        </p:nvSpPr>
        <p:spPr>
          <a:xfrm rot="2700000">
            <a:off x="4139181" y="4751422"/>
            <a:ext cx="1165704" cy="276999"/>
          </a:xfrm>
          <a:prstGeom prst="rect">
            <a:avLst/>
          </a:prstGeom>
          <a:noFill/>
        </p:spPr>
        <p:txBody>
          <a:bodyPr wrap="none" rtlCol="0">
            <a:spAutoFit/>
          </a:bodyPr>
          <a:lstStyle/>
          <a:p>
            <a:r>
              <a:rPr lang="en-US" sz="1200" dirty="0" smtClean="0">
                <a:solidFill>
                  <a:srgbClr val="800080"/>
                </a:solidFill>
                <a:effectLst>
                  <a:outerShdw blurRad="50800" dist="38100" dir="2700000" algn="tl" rotWithShape="0">
                    <a:srgbClr val="000000">
                      <a:alpha val="43000"/>
                    </a:srgbClr>
                  </a:outerShdw>
                </a:effectLst>
                <a:latin typeface="Princetown LET"/>
              </a:rPr>
              <a:t>preliminary</a:t>
            </a:r>
            <a:endParaRPr lang="en-US" sz="1200" dirty="0">
              <a:solidFill>
                <a:srgbClr val="800080"/>
              </a:solidFill>
              <a:effectLst>
                <a:outerShdw blurRad="50800" dist="38100" dir="2700000" algn="tl" rotWithShape="0">
                  <a:srgbClr val="000000">
                    <a:alpha val="43000"/>
                  </a:srgbClr>
                </a:outerShdw>
              </a:effectLst>
              <a:latin typeface="Princetown LET"/>
            </a:endParaRPr>
          </a:p>
        </p:txBody>
      </p:sp>
      <p:sp>
        <p:nvSpPr>
          <p:cNvPr id="24" name="TextBox 23"/>
          <p:cNvSpPr txBox="1"/>
          <p:nvPr/>
        </p:nvSpPr>
        <p:spPr>
          <a:xfrm>
            <a:off x="2195736" y="5603984"/>
            <a:ext cx="547303" cy="307777"/>
          </a:xfrm>
          <a:prstGeom prst="rect">
            <a:avLst/>
          </a:prstGeom>
          <a:noFill/>
        </p:spPr>
        <p:txBody>
          <a:bodyPr wrap="none" rtlCol="0">
            <a:spAutoFit/>
          </a:bodyPr>
          <a:lstStyle/>
          <a:p>
            <a:r>
              <a:rPr lang="en-US" b="1" baseline="30000" dirty="0" smtClean="0">
                <a:solidFill>
                  <a:srgbClr val="800080"/>
                </a:solidFill>
                <a:effectLst>
                  <a:outerShdw blurRad="50800" dist="38100" dir="2700000" algn="tl" rotWithShape="0">
                    <a:srgbClr val="000000">
                      <a:alpha val="43000"/>
                    </a:srgbClr>
                  </a:outerShdw>
                </a:effectLst>
                <a:latin typeface="Arial"/>
                <a:cs typeface="Arial"/>
              </a:rPr>
              <a:t>48</a:t>
            </a:r>
            <a:r>
              <a:rPr lang="en-US" b="1" dirty="0" smtClean="0">
                <a:solidFill>
                  <a:srgbClr val="800080"/>
                </a:solidFill>
                <a:effectLst>
                  <a:outerShdw blurRad="50800" dist="38100" dir="2700000" algn="tl" rotWithShape="0">
                    <a:srgbClr val="000000">
                      <a:alpha val="43000"/>
                    </a:srgbClr>
                  </a:outerShdw>
                </a:effectLst>
                <a:latin typeface="Arial"/>
                <a:cs typeface="Arial"/>
              </a:rPr>
              <a:t>Ca</a:t>
            </a:r>
            <a:endParaRPr lang="en-US" b="1" dirty="0">
              <a:solidFill>
                <a:srgbClr val="800080"/>
              </a:solidFill>
              <a:effectLst>
                <a:outerShdw blurRad="50800" dist="38100" dir="2700000" algn="tl" rotWithShape="0">
                  <a:srgbClr val="000000">
                    <a:alpha val="43000"/>
                  </a:srgbClr>
                </a:outerShdw>
              </a:effectLst>
              <a:latin typeface="Arial"/>
              <a:cs typeface="Arial"/>
            </a:endParaRPr>
          </a:p>
        </p:txBody>
      </p:sp>
      <p:sp>
        <p:nvSpPr>
          <p:cNvPr id="25" name="TextBox 24"/>
          <p:cNvSpPr txBox="1"/>
          <p:nvPr/>
        </p:nvSpPr>
        <p:spPr>
          <a:xfrm>
            <a:off x="5282648" y="5603984"/>
            <a:ext cx="623688" cy="307777"/>
          </a:xfrm>
          <a:prstGeom prst="rect">
            <a:avLst/>
          </a:prstGeom>
          <a:noFill/>
        </p:spPr>
        <p:txBody>
          <a:bodyPr wrap="none" rtlCol="0">
            <a:spAutoFit/>
          </a:bodyPr>
          <a:lstStyle/>
          <a:p>
            <a:r>
              <a:rPr lang="en-US" b="1" baseline="30000" dirty="0" smtClean="0">
                <a:solidFill>
                  <a:srgbClr val="800080"/>
                </a:solidFill>
                <a:effectLst>
                  <a:outerShdw blurRad="50800" dist="38100" dir="2700000" algn="tl" rotWithShape="0">
                    <a:srgbClr val="000000">
                      <a:alpha val="43000"/>
                    </a:srgbClr>
                  </a:outerShdw>
                </a:effectLst>
                <a:latin typeface="Arial"/>
                <a:cs typeface="Arial"/>
              </a:rPr>
              <a:t>150</a:t>
            </a:r>
            <a:r>
              <a:rPr lang="en-US" b="1" dirty="0" smtClean="0">
                <a:solidFill>
                  <a:srgbClr val="800080"/>
                </a:solidFill>
                <a:effectLst>
                  <a:outerShdw blurRad="50800" dist="38100" dir="2700000" algn="tl" rotWithShape="0">
                    <a:srgbClr val="000000">
                      <a:alpha val="43000"/>
                    </a:srgbClr>
                  </a:outerShdw>
                </a:effectLst>
                <a:latin typeface="Arial"/>
                <a:cs typeface="Arial"/>
              </a:rPr>
              <a:t>Nd</a:t>
            </a:r>
            <a:endParaRPr lang="en-US" b="1" dirty="0">
              <a:solidFill>
                <a:srgbClr val="800080"/>
              </a:solidFill>
              <a:effectLst>
                <a:outerShdw blurRad="50800" dist="38100" dir="2700000" algn="tl" rotWithShape="0">
                  <a:srgbClr val="000000">
                    <a:alpha val="43000"/>
                  </a:srgbClr>
                </a:outerShdw>
              </a:effectLst>
              <a:latin typeface="Arial"/>
              <a:cs typeface="Arial"/>
            </a:endParaRPr>
          </a:p>
        </p:txBody>
      </p:sp>
      <p:sp>
        <p:nvSpPr>
          <p:cNvPr id="26" name="Text Box 94"/>
          <p:cNvSpPr txBox="1">
            <a:spLocks noChangeArrowheads="1"/>
          </p:cNvSpPr>
          <p:nvPr/>
        </p:nvSpPr>
        <p:spPr bwMode="auto">
          <a:xfrm>
            <a:off x="6012160" y="4451856"/>
            <a:ext cx="3024336" cy="19312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177800" indent="-177800">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algn="l">
              <a:spcAft>
                <a:spcPts val="900"/>
              </a:spcAft>
              <a:buClr>
                <a:srgbClr val="FF0000"/>
              </a:buClr>
              <a:buFont typeface="Wingdings" charset="0"/>
              <a:buChar char="§"/>
            </a:pPr>
            <a:r>
              <a:rPr lang="en-US" sz="1600" dirty="0" smtClean="0"/>
              <a:t>Final analyses of NEMO-3 data currently being published : more than 50% are UK led.</a:t>
            </a:r>
          </a:p>
          <a:p>
            <a:pPr algn="l">
              <a:spcAft>
                <a:spcPts val="900"/>
              </a:spcAft>
              <a:buClr>
                <a:srgbClr val="FF0000"/>
              </a:buClr>
              <a:buFont typeface="Wingdings" charset="0"/>
              <a:buChar char="§"/>
            </a:pPr>
            <a:r>
              <a:rPr lang="en-US" sz="1600" dirty="0" smtClean="0"/>
              <a:t>Two PhDs completed since the last PPAP meeting in 2014.</a:t>
            </a:r>
            <a:endParaRPr lang="en-US" sz="1600" dirty="0"/>
          </a:p>
        </p:txBody>
      </p:sp>
    </p:spTree>
    <p:extLst>
      <p:ext uri="{BB962C8B-B14F-4D97-AF65-F5344CB8AC3E}">
        <p14:creationId xmlns:p14="http://schemas.microsoft.com/office/powerpoint/2010/main" val="34139370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3FDE7A6E-6A10-6941-85F8-A70550D5C741}" type="slidenum">
              <a:rPr lang="en-US" smtClean="0"/>
              <a:pPr>
                <a:defRPr/>
              </a:pPr>
              <a:t>18</a:t>
            </a:fld>
            <a:endParaRPr lang="en-US"/>
          </a:p>
        </p:txBody>
      </p:sp>
      <p:sp>
        <p:nvSpPr>
          <p:cNvPr id="7" name="Title 1"/>
          <p:cNvSpPr>
            <a:spLocks noGrp="1"/>
          </p:cNvSpPr>
          <p:nvPr>
            <p:ph type="title"/>
          </p:nvPr>
        </p:nvSpPr>
        <p:spPr/>
        <p:txBody>
          <a:bodyPr>
            <a:normAutofit fontScale="90000"/>
          </a:bodyPr>
          <a:lstStyle/>
          <a:p>
            <a:r>
              <a:rPr lang="en-US" dirty="0" smtClean="0">
                <a:latin typeface="Arial" charset="0"/>
                <a:ea typeface="ＭＳ Ｐゴシック" charset="0"/>
                <a:cs typeface="ＭＳ Ｐゴシック" charset="0"/>
              </a:rPr>
              <a:t>World’s Best Limits</a:t>
            </a:r>
            <a:endParaRPr lang="en-US" dirty="0">
              <a:latin typeface="Arial" charset="0"/>
              <a:ea typeface="ＭＳ Ｐゴシック" charset="0"/>
              <a:cs typeface="ＭＳ Ｐゴシック" charset="0"/>
            </a:endParaRPr>
          </a:p>
        </p:txBody>
      </p:sp>
      <p:pic>
        <p:nvPicPr>
          <p:cNvPr id="8" name="Picture 6" descr="mv_ax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0734" y="5855238"/>
            <a:ext cx="7272338"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7"/>
          <p:cNvSpPr>
            <a:spLocks noChangeArrowheads="1"/>
          </p:cNvSpPr>
          <p:nvPr/>
        </p:nvSpPr>
        <p:spPr bwMode="auto">
          <a:xfrm>
            <a:off x="4202459" y="5413012"/>
            <a:ext cx="678557" cy="565200"/>
          </a:xfrm>
          <a:prstGeom prst="rect">
            <a:avLst/>
          </a:prstGeom>
          <a:solidFill>
            <a:srgbClr val="FF8000">
              <a:alpha val="50195"/>
            </a:srgbClr>
          </a:solidFill>
          <a:ln w="9525">
            <a:solidFill>
              <a:schemeClr val="tx1"/>
            </a:solidFill>
            <a:round/>
            <a:headEnd/>
            <a:tailEnd/>
          </a:ln>
        </p:spPr>
        <p:txBody>
          <a:bodyPr/>
          <a:lstStyle/>
          <a:p>
            <a:endParaRPr lang="en-US" sz="2000"/>
          </a:p>
        </p:txBody>
      </p:sp>
      <p:sp>
        <p:nvSpPr>
          <p:cNvPr id="10" name="Rectangle 9"/>
          <p:cNvSpPr/>
          <p:nvPr/>
        </p:nvSpPr>
        <p:spPr bwMode="auto">
          <a:xfrm>
            <a:off x="3810347" y="4432838"/>
            <a:ext cx="638175" cy="1544637"/>
          </a:xfrm>
          <a:prstGeom prst="rect">
            <a:avLst/>
          </a:prstGeom>
          <a:solidFill>
            <a:schemeClr val="accent2">
              <a:lumMod val="40000"/>
              <a:lumOff val="60000"/>
              <a:alpha val="50000"/>
            </a:schemeClr>
          </a:solidFill>
          <a:ln w="9525" cap="flat" cmpd="sng" algn="ctr">
            <a:solidFill>
              <a:schemeClr val="tx1"/>
            </a:solidFill>
            <a:prstDash val="solid"/>
            <a:round/>
            <a:headEnd type="none" w="med" len="med"/>
            <a:tailEnd type="none" w="med" len="med"/>
          </a:ln>
          <a:effectLst/>
        </p:spPr>
        <p:txBody>
          <a:bodyPr/>
          <a:lstStyle/>
          <a:p>
            <a:pPr>
              <a:defRPr/>
            </a:pPr>
            <a:endParaRPr lang="en-US" sz="2000">
              <a:latin typeface="Arial" pitchFamily="-112" charset="0"/>
              <a:ea typeface="ＭＳ Ｐゴシック" pitchFamily="-112" charset="-128"/>
              <a:cs typeface="ＭＳ Ｐゴシック" pitchFamily="-112" charset="-128"/>
            </a:endParaRPr>
          </a:p>
        </p:txBody>
      </p:sp>
      <p:sp>
        <p:nvSpPr>
          <p:cNvPr id="11" name="Rectangle 9"/>
          <p:cNvSpPr>
            <a:spLocks noChangeArrowheads="1"/>
          </p:cNvSpPr>
          <p:nvPr/>
        </p:nvSpPr>
        <p:spPr bwMode="auto">
          <a:xfrm>
            <a:off x="3729384" y="940338"/>
            <a:ext cx="863600" cy="5040312"/>
          </a:xfrm>
          <a:prstGeom prst="rect">
            <a:avLst/>
          </a:prstGeom>
          <a:solidFill>
            <a:schemeClr val="accent1">
              <a:alpha val="50195"/>
            </a:schemeClr>
          </a:solidFill>
          <a:ln w="9525">
            <a:solidFill>
              <a:schemeClr val="tx1"/>
            </a:solidFill>
            <a:round/>
            <a:headEnd/>
            <a:tailEnd/>
          </a:ln>
        </p:spPr>
        <p:txBody>
          <a:bodyPr/>
          <a:lstStyle/>
          <a:p>
            <a:endParaRPr lang="en-US" sz="2000"/>
          </a:p>
        </p:txBody>
      </p:sp>
      <p:sp>
        <p:nvSpPr>
          <p:cNvPr id="12" name="TextBox 10"/>
          <p:cNvSpPr txBox="1">
            <a:spLocks noChangeArrowheads="1"/>
          </p:cNvSpPr>
          <p:nvPr/>
        </p:nvSpPr>
        <p:spPr bwMode="auto">
          <a:xfrm>
            <a:off x="4637434" y="957484"/>
            <a:ext cx="182086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algn="l"/>
            <a:r>
              <a:rPr lang="en-US" b="1">
                <a:solidFill>
                  <a:srgbClr val="FF0000"/>
                </a:solidFill>
              </a:rPr>
              <a:t>EXO-200</a:t>
            </a:r>
          </a:p>
          <a:p>
            <a:pPr algn="l"/>
            <a:r>
              <a:rPr lang="en-US"/>
              <a:t>80 kg </a:t>
            </a:r>
            <a:r>
              <a:rPr lang="en-US" baseline="30000"/>
              <a:t>136</a:t>
            </a:r>
            <a:r>
              <a:rPr lang="en-US"/>
              <a:t>Xe (fiducial)</a:t>
            </a:r>
          </a:p>
          <a:p>
            <a:pPr algn="l"/>
            <a:r>
              <a:rPr lang="en-US"/>
              <a:t>[141 kg total]</a:t>
            </a:r>
          </a:p>
        </p:txBody>
      </p:sp>
      <p:sp>
        <p:nvSpPr>
          <p:cNvPr id="13" name="TextBox 11"/>
          <p:cNvSpPr txBox="1">
            <a:spLocks noChangeArrowheads="1"/>
          </p:cNvSpPr>
          <p:nvPr/>
        </p:nvSpPr>
        <p:spPr bwMode="auto">
          <a:xfrm>
            <a:off x="4572000" y="4497404"/>
            <a:ext cx="10461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algn="l"/>
            <a:r>
              <a:rPr lang="en-US" b="1" dirty="0">
                <a:solidFill>
                  <a:srgbClr val="FF0000"/>
                </a:solidFill>
              </a:rPr>
              <a:t>GERDA</a:t>
            </a:r>
          </a:p>
          <a:p>
            <a:pPr algn="l"/>
            <a:r>
              <a:rPr lang="en-US" dirty="0"/>
              <a:t>18 kg </a:t>
            </a:r>
            <a:r>
              <a:rPr lang="en-US" baseline="30000" dirty="0"/>
              <a:t>76</a:t>
            </a:r>
            <a:r>
              <a:rPr lang="en-US" dirty="0"/>
              <a:t>Ge</a:t>
            </a:r>
          </a:p>
        </p:txBody>
      </p:sp>
      <p:sp>
        <p:nvSpPr>
          <p:cNvPr id="14" name="TextBox 12"/>
          <p:cNvSpPr txBox="1">
            <a:spLocks noChangeArrowheads="1"/>
          </p:cNvSpPr>
          <p:nvPr/>
        </p:nvSpPr>
        <p:spPr bwMode="auto">
          <a:xfrm>
            <a:off x="4913824" y="5432060"/>
            <a:ext cx="102235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algn="l"/>
            <a:r>
              <a:rPr lang="en-US" b="1" dirty="0">
                <a:solidFill>
                  <a:srgbClr val="FF0000"/>
                </a:solidFill>
              </a:rPr>
              <a:t>NEMO-3</a:t>
            </a:r>
          </a:p>
          <a:p>
            <a:pPr algn="l"/>
            <a:r>
              <a:rPr lang="en-US" dirty="0"/>
              <a:t>7 kg </a:t>
            </a:r>
            <a:r>
              <a:rPr lang="en-US" baseline="30000" dirty="0"/>
              <a:t>100</a:t>
            </a:r>
            <a:r>
              <a:rPr lang="en-US" dirty="0"/>
              <a:t>Mo</a:t>
            </a:r>
          </a:p>
        </p:txBody>
      </p:sp>
      <p:graphicFrame>
        <p:nvGraphicFramePr>
          <p:cNvPr id="15" name="Object 13"/>
          <p:cNvGraphicFramePr>
            <a:graphicFrameLocks noChangeAspect="1"/>
          </p:cNvGraphicFramePr>
          <p:nvPr>
            <p:extLst>
              <p:ext uri="{D42A27DB-BD31-4B8C-83A1-F6EECF244321}">
                <p14:modId xmlns:p14="http://schemas.microsoft.com/office/powerpoint/2010/main" val="3465018186"/>
              </p:ext>
            </p:extLst>
          </p:nvPr>
        </p:nvGraphicFramePr>
        <p:xfrm>
          <a:off x="3572903" y="6145748"/>
          <a:ext cx="1368425" cy="449262"/>
        </p:xfrm>
        <a:graphic>
          <a:graphicData uri="http://schemas.openxmlformats.org/presentationml/2006/ole">
            <mc:AlternateContent xmlns:mc="http://schemas.openxmlformats.org/markup-compatibility/2006">
              <mc:Choice xmlns:v="urn:schemas-microsoft-com:vml" Requires="v">
                <p:oleObj spid="_x0000_s3092" name="Equation" r:id="rId5" imgW="774700" imgH="254000" progId="Equation.3">
                  <p:embed/>
                </p:oleObj>
              </mc:Choice>
              <mc:Fallback>
                <p:oleObj name="Equation" r:id="rId5" imgW="774700" imgH="2540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2903" y="6145748"/>
                        <a:ext cx="136842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6" name="Rectangle 14"/>
          <p:cNvSpPr>
            <a:spLocks noChangeArrowheads="1"/>
          </p:cNvSpPr>
          <p:nvPr/>
        </p:nvSpPr>
        <p:spPr bwMode="auto">
          <a:xfrm>
            <a:off x="851247" y="4424900"/>
            <a:ext cx="1725612" cy="1555750"/>
          </a:xfrm>
          <a:prstGeom prst="rect">
            <a:avLst/>
          </a:prstGeom>
          <a:pattFill prst="ltUpDiag">
            <a:fgClr>
              <a:schemeClr val="tx1"/>
            </a:fgClr>
            <a:bgClr>
              <a:srgbClr val="FFFFFF"/>
            </a:bgClr>
          </a:pattFill>
          <a:ln w="9525">
            <a:solidFill>
              <a:schemeClr val="tx1"/>
            </a:solidFill>
            <a:round/>
            <a:headEnd/>
            <a:tailEnd/>
          </a:ln>
        </p:spPr>
        <p:txBody>
          <a:bodyPr/>
          <a:lstStyle/>
          <a:p>
            <a:endParaRPr lang="en-US" sz="2000"/>
          </a:p>
        </p:txBody>
      </p:sp>
      <p:sp>
        <p:nvSpPr>
          <p:cNvPr id="17" name="TextBox 15"/>
          <p:cNvSpPr txBox="1">
            <a:spLocks noChangeArrowheads="1"/>
          </p:cNvSpPr>
          <p:nvPr/>
        </p:nvSpPr>
        <p:spPr bwMode="auto">
          <a:xfrm>
            <a:off x="1035397" y="4848763"/>
            <a:ext cx="1311275" cy="738187"/>
          </a:xfrm>
          <a:prstGeom prst="rect">
            <a:avLst/>
          </a:prstGeom>
          <a:solidFill>
            <a:schemeClr val="bg1">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r>
              <a:rPr lang="en-US" b="1">
                <a:solidFill>
                  <a:srgbClr val="FF0000"/>
                </a:solidFill>
              </a:rPr>
              <a:t>INVERTED</a:t>
            </a:r>
          </a:p>
          <a:p>
            <a:r>
              <a:rPr lang="en-US" b="1">
                <a:solidFill>
                  <a:srgbClr val="FF0000"/>
                </a:solidFill>
              </a:rPr>
              <a:t>MASS</a:t>
            </a:r>
          </a:p>
          <a:p>
            <a:r>
              <a:rPr lang="en-US" b="1">
                <a:solidFill>
                  <a:srgbClr val="FF0000"/>
                </a:solidFill>
              </a:rPr>
              <a:t>HIERARCHY</a:t>
            </a:r>
            <a:endParaRPr lang="en-US"/>
          </a:p>
        </p:txBody>
      </p:sp>
      <p:sp>
        <p:nvSpPr>
          <p:cNvPr id="18" name="Text Box 94"/>
          <p:cNvSpPr txBox="1">
            <a:spLocks noChangeArrowheads="1"/>
          </p:cNvSpPr>
          <p:nvPr/>
        </p:nvSpPr>
        <p:spPr bwMode="auto">
          <a:xfrm>
            <a:off x="467544" y="1103305"/>
            <a:ext cx="2786062" cy="585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a:spcAft>
                <a:spcPts val="300"/>
              </a:spcAft>
              <a:buClr>
                <a:srgbClr val="FF0000"/>
              </a:buClr>
            </a:pPr>
            <a:r>
              <a:rPr lang="en-US" sz="1600" b="1" u="sng" dirty="0"/>
              <a:t>Sensitivity vs. Isotope Mass (area of rectangle)</a:t>
            </a:r>
            <a:endParaRPr lang="en-US" sz="1600" dirty="0"/>
          </a:p>
        </p:txBody>
      </p:sp>
      <p:sp>
        <p:nvSpPr>
          <p:cNvPr id="19" name="TextBox 10"/>
          <p:cNvSpPr txBox="1">
            <a:spLocks noChangeArrowheads="1"/>
          </p:cNvSpPr>
          <p:nvPr/>
        </p:nvSpPr>
        <p:spPr bwMode="auto">
          <a:xfrm>
            <a:off x="6465192" y="957484"/>
            <a:ext cx="24272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algn="l"/>
            <a:r>
              <a:rPr lang="en-US" b="1" dirty="0">
                <a:solidFill>
                  <a:srgbClr val="FF0000"/>
                </a:solidFill>
              </a:rPr>
              <a:t>[ </a:t>
            </a:r>
            <a:r>
              <a:rPr lang="en-US" b="1" dirty="0" err="1">
                <a:solidFill>
                  <a:srgbClr val="FF0000"/>
                </a:solidFill>
              </a:rPr>
              <a:t>KamLAND</a:t>
            </a:r>
            <a:r>
              <a:rPr lang="en-US" b="1" dirty="0">
                <a:solidFill>
                  <a:srgbClr val="FF0000"/>
                </a:solidFill>
              </a:rPr>
              <a:t>-Zen ]</a:t>
            </a:r>
          </a:p>
          <a:p>
            <a:pPr algn="l"/>
            <a:r>
              <a:rPr lang="en-US" dirty="0"/>
              <a:t>290 kg </a:t>
            </a:r>
            <a:r>
              <a:rPr lang="en-US" baseline="30000" dirty="0"/>
              <a:t>136</a:t>
            </a:r>
            <a:r>
              <a:rPr lang="en-US" dirty="0"/>
              <a:t>Xe total (off-scale)</a:t>
            </a:r>
          </a:p>
        </p:txBody>
      </p:sp>
      <p:sp>
        <p:nvSpPr>
          <p:cNvPr id="20" name="Text Box 29"/>
          <p:cNvSpPr txBox="1">
            <a:spLocks noChangeArrowheads="1"/>
          </p:cNvSpPr>
          <p:nvPr/>
        </p:nvSpPr>
        <p:spPr bwMode="auto">
          <a:xfrm>
            <a:off x="109180" y="2152500"/>
            <a:ext cx="3198036"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r>
              <a:rPr lang="en-US" dirty="0" smtClean="0"/>
              <a:t>Width due to </a:t>
            </a:r>
            <a:r>
              <a:rPr lang="en-US" u="sng" dirty="0" err="1" smtClean="0"/>
              <a:t>u</a:t>
            </a:r>
            <a:r>
              <a:rPr lang="en-US" b="1" u="sng" dirty="0" err="1" smtClean="0"/>
              <a:t>N</a:t>
            </a:r>
            <a:r>
              <a:rPr lang="en-US" u="sng" dirty="0" err="1" smtClean="0"/>
              <a:t>clear</a:t>
            </a:r>
            <a:r>
              <a:rPr lang="en-US" u="sng" dirty="0" smtClean="0"/>
              <a:t> </a:t>
            </a:r>
            <a:r>
              <a:rPr lang="en-US" b="1" u="sng" dirty="0"/>
              <a:t>M</a:t>
            </a:r>
            <a:r>
              <a:rPr lang="en-US" u="sng" dirty="0"/>
              <a:t>atrix </a:t>
            </a:r>
            <a:r>
              <a:rPr lang="en-US" b="1" u="sng" dirty="0"/>
              <a:t>E</a:t>
            </a:r>
            <a:r>
              <a:rPr lang="en-US" u="sng" dirty="0"/>
              <a:t>lements</a:t>
            </a:r>
          </a:p>
        </p:txBody>
      </p:sp>
      <p:pic>
        <p:nvPicPr>
          <p:cNvPr id="21" name="Picture 34" descr="NME_schematic"/>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4392" y="2474788"/>
            <a:ext cx="2933410" cy="1005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2"/>
          <p:cNvSpPr/>
          <p:nvPr/>
        </p:nvSpPr>
        <p:spPr bwMode="auto">
          <a:xfrm>
            <a:off x="83984" y="2121140"/>
            <a:ext cx="3191872" cy="144016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pic>
        <p:nvPicPr>
          <p:cNvPr id="2" name="Picture 1" descr="evt_0nu_small_3.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76672" y="2927494"/>
            <a:ext cx="2376264" cy="2402963"/>
          </a:xfrm>
          <a:prstGeom prst="rect">
            <a:avLst/>
          </a:prstGeom>
        </p:spPr>
      </p:pic>
      <p:sp>
        <p:nvSpPr>
          <p:cNvPr id="3" name="TextBox 2"/>
          <p:cNvSpPr txBox="1"/>
          <p:nvPr/>
        </p:nvSpPr>
        <p:spPr>
          <a:xfrm>
            <a:off x="5899745" y="1679262"/>
            <a:ext cx="3244255" cy="1477328"/>
          </a:xfrm>
          <a:prstGeom prst="rect">
            <a:avLst/>
          </a:prstGeom>
          <a:noFill/>
        </p:spPr>
        <p:txBody>
          <a:bodyPr wrap="square" rtlCol="0">
            <a:spAutoFit/>
          </a:bodyPr>
          <a:lstStyle/>
          <a:p>
            <a:pPr algn="l">
              <a:buClr>
                <a:srgbClr val="FF0000"/>
              </a:buClr>
            </a:pPr>
            <a:r>
              <a:rPr lang="en-US" b="1" dirty="0" smtClean="0">
                <a:solidFill>
                  <a:srgbClr val="FF0000"/>
                </a:solidFill>
              </a:rPr>
              <a:t>NEMO-3 :</a:t>
            </a:r>
          </a:p>
          <a:p>
            <a:pPr marL="180975" indent="-180975" algn="l">
              <a:buClr>
                <a:srgbClr val="FF0000"/>
              </a:buClr>
              <a:buFont typeface="Wingdings" charset="2"/>
              <a:buChar char="§"/>
            </a:pPr>
            <a:r>
              <a:rPr lang="en-US" dirty="0" smtClean="0"/>
              <a:t>Competitive with small </a:t>
            </a:r>
            <a:r>
              <a:rPr lang="en-US" dirty="0" err="1" smtClean="0"/>
              <a:t>M</a:t>
            </a:r>
            <a:r>
              <a:rPr lang="en-US" baseline="-25000" dirty="0" err="1" smtClean="0"/>
              <a:t>isotope</a:t>
            </a:r>
            <a:endParaRPr lang="en-US" baseline="-25000" dirty="0" smtClean="0"/>
          </a:p>
          <a:p>
            <a:pPr marL="180975" indent="-180975" algn="l">
              <a:buClr>
                <a:srgbClr val="FF0000"/>
              </a:buClr>
              <a:buFont typeface="Wingdings" charset="2"/>
              <a:buChar char="§"/>
            </a:pPr>
            <a:r>
              <a:rPr lang="en-US" dirty="0" smtClean="0"/>
              <a:t>Best for probing signal mechanism in event of discovery.</a:t>
            </a:r>
            <a:endParaRPr lang="en-US" dirty="0"/>
          </a:p>
        </p:txBody>
      </p:sp>
      <p:sp>
        <p:nvSpPr>
          <p:cNvPr id="24" name="Rectangle 23"/>
          <p:cNvSpPr/>
          <p:nvPr/>
        </p:nvSpPr>
        <p:spPr bwMode="auto">
          <a:xfrm>
            <a:off x="5907344" y="1695671"/>
            <a:ext cx="3236656" cy="3593821"/>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119930919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3FDE7A6E-6A10-6941-85F8-A70550D5C741}" type="slidenum">
              <a:rPr lang="en-US" smtClean="0"/>
              <a:pPr>
                <a:defRPr/>
              </a:pPr>
              <a:t>19</a:t>
            </a:fld>
            <a:endParaRPr lang="en-US"/>
          </a:p>
        </p:txBody>
      </p:sp>
      <p:sp>
        <p:nvSpPr>
          <p:cNvPr id="7" name="Title 1"/>
          <p:cNvSpPr>
            <a:spLocks noGrp="1"/>
          </p:cNvSpPr>
          <p:nvPr>
            <p:ph type="title"/>
          </p:nvPr>
        </p:nvSpPr>
        <p:spPr>
          <a:xfrm>
            <a:off x="0" y="0"/>
            <a:ext cx="9144000" cy="807017"/>
          </a:xfrm>
        </p:spPr>
        <p:txBody>
          <a:bodyPr>
            <a:noAutofit/>
          </a:bodyPr>
          <a:lstStyle/>
          <a:p>
            <a:r>
              <a:rPr lang="en-US" sz="3200" dirty="0">
                <a:latin typeface="Arial" charset="0"/>
                <a:ea typeface="ＭＳ Ｐゴシック" charset="0"/>
                <a:cs typeface="ＭＳ Ｐゴシック" charset="0"/>
              </a:rPr>
              <a:t>SuperNEMO Demonstrator </a:t>
            </a:r>
            <a:r>
              <a:rPr lang="en-US" sz="3200" dirty="0" smtClean="0">
                <a:latin typeface="Arial" charset="0"/>
                <a:ea typeface="ＭＳ Ｐゴシック" charset="0"/>
                <a:cs typeface="ＭＳ Ｐゴシック" charset="0"/>
              </a:rPr>
              <a:t>Module: </a:t>
            </a:r>
            <a:r>
              <a:rPr lang="en-US" sz="2800" dirty="0">
                <a:latin typeface="Arial" charset="0"/>
                <a:ea typeface="ＭＳ Ｐゴシック" charset="0"/>
                <a:cs typeface="ＭＳ Ｐゴシック" charset="0"/>
              </a:rPr>
              <a:t>Overview</a:t>
            </a:r>
          </a:p>
        </p:txBody>
      </p:sp>
      <p:pic>
        <p:nvPicPr>
          <p:cNvPr id="8" name="Picture 2" descr="C:\Documents and Settings\bourgeoi\Bureau\Demonstrator 2.png"/>
          <p:cNvPicPr>
            <a:picLocks noChangeAspect="1" noChangeArrowheads="1"/>
          </p:cNvPicPr>
          <p:nvPr/>
        </p:nvPicPr>
        <p:blipFill>
          <a:blip r:embed="rId4">
            <a:extLst>
              <a:ext uri="{28A0092B-C50C-407E-A947-70E740481C1C}">
                <a14:useLocalDpi xmlns:a14="http://schemas.microsoft.com/office/drawing/2010/main" val="0"/>
              </a:ext>
            </a:extLst>
          </a:blip>
          <a:srcRect l="8449" r="10555"/>
          <a:stretch>
            <a:fillRect/>
          </a:stretch>
        </p:blipFill>
        <p:spPr bwMode="auto">
          <a:xfrm>
            <a:off x="2339975" y="2392910"/>
            <a:ext cx="4464050" cy="387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Down Arrow 8"/>
          <p:cNvSpPr/>
          <p:nvPr/>
        </p:nvSpPr>
        <p:spPr bwMode="auto">
          <a:xfrm rot="4500000" flipV="1">
            <a:off x="2085181" y="5833817"/>
            <a:ext cx="576263" cy="431800"/>
          </a:xfrm>
          <a:prstGeom prst="downArrow">
            <a:avLst/>
          </a:prstGeom>
          <a:solidFill>
            <a:srgbClr val="3366FF"/>
          </a:solidFill>
          <a:ln w="9525" cap="flat" cmpd="sng" algn="ctr">
            <a:noFill/>
            <a:prstDash val="solid"/>
            <a:round/>
            <a:headEnd type="none" w="med" len="med"/>
            <a:tailEnd type="none" w="med" len="med"/>
          </a:ln>
          <a:effectLst>
            <a:outerShdw blurRad="50800" dist="38100" dir="2700000" algn="tl" rotWithShape="0">
              <a:srgbClr val="000000">
                <a:alpha val="43000"/>
              </a:srgbClr>
            </a:outerShdw>
          </a:effectLst>
        </p:spPr>
        <p:txBody>
          <a:bodyPr/>
          <a:lstStyle/>
          <a:p>
            <a:pPr>
              <a:defRPr/>
            </a:pPr>
            <a:r>
              <a:rPr lang="en-US" sz="2000" dirty="0">
                <a:latin typeface="Arial" pitchFamily="-112" charset="0"/>
                <a:ea typeface="ＭＳ Ｐゴシック" pitchFamily="-112" charset="-128"/>
                <a:cs typeface="ＭＳ Ｐゴシック" pitchFamily="-112" charset="-128"/>
              </a:rPr>
              <a:t> </a:t>
            </a:r>
          </a:p>
        </p:txBody>
      </p:sp>
      <p:sp>
        <p:nvSpPr>
          <p:cNvPr id="10" name="Down Arrow 9"/>
          <p:cNvSpPr/>
          <p:nvPr/>
        </p:nvSpPr>
        <p:spPr bwMode="auto">
          <a:xfrm rot="17100000">
            <a:off x="2085181" y="1874592"/>
            <a:ext cx="576263" cy="431800"/>
          </a:xfrm>
          <a:prstGeom prst="downArrow">
            <a:avLst/>
          </a:prstGeom>
          <a:solidFill>
            <a:srgbClr val="3366FF"/>
          </a:solidFill>
          <a:ln w="9525" cap="flat" cmpd="sng" algn="ctr">
            <a:noFill/>
            <a:prstDash val="solid"/>
            <a:round/>
            <a:headEnd type="none" w="med" len="med"/>
            <a:tailEnd type="none" w="med" len="med"/>
          </a:ln>
          <a:effectLst>
            <a:outerShdw blurRad="50800" dist="38100" dir="2700000" algn="tl" rotWithShape="0">
              <a:srgbClr val="000000">
                <a:alpha val="43000"/>
              </a:srgbClr>
            </a:outerShdw>
          </a:effectLst>
        </p:spPr>
        <p:txBody>
          <a:bodyPr/>
          <a:lstStyle/>
          <a:p>
            <a:pPr>
              <a:defRPr/>
            </a:pPr>
            <a:r>
              <a:rPr lang="en-US" sz="2000" dirty="0">
                <a:latin typeface="Arial" pitchFamily="-112" charset="0"/>
                <a:ea typeface="ＭＳ Ｐゴシック" pitchFamily="-112" charset="-128"/>
                <a:cs typeface="ＭＳ Ｐゴシック" pitchFamily="-112" charset="-128"/>
              </a:rPr>
              <a:t> </a:t>
            </a:r>
          </a:p>
        </p:txBody>
      </p:sp>
      <p:sp>
        <p:nvSpPr>
          <p:cNvPr id="11" name="Line 27"/>
          <p:cNvSpPr>
            <a:spLocks noChangeShapeType="1"/>
          </p:cNvSpPr>
          <p:nvPr/>
        </p:nvSpPr>
        <p:spPr bwMode="auto">
          <a:xfrm flipH="1">
            <a:off x="2700338" y="1218160"/>
            <a:ext cx="457200" cy="1371600"/>
          </a:xfrm>
          <a:prstGeom prst="line">
            <a:avLst/>
          </a:prstGeom>
          <a:noFill/>
          <a:ln w="19050">
            <a:solidFill>
              <a:srgbClr val="00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2" name="Line 28"/>
          <p:cNvSpPr>
            <a:spLocks noChangeShapeType="1"/>
          </p:cNvSpPr>
          <p:nvPr/>
        </p:nvSpPr>
        <p:spPr bwMode="auto">
          <a:xfrm>
            <a:off x="5595938" y="1218160"/>
            <a:ext cx="457200" cy="1295400"/>
          </a:xfrm>
          <a:prstGeom prst="line">
            <a:avLst/>
          </a:prstGeom>
          <a:noFill/>
          <a:ln w="19050">
            <a:solidFill>
              <a:srgbClr val="0033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3" name="AutoShape 26"/>
          <p:cNvSpPr>
            <a:spLocks noChangeArrowheads="1"/>
          </p:cNvSpPr>
          <p:nvPr/>
        </p:nvSpPr>
        <p:spPr bwMode="auto">
          <a:xfrm>
            <a:off x="2986088" y="938760"/>
            <a:ext cx="2743200" cy="381000"/>
          </a:xfrm>
          <a:prstGeom prst="roundRect">
            <a:avLst>
              <a:gd name="adj" fmla="val 16667"/>
            </a:avLst>
          </a:prstGeom>
          <a:solidFill>
            <a:schemeClr val="bg1"/>
          </a:solidFill>
          <a:ln w="19050">
            <a:solidFill>
              <a:srgbClr val="003300"/>
            </a:solidFill>
            <a:round/>
            <a:headEnd/>
            <a:tailEnd/>
          </a:ln>
        </p:spPr>
        <p:txBody>
          <a:bodyPr wrap="none" anchor="ctr"/>
          <a:lstStyle/>
          <a:p>
            <a:endParaRPr lang="en-US"/>
          </a:p>
        </p:txBody>
      </p:sp>
      <p:sp>
        <p:nvSpPr>
          <p:cNvPr id="14" name="Line 23"/>
          <p:cNvSpPr>
            <a:spLocks noChangeShapeType="1"/>
          </p:cNvSpPr>
          <p:nvPr/>
        </p:nvSpPr>
        <p:spPr bwMode="auto">
          <a:xfrm>
            <a:off x="5354638" y="1738860"/>
            <a:ext cx="0" cy="762000"/>
          </a:xfrm>
          <a:prstGeom prst="line">
            <a:avLst/>
          </a:prstGeom>
          <a:noFill/>
          <a:ln w="19050">
            <a:solidFill>
              <a:srgbClr val="000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 name="Line 22"/>
          <p:cNvSpPr>
            <a:spLocks noChangeShapeType="1"/>
          </p:cNvSpPr>
          <p:nvPr/>
        </p:nvSpPr>
        <p:spPr bwMode="auto">
          <a:xfrm>
            <a:off x="3309938" y="1700760"/>
            <a:ext cx="0" cy="762000"/>
          </a:xfrm>
          <a:prstGeom prst="line">
            <a:avLst/>
          </a:prstGeom>
          <a:noFill/>
          <a:ln w="19050">
            <a:solidFill>
              <a:srgbClr val="00008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6" name="AutoShape 20"/>
          <p:cNvSpPr>
            <a:spLocks noChangeArrowheads="1"/>
          </p:cNvSpPr>
          <p:nvPr/>
        </p:nvSpPr>
        <p:spPr bwMode="auto">
          <a:xfrm>
            <a:off x="3214688" y="1383260"/>
            <a:ext cx="2286000" cy="381000"/>
          </a:xfrm>
          <a:prstGeom prst="roundRect">
            <a:avLst>
              <a:gd name="adj" fmla="val 16667"/>
            </a:avLst>
          </a:prstGeom>
          <a:solidFill>
            <a:schemeClr val="bg1"/>
          </a:solidFill>
          <a:ln w="19050">
            <a:solidFill>
              <a:srgbClr val="000080"/>
            </a:solidFill>
            <a:round/>
            <a:headEnd/>
            <a:tailEnd/>
          </a:ln>
        </p:spPr>
        <p:txBody>
          <a:bodyPr wrap="none" anchor="ctr"/>
          <a:lstStyle/>
          <a:p>
            <a:endParaRPr lang="en-US"/>
          </a:p>
        </p:txBody>
      </p:sp>
      <p:sp>
        <p:nvSpPr>
          <p:cNvPr id="17" name="Line 19"/>
          <p:cNvSpPr>
            <a:spLocks noChangeShapeType="1"/>
          </p:cNvSpPr>
          <p:nvPr/>
        </p:nvSpPr>
        <p:spPr bwMode="auto">
          <a:xfrm>
            <a:off x="4452938" y="2056360"/>
            <a:ext cx="0" cy="609600"/>
          </a:xfrm>
          <a:prstGeom prst="line">
            <a:avLst/>
          </a:prstGeom>
          <a:noFill/>
          <a:ln w="1905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8" name="AutoShape 18"/>
          <p:cNvSpPr>
            <a:spLocks noChangeArrowheads="1"/>
          </p:cNvSpPr>
          <p:nvPr/>
        </p:nvSpPr>
        <p:spPr bwMode="auto">
          <a:xfrm>
            <a:off x="3384550" y="1840460"/>
            <a:ext cx="1905000" cy="381000"/>
          </a:xfrm>
          <a:prstGeom prst="roundRect">
            <a:avLst>
              <a:gd name="adj" fmla="val 16667"/>
            </a:avLst>
          </a:prstGeom>
          <a:solidFill>
            <a:schemeClr val="bg1"/>
          </a:solidFill>
          <a:ln w="19050">
            <a:solidFill>
              <a:srgbClr val="FF0000"/>
            </a:solidFill>
            <a:round/>
            <a:headEnd/>
            <a:tailEnd/>
          </a:ln>
        </p:spPr>
        <p:txBody>
          <a:bodyPr wrap="none" anchor="ctr"/>
          <a:lstStyle/>
          <a:p>
            <a:endParaRPr lang="en-US"/>
          </a:p>
        </p:txBody>
      </p:sp>
      <p:pic>
        <p:nvPicPr>
          <p:cNvPr id="19" name="Picture 9" descr="90_cell_prototype_cropp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00" y="964160"/>
            <a:ext cx="2200275"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 y="3431135"/>
            <a:ext cx="2200275"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1" name="Text Box 13"/>
          <p:cNvSpPr txBox="1">
            <a:spLocks noChangeArrowheads="1"/>
          </p:cNvSpPr>
          <p:nvPr/>
        </p:nvSpPr>
        <p:spPr bwMode="auto">
          <a:xfrm>
            <a:off x="68263" y="983210"/>
            <a:ext cx="2160587" cy="523875"/>
          </a:xfrm>
          <a:prstGeom prst="rect">
            <a:avLst/>
          </a:prstGeom>
          <a:solidFill>
            <a:schemeClr val="bg1">
              <a:alpha val="7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r>
              <a:rPr lang="en-US" b="1"/>
              <a:t>Tracker Prototype</a:t>
            </a:r>
          </a:p>
          <a:p>
            <a:r>
              <a:rPr lang="en-US" b="1">
                <a:solidFill>
                  <a:srgbClr val="0000FF"/>
                </a:solidFill>
              </a:rPr>
              <a:t>Prove Mass Production </a:t>
            </a:r>
          </a:p>
        </p:txBody>
      </p:sp>
      <p:sp>
        <p:nvSpPr>
          <p:cNvPr id="22" name="Text Box 14"/>
          <p:cNvSpPr txBox="1">
            <a:spLocks noChangeArrowheads="1"/>
          </p:cNvSpPr>
          <p:nvPr/>
        </p:nvSpPr>
        <p:spPr bwMode="auto">
          <a:xfrm>
            <a:off x="55563" y="5913985"/>
            <a:ext cx="2157412" cy="739775"/>
          </a:xfrm>
          <a:prstGeom prst="rect">
            <a:avLst/>
          </a:prstGeom>
          <a:solidFill>
            <a:schemeClr val="bg1">
              <a:alpha val="79999"/>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r>
              <a:rPr lang="en-US" b="1"/>
              <a:t>Calorimeter R&amp;D</a:t>
            </a:r>
          </a:p>
          <a:p>
            <a:r>
              <a:rPr lang="en-US" b="1">
                <a:solidFill>
                  <a:srgbClr val="0000FF"/>
                </a:solidFill>
              </a:rPr>
              <a:t>Demonstrate FWHM~7% @ 1 MeV</a:t>
            </a:r>
          </a:p>
        </p:txBody>
      </p:sp>
      <p:sp>
        <p:nvSpPr>
          <p:cNvPr id="23" name="Text Box 15"/>
          <p:cNvSpPr txBox="1">
            <a:spLocks noChangeArrowheads="1"/>
          </p:cNvSpPr>
          <p:nvPr/>
        </p:nvSpPr>
        <p:spPr bwMode="auto">
          <a:xfrm>
            <a:off x="3411538" y="1408660"/>
            <a:ext cx="18923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192088" indent="-192088">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a:spcBef>
                <a:spcPct val="30000"/>
              </a:spcBef>
              <a:buFont typeface="Times" charset="0"/>
              <a:buNone/>
            </a:pPr>
            <a:r>
              <a:rPr lang="en-US" sz="1600">
                <a:sym typeface="Symbol" charset="0"/>
              </a:rPr>
              <a:t>2000 tracker cells</a:t>
            </a:r>
          </a:p>
        </p:txBody>
      </p:sp>
      <p:sp>
        <p:nvSpPr>
          <p:cNvPr id="24" name="Text Box 16"/>
          <p:cNvSpPr txBox="1">
            <a:spLocks noChangeArrowheads="1"/>
          </p:cNvSpPr>
          <p:nvPr/>
        </p:nvSpPr>
        <p:spPr bwMode="auto">
          <a:xfrm>
            <a:off x="2935288" y="964160"/>
            <a:ext cx="28194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192088" indent="-192088">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a:spcBef>
                <a:spcPct val="30000"/>
              </a:spcBef>
              <a:buFont typeface="Times" charset="0"/>
              <a:buNone/>
            </a:pPr>
            <a:r>
              <a:rPr lang="en-US" sz="1600" dirty="0">
                <a:sym typeface="Symbol" charset="0"/>
              </a:rPr>
              <a:t>~700 calorimeter channels</a:t>
            </a:r>
          </a:p>
        </p:txBody>
      </p:sp>
      <p:sp>
        <p:nvSpPr>
          <p:cNvPr id="25" name="Text Box 17"/>
          <p:cNvSpPr txBox="1">
            <a:spLocks noChangeArrowheads="1"/>
          </p:cNvSpPr>
          <p:nvPr/>
        </p:nvSpPr>
        <p:spPr bwMode="auto">
          <a:xfrm>
            <a:off x="3390900" y="1859510"/>
            <a:ext cx="18923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192088" indent="-192088">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a:spcBef>
                <a:spcPct val="30000"/>
              </a:spcBef>
              <a:buFont typeface="Times" charset="0"/>
              <a:buNone/>
            </a:pPr>
            <a:r>
              <a:rPr lang="en-US" sz="1600">
                <a:sym typeface="Symbol" charset="0"/>
              </a:rPr>
              <a:t>6-7 kg source foil</a:t>
            </a:r>
          </a:p>
        </p:txBody>
      </p:sp>
      <p:sp>
        <p:nvSpPr>
          <p:cNvPr id="26" name="Text Box 17"/>
          <p:cNvSpPr txBox="1">
            <a:spLocks noChangeArrowheads="1"/>
          </p:cNvSpPr>
          <p:nvPr/>
        </p:nvSpPr>
        <p:spPr bwMode="auto">
          <a:xfrm>
            <a:off x="3524250" y="6167985"/>
            <a:ext cx="2160588" cy="307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marL="192088" indent="-192088">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a:spcBef>
                <a:spcPct val="30000"/>
              </a:spcBef>
              <a:buFont typeface="Times" charset="0"/>
              <a:buNone/>
            </a:pPr>
            <a:r>
              <a:rPr lang="en-US" b="1">
                <a:solidFill>
                  <a:srgbClr val="FF0000"/>
                </a:solidFill>
                <a:sym typeface="Symbol" charset="0"/>
              </a:rPr>
              <a:t>Demonstrator Module</a:t>
            </a:r>
          </a:p>
        </p:txBody>
      </p:sp>
      <p:sp>
        <p:nvSpPr>
          <p:cNvPr id="28" name="Rounded Rectangle 27"/>
          <p:cNvSpPr/>
          <p:nvPr/>
        </p:nvSpPr>
        <p:spPr bwMode="auto">
          <a:xfrm>
            <a:off x="6927850" y="1415804"/>
            <a:ext cx="2089150" cy="4258469"/>
          </a:xfrm>
          <a:prstGeom prst="roundRect">
            <a:avLst>
              <a:gd name="adj" fmla="val 4299"/>
            </a:avLst>
          </a:prstGeom>
          <a:noFill/>
          <a:ln w="9525" cap="flat" cmpd="sng" algn="ctr">
            <a:solidFill>
              <a:schemeClr val="tx1">
                <a:lumMod val="50000"/>
                <a:lumOff val="50000"/>
              </a:schemeClr>
            </a:solidFill>
            <a:prstDash val="solid"/>
            <a:round/>
            <a:headEnd type="none" w="med" len="med"/>
            <a:tailEnd type="none" w="med" len="med"/>
          </a:ln>
          <a:effectLst/>
        </p:spPr>
        <p:txBody>
          <a:bodyPr/>
          <a:lstStyle/>
          <a:p>
            <a:pPr>
              <a:defRPr/>
            </a:pPr>
            <a:endParaRPr lang="en-US" sz="2000">
              <a:latin typeface="Arial" pitchFamily="-112" charset="0"/>
              <a:ea typeface="ＭＳ Ｐゴシック" pitchFamily="-112" charset="-128"/>
              <a:cs typeface="ＭＳ Ｐゴシック" pitchFamily="-112" charset="-128"/>
            </a:endParaRPr>
          </a:p>
        </p:txBody>
      </p:sp>
      <p:sp>
        <p:nvSpPr>
          <p:cNvPr id="29" name="Rectangle 28"/>
          <p:cNvSpPr>
            <a:spLocks/>
          </p:cNvSpPr>
          <p:nvPr/>
        </p:nvSpPr>
        <p:spPr bwMode="auto">
          <a:xfrm>
            <a:off x="7019925" y="1700760"/>
            <a:ext cx="1944688" cy="3613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marL="177800" indent="-176213" algn="l" eaLnBrk="1" hangingPunct="1">
              <a:spcBef>
                <a:spcPts val="200"/>
              </a:spcBef>
              <a:spcAft>
                <a:spcPts val="600"/>
              </a:spcAft>
              <a:buClr>
                <a:srgbClr val="FF0000"/>
              </a:buClr>
              <a:buFont typeface="Wingdings" charset="0"/>
              <a:buChar char="§"/>
            </a:pPr>
            <a:r>
              <a:rPr lang="en-US" sz="1600" dirty="0"/>
              <a:t>Change isotope </a:t>
            </a:r>
            <a:r>
              <a:rPr lang="en-US" sz="1600" baseline="30000" dirty="0"/>
              <a:t>100</a:t>
            </a:r>
            <a:r>
              <a:rPr lang="en-US" sz="1600" dirty="0"/>
              <a:t>Mo         </a:t>
            </a:r>
            <a:r>
              <a:rPr lang="en-US" sz="1600" baseline="30000" dirty="0"/>
              <a:t>82</a:t>
            </a:r>
            <a:r>
              <a:rPr lang="en-US" sz="1600" dirty="0"/>
              <a:t>Se (</a:t>
            </a:r>
            <a:r>
              <a:rPr lang="en-US" sz="1600" dirty="0" smtClean="0"/>
              <a:t>longer </a:t>
            </a:r>
            <a:r>
              <a:rPr lang="en-US" sz="1600" dirty="0" smtClean="0"/>
              <a:t>          </a:t>
            </a:r>
            <a:r>
              <a:rPr lang="en-US" sz="1600" dirty="0" smtClean="0"/>
              <a:t>)</a:t>
            </a:r>
            <a:endParaRPr lang="en-US" sz="1600" dirty="0"/>
          </a:p>
          <a:p>
            <a:pPr marL="177800" indent="-176213" algn="l" eaLnBrk="1" hangingPunct="1">
              <a:spcBef>
                <a:spcPts val="200"/>
              </a:spcBef>
              <a:spcAft>
                <a:spcPts val="600"/>
              </a:spcAft>
              <a:buClr>
                <a:srgbClr val="FF0000"/>
              </a:buClr>
              <a:buFont typeface="Wingdings" charset="0"/>
              <a:buChar char="§"/>
            </a:pPr>
            <a:r>
              <a:rPr lang="en-US" sz="1600" baseline="30000" dirty="0"/>
              <a:t>214</a:t>
            </a:r>
            <a:r>
              <a:rPr lang="en-US" sz="1600" dirty="0"/>
              <a:t>Bi and radon reduced by a factor of 30.</a:t>
            </a:r>
          </a:p>
          <a:p>
            <a:pPr marL="177800" indent="-176213" algn="l" eaLnBrk="1" hangingPunct="1">
              <a:spcBef>
                <a:spcPts val="200"/>
              </a:spcBef>
              <a:spcAft>
                <a:spcPts val="600"/>
              </a:spcAft>
              <a:buClr>
                <a:srgbClr val="FF0000"/>
              </a:buClr>
              <a:buFont typeface="Wingdings" charset="0"/>
              <a:buChar char="§"/>
            </a:pPr>
            <a:r>
              <a:rPr lang="en-US" sz="1600" baseline="30000" dirty="0"/>
              <a:t>208</a:t>
            </a:r>
            <a:r>
              <a:rPr lang="en-US" sz="1600" dirty="0"/>
              <a:t>Tl reduced by a factor of 50.</a:t>
            </a:r>
          </a:p>
          <a:p>
            <a:pPr marL="177800" indent="-176213" algn="l" eaLnBrk="1" hangingPunct="1">
              <a:spcBef>
                <a:spcPts val="200"/>
              </a:spcBef>
              <a:spcAft>
                <a:spcPts val="600"/>
              </a:spcAft>
              <a:buClr>
                <a:srgbClr val="FF0000"/>
              </a:buClr>
              <a:buFont typeface="Wingdings" charset="0"/>
              <a:buChar char="§"/>
            </a:pPr>
            <a:r>
              <a:rPr lang="en-US" sz="1600" dirty="0"/>
              <a:t>Halve the calorimeter resolution to 4% at Q</a:t>
            </a:r>
            <a:r>
              <a:rPr lang="en-US" sz="1600" baseline="-25000" dirty="0"/>
              <a:t>ββ</a:t>
            </a:r>
            <a:r>
              <a:rPr lang="en-US" sz="1600" dirty="0"/>
              <a:t>.</a:t>
            </a:r>
          </a:p>
          <a:p>
            <a:pPr marL="177800" indent="-176213" algn="l" eaLnBrk="1" hangingPunct="1">
              <a:spcBef>
                <a:spcPts val="200"/>
              </a:spcBef>
              <a:spcAft>
                <a:spcPts val="600"/>
              </a:spcAft>
              <a:buClr>
                <a:srgbClr val="FF0000"/>
              </a:buClr>
              <a:buFont typeface="Wingdings" charset="0"/>
              <a:buChar char="§"/>
            </a:pPr>
            <a:r>
              <a:rPr lang="en-US" sz="1600" dirty="0"/>
              <a:t>Improved efficiency, calibration etc.</a:t>
            </a:r>
          </a:p>
        </p:txBody>
      </p:sp>
      <p:cxnSp>
        <p:nvCxnSpPr>
          <p:cNvPr id="30" name="Straight Arrow Connector 33"/>
          <p:cNvCxnSpPr>
            <a:cxnSpLocks noChangeShapeType="1"/>
          </p:cNvCxnSpPr>
          <p:nvPr/>
        </p:nvCxnSpPr>
        <p:spPr bwMode="auto">
          <a:xfrm>
            <a:off x="7731125" y="2016478"/>
            <a:ext cx="287337" cy="0"/>
          </a:xfrm>
          <a:prstGeom prst="straightConnector1">
            <a:avLst/>
          </a:prstGeom>
          <a:noFill/>
          <a:ln w="9525">
            <a:solidFill>
              <a:schemeClr val="tx1"/>
            </a:solidFill>
            <a:round/>
            <a:headEnd/>
            <a:tailEnd type="arrow" w="med" len="med"/>
          </a:ln>
          <a:extLst>
            <a:ext uri="{909E8E84-426E-40dd-AFC4-6F175D3DCCD1}">
              <a14:hiddenFill xmlns:a14="http://schemas.microsoft.com/office/drawing/2010/main">
                <a:noFill/>
              </a14:hiddenFill>
            </a:ext>
          </a:extLst>
        </p:spPr>
      </p:cxnSp>
      <p:graphicFrame>
        <p:nvGraphicFramePr>
          <p:cNvPr id="31" name="Object 31"/>
          <p:cNvGraphicFramePr>
            <a:graphicFrameLocks noChangeAspect="1"/>
          </p:cNvGraphicFramePr>
          <p:nvPr>
            <p:extLst>
              <p:ext uri="{D42A27DB-BD31-4B8C-83A1-F6EECF244321}">
                <p14:modId xmlns:p14="http://schemas.microsoft.com/office/powerpoint/2010/main" val="3759898320"/>
              </p:ext>
            </p:extLst>
          </p:nvPr>
        </p:nvGraphicFramePr>
        <p:xfrm>
          <a:off x="7847266" y="2064006"/>
          <a:ext cx="451279" cy="317588"/>
        </p:xfrm>
        <a:graphic>
          <a:graphicData uri="http://schemas.openxmlformats.org/presentationml/2006/ole">
            <mc:AlternateContent xmlns:mc="http://schemas.openxmlformats.org/markup-compatibility/2006">
              <mc:Choice xmlns:v="urn:schemas-microsoft-com:vml" Requires="v">
                <p:oleObj spid="_x0000_s4116" name="Equation" r:id="rId7" imgW="342900" imgH="241300" progId="Equation.3">
                  <p:embed/>
                </p:oleObj>
              </mc:Choice>
              <mc:Fallback>
                <p:oleObj name="Equation" r:id="rId7" imgW="342900" imgH="2413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47266" y="2064006"/>
                        <a:ext cx="451279" cy="3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Rounded Rectangle 2"/>
          <p:cNvSpPr/>
          <p:nvPr/>
        </p:nvSpPr>
        <p:spPr bwMode="auto">
          <a:xfrm>
            <a:off x="251520" y="2999980"/>
            <a:ext cx="1800200" cy="792088"/>
          </a:xfrm>
          <a:prstGeom prst="roundRect">
            <a:avLst/>
          </a:prstGeom>
          <a:solidFill>
            <a:srgbClr val="FFF8C4"/>
          </a:solid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2" name="TextBox 1"/>
          <p:cNvSpPr txBox="1"/>
          <p:nvPr/>
        </p:nvSpPr>
        <p:spPr>
          <a:xfrm>
            <a:off x="1123456" y="3239524"/>
            <a:ext cx="863012" cy="307777"/>
          </a:xfrm>
          <a:prstGeom prst="rect">
            <a:avLst/>
          </a:prstGeom>
          <a:noFill/>
        </p:spPr>
        <p:txBody>
          <a:bodyPr wrap="none" rtlCol="0">
            <a:spAutoFit/>
          </a:bodyPr>
          <a:lstStyle/>
          <a:p>
            <a:r>
              <a:rPr lang="en-US" dirty="0" smtClean="0"/>
              <a:t>UK R&amp;D</a:t>
            </a:r>
            <a:endParaRPr lang="en-US" dirty="0"/>
          </a:p>
        </p:txBody>
      </p:sp>
      <p:pic>
        <p:nvPicPr>
          <p:cNvPr id="32"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7848" y="3188304"/>
            <a:ext cx="80010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713196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Contents</a:t>
            </a:r>
            <a:endParaRPr lang="en-US" dirty="0"/>
          </a:p>
        </p:txBody>
      </p:sp>
      <p:sp>
        <p:nvSpPr>
          <p:cNvPr id="3" name="Content Placeholder 2"/>
          <p:cNvSpPr>
            <a:spLocks noGrp="1"/>
          </p:cNvSpPr>
          <p:nvPr>
            <p:ph idx="1"/>
          </p:nvPr>
        </p:nvSpPr>
        <p:spPr/>
        <p:txBody>
          <a:bodyPr>
            <a:normAutofit/>
          </a:bodyPr>
          <a:lstStyle/>
          <a:p>
            <a:r>
              <a:rPr lang="en-US" dirty="0" smtClean="0"/>
              <a:t>Double Beta Decay in brief</a:t>
            </a:r>
          </a:p>
          <a:p>
            <a:r>
              <a:rPr lang="en-US" dirty="0" smtClean="0"/>
              <a:t>UK Experiments</a:t>
            </a:r>
          </a:p>
          <a:p>
            <a:pPr lvl="1"/>
            <a:r>
              <a:rPr lang="en-US" dirty="0" smtClean="0"/>
              <a:t>SNO+</a:t>
            </a:r>
          </a:p>
          <a:p>
            <a:pPr lvl="1"/>
            <a:r>
              <a:rPr lang="en-US" dirty="0" err="1" smtClean="0"/>
              <a:t>SuperNemo</a:t>
            </a:r>
            <a:endParaRPr lang="en-US" dirty="0" smtClean="0"/>
          </a:p>
          <a:p>
            <a:r>
              <a:rPr lang="en-US" dirty="0" smtClean="0"/>
              <a:t>World-wide activity</a:t>
            </a:r>
          </a:p>
          <a:p>
            <a:pPr lvl="1"/>
            <a:r>
              <a:rPr lang="en-US" baseline="30000" dirty="0" smtClean="0"/>
              <a:t> 76</a:t>
            </a:r>
            <a:r>
              <a:rPr lang="en-US" dirty="0" smtClean="0"/>
              <a:t>Ge: GERDA, </a:t>
            </a:r>
            <a:r>
              <a:rPr lang="en-US" dirty="0" err="1" smtClean="0"/>
              <a:t>Majorana</a:t>
            </a:r>
            <a:endParaRPr lang="en-US" dirty="0" smtClean="0"/>
          </a:p>
          <a:p>
            <a:pPr lvl="1"/>
            <a:r>
              <a:rPr lang="en-US" baseline="30000" dirty="0" smtClean="0"/>
              <a:t>130</a:t>
            </a:r>
            <a:r>
              <a:rPr lang="en-US" dirty="0" smtClean="0"/>
              <a:t>Te: CUORE</a:t>
            </a:r>
          </a:p>
          <a:p>
            <a:pPr lvl="1"/>
            <a:r>
              <a:rPr lang="en-US" baseline="30000" dirty="0" smtClean="0"/>
              <a:t>136</a:t>
            </a:r>
            <a:r>
              <a:rPr lang="en-US" dirty="0" smtClean="0"/>
              <a:t>Xe: </a:t>
            </a:r>
            <a:r>
              <a:rPr lang="en-US" dirty="0" err="1" smtClean="0"/>
              <a:t>KamLAND</a:t>
            </a:r>
            <a:r>
              <a:rPr lang="en-US" dirty="0" smtClean="0"/>
              <a:t>-Zen, EXO</a:t>
            </a:r>
          </a:p>
          <a:p>
            <a:pPr marL="0" indent="0">
              <a:buNone/>
            </a:pPr>
            <a:endParaRPr lang="en-US" dirty="0"/>
          </a:p>
        </p:txBody>
      </p:sp>
      <p:sp>
        <p:nvSpPr>
          <p:cNvPr id="4" name="Slide Number Placeholder 3"/>
          <p:cNvSpPr>
            <a:spLocks noGrp="1"/>
          </p:cNvSpPr>
          <p:nvPr>
            <p:ph type="sldNum" sz="quarter" idx="12"/>
          </p:nvPr>
        </p:nvSpPr>
        <p:spPr/>
        <p:txBody>
          <a:bodyPr/>
          <a:lstStyle/>
          <a:p>
            <a:fld id="{C93CEAF0-D08C-DE40-BB38-B7C916FB400A}" type="slidenum">
              <a:rPr lang="en-US" smtClean="0"/>
              <a:t>2</a:t>
            </a:fld>
            <a:endParaRPr lang="en-US"/>
          </a:p>
        </p:txBody>
      </p:sp>
      <p:pic>
        <p:nvPicPr>
          <p:cNvPr id="5" name="Picture 4" descr="snoplus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140" y="2040731"/>
            <a:ext cx="2425740" cy="1169434"/>
          </a:xfrm>
          <a:prstGeom prst="rect">
            <a:avLst/>
          </a:prstGeom>
        </p:spPr>
      </p:pic>
      <p:pic>
        <p:nvPicPr>
          <p:cNvPr id="7" name="Picture 6" descr="Screen Shot 2015-09-21 at 10.52.1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6182" y="1865403"/>
            <a:ext cx="1746123" cy="1357992"/>
          </a:xfrm>
          <a:prstGeom prst="rect">
            <a:avLst/>
          </a:prstGeom>
        </p:spPr>
      </p:pic>
    </p:spTree>
    <p:extLst>
      <p:ext uri="{BB962C8B-B14F-4D97-AF65-F5344CB8AC3E}">
        <p14:creationId xmlns:p14="http://schemas.microsoft.com/office/powerpoint/2010/main" val="9057859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SuperNEMO Construction Status</a:t>
            </a:r>
            <a:endParaRPr lang="en-US" dirty="0"/>
          </a:p>
        </p:txBody>
      </p:sp>
      <p:sp>
        <p:nvSpPr>
          <p:cNvPr id="6" name="Slide Number Placeholder 5"/>
          <p:cNvSpPr>
            <a:spLocks noGrp="1"/>
          </p:cNvSpPr>
          <p:nvPr>
            <p:ph type="sldNum" sz="quarter" idx="12"/>
          </p:nvPr>
        </p:nvSpPr>
        <p:spPr/>
        <p:txBody>
          <a:bodyPr/>
          <a:lstStyle/>
          <a:p>
            <a:pPr>
              <a:defRPr/>
            </a:pPr>
            <a:fld id="{3FDE7A6E-6A10-6941-85F8-A70550D5C741}" type="slidenum">
              <a:rPr lang="en-US" smtClean="0"/>
              <a:pPr>
                <a:defRPr/>
              </a:pPr>
              <a:t>20</a:t>
            </a:fld>
            <a:endParaRPr lang="en-US" dirty="0"/>
          </a:p>
        </p:txBody>
      </p:sp>
      <p:pic>
        <p:nvPicPr>
          <p:cNvPr id="3" name="Picture 2" descr="C0_complete_mask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661" y="786820"/>
            <a:ext cx="6384709" cy="4248472"/>
          </a:xfrm>
          <a:prstGeom prst="rect">
            <a:avLst/>
          </a:prstGeom>
        </p:spPr>
      </p:pic>
      <p:sp>
        <p:nvSpPr>
          <p:cNvPr id="20" name="Rectangle 19"/>
          <p:cNvSpPr>
            <a:spLocks/>
          </p:cNvSpPr>
          <p:nvPr/>
        </p:nvSpPr>
        <p:spPr bwMode="auto">
          <a:xfrm>
            <a:off x="179512" y="5179309"/>
            <a:ext cx="7776864" cy="136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marL="177800" indent="-176213" algn="l" eaLnBrk="1" hangingPunct="1">
              <a:spcBef>
                <a:spcPts val="200"/>
              </a:spcBef>
              <a:spcAft>
                <a:spcPts val="600"/>
              </a:spcAft>
              <a:buClr>
                <a:srgbClr val="FF0000"/>
              </a:buClr>
              <a:buFont typeface="Wingdings" charset="0"/>
              <a:buChar char="§"/>
            </a:pPr>
            <a:r>
              <a:rPr lang="en-US" sz="1600" dirty="0" smtClean="0"/>
              <a:t>First tracker module completed October 2014.</a:t>
            </a:r>
          </a:p>
          <a:p>
            <a:pPr marL="177800" indent="-176213" algn="l" eaLnBrk="1" hangingPunct="1">
              <a:spcBef>
                <a:spcPts val="200"/>
              </a:spcBef>
              <a:spcAft>
                <a:spcPts val="600"/>
              </a:spcAft>
              <a:buClr>
                <a:srgbClr val="FF0000"/>
              </a:buClr>
              <a:buFont typeface="Wingdings" charset="0"/>
              <a:buChar char="§"/>
            </a:pPr>
            <a:r>
              <a:rPr lang="en-US" sz="1600" dirty="0" smtClean="0"/>
              <a:t>Fully tested and commissioned with </a:t>
            </a:r>
            <a:r>
              <a:rPr lang="en-US" sz="1600" dirty="0" err="1" smtClean="0"/>
              <a:t>cosmics</a:t>
            </a:r>
            <a:r>
              <a:rPr lang="en-US" sz="1600" dirty="0" smtClean="0"/>
              <a:t> : &gt; 98% good channels.</a:t>
            </a:r>
          </a:p>
          <a:p>
            <a:pPr marL="177800" indent="-176213" algn="l" eaLnBrk="1" hangingPunct="1">
              <a:spcBef>
                <a:spcPts val="200"/>
              </a:spcBef>
              <a:spcAft>
                <a:spcPts val="600"/>
              </a:spcAft>
              <a:buClr>
                <a:srgbClr val="FF0000"/>
              </a:buClr>
              <a:buFont typeface="Wingdings" charset="0"/>
              <a:buChar char="§"/>
            </a:pPr>
            <a:r>
              <a:rPr lang="en-US" sz="1600" dirty="0" smtClean="0"/>
              <a:t>Meets background (radon) requirements.</a:t>
            </a:r>
            <a:endParaRPr lang="en-US" sz="1600" dirty="0"/>
          </a:p>
        </p:txBody>
      </p:sp>
      <p:pic>
        <p:nvPicPr>
          <p:cNvPr id="2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7250" y="5539348"/>
            <a:ext cx="1526748" cy="79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commissioning_tracks.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2928" y="769692"/>
            <a:ext cx="3045575" cy="4281280"/>
          </a:xfrm>
          <a:prstGeom prst="rect">
            <a:avLst/>
          </a:prstGeom>
        </p:spPr>
      </p:pic>
    </p:spTree>
    <p:extLst>
      <p:ext uri="{BB962C8B-B14F-4D97-AF65-F5344CB8AC3E}">
        <p14:creationId xmlns:p14="http://schemas.microsoft.com/office/powerpoint/2010/main" val="166887770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3FDE7A6E-6A10-6941-85F8-A70550D5C741}" type="slidenum">
              <a:rPr lang="en-US" smtClean="0"/>
              <a:pPr>
                <a:defRPr/>
              </a:pPr>
              <a:t>21</a:t>
            </a:fld>
            <a:endParaRPr lang="en-US"/>
          </a:p>
        </p:txBody>
      </p:sp>
      <p:sp>
        <p:nvSpPr>
          <p:cNvPr id="7" name="Explosion 1 6"/>
          <p:cNvSpPr>
            <a:spLocks noChangeArrowheads="1"/>
          </p:cNvSpPr>
          <p:nvPr/>
        </p:nvSpPr>
        <p:spPr bwMode="auto">
          <a:xfrm>
            <a:off x="7092950" y="1368966"/>
            <a:ext cx="1800225" cy="1441450"/>
          </a:xfrm>
          <a:prstGeom prst="irregularSeal1">
            <a:avLst/>
          </a:prstGeom>
          <a:solidFill>
            <a:srgbClr val="FFFF00"/>
          </a:solidFill>
          <a:ln w="9525">
            <a:solidFill>
              <a:srgbClr val="FF6600"/>
            </a:solidFill>
            <a:round/>
            <a:headEnd/>
            <a:tailEnd/>
          </a:ln>
        </p:spPr>
        <p:txBody>
          <a:bodyPr/>
          <a:lstStyle/>
          <a:p>
            <a:endParaRPr lang="en-US" sz="2000"/>
          </a:p>
        </p:txBody>
      </p:sp>
      <p:sp>
        <p:nvSpPr>
          <p:cNvPr id="8" name="TextBox 16"/>
          <p:cNvSpPr txBox="1">
            <a:spLocks noChangeArrowheads="1"/>
          </p:cNvSpPr>
          <p:nvPr/>
        </p:nvSpPr>
        <p:spPr bwMode="auto">
          <a:xfrm>
            <a:off x="7596188" y="1873791"/>
            <a:ext cx="800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r>
              <a:rPr lang="en-US" sz="1800" b="1" dirty="0"/>
              <a:t>New !</a:t>
            </a:r>
          </a:p>
        </p:txBody>
      </p:sp>
      <p:sp>
        <p:nvSpPr>
          <p:cNvPr id="10" name="Title 1"/>
          <p:cNvSpPr>
            <a:spLocks noGrp="1"/>
          </p:cNvSpPr>
          <p:nvPr>
            <p:ph type="title"/>
          </p:nvPr>
        </p:nvSpPr>
        <p:spPr>
          <a:xfrm>
            <a:off x="-1" y="0"/>
            <a:ext cx="9148242" cy="669658"/>
          </a:xfrm>
        </p:spPr>
        <p:txBody>
          <a:bodyPr>
            <a:normAutofit fontScale="90000"/>
          </a:bodyPr>
          <a:lstStyle/>
          <a:p>
            <a:r>
              <a:rPr lang="en-US" dirty="0" smtClean="0"/>
              <a:t>SuperNEMO Construction Status</a:t>
            </a:r>
            <a:endParaRPr lang="en-US" dirty="0"/>
          </a:p>
        </p:txBody>
      </p:sp>
      <p:pic>
        <p:nvPicPr>
          <p:cNvPr id="11" name="Image 12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4" y="2967180"/>
            <a:ext cx="5939558" cy="3912932"/>
          </a:xfrm>
          <a:prstGeom prst="rect">
            <a:avLst/>
          </a:prstGeom>
        </p:spPr>
      </p:pic>
      <p:pic>
        <p:nvPicPr>
          <p:cNvPr id="12" name="Picture 11" descr="tent_panoramic.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20" y="648172"/>
            <a:ext cx="9124721" cy="2624400"/>
          </a:xfrm>
          <a:prstGeom prst="rect">
            <a:avLst/>
          </a:prstGeom>
          <a:ln w="25400">
            <a:solidFill>
              <a:schemeClr val="bg1"/>
            </a:solidFill>
          </a:ln>
        </p:spPr>
      </p:pic>
      <p:pic>
        <p:nvPicPr>
          <p:cNvPr id="13" name="Picture 12" descr="source_mockup.jpe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8080" y="2565157"/>
            <a:ext cx="3225920" cy="4301227"/>
          </a:xfrm>
          <a:prstGeom prst="rect">
            <a:avLst/>
          </a:prstGeom>
          <a:ln w="25400">
            <a:solidFill>
              <a:schemeClr val="bg1"/>
            </a:solidFill>
          </a:ln>
        </p:spPr>
      </p:pic>
      <p:pic>
        <p:nvPicPr>
          <p:cNvPr id="14" name="Picture 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5856" y="3563304"/>
            <a:ext cx="626368" cy="38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p:cNvSpPr txBox="1"/>
          <p:nvPr/>
        </p:nvSpPr>
        <p:spPr>
          <a:xfrm>
            <a:off x="60894" y="3594664"/>
            <a:ext cx="3239889" cy="338554"/>
          </a:xfrm>
          <a:prstGeom prst="rect">
            <a:avLst/>
          </a:prstGeom>
          <a:noFill/>
        </p:spPr>
        <p:txBody>
          <a:bodyPr wrap="none" rtlCol="0">
            <a:spAutoFit/>
          </a:bodyPr>
          <a:lstStyle/>
          <a:p>
            <a:pPr algn="l"/>
            <a:r>
              <a:rPr lang="en-US" sz="1600" b="1" dirty="0" smtClean="0">
                <a:solidFill>
                  <a:schemeClr val="bg1"/>
                </a:solidFill>
              </a:rPr>
              <a:t>Calorimeter Module Production</a:t>
            </a:r>
            <a:endParaRPr lang="en-US" sz="1600" b="1" dirty="0">
              <a:solidFill>
                <a:schemeClr val="bg1"/>
              </a:solidFill>
            </a:endParaRPr>
          </a:p>
        </p:txBody>
      </p:sp>
      <p:pic>
        <p:nvPicPr>
          <p:cNvPr id="16" name="Picture 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5680" y="3450648"/>
            <a:ext cx="626368" cy="38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p:cNvSpPr txBox="1"/>
          <p:nvPr/>
        </p:nvSpPr>
        <p:spPr>
          <a:xfrm>
            <a:off x="5929478" y="2625752"/>
            <a:ext cx="1522842" cy="830997"/>
          </a:xfrm>
          <a:prstGeom prst="rect">
            <a:avLst/>
          </a:prstGeom>
          <a:noFill/>
        </p:spPr>
        <p:txBody>
          <a:bodyPr wrap="square" rtlCol="0">
            <a:spAutoFit/>
          </a:bodyPr>
          <a:lstStyle/>
          <a:p>
            <a:pPr algn="l"/>
            <a:r>
              <a:rPr lang="en-US" sz="1600" b="1" dirty="0" smtClean="0">
                <a:solidFill>
                  <a:schemeClr val="bg1"/>
                </a:solidFill>
              </a:rPr>
              <a:t>Full Size Source Foil Mock-up</a:t>
            </a:r>
            <a:endParaRPr lang="en-US" sz="1600" b="1" dirty="0">
              <a:solidFill>
                <a:schemeClr val="bg1"/>
              </a:solidFill>
            </a:endParaRPr>
          </a:p>
        </p:txBody>
      </p:sp>
      <p:pic>
        <p:nvPicPr>
          <p:cNvPr id="1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5680" y="3874856"/>
            <a:ext cx="622800" cy="396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5083146" y="669658"/>
            <a:ext cx="3976870" cy="338554"/>
          </a:xfrm>
          <a:prstGeom prst="rect">
            <a:avLst/>
          </a:prstGeom>
          <a:noFill/>
        </p:spPr>
        <p:txBody>
          <a:bodyPr wrap="none" rtlCol="0">
            <a:spAutoFit/>
          </a:bodyPr>
          <a:lstStyle/>
          <a:p>
            <a:pPr algn="l"/>
            <a:r>
              <a:rPr lang="en-US" sz="1600" b="1" dirty="0" smtClean="0">
                <a:solidFill>
                  <a:schemeClr val="bg1"/>
                </a:solidFill>
              </a:rPr>
              <a:t>Support Structure &amp; Clean-Tent at LSM</a:t>
            </a:r>
            <a:endParaRPr lang="en-US" sz="1600" b="1" dirty="0">
              <a:solidFill>
                <a:schemeClr val="bg1"/>
              </a:solidFill>
            </a:endParaRPr>
          </a:p>
        </p:txBody>
      </p:sp>
    </p:spTree>
    <p:extLst>
      <p:ext uri="{BB962C8B-B14F-4D97-AF65-F5344CB8AC3E}">
        <p14:creationId xmlns:p14="http://schemas.microsoft.com/office/powerpoint/2010/main" val="212621674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8043998" y="5954688"/>
            <a:ext cx="1100002" cy="962579"/>
          </a:xfrm>
        </p:spPr>
        <p:txBody>
          <a:bodyPr/>
          <a:lstStyle/>
          <a:p>
            <a:pPr>
              <a:defRPr/>
            </a:pPr>
            <a:fld id="{3FDE7A6E-6A10-6941-85F8-A70550D5C741}" type="slidenum">
              <a:rPr lang="en-US" smtClean="0"/>
              <a:pPr>
                <a:defRPr/>
              </a:pPr>
              <a:t>22</a:t>
            </a:fld>
            <a:endParaRPr lang="en-US"/>
          </a:p>
        </p:txBody>
      </p:sp>
      <p:sp>
        <p:nvSpPr>
          <p:cNvPr id="11" name="Title 1"/>
          <p:cNvSpPr>
            <a:spLocks noGrp="1"/>
          </p:cNvSpPr>
          <p:nvPr>
            <p:ph type="title"/>
          </p:nvPr>
        </p:nvSpPr>
        <p:spPr>
          <a:xfrm>
            <a:off x="0" y="-1"/>
            <a:ext cx="9144000" cy="740869"/>
          </a:xfrm>
        </p:spPr>
        <p:txBody>
          <a:bodyPr>
            <a:normAutofit fontScale="90000"/>
          </a:bodyPr>
          <a:lstStyle/>
          <a:p>
            <a:r>
              <a:rPr lang="en-US" dirty="0" smtClean="0"/>
              <a:t>SuperNEMO Construction Status</a:t>
            </a:r>
            <a:endParaRPr lang="en-US" dirty="0"/>
          </a:p>
        </p:txBody>
      </p:sp>
      <p:pic>
        <p:nvPicPr>
          <p:cNvPr id="12" name="Picture 11" descr="C1_last_cassette_sma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95" y="879430"/>
            <a:ext cx="5952662" cy="4464496"/>
          </a:xfrm>
          <a:prstGeom prst="rect">
            <a:avLst/>
          </a:prstGeom>
          <a:ln w="25400">
            <a:solidFill>
              <a:schemeClr val="bg1"/>
            </a:solidFill>
          </a:ln>
        </p:spPr>
      </p:pic>
      <p:sp>
        <p:nvSpPr>
          <p:cNvPr id="13" name="Rectangle 12"/>
          <p:cNvSpPr>
            <a:spLocks/>
          </p:cNvSpPr>
          <p:nvPr/>
        </p:nvSpPr>
        <p:spPr bwMode="auto">
          <a:xfrm>
            <a:off x="179512" y="5415935"/>
            <a:ext cx="7776864" cy="1368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p>
            <a:pPr marL="177800" indent="-176213" algn="l" eaLnBrk="1" hangingPunct="1">
              <a:spcBef>
                <a:spcPts val="200"/>
              </a:spcBef>
              <a:spcAft>
                <a:spcPts val="600"/>
              </a:spcAft>
              <a:buClr>
                <a:srgbClr val="FF0000"/>
              </a:buClr>
              <a:buFont typeface="Wingdings" charset="0"/>
              <a:buChar char="§"/>
            </a:pPr>
            <a:r>
              <a:rPr lang="en-US" sz="1600" dirty="0" smtClean="0"/>
              <a:t>Second module completed June </a:t>
            </a:r>
            <a:r>
              <a:rPr lang="en-US" sz="1600" dirty="0" smtClean="0"/>
              <a:t>2015,  3</a:t>
            </a:r>
            <a:r>
              <a:rPr lang="en-US" sz="1600" baseline="30000" dirty="0" smtClean="0"/>
              <a:t>rd</a:t>
            </a:r>
            <a:r>
              <a:rPr lang="en-US" sz="1600" dirty="0" smtClean="0"/>
              <a:t> / 4 underway </a:t>
            </a:r>
          </a:p>
          <a:p>
            <a:pPr marL="458787" lvl="1">
              <a:spcBef>
                <a:spcPts val="200"/>
              </a:spcBef>
              <a:spcAft>
                <a:spcPts val="600"/>
              </a:spcAft>
              <a:buClr>
                <a:srgbClr val="FF0000"/>
              </a:buClr>
            </a:pPr>
            <a:r>
              <a:rPr lang="en-US" sz="1600" dirty="0" smtClean="0"/>
              <a:t>-&gt; </a:t>
            </a:r>
            <a:r>
              <a:rPr lang="en-US" sz="1600" dirty="0" smtClean="0"/>
              <a:t>construction of trackers for demonstrator more </a:t>
            </a:r>
            <a:r>
              <a:rPr lang="en-US" sz="1600" dirty="0" smtClean="0"/>
              <a:t>than 50% complete.</a:t>
            </a:r>
          </a:p>
          <a:p>
            <a:pPr marL="177800" indent="-176213" algn="l" eaLnBrk="1" hangingPunct="1">
              <a:spcBef>
                <a:spcPts val="200"/>
              </a:spcBef>
              <a:spcAft>
                <a:spcPts val="600"/>
              </a:spcAft>
              <a:buClr>
                <a:srgbClr val="FF0000"/>
              </a:buClr>
              <a:buFont typeface="Wingdings" charset="0"/>
              <a:buChar char="§"/>
            </a:pPr>
            <a:r>
              <a:rPr lang="en-US" sz="1600" i="1" dirty="0" smtClean="0"/>
              <a:t>The first module is leaving for the LSM </a:t>
            </a:r>
            <a:r>
              <a:rPr lang="en-US" sz="1600" i="1" dirty="0" smtClean="0"/>
              <a:t>tomorro</a:t>
            </a:r>
            <a:r>
              <a:rPr lang="en-US" sz="1600" i="1" dirty="0" smtClean="0"/>
              <a:t>w </a:t>
            </a:r>
            <a:r>
              <a:rPr lang="en-US" sz="1600" i="1" dirty="0" smtClean="0"/>
              <a:t> </a:t>
            </a:r>
            <a:r>
              <a:rPr lang="en-US" sz="1600" i="1" dirty="0" smtClean="0"/>
              <a:t>!</a:t>
            </a:r>
          </a:p>
          <a:p>
            <a:pPr marL="177800" indent="-176213" algn="l" eaLnBrk="1" hangingPunct="1">
              <a:spcBef>
                <a:spcPts val="200"/>
              </a:spcBef>
              <a:spcAft>
                <a:spcPts val="600"/>
              </a:spcAft>
              <a:buClr>
                <a:srgbClr val="FF0000"/>
              </a:buClr>
              <a:buFont typeface="Wingdings" charset="0"/>
              <a:buChar char="§"/>
            </a:pPr>
            <a:r>
              <a:rPr lang="en-US" sz="1600" dirty="0" smtClean="0"/>
              <a:t>On track to complete the Demonstrator Module construction &amp; assembly in 2016.</a:t>
            </a:r>
          </a:p>
        </p:txBody>
      </p:sp>
      <p:pic>
        <p:nvPicPr>
          <p:cNvPr id="16" name="Picture 15" descr="Small_IMG_5015.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8987" y="3058324"/>
            <a:ext cx="3047469" cy="2285602"/>
          </a:xfrm>
          <a:prstGeom prst="rect">
            <a:avLst/>
          </a:prstGeom>
          <a:ln w="25400">
            <a:solidFill>
              <a:schemeClr val="bg1"/>
            </a:solidFill>
          </a:ln>
        </p:spPr>
      </p:pic>
      <p:pic>
        <p:nvPicPr>
          <p:cNvPr id="17" name="Picture 16" descr="02 IMG_399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0152" y="879430"/>
            <a:ext cx="3051717" cy="2288788"/>
          </a:xfrm>
          <a:prstGeom prst="rect">
            <a:avLst/>
          </a:prstGeom>
          <a:ln w="25400">
            <a:solidFill>
              <a:schemeClr val="bg1"/>
            </a:solidFill>
          </a:ln>
        </p:spPr>
      </p:pic>
      <p:sp>
        <p:nvSpPr>
          <p:cNvPr id="18" name="TextBox 17"/>
          <p:cNvSpPr txBox="1"/>
          <p:nvPr/>
        </p:nvSpPr>
        <p:spPr>
          <a:xfrm>
            <a:off x="6368570" y="868108"/>
            <a:ext cx="2146742" cy="338554"/>
          </a:xfrm>
          <a:prstGeom prst="rect">
            <a:avLst/>
          </a:prstGeom>
          <a:noFill/>
        </p:spPr>
        <p:txBody>
          <a:bodyPr wrap="none" rtlCol="0">
            <a:spAutoFit/>
          </a:bodyPr>
          <a:lstStyle/>
          <a:p>
            <a:pPr algn="l"/>
            <a:r>
              <a:rPr lang="en-US" sz="1600" b="1" dirty="0" smtClean="0">
                <a:solidFill>
                  <a:schemeClr val="bg1"/>
                </a:solidFill>
              </a:rPr>
              <a:t>Transport Container</a:t>
            </a:r>
            <a:endParaRPr lang="en-US" sz="1600" b="1" dirty="0">
              <a:solidFill>
                <a:schemeClr val="bg1"/>
              </a:solidFill>
            </a:endParaRPr>
          </a:p>
        </p:txBody>
      </p:sp>
      <p:sp>
        <p:nvSpPr>
          <p:cNvPr id="19" name="TextBox 18"/>
          <p:cNvSpPr txBox="1"/>
          <p:nvPr/>
        </p:nvSpPr>
        <p:spPr>
          <a:xfrm>
            <a:off x="6372200" y="4956884"/>
            <a:ext cx="2191325" cy="338554"/>
          </a:xfrm>
          <a:prstGeom prst="rect">
            <a:avLst/>
          </a:prstGeom>
          <a:noFill/>
        </p:spPr>
        <p:txBody>
          <a:bodyPr wrap="none" rtlCol="0">
            <a:spAutoFit/>
          </a:bodyPr>
          <a:lstStyle/>
          <a:p>
            <a:pPr algn="l"/>
            <a:r>
              <a:rPr lang="en-US" sz="1600" b="1" dirty="0" smtClean="0">
                <a:solidFill>
                  <a:schemeClr val="bg1"/>
                </a:solidFill>
              </a:rPr>
              <a:t>Transport Clean Bag</a:t>
            </a:r>
            <a:endParaRPr lang="en-US" sz="1600" b="1" dirty="0">
              <a:solidFill>
                <a:schemeClr val="bg1"/>
              </a:solidFill>
            </a:endParaRPr>
          </a:p>
        </p:txBody>
      </p:sp>
    </p:spTree>
    <p:extLst>
      <p:ext uri="{BB962C8B-B14F-4D97-AF65-F5344CB8AC3E}">
        <p14:creationId xmlns:p14="http://schemas.microsoft.com/office/powerpoint/2010/main" val="176420597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Timescales</a:t>
            </a:r>
            <a:endParaRPr lang="en-US" dirty="0"/>
          </a:p>
        </p:txBody>
      </p:sp>
      <p:sp>
        <p:nvSpPr>
          <p:cNvPr id="6" name="Slide Number Placeholder 5"/>
          <p:cNvSpPr>
            <a:spLocks noGrp="1"/>
          </p:cNvSpPr>
          <p:nvPr>
            <p:ph type="sldNum" sz="quarter" idx="12"/>
          </p:nvPr>
        </p:nvSpPr>
        <p:spPr/>
        <p:txBody>
          <a:bodyPr/>
          <a:lstStyle/>
          <a:p>
            <a:pPr>
              <a:defRPr/>
            </a:pPr>
            <a:fld id="{3FDE7A6E-6A10-6941-85F8-A70550D5C741}" type="slidenum">
              <a:rPr lang="en-US" smtClean="0"/>
              <a:pPr>
                <a:defRPr/>
              </a:pPr>
              <a:t>23</a:t>
            </a:fld>
            <a:endParaRPr lang="en-US"/>
          </a:p>
        </p:txBody>
      </p:sp>
      <p:sp>
        <p:nvSpPr>
          <p:cNvPr id="7" name="Rectangle 5"/>
          <p:cNvSpPr>
            <a:spLocks noChangeArrowheads="1"/>
          </p:cNvSpPr>
          <p:nvPr/>
        </p:nvSpPr>
        <p:spPr bwMode="auto">
          <a:xfrm>
            <a:off x="1222425" y="3601543"/>
            <a:ext cx="7670055" cy="631825"/>
          </a:xfrm>
          <a:prstGeom prst="rect">
            <a:avLst/>
          </a:prstGeom>
          <a:gradFill rotWithShape="0">
            <a:gsLst>
              <a:gs pos="0">
                <a:schemeClr val="accent1"/>
              </a:gs>
              <a:gs pos="100000">
                <a:srgbClr val="FF0000">
                  <a:alpha val="50000"/>
                </a:srgbClr>
              </a:gs>
            </a:gsLst>
            <a:lin ang="0" scaled="1"/>
          </a:gradFill>
          <a:ln w="9525">
            <a:solidFill>
              <a:schemeClr val="tx1"/>
            </a:solidFill>
            <a:miter lim="800000"/>
            <a:headEnd/>
            <a:tailEnd/>
          </a:ln>
        </p:spPr>
        <p:txBody>
          <a:bodyPr wrap="none" anchor="ctr"/>
          <a:lstStyle/>
          <a:p>
            <a:endParaRPr lang="en-US" sz="2000"/>
          </a:p>
        </p:txBody>
      </p:sp>
      <p:sp>
        <p:nvSpPr>
          <p:cNvPr id="8" name="Line 7"/>
          <p:cNvSpPr>
            <a:spLocks noChangeShapeType="1"/>
          </p:cNvSpPr>
          <p:nvPr/>
        </p:nvSpPr>
        <p:spPr bwMode="auto">
          <a:xfrm>
            <a:off x="1903462" y="3601543"/>
            <a:ext cx="0" cy="6334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9" name="Line 8"/>
          <p:cNvSpPr>
            <a:spLocks noChangeShapeType="1"/>
          </p:cNvSpPr>
          <p:nvPr/>
        </p:nvSpPr>
        <p:spPr bwMode="auto">
          <a:xfrm>
            <a:off x="1222425" y="3803155"/>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0" name="Text Box 11"/>
          <p:cNvSpPr txBox="1">
            <a:spLocks noChangeArrowheads="1"/>
          </p:cNvSpPr>
          <p:nvPr/>
        </p:nvSpPr>
        <p:spPr bwMode="auto">
          <a:xfrm>
            <a:off x="1281230" y="3766643"/>
            <a:ext cx="5840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b="1" dirty="0" smtClean="0"/>
              <a:t>2012</a:t>
            </a:r>
            <a:endParaRPr lang="en-US" b="1" dirty="0"/>
          </a:p>
        </p:txBody>
      </p:sp>
      <p:sp>
        <p:nvSpPr>
          <p:cNvPr id="11" name="Line 12"/>
          <p:cNvSpPr>
            <a:spLocks noChangeShapeType="1"/>
          </p:cNvSpPr>
          <p:nvPr/>
        </p:nvSpPr>
        <p:spPr bwMode="auto">
          <a:xfrm>
            <a:off x="2584500" y="3601543"/>
            <a:ext cx="0" cy="6334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2" name="Text Box 14"/>
          <p:cNvSpPr txBox="1">
            <a:spLocks noChangeArrowheads="1"/>
          </p:cNvSpPr>
          <p:nvPr/>
        </p:nvSpPr>
        <p:spPr bwMode="auto">
          <a:xfrm>
            <a:off x="1962268" y="3766643"/>
            <a:ext cx="5840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b="1" dirty="0" smtClean="0"/>
              <a:t>2013</a:t>
            </a:r>
            <a:endParaRPr lang="en-US" b="1" dirty="0"/>
          </a:p>
        </p:txBody>
      </p:sp>
      <p:sp>
        <p:nvSpPr>
          <p:cNvPr id="13" name="Line 15"/>
          <p:cNvSpPr>
            <a:spLocks noChangeShapeType="1"/>
          </p:cNvSpPr>
          <p:nvPr/>
        </p:nvSpPr>
        <p:spPr bwMode="auto">
          <a:xfrm>
            <a:off x="3267125" y="3601543"/>
            <a:ext cx="0" cy="6334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4" name="Text Box 17"/>
          <p:cNvSpPr txBox="1">
            <a:spLocks noChangeArrowheads="1"/>
          </p:cNvSpPr>
          <p:nvPr/>
        </p:nvSpPr>
        <p:spPr bwMode="auto">
          <a:xfrm>
            <a:off x="2644893" y="3766643"/>
            <a:ext cx="5840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b="1" dirty="0" smtClean="0"/>
              <a:t>2014</a:t>
            </a:r>
            <a:endParaRPr lang="en-US" sz="1200" b="1" dirty="0"/>
          </a:p>
        </p:txBody>
      </p:sp>
      <p:sp>
        <p:nvSpPr>
          <p:cNvPr id="15" name="Line 18"/>
          <p:cNvSpPr>
            <a:spLocks noChangeShapeType="1"/>
          </p:cNvSpPr>
          <p:nvPr/>
        </p:nvSpPr>
        <p:spPr bwMode="auto">
          <a:xfrm>
            <a:off x="3944987" y="3601543"/>
            <a:ext cx="0" cy="6334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6" name="Text Box 20"/>
          <p:cNvSpPr txBox="1">
            <a:spLocks noChangeArrowheads="1"/>
          </p:cNvSpPr>
          <p:nvPr/>
        </p:nvSpPr>
        <p:spPr bwMode="auto">
          <a:xfrm>
            <a:off x="3322755" y="3766643"/>
            <a:ext cx="5840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b="1" dirty="0" smtClean="0"/>
              <a:t>2015</a:t>
            </a:r>
            <a:endParaRPr lang="en-US" sz="1200" b="1" dirty="0"/>
          </a:p>
        </p:txBody>
      </p:sp>
      <p:sp>
        <p:nvSpPr>
          <p:cNvPr id="17" name="Line 21"/>
          <p:cNvSpPr>
            <a:spLocks noChangeShapeType="1"/>
          </p:cNvSpPr>
          <p:nvPr/>
        </p:nvSpPr>
        <p:spPr bwMode="auto">
          <a:xfrm>
            <a:off x="4626025" y="3601543"/>
            <a:ext cx="0" cy="6334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 name="Text Box 23"/>
          <p:cNvSpPr txBox="1">
            <a:spLocks noChangeArrowheads="1"/>
          </p:cNvSpPr>
          <p:nvPr/>
        </p:nvSpPr>
        <p:spPr bwMode="auto">
          <a:xfrm>
            <a:off x="4003793" y="3766643"/>
            <a:ext cx="5840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b="1" dirty="0" smtClean="0"/>
              <a:t>2016</a:t>
            </a:r>
            <a:endParaRPr lang="en-US" sz="1200" b="1" dirty="0"/>
          </a:p>
        </p:txBody>
      </p:sp>
      <p:sp>
        <p:nvSpPr>
          <p:cNvPr id="19" name="Line 24"/>
          <p:cNvSpPr>
            <a:spLocks noChangeShapeType="1"/>
          </p:cNvSpPr>
          <p:nvPr/>
        </p:nvSpPr>
        <p:spPr bwMode="auto">
          <a:xfrm>
            <a:off x="5303887" y="3601543"/>
            <a:ext cx="0" cy="6334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0" name="Text Box 26"/>
          <p:cNvSpPr txBox="1">
            <a:spLocks noChangeArrowheads="1"/>
          </p:cNvSpPr>
          <p:nvPr/>
        </p:nvSpPr>
        <p:spPr bwMode="auto">
          <a:xfrm>
            <a:off x="4681656" y="3766643"/>
            <a:ext cx="5840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b="1" dirty="0" smtClean="0"/>
              <a:t>2017</a:t>
            </a:r>
            <a:endParaRPr lang="en-US" sz="1200" b="1" dirty="0"/>
          </a:p>
        </p:txBody>
      </p:sp>
      <p:sp>
        <p:nvSpPr>
          <p:cNvPr id="21" name="Line 27"/>
          <p:cNvSpPr>
            <a:spLocks noChangeShapeType="1"/>
          </p:cNvSpPr>
          <p:nvPr/>
        </p:nvSpPr>
        <p:spPr bwMode="auto">
          <a:xfrm>
            <a:off x="5981750" y="3601543"/>
            <a:ext cx="0" cy="6334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 name="Text Box 29"/>
          <p:cNvSpPr txBox="1">
            <a:spLocks noChangeArrowheads="1"/>
          </p:cNvSpPr>
          <p:nvPr/>
        </p:nvSpPr>
        <p:spPr bwMode="auto">
          <a:xfrm>
            <a:off x="5359518" y="3766643"/>
            <a:ext cx="5840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b="1" dirty="0" smtClean="0"/>
              <a:t>2018</a:t>
            </a:r>
            <a:endParaRPr lang="en-US" sz="1200" b="1" dirty="0"/>
          </a:p>
        </p:txBody>
      </p:sp>
      <p:sp>
        <p:nvSpPr>
          <p:cNvPr id="23" name="Line 30"/>
          <p:cNvSpPr>
            <a:spLocks noChangeShapeType="1"/>
          </p:cNvSpPr>
          <p:nvPr/>
        </p:nvSpPr>
        <p:spPr bwMode="auto">
          <a:xfrm>
            <a:off x="6662787" y="3601543"/>
            <a:ext cx="0" cy="6334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4" name="Line 31"/>
          <p:cNvSpPr>
            <a:spLocks noChangeShapeType="1"/>
          </p:cNvSpPr>
          <p:nvPr/>
        </p:nvSpPr>
        <p:spPr bwMode="auto">
          <a:xfrm>
            <a:off x="5981750" y="3601543"/>
            <a:ext cx="0" cy="6334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 name="Text Box 32"/>
          <p:cNvSpPr txBox="1">
            <a:spLocks noChangeArrowheads="1"/>
          </p:cNvSpPr>
          <p:nvPr/>
        </p:nvSpPr>
        <p:spPr bwMode="auto">
          <a:xfrm>
            <a:off x="6040555" y="3766643"/>
            <a:ext cx="5840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b="1" dirty="0" smtClean="0"/>
              <a:t>2019</a:t>
            </a:r>
            <a:endParaRPr lang="en-US" sz="1200" b="1" dirty="0"/>
          </a:p>
        </p:txBody>
      </p:sp>
      <p:sp>
        <p:nvSpPr>
          <p:cNvPr id="26" name="Line 33"/>
          <p:cNvSpPr>
            <a:spLocks noChangeShapeType="1"/>
          </p:cNvSpPr>
          <p:nvPr/>
        </p:nvSpPr>
        <p:spPr bwMode="auto">
          <a:xfrm>
            <a:off x="7342237" y="3601543"/>
            <a:ext cx="0" cy="63341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7" name="Text Box 35"/>
          <p:cNvSpPr txBox="1">
            <a:spLocks noChangeArrowheads="1"/>
          </p:cNvSpPr>
          <p:nvPr/>
        </p:nvSpPr>
        <p:spPr bwMode="auto">
          <a:xfrm>
            <a:off x="6720005" y="3766643"/>
            <a:ext cx="58406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b="1" dirty="0" smtClean="0"/>
              <a:t>2020</a:t>
            </a:r>
            <a:endParaRPr lang="en-US" sz="1200" b="1" dirty="0"/>
          </a:p>
        </p:txBody>
      </p:sp>
      <p:sp>
        <p:nvSpPr>
          <p:cNvPr id="29" name="Text Box 38"/>
          <p:cNvSpPr txBox="1">
            <a:spLocks noChangeArrowheads="1"/>
          </p:cNvSpPr>
          <p:nvPr/>
        </p:nvSpPr>
        <p:spPr bwMode="auto">
          <a:xfrm>
            <a:off x="7740352" y="3766643"/>
            <a:ext cx="68891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pPr eaLnBrk="1" hangingPunct="1"/>
            <a:r>
              <a:rPr lang="en-US" b="1" dirty="0" smtClean="0"/>
              <a:t>2020+</a:t>
            </a:r>
            <a:endParaRPr lang="en-US" sz="1200" b="1" dirty="0"/>
          </a:p>
        </p:txBody>
      </p:sp>
      <p:pic>
        <p:nvPicPr>
          <p:cNvPr id="34" name="Picture 3" descr="SuperNEMO_LOGO_SNAIL.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504" y="2315246"/>
            <a:ext cx="1765065" cy="1161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 descr="snoplus_log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9512" y="4475486"/>
            <a:ext cx="1792034" cy="864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2" descr="SuperNEMO_LOGO_SUPERNEMO.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1862" y="2056749"/>
            <a:ext cx="1591826"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p:cNvSpPr txBox="1"/>
          <p:nvPr/>
        </p:nvSpPr>
        <p:spPr>
          <a:xfrm rot="18900000">
            <a:off x="3223926" y="2587012"/>
            <a:ext cx="1774845" cy="307777"/>
          </a:xfrm>
          <a:prstGeom prst="rect">
            <a:avLst/>
          </a:prstGeom>
          <a:noFill/>
        </p:spPr>
        <p:txBody>
          <a:bodyPr wrap="none" rtlCol="0">
            <a:spAutoFit/>
          </a:bodyPr>
          <a:lstStyle/>
          <a:p>
            <a:r>
              <a:rPr lang="en-US" b="1" dirty="0" smtClean="0"/>
              <a:t>Installation in LSM</a:t>
            </a:r>
            <a:endParaRPr lang="en-US" b="1" dirty="0"/>
          </a:p>
        </p:txBody>
      </p:sp>
      <p:sp>
        <p:nvSpPr>
          <p:cNvPr id="39" name="TextBox 38"/>
          <p:cNvSpPr txBox="1"/>
          <p:nvPr/>
        </p:nvSpPr>
        <p:spPr>
          <a:xfrm rot="18900000">
            <a:off x="3743840" y="2192556"/>
            <a:ext cx="2890535" cy="307777"/>
          </a:xfrm>
          <a:prstGeom prst="rect">
            <a:avLst/>
          </a:prstGeom>
          <a:noFill/>
        </p:spPr>
        <p:txBody>
          <a:bodyPr wrap="none" rtlCol="0">
            <a:spAutoFit/>
          </a:bodyPr>
          <a:lstStyle/>
          <a:p>
            <a:r>
              <a:rPr lang="en-US" b="1" dirty="0" smtClean="0"/>
              <a:t>First results from Demonstrator</a:t>
            </a:r>
            <a:endParaRPr lang="en-US" b="1" dirty="0"/>
          </a:p>
        </p:txBody>
      </p:sp>
      <p:sp>
        <p:nvSpPr>
          <p:cNvPr id="40" name="TextBox 39"/>
          <p:cNvSpPr txBox="1"/>
          <p:nvPr/>
        </p:nvSpPr>
        <p:spPr>
          <a:xfrm rot="18900000">
            <a:off x="2390065" y="2204064"/>
            <a:ext cx="2857986" cy="307777"/>
          </a:xfrm>
          <a:prstGeom prst="rect">
            <a:avLst/>
          </a:prstGeom>
          <a:noFill/>
        </p:spPr>
        <p:txBody>
          <a:bodyPr wrap="none" rtlCol="0">
            <a:spAutoFit/>
          </a:bodyPr>
          <a:lstStyle/>
          <a:p>
            <a:r>
              <a:rPr lang="en-US" b="1" dirty="0" smtClean="0"/>
              <a:t>Construction in UK, France, US</a:t>
            </a:r>
            <a:endParaRPr lang="en-US" b="1" dirty="0"/>
          </a:p>
        </p:txBody>
      </p:sp>
      <p:sp>
        <p:nvSpPr>
          <p:cNvPr id="41" name="TextBox 40"/>
          <p:cNvSpPr txBox="1"/>
          <p:nvPr/>
        </p:nvSpPr>
        <p:spPr>
          <a:xfrm rot="2700000">
            <a:off x="3723870" y="4676234"/>
            <a:ext cx="1221270" cy="369332"/>
          </a:xfrm>
          <a:prstGeom prst="rect">
            <a:avLst/>
          </a:prstGeom>
          <a:noFill/>
        </p:spPr>
        <p:txBody>
          <a:bodyPr wrap="none" rtlCol="0">
            <a:spAutoFit/>
          </a:bodyPr>
          <a:lstStyle/>
          <a:p>
            <a:r>
              <a:rPr lang="en-US" b="1" dirty="0" smtClean="0"/>
              <a:t>Water </a:t>
            </a:r>
            <a:r>
              <a:rPr lang="en-US" b="1" dirty="0" smtClean="0"/>
              <a:t>Fill?</a:t>
            </a:r>
            <a:endParaRPr lang="en-US" b="1" dirty="0"/>
          </a:p>
        </p:txBody>
      </p:sp>
      <p:sp>
        <p:nvSpPr>
          <p:cNvPr id="42" name="TextBox 41"/>
          <p:cNvSpPr txBox="1"/>
          <p:nvPr/>
        </p:nvSpPr>
        <p:spPr>
          <a:xfrm rot="2700000">
            <a:off x="4155144" y="4976411"/>
            <a:ext cx="2009923" cy="307777"/>
          </a:xfrm>
          <a:prstGeom prst="rect">
            <a:avLst/>
          </a:prstGeom>
          <a:noFill/>
        </p:spPr>
        <p:txBody>
          <a:bodyPr wrap="none" rtlCol="0">
            <a:spAutoFit/>
          </a:bodyPr>
          <a:lstStyle/>
          <a:p>
            <a:r>
              <a:rPr lang="en-US" b="1" dirty="0" smtClean="0"/>
              <a:t>Liquid Scintillator Fill</a:t>
            </a:r>
            <a:endParaRPr lang="en-US" b="1" dirty="0"/>
          </a:p>
        </p:txBody>
      </p:sp>
      <p:sp>
        <p:nvSpPr>
          <p:cNvPr id="43" name="TextBox 42"/>
          <p:cNvSpPr txBox="1"/>
          <p:nvPr/>
        </p:nvSpPr>
        <p:spPr>
          <a:xfrm rot="2700000">
            <a:off x="5113854" y="5218934"/>
            <a:ext cx="2658463" cy="307777"/>
          </a:xfrm>
          <a:prstGeom prst="rect">
            <a:avLst/>
          </a:prstGeom>
          <a:noFill/>
        </p:spPr>
        <p:txBody>
          <a:bodyPr wrap="none" rtlCol="0">
            <a:spAutoFit/>
          </a:bodyPr>
          <a:lstStyle/>
          <a:p>
            <a:r>
              <a:rPr lang="en-US" b="1" dirty="0" smtClean="0"/>
              <a:t>First Results with Loaded-LS</a:t>
            </a:r>
            <a:endParaRPr lang="en-US" b="1" dirty="0"/>
          </a:p>
        </p:txBody>
      </p:sp>
      <p:sp>
        <p:nvSpPr>
          <p:cNvPr id="45" name="TextBox 44"/>
          <p:cNvSpPr txBox="1"/>
          <p:nvPr/>
        </p:nvSpPr>
        <p:spPr>
          <a:xfrm rot="18900000">
            <a:off x="5128204" y="1860492"/>
            <a:ext cx="3309629" cy="523220"/>
          </a:xfrm>
          <a:prstGeom prst="rect">
            <a:avLst/>
          </a:prstGeom>
          <a:noFill/>
        </p:spPr>
        <p:txBody>
          <a:bodyPr wrap="square" rtlCol="0">
            <a:spAutoFit/>
          </a:bodyPr>
          <a:lstStyle/>
          <a:p>
            <a:pPr algn="l"/>
            <a:r>
              <a:rPr lang="en-US" b="1" dirty="0" smtClean="0"/>
              <a:t>Demonstrator Phase Complete; Further Module Construction</a:t>
            </a:r>
            <a:endParaRPr lang="en-US" b="1" dirty="0"/>
          </a:p>
        </p:txBody>
      </p:sp>
      <p:sp>
        <p:nvSpPr>
          <p:cNvPr id="46" name="TextBox 45"/>
          <p:cNvSpPr txBox="1"/>
          <p:nvPr/>
        </p:nvSpPr>
        <p:spPr>
          <a:xfrm rot="18900000">
            <a:off x="6672840" y="2648455"/>
            <a:ext cx="1601057" cy="307777"/>
          </a:xfrm>
          <a:prstGeom prst="rect">
            <a:avLst/>
          </a:prstGeom>
          <a:noFill/>
        </p:spPr>
        <p:txBody>
          <a:bodyPr wrap="none" rtlCol="0">
            <a:spAutoFit/>
          </a:bodyPr>
          <a:lstStyle/>
          <a:p>
            <a:r>
              <a:rPr lang="en-US" b="1" dirty="0" smtClean="0"/>
              <a:t>Full SuperNEMO</a:t>
            </a:r>
            <a:endParaRPr lang="en-US" b="1" dirty="0"/>
          </a:p>
        </p:txBody>
      </p:sp>
      <p:sp>
        <p:nvSpPr>
          <p:cNvPr id="48" name="TextBox 47"/>
          <p:cNvSpPr txBox="1"/>
          <p:nvPr/>
        </p:nvSpPr>
        <p:spPr>
          <a:xfrm rot="2700000">
            <a:off x="6642406" y="5053369"/>
            <a:ext cx="1965652" cy="307777"/>
          </a:xfrm>
          <a:prstGeom prst="rect">
            <a:avLst/>
          </a:prstGeom>
          <a:noFill/>
        </p:spPr>
        <p:txBody>
          <a:bodyPr wrap="none" rtlCol="0">
            <a:spAutoFit/>
          </a:bodyPr>
          <a:lstStyle/>
          <a:p>
            <a:r>
              <a:rPr lang="en-US" b="1" dirty="0" smtClean="0"/>
              <a:t>Future SNO+ Phases</a:t>
            </a:r>
            <a:endParaRPr lang="en-US" b="1" dirty="0"/>
          </a:p>
        </p:txBody>
      </p:sp>
      <p:cxnSp>
        <p:nvCxnSpPr>
          <p:cNvPr id="53" name="Straight Connector 52"/>
          <p:cNvCxnSpPr/>
          <p:nvPr/>
        </p:nvCxnSpPr>
        <p:spPr bwMode="auto">
          <a:xfrm>
            <a:off x="2925661" y="3454436"/>
            <a:ext cx="0" cy="144016"/>
          </a:xfrm>
          <a:prstGeom prst="line">
            <a:avLst/>
          </a:prstGeom>
          <a:solidFill>
            <a:schemeClr val="accent1"/>
          </a:solidFill>
          <a:ln w="15875" cap="flat" cmpd="sng" algn="ctr">
            <a:solidFill>
              <a:schemeClr val="tx1"/>
            </a:solidFill>
            <a:prstDash val="solid"/>
            <a:round/>
            <a:headEnd type="none" w="med" len="med"/>
            <a:tailEnd type="none" w="med" len="med"/>
          </a:ln>
          <a:effectLst/>
        </p:spPr>
      </p:cxnSp>
      <p:cxnSp>
        <p:nvCxnSpPr>
          <p:cNvPr id="54" name="Straight Connector 53"/>
          <p:cNvCxnSpPr/>
          <p:nvPr/>
        </p:nvCxnSpPr>
        <p:spPr bwMode="auto">
          <a:xfrm>
            <a:off x="3635896" y="3454436"/>
            <a:ext cx="0" cy="144016"/>
          </a:xfrm>
          <a:prstGeom prst="line">
            <a:avLst/>
          </a:prstGeom>
          <a:solidFill>
            <a:schemeClr val="accent1"/>
          </a:solidFill>
          <a:ln w="15875" cap="flat" cmpd="sng" algn="ctr">
            <a:solidFill>
              <a:schemeClr val="tx1"/>
            </a:solidFill>
            <a:prstDash val="solid"/>
            <a:round/>
            <a:headEnd type="none" w="med" len="med"/>
            <a:tailEnd type="none" w="med" len="med"/>
          </a:ln>
          <a:effectLst/>
        </p:spPr>
      </p:cxnSp>
      <p:cxnSp>
        <p:nvCxnSpPr>
          <p:cNvPr id="55" name="Straight Connector 54"/>
          <p:cNvCxnSpPr/>
          <p:nvPr/>
        </p:nvCxnSpPr>
        <p:spPr bwMode="auto">
          <a:xfrm>
            <a:off x="4283968" y="3454436"/>
            <a:ext cx="0" cy="144016"/>
          </a:xfrm>
          <a:prstGeom prst="line">
            <a:avLst/>
          </a:prstGeom>
          <a:solidFill>
            <a:schemeClr val="accent1"/>
          </a:solidFill>
          <a:ln w="15875" cap="flat" cmpd="sng" algn="ctr">
            <a:solidFill>
              <a:schemeClr val="tx1"/>
            </a:solidFill>
            <a:prstDash val="solid"/>
            <a:round/>
            <a:headEnd type="none" w="med" len="med"/>
            <a:tailEnd type="none" w="med" len="med"/>
          </a:ln>
          <a:effectLst/>
        </p:spPr>
      </p:cxnSp>
      <p:cxnSp>
        <p:nvCxnSpPr>
          <p:cNvPr id="56" name="Straight Connector 55"/>
          <p:cNvCxnSpPr/>
          <p:nvPr/>
        </p:nvCxnSpPr>
        <p:spPr bwMode="auto">
          <a:xfrm>
            <a:off x="5629337" y="3454436"/>
            <a:ext cx="0" cy="144016"/>
          </a:xfrm>
          <a:prstGeom prst="line">
            <a:avLst/>
          </a:prstGeom>
          <a:solidFill>
            <a:schemeClr val="accent1"/>
          </a:solidFill>
          <a:ln w="15875" cap="flat" cmpd="sng" algn="ctr">
            <a:solidFill>
              <a:schemeClr val="tx1"/>
            </a:solidFill>
            <a:prstDash val="solid"/>
            <a:round/>
            <a:headEnd type="none" w="med" len="med"/>
            <a:tailEnd type="none" w="med" len="med"/>
          </a:ln>
          <a:effectLst/>
        </p:spPr>
      </p:cxnSp>
      <p:cxnSp>
        <p:nvCxnSpPr>
          <p:cNvPr id="57" name="Straight Connector 56"/>
          <p:cNvCxnSpPr/>
          <p:nvPr/>
        </p:nvCxnSpPr>
        <p:spPr bwMode="auto">
          <a:xfrm>
            <a:off x="7000582" y="3454436"/>
            <a:ext cx="0" cy="144016"/>
          </a:xfrm>
          <a:prstGeom prst="line">
            <a:avLst/>
          </a:prstGeom>
          <a:solidFill>
            <a:schemeClr val="accent1"/>
          </a:solidFill>
          <a:ln w="15875" cap="flat" cmpd="sng" algn="ctr">
            <a:solidFill>
              <a:schemeClr val="tx1"/>
            </a:solidFill>
            <a:prstDash val="solid"/>
            <a:round/>
            <a:headEnd type="none" w="med" len="med"/>
            <a:tailEnd type="none" w="med" len="med"/>
          </a:ln>
          <a:effectLst/>
        </p:spPr>
      </p:cxnSp>
      <p:cxnSp>
        <p:nvCxnSpPr>
          <p:cNvPr id="58" name="Straight Connector 57"/>
          <p:cNvCxnSpPr/>
          <p:nvPr/>
        </p:nvCxnSpPr>
        <p:spPr bwMode="auto">
          <a:xfrm>
            <a:off x="4076497" y="4239772"/>
            <a:ext cx="0" cy="144016"/>
          </a:xfrm>
          <a:prstGeom prst="line">
            <a:avLst/>
          </a:prstGeom>
          <a:solidFill>
            <a:schemeClr val="accent1"/>
          </a:solidFill>
          <a:ln w="15875" cap="flat" cmpd="sng" algn="ctr">
            <a:solidFill>
              <a:schemeClr val="tx1"/>
            </a:solidFill>
            <a:prstDash val="solid"/>
            <a:round/>
            <a:headEnd type="none" w="med" len="med"/>
            <a:tailEnd type="none" w="med" len="med"/>
          </a:ln>
          <a:effectLst/>
        </p:spPr>
      </p:cxnSp>
      <p:cxnSp>
        <p:nvCxnSpPr>
          <p:cNvPr id="59" name="Straight Connector 58"/>
          <p:cNvCxnSpPr/>
          <p:nvPr/>
        </p:nvCxnSpPr>
        <p:spPr bwMode="auto">
          <a:xfrm>
            <a:off x="4522172" y="4239772"/>
            <a:ext cx="0" cy="144016"/>
          </a:xfrm>
          <a:prstGeom prst="line">
            <a:avLst/>
          </a:prstGeom>
          <a:solidFill>
            <a:schemeClr val="accent1"/>
          </a:solidFill>
          <a:ln w="15875" cap="flat" cmpd="sng" algn="ctr">
            <a:solidFill>
              <a:schemeClr val="tx1"/>
            </a:solidFill>
            <a:prstDash val="solid"/>
            <a:round/>
            <a:headEnd type="none" w="med" len="med"/>
            <a:tailEnd type="none" w="med" len="med"/>
          </a:ln>
          <a:effectLst/>
        </p:spPr>
      </p:cxnSp>
      <p:cxnSp>
        <p:nvCxnSpPr>
          <p:cNvPr id="60" name="Straight Connector 59"/>
          <p:cNvCxnSpPr/>
          <p:nvPr/>
        </p:nvCxnSpPr>
        <p:spPr bwMode="auto">
          <a:xfrm>
            <a:off x="4847667" y="4226529"/>
            <a:ext cx="0" cy="144016"/>
          </a:xfrm>
          <a:prstGeom prst="line">
            <a:avLst/>
          </a:prstGeom>
          <a:solidFill>
            <a:schemeClr val="accent1"/>
          </a:solidFill>
          <a:ln w="15875" cap="flat" cmpd="sng" algn="ctr">
            <a:solidFill>
              <a:schemeClr val="tx1"/>
            </a:solidFill>
            <a:prstDash val="solid"/>
            <a:round/>
            <a:headEnd type="none" w="med" len="med"/>
            <a:tailEnd type="none" w="med" len="med"/>
          </a:ln>
          <a:effectLst/>
        </p:spPr>
      </p:cxnSp>
      <p:cxnSp>
        <p:nvCxnSpPr>
          <p:cNvPr id="62" name="Straight Connector 61"/>
          <p:cNvCxnSpPr/>
          <p:nvPr/>
        </p:nvCxnSpPr>
        <p:spPr bwMode="auto">
          <a:xfrm>
            <a:off x="7000582" y="4239772"/>
            <a:ext cx="0" cy="144016"/>
          </a:xfrm>
          <a:prstGeom prst="line">
            <a:avLst/>
          </a:prstGeom>
          <a:solidFill>
            <a:schemeClr val="accent1"/>
          </a:solidFill>
          <a:ln w="15875" cap="flat" cmpd="sng" algn="ctr">
            <a:solidFill>
              <a:schemeClr val="tx1"/>
            </a:solidFill>
            <a:prstDash val="solid"/>
            <a:round/>
            <a:headEnd type="none" w="med" len="med"/>
            <a:tailEnd type="none" w="med" len="med"/>
          </a:ln>
          <a:effectLst/>
        </p:spPr>
      </p:cxnSp>
      <p:sp>
        <p:nvSpPr>
          <p:cNvPr id="51" name="TextBox 50"/>
          <p:cNvSpPr txBox="1"/>
          <p:nvPr/>
        </p:nvSpPr>
        <p:spPr>
          <a:xfrm rot="2700000">
            <a:off x="4403683" y="5177414"/>
            <a:ext cx="2611337" cy="369332"/>
          </a:xfrm>
          <a:prstGeom prst="rect">
            <a:avLst/>
          </a:prstGeom>
          <a:noFill/>
        </p:spPr>
        <p:txBody>
          <a:bodyPr wrap="none" rtlCol="0">
            <a:spAutoFit/>
          </a:bodyPr>
          <a:lstStyle/>
          <a:p>
            <a:r>
              <a:rPr lang="en-US" b="1" dirty="0" smtClean="0"/>
              <a:t>First Isotope Deployment</a:t>
            </a:r>
            <a:endParaRPr lang="en-US" b="1" dirty="0"/>
          </a:p>
        </p:txBody>
      </p:sp>
      <p:cxnSp>
        <p:nvCxnSpPr>
          <p:cNvPr id="52" name="Straight Connector 51"/>
          <p:cNvCxnSpPr/>
          <p:nvPr/>
        </p:nvCxnSpPr>
        <p:spPr bwMode="auto">
          <a:xfrm>
            <a:off x="5515959" y="4246629"/>
            <a:ext cx="0" cy="144016"/>
          </a:xfrm>
          <a:prstGeom prst="line">
            <a:avLst/>
          </a:prstGeom>
          <a:solidFill>
            <a:schemeClr val="accent1"/>
          </a:solidFill>
          <a:ln w="15875"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315623350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Other Experiments</a:t>
            </a:r>
            <a:endParaRPr lang="en-US" dirty="0"/>
          </a:p>
        </p:txBody>
      </p:sp>
      <p:sp>
        <p:nvSpPr>
          <p:cNvPr id="4" name="Slide Number Placeholder 3"/>
          <p:cNvSpPr>
            <a:spLocks noGrp="1"/>
          </p:cNvSpPr>
          <p:nvPr>
            <p:ph type="sldNum" sz="quarter" idx="12"/>
          </p:nvPr>
        </p:nvSpPr>
        <p:spPr/>
        <p:txBody>
          <a:bodyPr/>
          <a:lstStyle/>
          <a:p>
            <a:fld id="{C93CEAF0-D08C-DE40-BB38-B7C916FB400A}" type="slidenum">
              <a:rPr lang="en-US" smtClean="0"/>
              <a:t>24</a:t>
            </a:fld>
            <a:endParaRPr lang="en-US"/>
          </a:p>
        </p:txBody>
      </p:sp>
      <p:sp>
        <p:nvSpPr>
          <p:cNvPr id="5" name="Oval 4"/>
          <p:cNvSpPr/>
          <p:nvPr/>
        </p:nvSpPr>
        <p:spPr>
          <a:xfrm>
            <a:off x="0" y="796877"/>
            <a:ext cx="5311954" cy="2034564"/>
          </a:xfrm>
          <a:prstGeom prst="ellipse">
            <a:avLst/>
          </a:prstGeom>
          <a:solidFill>
            <a:srgbClr val="CCFFCC"/>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aseline="30000" dirty="0" smtClean="0">
                <a:solidFill>
                  <a:schemeClr val="tx1"/>
                </a:solidFill>
              </a:rPr>
              <a:t>130</a:t>
            </a:r>
            <a:r>
              <a:rPr lang="en-US" sz="2400" dirty="0" smtClean="0">
                <a:solidFill>
                  <a:schemeClr val="tx1"/>
                </a:solidFill>
              </a:rPr>
              <a:t>Te</a:t>
            </a:r>
          </a:p>
          <a:p>
            <a:pPr algn="ctr"/>
            <a:r>
              <a:rPr lang="en-US" sz="2400" dirty="0" smtClean="0">
                <a:solidFill>
                  <a:srgbClr val="FF0000"/>
                </a:solidFill>
              </a:rPr>
              <a:t>CUORE:</a:t>
            </a:r>
          </a:p>
          <a:p>
            <a:pPr algn="ctr"/>
            <a:r>
              <a:rPr lang="en-US" sz="2400" dirty="0" err="1" smtClean="0">
                <a:solidFill>
                  <a:schemeClr val="tx1"/>
                </a:solidFill>
              </a:rPr>
              <a:t>TeO</a:t>
            </a:r>
            <a:r>
              <a:rPr lang="en-US" sz="2400" dirty="0" smtClean="0">
                <a:solidFill>
                  <a:schemeClr val="tx1"/>
                </a:solidFill>
              </a:rPr>
              <a:t> crystal Bolometers</a:t>
            </a:r>
            <a:endParaRPr lang="en-US" sz="2400" dirty="0">
              <a:solidFill>
                <a:schemeClr val="tx1"/>
              </a:solidFill>
            </a:endParaRPr>
          </a:p>
          <a:p>
            <a:pPr algn="ctr"/>
            <a:r>
              <a:rPr lang="en-US" sz="2400" dirty="0" smtClean="0">
                <a:solidFill>
                  <a:schemeClr val="tx1"/>
                </a:solidFill>
              </a:rPr>
              <a:t> </a:t>
            </a:r>
            <a:r>
              <a:rPr lang="en-US" sz="1600" dirty="0" smtClean="0">
                <a:solidFill>
                  <a:schemeClr val="tx1"/>
                </a:solidFill>
              </a:rPr>
              <a:t>(</a:t>
            </a:r>
            <a:r>
              <a:rPr lang="en-US" sz="1600" dirty="0" err="1" smtClean="0">
                <a:solidFill>
                  <a:schemeClr val="tx1"/>
                </a:solidFill>
              </a:rPr>
              <a:t>Cuoricino</a:t>
            </a:r>
            <a:r>
              <a:rPr lang="en-US" sz="1600" dirty="0">
                <a:solidFill>
                  <a:schemeClr val="tx1"/>
                </a:solidFill>
              </a:rPr>
              <a:t> </a:t>
            </a:r>
            <a:r>
              <a:rPr lang="en-US" sz="1600" dirty="0" smtClean="0">
                <a:solidFill>
                  <a:schemeClr val="tx1"/>
                </a:solidFill>
              </a:rPr>
              <a:t>-&gt; CUORE-0 -&gt; CUORE -&gt; CUPID)</a:t>
            </a:r>
          </a:p>
        </p:txBody>
      </p:sp>
      <p:sp>
        <p:nvSpPr>
          <p:cNvPr id="6" name="Oval 5"/>
          <p:cNvSpPr/>
          <p:nvPr/>
        </p:nvSpPr>
        <p:spPr>
          <a:xfrm>
            <a:off x="3236332" y="2428636"/>
            <a:ext cx="5880358" cy="227442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aseline="30000" dirty="0" smtClean="0"/>
              <a:t>136</a:t>
            </a:r>
            <a:r>
              <a:rPr lang="en-US" sz="2400" dirty="0" smtClean="0"/>
              <a:t>Xe</a:t>
            </a:r>
          </a:p>
          <a:p>
            <a:pPr algn="ctr"/>
            <a:r>
              <a:rPr lang="en-US" sz="2400" dirty="0" err="1" smtClean="0">
                <a:solidFill>
                  <a:srgbClr val="FF0000"/>
                </a:solidFill>
              </a:rPr>
              <a:t>KamLAND</a:t>
            </a:r>
            <a:r>
              <a:rPr lang="en-US" sz="2400" dirty="0" smtClean="0">
                <a:solidFill>
                  <a:srgbClr val="FF0000"/>
                </a:solidFill>
              </a:rPr>
              <a:t>-Zen: </a:t>
            </a:r>
          </a:p>
          <a:p>
            <a:pPr algn="ctr"/>
            <a:r>
              <a:rPr lang="en-US" sz="2400" dirty="0" smtClean="0"/>
              <a:t>Enriched </a:t>
            </a:r>
            <a:r>
              <a:rPr lang="en-US" sz="2400" baseline="30000" dirty="0" smtClean="0"/>
              <a:t>136</a:t>
            </a:r>
            <a:r>
              <a:rPr lang="en-US" sz="2400" dirty="0" smtClean="0"/>
              <a:t>Xe loaded LS in Bag</a:t>
            </a:r>
          </a:p>
          <a:p>
            <a:pPr algn="ctr"/>
            <a:r>
              <a:rPr lang="en-US" sz="2400" dirty="0" smtClean="0">
                <a:solidFill>
                  <a:srgbClr val="FF0000"/>
                </a:solidFill>
              </a:rPr>
              <a:t>EXO:</a:t>
            </a:r>
          </a:p>
          <a:p>
            <a:pPr algn="ctr"/>
            <a:r>
              <a:rPr lang="en-US" sz="2400" baseline="30000" dirty="0" smtClean="0"/>
              <a:t>136</a:t>
            </a:r>
            <a:r>
              <a:rPr lang="en-US" sz="2400" dirty="0" smtClean="0"/>
              <a:t>Xe liquid TPC </a:t>
            </a:r>
            <a:r>
              <a:rPr lang="en-US" sz="2000" dirty="0" smtClean="0"/>
              <a:t>(EXO-200 -&gt; </a:t>
            </a:r>
            <a:r>
              <a:rPr lang="en-US" sz="2000" dirty="0" err="1" smtClean="0"/>
              <a:t>nEXO</a:t>
            </a:r>
            <a:r>
              <a:rPr lang="en-US" sz="2000" dirty="0" smtClean="0"/>
              <a:t>)</a:t>
            </a:r>
          </a:p>
          <a:p>
            <a:pPr algn="ctr"/>
            <a:endParaRPr lang="en-US" sz="2400" dirty="0"/>
          </a:p>
        </p:txBody>
      </p:sp>
      <p:sp>
        <p:nvSpPr>
          <p:cNvPr id="8" name="Oval 7"/>
          <p:cNvSpPr/>
          <p:nvPr/>
        </p:nvSpPr>
        <p:spPr>
          <a:xfrm>
            <a:off x="119054" y="4550382"/>
            <a:ext cx="6217054" cy="2239345"/>
          </a:xfrm>
          <a:prstGeom prst="ellipse">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aseline="30000" dirty="0" smtClean="0">
                <a:solidFill>
                  <a:schemeClr val="tx1"/>
                </a:solidFill>
              </a:rPr>
              <a:t>76</a:t>
            </a:r>
            <a:r>
              <a:rPr lang="en-US" sz="2400" dirty="0" smtClean="0">
                <a:solidFill>
                  <a:schemeClr val="tx1"/>
                </a:solidFill>
              </a:rPr>
              <a:t>Ge</a:t>
            </a:r>
          </a:p>
          <a:p>
            <a:pPr algn="ctr"/>
            <a:r>
              <a:rPr lang="en-US" sz="2400" dirty="0" smtClean="0">
                <a:solidFill>
                  <a:srgbClr val="FF0000"/>
                </a:solidFill>
              </a:rPr>
              <a:t>GERDA:</a:t>
            </a:r>
          </a:p>
          <a:p>
            <a:r>
              <a:rPr lang="en-US" sz="2400" dirty="0" err="1" smtClean="0">
                <a:solidFill>
                  <a:schemeClr val="tx1"/>
                </a:solidFill>
              </a:rPr>
              <a:t>HPGe</a:t>
            </a:r>
            <a:r>
              <a:rPr lang="en-US" sz="2400" dirty="0" smtClean="0">
                <a:solidFill>
                  <a:schemeClr val="tx1"/>
                </a:solidFill>
              </a:rPr>
              <a:t> array, </a:t>
            </a:r>
            <a:r>
              <a:rPr lang="en-US" sz="2400" dirty="0" err="1" smtClean="0">
                <a:solidFill>
                  <a:schemeClr val="tx1"/>
                </a:solidFill>
              </a:rPr>
              <a:t>Lar</a:t>
            </a:r>
            <a:r>
              <a:rPr lang="en-US" sz="2400" dirty="0" smtClean="0">
                <a:solidFill>
                  <a:schemeClr val="tx1"/>
                </a:solidFill>
              </a:rPr>
              <a:t>  cryogenic </a:t>
            </a:r>
            <a:r>
              <a:rPr lang="en-US" sz="2400" dirty="0">
                <a:solidFill>
                  <a:schemeClr val="tx1"/>
                </a:solidFill>
              </a:rPr>
              <a:t>shield</a:t>
            </a:r>
          </a:p>
          <a:p>
            <a:pPr algn="ctr"/>
            <a:r>
              <a:rPr lang="en-US" sz="2400" dirty="0" err="1" smtClean="0">
                <a:solidFill>
                  <a:srgbClr val="FF0000"/>
                </a:solidFill>
              </a:rPr>
              <a:t>Majorana</a:t>
            </a:r>
            <a:r>
              <a:rPr lang="en-US" sz="2400" dirty="0" smtClean="0">
                <a:solidFill>
                  <a:srgbClr val="FF0000"/>
                </a:solidFill>
              </a:rPr>
              <a:t>:</a:t>
            </a:r>
          </a:p>
          <a:p>
            <a:pPr algn="ctr"/>
            <a:r>
              <a:rPr lang="en-US" sz="2400" dirty="0" err="1" smtClean="0">
                <a:solidFill>
                  <a:schemeClr val="tx1"/>
                </a:solidFill>
              </a:rPr>
              <a:t>HPGe</a:t>
            </a:r>
            <a:r>
              <a:rPr lang="en-US" sz="2400" dirty="0" smtClean="0">
                <a:solidFill>
                  <a:schemeClr val="tx1"/>
                </a:solidFill>
              </a:rPr>
              <a:t>, high purity Cu shield</a:t>
            </a:r>
          </a:p>
          <a:p>
            <a:pPr algn="ctr"/>
            <a:endParaRPr lang="en-US" sz="2400" dirty="0">
              <a:solidFill>
                <a:schemeClr val="tx1"/>
              </a:solidFill>
            </a:endParaRPr>
          </a:p>
        </p:txBody>
      </p:sp>
    </p:spTree>
    <p:extLst>
      <p:ext uri="{BB962C8B-B14F-4D97-AF65-F5344CB8AC3E}">
        <p14:creationId xmlns:p14="http://schemas.microsoft.com/office/powerpoint/2010/main" val="16648963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230"/>
            <a:ext cx="9144000" cy="755911"/>
          </a:xfrm>
        </p:spPr>
        <p:txBody>
          <a:bodyPr>
            <a:normAutofit fontScale="90000"/>
          </a:bodyPr>
          <a:lstStyle/>
          <a:p>
            <a:r>
              <a:rPr lang="en-US" dirty="0" smtClean="0">
                <a:solidFill>
                  <a:schemeClr val="tx2">
                    <a:lumMod val="20000"/>
                    <a:lumOff val="80000"/>
                  </a:schemeClr>
                </a:solidFill>
              </a:rPr>
              <a:t>Summary Table</a:t>
            </a:r>
            <a:endParaRPr lang="en-US" dirty="0">
              <a:solidFill>
                <a:schemeClr val="tx2">
                  <a:lumMod val="20000"/>
                  <a:lumOff val="80000"/>
                </a:schemeClr>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900036643"/>
              </p:ext>
            </p:extLst>
          </p:nvPr>
        </p:nvGraphicFramePr>
        <p:xfrm>
          <a:off x="-1" y="742681"/>
          <a:ext cx="9144001" cy="5953759"/>
        </p:xfrm>
        <a:graphic>
          <a:graphicData uri="http://schemas.openxmlformats.org/drawingml/2006/table">
            <a:tbl>
              <a:tblPr firstRow="1" bandRow="1">
                <a:tableStyleId>{5C22544A-7EE6-4342-B048-85BDC9FD1C3A}</a:tableStyleId>
              </a:tblPr>
              <a:tblGrid>
                <a:gridCol w="1564420"/>
                <a:gridCol w="1954835"/>
                <a:gridCol w="1967146"/>
                <a:gridCol w="1828800"/>
                <a:gridCol w="1828800"/>
              </a:tblGrid>
              <a:tr h="370840">
                <a:tc>
                  <a:txBody>
                    <a:bodyPr/>
                    <a:lstStyle/>
                    <a:p>
                      <a:r>
                        <a:rPr lang="en-US" dirty="0" smtClean="0"/>
                        <a:t>Experiment</a:t>
                      </a:r>
                      <a:endParaRPr lang="en-US" dirty="0"/>
                    </a:p>
                  </a:txBody>
                  <a:tcPr/>
                </a:tc>
                <a:tc>
                  <a:txBody>
                    <a:bodyPr/>
                    <a:lstStyle/>
                    <a:p>
                      <a:r>
                        <a:rPr lang="en-US" dirty="0" smtClean="0"/>
                        <a:t>Isotope/Method</a:t>
                      </a:r>
                      <a:endParaRPr lang="en-US" dirty="0"/>
                    </a:p>
                  </a:txBody>
                  <a:tcPr/>
                </a:tc>
                <a:tc>
                  <a:txBody>
                    <a:bodyPr/>
                    <a:lstStyle/>
                    <a:p>
                      <a:r>
                        <a:rPr lang="en-US" dirty="0" smtClean="0"/>
                        <a:t>T</a:t>
                      </a:r>
                      <a:r>
                        <a:rPr lang="en-US" baseline="30000" dirty="0" smtClean="0"/>
                        <a:t>½</a:t>
                      </a:r>
                      <a:r>
                        <a:rPr lang="en-US" baseline="-25000" dirty="0" smtClean="0"/>
                        <a:t>0ν</a:t>
                      </a:r>
                      <a:r>
                        <a:rPr lang="en-US" dirty="0" smtClean="0"/>
                        <a:t>Limits</a:t>
                      </a:r>
                    </a:p>
                    <a:p>
                      <a:r>
                        <a:rPr lang="en-US" dirty="0" smtClean="0"/>
                        <a:t>(90% CL) </a:t>
                      </a:r>
                      <a:r>
                        <a:rPr lang="en-US" dirty="0" smtClean="0">
                          <a:solidFill>
                            <a:srgbClr val="008000"/>
                          </a:solidFill>
                        </a:rPr>
                        <a:t>Predicted</a:t>
                      </a:r>
                      <a:r>
                        <a:rPr lang="en-US" dirty="0" smtClean="0"/>
                        <a:t> / </a:t>
                      </a:r>
                    </a:p>
                    <a:p>
                      <a:r>
                        <a:rPr lang="en-US" dirty="0" smtClean="0">
                          <a:solidFill>
                            <a:srgbClr val="000000"/>
                          </a:solidFill>
                        </a:rPr>
                        <a:t>Solo</a:t>
                      </a:r>
                      <a:r>
                        <a:rPr lang="en-US" dirty="0" smtClean="0"/>
                        <a:t> / </a:t>
                      </a:r>
                      <a:r>
                        <a:rPr lang="en-US" dirty="0" smtClean="0">
                          <a:solidFill>
                            <a:srgbClr val="660066"/>
                          </a:solidFill>
                        </a:rPr>
                        <a:t>combined</a:t>
                      </a:r>
                      <a:endParaRPr lang="en-US" dirty="0">
                        <a:solidFill>
                          <a:srgbClr val="660066"/>
                        </a:solidFill>
                      </a:endParaRPr>
                    </a:p>
                  </a:txBody>
                  <a:tcPr/>
                </a:tc>
                <a:tc>
                  <a:txBody>
                    <a:bodyPr/>
                    <a:lstStyle/>
                    <a:p>
                      <a:r>
                        <a:rPr lang="en-US" dirty="0" smtClean="0"/>
                        <a:t>Future </a:t>
                      </a:r>
                      <a:endParaRPr lang="en-US" dirty="0"/>
                    </a:p>
                  </a:txBody>
                  <a:tcPr/>
                </a:tc>
                <a:tc>
                  <a:txBody>
                    <a:bodyPr/>
                    <a:lstStyle/>
                    <a:p>
                      <a:r>
                        <a:rPr lang="en-US" dirty="0" smtClean="0"/>
                        <a:t>Predicted</a:t>
                      </a:r>
                      <a:r>
                        <a:rPr lang="en-US" baseline="0" dirty="0" smtClean="0"/>
                        <a:t> Sensitivity</a:t>
                      </a:r>
                    </a:p>
                    <a:p>
                      <a:r>
                        <a:rPr lang="en-US" baseline="0" dirty="0" smtClean="0"/>
                        <a:t>(5 years)*</a:t>
                      </a:r>
                      <a:endParaRPr lang="en-US" dirty="0"/>
                    </a:p>
                  </a:txBody>
                  <a:tcPr/>
                </a:tc>
              </a:tr>
              <a:tr h="370840">
                <a:tc>
                  <a:txBody>
                    <a:bodyPr/>
                    <a:lstStyle/>
                    <a:p>
                      <a:r>
                        <a:rPr lang="en-US" dirty="0" smtClean="0"/>
                        <a:t>SNO+</a:t>
                      </a:r>
                      <a:endParaRPr lang="en-US" dirty="0"/>
                    </a:p>
                  </a:txBody>
                  <a:tcPr/>
                </a:tc>
                <a:tc>
                  <a:txBody>
                    <a:bodyPr/>
                    <a:lstStyle/>
                    <a:p>
                      <a:r>
                        <a:rPr lang="en-US" baseline="30000" dirty="0" smtClean="0"/>
                        <a:t>130</a:t>
                      </a:r>
                      <a:r>
                        <a:rPr lang="en-US" dirty="0" smtClean="0"/>
                        <a:t>Te liquid scintillator</a:t>
                      </a:r>
                      <a:r>
                        <a:rPr lang="en-US" baseline="0" dirty="0" smtClean="0"/>
                        <a:t> </a:t>
                      </a:r>
                      <a:endParaRPr lang="en-US" dirty="0"/>
                    </a:p>
                  </a:txBody>
                  <a:tcPr/>
                </a:tc>
                <a:tc>
                  <a:txBody>
                    <a:bodyPr/>
                    <a:lstStyle/>
                    <a:p>
                      <a:r>
                        <a:rPr lang="en-US" dirty="0" smtClean="0">
                          <a:solidFill>
                            <a:srgbClr val="008000"/>
                          </a:solidFill>
                        </a:rPr>
                        <a:t>3.9 × 10</a:t>
                      </a:r>
                      <a:r>
                        <a:rPr lang="en-US" baseline="30000" dirty="0" smtClean="0">
                          <a:solidFill>
                            <a:srgbClr val="008000"/>
                          </a:solidFill>
                        </a:rPr>
                        <a:t>25</a:t>
                      </a:r>
                      <a:r>
                        <a:rPr lang="en-US" dirty="0" smtClean="0">
                          <a:solidFill>
                            <a:srgbClr val="008000"/>
                          </a:solidFill>
                        </a:rPr>
                        <a:t> y (0.3% loading, 1 year)</a:t>
                      </a:r>
                      <a:endParaRPr lang="en-US" dirty="0">
                        <a:solidFill>
                          <a:srgbClr val="008000"/>
                        </a:solidFill>
                      </a:endParaRPr>
                    </a:p>
                  </a:txBody>
                  <a:tcPr/>
                </a:tc>
                <a:tc>
                  <a:txBody>
                    <a:bodyPr/>
                    <a:lstStyle/>
                    <a:p>
                      <a:r>
                        <a:rPr lang="en-US" dirty="0" smtClean="0"/>
                        <a:t>SNO++</a:t>
                      </a:r>
                      <a:r>
                        <a:rPr lang="en-US" baseline="0" dirty="0" smtClean="0"/>
                        <a:t> </a:t>
                      </a:r>
                    </a:p>
                    <a:p>
                      <a:r>
                        <a:rPr lang="en-US" dirty="0" smtClean="0"/>
                        <a:t>(3% loading, HQE PMTs)</a:t>
                      </a:r>
                      <a:endParaRPr lang="en-US" dirty="0"/>
                    </a:p>
                  </a:txBody>
                  <a:tcPr/>
                </a:tc>
                <a:tc>
                  <a:txBody>
                    <a:bodyPr/>
                    <a:lstStyle/>
                    <a:p>
                      <a:r>
                        <a:rPr lang="en-US" dirty="0" smtClean="0"/>
                        <a:t>7 × 10</a:t>
                      </a:r>
                      <a:r>
                        <a:rPr lang="en-US" baseline="30000" dirty="0" smtClean="0"/>
                        <a:t>26</a:t>
                      </a:r>
                      <a:r>
                        <a:rPr lang="en-US" dirty="0" smtClean="0"/>
                        <a:t> y</a:t>
                      </a:r>
                      <a:endParaRPr lang="en-US" dirty="0"/>
                    </a:p>
                  </a:txBody>
                  <a:tcPr/>
                </a:tc>
              </a:tr>
              <a:tr h="370840">
                <a:tc>
                  <a:txBody>
                    <a:bodyPr/>
                    <a:lstStyle/>
                    <a:p>
                      <a:r>
                        <a:rPr lang="en-US" dirty="0" smtClean="0"/>
                        <a:t>NEMO-3</a:t>
                      </a:r>
                    </a:p>
                    <a:p>
                      <a:r>
                        <a:rPr lang="en-US" dirty="0" err="1" smtClean="0"/>
                        <a:t>SuperNEMO</a:t>
                      </a:r>
                      <a:endParaRPr lang="en-US" dirty="0"/>
                    </a:p>
                  </a:txBody>
                  <a:tcPr/>
                </a:tc>
                <a:tc>
                  <a:txBody>
                    <a:bodyPr/>
                    <a:lstStyle/>
                    <a:p>
                      <a:r>
                        <a:rPr lang="en-US" baseline="30000" dirty="0" smtClean="0"/>
                        <a:t>100</a:t>
                      </a:r>
                      <a:r>
                        <a:rPr lang="en-US" baseline="0" dirty="0" smtClean="0"/>
                        <a:t>Mo</a:t>
                      </a:r>
                    </a:p>
                    <a:p>
                      <a:r>
                        <a:rPr lang="en-US" baseline="30000" dirty="0" smtClean="0"/>
                        <a:t>82</a:t>
                      </a:r>
                      <a:r>
                        <a:rPr lang="en-US" dirty="0" smtClean="0"/>
                        <a:t>Se Source</a:t>
                      </a:r>
                      <a:r>
                        <a:rPr lang="en-US" baseline="0" dirty="0" smtClean="0"/>
                        <a:t> foils and tracking</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solidFill>
                            <a:schemeClr val="tx1"/>
                          </a:solidFill>
                        </a:rPr>
                        <a:t>1.1 </a:t>
                      </a:r>
                      <a:r>
                        <a:rPr lang="en-US" dirty="0" smtClean="0"/>
                        <a:t>× 10</a:t>
                      </a:r>
                      <a:r>
                        <a:rPr lang="en-US" baseline="30000" dirty="0" smtClean="0"/>
                        <a:t>24</a:t>
                      </a:r>
                      <a:r>
                        <a:rPr lang="en-US" baseline="0" dirty="0" smtClean="0"/>
                        <a:t> y</a:t>
                      </a:r>
                      <a:endParaRPr lang="en-US" dirty="0" smtClean="0">
                        <a:solidFill>
                          <a:srgbClr val="008000"/>
                        </a:solidFill>
                      </a:endParaRPr>
                    </a:p>
                    <a:p>
                      <a:r>
                        <a:rPr lang="en-US" dirty="0" smtClean="0">
                          <a:solidFill>
                            <a:srgbClr val="008000"/>
                          </a:solidFill>
                        </a:rPr>
                        <a:t>6.5 × 10</a:t>
                      </a:r>
                      <a:r>
                        <a:rPr lang="en-US" baseline="30000" dirty="0" smtClean="0">
                          <a:solidFill>
                            <a:srgbClr val="008000"/>
                          </a:solidFill>
                        </a:rPr>
                        <a:t>24</a:t>
                      </a:r>
                      <a:r>
                        <a:rPr lang="en-US" baseline="0" dirty="0" smtClean="0">
                          <a:solidFill>
                            <a:srgbClr val="008000"/>
                          </a:solidFill>
                        </a:rPr>
                        <a:t> y (7kg demonstrator)</a:t>
                      </a:r>
                      <a:endParaRPr lang="en-US" baseline="30000" dirty="0">
                        <a:solidFill>
                          <a:srgbClr val="008000"/>
                        </a:solidFill>
                      </a:endParaRPr>
                    </a:p>
                  </a:txBody>
                  <a:tcPr/>
                </a:tc>
                <a:tc>
                  <a:txBody>
                    <a:bodyPr/>
                    <a:lstStyle/>
                    <a:p>
                      <a:endParaRPr lang="en-US" dirty="0" smtClean="0"/>
                    </a:p>
                    <a:p>
                      <a:r>
                        <a:rPr lang="en-US" dirty="0" smtClean="0"/>
                        <a:t>Full 100kg</a:t>
                      </a:r>
                      <a:endParaRPr lang="en-US" dirty="0"/>
                    </a:p>
                  </a:txBody>
                  <a:tcPr/>
                </a:tc>
                <a:tc>
                  <a:txBody>
                    <a:bodyPr/>
                    <a:lstStyle/>
                    <a:p>
                      <a:endParaRPr lang="en-US" dirty="0" smtClean="0"/>
                    </a:p>
                    <a:p>
                      <a:r>
                        <a:rPr lang="en-US" dirty="0" smtClean="0"/>
                        <a:t>1 × 10</a:t>
                      </a:r>
                      <a:r>
                        <a:rPr lang="en-US" baseline="30000" dirty="0" smtClean="0"/>
                        <a:t>26</a:t>
                      </a:r>
                      <a:r>
                        <a:rPr lang="en-US" dirty="0" smtClean="0"/>
                        <a:t> y</a:t>
                      </a:r>
                      <a:endParaRPr lang="en-US" dirty="0"/>
                    </a:p>
                  </a:txBody>
                  <a:tcPr/>
                </a:tc>
              </a:tr>
              <a:tr h="370840">
                <a:tc>
                  <a:txBody>
                    <a:bodyPr/>
                    <a:lstStyle/>
                    <a:p>
                      <a:r>
                        <a:rPr lang="en-US" dirty="0" smtClean="0"/>
                        <a:t>GERDA</a:t>
                      </a:r>
                      <a:endParaRPr lang="en-US" dirty="0"/>
                    </a:p>
                  </a:txBody>
                  <a:tcPr/>
                </a:tc>
                <a:tc>
                  <a:txBody>
                    <a:bodyPr/>
                    <a:lstStyle/>
                    <a:p>
                      <a:r>
                        <a:rPr lang="en-US" baseline="30000" dirty="0" smtClean="0"/>
                        <a:t>68</a:t>
                      </a:r>
                      <a:r>
                        <a:rPr lang="en-US" dirty="0" smtClean="0"/>
                        <a:t>Ge </a:t>
                      </a:r>
                      <a:r>
                        <a:rPr lang="en-US" dirty="0" err="1" smtClean="0"/>
                        <a:t>HPGe</a:t>
                      </a:r>
                      <a:endParaRPr lang="en-US" dirty="0"/>
                    </a:p>
                  </a:txBody>
                  <a:tcPr/>
                </a:tc>
                <a:tc>
                  <a:txBody>
                    <a:bodyPr/>
                    <a:lstStyle/>
                    <a:p>
                      <a:r>
                        <a:rPr lang="en-US" dirty="0" smtClean="0"/>
                        <a:t>2.1 × 10</a:t>
                      </a:r>
                      <a:r>
                        <a:rPr lang="en-US" baseline="30000" dirty="0" smtClean="0"/>
                        <a:t>25</a:t>
                      </a:r>
                      <a:r>
                        <a:rPr lang="en-US" dirty="0" smtClean="0"/>
                        <a:t> y</a:t>
                      </a:r>
                    </a:p>
                    <a:p>
                      <a:r>
                        <a:rPr lang="en-US" dirty="0" smtClean="0">
                          <a:solidFill>
                            <a:srgbClr val="660066"/>
                          </a:solidFill>
                        </a:rPr>
                        <a:t>3.0 × 10</a:t>
                      </a:r>
                      <a:r>
                        <a:rPr lang="en-US" baseline="30000" dirty="0" smtClean="0">
                          <a:solidFill>
                            <a:srgbClr val="660066"/>
                          </a:solidFill>
                        </a:rPr>
                        <a:t>25 </a:t>
                      </a:r>
                      <a:r>
                        <a:rPr lang="en-US" baseline="0" dirty="0" smtClean="0">
                          <a:solidFill>
                            <a:srgbClr val="660066"/>
                          </a:solidFill>
                        </a:rPr>
                        <a:t>y</a:t>
                      </a:r>
                      <a:endParaRPr lang="en-US" baseline="0" dirty="0">
                        <a:solidFill>
                          <a:srgbClr val="660066"/>
                        </a:solidFill>
                      </a:endParaRPr>
                    </a:p>
                  </a:txBody>
                  <a:tcPr/>
                </a:tc>
                <a:tc>
                  <a:txBody>
                    <a:bodyPr/>
                    <a:lstStyle/>
                    <a:p>
                      <a:r>
                        <a:rPr lang="en-US" dirty="0" smtClean="0"/>
                        <a:t>Future </a:t>
                      </a:r>
                      <a:r>
                        <a:rPr lang="en-US" baseline="30000" dirty="0" smtClean="0"/>
                        <a:t>76</a:t>
                      </a:r>
                      <a:r>
                        <a:rPr lang="en-US" dirty="0" smtClean="0"/>
                        <a:t>Ge</a:t>
                      </a:r>
                      <a:endParaRPr lang="en-US" dirty="0"/>
                    </a:p>
                  </a:txBody>
                  <a:tcPr/>
                </a:tc>
                <a:tc>
                  <a:txBody>
                    <a:bodyPr/>
                    <a:lstStyle/>
                    <a:p>
                      <a:r>
                        <a:rPr lang="en-US" dirty="0" smtClean="0"/>
                        <a:t>3.2 × 10</a:t>
                      </a:r>
                      <a:r>
                        <a:rPr lang="en-US" baseline="30000" dirty="0" smtClean="0"/>
                        <a:t>27 </a:t>
                      </a:r>
                      <a:r>
                        <a:rPr lang="en-US" baseline="0" dirty="0" smtClean="0"/>
                        <a:t>y</a:t>
                      </a:r>
                      <a:endParaRPr lang="en-US" baseline="30000" dirty="0"/>
                    </a:p>
                  </a:txBody>
                  <a:tcPr/>
                </a:tc>
              </a:tr>
              <a:tr h="370840">
                <a:tc>
                  <a:txBody>
                    <a:bodyPr/>
                    <a:lstStyle/>
                    <a:p>
                      <a:r>
                        <a:rPr lang="en-US" dirty="0" err="1" smtClean="0"/>
                        <a:t>Majorana</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30000" dirty="0" smtClean="0"/>
                        <a:t>68</a:t>
                      </a:r>
                      <a:r>
                        <a:rPr lang="en-US" dirty="0" smtClean="0"/>
                        <a:t>Ge </a:t>
                      </a:r>
                      <a:r>
                        <a:rPr lang="en-US" dirty="0" err="1" smtClean="0"/>
                        <a:t>HPGe</a:t>
                      </a:r>
                      <a:endParaRPr lang="en-US" dirty="0" smtClean="0"/>
                    </a:p>
                  </a:txBody>
                  <a:tcPr/>
                </a:tc>
                <a:tc>
                  <a:txBody>
                    <a:bodyPr/>
                    <a:lstStyle/>
                    <a:p>
                      <a:r>
                        <a:rPr lang="en-US" dirty="0" smtClean="0">
                          <a:solidFill>
                            <a:srgbClr val="008000"/>
                          </a:solidFill>
                        </a:rPr>
                        <a:t>1 × 10</a:t>
                      </a:r>
                      <a:r>
                        <a:rPr lang="en-US" baseline="30000" dirty="0" smtClean="0">
                          <a:solidFill>
                            <a:srgbClr val="008000"/>
                          </a:solidFill>
                        </a:rPr>
                        <a:t>25</a:t>
                      </a:r>
                      <a:r>
                        <a:rPr lang="en-US" dirty="0" smtClean="0">
                          <a:solidFill>
                            <a:srgbClr val="008000"/>
                          </a:solidFill>
                        </a:rPr>
                        <a:t> y (30kg.y)</a:t>
                      </a:r>
                      <a:endParaRPr lang="en-US" dirty="0">
                        <a:solidFill>
                          <a:srgbClr val="008000"/>
                        </a:solidFill>
                      </a:endParaRPr>
                    </a:p>
                  </a:txBody>
                  <a:tcPr/>
                </a:tc>
                <a:tc>
                  <a:txBody>
                    <a:bodyPr/>
                    <a:lstStyle/>
                    <a:p>
                      <a:pPr algn="ctr"/>
                      <a:r>
                        <a:rPr lang="en-US" dirty="0" smtClean="0"/>
                        <a:t>“</a:t>
                      </a:r>
                      <a:endParaRPr lang="en-US" dirty="0"/>
                    </a:p>
                  </a:txBody>
                  <a:tcPr/>
                </a:tc>
                <a:tc>
                  <a:txBody>
                    <a:bodyPr/>
                    <a:lstStyle/>
                    <a:p>
                      <a:pPr algn="ctr"/>
                      <a:r>
                        <a:rPr lang="en-US" dirty="0" smtClean="0"/>
                        <a:t>“</a:t>
                      </a:r>
                      <a:endParaRPr lang="en-US" dirty="0"/>
                    </a:p>
                  </a:txBody>
                  <a:tcPr/>
                </a:tc>
              </a:tr>
              <a:tr h="370840">
                <a:tc>
                  <a:txBody>
                    <a:bodyPr/>
                    <a:lstStyle/>
                    <a:p>
                      <a:r>
                        <a:rPr lang="en-US" dirty="0" err="1" smtClean="0"/>
                        <a:t>Cuoricino</a:t>
                      </a:r>
                      <a:endParaRPr lang="en-US" dirty="0" smtClean="0"/>
                    </a:p>
                    <a:p>
                      <a:r>
                        <a:rPr lang="en-US" dirty="0" smtClean="0"/>
                        <a:t>CUORE-0</a:t>
                      </a:r>
                    </a:p>
                    <a:p>
                      <a:r>
                        <a:rPr lang="en-US" dirty="0" smtClean="0"/>
                        <a:t>CUORE</a:t>
                      </a:r>
                      <a:endParaRPr lang="en-US" dirty="0"/>
                    </a:p>
                  </a:txBody>
                  <a:tcPr/>
                </a:tc>
                <a:tc>
                  <a:txBody>
                    <a:bodyPr/>
                    <a:lstStyle/>
                    <a:p>
                      <a:r>
                        <a:rPr lang="en-US" baseline="30000" dirty="0" smtClean="0"/>
                        <a:t>130</a:t>
                      </a:r>
                      <a:r>
                        <a:rPr lang="en-US" dirty="0" smtClean="0"/>
                        <a:t>Te</a:t>
                      </a:r>
                      <a:r>
                        <a:rPr lang="en-US" baseline="0" dirty="0" smtClean="0"/>
                        <a:t> bolometers</a:t>
                      </a:r>
                      <a:endParaRPr lang="en-U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2.8 </a:t>
                      </a:r>
                      <a:r>
                        <a:rPr lang="en-US" dirty="0" smtClean="0"/>
                        <a:t>× 10</a:t>
                      </a:r>
                      <a:r>
                        <a:rPr lang="en-US" baseline="30000" dirty="0" smtClean="0"/>
                        <a:t>24</a:t>
                      </a:r>
                      <a:r>
                        <a:rPr lang="en-US" baseline="0" dirty="0" smtClean="0"/>
                        <a:t> y</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2.7 </a:t>
                      </a:r>
                      <a:r>
                        <a:rPr lang="en-US" dirty="0" smtClean="0"/>
                        <a:t>× 10</a:t>
                      </a:r>
                      <a:r>
                        <a:rPr lang="en-US" baseline="30000" dirty="0" smtClean="0"/>
                        <a:t>24</a:t>
                      </a:r>
                      <a:r>
                        <a:rPr lang="en-US" baseline="0" dirty="0" smtClean="0"/>
                        <a:t> y</a:t>
                      </a:r>
                    </a:p>
                    <a:p>
                      <a:r>
                        <a:rPr lang="en-US" baseline="0" dirty="0" smtClean="0">
                          <a:solidFill>
                            <a:srgbClr val="660066"/>
                          </a:solidFill>
                        </a:rPr>
                        <a:t>4.0 × 10</a:t>
                      </a:r>
                      <a:r>
                        <a:rPr lang="en-US" baseline="30000" dirty="0" smtClean="0">
                          <a:solidFill>
                            <a:srgbClr val="660066"/>
                          </a:solidFill>
                        </a:rPr>
                        <a:t>25</a:t>
                      </a:r>
                      <a:r>
                        <a:rPr lang="en-US" baseline="0" dirty="0" smtClean="0">
                          <a:solidFill>
                            <a:srgbClr val="660066"/>
                          </a:solidFill>
                        </a:rPr>
                        <a:t> y</a:t>
                      </a:r>
                      <a:endParaRPr lang="en-US" baseline="30000" dirty="0">
                        <a:solidFill>
                          <a:srgbClr val="660066"/>
                        </a:solidFill>
                      </a:endParaRPr>
                    </a:p>
                  </a:txBody>
                  <a:tcPr/>
                </a:tc>
                <a:tc>
                  <a:txBody>
                    <a:bodyPr/>
                    <a:lstStyle/>
                    <a:p>
                      <a:r>
                        <a:rPr lang="en-US" dirty="0" smtClean="0"/>
                        <a:t>CUPID</a:t>
                      </a:r>
                      <a:endParaRPr lang="en-US" dirty="0"/>
                    </a:p>
                  </a:txBody>
                  <a:tcPr/>
                </a:tc>
                <a:tc>
                  <a:txBody>
                    <a:bodyPr/>
                    <a:lstStyle/>
                    <a:p>
                      <a:r>
                        <a:rPr lang="en-US" dirty="0" smtClean="0"/>
                        <a:t>(2-5) × 10</a:t>
                      </a:r>
                      <a:r>
                        <a:rPr lang="en-US" baseline="30000" dirty="0" smtClean="0"/>
                        <a:t>27</a:t>
                      </a:r>
                      <a:r>
                        <a:rPr lang="en-US" dirty="0" smtClean="0"/>
                        <a:t> y (*10 years)</a:t>
                      </a:r>
                      <a:endParaRPr lang="en-US" dirty="0"/>
                    </a:p>
                  </a:txBody>
                  <a:tcPr/>
                </a:tc>
              </a:tr>
              <a:tr h="370840">
                <a:tc>
                  <a:txBody>
                    <a:bodyPr/>
                    <a:lstStyle/>
                    <a:p>
                      <a:r>
                        <a:rPr lang="en-US" dirty="0" err="1" smtClean="0"/>
                        <a:t>KamLAND</a:t>
                      </a:r>
                      <a:r>
                        <a:rPr lang="en-US" baseline="0" dirty="0" smtClean="0"/>
                        <a:t>-Zen</a:t>
                      </a:r>
                      <a:endParaRPr lang="en-US" dirty="0"/>
                    </a:p>
                  </a:txBody>
                  <a:tcPr/>
                </a:tc>
                <a:tc>
                  <a:txBody>
                    <a:bodyPr/>
                    <a:lstStyle/>
                    <a:p>
                      <a:r>
                        <a:rPr lang="en-US" baseline="30000" dirty="0" smtClean="0"/>
                        <a:t>136</a:t>
                      </a:r>
                      <a:r>
                        <a:rPr lang="en-US" dirty="0" smtClean="0"/>
                        <a:t>Xe</a:t>
                      </a:r>
                      <a:r>
                        <a:rPr lang="en-US" baseline="0" dirty="0" smtClean="0"/>
                        <a:t> liquid scintillator </a:t>
                      </a:r>
                      <a:endParaRPr lang="en-US" dirty="0"/>
                    </a:p>
                  </a:txBody>
                  <a:tcPr/>
                </a:tc>
                <a:tc>
                  <a:txBody>
                    <a:bodyPr/>
                    <a:lstStyle/>
                    <a:p>
                      <a:r>
                        <a:rPr lang="en-US" dirty="0" smtClean="0"/>
                        <a:t>2.6 × 10</a:t>
                      </a:r>
                      <a:r>
                        <a:rPr lang="en-US" baseline="30000" dirty="0" smtClean="0"/>
                        <a:t>25</a:t>
                      </a:r>
                      <a:r>
                        <a:rPr lang="en-US" dirty="0" smtClean="0"/>
                        <a:t> y</a:t>
                      </a:r>
                      <a:endParaRPr lang="en-US" dirty="0"/>
                    </a:p>
                  </a:txBody>
                  <a:tcPr/>
                </a:tc>
                <a:tc>
                  <a:txBody>
                    <a:bodyPr/>
                    <a:lstStyle/>
                    <a:p>
                      <a:r>
                        <a:rPr lang="en-US" dirty="0" smtClean="0"/>
                        <a:t>KamLAND2-Zen</a:t>
                      </a:r>
                      <a:endParaRPr lang="en-US" dirty="0"/>
                    </a:p>
                  </a:txBody>
                  <a:tcPr/>
                </a:tc>
                <a:tc>
                  <a:txBody>
                    <a:bodyPr/>
                    <a:lstStyle/>
                    <a:p>
                      <a:r>
                        <a:rPr lang="en-US" dirty="0" smtClean="0"/>
                        <a:t>10</a:t>
                      </a:r>
                      <a:r>
                        <a:rPr lang="en-US" baseline="30000" dirty="0" smtClean="0"/>
                        <a:t>26</a:t>
                      </a:r>
                      <a:r>
                        <a:rPr lang="en-US" baseline="0" dirty="0" smtClean="0"/>
                        <a:t>- 10</a:t>
                      </a:r>
                      <a:r>
                        <a:rPr lang="en-US" baseline="30000" dirty="0" smtClean="0"/>
                        <a:t>27</a:t>
                      </a:r>
                      <a:r>
                        <a:rPr lang="en-US" dirty="0" smtClean="0"/>
                        <a:t> y </a:t>
                      </a:r>
                    </a:p>
                    <a:p>
                      <a:r>
                        <a:rPr lang="en-US" dirty="0" smtClean="0"/>
                        <a:t>(*20meV)</a:t>
                      </a:r>
                      <a:endParaRPr lang="en-US" dirty="0"/>
                    </a:p>
                  </a:txBody>
                  <a:tcPr/>
                </a:tc>
              </a:tr>
              <a:tr h="370840">
                <a:tc>
                  <a:txBody>
                    <a:bodyPr/>
                    <a:lstStyle/>
                    <a:p>
                      <a:r>
                        <a:rPr lang="en-US" dirty="0" smtClean="0"/>
                        <a:t>EXO200</a:t>
                      </a:r>
                      <a:endParaRPr lang="en-US" dirty="0"/>
                    </a:p>
                  </a:txBody>
                  <a:tcPr/>
                </a:tc>
                <a:tc>
                  <a:txBody>
                    <a:bodyPr/>
                    <a:lstStyle/>
                    <a:p>
                      <a:r>
                        <a:rPr lang="en-US" baseline="30000" dirty="0" smtClean="0"/>
                        <a:t>136</a:t>
                      </a:r>
                      <a:r>
                        <a:rPr lang="en-US" dirty="0" smtClean="0"/>
                        <a:t>Xe TPC</a:t>
                      </a:r>
                      <a:endParaRPr lang="en-US" dirty="0"/>
                    </a:p>
                  </a:txBody>
                  <a:tcPr/>
                </a:tc>
                <a:tc>
                  <a:txBody>
                    <a:bodyPr/>
                    <a:lstStyle/>
                    <a:p>
                      <a:r>
                        <a:rPr lang="en-US" dirty="0" smtClean="0"/>
                        <a:t>1.1</a:t>
                      </a:r>
                      <a:r>
                        <a:rPr lang="en-US" baseline="0" dirty="0" smtClean="0"/>
                        <a:t> × 10</a:t>
                      </a:r>
                      <a:r>
                        <a:rPr lang="en-US" baseline="30000" dirty="0" smtClean="0"/>
                        <a:t>25</a:t>
                      </a:r>
                      <a:r>
                        <a:rPr lang="en-US" baseline="0" dirty="0" smtClean="0"/>
                        <a:t> y</a:t>
                      </a:r>
                      <a:endParaRPr lang="en-US" dirty="0"/>
                    </a:p>
                  </a:txBody>
                  <a:tcPr/>
                </a:tc>
                <a:tc>
                  <a:txBody>
                    <a:bodyPr/>
                    <a:lstStyle/>
                    <a:p>
                      <a:r>
                        <a:rPr lang="en-US" dirty="0" err="1" smtClean="0"/>
                        <a:t>nEXO</a:t>
                      </a:r>
                      <a:endParaRPr lang="en-US" dirty="0"/>
                    </a:p>
                  </a:txBody>
                  <a:tcPr/>
                </a:tc>
                <a:tc>
                  <a:txBody>
                    <a:bodyPr/>
                    <a:lstStyle/>
                    <a:p>
                      <a:r>
                        <a:rPr lang="en-US" dirty="0" smtClean="0"/>
                        <a:t>6.6 × 10</a:t>
                      </a:r>
                      <a:r>
                        <a:rPr lang="en-US" baseline="30000" dirty="0" smtClean="0"/>
                        <a:t>25</a:t>
                      </a:r>
                      <a:r>
                        <a:rPr lang="en-US" dirty="0" smtClean="0"/>
                        <a:t> y</a:t>
                      </a:r>
                      <a:endParaRPr lang="en-US" dirty="0"/>
                    </a:p>
                  </a:txBody>
                  <a:tcPr/>
                </a:tc>
              </a:tr>
            </a:tbl>
          </a:graphicData>
        </a:graphic>
      </p:graphicFrame>
      <p:sp>
        <p:nvSpPr>
          <p:cNvPr id="4" name="Slide Number Placeholder 3"/>
          <p:cNvSpPr>
            <a:spLocks noGrp="1"/>
          </p:cNvSpPr>
          <p:nvPr>
            <p:ph type="sldNum" sz="quarter" idx="12"/>
          </p:nvPr>
        </p:nvSpPr>
        <p:spPr/>
        <p:txBody>
          <a:bodyPr/>
          <a:lstStyle/>
          <a:p>
            <a:fld id="{C93CEAF0-D08C-DE40-BB38-B7C916FB400A}" type="slidenum">
              <a:rPr lang="en-US" smtClean="0"/>
              <a:t>25</a:t>
            </a:fld>
            <a:endParaRPr lang="en-US"/>
          </a:p>
        </p:txBody>
      </p:sp>
    </p:spTree>
    <p:extLst>
      <p:ext uri="{BB962C8B-B14F-4D97-AF65-F5344CB8AC3E}">
        <p14:creationId xmlns:p14="http://schemas.microsoft.com/office/powerpoint/2010/main" val="243740304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Combining Results</a:t>
            </a:r>
            <a:endParaRPr lang="en-US" dirty="0"/>
          </a:p>
        </p:txBody>
      </p:sp>
      <p:sp>
        <p:nvSpPr>
          <p:cNvPr id="3" name="Content Placeholder 2"/>
          <p:cNvSpPr>
            <a:spLocks noGrp="1"/>
          </p:cNvSpPr>
          <p:nvPr>
            <p:ph idx="1"/>
          </p:nvPr>
        </p:nvSpPr>
        <p:spPr>
          <a:xfrm>
            <a:off x="204831" y="928706"/>
            <a:ext cx="8939169" cy="5315117"/>
          </a:xfrm>
        </p:spPr>
        <p:txBody>
          <a:bodyPr/>
          <a:lstStyle/>
          <a:p>
            <a:r>
              <a:rPr lang="da-DK" dirty="0" err="1"/>
              <a:t>Phys</a:t>
            </a:r>
            <a:r>
              <a:rPr lang="da-DK" dirty="0"/>
              <a:t> Rev D </a:t>
            </a:r>
            <a:r>
              <a:rPr lang="da-DK" b="1" dirty="0"/>
              <a:t>92</a:t>
            </a:r>
            <a:r>
              <a:rPr lang="da-DK" dirty="0"/>
              <a:t>, </a:t>
            </a:r>
            <a:r>
              <a:rPr lang="da-DK" dirty="0" smtClean="0"/>
              <a:t>012002,  &amp; P </a:t>
            </a:r>
            <a:r>
              <a:rPr lang="da-DK" dirty="0" err="1" smtClean="0"/>
              <a:t>Guzowski</a:t>
            </a:r>
            <a:r>
              <a:rPr lang="da-DK" dirty="0" smtClean="0"/>
              <a:t>, TAUP2015</a:t>
            </a:r>
          </a:p>
          <a:p>
            <a:r>
              <a:rPr lang="da-DK" dirty="0" smtClean="0"/>
              <a:t>Experiments measure </a:t>
            </a:r>
            <a:r>
              <a:rPr lang="da-DK" dirty="0" err="1" smtClean="0"/>
              <a:t>half-life</a:t>
            </a:r>
            <a:endParaRPr lang="da-DK" baseline="-25000" dirty="0" smtClean="0"/>
          </a:p>
          <a:p>
            <a:r>
              <a:rPr lang="da-DK" dirty="0" err="1" smtClean="0"/>
              <a:t>Combined</a:t>
            </a:r>
            <a:r>
              <a:rPr lang="da-DK" dirty="0" smtClean="0"/>
              <a:t> limits on m</a:t>
            </a:r>
            <a:r>
              <a:rPr lang="da-DK" baseline="-25000" dirty="0" smtClean="0"/>
              <a:t>ββ</a:t>
            </a:r>
            <a:r>
              <a:rPr lang="da-DK" dirty="0" smtClean="0"/>
              <a:t> dependent on NME</a:t>
            </a:r>
          </a:p>
          <a:p>
            <a:endParaRPr lang="da-DK" dirty="0"/>
          </a:p>
          <a:p>
            <a:endParaRPr lang="en-US" dirty="0"/>
          </a:p>
        </p:txBody>
      </p:sp>
      <p:sp>
        <p:nvSpPr>
          <p:cNvPr id="4" name="Slide Number Placeholder 3"/>
          <p:cNvSpPr>
            <a:spLocks noGrp="1"/>
          </p:cNvSpPr>
          <p:nvPr>
            <p:ph type="sldNum" sz="quarter" idx="12"/>
          </p:nvPr>
        </p:nvSpPr>
        <p:spPr/>
        <p:txBody>
          <a:bodyPr/>
          <a:lstStyle/>
          <a:p>
            <a:fld id="{C93CEAF0-D08C-DE40-BB38-B7C916FB400A}" type="slidenum">
              <a:rPr lang="en-US" smtClean="0"/>
              <a:t>26</a:t>
            </a:fld>
            <a:endParaRPr lang="en-US"/>
          </a:p>
        </p:txBody>
      </p:sp>
      <p:pic>
        <p:nvPicPr>
          <p:cNvPr id="5" name="Picture 4" descr="Screen Shot 2015-09-21 at 09.41.4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89116"/>
            <a:ext cx="6449568" cy="4237159"/>
          </a:xfrm>
          <a:prstGeom prst="rect">
            <a:avLst/>
          </a:prstGeom>
        </p:spPr>
      </p:pic>
      <p:pic>
        <p:nvPicPr>
          <p:cNvPr id="6" name="Picture 5" descr="Screen Shot 2015-09-21 at 09.43.3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755684"/>
            <a:ext cx="9144000" cy="2599541"/>
          </a:xfrm>
          <a:prstGeom prst="rect">
            <a:avLst/>
          </a:prstGeom>
        </p:spPr>
      </p:pic>
    </p:spTree>
    <p:extLst>
      <p:ext uri="{BB962C8B-B14F-4D97-AF65-F5344CB8AC3E}">
        <p14:creationId xmlns:p14="http://schemas.microsoft.com/office/powerpoint/2010/main" val="14201430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Timescales &amp; Sensitivity</a:t>
            </a:r>
            <a:endParaRPr lang="en-US" dirty="0"/>
          </a:p>
        </p:txBody>
      </p:sp>
      <p:sp>
        <p:nvSpPr>
          <p:cNvPr id="6" name="Slide Number Placeholder 5"/>
          <p:cNvSpPr>
            <a:spLocks noGrp="1"/>
          </p:cNvSpPr>
          <p:nvPr>
            <p:ph type="sldNum" sz="quarter" idx="12"/>
          </p:nvPr>
        </p:nvSpPr>
        <p:spPr/>
        <p:txBody>
          <a:bodyPr/>
          <a:lstStyle/>
          <a:p>
            <a:pPr>
              <a:defRPr/>
            </a:pPr>
            <a:fld id="{3FDE7A6E-6A10-6941-85F8-A70550D5C741}" type="slidenum">
              <a:rPr lang="en-US" smtClean="0"/>
              <a:pPr>
                <a:defRPr/>
              </a:pPr>
              <a:t>27</a:t>
            </a:fld>
            <a:endParaRPr lang="en-US"/>
          </a:p>
        </p:txBody>
      </p:sp>
      <p:pic>
        <p:nvPicPr>
          <p:cNvPr id="17" name="Picture 6" descr="Osc0n2b_from_screengra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914400"/>
            <a:ext cx="519747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62"/>
          <p:cNvSpPr txBox="1">
            <a:spLocks noChangeArrowheads="1"/>
          </p:cNvSpPr>
          <p:nvPr/>
        </p:nvSpPr>
        <p:spPr bwMode="auto">
          <a:xfrm rot="18780000">
            <a:off x="4214813" y="1631950"/>
            <a:ext cx="10429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r>
              <a:rPr lang="en-US" b="1">
                <a:latin typeface="Times" charset="0"/>
              </a:rPr>
              <a:t>Degenerate</a:t>
            </a:r>
            <a:endParaRPr lang="en-US" sz="1600" b="1">
              <a:latin typeface="Times" charset="0"/>
            </a:endParaRPr>
          </a:p>
        </p:txBody>
      </p:sp>
      <p:sp>
        <p:nvSpPr>
          <p:cNvPr id="19" name="Rectangle 14"/>
          <p:cNvSpPr>
            <a:spLocks noChangeArrowheads="1"/>
          </p:cNvSpPr>
          <p:nvPr/>
        </p:nvSpPr>
        <p:spPr bwMode="auto">
          <a:xfrm>
            <a:off x="1035050" y="1447800"/>
            <a:ext cx="4191000" cy="396875"/>
          </a:xfrm>
          <a:prstGeom prst="rect">
            <a:avLst/>
          </a:prstGeom>
          <a:solidFill>
            <a:srgbClr val="CC99FF">
              <a:alpha val="30196"/>
            </a:srgbClr>
          </a:solidFill>
          <a:ln w="9525">
            <a:solidFill>
              <a:schemeClr val="tx1"/>
            </a:solidFill>
            <a:prstDash val="dash"/>
            <a:miter lim="800000"/>
            <a:headEnd/>
            <a:tailEnd/>
          </a:ln>
        </p:spPr>
        <p:txBody>
          <a:bodyPr wrap="none" anchor="ctr"/>
          <a:lstStyle/>
          <a:p>
            <a:endParaRPr lang="en-US"/>
          </a:p>
        </p:txBody>
      </p:sp>
      <p:sp>
        <p:nvSpPr>
          <p:cNvPr id="20" name="Rectangle 17"/>
          <p:cNvSpPr>
            <a:spLocks noChangeArrowheads="1"/>
          </p:cNvSpPr>
          <p:nvPr/>
        </p:nvSpPr>
        <p:spPr bwMode="auto">
          <a:xfrm>
            <a:off x="187325" y="2057400"/>
            <a:ext cx="381000" cy="22098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21" name="Text Box 59"/>
          <p:cNvSpPr txBox="1">
            <a:spLocks noChangeArrowheads="1"/>
          </p:cNvSpPr>
          <p:nvPr/>
        </p:nvSpPr>
        <p:spPr bwMode="auto">
          <a:xfrm rot="16200000">
            <a:off x="-969963" y="3154363"/>
            <a:ext cx="27574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r>
              <a:rPr lang="en-US" sz="1600" b="1">
                <a:latin typeface="Times" charset="0"/>
              </a:rPr>
              <a:t>Effective Neutrino Mass  (eV)</a:t>
            </a:r>
          </a:p>
        </p:txBody>
      </p:sp>
      <p:sp>
        <p:nvSpPr>
          <p:cNvPr id="22" name="Text Box 59"/>
          <p:cNvSpPr txBox="1">
            <a:spLocks noChangeArrowheads="1"/>
          </p:cNvSpPr>
          <p:nvPr/>
        </p:nvSpPr>
        <p:spPr bwMode="auto">
          <a:xfrm>
            <a:off x="1768475" y="5911850"/>
            <a:ext cx="2701925" cy="336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r>
              <a:rPr lang="en-US" sz="1600" b="1">
                <a:latin typeface="Times" charset="0"/>
              </a:rPr>
              <a:t>Lightest Neutrino Mass  (eV)</a:t>
            </a:r>
          </a:p>
        </p:txBody>
      </p:sp>
      <p:sp>
        <p:nvSpPr>
          <p:cNvPr id="23" name="Text Box 59"/>
          <p:cNvSpPr txBox="1">
            <a:spLocks noChangeArrowheads="1"/>
          </p:cNvSpPr>
          <p:nvPr/>
        </p:nvSpPr>
        <p:spPr bwMode="auto">
          <a:xfrm>
            <a:off x="1082988" y="1537102"/>
            <a:ext cx="174038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r>
              <a:rPr lang="en-US" b="1" dirty="0">
                <a:solidFill>
                  <a:srgbClr val="FF0000"/>
                </a:solidFill>
                <a:latin typeface="Times" charset="0"/>
              </a:rPr>
              <a:t>KKDC</a:t>
            </a:r>
            <a:r>
              <a:rPr lang="en-US" b="1" dirty="0">
                <a:latin typeface="Times" charset="0"/>
              </a:rPr>
              <a:t> Claim (</a:t>
            </a:r>
            <a:r>
              <a:rPr lang="en-US" b="1" baseline="30000" dirty="0">
                <a:latin typeface="Times" charset="0"/>
              </a:rPr>
              <a:t>76</a:t>
            </a:r>
            <a:r>
              <a:rPr lang="en-US" b="1" dirty="0">
                <a:latin typeface="Times" charset="0"/>
              </a:rPr>
              <a:t>Ge</a:t>
            </a:r>
            <a:r>
              <a:rPr lang="en-US" b="1" dirty="0" smtClean="0">
                <a:latin typeface="Times" charset="0"/>
              </a:rPr>
              <a:t>)</a:t>
            </a:r>
            <a:endParaRPr lang="en-US" b="1" dirty="0">
              <a:latin typeface="Times" charset="0"/>
            </a:endParaRPr>
          </a:p>
        </p:txBody>
      </p:sp>
      <p:sp>
        <p:nvSpPr>
          <p:cNvPr id="24" name="AutoShape 26"/>
          <p:cNvSpPr>
            <a:spLocks/>
          </p:cNvSpPr>
          <p:nvPr/>
        </p:nvSpPr>
        <p:spPr bwMode="auto">
          <a:xfrm>
            <a:off x="5299075" y="1052736"/>
            <a:ext cx="137021" cy="884256"/>
          </a:xfrm>
          <a:prstGeom prst="rightBrace">
            <a:avLst>
              <a:gd name="adj1" fmla="val 25000"/>
              <a:gd name="adj2" fmla="val 50000"/>
            </a:avLst>
          </a:prstGeom>
          <a:noFill/>
          <a:ln w="15875">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27" name="Text Box 57"/>
          <p:cNvSpPr txBox="1">
            <a:spLocks noChangeArrowheads="1"/>
          </p:cNvSpPr>
          <p:nvPr/>
        </p:nvSpPr>
        <p:spPr bwMode="auto">
          <a:xfrm>
            <a:off x="1174750" y="2514600"/>
            <a:ext cx="10525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r>
              <a:rPr lang="en-US" b="1">
                <a:latin typeface="Times" charset="0"/>
              </a:rPr>
              <a:t>Inverted </a:t>
            </a:r>
          </a:p>
          <a:p>
            <a:r>
              <a:rPr lang="en-US" b="1">
                <a:latin typeface="Times" charset="0"/>
              </a:rPr>
              <a:t>Hierarchy  </a:t>
            </a:r>
            <a:endParaRPr lang="en-US" sz="1600" b="1">
              <a:latin typeface="Times" charset="0"/>
            </a:endParaRPr>
          </a:p>
        </p:txBody>
      </p:sp>
      <p:sp>
        <p:nvSpPr>
          <p:cNvPr id="28" name="Text Box 58"/>
          <p:cNvSpPr txBox="1">
            <a:spLocks noChangeArrowheads="1"/>
          </p:cNvSpPr>
          <p:nvPr/>
        </p:nvSpPr>
        <p:spPr bwMode="auto">
          <a:xfrm>
            <a:off x="1208088" y="3706813"/>
            <a:ext cx="9636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400">
                <a:solidFill>
                  <a:schemeClr val="tx1"/>
                </a:solidFill>
                <a:latin typeface="Arial" charset="0"/>
                <a:ea typeface="ＭＳ Ｐゴシック" charset="0"/>
                <a:cs typeface="ＭＳ Ｐゴシック" charset="0"/>
              </a:defRPr>
            </a:lvl1pPr>
            <a:lvl2pPr marL="742950" indent="-285750">
              <a:defRPr sz="1400">
                <a:solidFill>
                  <a:schemeClr val="tx1"/>
                </a:solidFill>
                <a:latin typeface="Arial" charset="0"/>
                <a:ea typeface="ＭＳ Ｐゴシック" charset="0"/>
              </a:defRPr>
            </a:lvl2pPr>
            <a:lvl3pPr marL="1143000" indent="-228600">
              <a:defRPr sz="1400">
                <a:solidFill>
                  <a:schemeClr val="tx1"/>
                </a:solidFill>
                <a:latin typeface="Arial" charset="0"/>
                <a:ea typeface="ＭＳ Ｐゴシック" charset="0"/>
              </a:defRPr>
            </a:lvl3pPr>
            <a:lvl4pPr marL="1600200" indent="-228600">
              <a:defRPr sz="1400">
                <a:solidFill>
                  <a:schemeClr val="tx1"/>
                </a:solidFill>
                <a:latin typeface="Arial" charset="0"/>
                <a:ea typeface="ＭＳ Ｐゴシック" charset="0"/>
              </a:defRPr>
            </a:lvl4pPr>
            <a:lvl5pPr marL="2057400" indent="-228600">
              <a:defRPr sz="1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1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1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1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1400">
                <a:solidFill>
                  <a:schemeClr val="tx1"/>
                </a:solidFill>
                <a:latin typeface="Arial" charset="0"/>
                <a:ea typeface="ＭＳ Ｐゴシック" charset="0"/>
              </a:defRPr>
            </a:lvl9pPr>
          </a:lstStyle>
          <a:p>
            <a:r>
              <a:rPr lang="en-US" b="1">
                <a:solidFill>
                  <a:schemeClr val="bg1"/>
                </a:solidFill>
                <a:latin typeface="Times" charset="0"/>
              </a:rPr>
              <a:t>Normal</a:t>
            </a:r>
          </a:p>
          <a:p>
            <a:r>
              <a:rPr lang="en-US" b="1">
                <a:solidFill>
                  <a:schemeClr val="bg1"/>
                </a:solidFill>
                <a:latin typeface="Times" charset="0"/>
              </a:rPr>
              <a:t>Hierarchy</a:t>
            </a:r>
            <a:endParaRPr lang="en-US" sz="1600" b="1">
              <a:solidFill>
                <a:schemeClr val="bg1"/>
              </a:solidFill>
              <a:latin typeface="Times" charset="0"/>
            </a:endParaRPr>
          </a:p>
        </p:txBody>
      </p:sp>
      <p:sp>
        <p:nvSpPr>
          <p:cNvPr id="30" name="TextBox 29"/>
          <p:cNvSpPr txBox="1"/>
          <p:nvPr/>
        </p:nvSpPr>
        <p:spPr>
          <a:xfrm>
            <a:off x="5724128" y="1239516"/>
            <a:ext cx="2786941" cy="615553"/>
          </a:xfrm>
          <a:prstGeom prst="rect">
            <a:avLst/>
          </a:prstGeom>
          <a:noFill/>
        </p:spPr>
        <p:txBody>
          <a:bodyPr wrap="none" rtlCol="0">
            <a:spAutoFit/>
          </a:bodyPr>
          <a:lstStyle/>
          <a:p>
            <a:pPr algn="l"/>
            <a:r>
              <a:rPr lang="en-US" sz="1600" dirty="0"/>
              <a:t>B</a:t>
            </a:r>
            <a:r>
              <a:rPr lang="en-US" sz="1600" dirty="0" smtClean="0"/>
              <a:t>est </a:t>
            </a:r>
            <a:r>
              <a:rPr lang="en-US" sz="1600" dirty="0"/>
              <a:t>C</a:t>
            </a:r>
            <a:r>
              <a:rPr lang="en-US" sz="1600" dirty="0" smtClean="0"/>
              <a:t>urrent </a:t>
            </a:r>
            <a:r>
              <a:rPr lang="en-US" sz="1600" dirty="0"/>
              <a:t>L</a:t>
            </a:r>
            <a:r>
              <a:rPr lang="en-US" sz="1600" dirty="0" smtClean="0"/>
              <a:t>imits</a:t>
            </a:r>
          </a:p>
          <a:p>
            <a:pPr algn="l"/>
            <a:r>
              <a:rPr lang="en-US" dirty="0" smtClean="0"/>
              <a:t>(</a:t>
            </a:r>
            <a:r>
              <a:rPr lang="en-US" dirty="0" smtClean="0">
                <a:solidFill>
                  <a:srgbClr val="FF0000"/>
                </a:solidFill>
              </a:rPr>
              <a:t>EXO</a:t>
            </a:r>
            <a:r>
              <a:rPr lang="en-US" dirty="0" smtClean="0"/>
              <a:t>, </a:t>
            </a:r>
            <a:r>
              <a:rPr lang="en-US" dirty="0" smtClean="0">
                <a:solidFill>
                  <a:srgbClr val="FF0000"/>
                </a:solidFill>
              </a:rPr>
              <a:t>KLZ</a:t>
            </a:r>
            <a:r>
              <a:rPr lang="en-US" dirty="0" smtClean="0"/>
              <a:t>, </a:t>
            </a:r>
            <a:r>
              <a:rPr lang="en-US" dirty="0" err="1" smtClean="0">
                <a:solidFill>
                  <a:srgbClr val="FF0000"/>
                </a:solidFill>
              </a:rPr>
              <a:t>Gerda</a:t>
            </a:r>
            <a:r>
              <a:rPr lang="en-US" dirty="0" smtClean="0"/>
              <a:t>, </a:t>
            </a:r>
            <a:r>
              <a:rPr lang="en-US" dirty="0" smtClean="0">
                <a:solidFill>
                  <a:srgbClr val="FF0000"/>
                </a:solidFill>
              </a:rPr>
              <a:t>NEMO-3</a:t>
            </a:r>
            <a:r>
              <a:rPr lang="en-US" dirty="0" smtClean="0"/>
              <a:t>)</a:t>
            </a:r>
            <a:endParaRPr lang="en-US" dirty="0"/>
          </a:p>
        </p:txBody>
      </p:sp>
      <p:cxnSp>
        <p:nvCxnSpPr>
          <p:cNvPr id="32" name="Straight Connector 31"/>
          <p:cNvCxnSpPr/>
          <p:nvPr/>
        </p:nvCxnSpPr>
        <p:spPr bwMode="auto">
          <a:xfrm>
            <a:off x="1043608" y="2492896"/>
            <a:ext cx="4608512" cy="0"/>
          </a:xfrm>
          <a:prstGeom prst="line">
            <a:avLst/>
          </a:prstGeom>
          <a:solidFill>
            <a:schemeClr val="accent1"/>
          </a:solidFill>
          <a:ln w="12700" cap="flat" cmpd="sng" algn="ctr">
            <a:solidFill>
              <a:schemeClr val="tx1"/>
            </a:solidFill>
            <a:prstDash val="sysDash"/>
            <a:round/>
            <a:headEnd type="none" w="med" len="med"/>
            <a:tailEnd type="none" w="med" len="med"/>
          </a:ln>
          <a:effectLst/>
        </p:spPr>
      </p:cxnSp>
      <p:sp>
        <p:nvSpPr>
          <p:cNvPr id="33" name="TextBox 32"/>
          <p:cNvSpPr txBox="1"/>
          <p:nvPr/>
        </p:nvSpPr>
        <p:spPr>
          <a:xfrm>
            <a:off x="5652120" y="1984423"/>
            <a:ext cx="3242304" cy="892552"/>
          </a:xfrm>
          <a:prstGeom prst="rect">
            <a:avLst/>
          </a:prstGeom>
          <a:noFill/>
        </p:spPr>
        <p:txBody>
          <a:bodyPr wrap="square" rtlCol="0">
            <a:spAutoFit/>
          </a:bodyPr>
          <a:lstStyle/>
          <a:p>
            <a:pPr algn="l"/>
            <a:r>
              <a:rPr lang="en-US" sz="1600" dirty="0" smtClean="0"/>
              <a:t>Current Target Level</a:t>
            </a:r>
          </a:p>
          <a:p>
            <a:pPr algn="l"/>
            <a:r>
              <a:rPr lang="en-US" dirty="0" smtClean="0"/>
              <a:t>(</a:t>
            </a:r>
            <a:r>
              <a:rPr lang="en-US" dirty="0" smtClean="0">
                <a:solidFill>
                  <a:srgbClr val="FF0000"/>
                </a:solidFill>
              </a:rPr>
              <a:t>SNO+ Phase 1</a:t>
            </a:r>
            <a:r>
              <a:rPr lang="en-US" dirty="0" smtClean="0"/>
              <a:t>, </a:t>
            </a:r>
            <a:r>
              <a:rPr lang="en-US" dirty="0">
                <a:solidFill>
                  <a:srgbClr val="FF0000"/>
                </a:solidFill>
              </a:rPr>
              <a:t>C</a:t>
            </a:r>
            <a:r>
              <a:rPr lang="en-US" dirty="0" smtClean="0">
                <a:solidFill>
                  <a:srgbClr val="FF0000"/>
                </a:solidFill>
              </a:rPr>
              <a:t>UORE</a:t>
            </a:r>
            <a:r>
              <a:rPr lang="en-US" dirty="0" smtClean="0"/>
              <a:t>, </a:t>
            </a:r>
            <a:r>
              <a:rPr lang="en-US" dirty="0" smtClean="0">
                <a:solidFill>
                  <a:srgbClr val="FF0000"/>
                </a:solidFill>
              </a:rPr>
              <a:t>EXO+, GERDA+, KLZ+, Full SuperNEMO</a:t>
            </a:r>
            <a:r>
              <a:rPr lang="en-US" dirty="0" smtClean="0"/>
              <a:t>)</a:t>
            </a:r>
            <a:endParaRPr lang="en-US" dirty="0"/>
          </a:p>
        </p:txBody>
      </p:sp>
      <p:sp>
        <p:nvSpPr>
          <p:cNvPr id="34" name="TextBox 33"/>
          <p:cNvSpPr txBox="1"/>
          <p:nvPr/>
        </p:nvSpPr>
        <p:spPr>
          <a:xfrm>
            <a:off x="5652120" y="2895732"/>
            <a:ext cx="3242304" cy="892552"/>
          </a:xfrm>
          <a:prstGeom prst="rect">
            <a:avLst/>
          </a:prstGeom>
          <a:noFill/>
        </p:spPr>
        <p:txBody>
          <a:bodyPr wrap="square" rtlCol="0">
            <a:spAutoFit/>
          </a:bodyPr>
          <a:lstStyle/>
          <a:p>
            <a:pPr algn="l"/>
            <a:r>
              <a:rPr lang="en-US" sz="1600" dirty="0" smtClean="0"/>
              <a:t>Inverted Hierarchy Explorers</a:t>
            </a:r>
          </a:p>
          <a:p>
            <a:pPr algn="l"/>
            <a:r>
              <a:rPr lang="en-US" dirty="0" smtClean="0"/>
              <a:t>(</a:t>
            </a:r>
            <a:r>
              <a:rPr lang="en-US" dirty="0" smtClean="0">
                <a:solidFill>
                  <a:srgbClr val="FF0000"/>
                </a:solidFill>
              </a:rPr>
              <a:t>SNO+ Phase 2/3</a:t>
            </a:r>
            <a:r>
              <a:rPr lang="en-US" dirty="0"/>
              <a:t> </a:t>
            </a:r>
            <a:r>
              <a:rPr lang="en-US" dirty="0" smtClean="0"/>
              <a:t>(?) </a:t>
            </a:r>
            <a:r>
              <a:rPr lang="en-US" dirty="0" err="1" smtClean="0">
                <a:solidFill>
                  <a:srgbClr val="FF0000"/>
                </a:solidFill>
              </a:rPr>
              <a:t>nEXO</a:t>
            </a:r>
            <a:r>
              <a:rPr lang="en-US" dirty="0">
                <a:solidFill>
                  <a:srgbClr val="FF0000"/>
                </a:solidFill>
              </a:rPr>
              <a:t> </a:t>
            </a:r>
            <a:r>
              <a:rPr lang="en-US" dirty="0"/>
              <a:t>(?)</a:t>
            </a:r>
            <a:r>
              <a:rPr lang="en-US" dirty="0" smtClean="0">
                <a:solidFill>
                  <a:srgbClr val="FF0000"/>
                </a:solidFill>
              </a:rPr>
              <a:t>, Super-KLZ </a:t>
            </a:r>
            <a:r>
              <a:rPr lang="en-US" dirty="0"/>
              <a:t>(?)</a:t>
            </a:r>
            <a:r>
              <a:rPr lang="en-US" dirty="0" smtClean="0"/>
              <a:t>)</a:t>
            </a:r>
            <a:endParaRPr lang="en-US" dirty="0"/>
          </a:p>
        </p:txBody>
      </p:sp>
      <p:cxnSp>
        <p:nvCxnSpPr>
          <p:cNvPr id="38" name="Straight Connector 37"/>
          <p:cNvCxnSpPr/>
          <p:nvPr/>
        </p:nvCxnSpPr>
        <p:spPr bwMode="auto">
          <a:xfrm>
            <a:off x="1043608" y="3306592"/>
            <a:ext cx="4608512" cy="0"/>
          </a:xfrm>
          <a:prstGeom prst="line">
            <a:avLst/>
          </a:prstGeom>
          <a:solidFill>
            <a:schemeClr val="accent1"/>
          </a:solidFill>
          <a:ln w="12700" cap="flat" cmpd="sng" algn="ctr">
            <a:solidFill>
              <a:schemeClr val="tx1"/>
            </a:solidFill>
            <a:prstDash val="sysDash"/>
            <a:round/>
            <a:headEnd type="none" w="med" len="med"/>
            <a:tailEnd type="none" w="med" len="med"/>
          </a:ln>
          <a:effectLst/>
        </p:spPr>
      </p:cxnSp>
      <p:sp>
        <p:nvSpPr>
          <p:cNvPr id="40" name="AutoShape 26"/>
          <p:cNvSpPr>
            <a:spLocks/>
          </p:cNvSpPr>
          <p:nvPr/>
        </p:nvSpPr>
        <p:spPr bwMode="auto">
          <a:xfrm>
            <a:off x="5302159" y="3696872"/>
            <a:ext cx="137021" cy="884256"/>
          </a:xfrm>
          <a:prstGeom prst="rightBrace">
            <a:avLst>
              <a:gd name="adj1" fmla="val 25000"/>
              <a:gd name="adj2" fmla="val 50000"/>
            </a:avLst>
          </a:prstGeom>
          <a:noFill/>
          <a:ln w="15875">
            <a:solidFill>
              <a:srgbClr val="FF0000"/>
            </a:solidFill>
            <a:round/>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41" name="TextBox 40"/>
          <p:cNvSpPr txBox="1"/>
          <p:nvPr/>
        </p:nvSpPr>
        <p:spPr>
          <a:xfrm>
            <a:off x="5724128" y="3809200"/>
            <a:ext cx="3024336" cy="830997"/>
          </a:xfrm>
          <a:prstGeom prst="rect">
            <a:avLst/>
          </a:prstGeom>
          <a:noFill/>
        </p:spPr>
        <p:txBody>
          <a:bodyPr wrap="square" rtlCol="0">
            <a:spAutoFit/>
          </a:bodyPr>
          <a:lstStyle/>
          <a:p>
            <a:pPr algn="l"/>
            <a:r>
              <a:rPr lang="en-US" sz="1600" dirty="0" smtClean="0"/>
              <a:t>There Be Dragons …</a:t>
            </a:r>
          </a:p>
          <a:p>
            <a:pPr algn="l"/>
            <a:r>
              <a:rPr lang="en-US" sz="1600" b="1" dirty="0" smtClean="0">
                <a:solidFill>
                  <a:srgbClr val="FF0000"/>
                </a:solidFill>
              </a:rPr>
              <a:t>Or maybe enormous LS or bolometer detectors.</a:t>
            </a:r>
          </a:p>
        </p:txBody>
      </p:sp>
      <p:sp>
        <p:nvSpPr>
          <p:cNvPr id="42" name="Rectangle 41"/>
          <p:cNvSpPr/>
          <p:nvPr/>
        </p:nvSpPr>
        <p:spPr bwMode="auto">
          <a:xfrm>
            <a:off x="5652120" y="2089060"/>
            <a:ext cx="3168352" cy="728839"/>
          </a:xfrm>
          <a:prstGeom prst="rect">
            <a:avLst/>
          </a:prstGeom>
          <a:noFill/>
          <a:ln w="9525"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3" name="Rectangle 42"/>
          <p:cNvSpPr/>
          <p:nvPr/>
        </p:nvSpPr>
        <p:spPr bwMode="auto">
          <a:xfrm>
            <a:off x="5652120" y="2976792"/>
            <a:ext cx="3168352" cy="740240"/>
          </a:xfrm>
          <a:prstGeom prst="rect">
            <a:avLst/>
          </a:prstGeom>
          <a:noFill/>
          <a:ln w="9525"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5" name="Rectangle 44"/>
          <p:cNvSpPr/>
          <p:nvPr/>
        </p:nvSpPr>
        <p:spPr bwMode="auto">
          <a:xfrm>
            <a:off x="5652120" y="3852416"/>
            <a:ext cx="3168352" cy="780560"/>
          </a:xfrm>
          <a:prstGeom prst="rect">
            <a:avLst/>
          </a:prstGeom>
          <a:noFill/>
          <a:ln w="9525"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sp>
        <p:nvSpPr>
          <p:cNvPr id="46" name="Rectangle 45"/>
          <p:cNvSpPr/>
          <p:nvPr/>
        </p:nvSpPr>
        <p:spPr bwMode="auto">
          <a:xfrm>
            <a:off x="5652120" y="1237072"/>
            <a:ext cx="3168352" cy="607752"/>
          </a:xfrm>
          <a:prstGeom prst="rect">
            <a:avLst/>
          </a:prstGeom>
          <a:noFill/>
          <a:ln w="9525"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endParaRPr>
          </a:p>
        </p:txBody>
      </p:sp>
      <p:cxnSp>
        <p:nvCxnSpPr>
          <p:cNvPr id="48" name="Straight Connector 47"/>
          <p:cNvCxnSpPr>
            <a:stCxn id="24" idx="1"/>
            <a:endCxn id="46" idx="1"/>
          </p:cNvCxnSpPr>
          <p:nvPr/>
        </p:nvCxnSpPr>
        <p:spPr bwMode="auto">
          <a:xfrm>
            <a:off x="5436096" y="1494864"/>
            <a:ext cx="216024" cy="46084"/>
          </a:xfrm>
          <a:prstGeom prst="line">
            <a:avLst/>
          </a:prstGeom>
          <a:solidFill>
            <a:schemeClr val="accent1"/>
          </a:solidFill>
          <a:ln w="15875" cap="flat" cmpd="sng" algn="ctr">
            <a:solidFill>
              <a:srgbClr val="FF0000"/>
            </a:solidFill>
            <a:prstDash val="solid"/>
            <a:round/>
            <a:headEnd type="none" w="med" len="med"/>
            <a:tailEnd type="none" w="med" len="med"/>
          </a:ln>
          <a:effectLst/>
        </p:spPr>
      </p:cxnSp>
      <p:cxnSp>
        <p:nvCxnSpPr>
          <p:cNvPr id="50" name="Straight Connector 49"/>
          <p:cNvCxnSpPr/>
          <p:nvPr/>
        </p:nvCxnSpPr>
        <p:spPr bwMode="auto">
          <a:xfrm>
            <a:off x="5436096" y="4137552"/>
            <a:ext cx="216024" cy="46084"/>
          </a:xfrm>
          <a:prstGeom prst="line">
            <a:avLst/>
          </a:prstGeom>
          <a:solidFill>
            <a:schemeClr val="accent1"/>
          </a:solidFill>
          <a:ln w="15875" cap="flat" cmpd="sng" algn="ctr">
            <a:solidFill>
              <a:srgbClr val="FF0000"/>
            </a:solidFill>
            <a:prstDash val="solid"/>
            <a:round/>
            <a:headEnd type="none" w="med" len="med"/>
            <a:tailEnd type="none" w="med" len="med"/>
          </a:ln>
          <a:effectLst/>
        </p:spPr>
      </p:cxnSp>
      <p:sp>
        <p:nvSpPr>
          <p:cNvPr id="3" name="TextBox 2"/>
          <p:cNvSpPr txBox="1"/>
          <p:nvPr/>
        </p:nvSpPr>
        <p:spPr>
          <a:xfrm>
            <a:off x="5652120" y="3852417"/>
            <a:ext cx="3168352" cy="844402"/>
          </a:xfrm>
          <a:prstGeom prst="rect">
            <a:avLst/>
          </a:prstGeom>
          <a:solidFill>
            <a:schemeClr val="bg1"/>
          </a:solidFill>
          <a:ln>
            <a:solidFill>
              <a:srgbClr val="000000"/>
            </a:solidFill>
            <a:prstDash val="dash"/>
          </a:ln>
        </p:spPr>
        <p:txBody>
          <a:bodyPr wrap="square" rtlCol="0">
            <a:spAutoFit/>
          </a:bodyPr>
          <a:lstStyle/>
          <a:p>
            <a:r>
              <a:rPr lang="en-US" sz="1600" dirty="0" smtClean="0"/>
              <a:t>There Be Dragons…..</a:t>
            </a:r>
          </a:p>
          <a:p>
            <a:r>
              <a:rPr lang="en-US" sz="1600" dirty="0" smtClean="0"/>
              <a:t>Biller, Physical </a:t>
            </a:r>
            <a:r>
              <a:rPr lang="en-US" sz="1600" dirty="0"/>
              <a:t>Review D</a:t>
            </a:r>
            <a:r>
              <a:rPr lang="en-US" sz="1200" dirty="0"/>
              <a:t>, </a:t>
            </a:r>
            <a:endParaRPr lang="en-US" sz="1200" dirty="0" smtClean="0"/>
          </a:p>
          <a:p>
            <a:r>
              <a:rPr lang="en-US" sz="1600" dirty="0" smtClean="0"/>
              <a:t>071301R</a:t>
            </a:r>
            <a:endParaRPr lang="en-US" sz="1600" dirty="0"/>
          </a:p>
        </p:txBody>
      </p:sp>
    </p:spTree>
    <p:extLst>
      <p:ext uri="{BB962C8B-B14F-4D97-AF65-F5344CB8AC3E}">
        <p14:creationId xmlns:p14="http://schemas.microsoft.com/office/powerpoint/2010/main" val="201737435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Summary</a:t>
            </a:r>
            <a:endParaRPr lang="en-US" dirty="0"/>
          </a:p>
        </p:txBody>
      </p:sp>
      <p:sp>
        <p:nvSpPr>
          <p:cNvPr id="3" name="Content Placeholder 2"/>
          <p:cNvSpPr>
            <a:spLocks noGrp="1"/>
          </p:cNvSpPr>
          <p:nvPr>
            <p:ph idx="1"/>
          </p:nvPr>
        </p:nvSpPr>
        <p:spPr/>
        <p:txBody>
          <a:bodyPr/>
          <a:lstStyle/>
          <a:p>
            <a:r>
              <a:rPr lang="en-US" dirty="0" smtClean="0"/>
              <a:t>UK heavily involved in two major 0νββ experiments</a:t>
            </a:r>
          </a:p>
          <a:p>
            <a:r>
              <a:rPr lang="en-US" dirty="0" smtClean="0"/>
              <a:t>Different isotopes, Different methodologies</a:t>
            </a:r>
          </a:p>
          <a:p>
            <a:endParaRPr lang="en-US" dirty="0"/>
          </a:p>
          <a:p>
            <a:endParaRPr lang="en-US" dirty="0" smtClean="0"/>
          </a:p>
          <a:p>
            <a:endParaRPr lang="en-US" dirty="0"/>
          </a:p>
          <a:p>
            <a:endParaRPr lang="en-US" dirty="0" smtClean="0"/>
          </a:p>
          <a:p>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C93CEAF0-D08C-DE40-BB38-B7C916FB400A}" type="slidenum">
              <a:rPr lang="en-US" smtClean="0"/>
              <a:t>28</a:t>
            </a:fld>
            <a:endParaRPr lang="en-US"/>
          </a:p>
        </p:txBody>
      </p:sp>
      <p:sp>
        <p:nvSpPr>
          <p:cNvPr id="5" name="Oval 4"/>
          <p:cNvSpPr/>
          <p:nvPr/>
        </p:nvSpPr>
        <p:spPr>
          <a:xfrm>
            <a:off x="150209" y="2976693"/>
            <a:ext cx="4779392" cy="2270347"/>
          </a:xfrm>
          <a:prstGeom prst="ellipse">
            <a:avLst/>
          </a:prstGeom>
          <a:solidFill>
            <a:schemeClr val="accent2">
              <a:lumMod val="60000"/>
              <a:lumOff val="40000"/>
              <a:alpha val="80000"/>
            </a:schemeClr>
          </a:solidFill>
          <a:ln w="38100" cmpd="sng">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smtClean="0"/>
          </a:p>
          <a:p>
            <a:pPr algn="ctr"/>
            <a:endParaRPr lang="en-US" sz="2400" dirty="0"/>
          </a:p>
          <a:p>
            <a:pPr algn="ctr"/>
            <a:r>
              <a:rPr lang="en-US" sz="2400" dirty="0" smtClean="0"/>
              <a:t>Enriched </a:t>
            </a:r>
            <a:r>
              <a:rPr lang="en-US" sz="2400" baseline="30000" dirty="0" smtClean="0"/>
              <a:t>82</a:t>
            </a:r>
            <a:r>
              <a:rPr lang="en-US" sz="2400" dirty="0" smtClean="0"/>
              <a:t>Se</a:t>
            </a:r>
          </a:p>
          <a:p>
            <a:pPr algn="ctr"/>
            <a:r>
              <a:rPr lang="en-US" sz="2400" dirty="0" smtClean="0"/>
              <a:t>Tracking -&gt; </a:t>
            </a:r>
            <a:r>
              <a:rPr lang="en-US" sz="2000" dirty="0" smtClean="0"/>
              <a:t>Zero Background</a:t>
            </a:r>
          </a:p>
          <a:p>
            <a:pPr algn="ctr"/>
            <a:r>
              <a:rPr lang="en-US" sz="2400" dirty="0" smtClean="0"/>
              <a:t>Probe Mechanism</a:t>
            </a:r>
            <a:endParaRPr lang="en-US" sz="2400" dirty="0"/>
          </a:p>
        </p:txBody>
      </p:sp>
      <p:sp>
        <p:nvSpPr>
          <p:cNvPr id="6" name="Oval 5"/>
          <p:cNvSpPr/>
          <p:nvPr/>
        </p:nvSpPr>
        <p:spPr>
          <a:xfrm>
            <a:off x="4328763" y="2976693"/>
            <a:ext cx="4629182" cy="2270347"/>
          </a:xfrm>
          <a:prstGeom prst="ellipse">
            <a:avLst/>
          </a:prstGeom>
          <a:gradFill flip="none" rotWithShape="1">
            <a:gsLst>
              <a:gs pos="0">
                <a:schemeClr val="accent1">
                  <a:tint val="100000"/>
                  <a:shade val="100000"/>
                  <a:satMod val="130000"/>
                  <a:alpha val="70000"/>
                </a:schemeClr>
              </a:gs>
              <a:gs pos="100000">
                <a:schemeClr val="accent1">
                  <a:tint val="50000"/>
                  <a:shade val="100000"/>
                  <a:satMod val="350000"/>
                  <a:alpha val="70000"/>
                </a:schemeClr>
              </a:gs>
            </a:gsLst>
            <a:lin ang="16200000" scaled="0"/>
            <a:tileRect/>
          </a:gradFill>
          <a:ln w="38100" cmpd="sng">
            <a:solidFill>
              <a:srgbClr val="000090"/>
            </a:solidFill>
            <a:prstDash val="dash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smtClean="0"/>
          </a:p>
          <a:p>
            <a:pPr algn="ctr"/>
            <a:endParaRPr lang="en-US" sz="2400" dirty="0"/>
          </a:p>
          <a:p>
            <a:pPr algn="ctr"/>
            <a:r>
              <a:rPr lang="en-US" sz="2400" dirty="0" smtClean="0"/>
              <a:t>Large Mass -&gt; Scalability</a:t>
            </a:r>
          </a:p>
          <a:p>
            <a:pPr algn="ctr"/>
            <a:r>
              <a:rPr lang="en-US" sz="2400" dirty="0" smtClean="0"/>
              <a:t>natural </a:t>
            </a:r>
            <a:r>
              <a:rPr lang="en-US" sz="2400" dirty="0" err="1" smtClean="0"/>
              <a:t>Te</a:t>
            </a:r>
            <a:r>
              <a:rPr lang="en-US" sz="2400" dirty="0" smtClean="0"/>
              <a:t> loading (</a:t>
            </a:r>
            <a:r>
              <a:rPr lang="en-US" sz="2400" baseline="30000" dirty="0" smtClean="0"/>
              <a:t>130</a:t>
            </a:r>
            <a:r>
              <a:rPr lang="en-US" sz="2400" dirty="0" smtClean="0"/>
              <a:t>Te)</a:t>
            </a:r>
            <a:endParaRPr lang="en-US" sz="2400" dirty="0"/>
          </a:p>
        </p:txBody>
      </p:sp>
      <p:pic>
        <p:nvPicPr>
          <p:cNvPr id="7" name="Picture 6" descr="snoplus_log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2581" y="3164492"/>
            <a:ext cx="1611337" cy="776815"/>
          </a:xfrm>
          <a:prstGeom prst="rect">
            <a:avLst/>
          </a:prstGeom>
        </p:spPr>
      </p:pic>
      <p:pic>
        <p:nvPicPr>
          <p:cNvPr id="8" name="Picture 7" descr="Screen Shot 2015-09-21 at 10.52.1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47324" y="3059075"/>
            <a:ext cx="1134385" cy="882232"/>
          </a:xfrm>
          <a:prstGeom prst="rect">
            <a:avLst/>
          </a:prstGeom>
        </p:spPr>
      </p:pic>
    </p:spTree>
    <p:extLst>
      <p:ext uri="{BB962C8B-B14F-4D97-AF65-F5344CB8AC3E}">
        <p14:creationId xmlns:p14="http://schemas.microsoft.com/office/powerpoint/2010/main" val="14110051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Backups</a:t>
            </a:r>
            <a:endParaRPr lang="en-US" dirty="0"/>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C93CEAF0-D08C-DE40-BB38-B7C916FB400A}" type="slidenum">
              <a:rPr lang="en-US" smtClean="0"/>
              <a:t>29</a:t>
            </a:fld>
            <a:endParaRPr lang="en-US"/>
          </a:p>
        </p:txBody>
      </p:sp>
    </p:spTree>
    <p:extLst>
      <p:ext uri="{BB962C8B-B14F-4D97-AF65-F5344CB8AC3E}">
        <p14:creationId xmlns:p14="http://schemas.microsoft.com/office/powerpoint/2010/main" val="353528266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creen Shot 2014-11-19 at 08.46.45.png"/>
          <p:cNvPicPr>
            <a:picLocks noChangeAspect="1"/>
          </p:cNvPicPr>
          <p:nvPr/>
        </p:nvPicPr>
        <p:blipFill>
          <a:blip r:embed="rId3">
            <a:extLst>
              <a:ext uri="{28A0092B-C50C-407E-A947-70E740481C1C}">
                <a14:useLocalDpi xmlns:a14="http://schemas.microsoft.com/office/drawing/2010/main" val="0"/>
              </a:ext>
            </a:extLst>
          </a:blip>
          <a:srcRect t="-10219" b="-10219"/>
          <a:stretch>
            <a:fillRect/>
          </a:stretch>
        </p:blipFill>
        <p:spPr>
          <a:xfrm>
            <a:off x="473280" y="472849"/>
            <a:ext cx="8229600" cy="5315117"/>
          </a:xfrm>
          <a:prstGeom prst="rect">
            <a:avLst/>
          </a:prstGeom>
        </p:spPr>
      </p:pic>
      <p:sp>
        <p:nvSpPr>
          <p:cNvPr id="2" name="Title 1"/>
          <p:cNvSpPr>
            <a:spLocks noGrp="1"/>
          </p:cNvSpPr>
          <p:nvPr>
            <p:ph type="title"/>
          </p:nvPr>
        </p:nvSpPr>
        <p:spPr/>
        <p:txBody>
          <a:bodyPr>
            <a:normAutofit fontScale="90000"/>
          </a:bodyPr>
          <a:lstStyle/>
          <a:p>
            <a:r>
              <a:rPr lang="en-US" dirty="0" smtClean="0"/>
              <a:t>Double Beta Decay</a:t>
            </a:r>
            <a:endParaRPr lang="en-US" dirty="0"/>
          </a:p>
        </p:txBody>
      </p:sp>
      <p:grpSp>
        <p:nvGrpSpPr>
          <p:cNvPr id="7" name="Group 33"/>
          <p:cNvGrpSpPr>
            <a:grpSpLocks/>
          </p:cNvGrpSpPr>
          <p:nvPr/>
        </p:nvGrpSpPr>
        <p:grpSpPr bwMode="auto">
          <a:xfrm>
            <a:off x="298741" y="4723211"/>
            <a:ext cx="3893518" cy="2129509"/>
            <a:chOff x="2562" y="845"/>
            <a:chExt cx="2959" cy="1832"/>
          </a:xfrm>
        </p:grpSpPr>
        <p:sp>
          <p:nvSpPr>
            <p:cNvPr id="8" name="AutoShape 34"/>
            <p:cNvSpPr>
              <a:spLocks noChangeArrowheads="1"/>
            </p:cNvSpPr>
            <p:nvPr/>
          </p:nvSpPr>
          <p:spPr bwMode="auto">
            <a:xfrm>
              <a:off x="2562" y="845"/>
              <a:ext cx="2960" cy="1833"/>
            </a:xfrm>
            <a:prstGeom prst="roundRect">
              <a:avLst>
                <a:gd name="adj" fmla="val 51"/>
              </a:avLst>
            </a:prstGeom>
            <a:solidFill>
              <a:srgbClr val="FFFFFF"/>
            </a:solidFill>
            <a:ln w="9525">
              <a:noFill/>
              <a:round/>
              <a:headEnd/>
              <a:tailEnd/>
            </a:ln>
          </p:spPr>
          <p:txBody>
            <a:bodyPr wrap="none" anchor="ctr">
              <a:prstTxWarp prst="textNoShape">
                <a:avLst/>
              </a:prstTxWarp>
            </a:bodyPr>
            <a:lstStyle/>
            <a:p>
              <a:endParaRPr lang="en-US"/>
            </a:p>
          </p:txBody>
        </p:sp>
        <p:pic>
          <p:nvPicPr>
            <p:cNvPr id="9" name="Picture 35"/>
            <p:cNvPicPr>
              <a:picLocks noChangeAspect="1" noChangeArrowheads="1"/>
            </p:cNvPicPr>
            <p:nvPr/>
          </p:nvPicPr>
          <p:blipFill>
            <a:blip r:embed="rId4"/>
            <a:srcRect/>
            <a:stretch>
              <a:fillRect/>
            </a:stretch>
          </p:blipFill>
          <p:spPr bwMode="auto">
            <a:xfrm>
              <a:off x="2562" y="845"/>
              <a:ext cx="2960" cy="1833"/>
            </a:xfrm>
            <a:prstGeom prst="rect">
              <a:avLst/>
            </a:prstGeom>
            <a:noFill/>
          </p:spPr>
        </p:pic>
      </p:grpSp>
      <p:sp>
        <p:nvSpPr>
          <p:cNvPr id="26" name="Text Box 55"/>
          <p:cNvSpPr txBox="1">
            <a:spLocks noChangeArrowheads="1"/>
          </p:cNvSpPr>
          <p:nvPr/>
        </p:nvSpPr>
        <p:spPr bwMode="auto">
          <a:xfrm>
            <a:off x="-62740" y="738182"/>
            <a:ext cx="5146675" cy="525383"/>
          </a:xfrm>
          <a:prstGeom prst="rect">
            <a:avLst/>
          </a:prstGeom>
          <a:noFill/>
          <a:ln w="9525">
            <a:noFill/>
            <a:miter lim="800000"/>
            <a:headEnd/>
            <a:tailEnd/>
          </a:ln>
        </p:spPr>
        <p:txBody>
          <a:bodyPr lIns="89983" tIns="46791" rIns="89983" bIns="46791">
            <a:prstTxWarp prst="textNoShape">
              <a:avLst/>
            </a:prstTxWarp>
            <a:spAutoFit/>
          </a:bodyPr>
          <a:lstStyle/>
          <a:p>
            <a:pPr>
              <a:buClr>
                <a:srgbClr val="000000"/>
              </a:buClr>
              <a:buSzPct val="100000"/>
              <a:tabLst>
                <a:tab pos="0" algn="l"/>
                <a:tab pos="914231" algn="l"/>
                <a:tab pos="1828462" algn="l"/>
                <a:tab pos="2742693" algn="l"/>
                <a:tab pos="3656923" algn="l"/>
                <a:tab pos="4571154" algn="l"/>
                <a:tab pos="5485385" algn="l"/>
                <a:tab pos="6399616" algn="l"/>
                <a:tab pos="7313847" algn="l"/>
                <a:tab pos="8228078" algn="l"/>
                <a:tab pos="9142308" algn="l"/>
                <a:tab pos="10056539" algn="l"/>
              </a:tabLst>
            </a:pPr>
            <a:r>
              <a:rPr lang="en-GB" sz="2800" dirty="0">
                <a:solidFill>
                  <a:srgbClr val="FFFF00"/>
                </a:solidFill>
                <a:latin typeface="Tahoma" pitchFamily="-112" charset="0"/>
              </a:rPr>
              <a:t>  </a:t>
            </a:r>
            <a:r>
              <a:rPr lang="en-GB" sz="2800" dirty="0">
                <a:solidFill>
                  <a:srgbClr val="CC1FA5"/>
                </a:solidFill>
                <a:latin typeface="Tahoma" pitchFamily="-112" charset="0"/>
              </a:rPr>
              <a:t>(A,Z) </a:t>
            </a:r>
            <a:r>
              <a:rPr lang="en-GB" sz="2800" dirty="0" err="1">
                <a:solidFill>
                  <a:srgbClr val="CC1FA5"/>
                </a:solidFill>
                <a:latin typeface="Symbol" pitchFamily="-112" charset="2"/>
              </a:rPr>
              <a:t></a:t>
            </a:r>
            <a:r>
              <a:rPr lang="en-GB" sz="2800" dirty="0">
                <a:solidFill>
                  <a:srgbClr val="CC1FA5"/>
                </a:solidFill>
                <a:latin typeface="Tahoma" pitchFamily="-112" charset="0"/>
              </a:rPr>
              <a:t> (A,Z+2) + 2 </a:t>
            </a:r>
            <a:r>
              <a:rPr lang="en-GB" sz="2800" dirty="0" err="1">
                <a:solidFill>
                  <a:srgbClr val="CC1FA5"/>
                </a:solidFill>
                <a:latin typeface="Tahoma" pitchFamily="-112" charset="0"/>
              </a:rPr>
              <a:t>e</a:t>
            </a:r>
            <a:r>
              <a:rPr lang="en-GB" sz="2400" b="1" baseline="30000" dirty="0">
                <a:solidFill>
                  <a:srgbClr val="CC1FA5"/>
                </a:solidFill>
                <a:latin typeface="Tahoma" pitchFamily="-112" charset="0"/>
              </a:rPr>
              <a:t>-</a:t>
            </a:r>
            <a:r>
              <a:rPr lang="en-GB" sz="2800" dirty="0">
                <a:solidFill>
                  <a:srgbClr val="CC1FA5"/>
                </a:solidFill>
                <a:latin typeface="Tahoma" pitchFamily="-112" charset="0"/>
              </a:rPr>
              <a:t> + 2</a:t>
            </a:r>
            <a:r>
              <a:rPr lang="en-GB" sz="2800" dirty="0">
                <a:solidFill>
                  <a:srgbClr val="CC1FA5"/>
                </a:solidFill>
                <a:latin typeface="Symbol" pitchFamily="-112" charset="2"/>
              </a:rPr>
              <a:t></a:t>
            </a:r>
            <a:r>
              <a:rPr lang="en-GB" sz="2400" b="1" baseline="-25000" dirty="0">
                <a:solidFill>
                  <a:srgbClr val="CC1FA5"/>
                </a:solidFill>
                <a:latin typeface="Tahoma" pitchFamily="-112" charset="0"/>
              </a:rPr>
              <a:t>e</a:t>
            </a:r>
          </a:p>
        </p:txBody>
      </p:sp>
      <p:sp>
        <p:nvSpPr>
          <p:cNvPr id="27" name="Slide Number Placeholder 26"/>
          <p:cNvSpPr>
            <a:spLocks noGrp="1"/>
          </p:cNvSpPr>
          <p:nvPr>
            <p:ph type="sldNum" sz="quarter" idx="12"/>
          </p:nvPr>
        </p:nvSpPr>
        <p:spPr/>
        <p:txBody>
          <a:bodyPr/>
          <a:lstStyle/>
          <a:p>
            <a:fld id="{C93CEAF0-D08C-DE40-BB38-B7C916FB400A}" type="slidenum">
              <a:rPr lang="en-US" smtClean="0"/>
              <a:t>3</a:t>
            </a:fld>
            <a:endParaRPr lang="en-US" dirty="0"/>
          </a:p>
        </p:txBody>
      </p:sp>
      <p:sp>
        <p:nvSpPr>
          <p:cNvPr id="6" name="Rectangle 5"/>
          <p:cNvSpPr/>
          <p:nvPr/>
        </p:nvSpPr>
        <p:spPr>
          <a:xfrm>
            <a:off x="4415866" y="1444282"/>
            <a:ext cx="4728134" cy="467789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pic>
        <p:nvPicPr>
          <p:cNvPr id="28" name="Picture 27" descr="Screen Shot 2015-09-21 at 09.50.27.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9800" y="1263565"/>
            <a:ext cx="4131435" cy="3675323"/>
          </a:xfrm>
          <a:prstGeom prst="rect">
            <a:avLst/>
          </a:prstGeom>
        </p:spPr>
      </p:pic>
      <p:sp>
        <p:nvSpPr>
          <p:cNvPr id="29" name="TextBox 28"/>
          <p:cNvSpPr txBox="1"/>
          <p:nvPr/>
        </p:nvSpPr>
        <p:spPr>
          <a:xfrm>
            <a:off x="4526398" y="5125850"/>
            <a:ext cx="4617602" cy="1631216"/>
          </a:xfrm>
          <a:prstGeom prst="rect">
            <a:avLst/>
          </a:prstGeom>
          <a:noFill/>
        </p:spPr>
        <p:txBody>
          <a:bodyPr wrap="square" rtlCol="0">
            <a:spAutoFit/>
          </a:bodyPr>
          <a:lstStyle/>
          <a:p>
            <a:pPr marL="342900" indent="-342900">
              <a:buFont typeface="Arial"/>
              <a:buChar char="•"/>
            </a:pPr>
            <a:r>
              <a:rPr lang="en-US" sz="2000" dirty="0" smtClean="0"/>
              <a:t>Only Observed if </a:t>
            </a:r>
            <a:r>
              <a:rPr lang="en-US" sz="2000" dirty="0" err="1" smtClean="0"/>
              <a:t>Majorana</a:t>
            </a:r>
            <a:r>
              <a:rPr lang="en-US" sz="2000" dirty="0" smtClean="0"/>
              <a:t> Neutrinos</a:t>
            </a:r>
          </a:p>
          <a:p>
            <a:pPr marL="800100" lvl="1" indent="-342900">
              <a:buFont typeface="Arial"/>
              <a:buChar char="•"/>
            </a:pPr>
            <a:r>
              <a:rPr lang="en-US" sz="2000" dirty="0" smtClean="0"/>
              <a:t>GUTs and </a:t>
            </a:r>
            <a:r>
              <a:rPr lang="en-US" sz="2000" dirty="0" err="1" smtClean="0"/>
              <a:t>leptogenesis</a:t>
            </a:r>
            <a:endParaRPr lang="en-US" sz="2000" dirty="0" smtClean="0"/>
          </a:p>
          <a:p>
            <a:pPr marL="342900" indent="-342900">
              <a:buFont typeface="Arial"/>
              <a:buChar char="•"/>
            </a:pPr>
            <a:r>
              <a:rPr lang="en-US" sz="2000" dirty="0" smtClean="0"/>
              <a:t>Rate proportional to absolute Neutrino Mass Scale</a:t>
            </a:r>
          </a:p>
          <a:p>
            <a:endParaRPr lang="en-US" sz="2000" dirty="0"/>
          </a:p>
        </p:txBody>
      </p:sp>
      <p:cxnSp>
        <p:nvCxnSpPr>
          <p:cNvPr id="31" name="Straight Connector 30"/>
          <p:cNvCxnSpPr/>
          <p:nvPr/>
        </p:nvCxnSpPr>
        <p:spPr>
          <a:xfrm>
            <a:off x="4622800" y="904713"/>
            <a:ext cx="127000" cy="0"/>
          </a:xfrm>
          <a:prstGeom prst="line">
            <a:avLst/>
          </a:prstGeom>
          <a:ln>
            <a:solidFill>
              <a:srgbClr val="A13D76"/>
            </a:solidFill>
          </a:ln>
          <a:effectLst/>
        </p:spPr>
        <p:style>
          <a:lnRef idx="2">
            <a:schemeClr val="accent1"/>
          </a:lnRef>
          <a:fillRef idx="0">
            <a:schemeClr val="accent1"/>
          </a:fillRef>
          <a:effectRef idx="1">
            <a:schemeClr val="accent1"/>
          </a:effectRef>
          <a:fontRef idx="minor">
            <a:schemeClr val="tx1"/>
          </a:fontRef>
        </p:style>
      </p:cxnSp>
      <p:sp>
        <p:nvSpPr>
          <p:cNvPr id="35" name="Text Box 55"/>
          <p:cNvSpPr txBox="1">
            <a:spLocks noChangeArrowheads="1"/>
          </p:cNvSpPr>
          <p:nvPr/>
        </p:nvSpPr>
        <p:spPr bwMode="auto">
          <a:xfrm>
            <a:off x="5024670" y="757513"/>
            <a:ext cx="5146675" cy="525383"/>
          </a:xfrm>
          <a:prstGeom prst="rect">
            <a:avLst/>
          </a:prstGeom>
          <a:noFill/>
          <a:ln w="9525">
            <a:noFill/>
            <a:miter lim="800000"/>
            <a:headEnd/>
            <a:tailEnd/>
          </a:ln>
        </p:spPr>
        <p:txBody>
          <a:bodyPr lIns="89983" tIns="46791" rIns="89983" bIns="46791">
            <a:prstTxWarp prst="textNoShape">
              <a:avLst/>
            </a:prstTxWarp>
            <a:spAutoFit/>
          </a:bodyPr>
          <a:lstStyle/>
          <a:p>
            <a:pPr>
              <a:buClr>
                <a:srgbClr val="000000"/>
              </a:buClr>
              <a:buSzPct val="100000"/>
              <a:tabLst>
                <a:tab pos="0" algn="l"/>
                <a:tab pos="914231" algn="l"/>
                <a:tab pos="1828462" algn="l"/>
                <a:tab pos="2742693" algn="l"/>
                <a:tab pos="3656923" algn="l"/>
                <a:tab pos="4571154" algn="l"/>
                <a:tab pos="5485385" algn="l"/>
                <a:tab pos="6399616" algn="l"/>
                <a:tab pos="7313847" algn="l"/>
                <a:tab pos="8228078" algn="l"/>
                <a:tab pos="9142308" algn="l"/>
                <a:tab pos="10056539" algn="l"/>
              </a:tabLst>
            </a:pPr>
            <a:r>
              <a:rPr lang="en-GB" sz="2800" dirty="0">
                <a:solidFill>
                  <a:srgbClr val="FFFF00"/>
                </a:solidFill>
                <a:latin typeface="Tahoma" pitchFamily="-112" charset="0"/>
              </a:rPr>
              <a:t>  </a:t>
            </a:r>
            <a:r>
              <a:rPr lang="en-GB" sz="2800" dirty="0">
                <a:solidFill>
                  <a:srgbClr val="CC1FA5"/>
                </a:solidFill>
                <a:latin typeface="Tahoma" pitchFamily="-112" charset="0"/>
              </a:rPr>
              <a:t>(A,Z) </a:t>
            </a:r>
            <a:r>
              <a:rPr lang="en-GB" sz="2800" dirty="0">
                <a:solidFill>
                  <a:srgbClr val="CC1FA5"/>
                </a:solidFill>
                <a:latin typeface="Symbol" pitchFamily="-112" charset="2"/>
              </a:rPr>
              <a:t></a:t>
            </a:r>
            <a:r>
              <a:rPr lang="en-GB" sz="2800" dirty="0">
                <a:solidFill>
                  <a:srgbClr val="CC1FA5"/>
                </a:solidFill>
                <a:latin typeface="Tahoma" pitchFamily="-112" charset="0"/>
              </a:rPr>
              <a:t> (A,Z+2) + 2 e</a:t>
            </a:r>
            <a:r>
              <a:rPr lang="en-GB" sz="2400" b="1" baseline="30000" dirty="0" smtClean="0">
                <a:solidFill>
                  <a:srgbClr val="CC1FA5"/>
                </a:solidFill>
                <a:latin typeface="Tahoma" pitchFamily="-112" charset="0"/>
              </a:rPr>
              <a:t>-</a:t>
            </a:r>
            <a:endParaRPr lang="en-GB" sz="2400" b="1" baseline="-25000" dirty="0">
              <a:solidFill>
                <a:srgbClr val="CC1FA5"/>
              </a:solidFill>
              <a:latin typeface="Tahoma" pitchFamily="-112" charset="0"/>
            </a:endParaRPr>
          </a:p>
        </p:txBody>
      </p:sp>
    </p:spTree>
    <p:extLst>
      <p:ext uri="{BB962C8B-B14F-4D97-AF65-F5344CB8AC3E}">
        <p14:creationId xmlns:p14="http://schemas.microsoft.com/office/powerpoint/2010/main" val="87955322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6" grpId="0" animBg="1"/>
      <p:bldP spid="29" grpId="0"/>
      <p:bldP spid="3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Content Placeholder 2"/>
          <p:cNvSpPr>
            <a:spLocks noGrp="1"/>
          </p:cNvSpPr>
          <p:nvPr>
            <p:ph idx="1"/>
          </p:nvPr>
        </p:nvSpPr>
        <p:spPr/>
        <p:txBody>
          <a:bodyPr>
            <a:normAutofit/>
          </a:bodyPr>
          <a:lstStyle/>
          <a:p>
            <a:pPr marL="0" indent="0" algn="ctr">
              <a:buNone/>
            </a:pPr>
            <a:endParaRPr lang="en-US" sz="4800" dirty="0" smtClean="0"/>
          </a:p>
          <a:p>
            <a:pPr marL="0" indent="0" algn="ctr">
              <a:buNone/>
            </a:pPr>
            <a:endParaRPr lang="en-US" sz="4800" dirty="0"/>
          </a:p>
          <a:p>
            <a:pPr marL="0" indent="0" algn="ctr">
              <a:buNone/>
            </a:pPr>
            <a:r>
              <a:rPr lang="en-US" sz="4800" dirty="0" smtClean="0"/>
              <a:t>76 Germanium </a:t>
            </a:r>
            <a:endParaRPr lang="en-US" sz="4800" dirty="0"/>
          </a:p>
        </p:txBody>
      </p:sp>
      <p:sp>
        <p:nvSpPr>
          <p:cNvPr id="4" name="Slide Number Placeholder 3"/>
          <p:cNvSpPr>
            <a:spLocks noGrp="1"/>
          </p:cNvSpPr>
          <p:nvPr>
            <p:ph type="sldNum" sz="quarter" idx="12"/>
          </p:nvPr>
        </p:nvSpPr>
        <p:spPr/>
        <p:txBody>
          <a:bodyPr/>
          <a:lstStyle/>
          <a:p>
            <a:fld id="{C93CEAF0-D08C-DE40-BB38-B7C916FB400A}" type="slidenum">
              <a:rPr lang="en-US" smtClean="0"/>
              <a:t>30</a:t>
            </a:fld>
            <a:endParaRPr lang="en-US"/>
          </a:p>
        </p:txBody>
      </p:sp>
    </p:spTree>
    <p:extLst>
      <p:ext uri="{BB962C8B-B14F-4D97-AF65-F5344CB8AC3E}">
        <p14:creationId xmlns:p14="http://schemas.microsoft.com/office/powerpoint/2010/main" val="24997455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				GERDA</a:t>
            </a:r>
            <a:endParaRPr lang="en-US" dirty="0"/>
          </a:p>
        </p:txBody>
      </p:sp>
      <p:pic>
        <p:nvPicPr>
          <p:cNvPr id="5" name="Content Placeholder 4" descr="Screen Shot 2015-09-07 at 15.24.05.png"/>
          <p:cNvPicPr>
            <a:picLocks noGrp="1" noChangeAspect="1"/>
          </p:cNvPicPr>
          <p:nvPr>
            <p:ph idx="1"/>
          </p:nvPr>
        </p:nvPicPr>
        <p:blipFill>
          <a:blip r:embed="rId2">
            <a:extLst>
              <a:ext uri="{28A0092B-C50C-407E-A947-70E740481C1C}">
                <a14:useLocalDpi xmlns:a14="http://schemas.microsoft.com/office/drawing/2010/main" val="0"/>
              </a:ext>
            </a:extLst>
          </a:blip>
          <a:srcRect l="-3951" r="-3951"/>
          <a:stretch>
            <a:fillRect/>
          </a:stretch>
        </p:blipFill>
        <p:spPr>
          <a:xfrm>
            <a:off x="-172151" y="3219404"/>
            <a:ext cx="5181508" cy="3346496"/>
          </a:xfrm>
        </p:spPr>
      </p:pic>
      <p:sp>
        <p:nvSpPr>
          <p:cNvPr id="4" name="Slide Number Placeholder 3"/>
          <p:cNvSpPr>
            <a:spLocks noGrp="1"/>
          </p:cNvSpPr>
          <p:nvPr>
            <p:ph type="sldNum" sz="quarter" idx="12"/>
          </p:nvPr>
        </p:nvSpPr>
        <p:spPr/>
        <p:txBody>
          <a:bodyPr/>
          <a:lstStyle/>
          <a:p>
            <a:fld id="{C93CEAF0-D08C-DE40-BB38-B7C916FB400A}" type="slidenum">
              <a:rPr lang="en-US" smtClean="0"/>
              <a:t>31</a:t>
            </a:fld>
            <a:endParaRPr lang="en-US"/>
          </a:p>
        </p:txBody>
      </p:sp>
      <p:sp>
        <p:nvSpPr>
          <p:cNvPr id="6" name="TextBox 5"/>
          <p:cNvSpPr txBox="1"/>
          <p:nvPr/>
        </p:nvSpPr>
        <p:spPr>
          <a:xfrm>
            <a:off x="0" y="755911"/>
            <a:ext cx="6969325" cy="2616101"/>
          </a:xfrm>
          <a:prstGeom prst="rect">
            <a:avLst/>
          </a:prstGeom>
          <a:noFill/>
        </p:spPr>
        <p:txBody>
          <a:bodyPr wrap="square" rtlCol="0">
            <a:spAutoFit/>
          </a:bodyPr>
          <a:lstStyle/>
          <a:p>
            <a:r>
              <a:rPr lang="sv-SE" sz="2400" dirty="0" err="1"/>
              <a:t>Phys</a:t>
            </a:r>
            <a:r>
              <a:rPr lang="sv-SE" sz="2400" dirty="0"/>
              <a:t>. Rev. Lett 111 (2013) </a:t>
            </a:r>
            <a:r>
              <a:rPr lang="sv-SE" sz="2400" dirty="0" smtClean="0"/>
              <a:t>122503</a:t>
            </a:r>
          </a:p>
          <a:p>
            <a:r>
              <a:rPr lang="en-US" sz="2000" dirty="0" smtClean="0"/>
              <a:t>arXiv:1307.4720</a:t>
            </a:r>
          </a:p>
          <a:p>
            <a:pPr marL="342900" indent="-342900">
              <a:buFont typeface="Arial"/>
              <a:buChar char="•"/>
            </a:pPr>
            <a:r>
              <a:rPr lang="en-US" sz="2400" dirty="0" smtClean="0"/>
              <a:t>Enriched </a:t>
            </a:r>
            <a:r>
              <a:rPr lang="en-US" sz="2400" dirty="0" err="1"/>
              <a:t>HPGe</a:t>
            </a:r>
            <a:r>
              <a:rPr lang="en-US" sz="2400" dirty="0"/>
              <a:t> </a:t>
            </a:r>
            <a:r>
              <a:rPr lang="en-US" sz="2400" dirty="0" smtClean="0"/>
              <a:t>array</a:t>
            </a:r>
          </a:p>
          <a:p>
            <a:pPr marL="342900" indent="-342900">
              <a:buFont typeface="Arial"/>
              <a:buChar char="•"/>
            </a:pPr>
            <a:r>
              <a:rPr lang="en-US" sz="2400" dirty="0" err="1" smtClean="0"/>
              <a:t>LAr</a:t>
            </a:r>
            <a:r>
              <a:rPr lang="en-US" sz="2400" dirty="0" smtClean="0"/>
              <a:t> </a:t>
            </a:r>
            <a:r>
              <a:rPr lang="en-US" sz="2400" dirty="0"/>
              <a:t>active </a:t>
            </a:r>
            <a:r>
              <a:rPr lang="en-US" sz="2400" dirty="0" smtClean="0"/>
              <a:t>cryogenic shield</a:t>
            </a:r>
          </a:p>
          <a:p>
            <a:pPr marL="342900" indent="-342900">
              <a:buFont typeface="Arial"/>
              <a:buChar char="•"/>
            </a:pPr>
            <a:r>
              <a:rPr lang="en-US" sz="2400" dirty="0" smtClean="0"/>
              <a:t>18 </a:t>
            </a:r>
            <a:r>
              <a:rPr lang="en-US" sz="2400" dirty="0"/>
              <a:t>kg of enriched 76Ge (Phase I) </a:t>
            </a:r>
            <a:endParaRPr lang="en-US" sz="2400" dirty="0" smtClean="0"/>
          </a:p>
          <a:p>
            <a:pPr marL="342900" indent="-342900">
              <a:buFont typeface="Arial"/>
              <a:buChar char="•"/>
            </a:pPr>
            <a:r>
              <a:rPr lang="en-US" sz="2400" dirty="0" smtClean="0"/>
              <a:t>40 </a:t>
            </a:r>
            <a:r>
              <a:rPr lang="en-US" sz="2400" dirty="0"/>
              <a:t>kg of enriched 76Ge (Phase II) </a:t>
            </a:r>
            <a:endParaRPr lang="en-US" sz="2400" dirty="0"/>
          </a:p>
          <a:p>
            <a:endParaRPr lang="en-US" sz="2400" dirty="0"/>
          </a:p>
        </p:txBody>
      </p:sp>
      <p:pic>
        <p:nvPicPr>
          <p:cNvPr id="7" name="Picture 6" descr="Screen Shot 2015-09-07 at 15.25.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5452" y="0"/>
            <a:ext cx="4307745" cy="3219404"/>
          </a:xfrm>
          <a:prstGeom prst="rect">
            <a:avLst/>
          </a:prstGeom>
        </p:spPr>
      </p:pic>
      <p:sp>
        <p:nvSpPr>
          <p:cNvPr id="8" name="TextBox 7"/>
          <p:cNvSpPr txBox="1"/>
          <p:nvPr/>
        </p:nvSpPr>
        <p:spPr>
          <a:xfrm>
            <a:off x="4815452" y="3356135"/>
            <a:ext cx="4328548" cy="2985433"/>
          </a:xfrm>
          <a:prstGeom prst="rect">
            <a:avLst/>
          </a:prstGeom>
          <a:noFill/>
        </p:spPr>
        <p:txBody>
          <a:bodyPr wrap="square" rtlCol="0">
            <a:spAutoFit/>
          </a:bodyPr>
          <a:lstStyle/>
          <a:p>
            <a:r>
              <a:rPr lang="en-US" sz="2400" u="sng" dirty="0" smtClean="0"/>
              <a:t>Phase 1 results</a:t>
            </a:r>
          </a:p>
          <a:p>
            <a:r>
              <a:rPr lang="nb-NO" sz="2000" dirty="0"/>
              <a:t>21.6 </a:t>
            </a:r>
            <a:r>
              <a:rPr lang="nb-NO" sz="2000" dirty="0" err="1"/>
              <a:t>kg·yr</a:t>
            </a:r>
            <a:r>
              <a:rPr lang="nb-NO" sz="2000" dirty="0"/>
              <a:t> </a:t>
            </a:r>
            <a:r>
              <a:rPr lang="nb-NO" sz="2000" dirty="0" err="1" smtClean="0"/>
              <a:t>exposure</a:t>
            </a:r>
            <a:endParaRPr lang="nb-NO" sz="2000" dirty="0"/>
          </a:p>
          <a:p>
            <a:endParaRPr lang="en-US" sz="2000" dirty="0" smtClean="0"/>
          </a:p>
          <a:p>
            <a:r>
              <a:rPr lang="en-US" sz="2000" dirty="0" smtClean="0"/>
              <a:t>0.01 </a:t>
            </a:r>
            <a:r>
              <a:rPr lang="en-US" sz="2000" dirty="0" err="1"/>
              <a:t>cts</a:t>
            </a:r>
            <a:r>
              <a:rPr lang="en-US" sz="2000" dirty="0"/>
              <a:t>/(</a:t>
            </a:r>
            <a:r>
              <a:rPr lang="en-US" sz="2000" dirty="0" err="1"/>
              <a:t>keV·kg·yr</a:t>
            </a:r>
            <a:r>
              <a:rPr lang="en-US" sz="2000" dirty="0"/>
              <a:t>) after pulse shape discrimination </a:t>
            </a:r>
            <a:endParaRPr lang="en-US" sz="2000" dirty="0"/>
          </a:p>
          <a:p>
            <a:endParaRPr lang="en-US" sz="2000" dirty="0" smtClean="0"/>
          </a:p>
          <a:p>
            <a:r>
              <a:rPr lang="sv-SE" sz="2400" dirty="0" smtClean="0">
                <a:solidFill>
                  <a:srgbClr val="800000"/>
                </a:solidFill>
              </a:rPr>
              <a:t>T</a:t>
            </a:r>
            <a:r>
              <a:rPr lang="sv-SE" sz="2400" baseline="30000" dirty="0" smtClean="0">
                <a:solidFill>
                  <a:srgbClr val="800000"/>
                </a:solidFill>
              </a:rPr>
              <a:t>½</a:t>
            </a:r>
            <a:r>
              <a:rPr lang="sv-SE" sz="2400" baseline="-25000" dirty="0" smtClean="0">
                <a:solidFill>
                  <a:srgbClr val="800000"/>
                </a:solidFill>
              </a:rPr>
              <a:t>0ν</a:t>
            </a:r>
            <a:r>
              <a:rPr lang="sv-SE" sz="2400" dirty="0" smtClean="0">
                <a:solidFill>
                  <a:srgbClr val="800000"/>
                </a:solidFill>
              </a:rPr>
              <a:t> </a:t>
            </a:r>
            <a:r>
              <a:rPr lang="sv-SE" sz="2400" dirty="0">
                <a:solidFill>
                  <a:srgbClr val="800000"/>
                </a:solidFill>
              </a:rPr>
              <a:t>&gt; </a:t>
            </a:r>
            <a:r>
              <a:rPr lang="sv-SE" sz="2400" u="sng" dirty="0">
                <a:solidFill>
                  <a:srgbClr val="800000"/>
                </a:solidFill>
              </a:rPr>
              <a:t>2.1 · 10</a:t>
            </a:r>
            <a:r>
              <a:rPr lang="sv-SE" sz="2400" u="sng" baseline="30000" dirty="0">
                <a:solidFill>
                  <a:srgbClr val="800000"/>
                </a:solidFill>
              </a:rPr>
              <a:t>25</a:t>
            </a:r>
            <a:r>
              <a:rPr lang="sv-SE" sz="2400" u="sng" dirty="0">
                <a:solidFill>
                  <a:srgbClr val="800000"/>
                </a:solidFill>
              </a:rPr>
              <a:t> yr (90 % </a:t>
            </a:r>
            <a:r>
              <a:rPr lang="sv-SE" sz="2400" u="sng" dirty="0" smtClean="0">
                <a:solidFill>
                  <a:srgbClr val="800000"/>
                </a:solidFill>
              </a:rPr>
              <a:t>CL) </a:t>
            </a:r>
            <a:endParaRPr lang="sv-SE" sz="2400" u="sng" dirty="0">
              <a:solidFill>
                <a:srgbClr val="800000"/>
              </a:solidFill>
            </a:endParaRPr>
          </a:p>
          <a:p>
            <a:r>
              <a:rPr lang="sv-SE" sz="2000" dirty="0" smtClean="0"/>
              <a:t>+IGEX+HM = T</a:t>
            </a:r>
            <a:r>
              <a:rPr lang="sv-SE" sz="2000" baseline="30000" dirty="0" smtClean="0"/>
              <a:t>½</a:t>
            </a:r>
            <a:r>
              <a:rPr lang="sv-SE" sz="2000" baseline="-25000" dirty="0" smtClean="0"/>
              <a:t>0ν</a:t>
            </a:r>
            <a:r>
              <a:rPr lang="sv-SE" sz="2000" dirty="0" smtClean="0"/>
              <a:t> </a:t>
            </a:r>
            <a:r>
              <a:rPr lang="sv-SE" sz="2000" dirty="0"/>
              <a:t>&gt; 3.0·10</a:t>
            </a:r>
            <a:r>
              <a:rPr lang="sv-SE" sz="2000" baseline="30000" dirty="0"/>
              <a:t>25</a:t>
            </a:r>
            <a:r>
              <a:rPr lang="sv-SE" sz="2000" dirty="0"/>
              <a:t> </a:t>
            </a:r>
            <a:r>
              <a:rPr lang="sv-SE" sz="2000" dirty="0" smtClean="0"/>
              <a:t>yr (</a:t>
            </a:r>
            <a:r>
              <a:rPr lang="sv-SE" sz="2000" dirty="0"/>
              <a:t>90 % </a:t>
            </a:r>
            <a:r>
              <a:rPr lang="sv-SE" sz="2000" dirty="0" smtClean="0"/>
              <a:t>CL) </a:t>
            </a:r>
            <a:endParaRPr lang="sv-SE" sz="2000" dirty="0"/>
          </a:p>
          <a:p>
            <a:endParaRPr lang="en-US" sz="2000" dirty="0"/>
          </a:p>
        </p:txBody>
      </p:sp>
    </p:spTree>
    <p:extLst>
      <p:ext uri="{BB962C8B-B14F-4D97-AF65-F5344CB8AC3E}">
        <p14:creationId xmlns:p14="http://schemas.microsoft.com/office/powerpoint/2010/main" val="478409959"/>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Majorana</a:t>
            </a:r>
            <a:endParaRPr lang="en-US" dirty="0"/>
          </a:p>
        </p:txBody>
      </p:sp>
      <p:sp>
        <p:nvSpPr>
          <p:cNvPr id="3" name="Content Placeholder 2"/>
          <p:cNvSpPr>
            <a:spLocks noGrp="1"/>
          </p:cNvSpPr>
          <p:nvPr>
            <p:ph idx="1"/>
          </p:nvPr>
        </p:nvSpPr>
        <p:spPr>
          <a:xfrm>
            <a:off x="205864" y="755911"/>
            <a:ext cx="8630580" cy="5607625"/>
          </a:xfrm>
        </p:spPr>
        <p:txBody>
          <a:bodyPr>
            <a:normAutofit fontScale="85000" lnSpcReduction="10000"/>
          </a:bodyPr>
          <a:lstStyle/>
          <a:p>
            <a:pPr marL="0" indent="0">
              <a:buNone/>
            </a:pPr>
            <a:r>
              <a:rPr lang="en-US" u="sng" dirty="0" smtClean="0"/>
              <a:t>Demonstrator: </a:t>
            </a:r>
          </a:p>
          <a:p>
            <a:r>
              <a:rPr lang="en-US" sz="2800" dirty="0" smtClean="0"/>
              <a:t>30kg (87%)enriched </a:t>
            </a:r>
            <a:r>
              <a:rPr lang="en-US" sz="2800" baseline="30000" dirty="0" smtClean="0"/>
              <a:t>76</a:t>
            </a:r>
            <a:r>
              <a:rPr lang="en-US" sz="2800" dirty="0" smtClean="0"/>
              <a:t>Ge </a:t>
            </a:r>
          </a:p>
          <a:p>
            <a:r>
              <a:rPr lang="en-US" sz="2800" dirty="0" smtClean="0"/>
              <a:t>15kg natural Germanium</a:t>
            </a:r>
          </a:p>
          <a:p>
            <a:r>
              <a:rPr lang="en-US" sz="2800" dirty="0" err="1" smtClean="0"/>
              <a:t>Sandford</a:t>
            </a:r>
            <a:r>
              <a:rPr lang="en-US" sz="2800" dirty="0" smtClean="0"/>
              <a:t> lab</a:t>
            </a:r>
          </a:p>
          <a:p>
            <a:r>
              <a:rPr lang="en-US" sz="2800" dirty="0"/>
              <a:t>High-purity electroformed </a:t>
            </a:r>
            <a:endParaRPr lang="en-US" sz="2800" dirty="0" smtClean="0"/>
          </a:p>
          <a:p>
            <a:pPr marL="0" indent="0">
              <a:buNone/>
            </a:pPr>
            <a:r>
              <a:rPr lang="en-US" sz="2800" dirty="0" smtClean="0"/>
              <a:t>Cu shield (compact) </a:t>
            </a:r>
          </a:p>
          <a:p>
            <a:r>
              <a:rPr lang="en-US" sz="2800" dirty="0"/>
              <a:t>arXiv:</a:t>
            </a:r>
            <a:r>
              <a:rPr lang="en-US" sz="2800" dirty="0" smtClean="0"/>
              <a:t>1501.03089</a:t>
            </a:r>
          </a:p>
          <a:p>
            <a:pPr marL="0" indent="0">
              <a:buNone/>
            </a:pPr>
            <a:endParaRPr lang="en-US" dirty="0" smtClean="0"/>
          </a:p>
          <a:p>
            <a:endParaRPr lang="en-US" dirty="0" smtClean="0"/>
          </a:p>
          <a:p>
            <a:r>
              <a:rPr lang="en-US" dirty="0" smtClean="0"/>
              <a:t>Require &lt;3 count/</a:t>
            </a:r>
            <a:r>
              <a:rPr lang="en-US" dirty="0" err="1" smtClean="0"/>
              <a:t>tonne</a:t>
            </a:r>
            <a:r>
              <a:rPr lang="en-US" dirty="0" smtClean="0"/>
              <a:t>/</a:t>
            </a:r>
            <a:r>
              <a:rPr lang="en-US" dirty="0"/>
              <a:t>y</a:t>
            </a:r>
            <a:r>
              <a:rPr lang="en-US" dirty="0" smtClean="0"/>
              <a:t>ear in 4meV ROI  </a:t>
            </a:r>
          </a:p>
          <a:p>
            <a:r>
              <a:rPr lang="en-US" dirty="0" smtClean="0">
                <a:latin typeface="Wingdings"/>
                <a:ea typeface="Wingdings"/>
                <a:cs typeface="Wingdings"/>
                <a:sym typeface="Wingdings"/>
              </a:rPr>
              <a:t></a:t>
            </a:r>
            <a:r>
              <a:rPr lang="en-US" dirty="0" smtClean="0"/>
              <a:t>&lt;1count/</a:t>
            </a:r>
            <a:r>
              <a:rPr lang="en-US" dirty="0" err="1" smtClean="0"/>
              <a:t>tonne</a:t>
            </a:r>
            <a:r>
              <a:rPr lang="en-US" dirty="0" smtClean="0"/>
              <a:t> year in ROI for </a:t>
            </a:r>
            <a:r>
              <a:rPr lang="en-US" dirty="0" err="1" smtClean="0"/>
              <a:t>tonne</a:t>
            </a:r>
            <a:r>
              <a:rPr lang="en-US" dirty="0" smtClean="0"/>
              <a:t>-scale experiment</a:t>
            </a:r>
          </a:p>
          <a:p>
            <a:endParaRPr lang="en-US" dirty="0"/>
          </a:p>
          <a:p>
            <a:r>
              <a:rPr lang="en-US" dirty="0" smtClean="0"/>
              <a:t>Need 30 </a:t>
            </a:r>
            <a:r>
              <a:rPr lang="en-US" dirty="0" err="1" smtClean="0"/>
              <a:t>kg.y</a:t>
            </a:r>
            <a:r>
              <a:rPr lang="en-US" dirty="0" smtClean="0"/>
              <a:t> exposure to test HM claim</a:t>
            </a:r>
          </a:p>
          <a:p>
            <a:endParaRPr lang="en-US" dirty="0" smtClean="0"/>
          </a:p>
          <a:p>
            <a:endParaRPr lang="en-US" dirty="0"/>
          </a:p>
        </p:txBody>
      </p:sp>
      <p:sp>
        <p:nvSpPr>
          <p:cNvPr id="4" name="Slide Number Placeholder 3"/>
          <p:cNvSpPr>
            <a:spLocks noGrp="1"/>
          </p:cNvSpPr>
          <p:nvPr>
            <p:ph type="sldNum" sz="quarter" idx="12"/>
          </p:nvPr>
        </p:nvSpPr>
        <p:spPr/>
        <p:txBody>
          <a:bodyPr/>
          <a:lstStyle/>
          <a:p>
            <a:fld id="{C93CEAF0-D08C-DE40-BB38-B7C916FB400A}" type="slidenum">
              <a:rPr lang="en-US" smtClean="0"/>
              <a:t>32</a:t>
            </a:fld>
            <a:endParaRPr lang="en-US"/>
          </a:p>
        </p:txBody>
      </p:sp>
      <p:pic>
        <p:nvPicPr>
          <p:cNvPr id="5" name="Picture 4" descr="Screen Shot 2015-09-07 at 15.17.0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0555" y="1018695"/>
            <a:ext cx="4813445" cy="3323405"/>
          </a:xfrm>
          <a:prstGeom prst="rect">
            <a:avLst/>
          </a:prstGeom>
        </p:spPr>
      </p:pic>
    </p:spTree>
    <p:extLst>
      <p:ext uri="{BB962C8B-B14F-4D97-AF65-F5344CB8AC3E}">
        <p14:creationId xmlns:p14="http://schemas.microsoft.com/office/powerpoint/2010/main" val="102437581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Future </a:t>
            </a:r>
            <a:r>
              <a:rPr lang="en-US" baseline="30000" dirty="0" smtClean="0"/>
              <a:t>76</a:t>
            </a:r>
            <a:r>
              <a:rPr lang="en-US" dirty="0" smtClean="0"/>
              <a:t>Ge</a:t>
            </a:r>
            <a:endParaRPr lang="en-US" dirty="0"/>
          </a:p>
        </p:txBody>
      </p:sp>
      <p:sp>
        <p:nvSpPr>
          <p:cNvPr id="3" name="Content Placeholder 2"/>
          <p:cNvSpPr>
            <a:spLocks noGrp="1"/>
          </p:cNvSpPr>
          <p:nvPr>
            <p:ph idx="1"/>
          </p:nvPr>
        </p:nvSpPr>
        <p:spPr/>
        <p:txBody>
          <a:bodyPr/>
          <a:lstStyle/>
          <a:p>
            <a:r>
              <a:rPr lang="en-US" dirty="0" err="1" smtClean="0"/>
              <a:t>Majorana</a:t>
            </a:r>
            <a:r>
              <a:rPr lang="en-US" dirty="0" smtClean="0"/>
              <a:t> + GERDA </a:t>
            </a:r>
            <a:r>
              <a:rPr lang="en-US" dirty="0" smtClean="0">
                <a:latin typeface="Wingdings"/>
                <a:ea typeface="Wingdings"/>
                <a:cs typeface="Wingdings"/>
                <a:sym typeface="Wingdings"/>
              </a:rPr>
              <a:t></a:t>
            </a:r>
            <a:r>
              <a:rPr lang="en-US" dirty="0" smtClean="0"/>
              <a:t>single international </a:t>
            </a:r>
            <a:r>
              <a:rPr lang="en-US" baseline="30000" dirty="0" smtClean="0"/>
              <a:t>76</a:t>
            </a:r>
            <a:r>
              <a:rPr lang="en-US" dirty="0" smtClean="0"/>
              <a:t>Ge 0νββ Collaboration</a:t>
            </a:r>
          </a:p>
          <a:p>
            <a:r>
              <a:rPr lang="en-US" dirty="0" smtClean="0"/>
              <a:t>Tentative down-select 2017</a:t>
            </a:r>
          </a:p>
          <a:p>
            <a:r>
              <a:rPr lang="en-US" dirty="0" smtClean="0"/>
              <a:t>Stepwise implementation towards 1000kg</a:t>
            </a:r>
          </a:p>
          <a:p>
            <a:r>
              <a:rPr lang="en-US" dirty="0" smtClean="0"/>
              <a:t>5 year 90% CL sensitivity </a:t>
            </a:r>
            <a:r>
              <a:rPr lang="en-US" dirty="0" smtClean="0">
                <a:solidFill>
                  <a:srgbClr val="008000"/>
                </a:solidFill>
              </a:rPr>
              <a:t>T</a:t>
            </a:r>
            <a:r>
              <a:rPr lang="en-US" baseline="30000" dirty="0" smtClean="0">
                <a:solidFill>
                  <a:srgbClr val="008000"/>
                </a:solidFill>
              </a:rPr>
              <a:t>½</a:t>
            </a:r>
            <a:r>
              <a:rPr lang="en-US" baseline="-25000" dirty="0" smtClean="0">
                <a:solidFill>
                  <a:srgbClr val="008000"/>
                </a:solidFill>
              </a:rPr>
              <a:t>0ν</a:t>
            </a:r>
            <a:r>
              <a:rPr lang="en-US" dirty="0" smtClean="0">
                <a:solidFill>
                  <a:srgbClr val="008000"/>
                </a:solidFill>
              </a:rPr>
              <a:t> &gt; 3.2×10</a:t>
            </a:r>
            <a:r>
              <a:rPr lang="en-US" baseline="30000" dirty="0" smtClean="0">
                <a:solidFill>
                  <a:srgbClr val="008000"/>
                </a:solidFill>
              </a:rPr>
              <a:t>27 </a:t>
            </a:r>
            <a:r>
              <a:rPr lang="en-US" dirty="0" err="1" smtClean="0">
                <a:solidFill>
                  <a:srgbClr val="008000"/>
                </a:solidFill>
              </a:rPr>
              <a:t>yr</a:t>
            </a:r>
            <a:endParaRPr lang="en-US" dirty="0" smtClean="0">
              <a:solidFill>
                <a:srgbClr val="008000"/>
              </a:solidFill>
            </a:endParaRPr>
          </a:p>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smtClean="0"/>
          </a:p>
          <a:p>
            <a:pPr marL="0" indent="0">
              <a:buNone/>
            </a:pPr>
            <a:endParaRPr lang="en-US" sz="1600" dirty="0"/>
          </a:p>
          <a:p>
            <a:pPr marL="0" indent="0">
              <a:buNone/>
            </a:pPr>
            <a:endParaRPr lang="en-US" sz="1600" dirty="0" smtClean="0"/>
          </a:p>
          <a:p>
            <a:pPr marL="0" indent="0">
              <a:buNone/>
            </a:pPr>
            <a:r>
              <a:rPr lang="en-US" sz="1600" dirty="0" smtClean="0"/>
              <a:t>http</a:t>
            </a:r>
            <a:r>
              <a:rPr lang="en-US" sz="1600" dirty="0"/>
              <a:t>://</a:t>
            </a:r>
            <a:r>
              <a:rPr lang="en-US" sz="1600" dirty="0" err="1"/>
              <a:t>science.energy.gov</a:t>
            </a:r>
            <a:r>
              <a:rPr lang="en-US" sz="1600" dirty="0"/>
              <a:t>/~/media/</a:t>
            </a:r>
            <a:r>
              <a:rPr lang="en-US" sz="1600" dirty="0" err="1"/>
              <a:t>np</a:t>
            </a:r>
            <a:r>
              <a:rPr lang="en-US" sz="1600" dirty="0"/>
              <a:t>/</a:t>
            </a:r>
            <a:r>
              <a:rPr lang="en-US" sz="1600" dirty="0" err="1"/>
              <a:t>nsac</a:t>
            </a:r>
            <a:r>
              <a:rPr lang="en-US" sz="1600" dirty="0"/>
              <a:t>/</a:t>
            </a:r>
            <a:r>
              <a:rPr lang="en-US" sz="1600" dirty="0" err="1"/>
              <a:t>pdf</a:t>
            </a:r>
            <a:r>
              <a:rPr lang="en-US" sz="1600" dirty="0"/>
              <a:t>/docs/2014/NLDBD_Report_2014_Final.pdf</a:t>
            </a:r>
          </a:p>
        </p:txBody>
      </p:sp>
      <p:sp>
        <p:nvSpPr>
          <p:cNvPr id="4" name="Slide Number Placeholder 3"/>
          <p:cNvSpPr>
            <a:spLocks noGrp="1"/>
          </p:cNvSpPr>
          <p:nvPr>
            <p:ph type="sldNum" sz="quarter" idx="12"/>
          </p:nvPr>
        </p:nvSpPr>
        <p:spPr/>
        <p:txBody>
          <a:bodyPr/>
          <a:lstStyle/>
          <a:p>
            <a:fld id="{C93CEAF0-D08C-DE40-BB38-B7C916FB400A}" type="slidenum">
              <a:rPr lang="en-US" smtClean="0"/>
              <a:t>33</a:t>
            </a:fld>
            <a:endParaRPr lang="en-US"/>
          </a:p>
        </p:txBody>
      </p:sp>
    </p:spTree>
    <p:extLst>
      <p:ext uri="{BB962C8B-B14F-4D97-AF65-F5344CB8AC3E}">
        <p14:creationId xmlns:p14="http://schemas.microsoft.com/office/powerpoint/2010/main" val="414041070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Content Placeholder 2"/>
          <p:cNvSpPr>
            <a:spLocks noGrp="1"/>
          </p:cNvSpPr>
          <p:nvPr>
            <p:ph idx="1"/>
          </p:nvPr>
        </p:nvSpPr>
        <p:spPr/>
        <p:txBody>
          <a:bodyPr>
            <a:normAutofit/>
          </a:bodyPr>
          <a:lstStyle/>
          <a:p>
            <a:pPr marL="0" indent="0" algn="ctr">
              <a:buNone/>
            </a:pPr>
            <a:endParaRPr lang="en-US" sz="4800" dirty="0" smtClean="0"/>
          </a:p>
          <a:p>
            <a:pPr marL="0" indent="0" algn="ctr">
              <a:buNone/>
            </a:pPr>
            <a:endParaRPr lang="en-US" sz="4800" dirty="0"/>
          </a:p>
          <a:p>
            <a:pPr marL="0" indent="0" algn="ctr">
              <a:buNone/>
            </a:pPr>
            <a:r>
              <a:rPr lang="en-US" sz="4800" dirty="0" smtClean="0"/>
              <a:t>130 Tellurium </a:t>
            </a:r>
            <a:endParaRPr lang="en-US" sz="4800" dirty="0"/>
          </a:p>
        </p:txBody>
      </p:sp>
      <p:sp>
        <p:nvSpPr>
          <p:cNvPr id="4" name="Slide Number Placeholder 3"/>
          <p:cNvSpPr>
            <a:spLocks noGrp="1"/>
          </p:cNvSpPr>
          <p:nvPr>
            <p:ph type="sldNum" sz="quarter" idx="12"/>
          </p:nvPr>
        </p:nvSpPr>
        <p:spPr/>
        <p:txBody>
          <a:bodyPr/>
          <a:lstStyle/>
          <a:p>
            <a:fld id="{C93CEAF0-D08C-DE40-BB38-B7C916FB400A}" type="slidenum">
              <a:rPr lang="en-US" smtClean="0"/>
              <a:t>34</a:t>
            </a:fld>
            <a:endParaRPr lang="en-US"/>
          </a:p>
        </p:txBody>
      </p:sp>
    </p:spTree>
    <p:extLst>
      <p:ext uri="{BB962C8B-B14F-4D97-AF65-F5344CB8AC3E}">
        <p14:creationId xmlns:p14="http://schemas.microsoft.com/office/powerpoint/2010/main" val="97013466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CUORE-0</a:t>
            </a:r>
            <a:endParaRPr lang="en-US" dirty="0"/>
          </a:p>
        </p:txBody>
      </p:sp>
      <p:sp>
        <p:nvSpPr>
          <p:cNvPr id="3" name="Content Placeholder 2"/>
          <p:cNvSpPr>
            <a:spLocks noGrp="1"/>
          </p:cNvSpPr>
          <p:nvPr>
            <p:ph idx="1"/>
          </p:nvPr>
        </p:nvSpPr>
        <p:spPr>
          <a:xfrm>
            <a:off x="113266" y="4524592"/>
            <a:ext cx="8855460" cy="2379445"/>
          </a:xfrm>
        </p:spPr>
        <p:txBody>
          <a:bodyPr>
            <a:noAutofit/>
          </a:bodyPr>
          <a:lstStyle/>
          <a:p>
            <a:pPr marL="0" indent="0">
              <a:buNone/>
            </a:pPr>
            <a:r>
              <a:rPr lang="en-US" sz="2800" dirty="0" smtClean="0">
                <a:solidFill>
                  <a:srgbClr val="800000"/>
                </a:solidFill>
              </a:rPr>
              <a:t>T</a:t>
            </a:r>
            <a:r>
              <a:rPr lang="en-US" sz="2800" baseline="30000" dirty="0" smtClean="0">
                <a:solidFill>
                  <a:srgbClr val="800000"/>
                </a:solidFill>
              </a:rPr>
              <a:t>½</a:t>
            </a:r>
            <a:r>
              <a:rPr lang="en-US" sz="2800" baseline="-25000" dirty="0" smtClean="0">
                <a:solidFill>
                  <a:srgbClr val="800000"/>
                </a:solidFill>
              </a:rPr>
              <a:t>0ν</a:t>
            </a:r>
            <a:r>
              <a:rPr lang="en-US" sz="2800" dirty="0" smtClean="0">
                <a:solidFill>
                  <a:srgbClr val="800000"/>
                </a:solidFill>
              </a:rPr>
              <a:t>&gt;</a:t>
            </a:r>
            <a:r>
              <a:rPr lang="en-US" sz="2800" u="sng" dirty="0" smtClean="0">
                <a:solidFill>
                  <a:srgbClr val="800000"/>
                </a:solidFill>
              </a:rPr>
              <a:t>2.7 × 10</a:t>
            </a:r>
            <a:r>
              <a:rPr lang="en-US" sz="2800" u="sng" baseline="30000" dirty="0" smtClean="0">
                <a:solidFill>
                  <a:srgbClr val="800000"/>
                </a:solidFill>
              </a:rPr>
              <a:t>24 </a:t>
            </a:r>
            <a:r>
              <a:rPr lang="en-US" sz="2800" u="sng" dirty="0" err="1" smtClean="0">
                <a:solidFill>
                  <a:srgbClr val="800000"/>
                </a:solidFill>
              </a:rPr>
              <a:t>yr</a:t>
            </a:r>
            <a:r>
              <a:rPr lang="en-US" sz="2800" u="sng" dirty="0" smtClean="0">
                <a:solidFill>
                  <a:srgbClr val="800000"/>
                </a:solidFill>
              </a:rPr>
              <a:t> (90 % CL)</a:t>
            </a:r>
            <a:r>
              <a:rPr lang="en-US" sz="2800" dirty="0" smtClean="0">
                <a:solidFill>
                  <a:srgbClr val="800000"/>
                </a:solidFill>
              </a:rPr>
              <a:t> </a:t>
            </a:r>
            <a:r>
              <a:rPr lang="en-US" sz="2400" dirty="0"/>
              <a:t>arXiv:1504.02454 </a:t>
            </a:r>
            <a:r>
              <a:rPr lang="en-US" sz="2400" dirty="0" smtClean="0"/>
              <a:t>(PRL)</a:t>
            </a:r>
            <a:endParaRPr lang="en-US" sz="2400" u="sng" dirty="0" smtClean="0">
              <a:solidFill>
                <a:srgbClr val="800000"/>
              </a:solidFill>
            </a:endParaRPr>
          </a:p>
          <a:p>
            <a:r>
              <a:rPr lang="en-US" sz="2400" dirty="0" smtClean="0"/>
              <a:t>11kg </a:t>
            </a:r>
            <a:r>
              <a:rPr lang="en-US" sz="2400" baseline="30000" dirty="0" smtClean="0"/>
              <a:t>130</a:t>
            </a:r>
            <a:r>
              <a:rPr lang="en-US" sz="2400" dirty="0" smtClean="0"/>
              <a:t>Te operating 2013-2015 Te</a:t>
            </a:r>
            <a:r>
              <a:rPr lang="en-US" sz="2400" dirty="0"/>
              <a:t>O</a:t>
            </a:r>
            <a:r>
              <a:rPr lang="en-US" sz="2400" baseline="-25000" dirty="0" smtClean="0"/>
              <a:t>2</a:t>
            </a:r>
            <a:r>
              <a:rPr lang="en-US" sz="2400" dirty="0" smtClean="0"/>
              <a:t> Cryogenic bolometers</a:t>
            </a:r>
          </a:p>
          <a:p>
            <a:r>
              <a:rPr lang="en-US" sz="2400" dirty="0" smtClean="0"/>
              <a:t>Energy resolution = 5.1 ± 0.3 </a:t>
            </a:r>
            <a:r>
              <a:rPr lang="en-US" sz="2400" dirty="0" err="1" smtClean="0"/>
              <a:t>keV</a:t>
            </a:r>
            <a:r>
              <a:rPr lang="en-US" sz="2400" dirty="0" smtClean="0"/>
              <a:t> (FWHM)</a:t>
            </a:r>
          </a:p>
          <a:p>
            <a:r>
              <a:rPr lang="en-US" sz="2400" dirty="0" smtClean="0"/>
              <a:t>Background = </a:t>
            </a:r>
            <a:r>
              <a:rPr lang="en-US" sz="2400" dirty="0"/>
              <a:t>0.058 ± 0.004 (stat.) ± </a:t>
            </a:r>
            <a:r>
              <a:rPr lang="en-US" sz="2400" dirty="0" smtClean="0"/>
              <a:t>0.002</a:t>
            </a:r>
            <a:r>
              <a:rPr lang="en-US" sz="2400" dirty="0"/>
              <a:t>(syst.) counts/(</a:t>
            </a:r>
            <a:r>
              <a:rPr lang="en-US" sz="2400" dirty="0" err="1"/>
              <a:t>keV·kg·yr</a:t>
            </a:r>
            <a:r>
              <a:rPr lang="en-US" sz="2400" dirty="0" smtClean="0"/>
              <a:t>)</a:t>
            </a:r>
          </a:p>
          <a:p>
            <a:r>
              <a:rPr lang="nb-NO" sz="2400" dirty="0" smtClean="0"/>
              <a:t>In combination </a:t>
            </a:r>
            <a:r>
              <a:rPr lang="nb-NO" sz="2400" dirty="0" err="1" smtClean="0"/>
              <a:t>with</a:t>
            </a:r>
            <a:r>
              <a:rPr lang="nb-NO" sz="2400" dirty="0" smtClean="0"/>
              <a:t> </a:t>
            </a:r>
            <a:r>
              <a:rPr lang="nb-NO" sz="2400" dirty="0" err="1" smtClean="0"/>
              <a:t>Cuoricino</a:t>
            </a:r>
            <a:r>
              <a:rPr lang="nb-NO" sz="2400" dirty="0" smtClean="0"/>
              <a:t>: T</a:t>
            </a:r>
            <a:r>
              <a:rPr lang="nb-NO" sz="2400" baseline="30000" dirty="0" smtClean="0"/>
              <a:t>½</a:t>
            </a:r>
            <a:r>
              <a:rPr lang="nb-NO" sz="2400" baseline="-25000" dirty="0" smtClean="0"/>
              <a:t>0ν</a:t>
            </a:r>
            <a:r>
              <a:rPr lang="nb-NO" sz="2400" dirty="0" smtClean="0"/>
              <a:t> </a:t>
            </a:r>
            <a:r>
              <a:rPr lang="nb-NO" sz="2400" dirty="0"/>
              <a:t>&gt; 4.0×10</a:t>
            </a:r>
            <a:r>
              <a:rPr lang="nb-NO" sz="2400" baseline="30000" dirty="0"/>
              <a:t>24</a:t>
            </a:r>
            <a:r>
              <a:rPr lang="nb-NO" sz="2400" dirty="0"/>
              <a:t> yr </a:t>
            </a:r>
            <a:r>
              <a:rPr lang="nb-NO" sz="2400" dirty="0"/>
              <a:t>(</a:t>
            </a:r>
            <a:r>
              <a:rPr lang="nb-NO" sz="2400" dirty="0" smtClean="0"/>
              <a:t>90</a:t>
            </a:r>
            <a:r>
              <a:rPr lang="nb-NO" sz="2400" dirty="0"/>
              <a:t>% </a:t>
            </a:r>
            <a:r>
              <a:rPr lang="nb-NO" sz="2400" dirty="0" smtClean="0"/>
              <a:t>CL)</a:t>
            </a:r>
            <a:endParaRPr lang="en-US" sz="2400" dirty="0"/>
          </a:p>
          <a:p>
            <a:pPr marL="0" indent="0">
              <a:buNone/>
            </a:pPr>
            <a:endParaRPr lang="en-US" sz="2400" dirty="0" smtClean="0"/>
          </a:p>
        </p:txBody>
      </p:sp>
      <p:sp>
        <p:nvSpPr>
          <p:cNvPr id="4" name="Slide Number Placeholder 3"/>
          <p:cNvSpPr>
            <a:spLocks noGrp="1"/>
          </p:cNvSpPr>
          <p:nvPr>
            <p:ph type="sldNum" sz="quarter" idx="12"/>
          </p:nvPr>
        </p:nvSpPr>
        <p:spPr/>
        <p:txBody>
          <a:bodyPr/>
          <a:lstStyle/>
          <a:p>
            <a:fld id="{C93CEAF0-D08C-DE40-BB38-B7C916FB400A}" type="slidenum">
              <a:rPr lang="en-US" smtClean="0"/>
              <a:t>35</a:t>
            </a:fld>
            <a:endParaRPr lang="en-US"/>
          </a:p>
        </p:txBody>
      </p:sp>
      <p:pic>
        <p:nvPicPr>
          <p:cNvPr id="5" name="Picture 4" descr="Screen Shot 2015-09-07 at 14.48.3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4849" y="755911"/>
            <a:ext cx="6071748" cy="3885017"/>
          </a:xfrm>
          <a:prstGeom prst="rect">
            <a:avLst/>
          </a:prstGeom>
        </p:spPr>
      </p:pic>
      <p:pic>
        <p:nvPicPr>
          <p:cNvPr id="7" name="Picture 6" descr="Screen Shot 2015-09-07 at 14.55.3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266" y="0"/>
            <a:ext cx="1579945" cy="4423846"/>
          </a:xfrm>
          <a:prstGeom prst="rect">
            <a:avLst/>
          </a:prstGeom>
        </p:spPr>
      </p:pic>
      <p:sp>
        <p:nvSpPr>
          <p:cNvPr id="8" name="TextBox 7"/>
          <p:cNvSpPr txBox="1"/>
          <p:nvPr/>
        </p:nvSpPr>
        <p:spPr>
          <a:xfrm>
            <a:off x="1693211" y="755911"/>
            <a:ext cx="1321020" cy="923330"/>
          </a:xfrm>
          <a:prstGeom prst="rect">
            <a:avLst/>
          </a:prstGeom>
          <a:noFill/>
        </p:spPr>
        <p:txBody>
          <a:bodyPr wrap="none" rtlCol="0">
            <a:spAutoFit/>
          </a:bodyPr>
          <a:lstStyle/>
          <a:p>
            <a:r>
              <a:rPr lang="en-US" dirty="0" smtClean="0"/>
              <a:t>1 tower</a:t>
            </a:r>
          </a:p>
          <a:p>
            <a:r>
              <a:rPr lang="en-US" dirty="0" smtClean="0"/>
              <a:t>52 crystals</a:t>
            </a:r>
          </a:p>
          <a:p>
            <a:r>
              <a:rPr lang="en-US" dirty="0" smtClean="0"/>
              <a:t>10.9kg </a:t>
            </a:r>
            <a:r>
              <a:rPr lang="en-US" baseline="30000" dirty="0" smtClean="0"/>
              <a:t>130</a:t>
            </a:r>
            <a:r>
              <a:rPr lang="en-US" dirty="0" smtClean="0"/>
              <a:t>Te</a:t>
            </a:r>
            <a:endParaRPr lang="en-US" dirty="0"/>
          </a:p>
        </p:txBody>
      </p:sp>
    </p:spTree>
    <p:extLst>
      <p:ext uri="{BB962C8B-B14F-4D97-AF65-F5344CB8AC3E}">
        <p14:creationId xmlns:p14="http://schemas.microsoft.com/office/powerpoint/2010/main" val="8204134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CUORE future</a:t>
            </a:r>
            <a:endParaRPr lang="en-US" dirty="0"/>
          </a:p>
        </p:txBody>
      </p:sp>
      <p:sp>
        <p:nvSpPr>
          <p:cNvPr id="3" name="Content Placeholder 2"/>
          <p:cNvSpPr>
            <a:spLocks noGrp="1"/>
          </p:cNvSpPr>
          <p:nvPr>
            <p:ph idx="1"/>
          </p:nvPr>
        </p:nvSpPr>
        <p:spPr>
          <a:xfrm>
            <a:off x="3307052" y="771760"/>
            <a:ext cx="5903088" cy="5315117"/>
          </a:xfrm>
        </p:spPr>
        <p:txBody>
          <a:bodyPr>
            <a:normAutofit fontScale="92500" lnSpcReduction="20000"/>
          </a:bodyPr>
          <a:lstStyle/>
          <a:p>
            <a:r>
              <a:rPr lang="en-US" sz="2800" dirty="0" smtClean="0"/>
              <a:t>2015 – 2020, 206kg </a:t>
            </a:r>
            <a:r>
              <a:rPr lang="en-US" sz="2800" baseline="30000" dirty="0" smtClean="0"/>
              <a:t>130</a:t>
            </a:r>
            <a:r>
              <a:rPr lang="en-US" sz="2800" dirty="0" smtClean="0"/>
              <a:t>Te in array of 988 crystal bolometers.</a:t>
            </a:r>
          </a:p>
          <a:p>
            <a:r>
              <a:rPr lang="en-US" sz="2800" dirty="0" smtClean="0"/>
              <a:t>All towers assembled and underground</a:t>
            </a:r>
          </a:p>
          <a:p>
            <a:r>
              <a:rPr lang="en-US" sz="2800" dirty="0" smtClean="0"/>
              <a:t>Cryostat and dilution unit under commissioning (reached 6mK base T)</a:t>
            </a:r>
          </a:p>
          <a:p>
            <a:r>
              <a:rPr lang="en-US" sz="2800" dirty="0" smtClean="0"/>
              <a:t>Expect to start operations by end of year</a:t>
            </a:r>
          </a:p>
          <a:p>
            <a:r>
              <a:rPr lang="en-US" sz="2800" dirty="0" smtClean="0"/>
              <a:t>5 year sensitivity: </a:t>
            </a:r>
            <a:r>
              <a:rPr lang="en-US" sz="2800" dirty="0" smtClean="0">
                <a:solidFill>
                  <a:srgbClr val="800000"/>
                </a:solidFill>
              </a:rPr>
              <a:t>T</a:t>
            </a:r>
            <a:r>
              <a:rPr lang="en-US" sz="2800" baseline="30000" dirty="0" smtClean="0">
                <a:solidFill>
                  <a:srgbClr val="800000"/>
                </a:solidFill>
              </a:rPr>
              <a:t>½</a:t>
            </a:r>
            <a:r>
              <a:rPr lang="en-US" sz="2800" baseline="-25000" dirty="0" smtClean="0">
                <a:solidFill>
                  <a:srgbClr val="800000"/>
                </a:solidFill>
              </a:rPr>
              <a:t>0ν</a:t>
            </a:r>
            <a:r>
              <a:rPr lang="en-US" sz="2800" u="sng" dirty="0" smtClean="0">
                <a:solidFill>
                  <a:srgbClr val="800000"/>
                </a:solidFill>
              </a:rPr>
              <a:t>&gt;</a:t>
            </a:r>
            <a:r>
              <a:rPr lang="en-US" sz="2800" u="sng" dirty="0">
                <a:solidFill>
                  <a:srgbClr val="800000"/>
                </a:solidFill>
              </a:rPr>
              <a:t>9.5×</a:t>
            </a:r>
            <a:r>
              <a:rPr lang="en-US" sz="2800" u="sng" dirty="0" smtClean="0">
                <a:solidFill>
                  <a:srgbClr val="800000"/>
                </a:solidFill>
              </a:rPr>
              <a:t>10</a:t>
            </a:r>
            <a:r>
              <a:rPr lang="en-US" sz="2800" u="sng" baseline="30000" dirty="0" smtClean="0">
                <a:solidFill>
                  <a:srgbClr val="800000"/>
                </a:solidFill>
              </a:rPr>
              <a:t>25</a:t>
            </a:r>
            <a:r>
              <a:rPr lang="en-US" sz="2800" u="sng" dirty="0" smtClean="0">
                <a:solidFill>
                  <a:srgbClr val="800000"/>
                </a:solidFill>
              </a:rPr>
              <a:t>yr </a:t>
            </a:r>
          </a:p>
          <a:p>
            <a:pPr marL="0" indent="0">
              <a:buNone/>
            </a:pPr>
            <a:endParaRPr lang="en-US" sz="2800" u="sng" dirty="0" smtClean="0">
              <a:solidFill>
                <a:srgbClr val="800000"/>
              </a:solidFill>
            </a:endParaRPr>
          </a:p>
          <a:p>
            <a:pPr marL="0" indent="0">
              <a:buNone/>
            </a:pPr>
            <a:r>
              <a:rPr lang="en-US" sz="2800" u="sng" dirty="0" smtClean="0"/>
              <a:t>2020++: CUPID (</a:t>
            </a:r>
            <a:r>
              <a:rPr lang="tr-TR" sz="2800" dirty="0" err="1"/>
              <a:t>Eur.Phys.J</a:t>
            </a:r>
            <a:r>
              <a:rPr lang="tr-TR" sz="2800" dirty="0"/>
              <a:t>. C74, 3096 (2014</a:t>
            </a:r>
            <a:r>
              <a:rPr lang="tr-TR" sz="2800" dirty="0" smtClean="0"/>
              <a:t>)) </a:t>
            </a:r>
            <a:endParaRPr lang="en-US" sz="2800" u="sng" dirty="0" smtClean="0"/>
          </a:p>
          <a:p>
            <a:r>
              <a:rPr lang="en-US" sz="2800" dirty="0" smtClean="0"/>
              <a:t>CUORE with PID</a:t>
            </a:r>
          </a:p>
          <a:p>
            <a:r>
              <a:rPr lang="en-US" sz="2800" dirty="0" smtClean="0"/>
              <a:t>10 year sensitivity</a:t>
            </a:r>
          </a:p>
          <a:p>
            <a:pPr marL="0" indent="0">
              <a:buNone/>
            </a:pPr>
            <a:r>
              <a:rPr lang="en-US" sz="2800" dirty="0" smtClean="0"/>
              <a:t> </a:t>
            </a:r>
            <a:r>
              <a:rPr lang="en-US" sz="2800" dirty="0" smtClean="0">
                <a:solidFill>
                  <a:srgbClr val="008000"/>
                </a:solidFill>
              </a:rPr>
              <a:t>T</a:t>
            </a:r>
            <a:r>
              <a:rPr lang="en-US" sz="2800" baseline="30000" dirty="0">
                <a:solidFill>
                  <a:srgbClr val="008000"/>
                </a:solidFill>
              </a:rPr>
              <a:t>½</a:t>
            </a:r>
            <a:r>
              <a:rPr lang="en-US" sz="2800" baseline="-25000" dirty="0">
                <a:solidFill>
                  <a:srgbClr val="008000"/>
                </a:solidFill>
              </a:rPr>
              <a:t>0ν</a:t>
            </a:r>
            <a:r>
              <a:rPr lang="en-US" sz="2800" dirty="0" smtClean="0">
                <a:solidFill>
                  <a:srgbClr val="008000"/>
                </a:solidFill>
              </a:rPr>
              <a:t>&gt;2-5×10</a:t>
            </a:r>
            <a:r>
              <a:rPr lang="en-US" sz="2800" baseline="30000" dirty="0" smtClean="0">
                <a:solidFill>
                  <a:srgbClr val="008000"/>
                </a:solidFill>
              </a:rPr>
              <a:t>27</a:t>
            </a:r>
            <a:r>
              <a:rPr lang="en-US" sz="2800" dirty="0" smtClean="0">
                <a:solidFill>
                  <a:srgbClr val="008000"/>
                </a:solidFill>
              </a:rPr>
              <a:t>yr</a:t>
            </a:r>
            <a:endParaRPr lang="en-US" sz="2800" dirty="0">
              <a:solidFill>
                <a:srgbClr val="008000"/>
              </a:solidFill>
            </a:endParaRPr>
          </a:p>
          <a:p>
            <a:endParaRPr lang="en-US" sz="2800" dirty="0"/>
          </a:p>
        </p:txBody>
      </p:sp>
      <p:sp>
        <p:nvSpPr>
          <p:cNvPr id="4" name="Slide Number Placeholder 3"/>
          <p:cNvSpPr>
            <a:spLocks noGrp="1"/>
          </p:cNvSpPr>
          <p:nvPr>
            <p:ph type="sldNum" sz="quarter" idx="12"/>
          </p:nvPr>
        </p:nvSpPr>
        <p:spPr/>
        <p:txBody>
          <a:bodyPr/>
          <a:lstStyle/>
          <a:p>
            <a:fld id="{C93CEAF0-D08C-DE40-BB38-B7C916FB400A}" type="slidenum">
              <a:rPr lang="en-US" smtClean="0"/>
              <a:t>36</a:t>
            </a:fld>
            <a:endParaRPr lang="en-US"/>
          </a:p>
        </p:txBody>
      </p:sp>
      <p:pic>
        <p:nvPicPr>
          <p:cNvPr id="5" name="Picture 4" descr="Screen Shot 2015-09-07 at 14.53.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16" y="0"/>
            <a:ext cx="2804380" cy="4436019"/>
          </a:xfrm>
          <a:prstGeom prst="rect">
            <a:avLst/>
          </a:prstGeom>
        </p:spPr>
      </p:pic>
      <p:pic>
        <p:nvPicPr>
          <p:cNvPr id="7" name="Picture 6" descr="Screen Shot 2015-09-07 at 15.07.3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15" y="4436019"/>
            <a:ext cx="3326067" cy="2242719"/>
          </a:xfrm>
          <a:prstGeom prst="rect">
            <a:avLst/>
          </a:prstGeom>
        </p:spPr>
      </p:pic>
      <p:pic>
        <p:nvPicPr>
          <p:cNvPr id="8" name="Picture 7" descr="Screen Shot 2015-09-07 at 16.04.1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30485" y="5020730"/>
            <a:ext cx="2807688" cy="1814996"/>
          </a:xfrm>
          <a:prstGeom prst="rect">
            <a:avLst/>
          </a:prstGeom>
        </p:spPr>
      </p:pic>
    </p:spTree>
    <p:extLst>
      <p:ext uri="{BB962C8B-B14F-4D97-AF65-F5344CB8AC3E}">
        <p14:creationId xmlns:p14="http://schemas.microsoft.com/office/powerpoint/2010/main" val="252730031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dirty="0"/>
          </a:p>
        </p:txBody>
      </p:sp>
      <p:sp>
        <p:nvSpPr>
          <p:cNvPr id="3" name="Content Placeholder 2"/>
          <p:cNvSpPr>
            <a:spLocks noGrp="1"/>
          </p:cNvSpPr>
          <p:nvPr>
            <p:ph idx="1"/>
          </p:nvPr>
        </p:nvSpPr>
        <p:spPr/>
        <p:txBody>
          <a:bodyPr/>
          <a:lstStyle/>
          <a:p>
            <a:pPr marL="0" indent="0" algn="ctr">
              <a:buNone/>
            </a:pPr>
            <a:endParaRPr lang="en-US" sz="6600" baseline="30000" dirty="0" smtClean="0"/>
          </a:p>
          <a:p>
            <a:pPr marL="0" indent="0" algn="ctr">
              <a:buNone/>
            </a:pPr>
            <a:endParaRPr lang="en-US" sz="6600" baseline="30000" dirty="0"/>
          </a:p>
          <a:p>
            <a:pPr marL="0" indent="0" algn="ctr">
              <a:buNone/>
            </a:pPr>
            <a:r>
              <a:rPr lang="en-US" sz="6600" dirty="0" smtClean="0"/>
              <a:t>136 Xenon</a:t>
            </a:r>
            <a:endParaRPr lang="en-US" dirty="0"/>
          </a:p>
        </p:txBody>
      </p:sp>
      <p:sp>
        <p:nvSpPr>
          <p:cNvPr id="4" name="Slide Number Placeholder 3"/>
          <p:cNvSpPr>
            <a:spLocks noGrp="1"/>
          </p:cNvSpPr>
          <p:nvPr>
            <p:ph type="sldNum" sz="quarter" idx="12"/>
          </p:nvPr>
        </p:nvSpPr>
        <p:spPr/>
        <p:txBody>
          <a:bodyPr/>
          <a:lstStyle/>
          <a:p>
            <a:fld id="{C93CEAF0-D08C-DE40-BB38-B7C916FB400A}" type="slidenum">
              <a:rPr lang="en-US" smtClean="0"/>
              <a:t>37</a:t>
            </a:fld>
            <a:endParaRPr lang="en-US"/>
          </a:p>
        </p:txBody>
      </p:sp>
    </p:spTree>
    <p:extLst>
      <p:ext uri="{BB962C8B-B14F-4D97-AF65-F5344CB8AC3E}">
        <p14:creationId xmlns:p14="http://schemas.microsoft.com/office/powerpoint/2010/main" val="232361358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KamLAND</a:t>
            </a:r>
            <a:r>
              <a:rPr lang="en-US" dirty="0" smtClean="0"/>
              <a:t>-Zen</a:t>
            </a:r>
            <a:endParaRPr lang="en-US" dirty="0"/>
          </a:p>
        </p:txBody>
      </p:sp>
      <p:sp>
        <p:nvSpPr>
          <p:cNvPr id="3" name="Content Placeholder 2"/>
          <p:cNvSpPr>
            <a:spLocks noGrp="1"/>
          </p:cNvSpPr>
          <p:nvPr>
            <p:ph idx="1"/>
          </p:nvPr>
        </p:nvSpPr>
        <p:spPr>
          <a:xfrm>
            <a:off x="457200" y="928707"/>
            <a:ext cx="6619892" cy="685330"/>
          </a:xfrm>
        </p:spPr>
        <p:txBody>
          <a:bodyPr>
            <a:normAutofit/>
          </a:bodyPr>
          <a:lstStyle/>
          <a:p>
            <a:pPr marL="0" indent="0">
              <a:buNone/>
            </a:pPr>
            <a:r>
              <a:rPr lang="en-US" sz="2800" dirty="0" err="1" smtClean="0"/>
              <a:t>arXiv</a:t>
            </a:r>
            <a:r>
              <a:rPr lang="en-US" sz="2800" dirty="0" smtClean="0"/>
              <a:t>: </a:t>
            </a:r>
            <a:r>
              <a:rPr lang="en-US" sz="2800" u="sng" dirty="0" smtClean="0"/>
              <a:t>1409.0077</a:t>
            </a:r>
            <a:endParaRPr lang="en-US" sz="2800" u="sng" dirty="0"/>
          </a:p>
        </p:txBody>
      </p:sp>
      <p:sp>
        <p:nvSpPr>
          <p:cNvPr id="4" name="Slide Number Placeholder 3"/>
          <p:cNvSpPr>
            <a:spLocks noGrp="1"/>
          </p:cNvSpPr>
          <p:nvPr>
            <p:ph type="sldNum" sz="quarter" idx="12"/>
          </p:nvPr>
        </p:nvSpPr>
        <p:spPr/>
        <p:txBody>
          <a:bodyPr/>
          <a:lstStyle/>
          <a:p>
            <a:fld id="{C93CEAF0-D08C-DE40-BB38-B7C916FB400A}" type="slidenum">
              <a:rPr lang="en-US" smtClean="0"/>
              <a:t>38</a:t>
            </a:fld>
            <a:endParaRPr lang="en-US"/>
          </a:p>
        </p:txBody>
      </p:sp>
      <p:pic>
        <p:nvPicPr>
          <p:cNvPr id="7" name="Picture 6" descr="Screen Shot 2015-09-07 at 13.15.2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12" y="2642240"/>
            <a:ext cx="5314548" cy="4215760"/>
          </a:xfrm>
          <a:prstGeom prst="rect">
            <a:avLst/>
          </a:prstGeom>
        </p:spPr>
      </p:pic>
      <p:sp>
        <p:nvSpPr>
          <p:cNvPr id="8" name="TextBox 7"/>
          <p:cNvSpPr txBox="1"/>
          <p:nvPr/>
        </p:nvSpPr>
        <p:spPr>
          <a:xfrm>
            <a:off x="457200" y="1367127"/>
            <a:ext cx="4623040" cy="1261884"/>
          </a:xfrm>
          <a:prstGeom prst="rect">
            <a:avLst/>
          </a:prstGeom>
          <a:noFill/>
        </p:spPr>
        <p:txBody>
          <a:bodyPr wrap="square" rtlCol="0">
            <a:spAutoFit/>
          </a:bodyPr>
          <a:lstStyle/>
          <a:p>
            <a:r>
              <a:rPr lang="en-US" sz="2400" dirty="0" smtClean="0"/>
              <a:t>114.8 live days </a:t>
            </a:r>
            <a:r>
              <a:rPr lang="en-US" sz="2400" dirty="0" smtClean="0">
                <a:latin typeface="Wingdings"/>
                <a:ea typeface="Wingdings"/>
                <a:cs typeface="Wingdings"/>
                <a:sym typeface="Wingdings"/>
              </a:rPr>
              <a:t></a:t>
            </a:r>
            <a:r>
              <a:rPr lang="en-US" sz="2400" dirty="0" smtClean="0"/>
              <a:t>27.6 </a:t>
            </a:r>
            <a:r>
              <a:rPr lang="en-US" sz="2400" baseline="30000" dirty="0" smtClean="0"/>
              <a:t>136</a:t>
            </a:r>
            <a:r>
              <a:rPr lang="en-US" sz="2400" dirty="0" smtClean="0"/>
              <a:t>Xe kg-</a:t>
            </a:r>
            <a:r>
              <a:rPr lang="en-US" sz="2400" dirty="0" err="1" smtClean="0"/>
              <a:t>yr</a:t>
            </a:r>
            <a:endParaRPr lang="en-US" sz="2400" dirty="0" smtClean="0"/>
          </a:p>
          <a:p>
            <a:r>
              <a:rPr lang="en-US" sz="2400" baseline="30000" dirty="0" smtClean="0"/>
              <a:t>110m</a:t>
            </a:r>
            <a:r>
              <a:rPr lang="en-US" sz="2400" dirty="0" smtClean="0"/>
              <a:t>Ag reduced &gt; factor of 10</a:t>
            </a:r>
          </a:p>
          <a:p>
            <a:r>
              <a:rPr lang="en-US" sz="2800" dirty="0" smtClean="0">
                <a:solidFill>
                  <a:srgbClr val="800000"/>
                </a:solidFill>
              </a:rPr>
              <a:t>T</a:t>
            </a:r>
            <a:r>
              <a:rPr lang="en-US" sz="2800" baseline="30000" dirty="0" smtClean="0">
                <a:solidFill>
                  <a:srgbClr val="800000"/>
                </a:solidFill>
              </a:rPr>
              <a:t>½</a:t>
            </a:r>
            <a:r>
              <a:rPr lang="en-US" sz="2800" baseline="-25000" dirty="0" smtClean="0">
                <a:solidFill>
                  <a:srgbClr val="800000"/>
                </a:solidFill>
              </a:rPr>
              <a:t>0ν</a:t>
            </a:r>
            <a:r>
              <a:rPr lang="en-US" sz="2800" dirty="0" smtClean="0">
                <a:solidFill>
                  <a:srgbClr val="800000"/>
                </a:solidFill>
              </a:rPr>
              <a:t> &gt; </a:t>
            </a:r>
            <a:r>
              <a:rPr lang="en-US" sz="2800" u="sng" dirty="0" smtClean="0">
                <a:solidFill>
                  <a:srgbClr val="800000"/>
                </a:solidFill>
              </a:rPr>
              <a:t>2.6 × 10</a:t>
            </a:r>
            <a:r>
              <a:rPr lang="en-US" sz="2800" u="sng" baseline="30000" dirty="0" smtClean="0">
                <a:solidFill>
                  <a:srgbClr val="800000"/>
                </a:solidFill>
              </a:rPr>
              <a:t>25</a:t>
            </a:r>
            <a:r>
              <a:rPr lang="en-US" sz="2800" u="sng" dirty="0" smtClean="0">
                <a:solidFill>
                  <a:srgbClr val="800000"/>
                </a:solidFill>
              </a:rPr>
              <a:t> years (90%CL)</a:t>
            </a:r>
            <a:endParaRPr lang="en-US" sz="2800" u="sng" dirty="0">
              <a:solidFill>
                <a:srgbClr val="800000"/>
              </a:solidFill>
            </a:endParaRPr>
          </a:p>
        </p:txBody>
      </p:sp>
      <p:pic>
        <p:nvPicPr>
          <p:cNvPr id="6" name="Picture 5" descr="Screen Shot 2015-09-07 at 13.14.3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240" y="755911"/>
            <a:ext cx="4301245" cy="3980359"/>
          </a:xfrm>
          <a:prstGeom prst="rect">
            <a:avLst/>
          </a:prstGeom>
        </p:spPr>
      </p:pic>
    </p:spTree>
    <p:extLst>
      <p:ext uri="{BB962C8B-B14F-4D97-AF65-F5344CB8AC3E}">
        <p14:creationId xmlns:p14="http://schemas.microsoft.com/office/powerpoint/2010/main" val="185216885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KamLAND</a:t>
            </a:r>
            <a:r>
              <a:rPr lang="en-US" dirty="0" smtClean="0"/>
              <a:t>-Zen next generation</a:t>
            </a:r>
            <a:endParaRPr lang="en-US" dirty="0"/>
          </a:p>
        </p:txBody>
      </p:sp>
      <p:pic>
        <p:nvPicPr>
          <p:cNvPr id="5" name="Content Placeholder 4" descr="Screen Shot 2015-09-07 at 13.21.22.png"/>
          <p:cNvPicPr>
            <a:picLocks noGrp="1" noChangeAspect="1"/>
          </p:cNvPicPr>
          <p:nvPr>
            <p:ph idx="1"/>
          </p:nvPr>
        </p:nvPicPr>
        <p:blipFill>
          <a:blip r:embed="rId2">
            <a:extLst>
              <a:ext uri="{28A0092B-C50C-407E-A947-70E740481C1C}">
                <a14:useLocalDpi xmlns:a14="http://schemas.microsoft.com/office/drawing/2010/main" val="0"/>
              </a:ext>
            </a:extLst>
          </a:blip>
          <a:srcRect l="-4976" r="-4976"/>
          <a:stretch>
            <a:fillRect/>
          </a:stretch>
        </p:blipFill>
        <p:spPr>
          <a:xfrm>
            <a:off x="-119054" y="755911"/>
            <a:ext cx="5436794" cy="3511373"/>
          </a:xfrm>
        </p:spPr>
      </p:pic>
      <p:sp>
        <p:nvSpPr>
          <p:cNvPr id="4" name="Slide Number Placeholder 3"/>
          <p:cNvSpPr>
            <a:spLocks noGrp="1"/>
          </p:cNvSpPr>
          <p:nvPr>
            <p:ph type="sldNum" sz="quarter" idx="12"/>
          </p:nvPr>
        </p:nvSpPr>
        <p:spPr/>
        <p:txBody>
          <a:bodyPr/>
          <a:lstStyle/>
          <a:p>
            <a:fld id="{C93CEAF0-D08C-DE40-BB38-B7C916FB400A}" type="slidenum">
              <a:rPr lang="en-US" smtClean="0"/>
              <a:t>39</a:t>
            </a:fld>
            <a:endParaRPr lang="en-US"/>
          </a:p>
        </p:txBody>
      </p:sp>
      <p:sp>
        <p:nvSpPr>
          <p:cNvPr id="6" name="TextBox 5"/>
          <p:cNvSpPr txBox="1"/>
          <p:nvPr/>
        </p:nvSpPr>
        <p:spPr>
          <a:xfrm>
            <a:off x="158736" y="4271346"/>
            <a:ext cx="8985263" cy="2739211"/>
          </a:xfrm>
          <a:prstGeom prst="rect">
            <a:avLst/>
          </a:prstGeom>
          <a:noFill/>
        </p:spPr>
        <p:txBody>
          <a:bodyPr wrap="square" rtlCol="0">
            <a:spAutoFit/>
          </a:bodyPr>
          <a:lstStyle/>
          <a:p>
            <a:r>
              <a:rPr lang="en-US" sz="2400" dirty="0" smtClean="0"/>
              <a:t>Increase light yield  </a:t>
            </a:r>
            <a:r>
              <a:rPr lang="en-US" sz="2400" dirty="0">
                <a:latin typeface="Wingdings"/>
                <a:ea typeface="Wingdings"/>
                <a:cs typeface="Wingdings"/>
                <a:sym typeface="Wingdings"/>
              </a:rPr>
              <a:t></a:t>
            </a:r>
            <a:r>
              <a:rPr lang="en-US" sz="2800" dirty="0">
                <a:sym typeface="Wingdings"/>
              </a:rPr>
              <a:t>Energy</a:t>
            </a:r>
            <a:r>
              <a:rPr lang="en-US" sz="2400" dirty="0">
                <a:sym typeface="Wingdings"/>
              </a:rPr>
              <a:t> Resolution </a:t>
            </a:r>
            <a:r>
              <a:rPr lang="en-US" sz="2400" dirty="0">
                <a:solidFill>
                  <a:srgbClr val="800000"/>
                </a:solidFill>
                <a:sym typeface="Wingdings"/>
              </a:rPr>
              <a:t>&lt;2.5% </a:t>
            </a:r>
            <a:r>
              <a:rPr lang="en-US" sz="2400" dirty="0">
                <a:sym typeface="Wingdings"/>
              </a:rPr>
              <a:t>at Q-</a:t>
            </a:r>
            <a:r>
              <a:rPr lang="en-US" sz="2400" dirty="0" err="1">
                <a:sym typeface="Wingdings"/>
              </a:rPr>
              <a:t>val</a:t>
            </a:r>
            <a:r>
              <a:rPr lang="en-US" sz="2400" dirty="0">
                <a:sym typeface="Wingdings"/>
              </a:rPr>
              <a:t> (from 4.0%</a:t>
            </a:r>
            <a:r>
              <a:rPr lang="en-US" sz="2400" dirty="0" smtClean="0">
                <a:sym typeface="Wingdings"/>
              </a:rPr>
              <a:t>)</a:t>
            </a:r>
            <a:endParaRPr lang="en-US" sz="2400" dirty="0" smtClean="0"/>
          </a:p>
          <a:p>
            <a:pPr marL="742950" lvl="1" indent="-285750">
              <a:buFont typeface="Arial"/>
              <a:buChar char="•"/>
            </a:pPr>
            <a:r>
              <a:rPr lang="en-US" sz="2400" dirty="0" err="1" smtClean="0"/>
              <a:t>Iight</a:t>
            </a:r>
            <a:r>
              <a:rPr lang="en-US" sz="2400" dirty="0" smtClean="0"/>
              <a:t> collective mirrors (×1.8 light yield)</a:t>
            </a:r>
          </a:p>
          <a:p>
            <a:pPr marL="742950" lvl="1" indent="-285750">
              <a:buFont typeface="Arial"/>
              <a:buChar char="•"/>
            </a:pPr>
            <a:r>
              <a:rPr lang="en-US" sz="2400" dirty="0" smtClean="0"/>
              <a:t>Brighter LS (×1.4 light yield)</a:t>
            </a:r>
          </a:p>
          <a:p>
            <a:pPr marL="742950" lvl="1" indent="-285750">
              <a:buFont typeface="Arial"/>
              <a:buChar char="•"/>
            </a:pPr>
            <a:r>
              <a:rPr lang="en-US" sz="2400" dirty="0" smtClean="0"/>
              <a:t>High QE PMTs (×1.9 light yield)</a:t>
            </a:r>
          </a:p>
          <a:p>
            <a:r>
              <a:rPr lang="en-US" sz="2400" dirty="0" smtClean="0"/>
              <a:t>Increase mass </a:t>
            </a:r>
            <a:r>
              <a:rPr lang="en-US" sz="2400" dirty="0">
                <a:latin typeface="Wingdings"/>
                <a:ea typeface="Wingdings"/>
                <a:cs typeface="Wingdings"/>
                <a:sym typeface="Wingdings"/>
              </a:rPr>
              <a:t></a:t>
            </a:r>
            <a:r>
              <a:rPr lang="en-US" sz="2400" dirty="0">
                <a:sym typeface="Wingdings"/>
              </a:rPr>
              <a:t> </a:t>
            </a:r>
            <a:r>
              <a:rPr lang="en-US" sz="2400" dirty="0">
                <a:solidFill>
                  <a:srgbClr val="800000"/>
                </a:solidFill>
                <a:sym typeface="Wingdings"/>
              </a:rPr>
              <a:t>1000kg</a:t>
            </a:r>
            <a:r>
              <a:rPr lang="en-US" sz="2400" dirty="0">
                <a:sym typeface="Wingdings"/>
              </a:rPr>
              <a:t> </a:t>
            </a:r>
            <a:r>
              <a:rPr lang="en-US" sz="2400" baseline="30000" dirty="0" smtClean="0">
                <a:sym typeface="Wingdings"/>
              </a:rPr>
              <a:t>136</a:t>
            </a:r>
            <a:r>
              <a:rPr lang="en-US" sz="2400" dirty="0" smtClean="0">
                <a:sym typeface="Wingdings"/>
              </a:rPr>
              <a:t>Xe</a:t>
            </a:r>
            <a:endParaRPr lang="en-US" sz="2400" dirty="0"/>
          </a:p>
          <a:p>
            <a:pPr marL="742950" lvl="1" indent="-285750">
              <a:buFont typeface="Arial"/>
              <a:buChar char="•"/>
            </a:pPr>
            <a:r>
              <a:rPr lang="en-US" sz="2400" dirty="0" smtClean="0">
                <a:sym typeface="Wingdings"/>
              </a:rPr>
              <a:t>Enriched </a:t>
            </a:r>
            <a:r>
              <a:rPr lang="en-US" sz="2400" dirty="0" err="1" smtClean="0">
                <a:sym typeface="Wingdings"/>
              </a:rPr>
              <a:t>Xe</a:t>
            </a:r>
            <a:r>
              <a:rPr lang="en-US" sz="2400" dirty="0" smtClean="0">
                <a:sym typeface="Wingdings"/>
              </a:rPr>
              <a:t> </a:t>
            </a:r>
          </a:p>
          <a:p>
            <a:endParaRPr lang="en-US" sz="2400" dirty="0"/>
          </a:p>
        </p:txBody>
      </p:sp>
      <p:sp>
        <p:nvSpPr>
          <p:cNvPr id="7" name="TextBox 6"/>
          <p:cNvSpPr txBox="1"/>
          <p:nvPr/>
        </p:nvSpPr>
        <p:spPr>
          <a:xfrm>
            <a:off x="5132545" y="2590019"/>
            <a:ext cx="3826260" cy="1200328"/>
          </a:xfrm>
          <a:prstGeom prst="rect">
            <a:avLst/>
          </a:prstGeom>
          <a:noFill/>
        </p:spPr>
        <p:txBody>
          <a:bodyPr wrap="square" rtlCol="0">
            <a:spAutoFit/>
          </a:bodyPr>
          <a:lstStyle/>
          <a:p>
            <a:r>
              <a:rPr lang="en-US" sz="2400" dirty="0"/>
              <a:t>….to reach &lt;m</a:t>
            </a:r>
            <a:r>
              <a:rPr lang="en-US" sz="2400" baseline="-25000" dirty="0"/>
              <a:t>ββ</a:t>
            </a:r>
            <a:r>
              <a:rPr lang="en-US" sz="2400" dirty="0"/>
              <a:t>&gt; ~20meV in 5 years running </a:t>
            </a:r>
            <a:r>
              <a:rPr lang="en-US" sz="2400" dirty="0">
                <a:latin typeface="Wingdings"/>
                <a:ea typeface="Wingdings"/>
                <a:cs typeface="Wingdings"/>
                <a:sym typeface="Wingdings"/>
              </a:rPr>
              <a:t></a:t>
            </a:r>
            <a:r>
              <a:rPr lang="en-US" sz="2400" dirty="0"/>
              <a:t> </a:t>
            </a:r>
            <a:r>
              <a:rPr lang="en-US" sz="2400" u="sng" dirty="0">
                <a:solidFill>
                  <a:srgbClr val="800000"/>
                </a:solidFill>
              </a:rPr>
              <a:t>KamLAND2-Zen</a:t>
            </a:r>
          </a:p>
        </p:txBody>
      </p:sp>
    </p:spTree>
    <p:extLst>
      <p:ext uri="{BB962C8B-B14F-4D97-AF65-F5344CB8AC3E}">
        <p14:creationId xmlns:p14="http://schemas.microsoft.com/office/powerpoint/2010/main" val="184625229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Neutrinoless</a:t>
            </a:r>
            <a:r>
              <a:rPr lang="en-US" dirty="0" smtClean="0"/>
              <a:t> Double Beta Decay</a:t>
            </a:r>
            <a:endParaRPr lang="en-US" dirty="0"/>
          </a:p>
        </p:txBody>
      </p:sp>
      <p:sp>
        <p:nvSpPr>
          <p:cNvPr id="4" name="Slide Number Placeholder 3"/>
          <p:cNvSpPr>
            <a:spLocks noGrp="1"/>
          </p:cNvSpPr>
          <p:nvPr>
            <p:ph type="sldNum" sz="quarter" idx="12"/>
          </p:nvPr>
        </p:nvSpPr>
        <p:spPr/>
        <p:txBody>
          <a:bodyPr/>
          <a:lstStyle/>
          <a:p>
            <a:fld id="{C93CEAF0-D08C-DE40-BB38-B7C916FB400A}" type="slidenum">
              <a:rPr lang="en-US" smtClean="0"/>
              <a:t>4</a:t>
            </a:fld>
            <a:endParaRPr lang="en-US"/>
          </a:p>
        </p:txBody>
      </p:sp>
      <p:graphicFrame>
        <p:nvGraphicFramePr>
          <p:cNvPr id="7" name="Object 6"/>
          <p:cNvGraphicFramePr>
            <a:graphicFrameLocks noChangeAspect="1"/>
          </p:cNvGraphicFramePr>
          <p:nvPr>
            <p:extLst>
              <p:ext uri="{D42A27DB-BD31-4B8C-83A1-F6EECF244321}">
                <p14:modId xmlns:p14="http://schemas.microsoft.com/office/powerpoint/2010/main" val="196759172"/>
              </p:ext>
            </p:extLst>
          </p:nvPr>
        </p:nvGraphicFramePr>
        <p:xfrm>
          <a:off x="625214" y="926086"/>
          <a:ext cx="4645286" cy="751329"/>
        </p:xfrm>
        <a:graphic>
          <a:graphicData uri="http://schemas.openxmlformats.org/presentationml/2006/ole">
            <mc:AlternateContent xmlns:mc="http://schemas.openxmlformats.org/markup-compatibility/2006">
              <mc:Choice xmlns:v="urn:schemas-microsoft-com:vml" Requires="v">
                <p:oleObj spid="_x0000_s1050" name="Equation" r:id="rId4" imgW="1778000" imgH="304800" progId="Equation.3">
                  <p:embed/>
                </p:oleObj>
              </mc:Choice>
              <mc:Fallback>
                <p:oleObj name="Equation" r:id="rId4" imgW="1778000" imgH="304800" progId="Equation.3">
                  <p:embed/>
                  <p:pic>
                    <p:nvPicPr>
                      <p:cNvPr id="0" name=""/>
                      <p:cNvPicPr/>
                      <p:nvPr/>
                    </p:nvPicPr>
                    <p:blipFill>
                      <a:blip r:embed="rId5"/>
                      <a:stretch>
                        <a:fillRect/>
                      </a:stretch>
                    </p:blipFill>
                    <p:spPr>
                      <a:xfrm>
                        <a:off x="625214" y="926086"/>
                        <a:ext cx="4645286" cy="751329"/>
                      </a:xfrm>
                      <a:prstGeom prst="rect">
                        <a:avLst/>
                      </a:prstGeom>
                    </p:spPr>
                  </p:pic>
                </p:oleObj>
              </mc:Fallback>
            </mc:AlternateContent>
          </a:graphicData>
        </a:graphic>
      </p:graphicFrame>
      <p:pic>
        <p:nvPicPr>
          <p:cNvPr id="9" name="Picture 8" descr="Screen Shot 2014-07-07 at 14.31.1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22181" y="1562101"/>
            <a:ext cx="3232920" cy="673100"/>
          </a:xfrm>
          <a:prstGeom prst="rect">
            <a:avLst/>
          </a:prstGeom>
        </p:spPr>
      </p:pic>
      <p:sp>
        <p:nvSpPr>
          <p:cNvPr id="10" name="TextBox 9"/>
          <p:cNvSpPr txBox="1"/>
          <p:nvPr/>
        </p:nvSpPr>
        <p:spPr>
          <a:xfrm>
            <a:off x="850900" y="1860034"/>
            <a:ext cx="1345526" cy="373659"/>
          </a:xfrm>
          <a:prstGeom prst="rect">
            <a:avLst/>
          </a:prstGeom>
          <a:noFill/>
        </p:spPr>
        <p:txBody>
          <a:bodyPr wrap="none" lIns="91435" tIns="45718" rIns="91435" bIns="45718" rtlCol="0">
            <a:spAutoFit/>
          </a:bodyPr>
          <a:lstStyle/>
          <a:p>
            <a:r>
              <a:rPr lang="en-US" dirty="0" smtClean="0"/>
              <a:t>Phase space</a:t>
            </a:r>
            <a:endParaRPr lang="en-US" dirty="0"/>
          </a:p>
        </p:txBody>
      </p:sp>
      <p:sp>
        <p:nvSpPr>
          <p:cNvPr id="11" name="TextBox 10"/>
          <p:cNvSpPr txBox="1"/>
          <p:nvPr/>
        </p:nvSpPr>
        <p:spPr>
          <a:xfrm>
            <a:off x="2854454" y="1863025"/>
            <a:ext cx="2447665" cy="373659"/>
          </a:xfrm>
          <a:prstGeom prst="rect">
            <a:avLst/>
          </a:prstGeom>
          <a:noFill/>
        </p:spPr>
        <p:txBody>
          <a:bodyPr wrap="none" lIns="91435" tIns="45718" rIns="91435" bIns="45718" rtlCol="0">
            <a:spAutoFit/>
          </a:bodyPr>
          <a:lstStyle/>
          <a:p>
            <a:r>
              <a:rPr lang="en-US" dirty="0" smtClean="0"/>
              <a:t>Nuclear Matrix Element</a:t>
            </a:r>
            <a:endParaRPr lang="en-US" dirty="0"/>
          </a:p>
        </p:txBody>
      </p:sp>
      <p:cxnSp>
        <p:nvCxnSpPr>
          <p:cNvPr id="13" name="Straight Arrow Connector 12"/>
          <p:cNvCxnSpPr/>
          <p:nvPr/>
        </p:nvCxnSpPr>
        <p:spPr>
          <a:xfrm flipV="1">
            <a:off x="1803401" y="1562102"/>
            <a:ext cx="375170" cy="30092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flipV="1">
            <a:off x="3185694" y="1592429"/>
            <a:ext cx="167106" cy="30092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flipV="1">
            <a:off x="5039894" y="1526953"/>
            <a:ext cx="662406" cy="215939"/>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21" name="Picture 20" descr="Screen Shot 2014-07-07 at 14.38.1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628900"/>
            <a:ext cx="4630307" cy="3936999"/>
          </a:xfrm>
          <a:prstGeom prst="rect">
            <a:avLst/>
          </a:prstGeom>
        </p:spPr>
      </p:pic>
      <p:sp>
        <p:nvSpPr>
          <p:cNvPr id="19" name="TextBox 18"/>
          <p:cNvSpPr txBox="1"/>
          <p:nvPr/>
        </p:nvSpPr>
        <p:spPr>
          <a:xfrm>
            <a:off x="4379495" y="2288747"/>
            <a:ext cx="4317558" cy="4493533"/>
          </a:xfrm>
          <a:prstGeom prst="rect">
            <a:avLst/>
          </a:prstGeom>
          <a:noFill/>
        </p:spPr>
        <p:txBody>
          <a:bodyPr wrap="square" lIns="91435" tIns="45718" rIns="91435" bIns="45718" rtlCol="0">
            <a:spAutoFit/>
          </a:bodyPr>
          <a:lstStyle/>
          <a:p>
            <a:r>
              <a:rPr lang="en-US" sz="2200" u="sng" dirty="0"/>
              <a:t>Experiment options</a:t>
            </a:r>
          </a:p>
          <a:p>
            <a:pPr marL="342882" indent="-342882">
              <a:buFont typeface="Arial"/>
              <a:buChar char="•"/>
            </a:pPr>
            <a:r>
              <a:rPr lang="en-US" sz="2200" dirty="0"/>
              <a:t>Select isotopes with </a:t>
            </a:r>
            <a:r>
              <a:rPr lang="en-US" sz="2200" dirty="0" err="1"/>
              <a:t>favourable</a:t>
            </a:r>
            <a:r>
              <a:rPr lang="en-US" sz="2200" dirty="0"/>
              <a:t> phase space</a:t>
            </a:r>
          </a:p>
          <a:p>
            <a:pPr marL="342882" indent="-342882">
              <a:buFont typeface="Arial"/>
              <a:buChar char="•"/>
            </a:pPr>
            <a:r>
              <a:rPr lang="en-US" sz="2200" dirty="0"/>
              <a:t>Select isotopes with </a:t>
            </a:r>
            <a:r>
              <a:rPr lang="en-US" sz="2200" dirty="0" err="1"/>
              <a:t>favourable</a:t>
            </a:r>
            <a:r>
              <a:rPr lang="en-US" sz="2200" dirty="0"/>
              <a:t> matrix elements</a:t>
            </a:r>
          </a:p>
          <a:p>
            <a:pPr marL="800059" lvl="1" indent="-342882">
              <a:buFont typeface="Arial"/>
              <a:buChar char="•"/>
            </a:pPr>
            <a:r>
              <a:rPr lang="en-US" sz="2200" dirty="0"/>
              <a:t>Beware large uncertainty / differences between </a:t>
            </a:r>
            <a:r>
              <a:rPr lang="en-US" sz="2200" dirty="0" smtClean="0"/>
              <a:t>models</a:t>
            </a:r>
          </a:p>
          <a:p>
            <a:pPr marL="342859" indent="-342882">
              <a:buFont typeface="Arial"/>
              <a:buChar char="•"/>
            </a:pPr>
            <a:r>
              <a:rPr lang="en-US" sz="2200" dirty="0" smtClean="0"/>
              <a:t>Select isotopes with large abundance or good enrichment opportunity</a:t>
            </a:r>
            <a:endParaRPr lang="en-US" sz="2200" dirty="0"/>
          </a:p>
          <a:p>
            <a:pPr marL="342882" indent="-342882">
              <a:buFont typeface="Arial"/>
              <a:buChar char="•"/>
            </a:pPr>
            <a:r>
              <a:rPr lang="en-US" sz="2200" dirty="0"/>
              <a:t>Good energy resolution</a:t>
            </a:r>
          </a:p>
          <a:p>
            <a:pPr marL="342882" indent="-342882">
              <a:buFont typeface="Arial"/>
              <a:buChar char="•"/>
            </a:pPr>
            <a:r>
              <a:rPr lang="en-US" sz="2200" dirty="0"/>
              <a:t>Low Backgrounds in region of interest (ROI)</a:t>
            </a:r>
          </a:p>
        </p:txBody>
      </p:sp>
    </p:spTree>
    <p:extLst>
      <p:ext uri="{BB962C8B-B14F-4D97-AF65-F5344CB8AC3E}">
        <p14:creationId xmlns:p14="http://schemas.microsoft.com/office/powerpoint/2010/main" val="64707397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EXO-200</a:t>
            </a:r>
            <a:endParaRPr lang="en-US" dirty="0"/>
          </a:p>
        </p:txBody>
      </p:sp>
      <p:pic>
        <p:nvPicPr>
          <p:cNvPr id="5" name="Content Placeholder 4" descr="Screen Shot 2015-09-07 at 14.11.10.png"/>
          <p:cNvPicPr>
            <a:picLocks noGrp="1" noChangeAspect="1"/>
          </p:cNvPicPr>
          <p:nvPr>
            <p:ph idx="1"/>
          </p:nvPr>
        </p:nvPicPr>
        <p:blipFill>
          <a:blip r:embed="rId3">
            <a:extLst>
              <a:ext uri="{28A0092B-C50C-407E-A947-70E740481C1C}">
                <a14:useLocalDpi xmlns:a14="http://schemas.microsoft.com/office/drawing/2010/main" val="0"/>
              </a:ext>
            </a:extLst>
          </a:blip>
          <a:srcRect t="-11777" b="-11777"/>
          <a:stretch>
            <a:fillRect/>
          </a:stretch>
        </p:blipFill>
        <p:spPr>
          <a:xfrm>
            <a:off x="0" y="755911"/>
            <a:ext cx="3855196" cy="2489892"/>
          </a:xfrm>
        </p:spPr>
      </p:pic>
      <p:sp>
        <p:nvSpPr>
          <p:cNvPr id="4" name="Slide Number Placeholder 3"/>
          <p:cNvSpPr>
            <a:spLocks noGrp="1"/>
          </p:cNvSpPr>
          <p:nvPr>
            <p:ph type="sldNum" sz="quarter" idx="12"/>
          </p:nvPr>
        </p:nvSpPr>
        <p:spPr/>
        <p:txBody>
          <a:bodyPr/>
          <a:lstStyle/>
          <a:p>
            <a:fld id="{C93CEAF0-D08C-DE40-BB38-B7C916FB400A}" type="slidenum">
              <a:rPr lang="en-US" smtClean="0"/>
              <a:t>40</a:t>
            </a:fld>
            <a:endParaRPr lang="en-US"/>
          </a:p>
        </p:txBody>
      </p:sp>
      <p:sp>
        <p:nvSpPr>
          <p:cNvPr id="6" name="TextBox 5"/>
          <p:cNvSpPr txBox="1"/>
          <p:nvPr/>
        </p:nvSpPr>
        <p:spPr>
          <a:xfrm>
            <a:off x="-1" y="4403045"/>
            <a:ext cx="8995184" cy="2646878"/>
          </a:xfrm>
          <a:prstGeom prst="rect">
            <a:avLst/>
          </a:prstGeom>
          <a:noFill/>
        </p:spPr>
        <p:txBody>
          <a:bodyPr wrap="square" rtlCol="0">
            <a:spAutoFit/>
          </a:bodyPr>
          <a:lstStyle/>
          <a:p>
            <a:r>
              <a:rPr lang="en-US" sz="2000" dirty="0"/>
              <a:t>Nature 510, 229-</a:t>
            </a:r>
            <a:r>
              <a:rPr lang="en-US" sz="2000" dirty="0" smtClean="0"/>
              <a:t>234, </a:t>
            </a:r>
            <a:r>
              <a:rPr lang="en-US" sz="1600" dirty="0" err="1" smtClean="0"/>
              <a:t>arXiv</a:t>
            </a:r>
            <a:r>
              <a:rPr lang="en-US" sz="1600" dirty="0" smtClean="0"/>
              <a:t>: 1402.6956</a:t>
            </a:r>
            <a:endParaRPr lang="en-US" sz="2000" dirty="0" smtClean="0"/>
          </a:p>
          <a:p>
            <a:r>
              <a:rPr lang="en-US" sz="2400" dirty="0" smtClean="0">
                <a:solidFill>
                  <a:srgbClr val="800000"/>
                </a:solidFill>
              </a:rPr>
              <a:t> </a:t>
            </a:r>
            <a:r>
              <a:rPr lang="en-US" sz="2400" dirty="0">
                <a:solidFill>
                  <a:srgbClr val="800000"/>
                </a:solidFill>
              </a:rPr>
              <a:t>T</a:t>
            </a:r>
            <a:r>
              <a:rPr lang="en-US" sz="2400" baseline="30000" dirty="0">
                <a:solidFill>
                  <a:srgbClr val="800000"/>
                </a:solidFill>
              </a:rPr>
              <a:t>½</a:t>
            </a:r>
            <a:r>
              <a:rPr lang="en-US" sz="2400" baseline="-25000" dirty="0">
                <a:solidFill>
                  <a:srgbClr val="800000"/>
                </a:solidFill>
              </a:rPr>
              <a:t>0ν</a:t>
            </a:r>
            <a:r>
              <a:rPr lang="en-US" sz="2400" dirty="0">
                <a:solidFill>
                  <a:srgbClr val="800000"/>
                </a:solidFill>
              </a:rPr>
              <a:t> &gt; </a:t>
            </a:r>
            <a:r>
              <a:rPr lang="en-US" sz="2400" u="sng" dirty="0">
                <a:solidFill>
                  <a:srgbClr val="800000"/>
                </a:solidFill>
              </a:rPr>
              <a:t>1.1 × 10</a:t>
            </a:r>
            <a:r>
              <a:rPr lang="en-US" sz="2400" u="sng" baseline="30000" dirty="0">
                <a:solidFill>
                  <a:srgbClr val="800000"/>
                </a:solidFill>
              </a:rPr>
              <a:t>25 </a:t>
            </a:r>
            <a:r>
              <a:rPr lang="en-US" sz="2400" u="sng" dirty="0" err="1">
                <a:solidFill>
                  <a:srgbClr val="800000"/>
                </a:solidFill>
              </a:rPr>
              <a:t>yr</a:t>
            </a:r>
            <a:r>
              <a:rPr lang="en-US" sz="2400" u="sng" dirty="0">
                <a:solidFill>
                  <a:srgbClr val="800000"/>
                </a:solidFill>
              </a:rPr>
              <a:t> (90% CL)</a:t>
            </a:r>
          </a:p>
          <a:p>
            <a:endParaRPr lang="en-US" dirty="0" smtClean="0"/>
          </a:p>
          <a:p>
            <a:endParaRPr lang="en-US" sz="2000" dirty="0" smtClean="0"/>
          </a:p>
          <a:p>
            <a:r>
              <a:rPr lang="en-US" sz="2400" dirty="0" smtClean="0"/>
              <a:t>200kg Single phase liquid Xenon Detector (enriched 80.6% </a:t>
            </a:r>
            <a:r>
              <a:rPr lang="en-US" sz="2400" baseline="30000" dirty="0" smtClean="0"/>
              <a:t>136</a:t>
            </a:r>
            <a:r>
              <a:rPr lang="en-US" sz="2400" dirty="0" smtClean="0"/>
              <a:t>Xe)</a:t>
            </a:r>
          </a:p>
          <a:p>
            <a:r>
              <a:rPr lang="en-US" sz="2400" dirty="0" smtClean="0"/>
              <a:t>100kg-yr </a:t>
            </a:r>
            <a:r>
              <a:rPr lang="en-US" sz="2400" baseline="30000" dirty="0" smtClean="0"/>
              <a:t>136</a:t>
            </a:r>
            <a:r>
              <a:rPr lang="en-US" sz="2400" dirty="0" smtClean="0"/>
              <a:t>Xe exposure  </a:t>
            </a:r>
          </a:p>
          <a:p>
            <a:r>
              <a:rPr lang="en-GB" sz="2400" dirty="0" smtClean="0"/>
              <a:t>Energy resolution = </a:t>
            </a:r>
            <a:r>
              <a:rPr lang="el-GR" sz="2400" dirty="0" smtClean="0"/>
              <a:t>σ/</a:t>
            </a:r>
            <a:r>
              <a:rPr lang="el-GR" sz="2400" dirty="0"/>
              <a:t>E = 1.53%</a:t>
            </a:r>
            <a:endParaRPr lang="en-US" sz="2400" dirty="0" smtClean="0"/>
          </a:p>
          <a:p>
            <a:endParaRPr lang="en-US" baseline="30000" dirty="0"/>
          </a:p>
        </p:txBody>
      </p:sp>
      <p:pic>
        <p:nvPicPr>
          <p:cNvPr id="7" name="Picture 6" descr="Screen Shot 2015-09-07 at 14.18.46.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85973" y="808278"/>
            <a:ext cx="5407858" cy="4546538"/>
          </a:xfrm>
          <a:prstGeom prst="rect">
            <a:avLst/>
          </a:prstGeom>
        </p:spPr>
      </p:pic>
      <p:sp>
        <p:nvSpPr>
          <p:cNvPr id="8" name="TextBox 7"/>
          <p:cNvSpPr txBox="1"/>
          <p:nvPr/>
        </p:nvSpPr>
        <p:spPr>
          <a:xfrm>
            <a:off x="5132545" y="873718"/>
            <a:ext cx="1129073" cy="369332"/>
          </a:xfrm>
          <a:prstGeom prst="rect">
            <a:avLst/>
          </a:prstGeom>
          <a:noFill/>
        </p:spPr>
        <p:txBody>
          <a:bodyPr wrap="none" rtlCol="0">
            <a:spAutoFit/>
          </a:bodyPr>
          <a:lstStyle/>
          <a:p>
            <a:r>
              <a:rPr lang="en-US" dirty="0" smtClean="0"/>
              <a:t>Single site</a:t>
            </a:r>
            <a:endParaRPr lang="en-US" dirty="0"/>
          </a:p>
        </p:txBody>
      </p:sp>
      <p:sp>
        <p:nvSpPr>
          <p:cNvPr id="9" name="TextBox 8"/>
          <p:cNvSpPr txBox="1"/>
          <p:nvPr/>
        </p:nvSpPr>
        <p:spPr>
          <a:xfrm>
            <a:off x="5517410" y="3493219"/>
            <a:ext cx="1072492" cy="369332"/>
          </a:xfrm>
          <a:prstGeom prst="rect">
            <a:avLst/>
          </a:prstGeom>
          <a:noFill/>
        </p:spPr>
        <p:txBody>
          <a:bodyPr wrap="none" rtlCol="0">
            <a:spAutoFit/>
          </a:bodyPr>
          <a:lstStyle/>
          <a:p>
            <a:r>
              <a:rPr lang="en-US" dirty="0" smtClean="0"/>
              <a:t>Multi site</a:t>
            </a:r>
            <a:endParaRPr lang="en-US" dirty="0"/>
          </a:p>
        </p:txBody>
      </p:sp>
    </p:spTree>
    <p:extLst>
      <p:ext uri="{BB962C8B-B14F-4D97-AF65-F5344CB8AC3E}">
        <p14:creationId xmlns:p14="http://schemas.microsoft.com/office/powerpoint/2010/main" val="32945900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EXO next Generation</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5 </a:t>
            </a:r>
            <a:r>
              <a:rPr lang="en-US" dirty="0" err="1" smtClean="0"/>
              <a:t>tonnes</a:t>
            </a:r>
            <a:r>
              <a:rPr lang="en-US" dirty="0" smtClean="0"/>
              <a:t> enriched </a:t>
            </a:r>
            <a:r>
              <a:rPr lang="en-US" baseline="30000" dirty="0" smtClean="0"/>
              <a:t>136</a:t>
            </a:r>
            <a:r>
              <a:rPr lang="en-US" dirty="0" smtClean="0"/>
              <a:t>Xe</a:t>
            </a:r>
            <a:endParaRPr lang="en-US" dirty="0"/>
          </a:p>
          <a:p>
            <a:r>
              <a:rPr lang="en-US" u="sng" dirty="0" err="1" smtClean="0">
                <a:solidFill>
                  <a:srgbClr val="800000"/>
                </a:solidFill>
              </a:rPr>
              <a:t>nEXO</a:t>
            </a:r>
            <a:r>
              <a:rPr lang="en-US" dirty="0" smtClean="0"/>
              <a:t> 5yr 90%</a:t>
            </a:r>
            <a:r>
              <a:rPr lang="en-US" dirty="0"/>
              <a:t> </a:t>
            </a:r>
            <a:r>
              <a:rPr lang="en-US" dirty="0" smtClean="0"/>
              <a:t>CL sensitivity: </a:t>
            </a:r>
            <a:r>
              <a:rPr lang="en-US" dirty="0" smtClean="0">
                <a:solidFill>
                  <a:srgbClr val="008000"/>
                </a:solidFill>
              </a:rPr>
              <a:t>T</a:t>
            </a:r>
            <a:r>
              <a:rPr lang="en-US" baseline="30000" dirty="0" smtClean="0">
                <a:solidFill>
                  <a:srgbClr val="008000"/>
                </a:solidFill>
              </a:rPr>
              <a:t>½</a:t>
            </a:r>
            <a:r>
              <a:rPr lang="en-US" baseline="-25000" dirty="0" smtClean="0">
                <a:solidFill>
                  <a:srgbClr val="008000"/>
                </a:solidFill>
              </a:rPr>
              <a:t>0ν</a:t>
            </a:r>
            <a:r>
              <a:rPr lang="en-US" dirty="0" smtClean="0">
                <a:solidFill>
                  <a:srgbClr val="008000"/>
                </a:solidFill>
              </a:rPr>
              <a:t>&gt; 6.6×10</a:t>
            </a:r>
            <a:r>
              <a:rPr lang="en-US" baseline="30000" dirty="0" smtClean="0">
                <a:solidFill>
                  <a:srgbClr val="008000"/>
                </a:solidFill>
              </a:rPr>
              <a:t>27</a:t>
            </a:r>
            <a:r>
              <a:rPr lang="en-US" dirty="0" smtClean="0">
                <a:solidFill>
                  <a:srgbClr val="008000"/>
                </a:solidFill>
              </a:rPr>
              <a:t>yr </a:t>
            </a:r>
            <a:endParaRPr lang="en-US" dirty="0">
              <a:solidFill>
                <a:srgbClr val="008000"/>
              </a:solidFill>
            </a:endParaRPr>
          </a:p>
          <a:p>
            <a:r>
              <a:rPr lang="en-US" dirty="0" err="1" smtClean="0"/>
              <a:t>LXe</a:t>
            </a:r>
            <a:r>
              <a:rPr lang="en-US" dirty="0" smtClean="0"/>
              <a:t> homogeneous imaging TPC similar to EXO200:  </a:t>
            </a:r>
            <a:endParaRPr lang="en-US" dirty="0"/>
          </a:p>
          <a:p>
            <a:pPr lvl="1"/>
            <a:r>
              <a:rPr lang="en-US" dirty="0" smtClean="0"/>
              <a:t>baseline: install at SNOLAB (</a:t>
            </a:r>
            <a:r>
              <a:rPr lang="en-US" dirty="0" err="1" smtClean="0"/>
              <a:t>cosmogenic</a:t>
            </a:r>
            <a:r>
              <a:rPr lang="en-US" dirty="0" smtClean="0"/>
              <a:t> background reduced </a:t>
            </a:r>
            <a:r>
              <a:rPr lang="en-US" dirty="0" err="1" smtClean="0"/>
              <a:t>wrt</a:t>
            </a:r>
            <a:r>
              <a:rPr lang="en-US" dirty="0" smtClean="0"/>
              <a:t> EXO200)  </a:t>
            </a:r>
            <a:endParaRPr lang="en-US" dirty="0"/>
          </a:p>
          <a:p>
            <a:pPr lvl="1"/>
            <a:r>
              <a:rPr lang="en-US" dirty="0" smtClean="0"/>
              <a:t>simultaneous measurement:  energy, spatial extent, location, particle ID   </a:t>
            </a:r>
            <a:endParaRPr lang="en-US" dirty="0"/>
          </a:p>
          <a:p>
            <a:pPr lvl="1"/>
            <a:r>
              <a:rPr lang="en-US" dirty="0" smtClean="0"/>
              <a:t>Multi-parameter approach improves sensitivity: strengthens proof in case of discovery  </a:t>
            </a:r>
            <a:endParaRPr lang="en-US" dirty="0"/>
          </a:p>
          <a:p>
            <a:pPr lvl="1"/>
            <a:r>
              <a:rPr lang="en-US" dirty="0" smtClean="0"/>
              <a:t>inverted hierarchy covered with a well proven detector concept  </a:t>
            </a:r>
            <a:endParaRPr lang="en-US" dirty="0"/>
          </a:p>
          <a:p>
            <a:pPr lvl="1"/>
            <a:r>
              <a:rPr lang="en-US" dirty="0" smtClean="0"/>
              <a:t>possible later upgrade for Ba retrieval</a:t>
            </a:r>
            <a:r>
              <a:rPr lang="en-US" dirty="0"/>
              <a:t>/tagging</a:t>
            </a:r>
            <a:r>
              <a:rPr lang="en-US" dirty="0" smtClean="0"/>
              <a:t>: start accessing normal hierarchy </a:t>
            </a:r>
            <a:endParaRPr lang="en-US" dirty="0"/>
          </a:p>
          <a:p>
            <a:endParaRPr lang="en-US" dirty="0"/>
          </a:p>
        </p:txBody>
      </p:sp>
      <p:sp>
        <p:nvSpPr>
          <p:cNvPr id="4" name="Slide Number Placeholder 3"/>
          <p:cNvSpPr>
            <a:spLocks noGrp="1"/>
          </p:cNvSpPr>
          <p:nvPr>
            <p:ph type="sldNum" sz="quarter" idx="12"/>
          </p:nvPr>
        </p:nvSpPr>
        <p:spPr/>
        <p:txBody>
          <a:bodyPr/>
          <a:lstStyle/>
          <a:p>
            <a:fld id="{C93CEAF0-D08C-DE40-BB38-B7C916FB400A}" type="slidenum">
              <a:rPr lang="en-US" smtClean="0"/>
              <a:t>41</a:t>
            </a:fld>
            <a:endParaRPr lang="en-US"/>
          </a:p>
        </p:txBody>
      </p:sp>
    </p:spTree>
    <p:extLst>
      <p:ext uri="{BB962C8B-B14F-4D97-AF65-F5344CB8AC3E}">
        <p14:creationId xmlns:p14="http://schemas.microsoft.com/office/powerpoint/2010/main" val="1007424836"/>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Next Generation </a:t>
            </a:r>
            <a:r>
              <a:rPr lang="en-US" baseline="30000" dirty="0" smtClean="0"/>
              <a:t>136</a:t>
            </a:r>
            <a:r>
              <a:rPr lang="en-US" dirty="0" smtClean="0"/>
              <a:t>Xe</a:t>
            </a:r>
            <a:endParaRPr lang="en-US" dirty="0"/>
          </a:p>
        </p:txBody>
      </p:sp>
      <p:sp>
        <p:nvSpPr>
          <p:cNvPr id="3" name="Content Placeholder 2"/>
          <p:cNvSpPr>
            <a:spLocks noGrp="1"/>
          </p:cNvSpPr>
          <p:nvPr>
            <p:ph idx="1"/>
          </p:nvPr>
        </p:nvSpPr>
        <p:spPr>
          <a:xfrm>
            <a:off x="0" y="928706"/>
            <a:ext cx="8686800" cy="5315117"/>
          </a:xfrm>
        </p:spPr>
        <p:txBody>
          <a:bodyPr/>
          <a:lstStyle/>
          <a:p>
            <a:r>
              <a:rPr lang="en-US" dirty="0" smtClean="0"/>
              <a:t>NEXT: </a:t>
            </a:r>
            <a:r>
              <a:rPr lang="en-US" dirty="0"/>
              <a:t>electroluminescent high-pressure xenon gas TPC filled with 100 kg of enriched </a:t>
            </a:r>
            <a:r>
              <a:rPr lang="en-US" dirty="0" err="1"/>
              <a:t>Xe</a:t>
            </a:r>
            <a:r>
              <a:rPr lang="en-US" dirty="0"/>
              <a:t> </a:t>
            </a:r>
            <a:endParaRPr lang="en-US" dirty="0"/>
          </a:p>
          <a:p>
            <a:r>
              <a:rPr lang="en-US" dirty="0" smtClean="0"/>
              <a:t>Energy resolution better than 1% at Q</a:t>
            </a:r>
            <a:r>
              <a:rPr lang="en-US" baseline="-25000" dirty="0" smtClean="0"/>
              <a:t>ββ</a:t>
            </a:r>
          </a:p>
          <a:p>
            <a:r>
              <a:rPr lang="en-US" dirty="0" smtClean="0"/>
              <a:t>Topological information gives signal: background rejection</a:t>
            </a:r>
          </a:p>
          <a:p>
            <a:r>
              <a:rPr lang="en-US" dirty="0" smtClean="0"/>
              <a:t>NEXT (Spain)</a:t>
            </a:r>
          </a:p>
          <a:p>
            <a:pPr lvl="1"/>
            <a:r>
              <a:rPr lang="en-US" dirty="0" smtClean="0"/>
              <a:t>100kg detector ~2017</a:t>
            </a:r>
          </a:p>
          <a:p>
            <a:r>
              <a:rPr lang="en-US" dirty="0" smtClean="0"/>
              <a:t>PANDA-X III (China)</a:t>
            </a:r>
          </a:p>
          <a:p>
            <a:pPr lvl="1"/>
            <a:r>
              <a:rPr lang="en-US" dirty="0" smtClean="0"/>
              <a:t> 200kg detector ~2017</a:t>
            </a:r>
            <a:endParaRPr lang="en-US" dirty="0"/>
          </a:p>
        </p:txBody>
      </p:sp>
      <p:sp>
        <p:nvSpPr>
          <p:cNvPr id="4" name="Slide Number Placeholder 3"/>
          <p:cNvSpPr>
            <a:spLocks noGrp="1"/>
          </p:cNvSpPr>
          <p:nvPr>
            <p:ph type="sldNum" sz="quarter" idx="12"/>
          </p:nvPr>
        </p:nvSpPr>
        <p:spPr/>
        <p:txBody>
          <a:bodyPr/>
          <a:lstStyle/>
          <a:p>
            <a:fld id="{C93CEAF0-D08C-DE40-BB38-B7C916FB400A}" type="slidenum">
              <a:rPr lang="en-US" smtClean="0"/>
              <a:t>42</a:t>
            </a:fld>
            <a:endParaRPr lang="en-US"/>
          </a:p>
        </p:txBody>
      </p:sp>
      <p:pic>
        <p:nvPicPr>
          <p:cNvPr id="5" name="Picture 4" descr="Screen Shot 2015-09-07 at 14.41.2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3473" y="3193812"/>
            <a:ext cx="4080527" cy="2560508"/>
          </a:xfrm>
          <a:prstGeom prst="rect">
            <a:avLst/>
          </a:prstGeom>
        </p:spPr>
      </p:pic>
    </p:spTree>
    <p:extLst>
      <p:ext uri="{BB962C8B-B14F-4D97-AF65-F5344CB8AC3E}">
        <p14:creationId xmlns:p14="http://schemas.microsoft.com/office/powerpoint/2010/main" val="11309083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SNO+ Water Leak</a:t>
            </a:r>
            <a:endParaRPr lang="en-US" dirty="0"/>
          </a:p>
        </p:txBody>
      </p:sp>
      <p:pic>
        <p:nvPicPr>
          <p:cNvPr id="5" name="Content Placeholder 4" descr="Screen Shot 2015-09-18 at 15.40.01.png"/>
          <p:cNvPicPr>
            <a:picLocks noGrp="1" noChangeAspect="1"/>
          </p:cNvPicPr>
          <p:nvPr>
            <p:ph idx="1"/>
          </p:nvPr>
        </p:nvPicPr>
        <p:blipFill>
          <a:blip r:embed="rId2">
            <a:extLst>
              <a:ext uri="{28A0092B-C50C-407E-A947-70E740481C1C}">
                <a14:useLocalDpi xmlns:a14="http://schemas.microsoft.com/office/drawing/2010/main" val="0"/>
              </a:ext>
            </a:extLst>
          </a:blip>
          <a:srcRect l="-4032" r="-4032"/>
          <a:stretch>
            <a:fillRect/>
          </a:stretch>
        </p:blipFill>
        <p:spPr>
          <a:xfrm>
            <a:off x="-255907" y="928706"/>
            <a:ext cx="8942707" cy="5775680"/>
          </a:xfrm>
        </p:spPr>
      </p:pic>
      <p:sp>
        <p:nvSpPr>
          <p:cNvPr id="4" name="Slide Number Placeholder 3"/>
          <p:cNvSpPr>
            <a:spLocks noGrp="1"/>
          </p:cNvSpPr>
          <p:nvPr>
            <p:ph type="sldNum" sz="quarter" idx="12"/>
          </p:nvPr>
        </p:nvSpPr>
        <p:spPr/>
        <p:txBody>
          <a:bodyPr/>
          <a:lstStyle/>
          <a:p>
            <a:fld id="{C93CEAF0-D08C-DE40-BB38-B7C916FB400A}" type="slidenum">
              <a:rPr lang="en-US" smtClean="0"/>
              <a:t>43</a:t>
            </a:fld>
            <a:endParaRPr lang="en-US" dirty="0"/>
          </a:p>
        </p:txBody>
      </p:sp>
    </p:spTree>
    <p:extLst>
      <p:ext uri="{BB962C8B-B14F-4D97-AF65-F5344CB8AC3E}">
        <p14:creationId xmlns:p14="http://schemas.microsoft.com/office/powerpoint/2010/main" val="26608510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SNO+: What if we see a Bump?</a:t>
            </a:r>
            <a:endParaRPr lang="en-US" dirty="0"/>
          </a:p>
        </p:txBody>
      </p:sp>
      <p:pic>
        <p:nvPicPr>
          <p:cNvPr id="5" name="Content Placeholder 4" descr="Screen Shot 2015-09-21 at 10.13.31.png"/>
          <p:cNvPicPr>
            <a:picLocks noGrp="1" noChangeAspect="1"/>
          </p:cNvPicPr>
          <p:nvPr>
            <p:ph idx="1"/>
          </p:nvPr>
        </p:nvPicPr>
        <p:blipFill>
          <a:blip r:embed="rId2">
            <a:extLst>
              <a:ext uri="{28A0092B-C50C-407E-A947-70E740481C1C}">
                <a14:useLocalDpi xmlns:a14="http://schemas.microsoft.com/office/drawing/2010/main" val="0"/>
              </a:ext>
            </a:extLst>
          </a:blip>
          <a:srcRect l="-14696" r="-14696"/>
          <a:stretch>
            <a:fillRect/>
          </a:stretch>
        </p:blipFill>
        <p:spPr/>
      </p:pic>
      <p:sp>
        <p:nvSpPr>
          <p:cNvPr id="4" name="Slide Number Placeholder 3"/>
          <p:cNvSpPr>
            <a:spLocks noGrp="1"/>
          </p:cNvSpPr>
          <p:nvPr>
            <p:ph type="sldNum" sz="quarter" idx="12"/>
          </p:nvPr>
        </p:nvSpPr>
        <p:spPr/>
        <p:txBody>
          <a:bodyPr/>
          <a:lstStyle/>
          <a:p>
            <a:fld id="{C93CEAF0-D08C-DE40-BB38-B7C916FB400A}" type="slidenum">
              <a:rPr lang="en-US" smtClean="0"/>
              <a:t>44</a:t>
            </a:fld>
            <a:endParaRPr lang="en-US"/>
          </a:p>
        </p:txBody>
      </p:sp>
    </p:spTree>
    <p:extLst>
      <p:ext uri="{BB962C8B-B14F-4D97-AF65-F5344CB8AC3E}">
        <p14:creationId xmlns:p14="http://schemas.microsoft.com/office/powerpoint/2010/main" val="284518754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Global Landscape (USA Perspective)</a:t>
            </a:r>
            <a:endParaRPr lang="en-US" dirty="0"/>
          </a:p>
        </p:txBody>
      </p:sp>
      <p:pic>
        <p:nvPicPr>
          <p:cNvPr id="4" name="Content Placeholder 3" descr="Screen Shot 2015-09-07 at 13.08.32.png"/>
          <p:cNvPicPr>
            <a:picLocks noGrp="1" noChangeAspect="1"/>
          </p:cNvPicPr>
          <p:nvPr>
            <p:ph idx="1"/>
          </p:nvPr>
        </p:nvPicPr>
        <p:blipFill>
          <a:blip r:embed="rId2">
            <a:extLst>
              <a:ext uri="{28A0092B-C50C-407E-A947-70E740481C1C}">
                <a14:useLocalDpi xmlns:a14="http://schemas.microsoft.com/office/drawing/2010/main" val="0"/>
              </a:ext>
            </a:extLst>
          </a:blip>
          <a:srcRect l="-1579" r="-1579"/>
          <a:stretch>
            <a:fillRect/>
          </a:stretch>
        </p:blipFill>
        <p:spPr>
          <a:xfrm>
            <a:off x="-52912" y="755190"/>
            <a:ext cx="9339115" cy="6031701"/>
          </a:xfrm>
        </p:spPr>
      </p:pic>
      <p:sp>
        <p:nvSpPr>
          <p:cNvPr id="5" name="Slide Number Placeholder 4"/>
          <p:cNvSpPr>
            <a:spLocks noGrp="1"/>
          </p:cNvSpPr>
          <p:nvPr>
            <p:ph type="sldNum" sz="quarter" idx="12"/>
          </p:nvPr>
        </p:nvSpPr>
        <p:spPr/>
        <p:txBody>
          <a:bodyPr/>
          <a:lstStyle/>
          <a:p>
            <a:fld id="{C93CEAF0-D08C-DE40-BB38-B7C916FB400A}" type="slidenum">
              <a:rPr lang="en-US" smtClean="0"/>
              <a:t>45</a:t>
            </a:fld>
            <a:endParaRPr lang="en-US"/>
          </a:p>
        </p:txBody>
      </p:sp>
    </p:spTree>
    <p:extLst>
      <p:ext uri="{BB962C8B-B14F-4D97-AF65-F5344CB8AC3E}">
        <p14:creationId xmlns:p14="http://schemas.microsoft.com/office/powerpoint/2010/main" val="309403516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Experimental Sensitivity</a:t>
            </a:r>
            <a:endParaRPr lang="en-US" dirty="0"/>
          </a:p>
        </p:txBody>
      </p:sp>
      <p:pic>
        <p:nvPicPr>
          <p:cNvPr id="6" name="Content Placeholder 5" descr="Screen Shot 2015-09-07 at 13.03.35.png"/>
          <p:cNvPicPr>
            <a:picLocks noGrp="1" noChangeAspect="1"/>
          </p:cNvPicPr>
          <p:nvPr>
            <p:ph idx="1"/>
          </p:nvPr>
        </p:nvPicPr>
        <p:blipFill>
          <a:blip r:embed="rId3">
            <a:extLst>
              <a:ext uri="{28A0092B-C50C-407E-A947-70E740481C1C}">
                <a14:useLocalDpi xmlns:a14="http://schemas.microsoft.com/office/drawing/2010/main" val="0"/>
              </a:ext>
            </a:extLst>
          </a:blip>
          <a:srcRect t="-2156" b="-2156"/>
          <a:stretch>
            <a:fillRect/>
          </a:stretch>
        </p:blipFill>
        <p:spPr>
          <a:xfrm>
            <a:off x="457200" y="1074233"/>
            <a:ext cx="8229600" cy="5315117"/>
          </a:xfrm>
        </p:spPr>
      </p:pic>
      <p:sp>
        <p:nvSpPr>
          <p:cNvPr id="7" name="TextBox 6"/>
          <p:cNvSpPr txBox="1"/>
          <p:nvPr/>
        </p:nvSpPr>
        <p:spPr>
          <a:xfrm>
            <a:off x="5793956" y="1614034"/>
            <a:ext cx="1288333" cy="3554820"/>
          </a:xfrm>
          <a:prstGeom prst="rect">
            <a:avLst/>
          </a:prstGeom>
          <a:noFill/>
        </p:spPr>
        <p:txBody>
          <a:bodyPr wrap="none" rtlCol="0">
            <a:spAutoFit/>
          </a:bodyPr>
          <a:lstStyle/>
          <a:p>
            <a:pPr>
              <a:spcAft>
                <a:spcPts val="600"/>
              </a:spcAft>
            </a:pPr>
            <a:r>
              <a:rPr lang="en-US" dirty="0" smtClean="0"/>
              <a:t>~10kg</a:t>
            </a:r>
          </a:p>
          <a:p>
            <a:pPr>
              <a:spcAft>
                <a:spcPts val="600"/>
              </a:spcAft>
            </a:pPr>
            <a:endParaRPr lang="en-US" dirty="0"/>
          </a:p>
          <a:p>
            <a:pPr>
              <a:spcAft>
                <a:spcPts val="600"/>
              </a:spcAft>
            </a:pPr>
            <a:r>
              <a:rPr lang="en-US" dirty="0" smtClean="0"/>
              <a:t>~100kg</a:t>
            </a:r>
          </a:p>
          <a:p>
            <a:pPr>
              <a:spcAft>
                <a:spcPts val="600"/>
              </a:spcAft>
            </a:pPr>
            <a:endParaRPr lang="en-US" dirty="0" smtClean="0"/>
          </a:p>
          <a:p>
            <a:pPr>
              <a:spcAft>
                <a:spcPts val="600"/>
              </a:spcAft>
            </a:pPr>
            <a:r>
              <a:rPr lang="en-US" dirty="0" smtClean="0"/>
              <a:t>~1000kg</a:t>
            </a:r>
          </a:p>
          <a:p>
            <a:pPr>
              <a:spcAft>
                <a:spcPts val="600"/>
              </a:spcAft>
            </a:pPr>
            <a:endParaRPr lang="en-US" dirty="0"/>
          </a:p>
          <a:p>
            <a:pPr>
              <a:spcAft>
                <a:spcPts val="600"/>
              </a:spcAft>
            </a:pPr>
            <a:r>
              <a:rPr lang="en-US" dirty="0" smtClean="0"/>
              <a:t>~10000+kg!</a:t>
            </a:r>
          </a:p>
          <a:p>
            <a:pPr>
              <a:spcAft>
                <a:spcPts val="600"/>
              </a:spcAft>
            </a:pPr>
            <a:endParaRPr lang="en-US" dirty="0"/>
          </a:p>
          <a:p>
            <a:pPr>
              <a:spcAft>
                <a:spcPts val="600"/>
              </a:spcAft>
            </a:pPr>
            <a:endParaRPr lang="en-US" dirty="0" smtClean="0"/>
          </a:p>
          <a:p>
            <a:pPr>
              <a:spcAft>
                <a:spcPts val="600"/>
              </a:spcAft>
            </a:pPr>
            <a:endParaRPr lang="en-US" dirty="0"/>
          </a:p>
        </p:txBody>
      </p:sp>
      <p:cxnSp>
        <p:nvCxnSpPr>
          <p:cNvPr id="9" name="Straight Arrow Connector 8"/>
          <p:cNvCxnSpPr/>
          <p:nvPr/>
        </p:nvCxnSpPr>
        <p:spPr>
          <a:xfrm>
            <a:off x="5793956" y="1733104"/>
            <a:ext cx="0" cy="286232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0" name="Slide Number Placeholder 9"/>
          <p:cNvSpPr>
            <a:spLocks noGrp="1"/>
          </p:cNvSpPr>
          <p:nvPr>
            <p:ph type="sldNum" sz="quarter" idx="12"/>
          </p:nvPr>
        </p:nvSpPr>
        <p:spPr/>
        <p:txBody>
          <a:bodyPr/>
          <a:lstStyle/>
          <a:p>
            <a:fld id="{C93CEAF0-D08C-DE40-BB38-B7C916FB400A}" type="slidenum">
              <a:rPr lang="en-US" smtClean="0"/>
              <a:t>5</a:t>
            </a:fld>
            <a:endParaRPr lang="en-US"/>
          </a:p>
        </p:txBody>
      </p:sp>
      <p:sp>
        <p:nvSpPr>
          <p:cNvPr id="11" name="TextBox 10"/>
          <p:cNvSpPr txBox="1"/>
          <p:nvPr/>
        </p:nvSpPr>
        <p:spPr>
          <a:xfrm>
            <a:off x="4416970" y="2024711"/>
            <a:ext cx="1284389" cy="369332"/>
          </a:xfrm>
          <a:prstGeom prst="rect">
            <a:avLst/>
          </a:prstGeom>
          <a:solidFill>
            <a:srgbClr val="FFFFFF">
              <a:alpha val="63000"/>
            </a:srgbClr>
          </a:solidFill>
        </p:spPr>
        <p:txBody>
          <a:bodyPr wrap="none" rtlCol="0">
            <a:spAutoFit/>
          </a:bodyPr>
          <a:lstStyle/>
          <a:p>
            <a:r>
              <a:rPr lang="en-US" dirty="0" smtClean="0"/>
              <a:t>Degenerate</a:t>
            </a:r>
            <a:endParaRPr lang="en-US" dirty="0"/>
          </a:p>
        </p:txBody>
      </p:sp>
      <p:sp>
        <p:nvSpPr>
          <p:cNvPr id="12" name="TextBox 11"/>
          <p:cNvSpPr txBox="1"/>
          <p:nvPr/>
        </p:nvSpPr>
        <p:spPr>
          <a:xfrm>
            <a:off x="1407827" y="2772453"/>
            <a:ext cx="977138" cy="369332"/>
          </a:xfrm>
          <a:prstGeom prst="rect">
            <a:avLst/>
          </a:prstGeom>
          <a:solidFill>
            <a:srgbClr val="FFFFFF">
              <a:alpha val="63000"/>
            </a:srgbClr>
          </a:solidFill>
        </p:spPr>
        <p:txBody>
          <a:bodyPr wrap="none" rtlCol="0">
            <a:spAutoFit/>
          </a:bodyPr>
          <a:lstStyle/>
          <a:p>
            <a:r>
              <a:rPr lang="en-US" dirty="0" smtClean="0"/>
              <a:t>Inverted</a:t>
            </a:r>
            <a:endParaRPr lang="en-US" dirty="0"/>
          </a:p>
        </p:txBody>
      </p:sp>
      <p:sp>
        <p:nvSpPr>
          <p:cNvPr id="13" name="TextBox 12"/>
          <p:cNvSpPr txBox="1"/>
          <p:nvPr/>
        </p:nvSpPr>
        <p:spPr>
          <a:xfrm>
            <a:off x="1407827" y="3890629"/>
            <a:ext cx="883813" cy="369332"/>
          </a:xfrm>
          <a:prstGeom prst="rect">
            <a:avLst/>
          </a:prstGeom>
          <a:solidFill>
            <a:srgbClr val="FFFFFF">
              <a:alpha val="63000"/>
            </a:srgbClr>
          </a:solidFill>
        </p:spPr>
        <p:txBody>
          <a:bodyPr wrap="none" rtlCol="0">
            <a:spAutoFit/>
          </a:bodyPr>
          <a:lstStyle/>
          <a:p>
            <a:r>
              <a:rPr lang="en-US" dirty="0" smtClean="0"/>
              <a:t>Normal</a:t>
            </a:r>
            <a:endParaRPr lang="en-US" dirty="0"/>
          </a:p>
        </p:txBody>
      </p:sp>
    </p:spTree>
    <p:extLst>
      <p:ext uri="{BB962C8B-B14F-4D97-AF65-F5344CB8AC3E}">
        <p14:creationId xmlns:p14="http://schemas.microsoft.com/office/powerpoint/2010/main" val="1157946450"/>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4" name="Slide Number Placeholder 3"/>
          <p:cNvSpPr>
            <a:spLocks noGrp="1"/>
          </p:cNvSpPr>
          <p:nvPr>
            <p:ph type="sldNum" sz="quarter" idx="12"/>
          </p:nvPr>
        </p:nvSpPr>
        <p:spPr/>
        <p:txBody>
          <a:bodyPr/>
          <a:lstStyle/>
          <a:p>
            <a:fld id="{C93CEAF0-D08C-DE40-BB38-B7C916FB400A}" type="slidenum">
              <a:rPr lang="en-US" smtClean="0"/>
              <a:t>6</a:t>
            </a:fld>
            <a:endParaRPr lang="en-US"/>
          </a:p>
        </p:txBody>
      </p:sp>
      <p:pic>
        <p:nvPicPr>
          <p:cNvPr id="7" name="Content Placeholder 6" descr="IMG_3900.jpg"/>
          <p:cNvPicPr>
            <a:picLocks noGrp="1" noChangeAspect="1"/>
          </p:cNvPicPr>
          <p:nvPr>
            <p:ph idx="1"/>
          </p:nvPr>
        </p:nvPicPr>
        <p:blipFill>
          <a:blip r:embed="rId3">
            <a:extLst>
              <a:ext uri="{28A0092B-C50C-407E-A947-70E740481C1C}">
                <a14:useLocalDpi xmlns:a14="http://schemas.microsoft.com/office/drawing/2010/main" val="0"/>
              </a:ext>
            </a:extLst>
          </a:blip>
          <a:srcRect l="-8133" r="-8133"/>
          <a:stretch>
            <a:fillRect/>
          </a:stretch>
        </p:blipFill>
        <p:spPr>
          <a:xfrm>
            <a:off x="-793693" y="-15673"/>
            <a:ext cx="10714850" cy="6920225"/>
          </a:xfrm>
        </p:spPr>
      </p:pic>
      <p:sp>
        <p:nvSpPr>
          <p:cNvPr id="8" name="TextBox 7"/>
          <p:cNvSpPr txBox="1"/>
          <p:nvPr/>
        </p:nvSpPr>
        <p:spPr>
          <a:xfrm>
            <a:off x="3849410" y="5081349"/>
            <a:ext cx="1927556" cy="1015663"/>
          </a:xfrm>
          <a:prstGeom prst="rect">
            <a:avLst/>
          </a:prstGeom>
          <a:solidFill>
            <a:srgbClr val="FFFFFF">
              <a:alpha val="39000"/>
            </a:srgbClr>
          </a:solidFill>
        </p:spPr>
        <p:txBody>
          <a:bodyPr wrap="none" rtlCol="0">
            <a:spAutoFit/>
          </a:bodyPr>
          <a:lstStyle/>
          <a:p>
            <a:r>
              <a:rPr lang="en-US" sz="6000" dirty="0" smtClean="0">
                <a:solidFill>
                  <a:srgbClr val="FF0000"/>
                </a:solidFill>
              </a:rPr>
              <a:t>SNO+</a:t>
            </a:r>
            <a:endParaRPr lang="en-US" sz="6000" dirty="0">
              <a:solidFill>
                <a:srgbClr val="FF0000"/>
              </a:solidFill>
            </a:endParaRPr>
          </a:p>
        </p:txBody>
      </p:sp>
      <p:sp>
        <p:nvSpPr>
          <p:cNvPr id="9" name="TextBox 8"/>
          <p:cNvSpPr txBox="1"/>
          <p:nvPr/>
        </p:nvSpPr>
        <p:spPr>
          <a:xfrm>
            <a:off x="300418" y="150203"/>
            <a:ext cx="8452696" cy="3539431"/>
          </a:xfrm>
          <a:prstGeom prst="rect">
            <a:avLst/>
          </a:prstGeom>
          <a:solidFill>
            <a:srgbClr val="FFFFFF">
              <a:alpha val="77000"/>
            </a:srgbClr>
          </a:solidFill>
        </p:spPr>
        <p:txBody>
          <a:bodyPr wrap="square" rtlCol="0">
            <a:spAutoFit/>
          </a:bodyPr>
          <a:lstStyle/>
          <a:p>
            <a:r>
              <a:rPr lang="en-US" sz="2000" dirty="0" smtClean="0"/>
              <a:t>Massive detector provides self shielding from external backgrounds</a:t>
            </a:r>
            <a:endParaRPr lang="en-US" sz="2000" dirty="0"/>
          </a:p>
          <a:p>
            <a:endParaRPr lang="en-US" dirty="0" smtClean="0"/>
          </a:p>
          <a:p>
            <a:r>
              <a:rPr lang="en-US" sz="2400" b="1" baseline="30000" dirty="0" smtClean="0">
                <a:solidFill>
                  <a:srgbClr val="FF0000"/>
                </a:solidFill>
              </a:rPr>
              <a:t>130</a:t>
            </a:r>
            <a:r>
              <a:rPr lang="en-US" sz="2400" b="1" dirty="0" smtClean="0">
                <a:solidFill>
                  <a:srgbClr val="FF0000"/>
                </a:solidFill>
              </a:rPr>
              <a:t>Te</a:t>
            </a:r>
          </a:p>
          <a:p>
            <a:r>
              <a:rPr lang="en-US" dirty="0"/>
              <a:t>	</a:t>
            </a:r>
            <a:r>
              <a:rPr lang="en-US" dirty="0" smtClean="0"/>
              <a:t>: Large </a:t>
            </a:r>
            <a:r>
              <a:rPr lang="en-US" dirty="0"/>
              <a:t>natural isotopic abundance (34%), so no enrichment </a:t>
            </a:r>
            <a:r>
              <a:rPr lang="en-US" dirty="0" smtClean="0"/>
              <a:t>needed </a:t>
            </a:r>
            <a:r>
              <a:rPr lang="en-US" dirty="0"/>
              <a:t>to deploy </a:t>
            </a:r>
            <a:r>
              <a:rPr lang="en-US" dirty="0" err="1"/>
              <a:t>tonne</a:t>
            </a:r>
            <a:r>
              <a:rPr lang="en-US" dirty="0"/>
              <a:t>-scale of isotope </a:t>
            </a:r>
            <a:endParaRPr lang="en-US" dirty="0"/>
          </a:p>
          <a:p>
            <a:r>
              <a:rPr lang="en-US" dirty="0"/>
              <a:t>	</a:t>
            </a:r>
            <a:r>
              <a:rPr lang="en-US" dirty="0" smtClean="0"/>
              <a:t>:  High </a:t>
            </a:r>
            <a:r>
              <a:rPr lang="en-US" dirty="0"/>
              <a:t>half-life of 2ν </a:t>
            </a:r>
            <a:r>
              <a:rPr lang="en-US" dirty="0" smtClean="0"/>
              <a:t>mode (7.0x10</a:t>
            </a:r>
            <a:r>
              <a:rPr lang="en-US" baseline="30000" dirty="0" smtClean="0"/>
              <a:t>20</a:t>
            </a:r>
            <a:r>
              <a:rPr lang="en-US" dirty="0" smtClean="0"/>
              <a:t>yr) relative to possible 0ν transition compared 		to other isotopes</a:t>
            </a:r>
            <a:endParaRPr lang="en-US" dirty="0"/>
          </a:p>
          <a:p>
            <a:r>
              <a:rPr lang="en-US" dirty="0"/>
              <a:t>Liquid </a:t>
            </a:r>
            <a:r>
              <a:rPr lang="en-US" dirty="0" smtClean="0"/>
              <a:t>scintillator</a:t>
            </a:r>
          </a:p>
          <a:p>
            <a:r>
              <a:rPr lang="en-US" dirty="0"/>
              <a:t>	</a:t>
            </a:r>
            <a:r>
              <a:rPr lang="en-US" dirty="0" smtClean="0"/>
              <a:t>: Can </a:t>
            </a:r>
            <a:r>
              <a:rPr lang="en-US" dirty="0"/>
              <a:t>be purified on-line </a:t>
            </a:r>
            <a:endParaRPr lang="en-US" dirty="0"/>
          </a:p>
          <a:p>
            <a:r>
              <a:rPr lang="en-US" dirty="0" smtClean="0"/>
              <a:t>	: Loading </a:t>
            </a:r>
            <a:r>
              <a:rPr lang="en-US" dirty="0"/>
              <a:t>can be </a:t>
            </a:r>
            <a:r>
              <a:rPr lang="en-US" dirty="0" smtClean="0"/>
              <a:t>changed, scalable </a:t>
            </a:r>
            <a:endParaRPr lang="en-US" dirty="0"/>
          </a:p>
          <a:p>
            <a:r>
              <a:rPr lang="en-US" dirty="0" smtClean="0"/>
              <a:t>	: Fast </a:t>
            </a:r>
            <a:r>
              <a:rPr lang="en-US" dirty="0"/>
              <a:t>timing allows rejection of several time-correlated </a:t>
            </a:r>
            <a:r>
              <a:rPr lang="en-US" dirty="0" smtClean="0"/>
              <a:t>radioactivity </a:t>
            </a:r>
            <a:r>
              <a:rPr lang="en-US" dirty="0"/>
              <a:t>backgrounds </a:t>
            </a:r>
            <a:endParaRPr lang="en-US" dirty="0"/>
          </a:p>
          <a:p>
            <a:endParaRPr lang="en-US" dirty="0"/>
          </a:p>
        </p:txBody>
      </p:sp>
    </p:spTree>
    <p:extLst>
      <p:ext uri="{BB962C8B-B14F-4D97-AF65-F5344CB8AC3E}">
        <p14:creationId xmlns:p14="http://schemas.microsoft.com/office/powerpoint/2010/main" val="39693130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a:alphaModFix amt="87000"/>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2639848" y="1492274"/>
            <a:ext cx="6459317" cy="4298218"/>
          </a:xfrm>
          <a:prstGeom prst="rect">
            <a:avLst/>
          </a:prstGeom>
        </p:spPr>
      </p:pic>
      <p:sp>
        <p:nvSpPr>
          <p:cNvPr id="2" name="Title 1"/>
          <p:cNvSpPr>
            <a:spLocks noGrp="1"/>
          </p:cNvSpPr>
          <p:nvPr>
            <p:ph type="title"/>
          </p:nvPr>
        </p:nvSpPr>
        <p:spPr/>
        <p:txBody>
          <a:bodyPr>
            <a:normAutofit fontScale="90000"/>
          </a:bodyPr>
          <a:lstStyle/>
          <a:p>
            <a:r>
              <a:rPr lang="en-US" dirty="0" smtClean="0"/>
              <a:t>SNO+ Detector</a:t>
            </a:r>
            <a:endParaRPr lang="en-US" dirty="0"/>
          </a:p>
        </p:txBody>
      </p:sp>
      <p:sp>
        <p:nvSpPr>
          <p:cNvPr id="4" name="Slide Number Placeholder 3"/>
          <p:cNvSpPr>
            <a:spLocks noGrp="1"/>
          </p:cNvSpPr>
          <p:nvPr>
            <p:ph type="sldNum" sz="quarter" idx="12"/>
          </p:nvPr>
        </p:nvSpPr>
        <p:spPr/>
        <p:txBody>
          <a:bodyPr/>
          <a:lstStyle/>
          <a:p>
            <a:fld id="{C93CEAF0-D08C-DE40-BB38-B7C916FB400A}" type="slidenum">
              <a:rPr lang="en-US" smtClean="0"/>
              <a:t>7</a:t>
            </a:fld>
            <a:endParaRPr lang="en-US"/>
          </a:p>
        </p:txBody>
      </p:sp>
      <p:sp>
        <p:nvSpPr>
          <p:cNvPr id="3" name="Content Placeholder 2"/>
          <p:cNvSpPr>
            <a:spLocks noGrp="1"/>
          </p:cNvSpPr>
          <p:nvPr>
            <p:ph idx="1"/>
          </p:nvPr>
        </p:nvSpPr>
        <p:spPr>
          <a:xfrm>
            <a:off x="86564" y="928707"/>
            <a:ext cx="9057436" cy="5743027"/>
          </a:xfrm>
        </p:spPr>
        <p:txBody>
          <a:bodyPr>
            <a:normAutofit fontScale="92500" lnSpcReduction="10000"/>
          </a:bodyPr>
          <a:lstStyle/>
          <a:p>
            <a:r>
              <a:rPr lang="en-US" sz="2800" dirty="0">
                <a:solidFill>
                  <a:srgbClr val="FF0000"/>
                </a:solidFill>
              </a:rPr>
              <a:t>12m diameter Acrylic Vessel                   Hold down rope </a:t>
            </a:r>
            <a:r>
              <a:rPr lang="en-US" sz="2800" dirty="0" smtClean="0">
                <a:solidFill>
                  <a:srgbClr val="FF0000"/>
                </a:solidFill>
              </a:rPr>
              <a:t>net</a:t>
            </a:r>
            <a:endParaRPr lang="en-US" sz="2800" dirty="0">
              <a:solidFill>
                <a:srgbClr val="FF0000"/>
              </a:solidFill>
            </a:endParaRPr>
          </a:p>
          <a:p>
            <a:r>
              <a:rPr lang="en-US" sz="2800" dirty="0">
                <a:solidFill>
                  <a:srgbClr val="FF0000"/>
                </a:solidFill>
              </a:rPr>
              <a:t>780 </a:t>
            </a:r>
            <a:r>
              <a:rPr lang="en-US" sz="2800" dirty="0" err="1">
                <a:solidFill>
                  <a:srgbClr val="FF0000"/>
                </a:solidFill>
              </a:rPr>
              <a:t>tonnes</a:t>
            </a:r>
            <a:r>
              <a:rPr lang="en-US" sz="2800" dirty="0">
                <a:solidFill>
                  <a:srgbClr val="FF0000"/>
                </a:solidFill>
              </a:rPr>
              <a:t> </a:t>
            </a:r>
            <a:r>
              <a:rPr lang="en-US" sz="2800" dirty="0" smtClean="0">
                <a:solidFill>
                  <a:srgbClr val="FF0000"/>
                </a:solidFill>
              </a:rPr>
              <a:t>scintillator</a:t>
            </a:r>
            <a:endParaRPr lang="en-US" sz="2800" dirty="0">
              <a:solidFill>
                <a:srgbClr val="FF0000"/>
              </a:solidFill>
            </a:endParaRPr>
          </a:p>
          <a:p>
            <a:endParaRPr lang="en-US" sz="2800" dirty="0">
              <a:solidFill>
                <a:srgbClr val="FF0000"/>
              </a:solidFill>
            </a:endParaRPr>
          </a:p>
          <a:p>
            <a:endParaRPr lang="en-US" sz="2800" dirty="0">
              <a:solidFill>
                <a:srgbClr val="FF0000"/>
              </a:solidFill>
            </a:endParaRPr>
          </a:p>
          <a:p>
            <a:endParaRPr lang="en-US" sz="2800" dirty="0">
              <a:solidFill>
                <a:srgbClr val="FF0000"/>
              </a:solidFill>
            </a:endParaRPr>
          </a:p>
          <a:p>
            <a:endParaRPr lang="en-US" sz="2800" dirty="0">
              <a:solidFill>
                <a:srgbClr val="FF0000"/>
              </a:solidFill>
            </a:endParaRPr>
          </a:p>
          <a:p>
            <a:endParaRPr lang="en-US" sz="2800" dirty="0">
              <a:solidFill>
                <a:srgbClr val="FF0000"/>
              </a:solidFill>
            </a:endParaRPr>
          </a:p>
          <a:p>
            <a:r>
              <a:rPr lang="en-US" sz="2800" dirty="0" smtClean="0">
                <a:solidFill>
                  <a:srgbClr val="FF0000"/>
                </a:solidFill>
              </a:rPr>
              <a:t>+ Telluric acid</a:t>
            </a:r>
          </a:p>
          <a:p>
            <a:pPr marL="0" indent="0">
              <a:buNone/>
            </a:pPr>
            <a:r>
              <a:rPr lang="en-US" sz="2800" dirty="0" smtClean="0">
                <a:solidFill>
                  <a:srgbClr val="FF0000"/>
                </a:solidFill>
              </a:rPr>
              <a:t>+ H</a:t>
            </a:r>
            <a:r>
              <a:rPr lang="en-US" sz="2800" baseline="-25000" dirty="0" smtClean="0">
                <a:solidFill>
                  <a:srgbClr val="FF0000"/>
                </a:solidFill>
              </a:rPr>
              <a:t>2</a:t>
            </a:r>
            <a:r>
              <a:rPr lang="en-US" sz="2800" dirty="0" smtClean="0">
                <a:solidFill>
                  <a:srgbClr val="FF0000"/>
                </a:solidFill>
              </a:rPr>
              <a:t>0 </a:t>
            </a:r>
            <a:r>
              <a:rPr lang="en-US" sz="2800" dirty="0" smtClean="0">
                <a:solidFill>
                  <a:srgbClr val="FF0000"/>
                </a:solidFill>
              </a:rPr>
              <a:t>+ </a:t>
            </a:r>
            <a:r>
              <a:rPr lang="en-US" sz="2800" dirty="0" smtClean="0">
                <a:solidFill>
                  <a:srgbClr val="FF0000"/>
                </a:solidFill>
              </a:rPr>
              <a:t>surfactant + WLS</a:t>
            </a:r>
          </a:p>
          <a:p>
            <a:endParaRPr lang="en-US" sz="2800" dirty="0">
              <a:solidFill>
                <a:srgbClr val="FF0000"/>
              </a:solidFill>
            </a:endParaRPr>
          </a:p>
          <a:p>
            <a:endParaRPr lang="en-US" sz="2800" dirty="0">
              <a:solidFill>
                <a:srgbClr val="FF0000"/>
              </a:solidFill>
            </a:endParaRPr>
          </a:p>
          <a:p>
            <a:r>
              <a:rPr lang="en-US" sz="2800" dirty="0">
                <a:solidFill>
                  <a:srgbClr val="FF0000"/>
                </a:solidFill>
              </a:rPr>
              <a:t>7ktonnes water shielding</a:t>
            </a:r>
          </a:p>
          <a:p>
            <a:r>
              <a:rPr lang="en-US" sz="2800" dirty="0">
                <a:solidFill>
                  <a:srgbClr val="FF0000"/>
                </a:solidFill>
              </a:rPr>
              <a:t>~</a:t>
            </a:r>
            <a:r>
              <a:rPr lang="en-US" sz="2800" dirty="0" smtClean="0">
                <a:solidFill>
                  <a:srgbClr val="FF0000"/>
                </a:solidFill>
              </a:rPr>
              <a:t>9300 </a:t>
            </a:r>
            <a:r>
              <a:rPr lang="en-US" sz="2800" dirty="0">
                <a:solidFill>
                  <a:srgbClr val="FF0000"/>
                </a:solidFill>
              </a:rPr>
              <a:t>8inch PMT array</a:t>
            </a:r>
          </a:p>
        </p:txBody>
      </p:sp>
      <p:cxnSp>
        <p:nvCxnSpPr>
          <p:cNvPr id="7" name="Straight Arrow Connector 6"/>
          <p:cNvCxnSpPr/>
          <p:nvPr/>
        </p:nvCxnSpPr>
        <p:spPr>
          <a:xfrm>
            <a:off x="4216401" y="1286934"/>
            <a:ext cx="643467" cy="189653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flipH="1">
            <a:off x="5571066" y="1286933"/>
            <a:ext cx="677334" cy="5588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3742268" y="5164668"/>
            <a:ext cx="4573897" cy="128693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9" name="Picture 8" descr="Screen Shot 2014-07-07 at 11.28.33.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9802" y="1845733"/>
            <a:ext cx="2160046" cy="2166013"/>
          </a:xfrm>
          <a:prstGeom prst="rect">
            <a:avLst/>
          </a:prstGeom>
        </p:spPr>
      </p:pic>
    </p:spTree>
    <p:extLst>
      <p:ext uri="{BB962C8B-B14F-4D97-AF65-F5344CB8AC3E}">
        <p14:creationId xmlns:p14="http://schemas.microsoft.com/office/powerpoint/2010/main" val="415213024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90 members, 6 countries, 23 institutions</a:t>
            </a:r>
            <a:endParaRPr lang="en-US" dirty="0"/>
          </a:p>
        </p:txBody>
      </p:sp>
      <p:pic>
        <p:nvPicPr>
          <p:cNvPr id="5" name="Content Placeholder 4" descr="Screen Shot 2015-09-07 at 21.17.49.png"/>
          <p:cNvPicPr>
            <a:picLocks noGrp="1" noChangeAspect="1"/>
          </p:cNvPicPr>
          <p:nvPr>
            <p:ph idx="1"/>
          </p:nvPr>
        </p:nvPicPr>
        <p:blipFill>
          <a:blip r:embed="rId3">
            <a:extLst>
              <a:ext uri="{28A0092B-C50C-407E-A947-70E740481C1C}">
                <a14:useLocalDpi xmlns:a14="http://schemas.microsoft.com/office/drawing/2010/main" val="0"/>
              </a:ext>
            </a:extLst>
          </a:blip>
          <a:srcRect t="-3443" b="-3443"/>
          <a:stretch>
            <a:fillRect/>
          </a:stretch>
        </p:blipFill>
        <p:spPr>
          <a:xfrm>
            <a:off x="179408" y="1593683"/>
            <a:ext cx="8229600" cy="5315117"/>
          </a:xfrm>
        </p:spPr>
      </p:pic>
      <p:sp>
        <p:nvSpPr>
          <p:cNvPr id="4" name="Slide Number Placeholder 3"/>
          <p:cNvSpPr>
            <a:spLocks noGrp="1"/>
          </p:cNvSpPr>
          <p:nvPr>
            <p:ph type="sldNum" sz="quarter" idx="12"/>
          </p:nvPr>
        </p:nvSpPr>
        <p:spPr/>
        <p:txBody>
          <a:bodyPr/>
          <a:lstStyle/>
          <a:p>
            <a:fld id="{C93CEAF0-D08C-DE40-BB38-B7C916FB400A}" type="slidenum">
              <a:rPr lang="en-US" smtClean="0"/>
              <a:t>8</a:t>
            </a:fld>
            <a:endParaRPr lang="en-US"/>
          </a:p>
        </p:txBody>
      </p:sp>
      <p:sp>
        <p:nvSpPr>
          <p:cNvPr id="6" name="TextBox 5"/>
          <p:cNvSpPr txBox="1"/>
          <p:nvPr/>
        </p:nvSpPr>
        <p:spPr>
          <a:xfrm>
            <a:off x="7800510" y="804972"/>
            <a:ext cx="1190539" cy="2123658"/>
          </a:xfrm>
          <a:prstGeom prst="rect">
            <a:avLst/>
          </a:prstGeom>
          <a:solidFill>
            <a:srgbClr val="FFFFFF"/>
          </a:solidFill>
          <a:ln w="38100" cmpd="sng">
            <a:solidFill>
              <a:srgbClr val="000000"/>
            </a:solidFill>
          </a:ln>
        </p:spPr>
        <p:txBody>
          <a:bodyPr wrap="square" rtlCol="0">
            <a:spAutoFit/>
          </a:bodyPr>
          <a:lstStyle/>
          <a:p>
            <a:r>
              <a:rPr lang="en-US" dirty="0">
                <a:solidFill>
                  <a:srgbClr val="FF0000"/>
                </a:solidFill>
              </a:rPr>
              <a:t>Lancaster</a:t>
            </a:r>
          </a:p>
          <a:p>
            <a:r>
              <a:rPr lang="en-US" dirty="0" smtClean="0">
                <a:solidFill>
                  <a:srgbClr val="FF0000"/>
                </a:solidFill>
              </a:rPr>
              <a:t>Liverpool</a:t>
            </a:r>
          </a:p>
          <a:p>
            <a:r>
              <a:rPr lang="en-US" dirty="0" smtClean="0">
                <a:solidFill>
                  <a:srgbClr val="FF0000"/>
                </a:solidFill>
              </a:rPr>
              <a:t>Oxford</a:t>
            </a:r>
            <a:endParaRPr lang="en-US" dirty="0">
              <a:solidFill>
                <a:srgbClr val="FF0000"/>
              </a:solidFill>
            </a:endParaRPr>
          </a:p>
          <a:p>
            <a:r>
              <a:rPr lang="en-US" dirty="0" smtClean="0">
                <a:solidFill>
                  <a:srgbClr val="FF0000"/>
                </a:solidFill>
              </a:rPr>
              <a:t>QMUL</a:t>
            </a:r>
          </a:p>
          <a:p>
            <a:r>
              <a:rPr lang="en-US" dirty="0" smtClean="0">
                <a:solidFill>
                  <a:srgbClr val="FF0000"/>
                </a:solidFill>
              </a:rPr>
              <a:t>Sussex</a:t>
            </a:r>
          </a:p>
          <a:p>
            <a:r>
              <a:rPr lang="en-US" sz="1400" dirty="0" smtClean="0">
                <a:solidFill>
                  <a:srgbClr val="FF0000"/>
                </a:solidFill>
              </a:rPr>
              <a:t>11 academics</a:t>
            </a:r>
          </a:p>
          <a:p>
            <a:r>
              <a:rPr lang="en-US" sz="1400" dirty="0" smtClean="0">
                <a:solidFill>
                  <a:srgbClr val="FF0000"/>
                </a:solidFill>
              </a:rPr>
              <a:t>4 postdocs</a:t>
            </a:r>
          </a:p>
          <a:p>
            <a:r>
              <a:rPr lang="en-US" sz="1400" dirty="0" smtClean="0">
                <a:solidFill>
                  <a:srgbClr val="FF0000"/>
                </a:solidFill>
              </a:rPr>
              <a:t>14 </a:t>
            </a:r>
            <a:r>
              <a:rPr lang="en-US" sz="1400" dirty="0" err="1" smtClean="0">
                <a:solidFill>
                  <a:srgbClr val="FF0000"/>
                </a:solidFill>
              </a:rPr>
              <a:t>phds</a:t>
            </a:r>
            <a:endParaRPr lang="en-US" sz="1400" dirty="0">
              <a:solidFill>
                <a:srgbClr val="FF0000"/>
              </a:solidFill>
            </a:endParaRPr>
          </a:p>
        </p:txBody>
      </p:sp>
      <p:pic>
        <p:nvPicPr>
          <p:cNvPr id="7" name="Picture 6" descr="Screen Shot 2015-09-07 at 21.20.0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32538" y="778512"/>
            <a:ext cx="1981200" cy="1028700"/>
          </a:xfrm>
          <a:prstGeom prst="rect">
            <a:avLst/>
          </a:prstGeom>
        </p:spPr>
      </p:pic>
      <p:sp>
        <p:nvSpPr>
          <p:cNvPr id="8" name="TextBox 7"/>
          <p:cNvSpPr txBox="1"/>
          <p:nvPr/>
        </p:nvSpPr>
        <p:spPr>
          <a:xfrm>
            <a:off x="100869" y="990600"/>
            <a:ext cx="2416046" cy="369332"/>
          </a:xfrm>
          <a:prstGeom prst="rect">
            <a:avLst/>
          </a:prstGeom>
          <a:noFill/>
        </p:spPr>
        <p:txBody>
          <a:bodyPr wrap="none" rtlCol="0">
            <a:spAutoFit/>
          </a:bodyPr>
          <a:lstStyle/>
          <a:p>
            <a:r>
              <a:rPr lang="en-US" dirty="0" smtClean="0"/>
              <a:t>Analysis Co-coordinator</a:t>
            </a:r>
            <a:endParaRPr lang="en-US" dirty="0"/>
          </a:p>
        </p:txBody>
      </p:sp>
      <p:sp>
        <p:nvSpPr>
          <p:cNvPr id="10" name="TextBox 9"/>
          <p:cNvSpPr txBox="1"/>
          <p:nvPr/>
        </p:nvSpPr>
        <p:spPr>
          <a:xfrm>
            <a:off x="3400863" y="1272780"/>
            <a:ext cx="2431675" cy="369332"/>
          </a:xfrm>
          <a:prstGeom prst="rect">
            <a:avLst/>
          </a:prstGeom>
          <a:noFill/>
        </p:spPr>
        <p:txBody>
          <a:bodyPr wrap="none" rtlCol="0">
            <a:spAutoFit/>
          </a:bodyPr>
          <a:lstStyle/>
          <a:p>
            <a:r>
              <a:rPr lang="en-US" dirty="0" smtClean="0"/>
              <a:t>Processing coordinators</a:t>
            </a:r>
            <a:endParaRPr lang="en-US" dirty="0"/>
          </a:p>
        </p:txBody>
      </p:sp>
      <p:grpSp>
        <p:nvGrpSpPr>
          <p:cNvPr id="49" name="Group 48"/>
          <p:cNvGrpSpPr/>
          <p:nvPr/>
        </p:nvGrpSpPr>
        <p:grpSpPr>
          <a:xfrm>
            <a:off x="0" y="711324"/>
            <a:ext cx="5634170" cy="4407808"/>
            <a:chOff x="0" y="711324"/>
            <a:chExt cx="5634170" cy="4407808"/>
          </a:xfrm>
        </p:grpSpPr>
        <p:sp>
          <p:nvSpPr>
            <p:cNvPr id="9" name="TextBox 8"/>
            <p:cNvSpPr txBox="1"/>
            <p:nvPr/>
          </p:nvSpPr>
          <p:spPr>
            <a:xfrm>
              <a:off x="179408" y="1230534"/>
              <a:ext cx="2367543" cy="369332"/>
            </a:xfrm>
            <a:prstGeom prst="rect">
              <a:avLst/>
            </a:prstGeom>
            <a:noFill/>
          </p:spPr>
          <p:txBody>
            <a:bodyPr wrap="none" rtlCol="0">
              <a:spAutoFit/>
            </a:bodyPr>
            <a:lstStyle/>
            <a:p>
              <a:r>
                <a:rPr lang="en-US" dirty="0" smtClean="0"/>
                <a:t>Calibration coordinator</a:t>
              </a:r>
              <a:endParaRPr lang="en-US" dirty="0"/>
            </a:p>
          </p:txBody>
        </p:sp>
        <p:sp>
          <p:nvSpPr>
            <p:cNvPr id="11" name="TextBox 10"/>
            <p:cNvSpPr txBox="1"/>
            <p:nvPr/>
          </p:nvSpPr>
          <p:spPr>
            <a:xfrm>
              <a:off x="0" y="759723"/>
              <a:ext cx="2839239" cy="369332"/>
            </a:xfrm>
            <a:prstGeom prst="rect">
              <a:avLst/>
            </a:prstGeom>
            <a:noFill/>
          </p:spPr>
          <p:txBody>
            <a:bodyPr wrap="none" rtlCol="0">
              <a:spAutoFit/>
            </a:bodyPr>
            <a:lstStyle/>
            <a:p>
              <a:r>
                <a:rPr lang="en-US" dirty="0" smtClean="0"/>
                <a:t>Backgrounds co-coordinator</a:t>
              </a:r>
              <a:endParaRPr lang="en-US" dirty="0"/>
            </a:p>
          </p:txBody>
        </p:sp>
        <p:sp>
          <p:nvSpPr>
            <p:cNvPr id="12" name="TextBox 11"/>
            <p:cNvSpPr txBox="1"/>
            <p:nvPr/>
          </p:nvSpPr>
          <p:spPr>
            <a:xfrm>
              <a:off x="2997949" y="711324"/>
              <a:ext cx="2509221" cy="646331"/>
            </a:xfrm>
            <a:prstGeom prst="rect">
              <a:avLst/>
            </a:prstGeom>
            <a:noFill/>
          </p:spPr>
          <p:txBody>
            <a:bodyPr wrap="none" rtlCol="0">
              <a:spAutoFit/>
            </a:bodyPr>
            <a:lstStyle/>
            <a:p>
              <a:r>
                <a:rPr lang="en-US" dirty="0" smtClean="0"/>
                <a:t>Scintillator Development </a:t>
              </a:r>
            </a:p>
            <a:p>
              <a:r>
                <a:rPr lang="en-US" dirty="0" smtClean="0"/>
                <a:t>coordinator</a:t>
              </a:r>
              <a:endParaRPr lang="en-US" dirty="0"/>
            </a:p>
          </p:txBody>
        </p:sp>
        <p:sp>
          <p:nvSpPr>
            <p:cNvPr id="13" name="TextBox 12"/>
            <p:cNvSpPr txBox="1"/>
            <p:nvPr/>
          </p:nvSpPr>
          <p:spPr>
            <a:xfrm>
              <a:off x="384335" y="1457446"/>
              <a:ext cx="2353116" cy="369332"/>
            </a:xfrm>
            <a:prstGeom prst="rect">
              <a:avLst/>
            </a:prstGeom>
            <a:noFill/>
          </p:spPr>
          <p:txBody>
            <a:bodyPr wrap="none" rtlCol="0">
              <a:spAutoFit/>
            </a:bodyPr>
            <a:lstStyle/>
            <a:p>
              <a:r>
                <a:rPr lang="en-US" dirty="0" smtClean="0"/>
                <a:t>Software co-</a:t>
              </a:r>
              <a:r>
                <a:rPr lang="en-US" dirty="0" err="1" smtClean="0"/>
                <a:t>cordinator</a:t>
              </a:r>
              <a:endParaRPr lang="en-US" dirty="0"/>
            </a:p>
          </p:txBody>
        </p:sp>
        <p:cxnSp>
          <p:nvCxnSpPr>
            <p:cNvPr id="15" name="Straight Arrow Connector 14"/>
            <p:cNvCxnSpPr/>
            <p:nvPr/>
          </p:nvCxnSpPr>
          <p:spPr>
            <a:xfrm>
              <a:off x="4597400" y="1059890"/>
              <a:ext cx="139700" cy="290251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2377215" y="1465089"/>
              <a:ext cx="296736" cy="1514341"/>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1130302" y="1599866"/>
              <a:ext cx="2603498" cy="351926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2546951" y="1034490"/>
              <a:ext cx="2279049" cy="249611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2466115" y="1230534"/>
              <a:ext cx="3168055" cy="152536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2546951" y="1715319"/>
              <a:ext cx="564549" cy="93635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3733800" y="1599866"/>
              <a:ext cx="1206500" cy="34323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1141790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SNO+ Status</a:t>
            </a:r>
            <a:endParaRPr lang="en-US" dirty="0"/>
          </a:p>
        </p:txBody>
      </p:sp>
      <p:sp>
        <p:nvSpPr>
          <p:cNvPr id="3" name="Content Placeholder 2"/>
          <p:cNvSpPr>
            <a:spLocks noGrp="1"/>
          </p:cNvSpPr>
          <p:nvPr>
            <p:ph idx="1"/>
          </p:nvPr>
        </p:nvSpPr>
        <p:spPr>
          <a:xfrm>
            <a:off x="92597" y="755911"/>
            <a:ext cx="8823216" cy="6102089"/>
          </a:xfrm>
        </p:spPr>
        <p:txBody>
          <a:bodyPr>
            <a:normAutofit fontScale="77500" lnSpcReduction="20000"/>
          </a:bodyPr>
          <a:lstStyle/>
          <a:p>
            <a:r>
              <a:rPr lang="en-US" dirty="0" smtClean="0"/>
              <a:t>Milestones</a:t>
            </a:r>
          </a:p>
          <a:p>
            <a:pPr lvl="1"/>
            <a:r>
              <a:rPr lang="en-US" dirty="0" smtClean="0"/>
              <a:t>Scintillator plant main installation complete</a:t>
            </a:r>
          </a:p>
          <a:p>
            <a:pPr lvl="1"/>
            <a:r>
              <a:rPr lang="en-US" dirty="0" smtClean="0"/>
              <a:t>Helium Leak checking complete</a:t>
            </a:r>
          </a:p>
          <a:p>
            <a:pPr lvl="1"/>
            <a:r>
              <a:rPr lang="en-US" dirty="0" smtClean="0"/>
              <a:t>Cleaning and passivation ~done</a:t>
            </a:r>
          </a:p>
          <a:p>
            <a:pPr lvl="1"/>
            <a:r>
              <a:rPr lang="en-US" dirty="0" smtClean="0"/>
              <a:t>Successfully tested loading on AV hold-down ropes</a:t>
            </a:r>
          </a:p>
          <a:p>
            <a:pPr lvl="1"/>
            <a:r>
              <a:rPr lang="en-US" dirty="0" smtClean="0"/>
              <a:t>Electronics upgrades and PMT repairs</a:t>
            </a:r>
          </a:p>
          <a:p>
            <a:pPr lvl="1"/>
            <a:r>
              <a:rPr lang="en-US" dirty="0" smtClean="0"/>
              <a:t>In-situ optical </a:t>
            </a:r>
            <a:r>
              <a:rPr lang="en-US" dirty="0" err="1" smtClean="0"/>
              <a:t>fibres</a:t>
            </a:r>
            <a:r>
              <a:rPr lang="en-US" dirty="0" smtClean="0"/>
              <a:t> for calibration (LED and laser)</a:t>
            </a:r>
            <a:r>
              <a:rPr lang="en-US" dirty="0"/>
              <a:t> </a:t>
            </a:r>
            <a:endParaRPr lang="en-US" dirty="0" smtClean="0"/>
          </a:p>
          <a:p>
            <a:pPr marL="457200" lvl="1" indent="0" algn="r">
              <a:buNone/>
            </a:pPr>
            <a:r>
              <a:rPr lang="en-US" sz="2600" dirty="0" smtClean="0"/>
              <a:t>JINST </a:t>
            </a:r>
            <a:r>
              <a:rPr lang="en-US" sz="2600" dirty="0"/>
              <a:t>Vol. 10, P03002 (2015)</a:t>
            </a:r>
            <a:endParaRPr lang="en-US" sz="2600" dirty="0" smtClean="0"/>
          </a:p>
          <a:p>
            <a:pPr lvl="1"/>
            <a:r>
              <a:rPr lang="en-US" dirty="0" err="1" smtClean="0"/>
              <a:t>Te</a:t>
            </a:r>
            <a:r>
              <a:rPr lang="en-US" dirty="0" smtClean="0"/>
              <a:t> loading and purification methods developed, can now all be accomplished underground </a:t>
            </a:r>
            <a:r>
              <a:rPr lang="en-US" dirty="0"/>
              <a:t>	</a:t>
            </a:r>
            <a:r>
              <a:rPr lang="en-US" dirty="0" smtClean="0"/>
              <a:t>		</a:t>
            </a:r>
            <a:r>
              <a:rPr lang="en-US" dirty="0"/>
              <a:t> </a:t>
            </a:r>
            <a:r>
              <a:rPr lang="en-US" dirty="0" smtClean="0"/>
              <a:t>     </a:t>
            </a:r>
          </a:p>
          <a:p>
            <a:pPr marL="457200" lvl="1" indent="0" algn="r">
              <a:buNone/>
            </a:pPr>
            <a:r>
              <a:rPr lang="en-US" dirty="0" smtClean="0"/>
              <a:t> </a:t>
            </a:r>
            <a:r>
              <a:rPr lang="fr-FR" sz="2600" dirty="0" smtClean="0"/>
              <a:t>S</a:t>
            </a:r>
            <a:r>
              <a:rPr lang="fr-FR" sz="2600" dirty="0"/>
              <a:t>. Hans et al., NIMA795 (2015</a:t>
            </a:r>
            <a:r>
              <a:rPr lang="fr-FR" sz="2600" dirty="0" smtClean="0"/>
              <a:t>)</a:t>
            </a:r>
            <a:endParaRPr lang="en-US" dirty="0" smtClean="0"/>
          </a:p>
          <a:p>
            <a:pPr lvl="1"/>
            <a:r>
              <a:rPr lang="en-US" dirty="0" smtClean="0"/>
              <a:t>First </a:t>
            </a:r>
            <a:r>
              <a:rPr lang="en-US" dirty="0" err="1" smtClean="0"/>
              <a:t>tonne</a:t>
            </a:r>
            <a:r>
              <a:rPr lang="en-US" dirty="0" smtClean="0"/>
              <a:t> </a:t>
            </a:r>
            <a:r>
              <a:rPr lang="en-US" dirty="0" err="1" smtClean="0"/>
              <a:t>Te</a:t>
            </a:r>
            <a:r>
              <a:rPr lang="en-US" dirty="0" smtClean="0"/>
              <a:t> purchased, “cooling down” in SNOLAB (0.13% loading)</a:t>
            </a:r>
          </a:p>
          <a:p>
            <a:pPr lvl="1"/>
            <a:r>
              <a:rPr lang="en-US" dirty="0" smtClean="0"/>
              <a:t>Additional Canadian funding </a:t>
            </a:r>
            <a:r>
              <a:rPr lang="en-US" dirty="0"/>
              <a:t>will now allow us to go up to 0.5% loading in Phase </a:t>
            </a:r>
            <a:r>
              <a:rPr lang="en-US" dirty="0" smtClean="0"/>
              <a:t>I</a:t>
            </a:r>
          </a:p>
          <a:p>
            <a:pPr lvl="1"/>
            <a:r>
              <a:rPr lang="en-US" dirty="0"/>
              <a:t>New loading approach developed at Oxford is now being seriously considered - promises higher light yield, lower backgrounds, likely easier to implement. </a:t>
            </a:r>
            <a:endParaRPr lang="en-US" dirty="0" smtClean="0"/>
          </a:p>
          <a:p>
            <a:pPr lvl="2"/>
            <a:r>
              <a:rPr lang="en-US" sz="2600" dirty="0"/>
              <a:t>P</a:t>
            </a:r>
            <a:r>
              <a:rPr lang="en-US" sz="2600" dirty="0" smtClean="0"/>
              <a:t>ossible </a:t>
            </a:r>
            <a:r>
              <a:rPr lang="en-US" sz="2600" dirty="0"/>
              <a:t>route to Phase II with PMT upgrade</a:t>
            </a:r>
            <a:r>
              <a:rPr lang="en-US" sz="2600" dirty="0" smtClean="0"/>
              <a:t>.</a:t>
            </a:r>
          </a:p>
        </p:txBody>
      </p:sp>
      <p:sp>
        <p:nvSpPr>
          <p:cNvPr id="4" name="Slide Number Placeholder 3"/>
          <p:cNvSpPr>
            <a:spLocks noGrp="1"/>
          </p:cNvSpPr>
          <p:nvPr>
            <p:ph type="sldNum" sz="quarter" idx="12"/>
          </p:nvPr>
        </p:nvSpPr>
        <p:spPr/>
        <p:txBody>
          <a:bodyPr/>
          <a:lstStyle/>
          <a:p>
            <a:fld id="{C93CEAF0-D08C-DE40-BB38-B7C916FB400A}" type="slidenum">
              <a:rPr lang="en-US" smtClean="0"/>
              <a:t>9</a:t>
            </a:fld>
            <a:endParaRPr lang="en-US"/>
          </a:p>
        </p:txBody>
      </p:sp>
      <p:pic>
        <p:nvPicPr>
          <p:cNvPr id="5" name="Picture 4" descr="Screen Shot 2015-09-07 at 21.21.3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8038" y="1"/>
            <a:ext cx="2185961" cy="2880836"/>
          </a:xfrm>
          <a:prstGeom prst="rect">
            <a:avLst/>
          </a:prstGeom>
        </p:spPr>
      </p:pic>
    </p:spTree>
    <p:extLst>
      <p:ext uri="{BB962C8B-B14F-4D97-AF65-F5344CB8AC3E}">
        <p14:creationId xmlns:p14="http://schemas.microsoft.com/office/powerpoint/2010/main" val="406186053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Jeann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Jeanne1.thmx</Template>
  <TotalTime>30453</TotalTime>
  <Words>4963</Words>
  <Application>Microsoft Macintosh PowerPoint</Application>
  <PresentationFormat>On-screen Show (4:3)</PresentationFormat>
  <Paragraphs>620</Paragraphs>
  <Slides>45</Slides>
  <Notes>30</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45</vt:i4>
      </vt:variant>
    </vt:vector>
  </HeadingPairs>
  <TitlesOfParts>
    <vt:vector size="48" baseType="lpstr">
      <vt:lpstr>Jeanne1</vt:lpstr>
      <vt:lpstr>Microsoft Equation</vt:lpstr>
      <vt:lpstr>Equation</vt:lpstr>
      <vt:lpstr>Double Beta Decay</vt:lpstr>
      <vt:lpstr>Contents</vt:lpstr>
      <vt:lpstr>Double Beta Decay</vt:lpstr>
      <vt:lpstr>Neutrinoless Double Beta Decay</vt:lpstr>
      <vt:lpstr>Experimental Sensitivity</vt:lpstr>
      <vt:lpstr>PowerPoint Presentation</vt:lpstr>
      <vt:lpstr>SNO+ Detector</vt:lpstr>
      <vt:lpstr>90 members, 6 countries, 23 institutions</vt:lpstr>
      <vt:lpstr>SNO+ Status</vt:lpstr>
      <vt:lpstr>SNO+ Status </vt:lpstr>
      <vt:lpstr>Calibrations</vt:lpstr>
      <vt:lpstr>SNO+ (130Te)</vt:lpstr>
      <vt:lpstr>Diol Complexes</vt:lpstr>
      <vt:lpstr>SNO+ future</vt:lpstr>
      <vt:lpstr>SuperNEMO</vt:lpstr>
      <vt:lpstr>NEMO-3 Overview</vt:lpstr>
      <vt:lpstr>Recent NEMO-3 Results: All Have Major           Involvement</vt:lpstr>
      <vt:lpstr>World’s Best Limits</vt:lpstr>
      <vt:lpstr>SuperNEMO Demonstrator Module: Overview</vt:lpstr>
      <vt:lpstr>SuperNEMO Construction Status</vt:lpstr>
      <vt:lpstr>SuperNEMO Construction Status</vt:lpstr>
      <vt:lpstr>SuperNEMO Construction Status</vt:lpstr>
      <vt:lpstr>Timescales</vt:lpstr>
      <vt:lpstr>Other Experiments</vt:lpstr>
      <vt:lpstr>Summary Table</vt:lpstr>
      <vt:lpstr>Combining Results</vt:lpstr>
      <vt:lpstr>Timescales &amp; Sensitivity</vt:lpstr>
      <vt:lpstr>Summary</vt:lpstr>
      <vt:lpstr>Backups</vt:lpstr>
      <vt:lpstr>PowerPoint Presentation</vt:lpstr>
      <vt:lpstr>    GERDA</vt:lpstr>
      <vt:lpstr>Majorana</vt:lpstr>
      <vt:lpstr>Future 76Ge</vt:lpstr>
      <vt:lpstr>PowerPoint Presentation</vt:lpstr>
      <vt:lpstr>CUORE-0</vt:lpstr>
      <vt:lpstr>CUORE future</vt:lpstr>
      <vt:lpstr>PowerPoint Presentation</vt:lpstr>
      <vt:lpstr>KamLAND-Zen</vt:lpstr>
      <vt:lpstr>KamLAND-Zen next generation</vt:lpstr>
      <vt:lpstr>EXO-200</vt:lpstr>
      <vt:lpstr>EXO next Generation</vt:lpstr>
      <vt:lpstr>Next Generation 136Xe</vt:lpstr>
      <vt:lpstr>SNO+ Water Leak</vt:lpstr>
      <vt:lpstr>SNO+: What if we see a Bump?</vt:lpstr>
      <vt:lpstr>Global Landscape (USA Perspective)</vt:lpstr>
    </vt:vector>
  </TitlesOfParts>
  <Company>Queen Mary, University of London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Double Beta Decay</dc:title>
  <dc:creator>Jeanne Wilson</dc:creator>
  <cp:lastModifiedBy>Jeanne Wilson</cp:lastModifiedBy>
  <cp:revision>75</cp:revision>
  <dcterms:created xsi:type="dcterms:W3CDTF">2015-09-03T16:57:26Z</dcterms:created>
  <dcterms:modified xsi:type="dcterms:W3CDTF">2015-09-24T20:31:19Z</dcterms:modified>
</cp:coreProperties>
</file>