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sldIdLst>
    <p:sldId id="397" r:id="rId2"/>
    <p:sldId id="490" r:id="rId3"/>
    <p:sldId id="258" r:id="rId4"/>
    <p:sldId id="369" r:id="rId5"/>
    <p:sldId id="352" r:id="rId6"/>
    <p:sldId id="355" r:id="rId7"/>
    <p:sldId id="356" r:id="rId8"/>
    <p:sldId id="357" r:id="rId9"/>
    <p:sldId id="468" r:id="rId10"/>
    <p:sldId id="473" r:id="rId11"/>
    <p:sldId id="415" r:id="rId12"/>
    <p:sldId id="474" r:id="rId13"/>
    <p:sldId id="525" r:id="rId14"/>
    <p:sldId id="452" r:id="rId15"/>
    <p:sldId id="453" r:id="rId16"/>
    <p:sldId id="417" r:id="rId17"/>
    <p:sldId id="492" r:id="rId18"/>
    <p:sldId id="470" r:id="rId19"/>
    <p:sldId id="471" r:id="rId20"/>
    <p:sldId id="493" r:id="rId21"/>
    <p:sldId id="494" r:id="rId22"/>
    <p:sldId id="469" r:id="rId23"/>
    <p:sldId id="472" r:id="rId24"/>
    <p:sldId id="495" r:id="rId25"/>
    <p:sldId id="496" r:id="rId26"/>
    <p:sldId id="497" r:id="rId27"/>
    <p:sldId id="491" r:id="rId28"/>
    <p:sldId id="498" r:id="rId29"/>
    <p:sldId id="500" r:id="rId30"/>
    <p:sldId id="501" r:id="rId31"/>
    <p:sldId id="502" r:id="rId32"/>
    <p:sldId id="456" r:id="rId33"/>
    <p:sldId id="503" r:id="rId34"/>
    <p:sldId id="504" r:id="rId35"/>
    <p:sldId id="505" r:id="rId36"/>
    <p:sldId id="506" r:id="rId37"/>
    <p:sldId id="460" r:id="rId38"/>
    <p:sldId id="467" r:id="rId39"/>
    <p:sldId id="507" r:id="rId40"/>
    <p:sldId id="515" r:id="rId41"/>
    <p:sldId id="457" r:id="rId42"/>
    <p:sldId id="509" r:id="rId43"/>
    <p:sldId id="524" r:id="rId44"/>
    <p:sldId id="512" r:id="rId45"/>
    <p:sldId id="513" r:id="rId46"/>
    <p:sldId id="514" r:id="rId47"/>
    <p:sldId id="458" r:id="rId48"/>
    <p:sldId id="517" r:id="rId49"/>
    <p:sldId id="459" r:id="rId50"/>
    <p:sldId id="486" r:id="rId51"/>
    <p:sldId id="461" r:id="rId52"/>
    <p:sldId id="479" r:id="rId53"/>
    <p:sldId id="489" r:id="rId54"/>
    <p:sldId id="478" r:id="rId55"/>
    <p:sldId id="462" r:id="rId56"/>
    <p:sldId id="487" r:id="rId57"/>
    <p:sldId id="482" r:id="rId58"/>
    <p:sldId id="488" r:id="rId59"/>
    <p:sldId id="463" r:id="rId60"/>
    <p:sldId id="480" r:id="rId61"/>
    <p:sldId id="464" r:id="rId62"/>
    <p:sldId id="465" r:id="rId63"/>
    <p:sldId id="521" r:id="rId64"/>
    <p:sldId id="519" r:id="rId65"/>
    <p:sldId id="518" r:id="rId66"/>
    <p:sldId id="520" r:id="rId67"/>
    <p:sldId id="466" r:id="rId68"/>
    <p:sldId id="484" r:id="rId69"/>
    <p:sldId id="516" r:id="rId70"/>
    <p:sldId id="485" r:id="rId71"/>
    <p:sldId id="522" r:id="rId72"/>
    <p:sldId id="523" r:id="rId7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accent2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3333FF"/>
    <a:srgbClr val="33CC33"/>
    <a:srgbClr val="0066FF"/>
    <a:srgbClr val="FF0000"/>
    <a:srgbClr val="FFCCFF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2168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FontTx/>
              <a:buNone/>
              <a:defRPr sz="13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D9FBC55-2E4B-744A-883D-C22CD1F5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70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3505A8-0557-1D4E-B62C-3C376DA6389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13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4DD9C-3C41-D641-A808-21C184F9A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0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96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96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F93F0-2441-024F-BA02-E2B0B7175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6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A2AD5-55D9-164F-B7B0-22F491E2B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0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CAEB-FEA2-934D-BC25-A3D0F966B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3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7B2A8-5A1C-0F41-B067-92300489E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1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8AA57-B05D-5545-92F1-A0ED4F80B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6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F6B88-FD66-014D-BA0F-B673D7364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065DD-984F-EA4A-8F1D-15FC94AB0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A3236-5A6B-9143-ABFF-699C1FF6E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7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5B219-AA3D-1D48-9302-BD1366223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248400"/>
            <a:ext cx="83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 b="1">
                <a:solidFill>
                  <a:schemeClr val="tx1"/>
                </a:solidFill>
                <a:latin typeface="Comic Sans MS" charset="0"/>
                <a:cs typeface="+mn-cs"/>
              </a:defRPr>
            </a:lvl1pPr>
          </a:lstStyle>
          <a:p>
            <a:pPr>
              <a:defRPr/>
            </a:pPr>
            <a:fld id="{BE5239BC-B877-C248-9722-1D052E0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6" name="Text Box 52"/>
          <p:cNvSpPr txBox="1">
            <a:spLocks noChangeArrowheads="1"/>
          </p:cNvSpPr>
          <p:nvPr userDrawn="1"/>
        </p:nvSpPr>
        <p:spPr bwMode="auto">
          <a:xfrm>
            <a:off x="2628900" y="6507163"/>
            <a:ext cx="3543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buFontTx/>
              <a:buNone/>
              <a:defRPr/>
            </a:pPr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Sinead Farrington, </a:t>
            </a:r>
            <a:r>
              <a:rPr lang="en-GB"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University of Warwick</a:t>
            </a:r>
            <a:endParaRPr lang="en-US" sz="12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079" name="Line 55"/>
          <p:cNvSpPr>
            <a:spLocks noChangeShapeType="1"/>
          </p:cNvSpPr>
          <p:nvPr userDrawn="1"/>
        </p:nvSpPr>
        <p:spPr bwMode="auto">
          <a:xfrm>
            <a:off x="457200" y="685800"/>
            <a:ext cx="830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5000"/>
        <a:buChar char="•"/>
        <a:defRPr sz="2400" b="1">
          <a:solidFill>
            <a:srgbClr val="333399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2000">
          <a:solidFill>
            <a:srgbClr val="0066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>
          <a:solidFill>
            <a:srgbClr val="0080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25000"/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hyperlink" Target="https://indico.cern.ch/event/442432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LHC Run 2 Prospects: Experimental Overview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YETI 2016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Sinéad</a:t>
            </a:r>
            <a:r>
              <a:rPr lang="en-US" dirty="0" smtClean="0">
                <a:cs typeface="+mn-cs"/>
              </a:rPr>
              <a:t> Farrington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12</a:t>
            </a:r>
            <a:r>
              <a:rPr lang="en-US" baseline="30000" dirty="0" smtClean="0">
                <a:cs typeface="+mn-cs"/>
              </a:rPr>
              <a:t>th</a:t>
            </a:r>
            <a:r>
              <a:rPr lang="en-US" dirty="0" smtClean="0">
                <a:cs typeface="+mn-cs"/>
              </a:rPr>
              <a:t> January 2016</a:t>
            </a:r>
            <a:endParaRPr lang="en-US" dirty="0">
              <a:cs typeface="+mn-cs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312988" cy="9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0"/>
            <a:ext cx="111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r>
              <a:rPr lang="en-US" dirty="0" err="1" smtClean="0"/>
              <a:t>lumi</a:t>
            </a:r>
            <a:r>
              <a:rPr lang="en-US" dirty="0" smtClean="0"/>
              <a:t>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(From G. Salam talk)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762000"/>
            <a:ext cx="4495800" cy="54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951D3B-F61D-8748-BA7D-2E57F29D3CE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Goals of the LHC</a:t>
            </a:r>
            <a:endParaRPr lang="en-US" sz="3200" smtClean="0">
              <a:cs typeface="+mj-cs"/>
            </a:endParaRP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n-cs"/>
              </a:rPr>
              <a:t>Understanding the generation of mass</a:t>
            </a:r>
          </a:p>
          <a:p>
            <a:pPr eaLnBrk="1" hangingPunct="1">
              <a:defRPr/>
            </a:pPr>
            <a:endParaRPr lang="en-GB" dirty="0">
              <a:cs typeface="+mn-cs"/>
            </a:endParaRP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Understanding origin of CP violation</a:t>
            </a:r>
          </a:p>
          <a:p>
            <a:pPr lvl="1" eaLnBrk="1" hangingPunct="1">
              <a:defRPr/>
            </a:pPr>
            <a:r>
              <a:rPr lang="en-GB" dirty="0" smtClean="0">
                <a:cs typeface="+mn-cs"/>
              </a:rPr>
              <a:t>In quantities large enough to explain CP asymmetry of universe</a:t>
            </a:r>
          </a:p>
          <a:p>
            <a:pPr eaLnBrk="1" hangingPunct="1">
              <a:defRPr/>
            </a:pPr>
            <a:endParaRPr lang="en-GB" dirty="0" smtClean="0">
              <a:cs typeface="+mn-cs"/>
            </a:endParaRP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Searching for new phenomena to rule in or out new theories</a:t>
            </a:r>
          </a:p>
          <a:p>
            <a:pPr eaLnBrk="1" hangingPunct="1">
              <a:defRPr/>
            </a:pPr>
            <a:endParaRPr lang="en-GB" dirty="0" smtClean="0">
              <a:cs typeface="+mn-cs"/>
            </a:endParaRP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Searching for whatever is out there</a:t>
            </a:r>
          </a:p>
          <a:p>
            <a:pPr eaLnBrk="1" hangingPunct="1">
              <a:defRPr/>
            </a:pPr>
            <a:endParaRPr lang="en-GB" dirty="0">
              <a:cs typeface="+mn-cs"/>
            </a:endParaRP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Joining up our understanding of the very large (galaxies) with the very small: what is dark matter?</a:t>
            </a:r>
          </a:p>
          <a:p>
            <a:pPr marL="0" indent="0" eaLnBrk="1" hangingPunct="1">
              <a:buNone/>
              <a:defRPr/>
            </a:pPr>
            <a:endParaRPr lang="en-GB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328186-DDC0-5748-AFAA-6450659A450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400" dirty="0" smtClean="0">
                <a:cs typeface="+mj-cs"/>
              </a:rPr>
              <a:t>Probe the Standard Model and look for processes beyond it</a:t>
            </a:r>
            <a:endParaRPr lang="en-US" sz="2400" dirty="0" smtClean="0">
              <a:cs typeface="+mj-cs"/>
            </a:endParaRP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381000" y="838200"/>
            <a:ext cx="5019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Strong, weak and Electromagnetic </a:t>
            </a:r>
          </a:p>
          <a:p>
            <a:pPr>
              <a:buFontTx/>
              <a:buNone/>
              <a:defRPr/>
            </a:pPr>
            <a:r>
              <a:rPr lang="en-GB" dirty="0">
                <a:cs typeface="+mn-cs"/>
              </a:rPr>
              <a:t> forces</a:t>
            </a:r>
          </a:p>
          <a:p>
            <a:pPr>
              <a:defRPr/>
            </a:pPr>
            <a:r>
              <a:rPr lang="en-GB" dirty="0">
                <a:cs typeface="+mn-cs"/>
              </a:rPr>
              <a:t>Describes interaction of matter </a:t>
            </a:r>
          </a:p>
          <a:p>
            <a:pPr>
              <a:buFontTx/>
              <a:buNone/>
              <a:defRPr/>
            </a:pPr>
            <a:r>
              <a:rPr lang="en-GB" dirty="0">
                <a:cs typeface="+mn-cs"/>
              </a:rPr>
              <a:t>particles by the means of </a:t>
            </a:r>
          </a:p>
          <a:p>
            <a:pPr>
              <a:buFontTx/>
              <a:buNone/>
              <a:defRPr/>
            </a:pPr>
            <a:r>
              <a:rPr lang="en-GB" dirty="0">
                <a:cs typeface="+mn-cs"/>
              </a:rPr>
              <a:t>force carrier particles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pic>
        <p:nvPicPr>
          <p:cNvPr id="21508" name="Picture 6" descr="at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676400" y="2971800"/>
            <a:ext cx="2057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32004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609600"/>
            <a:ext cx="350697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328186-DDC0-5748-AFAA-6450659A450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400" dirty="0" smtClean="0">
                <a:cs typeface="+mj-cs"/>
              </a:rPr>
              <a:t>Probe the Standard Model and look for processes beyond it</a:t>
            </a:r>
            <a:endParaRPr lang="en-US" sz="2400" dirty="0" smtClean="0">
              <a:cs typeface="+mj-cs"/>
            </a:endParaRP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381000" y="838200"/>
            <a:ext cx="5019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Strong, weak and Electromagnetic </a:t>
            </a:r>
          </a:p>
          <a:p>
            <a:pPr>
              <a:buFontTx/>
              <a:buNone/>
              <a:defRPr/>
            </a:pPr>
            <a:r>
              <a:rPr lang="en-GB" dirty="0">
                <a:cs typeface="+mn-cs"/>
              </a:rPr>
              <a:t> forces</a:t>
            </a:r>
          </a:p>
          <a:p>
            <a:pPr>
              <a:defRPr/>
            </a:pPr>
            <a:r>
              <a:rPr lang="en-GB" dirty="0">
                <a:cs typeface="+mn-cs"/>
              </a:rPr>
              <a:t>Describes interaction of matter </a:t>
            </a:r>
          </a:p>
          <a:p>
            <a:pPr>
              <a:buFontTx/>
              <a:buNone/>
              <a:defRPr/>
            </a:pPr>
            <a:r>
              <a:rPr lang="en-GB" dirty="0">
                <a:cs typeface="+mn-cs"/>
              </a:rPr>
              <a:t>particles by the means of </a:t>
            </a:r>
          </a:p>
          <a:p>
            <a:pPr>
              <a:buFontTx/>
              <a:buNone/>
              <a:defRPr/>
            </a:pPr>
            <a:r>
              <a:rPr lang="en-GB" dirty="0">
                <a:cs typeface="+mn-cs"/>
              </a:rPr>
              <a:t>force carrier particles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pic>
        <p:nvPicPr>
          <p:cNvPr id="21508" name="Picture 6" descr="at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676400" y="2971800"/>
            <a:ext cx="2057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32004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43400" y="3365500"/>
            <a:ext cx="3332163" cy="2844800"/>
            <a:chOff x="4343400" y="3366039"/>
            <a:chExt cx="3331710" cy="2844389"/>
          </a:xfrm>
        </p:grpSpPr>
        <p:pic>
          <p:nvPicPr>
            <p:cNvPr id="21512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429000"/>
              <a:ext cx="3331710" cy="278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TextBox 7"/>
            <p:cNvSpPr txBox="1">
              <a:spLocks noChangeArrowheads="1"/>
            </p:cNvSpPr>
            <p:nvPr/>
          </p:nvSpPr>
          <p:spPr bwMode="auto">
            <a:xfrm>
              <a:off x="4429484" y="3366039"/>
              <a:ext cx="117667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/>
                <a:t>Greeks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48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we, as experimentalists, go about achieving those goals?</a:t>
            </a:r>
          </a:p>
          <a:p>
            <a:r>
              <a:rPr lang="en-US" dirty="0" smtClean="0"/>
              <a:t>How far did we get in Run 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achieve LHC goals, there are two approaches, built using the same detector principles</a:t>
            </a:r>
          </a:p>
          <a:p>
            <a:pPr lvl="1"/>
            <a:r>
              <a:rPr lang="en-US" dirty="0" smtClean="0"/>
              <a:t>General purpose detectors (ATLAS and CMS)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Dedicated experiments for </a:t>
            </a:r>
            <a:r>
              <a:rPr lang="en-US" dirty="0" err="1" smtClean="0"/>
              <a:t>flavour</a:t>
            </a:r>
            <a:r>
              <a:rPr lang="en-US" dirty="0" smtClean="0"/>
              <a:t> physics (</a:t>
            </a:r>
            <a:r>
              <a:rPr lang="en-US" dirty="0" err="1" smtClean="0"/>
              <a:t>LHCb</a:t>
            </a:r>
            <a:r>
              <a:rPr lang="en-US" dirty="0" smtClean="0"/>
              <a:t>) and Heavy Ion (ALICE) – I will not cover ALICE detector or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133601"/>
            <a:ext cx="3266275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133600"/>
            <a:ext cx="3128171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6119"/>
          <a:stretch/>
        </p:blipFill>
        <p:spPr>
          <a:xfrm>
            <a:off x="990600" y="5029199"/>
            <a:ext cx="3827241" cy="1817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5029200"/>
            <a:ext cx="3124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956FC-181C-E947-B2E2-88CF990916DE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cs typeface="+mj-cs"/>
              </a:rPr>
              <a:t>ATLAS Detector</a:t>
            </a:r>
            <a:endParaRPr lang="en-US" sz="3200" dirty="0" smtClean="0">
              <a:cs typeface="+mj-cs"/>
            </a:endParaRPr>
          </a:p>
        </p:txBody>
      </p:sp>
      <p:pic>
        <p:nvPicPr>
          <p:cNvPr id="32771" name="Picture 3" descr="eve_gen_0806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248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64" name="Text Box 4"/>
          <p:cNvSpPr txBox="1">
            <a:spLocks noChangeArrowheads="1"/>
          </p:cNvSpPr>
          <p:nvPr/>
        </p:nvSpPr>
        <p:spPr bwMode="auto">
          <a:xfrm>
            <a:off x="288925" y="725488"/>
            <a:ext cx="789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>
                <a:cs typeface="+mn-cs"/>
              </a:rPr>
              <a:t>“Onion shell” structure enables reconstruction of particles</a:t>
            </a:r>
          </a:p>
        </p:txBody>
      </p:sp>
      <p:sp>
        <p:nvSpPr>
          <p:cNvPr id="501765" name="Text Box 5"/>
          <p:cNvSpPr txBox="1">
            <a:spLocks noChangeArrowheads="1"/>
          </p:cNvSpPr>
          <p:nvPr/>
        </p:nvSpPr>
        <p:spPr bwMode="auto">
          <a:xfrm>
            <a:off x="746125" y="5581650"/>
            <a:ext cx="77089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>
                <a:cs typeface="+mn-cs"/>
              </a:rPr>
              <a:t>Use this capability to reconstruct particle interactions of </a:t>
            </a:r>
          </a:p>
          <a:p>
            <a:pPr>
              <a:buFontTx/>
              <a:buNone/>
              <a:defRPr/>
            </a:pPr>
            <a:r>
              <a:rPr lang="en-GB">
                <a:cs typeface="+mn-cs"/>
              </a:rPr>
              <a:t>special interest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Silicon strips and pixels </a:t>
            </a:r>
            <a:r>
              <a:rPr lang="en-US" dirty="0" smtClean="0"/>
              <a:t>(~62m</a:t>
            </a:r>
            <a:r>
              <a:rPr lang="en-US" baseline="30000" dirty="0" smtClean="0"/>
              <a:t>2</a:t>
            </a:r>
            <a:r>
              <a:rPr lang="en-US" dirty="0" smtClean="0"/>
              <a:t> of silicon)</a:t>
            </a:r>
            <a:endParaRPr lang="en-US" dirty="0" smtClean="0"/>
          </a:p>
          <a:p>
            <a:pPr lvl="1"/>
            <a:r>
              <a:rPr lang="en-US" dirty="0" smtClean="0"/>
              <a:t>In 2 Tesla field</a:t>
            </a:r>
          </a:p>
          <a:p>
            <a:pPr lvl="1"/>
            <a:r>
              <a:rPr lang="en-US" dirty="0" smtClean="0"/>
              <a:t>High granularity and resolution for charged particle trajectories</a:t>
            </a:r>
          </a:p>
          <a:p>
            <a:r>
              <a:rPr lang="en-US" dirty="0" smtClean="0"/>
              <a:t>Transition Radiation Tracker</a:t>
            </a:r>
          </a:p>
          <a:p>
            <a:pPr lvl="1"/>
            <a:r>
              <a:rPr lang="en-US" dirty="0" smtClean="0"/>
              <a:t>Continuous tracking of charged particles – </a:t>
            </a:r>
            <a:r>
              <a:rPr lang="en-US" dirty="0" err="1" smtClean="0"/>
              <a:t>Xe</a:t>
            </a:r>
            <a:r>
              <a:rPr lang="en-US" dirty="0" smtClean="0"/>
              <a:t>-filled tubes</a:t>
            </a:r>
          </a:p>
          <a:p>
            <a:pPr lvl="1"/>
            <a:r>
              <a:rPr lang="en-US" dirty="0" smtClean="0"/>
              <a:t>Less material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than </a:t>
            </a:r>
            <a:r>
              <a:rPr lang="en-US" dirty="0" smtClean="0"/>
              <a:t>silicon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302204"/>
            <a:ext cx="4343400" cy="35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1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14F8B1-8CD4-4A4D-80E4-0B279382E333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The ATLAS experiment</a:t>
            </a:r>
            <a:endParaRPr lang="en-US" sz="3200" smtClean="0">
              <a:cs typeface="+mj-cs"/>
            </a:endParaRPr>
          </a:p>
        </p:txBody>
      </p:sp>
      <p:pic>
        <p:nvPicPr>
          <p:cNvPr id="37891" name="Picture 3" descr="0612010_14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5438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43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25B0EE-3D06-294F-B9B9-2BD3B9067E47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The ATLAS experiment</a:t>
            </a:r>
            <a:endParaRPr lang="en-US" sz="3200" smtClean="0">
              <a:cs typeface="+mj-cs"/>
            </a:endParaRPr>
          </a:p>
        </p:txBody>
      </p:sp>
      <p:pic>
        <p:nvPicPr>
          <p:cNvPr id="38915" name="Picture 3" descr="0510026_10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6325"/>
            <a:ext cx="7239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72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 will cover:</a:t>
            </a:r>
          </a:p>
          <a:p>
            <a:pPr lvl="1"/>
            <a:r>
              <a:rPr lang="en-US" dirty="0" smtClean="0"/>
              <a:t>Recap the goals of the LHC</a:t>
            </a:r>
          </a:p>
          <a:p>
            <a:pPr lvl="1"/>
            <a:r>
              <a:rPr lang="en-US" dirty="0" smtClean="0"/>
              <a:t>Look at how the LHC experiments are </a:t>
            </a:r>
            <a:r>
              <a:rPr lang="en-US" dirty="0" smtClean="0"/>
              <a:t>designed</a:t>
            </a:r>
          </a:p>
          <a:p>
            <a:pPr lvl="1"/>
            <a:r>
              <a:rPr lang="en-US" dirty="0" err="1" smtClean="0"/>
              <a:t>Summarise</a:t>
            </a:r>
            <a:r>
              <a:rPr lang="en-US" dirty="0" smtClean="0"/>
              <a:t> </a:t>
            </a:r>
            <a:r>
              <a:rPr lang="en-US" dirty="0" smtClean="0"/>
              <a:t>what was achieved in Run 1</a:t>
            </a:r>
          </a:p>
          <a:p>
            <a:pPr lvl="1"/>
            <a:r>
              <a:rPr lang="en-US" dirty="0" smtClean="0"/>
              <a:t>Describe the upgrades done in the shutdown between Run 1 &amp; 2</a:t>
            </a:r>
          </a:p>
          <a:p>
            <a:pPr lvl="1"/>
            <a:r>
              <a:rPr lang="en-US" dirty="0" err="1" smtClean="0"/>
              <a:t>Summarise</a:t>
            </a:r>
            <a:r>
              <a:rPr lang="en-US" dirty="0" smtClean="0"/>
              <a:t> some of the Physics prospects for Run 2</a:t>
            </a:r>
          </a:p>
          <a:p>
            <a:pPr lvl="1"/>
            <a:r>
              <a:rPr lang="en-US" dirty="0" smtClean="0"/>
              <a:t>Look at some early hints from Run 2</a:t>
            </a:r>
          </a:p>
          <a:p>
            <a:endParaRPr lang="en-US" dirty="0" smtClean="0"/>
          </a:p>
          <a:p>
            <a:r>
              <a:rPr lang="en-US" dirty="0" smtClean="0"/>
              <a:t>What I will not cover:</a:t>
            </a:r>
          </a:p>
          <a:p>
            <a:pPr lvl="1"/>
            <a:r>
              <a:rPr lang="en-US" dirty="0" smtClean="0"/>
              <a:t>Details of any given Physics topic</a:t>
            </a:r>
          </a:p>
          <a:p>
            <a:pPr lvl="2"/>
            <a:r>
              <a:rPr lang="en-US" dirty="0" smtClean="0"/>
              <a:t>In the next days you will have 2 hours dedicated to individual topics, with a detailed look at the theory and experiment behind each topic</a:t>
            </a:r>
          </a:p>
          <a:p>
            <a:pPr lvl="2"/>
            <a:r>
              <a:rPr lang="en-US" dirty="0" smtClean="0"/>
              <a:t>This talk is an overview of many topics so touches on them briefly</a:t>
            </a:r>
          </a:p>
          <a:p>
            <a:r>
              <a:rPr lang="en-US" sz="1400" dirty="0" smtClean="0"/>
              <a:t>Final caveat: </a:t>
            </a:r>
          </a:p>
          <a:p>
            <a:pPr lvl="1"/>
            <a:r>
              <a:rPr lang="en-US" sz="1200" dirty="0" smtClean="0"/>
              <a:t>I’m on ATLAS so may use it to describe things more often than CMS simply because I’m more familiar with it – there is no intended bias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Calorimeters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71" r="6996" b="8595"/>
          <a:stretch/>
        </p:blipFill>
        <p:spPr>
          <a:xfrm>
            <a:off x="3733800" y="2867489"/>
            <a:ext cx="5257800" cy="35333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Liquid Argon calorimeter</a:t>
            </a:r>
          </a:p>
          <a:p>
            <a:pPr lvl="1"/>
            <a:r>
              <a:rPr lang="en-US" dirty="0" smtClean="0"/>
              <a:t>Barrel Electromagnetic calorimeter and end-cap of </a:t>
            </a:r>
            <a:r>
              <a:rPr lang="en-US" dirty="0" err="1"/>
              <a:t>H</a:t>
            </a:r>
            <a:r>
              <a:rPr lang="en-US" dirty="0" err="1" smtClean="0"/>
              <a:t>adronic</a:t>
            </a:r>
            <a:r>
              <a:rPr lang="en-US" dirty="0" smtClean="0"/>
              <a:t> calorimeter</a:t>
            </a:r>
          </a:p>
          <a:p>
            <a:pPr lvl="1"/>
            <a:r>
              <a:rPr lang="en-US" dirty="0" smtClean="0"/>
              <a:t>Fast response time, fine “granularity”</a:t>
            </a:r>
          </a:p>
          <a:p>
            <a:r>
              <a:rPr lang="en-US" dirty="0" smtClean="0"/>
              <a:t>Tile</a:t>
            </a:r>
          </a:p>
          <a:p>
            <a:pPr lvl="1"/>
            <a:r>
              <a:rPr lang="en-US" dirty="0" smtClean="0"/>
              <a:t>Barrel of </a:t>
            </a:r>
            <a:r>
              <a:rPr lang="en-US" dirty="0" err="1" smtClean="0"/>
              <a:t>Hadronic</a:t>
            </a:r>
            <a:r>
              <a:rPr lang="en-US" dirty="0"/>
              <a:t> </a:t>
            </a:r>
            <a:r>
              <a:rPr lang="en-US" dirty="0" smtClean="0"/>
              <a:t>Calorimeter</a:t>
            </a:r>
          </a:p>
          <a:p>
            <a:r>
              <a:rPr lang="en-US" dirty="0" smtClean="0"/>
              <a:t>Outside B-field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4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ATLAS=A </a:t>
            </a:r>
            <a:r>
              <a:rPr lang="en-US" dirty="0" err="1" smtClean="0"/>
              <a:t>ToroidaL</a:t>
            </a:r>
            <a:r>
              <a:rPr lang="en-US" dirty="0" smtClean="0"/>
              <a:t> </a:t>
            </a:r>
            <a:r>
              <a:rPr lang="en-US" dirty="0" err="1" smtClean="0"/>
              <a:t>ApparatuS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3999"/>
            <a:ext cx="5562600" cy="47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68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5A6086-1DAF-7E49-BAA2-DD10716A6623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cs typeface="+mj-cs"/>
              </a:rPr>
              <a:t>ATLAS </a:t>
            </a:r>
            <a:r>
              <a:rPr lang="en-GB" sz="3200" dirty="0" err="1" smtClean="0">
                <a:cs typeface="+mj-cs"/>
              </a:rPr>
              <a:t>Muon</a:t>
            </a:r>
            <a:r>
              <a:rPr lang="en-GB" sz="3200" dirty="0" smtClean="0">
                <a:cs typeface="+mj-cs"/>
              </a:rPr>
              <a:t> Chambers</a:t>
            </a:r>
            <a:endParaRPr lang="en-US" sz="3200" dirty="0" smtClean="0"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95600"/>
            <a:ext cx="6692900" cy="351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990600"/>
            <a:ext cx="822960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Independent </a:t>
            </a:r>
            <a:r>
              <a:rPr lang="en-US" dirty="0" err="1" smtClean="0"/>
              <a:t>muon</a:t>
            </a:r>
            <a:r>
              <a:rPr lang="en-US" dirty="0" smtClean="0"/>
              <a:t> spectrometer</a:t>
            </a:r>
          </a:p>
          <a:p>
            <a:pPr lvl="1"/>
            <a:r>
              <a:rPr lang="en-US" dirty="0" smtClean="0"/>
              <a:t>Standalone capabilities</a:t>
            </a:r>
          </a:p>
          <a:p>
            <a:pPr lvl="1"/>
            <a:r>
              <a:rPr lang="en-US" dirty="0" smtClean="0"/>
              <a:t>Monitored Drift Tube chambers measure momentum and position of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7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EC341-9A25-904E-B1C1-34ECE53BD4B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The ATLAS Experiment</a:t>
            </a:r>
            <a:endParaRPr lang="en-US" sz="3200" smtClean="0">
              <a:cs typeface="+mj-cs"/>
            </a:endParaRPr>
          </a:p>
        </p:txBody>
      </p:sp>
      <p:pic>
        <p:nvPicPr>
          <p:cNvPr id="39939" name="Picture 3" descr="muon_wh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848600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44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distinct levels during Run 1</a:t>
            </a:r>
          </a:p>
          <a:p>
            <a:r>
              <a:rPr lang="en-US" dirty="0" smtClean="0"/>
              <a:t>Reduce rate from bunch crossing ~40 MHz to output rate of order 1 kHz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67372"/>
            <a:ext cx="4889193" cy="45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5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200m</a:t>
            </a:r>
            <a:r>
              <a:rPr lang="en-US" baseline="30000" dirty="0" smtClean="0"/>
              <a:t>2</a:t>
            </a:r>
            <a:r>
              <a:rPr lang="en-US" dirty="0" smtClean="0"/>
              <a:t> of silicon detector</a:t>
            </a:r>
          </a:p>
          <a:p>
            <a:r>
              <a:rPr lang="en-US" dirty="0" smtClean="0"/>
              <a:t>4 Tesla magnetic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0"/>
            <a:ext cx="4583289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79" y="2286000"/>
            <a:ext cx="3773521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ATLAS/CMS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8249920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2590800"/>
            <a:ext cx="233970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K. </a:t>
            </a:r>
            <a:r>
              <a:rPr lang="en-US" dirty="0" err="1" smtClean="0">
                <a:solidFill>
                  <a:srgbClr val="FFFF00"/>
                </a:solidFill>
              </a:rPr>
              <a:t>Jakobs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7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Calorimeters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Electromagnetic calorimeter and part of </a:t>
            </a:r>
            <a:r>
              <a:rPr lang="en-US" dirty="0" err="1" smtClean="0"/>
              <a:t>hadronic</a:t>
            </a:r>
            <a:r>
              <a:rPr lang="en-US" dirty="0" smtClean="0"/>
              <a:t> calorimeter are inside the solenoid coil and form its return yoke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438400"/>
            <a:ext cx="2565400" cy="379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590800"/>
            <a:ext cx="271492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0402"/>
          <a:stretch/>
        </p:blipFill>
        <p:spPr>
          <a:xfrm>
            <a:off x="31044" y="2895600"/>
            <a:ext cx="3925711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83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Excellent momentum resolution combined with tracking detector in central </a:t>
            </a:r>
            <a:r>
              <a:rPr lang="en-US" dirty="0" smtClean="0"/>
              <a:t>region</a:t>
            </a:r>
            <a:endParaRPr lang="en-US" dirty="0" smtClean="0"/>
          </a:p>
          <a:p>
            <a:pPr lvl="1"/>
            <a:r>
              <a:rPr lang="en-US" dirty="0" smtClean="0"/>
              <a:t>Less good standalone, making </a:t>
            </a:r>
            <a:r>
              <a:rPr lang="en-US" dirty="0" err="1" smtClean="0"/>
              <a:t>muon</a:t>
            </a:r>
            <a:r>
              <a:rPr lang="en-US" dirty="0" smtClean="0"/>
              <a:t> triggering a bit more challenging e.g. </a:t>
            </a:r>
            <a:r>
              <a:rPr lang="en-US" dirty="0" err="1" smtClean="0"/>
              <a:t>unprescaled</a:t>
            </a:r>
            <a:r>
              <a:rPr lang="en-US" dirty="0" smtClean="0"/>
              <a:t> thresholds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0"/>
          <a:stretch/>
        </p:blipFill>
        <p:spPr>
          <a:xfrm>
            <a:off x="903110" y="3048000"/>
            <a:ext cx="7529689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3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90C858-638B-AD4E-BD24-5D12F11501BB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15362" name="Picture 18" descr="0504028_10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0386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The Large Hadron Collider</a:t>
            </a:r>
            <a:endParaRPr lang="en-US" sz="3200" smtClean="0">
              <a:cs typeface="+mj-cs"/>
            </a:endParaRP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4343400" y="762000"/>
            <a:ext cx="4114800" cy="3124200"/>
            <a:chOff x="2925" y="482"/>
            <a:chExt cx="2540" cy="1897"/>
          </a:xfrm>
        </p:grpSpPr>
        <p:pic>
          <p:nvPicPr>
            <p:cNvPr id="15369" name="Picture 5" descr="LHC-drawing-hal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6" t="8229" r="4317" b="8229"/>
            <a:stretch>
              <a:fillRect/>
            </a:stretch>
          </p:blipFill>
          <p:spPr bwMode="auto">
            <a:xfrm>
              <a:off x="2925" y="482"/>
              <a:ext cx="2540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3526" name="Line 6"/>
            <p:cNvSpPr>
              <a:spLocks noChangeShapeType="1"/>
            </p:cNvSpPr>
            <p:nvPr/>
          </p:nvSpPr>
          <p:spPr bwMode="auto">
            <a:xfrm>
              <a:off x="4059" y="1706"/>
              <a:ext cx="318" cy="0"/>
            </a:xfrm>
            <a:prstGeom prst="line">
              <a:avLst/>
            </a:prstGeom>
            <a:noFill/>
            <a:ln w="222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/>
          </p:nvSpPr>
          <p:spPr bwMode="auto">
            <a:xfrm flipH="1">
              <a:off x="4558" y="1706"/>
              <a:ext cx="318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3528" name="AutoShape 8"/>
            <p:cNvSpPr>
              <a:spLocks noChangeArrowheads="1"/>
            </p:cNvSpPr>
            <p:nvPr/>
          </p:nvSpPr>
          <p:spPr bwMode="auto">
            <a:xfrm>
              <a:off x="4377" y="1570"/>
              <a:ext cx="173" cy="136"/>
            </a:xfrm>
            <a:prstGeom prst="irregularSeal1">
              <a:avLst/>
            </a:prstGeom>
            <a:solidFill>
              <a:srgbClr val="FF0000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6172200" y="26955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p</a:t>
            </a:r>
          </a:p>
        </p:txBody>
      </p:sp>
      <p:sp>
        <p:nvSpPr>
          <p:cNvPr id="363531" name="Text Box 11"/>
          <p:cNvSpPr txBox="1">
            <a:spLocks noChangeArrowheads="1"/>
          </p:cNvSpPr>
          <p:nvPr/>
        </p:nvSpPr>
        <p:spPr bwMode="auto">
          <a:xfrm>
            <a:off x="7100888" y="2695575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p</a:t>
            </a:r>
          </a:p>
        </p:txBody>
      </p:sp>
      <p:sp>
        <p:nvSpPr>
          <p:cNvPr id="363540" name="Text Box 20"/>
          <p:cNvSpPr txBox="1">
            <a:spLocks noChangeArrowheads="1"/>
          </p:cNvSpPr>
          <p:nvPr/>
        </p:nvSpPr>
        <p:spPr bwMode="auto">
          <a:xfrm>
            <a:off x="0" y="3886200"/>
            <a:ext cx="893921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cs typeface="+mn-cs"/>
              </a:rPr>
              <a:t>Collisions of proton bunches travelling at high energy </a:t>
            </a: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Superconducting dipole magnetic field 8.3 Tesla</a:t>
            </a:r>
          </a:p>
          <a:p>
            <a:pPr>
              <a:defRPr/>
            </a:pPr>
            <a:r>
              <a:rPr lang="en-GB">
                <a:cs typeface="+mn-cs"/>
              </a:rPr>
              <a:t>2808 bunches, 10</a:t>
            </a:r>
            <a:r>
              <a:rPr lang="en-GB" baseline="30000">
                <a:cs typeface="+mn-cs"/>
              </a:rPr>
              <a:t>11</a:t>
            </a:r>
            <a:r>
              <a:rPr lang="en-GB">
                <a:cs typeface="+mn-cs"/>
              </a:rPr>
              <a:t> particles in each</a:t>
            </a:r>
            <a:endParaRPr lang="en-US">
              <a:cs typeface="+mn-cs"/>
            </a:endParaRPr>
          </a:p>
          <a:p>
            <a:pPr lvl="1">
              <a:defRPr/>
            </a:pPr>
            <a:r>
              <a:rPr lang="en-US">
                <a:cs typeface="+mn-cs"/>
              </a:rPr>
              <a:t>99.9999991% x speed of light, 11000 revolutions per second</a:t>
            </a:r>
          </a:p>
          <a:p>
            <a:pPr lvl="1">
              <a:defRPr/>
            </a:pPr>
            <a:r>
              <a:rPr lang="en-US">
                <a:cs typeface="+mn-cs"/>
              </a:rPr>
              <a:t>Interactions between beams every 25 nanoseconds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ATLAS/CMS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00907"/>
            <a:ext cx="7620000" cy="57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0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Trigger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235" t="61159"/>
          <a:stretch/>
        </p:blipFill>
        <p:spPr>
          <a:xfrm>
            <a:off x="4684888" y="3993444"/>
            <a:ext cx="4459111" cy="199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204"/>
          <a:stretch/>
        </p:blipFill>
        <p:spPr>
          <a:xfrm>
            <a:off x="152400" y="1219200"/>
            <a:ext cx="4461933" cy="51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235" b="45927"/>
          <a:stretch/>
        </p:blipFill>
        <p:spPr>
          <a:xfrm>
            <a:off x="4648200" y="1003301"/>
            <a:ext cx="4459111" cy="27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25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27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Tracker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7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4953000"/>
            <a:ext cx="232242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B. </a:t>
            </a:r>
            <a:r>
              <a:rPr lang="en-US" dirty="0" err="1" smtClean="0">
                <a:solidFill>
                  <a:srgbClr val="FFFF00"/>
                </a:solidFill>
              </a:rPr>
              <a:t>Storaci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1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Particle Identification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54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1979" y="5943600"/>
            <a:ext cx="232242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B. </a:t>
            </a:r>
            <a:r>
              <a:rPr lang="en-US" dirty="0" err="1" smtClean="0">
                <a:solidFill>
                  <a:srgbClr val="FFFF00"/>
                </a:solidFill>
              </a:rPr>
              <a:t>Storaci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11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Calorimeter, </a:t>
            </a:r>
            <a:r>
              <a:rPr lang="en-US" dirty="0" err="1" smtClean="0"/>
              <a:t>Muon</a:t>
            </a:r>
            <a:r>
              <a:rPr lang="en-US" dirty="0" smtClean="0"/>
              <a:t> Chambers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6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779" y="6167735"/>
            <a:ext cx="232242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B. </a:t>
            </a:r>
            <a:r>
              <a:rPr lang="en-US" dirty="0" err="1" smtClean="0">
                <a:solidFill>
                  <a:srgbClr val="FFFF00"/>
                </a:solidFill>
              </a:rPr>
              <a:t>Storaci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19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Run 1: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905" y="846667"/>
            <a:ext cx="4071895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7/8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centre</a:t>
            </a:r>
            <a:r>
              <a:rPr lang="en-US" dirty="0" smtClean="0"/>
              <a:t> of mass collisions</a:t>
            </a:r>
          </a:p>
          <a:p>
            <a:r>
              <a:rPr lang="en-US" dirty="0" smtClean="0"/>
              <a:t>Instantaneous luminosity:</a:t>
            </a:r>
          </a:p>
          <a:p>
            <a:pPr lvl="1"/>
            <a:r>
              <a:rPr lang="en-US" dirty="0" smtClean="0"/>
              <a:t>ATLAS/CMS: ~7x10</a:t>
            </a:r>
            <a:r>
              <a:rPr lang="en-US" baseline="30000" dirty="0" smtClean="0"/>
              <a:t>33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</a:t>
            </a:r>
            <a:r>
              <a:rPr lang="en-US" dirty="0" smtClean="0"/>
              <a:t>event </a:t>
            </a:r>
            <a:r>
              <a:rPr lang="en-US" dirty="0" smtClean="0"/>
              <a:t>pile-up ~ 20.7</a:t>
            </a:r>
            <a:endParaRPr lang="en-US" baseline="30000" dirty="0" smtClean="0"/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 luminosity </a:t>
            </a:r>
            <a:r>
              <a:rPr lang="en-US" dirty="0" err="1" smtClean="0"/>
              <a:t>levelling</a:t>
            </a:r>
            <a:r>
              <a:rPr lang="en-US" dirty="0" smtClean="0"/>
              <a:t>: ~4x10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event pile-up ~ 1.7 events</a:t>
            </a:r>
          </a:p>
          <a:p>
            <a:pPr lvl="2"/>
            <a:r>
              <a:rPr lang="en-US" dirty="0" smtClean="0"/>
              <a:t>Much harder to resolve vertex structure of b decays with pile-up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506"/>
          <a:stretch/>
        </p:blipFill>
        <p:spPr>
          <a:xfrm>
            <a:off x="152400" y="3229874"/>
            <a:ext cx="4664719" cy="3234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76600"/>
            <a:ext cx="4876800" cy="298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74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7/8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centre</a:t>
            </a:r>
            <a:r>
              <a:rPr lang="en-US" dirty="0" smtClean="0"/>
              <a:t> of mass collisions</a:t>
            </a:r>
          </a:p>
          <a:p>
            <a:r>
              <a:rPr lang="en-US" dirty="0" smtClean="0"/>
              <a:t>Integrated luminosity:</a:t>
            </a:r>
          </a:p>
          <a:p>
            <a:pPr lvl="1"/>
            <a:r>
              <a:rPr lang="en-US" dirty="0" smtClean="0"/>
              <a:t>ATLAS/CMS: ~4fb</a:t>
            </a:r>
            <a:r>
              <a:rPr lang="en-US" baseline="30000" dirty="0" smtClean="0"/>
              <a:t>-1</a:t>
            </a:r>
            <a:r>
              <a:rPr lang="en-US" dirty="0" smtClean="0"/>
              <a:t> at 7 </a:t>
            </a:r>
            <a:r>
              <a:rPr lang="en-US" dirty="0" err="1" smtClean="0"/>
              <a:t>TeV</a:t>
            </a:r>
            <a:r>
              <a:rPr lang="en-US" dirty="0" smtClean="0"/>
              <a:t>, 20 fb</a:t>
            </a:r>
            <a:r>
              <a:rPr lang="en-US" baseline="30000" dirty="0" smtClean="0"/>
              <a:t>-1</a:t>
            </a:r>
            <a:r>
              <a:rPr lang="en-US" dirty="0" smtClean="0"/>
              <a:t> at 8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:~1fb</a:t>
            </a:r>
            <a:r>
              <a:rPr lang="en-US" baseline="30000" dirty="0" smtClean="0"/>
              <a:t>-1</a:t>
            </a:r>
            <a:r>
              <a:rPr lang="en-US" dirty="0" smtClean="0"/>
              <a:t> at 7 </a:t>
            </a:r>
            <a:r>
              <a:rPr lang="en-US" dirty="0" err="1" smtClean="0"/>
              <a:t>TeV</a:t>
            </a:r>
            <a:r>
              <a:rPr lang="en-US" dirty="0" smtClean="0"/>
              <a:t>, ~2fb</a:t>
            </a:r>
            <a:r>
              <a:rPr lang="en-US" baseline="30000" dirty="0" smtClean="0"/>
              <a:t>-1</a:t>
            </a:r>
            <a:r>
              <a:rPr lang="en-US" dirty="0" smtClean="0"/>
              <a:t> at 8 </a:t>
            </a:r>
            <a:r>
              <a:rPr lang="en-US" dirty="0" err="1" smtClean="0"/>
              <a:t>TeV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" y="3048000"/>
            <a:ext cx="472757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181"/>
          <a:stretch/>
        </p:blipFill>
        <p:spPr>
          <a:xfrm>
            <a:off x="4335808" y="2908763"/>
            <a:ext cx="4808192" cy="33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44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Analysis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Impossible to </a:t>
            </a:r>
            <a:r>
              <a:rPr lang="en-US" dirty="0" err="1" smtClean="0"/>
              <a:t>summarise</a:t>
            </a:r>
            <a:r>
              <a:rPr lang="en-US" dirty="0" smtClean="0"/>
              <a:t> Run 1 in a couple of slides</a:t>
            </a:r>
          </a:p>
          <a:p>
            <a:pPr lvl="1"/>
            <a:r>
              <a:rPr lang="en-US" dirty="0" smtClean="0"/>
              <a:t>But I’m going to try…</a:t>
            </a:r>
          </a:p>
          <a:p>
            <a:pPr lvl="1"/>
            <a:r>
              <a:rPr lang="en-US" dirty="0" smtClean="0"/>
              <a:t>Selecting </a:t>
            </a:r>
            <a:r>
              <a:rPr lang="en-US" dirty="0" smtClean="0"/>
              <a:t>highlights</a:t>
            </a:r>
          </a:p>
          <a:p>
            <a:pPr lvl="1"/>
            <a:endParaRPr lang="en-US" dirty="0"/>
          </a:p>
          <a:p>
            <a:r>
              <a:rPr lang="en-US" dirty="0" smtClean="0"/>
              <a:t>Lumping ATLAS and CMS together</a:t>
            </a:r>
          </a:p>
          <a:p>
            <a:pPr lvl="1"/>
            <a:r>
              <a:rPr lang="en-US" dirty="0" smtClean="0"/>
              <a:t>In general they search for and measure the same physics (though not always)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DA6635-8107-5F4D-AD63-FEB35290D46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0978" name="Oval 2"/>
          <p:cNvSpPr>
            <a:spLocks noChangeArrowheads="1"/>
          </p:cNvSpPr>
          <p:nvPr/>
        </p:nvSpPr>
        <p:spPr bwMode="auto">
          <a:xfrm>
            <a:off x="8101013" y="4586288"/>
            <a:ext cx="287337" cy="287337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0979" name="Oval 3"/>
          <p:cNvSpPr>
            <a:spLocks noChangeArrowheads="1"/>
          </p:cNvSpPr>
          <p:nvPr/>
        </p:nvSpPr>
        <p:spPr bwMode="auto">
          <a:xfrm>
            <a:off x="654050" y="4602163"/>
            <a:ext cx="287338" cy="287337"/>
          </a:xfrm>
          <a:prstGeom prst="ellipse">
            <a:avLst/>
          </a:prstGeom>
          <a:solidFill>
            <a:srgbClr val="CC00CC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09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06438"/>
            <a:ext cx="8507413" cy="21891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dirty="0" smtClean="0">
                <a:cs typeface="+mn-cs"/>
              </a:rPr>
              <a:t>Two particles collide at very high energy</a:t>
            </a:r>
          </a:p>
          <a:p>
            <a:pPr eaLnBrk="1" hangingPunct="1">
              <a:buFontTx/>
              <a:buNone/>
              <a:defRPr/>
            </a:pPr>
            <a:endParaRPr lang="en-US" sz="2000" dirty="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sz="2000" dirty="0" smtClean="0">
              <a:cs typeface="+mn-cs"/>
            </a:endParaRPr>
          </a:p>
        </p:txBody>
      </p:sp>
      <p:sp>
        <p:nvSpPr>
          <p:cNvPr id="5109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Particle Collisions</a:t>
            </a:r>
          </a:p>
        </p:txBody>
      </p:sp>
      <p:grpSp>
        <p:nvGrpSpPr>
          <p:cNvPr id="510982" name="Group 6"/>
          <p:cNvGrpSpPr>
            <a:grpSpLocks/>
          </p:cNvGrpSpPr>
          <p:nvPr/>
        </p:nvGrpSpPr>
        <p:grpSpPr bwMode="auto">
          <a:xfrm>
            <a:off x="3563938" y="4225925"/>
            <a:ext cx="1655762" cy="1081088"/>
            <a:chOff x="2245" y="2931"/>
            <a:chExt cx="1043" cy="681"/>
          </a:xfrm>
        </p:grpSpPr>
        <p:sp>
          <p:nvSpPr>
            <p:cNvPr id="510983" name="AutoShape 7"/>
            <p:cNvSpPr>
              <a:spLocks noChangeArrowheads="1"/>
            </p:cNvSpPr>
            <p:nvPr/>
          </p:nvSpPr>
          <p:spPr bwMode="auto">
            <a:xfrm>
              <a:off x="2245" y="2931"/>
              <a:ext cx="1043" cy="681"/>
            </a:xfrm>
            <a:prstGeom prst="irregularSeal1">
              <a:avLst/>
            </a:prstGeom>
            <a:solidFill>
              <a:srgbClr val="FFFF00"/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84" name="Oval 8"/>
            <p:cNvSpPr>
              <a:spLocks noChangeArrowheads="1"/>
            </p:cNvSpPr>
            <p:nvPr/>
          </p:nvSpPr>
          <p:spPr bwMode="auto">
            <a:xfrm>
              <a:off x="2835" y="3385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85" name="Oval 9"/>
            <p:cNvSpPr>
              <a:spLocks noChangeArrowheads="1"/>
            </p:cNvSpPr>
            <p:nvPr/>
          </p:nvSpPr>
          <p:spPr bwMode="auto">
            <a:xfrm>
              <a:off x="2880" y="3067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86" name="Oval 10"/>
            <p:cNvSpPr>
              <a:spLocks noChangeArrowheads="1"/>
            </p:cNvSpPr>
            <p:nvPr/>
          </p:nvSpPr>
          <p:spPr bwMode="auto">
            <a:xfrm>
              <a:off x="2472" y="3158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87" name="Oval 11"/>
            <p:cNvSpPr>
              <a:spLocks noChangeArrowheads="1"/>
            </p:cNvSpPr>
            <p:nvPr/>
          </p:nvSpPr>
          <p:spPr bwMode="auto">
            <a:xfrm>
              <a:off x="2608" y="3294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88" name="Oval 12"/>
            <p:cNvSpPr>
              <a:spLocks noChangeArrowheads="1"/>
            </p:cNvSpPr>
            <p:nvPr/>
          </p:nvSpPr>
          <p:spPr bwMode="auto">
            <a:xfrm>
              <a:off x="2971" y="3158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89" name="Oval 13"/>
            <p:cNvSpPr>
              <a:spLocks noChangeArrowheads="1"/>
            </p:cNvSpPr>
            <p:nvPr/>
          </p:nvSpPr>
          <p:spPr bwMode="auto">
            <a:xfrm>
              <a:off x="2699" y="3339"/>
              <a:ext cx="45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90" name="Oval 14"/>
            <p:cNvSpPr>
              <a:spLocks noChangeArrowheads="1"/>
            </p:cNvSpPr>
            <p:nvPr/>
          </p:nvSpPr>
          <p:spPr bwMode="auto">
            <a:xfrm>
              <a:off x="2653" y="3475"/>
              <a:ext cx="45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91" name="Oval 15"/>
            <p:cNvSpPr>
              <a:spLocks noChangeArrowheads="1"/>
            </p:cNvSpPr>
            <p:nvPr/>
          </p:nvSpPr>
          <p:spPr bwMode="auto">
            <a:xfrm>
              <a:off x="2699" y="3113"/>
              <a:ext cx="45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92" name="Oval 16"/>
            <p:cNvSpPr>
              <a:spLocks noChangeArrowheads="1"/>
            </p:cNvSpPr>
            <p:nvPr/>
          </p:nvSpPr>
          <p:spPr bwMode="auto">
            <a:xfrm>
              <a:off x="3061" y="3249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93" name="Oval 17"/>
            <p:cNvSpPr>
              <a:spLocks noChangeArrowheads="1"/>
            </p:cNvSpPr>
            <p:nvPr/>
          </p:nvSpPr>
          <p:spPr bwMode="auto">
            <a:xfrm>
              <a:off x="2472" y="3294"/>
              <a:ext cx="45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10994" name="Text Box 18"/>
          <p:cNvSpPr txBox="1">
            <a:spLocks noChangeArrowheads="1"/>
          </p:cNvSpPr>
          <p:nvPr/>
        </p:nvSpPr>
        <p:spPr bwMode="auto">
          <a:xfrm>
            <a:off x="4067175" y="4225925"/>
            <a:ext cx="790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6000" b="1" i="1">
                <a:solidFill>
                  <a:schemeClr val="tx1"/>
                </a:solidFill>
                <a:cs typeface="+mn-cs"/>
              </a:rPr>
              <a:t>?</a:t>
            </a:r>
          </a:p>
        </p:txBody>
      </p:sp>
      <p:grpSp>
        <p:nvGrpSpPr>
          <p:cNvPr id="510995" name="Group 19"/>
          <p:cNvGrpSpPr>
            <a:grpSpLocks/>
          </p:cNvGrpSpPr>
          <p:nvPr/>
        </p:nvGrpSpPr>
        <p:grpSpPr bwMode="auto">
          <a:xfrm>
            <a:off x="1187450" y="5089525"/>
            <a:ext cx="5761038" cy="1341438"/>
            <a:chOff x="748" y="3475"/>
            <a:chExt cx="3629" cy="845"/>
          </a:xfrm>
        </p:grpSpPr>
        <p:pic>
          <p:nvPicPr>
            <p:cNvPr id="16462" name="Picture 20" descr="co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11524">
              <a:off x="2439" y="3508"/>
              <a:ext cx="163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0997" name="Line 21"/>
            <p:cNvSpPr>
              <a:spLocks noChangeShapeType="1"/>
            </p:cNvSpPr>
            <p:nvPr/>
          </p:nvSpPr>
          <p:spPr bwMode="auto">
            <a:xfrm rot="10800000" flipV="1">
              <a:off x="2018" y="3838"/>
              <a:ext cx="91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98" name="Line 22"/>
            <p:cNvSpPr>
              <a:spLocks noChangeShapeType="1"/>
            </p:cNvSpPr>
            <p:nvPr/>
          </p:nvSpPr>
          <p:spPr bwMode="auto">
            <a:xfrm rot="10800000" flipV="1">
              <a:off x="1882" y="3793"/>
              <a:ext cx="182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0999" name="Oval 23"/>
            <p:cNvSpPr>
              <a:spLocks noChangeArrowheads="1"/>
            </p:cNvSpPr>
            <p:nvPr/>
          </p:nvSpPr>
          <p:spPr bwMode="auto">
            <a:xfrm rot="10800000">
              <a:off x="2453" y="4230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0" name="Oval 24"/>
            <p:cNvSpPr>
              <a:spLocks noChangeArrowheads="1"/>
            </p:cNvSpPr>
            <p:nvPr/>
          </p:nvSpPr>
          <p:spPr bwMode="auto">
            <a:xfrm rot="10800000">
              <a:off x="1973" y="4065"/>
              <a:ext cx="46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1" name="Oval 25"/>
            <p:cNvSpPr>
              <a:spLocks noChangeArrowheads="1"/>
            </p:cNvSpPr>
            <p:nvPr/>
          </p:nvSpPr>
          <p:spPr bwMode="auto">
            <a:xfrm rot="10800000">
              <a:off x="748" y="3974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2" name="Line 26"/>
            <p:cNvSpPr>
              <a:spLocks noChangeShapeType="1"/>
            </p:cNvSpPr>
            <p:nvPr/>
          </p:nvSpPr>
          <p:spPr bwMode="auto">
            <a:xfrm rot="10800000" flipV="1">
              <a:off x="1429" y="3884"/>
              <a:ext cx="317" cy="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3" name="Oval 27"/>
            <p:cNvSpPr>
              <a:spLocks noChangeArrowheads="1"/>
            </p:cNvSpPr>
            <p:nvPr/>
          </p:nvSpPr>
          <p:spPr bwMode="auto">
            <a:xfrm rot="10800000">
              <a:off x="1248" y="3930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4" name="Oval 28"/>
            <p:cNvSpPr>
              <a:spLocks noChangeArrowheads="1"/>
            </p:cNvSpPr>
            <p:nvPr/>
          </p:nvSpPr>
          <p:spPr bwMode="auto">
            <a:xfrm rot="10800000">
              <a:off x="793" y="4065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5" name="Oval 29"/>
            <p:cNvSpPr>
              <a:spLocks noChangeArrowheads="1"/>
            </p:cNvSpPr>
            <p:nvPr/>
          </p:nvSpPr>
          <p:spPr bwMode="auto">
            <a:xfrm rot="10800000">
              <a:off x="1791" y="3838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6" name="Oval 30"/>
            <p:cNvSpPr>
              <a:spLocks noChangeArrowheads="1"/>
            </p:cNvSpPr>
            <p:nvPr/>
          </p:nvSpPr>
          <p:spPr bwMode="auto">
            <a:xfrm rot="10800000">
              <a:off x="1338" y="4020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7" name="Oval 31"/>
            <p:cNvSpPr>
              <a:spLocks noChangeArrowheads="1"/>
            </p:cNvSpPr>
            <p:nvPr/>
          </p:nvSpPr>
          <p:spPr bwMode="auto">
            <a:xfrm rot="10800000">
              <a:off x="1293" y="3975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08" name="Line 32"/>
            <p:cNvSpPr>
              <a:spLocks noChangeShapeType="1"/>
            </p:cNvSpPr>
            <p:nvPr/>
          </p:nvSpPr>
          <p:spPr bwMode="auto">
            <a:xfrm>
              <a:off x="2472" y="3657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6475" name="Picture 33" descr="coi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3838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6" name="Picture 34" descr="co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28007">
              <a:off x="2109" y="3702"/>
              <a:ext cx="18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1011" name="Line 35"/>
            <p:cNvSpPr>
              <a:spLocks noChangeShapeType="1"/>
            </p:cNvSpPr>
            <p:nvPr/>
          </p:nvSpPr>
          <p:spPr bwMode="auto">
            <a:xfrm flipH="1">
              <a:off x="2336" y="3657"/>
              <a:ext cx="136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2" name="Line 36"/>
            <p:cNvSpPr>
              <a:spLocks noChangeShapeType="1"/>
            </p:cNvSpPr>
            <p:nvPr/>
          </p:nvSpPr>
          <p:spPr bwMode="auto">
            <a:xfrm>
              <a:off x="2472" y="4065"/>
              <a:ext cx="0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3" name="Line 37"/>
            <p:cNvSpPr>
              <a:spLocks noChangeShapeType="1"/>
            </p:cNvSpPr>
            <p:nvPr/>
          </p:nvSpPr>
          <p:spPr bwMode="auto">
            <a:xfrm rot="10800000" flipV="1">
              <a:off x="1882" y="4139"/>
              <a:ext cx="91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4" name="Oval 38"/>
            <p:cNvSpPr>
              <a:spLocks noChangeArrowheads="1"/>
            </p:cNvSpPr>
            <p:nvPr/>
          </p:nvSpPr>
          <p:spPr bwMode="auto">
            <a:xfrm rot="10800000">
              <a:off x="839" y="4020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5" name="Oval 39"/>
            <p:cNvSpPr>
              <a:spLocks noChangeArrowheads="1"/>
            </p:cNvSpPr>
            <p:nvPr/>
          </p:nvSpPr>
          <p:spPr bwMode="auto">
            <a:xfrm rot="10800000">
              <a:off x="976" y="4139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6" name="Oval 40"/>
            <p:cNvSpPr>
              <a:spLocks noChangeArrowheads="1"/>
            </p:cNvSpPr>
            <p:nvPr/>
          </p:nvSpPr>
          <p:spPr bwMode="auto">
            <a:xfrm rot="10800000">
              <a:off x="1021" y="4185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7" name="Oval 41"/>
            <p:cNvSpPr>
              <a:spLocks noChangeArrowheads="1"/>
            </p:cNvSpPr>
            <p:nvPr/>
          </p:nvSpPr>
          <p:spPr bwMode="auto">
            <a:xfrm rot="10800000">
              <a:off x="1066" y="4230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8" name="Line 42"/>
            <p:cNvSpPr>
              <a:spLocks noChangeShapeType="1"/>
            </p:cNvSpPr>
            <p:nvPr/>
          </p:nvSpPr>
          <p:spPr bwMode="auto">
            <a:xfrm flipH="1">
              <a:off x="975" y="4020"/>
              <a:ext cx="2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19" name="Line 43"/>
            <p:cNvSpPr>
              <a:spLocks noChangeShapeType="1"/>
            </p:cNvSpPr>
            <p:nvPr/>
          </p:nvSpPr>
          <p:spPr bwMode="auto">
            <a:xfrm flipH="1">
              <a:off x="1156" y="4110"/>
              <a:ext cx="91" cy="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0" name="Line 44"/>
            <p:cNvSpPr>
              <a:spLocks noChangeShapeType="1"/>
            </p:cNvSpPr>
            <p:nvPr/>
          </p:nvSpPr>
          <p:spPr bwMode="auto">
            <a:xfrm flipH="1">
              <a:off x="1247" y="4156"/>
              <a:ext cx="45" cy="1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6487" name="Picture 45" descr="croppedwa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4863">
              <a:off x="3152" y="3521"/>
              <a:ext cx="45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1022" name="Line 46"/>
            <p:cNvSpPr>
              <a:spLocks noChangeShapeType="1"/>
            </p:cNvSpPr>
            <p:nvPr/>
          </p:nvSpPr>
          <p:spPr bwMode="auto">
            <a:xfrm>
              <a:off x="3651" y="3702"/>
              <a:ext cx="227" cy="3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3" name="Line 47"/>
            <p:cNvSpPr>
              <a:spLocks noChangeShapeType="1"/>
            </p:cNvSpPr>
            <p:nvPr/>
          </p:nvSpPr>
          <p:spPr bwMode="auto">
            <a:xfrm>
              <a:off x="3651" y="3702"/>
              <a:ext cx="499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4" name="Oval 48"/>
            <p:cNvSpPr>
              <a:spLocks noChangeArrowheads="1"/>
            </p:cNvSpPr>
            <p:nvPr/>
          </p:nvSpPr>
          <p:spPr bwMode="auto">
            <a:xfrm>
              <a:off x="4286" y="3838"/>
              <a:ext cx="91" cy="45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5" name="Oval 49"/>
            <p:cNvSpPr>
              <a:spLocks noChangeArrowheads="1"/>
            </p:cNvSpPr>
            <p:nvPr/>
          </p:nvSpPr>
          <p:spPr bwMode="auto">
            <a:xfrm>
              <a:off x="3923" y="4156"/>
              <a:ext cx="91" cy="45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6" name="Oval 50"/>
            <p:cNvSpPr>
              <a:spLocks noChangeArrowheads="1"/>
            </p:cNvSpPr>
            <p:nvPr/>
          </p:nvSpPr>
          <p:spPr bwMode="auto">
            <a:xfrm>
              <a:off x="2925" y="3612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7" name="Oval 51"/>
            <p:cNvSpPr>
              <a:spLocks noChangeArrowheads="1"/>
            </p:cNvSpPr>
            <p:nvPr/>
          </p:nvSpPr>
          <p:spPr bwMode="auto">
            <a:xfrm>
              <a:off x="2925" y="3974"/>
              <a:ext cx="227" cy="22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8" name="Oval 52"/>
            <p:cNvSpPr>
              <a:spLocks noChangeArrowheads="1"/>
            </p:cNvSpPr>
            <p:nvPr/>
          </p:nvSpPr>
          <p:spPr bwMode="auto">
            <a:xfrm>
              <a:off x="3016" y="4020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29" name="Oval 53"/>
            <p:cNvSpPr>
              <a:spLocks noChangeArrowheads="1"/>
            </p:cNvSpPr>
            <p:nvPr/>
          </p:nvSpPr>
          <p:spPr bwMode="auto">
            <a:xfrm>
              <a:off x="2971" y="4110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30" name="Oval 54"/>
            <p:cNvSpPr>
              <a:spLocks noChangeArrowheads="1"/>
            </p:cNvSpPr>
            <p:nvPr/>
          </p:nvSpPr>
          <p:spPr bwMode="auto">
            <a:xfrm>
              <a:off x="3061" y="4065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31" name="Line 55"/>
            <p:cNvSpPr>
              <a:spLocks noChangeShapeType="1"/>
            </p:cNvSpPr>
            <p:nvPr/>
          </p:nvSpPr>
          <p:spPr bwMode="auto">
            <a:xfrm>
              <a:off x="2971" y="3702"/>
              <a:ext cx="45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11032" name="Group 56"/>
          <p:cNvGrpSpPr>
            <a:grpSpLocks/>
          </p:cNvGrpSpPr>
          <p:nvPr/>
        </p:nvGrpSpPr>
        <p:grpSpPr bwMode="auto">
          <a:xfrm>
            <a:off x="1619250" y="1273175"/>
            <a:ext cx="6489700" cy="3254375"/>
            <a:chOff x="1020" y="1071"/>
            <a:chExt cx="4088" cy="2050"/>
          </a:xfrm>
        </p:grpSpPr>
        <p:pic>
          <p:nvPicPr>
            <p:cNvPr id="16395" name="Picture 57" descr="co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60766">
              <a:off x="3011" y="2950"/>
              <a:ext cx="18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58" descr="croppedwa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5721">
              <a:off x="1882" y="2976"/>
              <a:ext cx="454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59" descr="croppedwa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25654">
              <a:off x="2384" y="2764"/>
              <a:ext cx="34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1036" name="Line 60"/>
            <p:cNvSpPr>
              <a:spLocks noChangeShapeType="1"/>
            </p:cNvSpPr>
            <p:nvPr/>
          </p:nvSpPr>
          <p:spPr bwMode="auto">
            <a:xfrm flipH="1" flipV="1">
              <a:off x="1383" y="2432"/>
              <a:ext cx="453" cy="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37" name="Line 61"/>
            <p:cNvSpPr>
              <a:spLocks noChangeShapeType="1"/>
            </p:cNvSpPr>
            <p:nvPr/>
          </p:nvSpPr>
          <p:spPr bwMode="auto">
            <a:xfrm flipH="1" flipV="1">
              <a:off x="1156" y="2704"/>
              <a:ext cx="681" cy="1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38" name="Oval 62"/>
            <p:cNvSpPr>
              <a:spLocks noChangeArrowheads="1"/>
            </p:cNvSpPr>
            <p:nvPr/>
          </p:nvSpPr>
          <p:spPr bwMode="auto">
            <a:xfrm>
              <a:off x="1292" y="2341"/>
              <a:ext cx="91" cy="45"/>
            </a:xfrm>
            <a:prstGeom prst="ellipse">
              <a:avLst/>
            </a:prstGeom>
            <a:solidFill>
              <a:schemeClr val="hlink"/>
            </a:solidFill>
            <a:ln w="25400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39" name="Oval 63"/>
            <p:cNvSpPr>
              <a:spLocks noChangeArrowheads="1"/>
            </p:cNvSpPr>
            <p:nvPr/>
          </p:nvSpPr>
          <p:spPr bwMode="auto">
            <a:xfrm>
              <a:off x="1020" y="2659"/>
              <a:ext cx="91" cy="45"/>
            </a:xfrm>
            <a:prstGeom prst="ellipse">
              <a:avLst/>
            </a:prstGeom>
            <a:solidFill>
              <a:srgbClr val="9966FF"/>
            </a:solidFill>
            <a:ln w="25400">
              <a:solidFill>
                <a:srgbClr val="99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6402" name="Picture 64" descr="croppedwav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29308">
              <a:off x="2245" y="1933"/>
              <a:ext cx="119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65" descr="croppedwa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31254">
              <a:off x="1882" y="2251"/>
              <a:ext cx="34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1042" name="Line 66"/>
            <p:cNvSpPr>
              <a:spLocks noChangeShapeType="1"/>
            </p:cNvSpPr>
            <p:nvPr/>
          </p:nvSpPr>
          <p:spPr bwMode="auto">
            <a:xfrm flipH="1" flipV="1">
              <a:off x="2381" y="2341"/>
              <a:ext cx="91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3" name="Line 67"/>
            <p:cNvSpPr>
              <a:spLocks noChangeShapeType="1"/>
            </p:cNvSpPr>
            <p:nvPr/>
          </p:nvSpPr>
          <p:spPr bwMode="auto">
            <a:xfrm flipH="1" flipV="1">
              <a:off x="2200" y="2478"/>
              <a:ext cx="272" cy="1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4" name="Line 68"/>
            <p:cNvSpPr>
              <a:spLocks noChangeShapeType="1"/>
            </p:cNvSpPr>
            <p:nvPr/>
          </p:nvSpPr>
          <p:spPr bwMode="auto">
            <a:xfrm flipH="1" flipV="1">
              <a:off x="2154" y="1344"/>
              <a:ext cx="46" cy="5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5" name="Line 69"/>
            <p:cNvSpPr>
              <a:spLocks noChangeShapeType="1"/>
            </p:cNvSpPr>
            <p:nvPr/>
          </p:nvSpPr>
          <p:spPr bwMode="auto">
            <a:xfrm flipH="1" flipV="1">
              <a:off x="2018" y="1344"/>
              <a:ext cx="181" cy="5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6" name="Line 70"/>
            <p:cNvSpPr>
              <a:spLocks noChangeShapeType="1"/>
            </p:cNvSpPr>
            <p:nvPr/>
          </p:nvSpPr>
          <p:spPr bwMode="auto">
            <a:xfrm flipH="1" flipV="1">
              <a:off x="1655" y="1570"/>
              <a:ext cx="272" cy="5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7" name="Line 71"/>
            <p:cNvSpPr>
              <a:spLocks noChangeShapeType="1"/>
            </p:cNvSpPr>
            <p:nvPr/>
          </p:nvSpPr>
          <p:spPr bwMode="auto">
            <a:xfrm flipH="1" flipV="1">
              <a:off x="1429" y="1752"/>
              <a:ext cx="498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8" name="Oval 72"/>
            <p:cNvSpPr>
              <a:spLocks noChangeArrowheads="1"/>
            </p:cNvSpPr>
            <p:nvPr/>
          </p:nvSpPr>
          <p:spPr bwMode="auto">
            <a:xfrm>
              <a:off x="1338" y="1661"/>
              <a:ext cx="91" cy="45"/>
            </a:xfrm>
            <a:prstGeom prst="ellipse">
              <a:avLst/>
            </a:prstGeom>
            <a:solidFill>
              <a:srgbClr val="9966FF"/>
            </a:solidFill>
            <a:ln w="25400">
              <a:solidFill>
                <a:srgbClr val="99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49" name="Oval 73"/>
            <p:cNvSpPr>
              <a:spLocks noChangeArrowheads="1"/>
            </p:cNvSpPr>
            <p:nvPr/>
          </p:nvSpPr>
          <p:spPr bwMode="auto">
            <a:xfrm>
              <a:off x="1519" y="1434"/>
              <a:ext cx="91" cy="45"/>
            </a:xfrm>
            <a:prstGeom prst="ellipse">
              <a:avLst/>
            </a:prstGeom>
            <a:solidFill>
              <a:srgbClr val="9966FF"/>
            </a:solidFill>
            <a:ln w="25400">
              <a:solidFill>
                <a:srgbClr val="99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0" name="Oval 74"/>
            <p:cNvSpPr>
              <a:spLocks noChangeArrowheads="1"/>
            </p:cNvSpPr>
            <p:nvPr/>
          </p:nvSpPr>
          <p:spPr bwMode="auto">
            <a:xfrm rot="10800000">
              <a:off x="1883" y="1116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1" name="Oval 75"/>
            <p:cNvSpPr>
              <a:spLocks noChangeArrowheads="1"/>
            </p:cNvSpPr>
            <p:nvPr/>
          </p:nvSpPr>
          <p:spPr bwMode="auto">
            <a:xfrm rot="10800000">
              <a:off x="1928" y="1162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2" name="Oval 76"/>
            <p:cNvSpPr>
              <a:spLocks noChangeArrowheads="1"/>
            </p:cNvSpPr>
            <p:nvPr/>
          </p:nvSpPr>
          <p:spPr bwMode="auto">
            <a:xfrm rot="10800000">
              <a:off x="1973" y="1207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3" name="Oval 77"/>
            <p:cNvSpPr>
              <a:spLocks noChangeArrowheads="1"/>
            </p:cNvSpPr>
            <p:nvPr/>
          </p:nvSpPr>
          <p:spPr bwMode="auto">
            <a:xfrm rot="10800000">
              <a:off x="2110" y="1071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4" name="Oval 78"/>
            <p:cNvSpPr>
              <a:spLocks noChangeArrowheads="1"/>
            </p:cNvSpPr>
            <p:nvPr/>
          </p:nvSpPr>
          <p:spPr bwMode="auto">
            <a:xfrm rot="10800000">
              <a:off x="2155" y="1162"/>
              <a:ext cx="46" cy="4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5" name="Oval 79"/>
            <p:cNvSpPr>
              <a:spLocks noChangeArrowheads="1"/>
            </p:cNvSpPr>
            <p:nvPr/>
          </p:nvSpPr>
          <p:spPr bwMode="auto">
            <a:xfrm rot="10800000">
              <a:off x="2200" y="1117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6" name="Oval 80"/>
            <p:cNvSpPr>
              <a:spLocks noChangeArrowheads="1"/>
            </p:cNvSpPr>
            <p:nvPr/>
          </p:nvSpPr>
          <p:spPr bwMode="auto">
            <a:xfrm>
              <a:off x="2925" y="2795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7" name="Oval 81"/>
            <p:cNvSpPr>
              <a:spLocks noChangeArrowheads="1"/>
            </p:cNvSpPr>
            <p:nvPr/>
          </p:nvSpPr>
          <p:spPr bwMode="auto">
            <a:xfrm>
              <a:off x="2925" y="2205"/>
              <a:ext cx="227" cy="22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8" name="Oval 82"/>
            <p:cNvSpPr>
              <a:spLocks noChangeArrowheads="1"/>
            </p:cNvSpPr>
            <p:nvPr/>
          </p:nvSpPr>
          <p:spPr bwMode="auto">
            <a:xfrm>
              <a:off x="2971" y="2251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59" name="Oval 83"/>
            <p:cNvSpPr>
              <a:spLocks noChangeArrowheads="1"/>
            </p:cNvSpPr>
            <p:nvPr/>
          </p:nvSpPr>
          <p:spPr bwMode="auto">
            <a:xfrm>
              <a:off x="3061" y="2296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0" name="Line 84"/>
            <p:cNvSpPr>
              <a:spLocks noChangeShapeType="1"/>
            </p:cNvSpPr>
            <p:nvPr/>
          </p:nvSpPr>
          <p:spPr bwMode="auto">
            <a:xfrm flipV="1">
              <a:off x="2971" y="2478"/>
              <a:ext cx="45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1" name="Oval 85"/>
            <p:cNvSpPr>
              <a:spLocks noChangeArrowheads="1"/>
            </p:cNvSpPr>
            <p:nvPr/>
          </p:nvSpPr>
          <p:spPr bwMode="auto">
            <a:xfrm>
              <a:off x="2971" y="2341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2" name="Line 86"/>
            <p:cNvSpPr>
              <a:spLocks noChangeShapeType="1"/>
            </p:cNvSpPr>
            <p:nvPr/>
          </p:nvSpPr>
          <p:spPr bwMode="auto">
            <a:xfrm flipH="1" flipV="1">
              <a:off x="3016" y="1525"/>
              <a:ext cx="0" cy="5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3" name="Oval 87"/>
            <p:cNvSpPr>
              <a:spLocks noChangeArrowheads="1"/>
            </p:cNvSpPr>
            <p:nvPr/>
          </p:nvSpPr>
          <p:spPr bwMode="auto">
            <a:xfrm>
              <a:off x="2925" y="1208"/>
              <a:ext cx="227" cy="22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4" name="Oval 88"/>
            <p:cNvSpPr>
              <a:spLocks noChangeArrowheads="1"/>
            </p:cNvSpPr>
            <p:nvPr/>
          </p:nvSpPr>
          <p:spPr bwMode="auto">
            <a:xfrm>
              <a:off x="2971" y="1254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5" name="Oval 89"/>
            <p:cNvSpPr>
              <a:spLocks noChangeArrowheads="1"/>
            </p:cNvSpPr>
            <p:nvPr/>
          </p:nvSpPr>
          <p:spPr bwMode="auto">
            <a:xfrm>
              <a:off x="3061" y="1299"/>
              <a:ext cx="46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66" name="Oval 90"/>
            <p:cNvSpPr>
              <a:spLocks noChangeArrowheads="1"/>
            </p:cNvSpPr>
            <p:nvPr/>
          </p:nvSpPr>
          <p:spPr bwMode="auto">
            <a:xfrm>
              <a:off x="2971" y="1344"/>
              <a:ext cx="46" cy="4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6429" name="Group 91"/>
            <p:cNvGrpSpPr>
              <a:grpSpLocks/>
            </p:cNvGrpSpPr>
            <p:nvPr/>
          </p:nvGrpSpPr>
          <p:grpSpPr bwMode="auto">
            <a:xfrm rot="762573">
              <a:off x="3379" y="1389"/>
              <a:ext cx="1729" cy="1732"/>
              <a:chOff x="3188" y="1208"/>
              <a:chExt cx="1729" cy="1732"/>
            </a:xfrm>
          </p:grpSpPr>
          <p:sp>
            <p:nvSpPr>
              <p:cNvPr id="511068" name="Line 92"/>
              <p:cNvSpPr>
                <a:spLocks noChangeShapeType="1"/>
              </p:cNvSpPr>
              <p:nvPr/>
            </p:nvSpPr>
            <p:spPr bwMode="auto">
              <a:xfrm flipV="1">
                <a:off x="3182" y="2756"/>
                <a:ext cx="91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69" name="Line 93"/>
              <p:cNvSpPr>
                <a:spLocks noChangeShapeType="1"/>
              </p:cNvSpPr>
              <p:nvPr/>
            </p:nvSpPr>
            <p:spPr bwMode="auto">
              <a:xfrm flipV="1">
                <a:off x="3188" y="2795"/>
                <a:ext cx="191" cy="1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0" name="Oval 94"/>
              <p:cNvSpPr>
                <a:spLocks noChangeArrowheads="1"/>
              </p:cNvSpPr>
              <p:nvPr/>
            </p:nvSpPr>
            <p:spPr bwMode="auto">
              <a:xfrm>
                <a:off x="3372" y="2747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1" name="Oval 95"/>
              <p:cNvSpPr>
                <a:spLocks noChangeArrowheads="1"/>
              </p:cNvSpPr>
              <p:nvPr/>
            </p:nvSpPr>
            <p:spPr bwMode="auto">
              <a:xfrm>
                <a:off x="3281" y="2700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2" name="Line 96"/>
              <p:cNvSpPr>
                <a:spLocks noChangeShapeType="1"/>
              </p:cNvSpPr>
              <p:nvPr/>
            </p:nvSpPr>
            <p:spPr bwMode="auto">
              <a:xfrm flipV="1">
                <a:off x="3328" y="2381"/>
                <a:ext cx="136" cy="2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3" name="Oval 97"/>
              <p:cNvSpPr>
                <a:spLocks noChangeArrowheads="1"/>
              </p:cNvSpPr>
              <p:nvPr/>
            </p:nvSpPr>
            <p:spPr bwMode="auto">
              <a:xfrm>
                <a:off x="3424" y="2160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4" name="Line 98"/>
              <p:cNvSpPr>
                <a:spLocks noChangeShapeType="1"/>
              </p:cNvSpPr>
              <p:nvPr/>
            </p:nvSpPr>
            <p:spPr bwMode="auto">
              <a:xfrm flipV="1">
                <a:off x="3463" y="2474"/>
                <a:ext cx="317" cy="22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5" name="Oval 99"/>
              <p:cNvSpPr>
                <a:spLocks noChangeArrowheads="1"/>
              </p:cNvSpPr>
              <p:nvPr/>
            </p:nvSpPr>
            <p:spPr bwMode="auto">
              <a:xfrm>
                <a:off x="3781" y="2292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6" name="Oval 100"/>
              <p:cNvSpPr>
                <a:spLocks noChangeArrowheads="1"/>
              </p:cNvSpPr>
              <p:nvPr/>
            </p:nvSpPr>
            <p:spPr bwMode="auto">
              <a:xfrm>
                <a:off x="3463" y="2200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7" name="Oval 101"/>
              <p:cNvSpPr>
                <a:spLocks noChangeArrowheads="1"/>
              </p:cNvSpPr>
              <p:nvPr/>
            </p:nvSpPr>
            <p:spPr bwMode="auto">
              <a:xfrm>
                <a:off x="3508" y="2246"/>
                <a:ext cx="46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8" name="Oval 102"/>
              <p:cNvSpPr>
                <a:spLocks noChangeArrowheads="1"/>
              </p:cNvSpPr>
              <p:nvPr/>
            </p:nvSpPr>
            <p:spPr bwMode="auto">
              <a:xfrm>
                <a:off x="3826" y="2339"/>
                <a:ext cx="46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79" name="Oval 103"/>
              <p:cNvSpPr>
                <a:spLocks noChangeArrowheads="1"/>
              </p:cNvSpPr>
              <p:nvPr/>
            </p:nvSpPr>
            <p:spPr bwMode="auto">
              <a:xfrm>
                <a:off x="3871" y="2384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0" name="Line 104"/>
              <p:cNvSpPr>
                <a:spLocks noChangeShapeType="1"/>
              </p:cNvSpPr>
              <p:nvPr/>
            </p:nvSpPr>
            <p:spPr bwMode="auto">
              <a:xfrm flipV="1">
                <a:off x="3553" y="1430"/>
                <a:ext cx="273" cy="6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1" name="Line 105"/>
              <p:cNvSpPr>
                <a:spLocks noChangeShapeType="1"/>
              </p:cNvSpPr>
              <p:nvPr/>
            </p:nvSpPr>
            <p:spPr bwMode="auto">
              <a:xfrm flipV="1">
                <a:off x="3644" y="1567"/>
                <a:ext cx="408" cy="59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2" name="Line 106"/>
              <p:cNvSpPr>
                <a:spLocks noChangeShapeType="1"/>
              </p:cNvSpPr>
              <p:nvPr/>
            </p:nvSpPr>
            <p:spPr bwMode="auto">
              <a:xfrm flipV="1">
                <a:off x="3962" y="1611"/>
                <a:ext cx="454" cy="63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3" name="Line 107"/>
              <p:cNvSpPr>
                <a:spLocks noChangeShapeType="1"/>
              </p:cNvSpPr>
              <p:nvPr/>
            </p:nvSpPr>
            <p:spPr bwMode="auto">
              <a:xfrm flipV="1">
                <a:off x="4007" y="1883"/>
                <a:ext cx="680" cy="4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4" name="Oval 108"/>
              <p:cNvSpPr>
                <a:spLocks noChangeArrowheads="1"/>
              </p:cNvSpPr>
              <p:nvPr/>
            </p:nvSpPr>
            <p:spPr bwMode="auto">
              <a:xfrm rot="10800000">
                <a:off x="4370" y="1430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5" name="Oval 109"/>
              <p:cNvSpPr>
                <a:spLocks noChangeArrowheads="1"/>
              </p:cNvSpPr>
              <p:nvPr/>
            </p:nvSpPr>
            <p:spPr bwMode="auto">
              <a:xfrm rot="10800000">
                <a:off x="4422" y="1525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6" name="Oval 110"/>
              <p:cNvSpPr>
                <a:spLocks noChangeArrowheads="1"/>
              </p:cNvSpPr>
              <p:nvPr/>
            </p:nvSpPr>
            <p:spPr bwMode="auto">
              <a:xfrm rot="10800000">
                <a:off x="4461" y="1477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7" name="Oval 111"/>
              <p:cNvSpPr>
                <a:spLocks noChangeArrowheads="1"/>
              </p:cNvSpPr>
              <p:nvPr/>
            </p:nvSpPr>
            <p:spPr bwMode="auto">
              <a:xfrm rot="10800000">
                <a:off x="4733" y="1658"/>
                <a:ext cx="177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8" name="Oval 112"/>
              <p:cNvSpPr>
                <a:spLocks noChangeArrowheads="1"/>
              </p:cNvSpPr>
              <p:nvPr/>
            </p:nvSpPr>
            <p:spPr bwMode="auto">
              <a:xfrm rot="10800000">
                <a:off x="4785" y="170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89" name="Oval 113"/>
              <p:cNvSpPr>
                <a:spLocks noChangeArrowheads="1"/>
              </p:cNvSpPr>
              <p:nvPr/>
            </p:nvSpPr>
            <p:spPr bwMode="auto">
              <a:xfrm rot="10800000">
                <a:off x="4830" y="1752"/>
                <a:ext cx="45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90" name="Oval 114"/>
              <p:cNvSpPr>
                <a:spLocks noChangeArrowheads="1"/>
              </p:cNvSpPr>
              <p:nvPr/>
            </p:nvSpPr>
            <p:spPr bwMode="auto">
              <a:xfrm rot="10800000">
                <a:off x="3787" y="1207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91" name="Oval 115"/>
              <p:cNvSpPr>
                <a:spLocks noChangeArrowheads="1"/>
              </p:cNvSpPr>
              <p:nvPr/>
            </p:nvSpPr>
            <p:spPr bwMode="auto">
              <a:xfrm rot="10800000">
                <a:off x="3878" y="1281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92" name="Oval 116"/>
              <p:cNvSpPr>
                <a:spLocks noChangeArrowheads="1"/>
              </p:cNvSpPr>
              <p:nvPr/>
            </p:nvSpPr>
            <p:spPr bwMode="auto">
              <a:xfrm rot="10800000">
                <a:off x="4053" y="1340"/>
                <a:ext cx="181" cy="1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93" name="Oval 117"/>
              <p:cNvSpPr>
                <a:spLocks noChangeArrowheads="1"/>
              </p:cNvSpPr>
              <p:nvPr/>
            </p:nvSpPr>
            <p:spPr bwMode="auto">
              <a:xfrm rot="10800000">
                <a:off x="4143" y="1431"/>
                <a:ext cx="46" cy="45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94" name="Oval 118"/>
              <p:cNvSpPr>
                <a:spLocks noChangeArrowheads="1"/>
              </p:cNvSpPr>
              <p:nvPr/>
            </p:nvSpPr>
            <p:spPr bwMode="auto">
              <a:xfrm>
                <a:off x="3825" y="1249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1095" name="Oval 119"/>
              <p:cNvSpPr>
                <a:spLocks noChangeArrowheads="1"/>
              </p:cNvSpPr>
              <p:nvPr/>
            </p:nvSpPr>
            <p:spPr bwMode="auto">
              <a:xfrm>
                <a:off x="4099" y="1383"/>
                <a:ext cx="46" cy="45"/>
              </a:xfrm>
              <a:prstGeom prst="ellipse">
                <a:avLst/>
              </a:prstGeom>
              <a:solidFill>
                <a:srgbClr val="800080"/>
              </a:solidFill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11096" name="Oval 120"/>
            <p:cNvSpPr>
              <a:spLocks noChangeArrowheads="1"/>
            </p:cNvSpPr>
            <p:nvPr/>
          </p:nvSpPr>
          <p:spPr bwMode="auto">
            <a:xfrm rot="10800000">
              <a:off x="3243" y="1116"/>
              <a:ext cx="181" cy="1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97" name="Oval 121"/>
            <p:cNvSpPr>
              <a:spLocks noChangeArrowheads="1"/>
            </p:cNvSpPr>
            <p:nvPr/>
          </p:nvSpPr>
          <p:spPr bwMode="auto">
            <a:xfrm>
              <a:off x="3333" y="1162"/>
              <a:ext cx="46" cy="45"/>
            </a:xfrm>
            <a:prstGeom prst="ellipse">
              <a:avLst/>
            </a:prstGeom>
            <a:solidFill>
              <a:srgbClr val="800080"/>
            </a:solidFill>
            <a:ln w="254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98" name="Oval 122"/>
            <p:cNvSpPr>
              <a:spLocks noChangeArrowheads="1"/>
            </p:cNvSpPr>
            <p:nvPr/>
          </p:nvSpPr>
          <p:spPr bwMode="auto">
            <a:xfrm>
              <a:off x="3288" y="1207"/>
              <a:ext cx="46" cy="45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1099" name="Line 123"/>
            <p:cNvSpPr>
              <a:spLocks noChangeShapeType="1"/>
            </p:cNvSpPr>
            <p:nvPr/>
          </p:nvSpPr>
          <p:spPr bwMode="auto">
            <a:xfrm flipV="1">
              <a:off x="3107" y="1344"/>
              <a:ext cx="181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11100" name="Rectangle 124"/>
          <p:cNvSpPr>
            <a:spLocks noChangeArrowheads="1"/>
          </p:cNvSpPr>
          <p:nvPr/>
        </p:nvSpPr>
        <p:spPr bwMode="auto">
          <a:xfrm>
            <a:off x="79375" y="819150"/>
            <a:ext cx="7007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000" b="1" dirty="0">
                <a:cs typeface="+mn-cs"/>
              </a:rPr>
              <a:t>  New particles are produced which we detect and study</a:t>
            </a:r>
            <a:endParaRPr lang="en-GB" sz="20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38143 -0.002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23 L -0.40937 0.0002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51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10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600"/>
                                        <p:tgtEl>
                                          <p:spTgt spid="51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600"/>
                                        <p:tgtEl>
                                          <p:spTgt spid="51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510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510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51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500"/>
                                        <p:tgtEl>
                                          <p:spTgt spid="510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1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978" grpId="0" animBg="1"/>
      <p:bldP spid="510978" grpId="1" animBg="1"/>
      <p:bldP spid="510979" grpId="0" animBg="1"/>
      <p:bldP spid="510979" grpId="1" animBg="1"/>
      <p:bldP spid="510994" grpId="0"/>
      <p:bldP spid="51110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Run 1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2F019-D669-2046-883F-EC225988C3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1628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457200" y="8382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 Copious production of SM particles and the Higgs</a:t>
            </a:r>
          </a:p>
        </p:txBody>
      </p:sp>
    </p:spTree>
    <p:extLst>
      <p:ext uri="{BB962C8B-B14F-4D97-AF65-F5344CB8AC3E}">
        <p14:creationId xmlns:p14="http://schemas.microsoft.com/office/powerpoint/2010/main" val="10650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Achievements: ATLAS/CMS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410200"/>
          </a:xfrm>
        </p:spPr>
        <p:txBody>
          <a:bodyPr/>
          <a:lstStyle/>
          <a:p>
            <a:r>
              <a:rPr lang="en-US" dirty="0" smtClean="0"/>
              <a:t>Standard Model</a:t>
            </a:r>
          </a:p>
          <a:p>
            <a:pPr lvl="1"/>
            <a:r>
              <a:rPr lang="en-US" dirty="0" smtClean="0"/>
              <a:t>Large range of results</a:t>
            </a:r>
          </a:p>
          <a:p>
            <a:pPr lvl="1"/>
            <a:r>
              <a:rPr lang="en-US" dirty="0" smtClean="0"/>
              <a:t>Some (re)establish e.g.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boson production and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give momentum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distributions to pin down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Monte Carlo tunings</a:t>
            </a: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Some are first observations of new phenomena (or are stronger than previous signals at </a:t>
            </a:r>
            <a:r>
              <a:rPr lang="en-US" dirty="0" err="1" smtClean="0"/>
              <a:t>Tevatron</a:t>
            </a:r>
            <a:r>
              <a:rPr lang="en-US" dirty="0" smtClean="0"/>
              <a:t> thus allowing probing of their kinematics)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3" y="5410200"/>
            <a:ext cx="5512777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790201"/>
            <a:ext cx="2819400" cy="2067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838200"/>
            <a:ext cx="436072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30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Achievements: ATLAS/CMS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Supersymmetry</a:t>
            </a:r>
            <a:r>
              <a:rPr lang="en-US" dirty="0" smtClean="0"/>
              <a:t> Searches</a:t>
            </a:r>
          </a:p>
          <a:p>
            <a:pPr lvl="1"/>
            <a:r>
              <a:rPr lang="en-US" dirty="0" smtClean="0"/>
              <a:t>CMS summary of limits and final states</a:t>
            </a:r>
          </a:p>
          <a:p>
            <a:pPr lvl="1"/>
            <a:r>
              <a:rPr lang="en-US" dirty="0" smtClean="0"/>
              <a:t>Prolific searches and honing of techniques but no evidence (yet)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49158"/>
            <a:ext cx="7010400" cy="470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8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Boson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Introduced to give mass to W and Z bosons</a:t>
            </a:r>
          </a:p>
          <a:p>
            <a:pPr lvl="1">
              <a:defRPr/>
            </a:pPr>
            <a:r>
              <a:rPr lang="en-US" dirty="0" smtClean="0"/>
              <a:t>Requires a new potential to be added to the Standard Model</a:t>
            </a:r>
          </a:p>
          <a:p>
            <a:pPr lvl="1">
              <a:defRPr/>
            </a:pPr>
            <a:r>
              <a:rPr lang="en-US" dirty="0" smtClean="0"/>
              <a:t>Introduction of “complex doublet” implies 4 new degrees of freedom, 3 of which are the W</a:t>
            </a:r>
            <a:r>
              <a:rPr lang="en-US" baseline="30000" dirty="0" smtClean="0"/>
              <a:t>+</a:t>
            </a:r>
            <a:r>
              <a:rPr lang="en-US" dirty="0" smtClean="0"/>
              <a:t>, W</a:t>
            </a:r>
            <a:r>
              <a:rPr lang="en-US" baseline="30000" dirty="0" smtClean="0"/>
              <a:t>-</a:t>
            </a:r>
            <a:r>
              <a:rPr lang="en-US" dirty="0" smtClean="0"/>
              <a:t> Z boson mass</a:t>
            </a:r>
          </a:p>
          <a:p>
            <a:pPr lvl="1">
              <a:defRPr/>
            </a:pPr>
            <a:r>
              <a:rPr lang="en-US" dirty="0" smtClean="0"/>
              <a:t>Fourth is the Higgs boson itself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A75051-DC7F-6F4F-B106-44EC860BCBF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/>
          <a:stretch>
            <a:fillRect/>
          </a:stretch>
        </p:blipFill>
        <p:spPr bwMode="auto">
          <a:xfrm>
            <a:off x="1828800" y="2895600"/>
            <a:ext cx="57531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438150" y="3438525"/>
            <a:ext cx="14668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Massless </a:t>
            </a:r>
          </a:p>
          <a:p>
            <a:pPr eaLnBrk="1" hangingPunct="1">
              <a:buFontTx/>
              <a:buNone/>
            </a:pPr>
            <a:r>
              <a:rPr lang="en-US"/>
              <a:t>bosons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22225" y="5029200"/>
            <a:ext cx="199866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Spontaneous </a:t>
            </a:r>
          </a:p>
          <a:p>
            <a:pPr eaLnBrk="1" hangingPunct="1">
              <a:buFontTx/>
              <a:buNone/>
            </a:pPr>
            <a:r>
              <a:rPr lang="en-US"/>
              <a:t>symmetry </a:t>
            </a:r>
          </a:p>
          <a:p>
            <a:pPr eaLnBrk="1" hangingPunct="1">
              <a:buFontTx/>
              <a:buNone/>
            </a:pPr>
            <a:r>
              <a:rPr lang="en-US"/>
              <a:t>breaking</a:t>
            </a:r>
          </a:p>
        </p:txBody>
      </p:sp>
    </p:spTree>
    <p:extLst>
      <p:ext uri="{BB962C8B-B14F-4D97-AF65-F5344CB8AC3E}">
        <p14:creationId xmlns:p14="http://schemas.microsoft.com/office/powerpoint/2010/main" val="398853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Decaying to Bosons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8D925F-2B17-EB46-A10B-F0EB5B334A9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76200" y="1828800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ATLAS</a:t>
            </a:r>
          </a:p>
        </p:txBody>
      </p:sp>
      <p:pic>
        <p:nvPicPr>
          <p:cNvPr id="2662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25146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362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24336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78250"/>
            <a:ext cx="27432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810000"/>
            <a:ext cx="25447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28956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46038" y="4719638"/>
            <a:ext cx="868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CMS</a:t>
            </a:r>
          </a:p>
        </p:txBody>
      </p:sp>
      <p:sp>
        <p:nvSpPr>
          <p:cNvPr id="27659" name="TextBox 4"/>
          <p:cNvSpPr txBox="1">
            <a:spLocks noChangeArrowheads="1"/>
          </p:cNvSpPr>
          <p:nvPr/>
        </p:nvSpPr>
        <p:spPr bwMode="auto">
          <a:xfrm>
            <a:off x="1370013" y="3429000"/>
            <a:ext cx="1068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5.2(4.6)</a:t>
            </a:r>
          </a:p>
        </p:txBody>
      </p:sp>
      <p:sp>
        <p:nvSpPr>
          <p:cNvPr id="27660" name="TextBox 11"/>
          <p:cNvSpPr txBox="1">
            <a:spLocks noChangeArrowheads="1"/>
          </p:cNvSpPr>
          <p:nvPr/>
        </p:nvSpPr>
        <p:spPr bwMode="auto">
          <a:xfrm>
            <a:off x="4114800" y="3352800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8.1(6.2)</a:t>
            </a:r>
          </a:p>
        </p:txBody>
      </p:sp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7010400" y="3429000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6.5(5.9)</a:t>
            </a:r>
          </a:p>
        </p:txBody>
      </p:sp>
      <p:sp>
        <p:nvSpPr>
          <p:cNvPr id="27662" name="TextBox 14"/>
          <p:cNvSpPr txBox="1">
            <a:spLocks noChangeArrowheads="1"/>
          </p:cNvSpPr>
          <p:nvPr/>
        </p:nvSpPr>
        <p:spPr bwMode="auto">
          <a:xfrm>
            <a:off x="1371600" y="6096000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5.6(5.3)</a:t>
            </a:r>
          </a:p>
        </p:txBody>
      </p:sp>
      <p:sp>
        <p:nvSpPr>
          <p:cNvPr id="27663" name="TextBox 15"/>
          <p:cNvSpPr txBox="1">
            <a:spLocks noChangeArrowheads="1"/>
          </p:cNvSpPr>
          <p:nvPr/>
        </p:nvSpPr>
        <p:spPr bwMode="auto">
          <a:xfrm>
            <a:off x="4114800" y="6096000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6.5(6.3)</a:t>
            </a:r>
          </a:p>
        </p:txBody>
      </p:sp>
      <p:sp>
        <p:nvSpPr>
          <p:cNvPr id="27664" name="TextBox 16"/>
          <p:cNvSpPr txBox="1">
            <a:spLocks noChangeArrowheads="1"/>
          </p:cNvSpPr>
          <p:nvPr/>
        </p:nvSpPr>
        <p:spPr bwMode="auto">
          <a:xfrm>
            <a:off x="6934200" y="6096000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4.7(5.4)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O</a:t>
            </a:r>
            <a:r>
              <a:rPr lang="en-US" dirty="0" smtClean="0"/>
              <a:t>bservation in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/>
              <a:t> </a:t>
            </a:r>
            <a:r>
              <a:rPr lang="en-US" dirty="0" smtClean="0"/>
              <a:t>  		ZZ</a:t>
            </a:r>
            <a:r>
              <a:rPr lang="en-US" dirty="0"/>
              <a:t>*</a:t>
            </a:r>
            <a:r>
              <a:rPr lang="en-US" dirty="0" smtClean="0"/>
              <a:t>		         WW*</a:t>
            </a:r>
            <a:endParaRPr lang="en-US" dirty="0"/>
          </a:p>
        </p:txBody>
      </p:sp>
      <p:sp>
        <p:nvSpPr>
          <p:cNvPr id="26642" name="TextBox 20"/>
          <p:cNvSpPr txBox="1">
            <a:spLocks noChangeArrowheads="1"/>
          </p:cNvSpPr>
          <p:nvPr/>
        </p:nvSpPr>
        <p:spPr bwMode="auto">
          <a:xfrm>
            <a:off x="36513" y="17463"/>
            <a:ext cx="9144000" cy="260350"/>
          </a:xfrm>
          <a:prstGeom prst="rect">
            <a:avLst/>
          </a:prstGeom>
          <a:solidFill>
            <a:srgbClr val="FFF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100">
                <a:solidFill>
                  <a:srgbClr val="0D0D0D"/>
                </a:solidFill>
              </a:rPr>
              <a:t>EPJC 74(2014) 3076, PRD 92 012006(2015),PRD 91 012006(2015), PRD 90 112015(2014), JHEP 01 (2014) 096, PRD 89 (2014) 092007     </a:t>
            </a:r>
          </a:p>
        </p:txBody>
      </p:sp>
      <p:sp>
        <p:nvSpPr>
          <p:cNvPr id="27667" name="Rectangle 21"/>
          <p:cNvSpPr>
            <a:spLocks noChangeArrowheads="1"/>
          </p:cNvSpPr>
          <p:nvPr/>
        </p:nvSpPr>
        <p:spPr bwMode="auto">
          <a:xfrm rot="-5400000">
            <a:off x="-538956" y="3129756"/>
            <a:ext cx="21351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008000"/>
                </a:solidFill>
              </a:rPr>
              <a:t>obs(expected)</a:t>
            </a:r>
          </a:p>
          <a:p>
            <a:pPr>
              <a:buFontTx/>
              <a:buNone/>
            </a:pPr>
            <a:r>
              <a:rPr lang="en-US">
                <a:solidFill>
                  <a:srgbClr val="008000"/>
                </a:solidFill>
              </a:rPr>
              <a:t> significance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9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/>
      <p:bldP spid="27660" grpId="0"/>
      <p:bldP spid="27661" grpId="0"/>
      <p:bldP spid="27662" grpId="0"/>
      <p:bldP spid="27663" grpId="0"/>
      <p:bldP spid="27664" grpId="0"/>
      <p:bldP spid="2766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Decaying to Fermions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7CB6-3081-0344-8257-8181646882B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Symbol" charset="2"/>
              </a:rPr>
              <a:t>Tau leptons</a:t>
            </a: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Symbol" charset="2"/>
                <a:cs typeface="Symbol" charset="2"/>
              </a:rPr>
              <a:t>			s </a:t>
            </a:r>
            <a:r>
              <a:rPr lang="en-US" dirty="0" smtClean="0"/>
              <a:t>Observed (Expected)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	  </a:t>
            </a:r>
            <a:r>
              <a:rPr lang="en-US" dirty="0"/>
              <a:t>4.5 (3.4</a:t>
            </a:r>
            <a:r>
              <a:rPr lang="en-US" dirty="0" smtClean="0">
                <a:latin typeface="Symbol" charset="2"/>
                <a:cs typeface="Symbol" charset="2"/>
              </a:rPr>
              <a:t>)	</a:t>
            </a:r>
            <a:r>
              <a:rPr lang="en-US" dirty="0" smtClean="0"/>
              <a:t>			3.2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(3.7)  				</a:t>
            </a:r>
            <a:endParaRPr lang="en-US" dirty="0"/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6902450" y="5486400"/>
            <a:ext cx="2273300" cy="369888"/>
          </a:xfrm>
          <a:prstGeom prst="rect">
            <a:avLst/>
          </a:prstGeom>
          <a:solidFill>
            <a:srgbClr val="FFF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D0D0D"/>
                </a:solidFill>
              </a:rPr>
              <a:t>JHEP 05 (2014) 104 </a:t>
            </a:r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93850"/>
            <a:ext cx="3962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5497513"/>
            <a:ext cx="2254250" cy="369887"/>
          </a:xfrm>
          <a:prstGeom prst="rect">
            <a:avLst/>
          </a:prstGeom>
          <a:solidFill>
            <a:srgbClr val="FFF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D0D0D"/>
                </a:solidFill>
              </a:rPr>
              <a:t>JHEP 04 (2015) 117</a:t>
            </a:r>
          </a:p>
        </p:txBody>
      </p:sp>
      <p:pic>
        <p:nvPicPr>
          <p:cNvPr id="2867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3375"/>
            <a:ext cx="40481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10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Decaying to Fermions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1360C-3938-5B40-BD05-F9BBC12C561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Symbol" charset="2"/>
              </a:rPr>
              <a:t>b</a:t>
            </a:r>
            <a:r>
              <a:rPr lang="en-US" dirty="0" smtClean="0">
                <a:cs typeface="Symbol" charset="2"/>
              </a:rPr>
              <a:t> quarks</a:t>
            </a: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>
              <a:latin typeface="Symbol" charset="2"/>
              <a:cs typeface="Symbol" charset="2"/>
            </a:endParaRPr>
          </a:p>
          <a:p>
            <a:pPr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latin typeface="Symbol" charset="2"/>
              <a:cs typeface="Symbol" charset="2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latin typeface="Symbol" charset="2"/>
                <a:cs typeface="Symbol" charset="2"/>
              </a:rPr>
              <a:t>			s </a:t>
            </a:r>
            <a:r>
              <a:rPr lang="en-US" dirty="0" smtClean="0"/>
              <a:t>Observed (Expected)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	 1.8 (2.8</a:t>
            </a:r>
            <a:r>
              <a:rPr lang="en-US" dirty="0" smtClean="0">
                <a:latin typeface="Symbol" charset="2"/>
                <a:cs typeface="Symbol" charset="2"/>
              </a:rPr>
              <a:t>)		</a:t>
            </a:r>
            <a:r>
              <a:rPr lang="en-US" dirty="0" smtClean="0"/>
              <a:t>2.6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/>
              <a:t>(2.7) </a:t>
            </a:r>
            <a:r>
              <a:rPr lang="en-US" dirty="0" smtClean="0">
                <a:latin typeface="Symbol" charset="2"/>
                <a:cs typeface="Symbol" charset="2"/>
              </a:rPr>
              <a:t>		</a:t>
            </a:r>
            <a:r>
              <a:rPr lang="en-US" dirty="0" smtClean="0">
                <a:cs typeface="Symbol" charset="2"/>
              </a:rPr>
              <a:t>2.2(1.4)</a:t>
            </a:r>
            <a:r>
              <a:rPr lang="en-US" dirty="0" smtClean="0">
                <a:latin typeface="Symbol" charset="2"/>
                <a:cs typeface="Symbol" charset="2"/>
              </a:rPr>
              <a:t>		</a:t>
            </a:r>
            <a:endParaRPr lang="en-US" dirty="0"/>
          </a:p>
        </p:txBody>
      </p:sp>
      <p:pic>
        <p:nvPicPr>
          <p:cNvPr id="2970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9"/>
          <a:stretch>
            <a:fillRect/>
          </a:stretch>
        </p:blipFill>
        <p:spPr bwMode="auto">
          <a:xfrm>
            <a:off x="3352800" y="1679575"/>
            <a:ext cx="29718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228600" y="5029200"/>
            <a:ext cx="2084388" cy="369888"/>
          </a:xfrm>
          <a:prstGeom prst="rect">
            <a:avLst/>
          </a:prstGeom>
          <a:solidFill>
            <a:srgbClr val="FFF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D0D0D"/>
                </a:solidFill>
              </a:rPr>
              <a:t>JHEP01(2015)069</a:t>
            </a:r>
          </a:p>
        </p:txBody>
      </p:sp>
      <p:pic>
        <p:nvPicPr>
          <p:cNvPr id="2970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322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10"/>
          <p:cNvSpPr>
            <a:spLocks noChangeArrowheads="1"/>
          </p:cNvSpPr>
          <p:nvPr/>
        </p:nvSpPr>
        <p:spPr bwMode="auto">
          <a:xfrm>
            <a:off x="3810000" y="5029200"/>
            <a:ext cx="1993900" cy="369888"/>
          </a:xfrm>
          <a:prstGeom prst="rect">
            <a:avLst/>
          </a:prstGeom>
          <a:solidFill>
            <a:srgbClr val="FFF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D0D0D"/>
                </a:solidFill>
              </a:rPr>
              <a:t>arXiv:1506.01010</a:t>
            </a:r>
          </a:p>
        </p:txBody>
      </p:sp>
      <p:pic>
        <p:nvPicPr>
          <p:cNvPr id="2970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8543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6477000" y="5040313"/>
            <a:ext cx="2667000" cy="369887"/>
          </a:xfrm>
          <a:prstGeom prst="rect">
            <a:avLst/>
          </a:prstGeom>
          <a:solidFill>
            <a:srgbClr val="FFF5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D0D0D"/>
                </a:solidFill>
              </a:rPr>
              <a:t>PRD 88, 052014 (2013)</a:t>
            </a:r>
          </a:p>
        </p:txBody>
      </p:sp>
    </p:spTree>
    <p:extLst>
      <p:ext uri="{BB962C8B-B14F-4D97-AF65-F5344CB8AC3E}">
        <p14:creationId xmlns:p14="http://schemas.microsoft.com/office/powerpoint/2010/main" val="88989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Achievements: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Probed rare decays and found some interesting discrepancies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Observed B to </a:t>
            </a:r>
            <a:r>
              <a:rPr lang="en-US" dirty="0" err="1" smtClean="0"/>
              <a:t>mumu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(BR ~10</a:t>
            </a:r>
            <a:r>
              <a:rPr lang="en-US" baseline="30000" dirty="0" smtClean="0"/>
              <a:t>-9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140"/>
          <a:stretch/>
        </p:blipFill>
        <p:spPr>
          <a:xfrm>
            <a:off x="3272332" y="1399822"/>
            <a:ext cx="4680948" cy="2410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3810000"/>
            <a:ext cx="420584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02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Achievements: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644"/>
          <a:stretch/>
        </p:blipFill>
        <p:spPr>
          <a:xfrm>
            <a:off x="0" y="762000"/>
            <a:ext cx="6625985" cy="38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8819" y="2057400"/>
            <a:ext cx="307518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K. </a:t>
            </a:r>
            <a:r>
              <a:rPr lang="en-US" dirty="0" err="1" smtClean="0">
                <a:solidFill>
                  <a:srgbClr val="FFFF00"/>
                </a:solidFill>
              </a:rPr>
              <a:t>Miyabayashi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80" y="3962400"/>
            <a:ext cx="3894320" cy="25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40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 for Run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Shutdown 1: 14</a:t>
            </a:r>
            <a:r>
              <a:rPr lang="en-US" baseline="30000" dirty="0" smtClean="0"/>
              <a:t>th</a:t>
            </a:r>
            <a:r>
              <a:rPr lang="en-US" dirty="0" smtClean="0"/>
              <a:t> Feb 2013 – 23</a:t>
            </a:r>
            <a:r>
              <a:rPr lang="en-US" baseline="30000" dirty="0" smtClean="0"/>
              <a:t>rd</a:t>
            </a:r>
            <a:r>
              <a:rPr lang="en-US" dirty="0" smtClean="0"/>
              <a:t> March 2015</a:t>
            </a:r>
          </a:p>
          <a:p>
            <a:r>
              <a:rPr lang="en-US" dirty="0" smtClean="0"/>
              <a:t>LHC work: 10,000 high-current splices between LHC magnets opened and consolidated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Experiments also installed new detectors and performed maintenance during this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09800"/>
            <a:ext cx="466298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0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D0C58F-480A-8D48-A052-C00F68C9FD9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2057400"/>
            <a:ext cx="8229600" cy="5181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sz="5400" dirty="0" smtClean="0">
                <a:cs typeface="+mn-cs"/>
              </a:rPr>
              <a:t>Why?</a:t>
            </a:r>
          </a:p>
          <a:p>
            <a:pPr eaLnBrk="1" hangingPunct="1">
              <a:buFontTx/>
              <a:buNone/>
              <a:defRPr/>
            </a:pPr>
            <a:endParaRPr lang="en-GB" sz="54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 the Shutdown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7312901" cy="556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1561" y="2590800"/>
            <a:ext cx="244219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M. Lamont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09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in the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15000"/>
          </a:xfrm>
        </p:spPr>
        <p:txBody>
          <a:bodyPr/>
          <a:lstStyle/>
          <a:p>
            <a:r>
              <a:rPr lang="en-US" b="0" dirty="0" smtClean="0"/>
              <a:t>4th </a:t>
            </a:r>
            <a:r>
              <a:rPr lang="en-US" b="0" dirty="0"/>
              <a:t>silicon pixel detector layer (IBL</a:t>
            </a:r>
            <a:r>
              <a:rPr lang="en-US" b="0" dirty="0" smtClean="0"/>
              <a:t>)</a:t>
            </a:r>
          </a:p>
          <a:p>
            <a:pPr lvl="1"/>
            <a:r>
              <a:rPr lang="en-US" b="0" dirty="0" smtClean="0"/>
              <a:t> </a:t>
            </a:r>
            <a:r>
              <a:rPr lang="en-US" b="0" dirty="0"/>
              <a:t>Innermost Pixel detector layer at R=3.3 cm </a:t>
            </a:r>
            <a:r>
              <a:rPr lang="en-US" b="0" dirty="0" smtClean="0"/>
              <a:t>from beam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/>
          </a:p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80"/>
          <a:stretch/>
        </p:blipFill>
        <p:spPr>
          <a:xfrm>
            <a:off x="0" y="1524000"/>
            <a:ext cx="4320822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2955064"/>
            <a:ext cx="5051778" cy="33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IBL silicon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tracking performance (impact parameter resolution)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Extra material demands a new geometry for ATLAS: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38600"/>
            <a:ext cx="4597400" cy="2284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1" y="1447800"/>
            <a:ext cx="292117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in the shutdown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800"/>
            <a:ext cx="9144000" cy="30601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914400"/>
            <a:ext cx="83820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/>
              <a:t>Trigger improvements</a:t>
            </a:r>
          </a:p>
          <a:p>
            <a:pPr lvl="1"/>
            <a:r>
              <a:rPr lang="en-US" b="0" dirty="0" smtClean="0"/>
              <a:t>New Topological L1 trigger, new central trigger processor, coincidence between Tile and </a:t>
            </a:r>
            <a:r>
              <a:rPr lang="en-US" b="0" dirty="0" err="1" smtClean="0"/>
              <a:t>muons</a:t>
            </a:r>
            <a:r>
              <a:rPr lang="en-US" b="0" dirty="0" smtClean="0"/>
              <a:t>, merge of high-level trigger, new Fast </a:t>
            </a:r>
            <a:r>
              <a:rPr lang="en-US" b="0" dirty="0" err="1" smtClean="0"/>
              <a:t>TracK</a:t>
            </a:r>
            <a:r>
              <a:rPr lang="en-US" b="0" dirty="0" smtClean="0"/>
              <a:t> Trigger (FTK), improved L1 calorimeter trigger</a:t>
            </a:r>
          </a:p>
        </p:txBody>
      </p:sp>
    </p:spTree>
    <p:extLst>
      <p:ext uri="{BB962C8B-B14F-4D97-AF65-F5344CB8AC3E}">
        <p14:creationId xmlns:p14="http://schemas.microsoft.com/office/powerpoint/2010/main" val="3761582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in the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Infrastructure:</a:t>
            </a:r>
          </a:p>
          <a:p>
            <a:pPr lvl="1"/>
            <a:r>
              <a:rPr lang="en-US" b="0" dirty="0" smtClean="0"/>
              <a:t>New </a:t>
            </a:r>
            <a:r>
              <a:rPr lang="en-US" b="0" dirty="0" err="1" smtClean="0"/>
              <a:t>beampipe</a:t>
            </a:r>
            <a:r>
              <a:rPr lang="en-US" b="0" dirty="0" smtClean="0"/>
              <a:t>, improvements to magnet &amp; cryogenic system</a:t>
            </a:r>
          </a:p>
          <a:p>
            <a:r>
              <a:rPr lang="en-US" b="0" dirty="0" smtClean="0"/>
              <a:t>Detector consolidation</a:t>
            </a:r>
          </a:p>
          <a:p>
            <a:pPr lvl="1"/>
            <a:r>
              <a:rPr lang="en-US" b="0" dirty="0" err="1" smtClean="0"/>
              <a:t>Muon</a:t>
            </a:r>
            <a:r>
              <a:rPr lang="en-US" b="0" dirty="0" smtClean="0"/>
              <a:t> chambers completion (|</a:t>
            </a:r>
            <a:r>
              <a:rPr lang="en-US" dirty="0" err="1" smtClean="0"/>
              <a:t>η</a:t>
            </a:r>
            <a:r>
              <a:rPr lang="en-US" b="0" dirty="0" smtClean="0"/>
              <a:t>|=1.1-1.3) and repairs, improved readout of various systems (L1 rate 100 kHz), repair of pixel modules and calorimeter electronics, new pixel services, new luminosity detectors, new MBTS detector</a:t>
            </a:r>
          </a:p>
          <a:p>
            <a:r>
              <a:rPr lang="en-US" b="0" dirty="0" smtClean="0"/>
              <a:t>Software improvements to simulation, reconstruction, grid and analysis software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 the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1 Trigger:</a:t>
            </a:r>
          </a:p>
          <a:p>
            <a:pPr lvl="1"/>
            <a:r>
              <a:rPr lang="en-US" dirty="0" smtClean="0"/>
              <a:t>Upgraded calorimeter trigger – better isolation and pile-up subtraction</a:t>
            </a:r>
          </a:p>
          <a:p>
            <a:r>
              <a:rPr lang="en-US" dirty="0" smtClean="0"/>
              <a:t>Added a </a:t>
            </a:r>
            <a:r>
              <a:rPr lang="en-US" dirty="0" err="1" smtClean="0"/>
              <a:t>muon</a:t>
            </a:r>
            <a:r>
              <a:rPr lang="en-US" dirty="0" smtClean="0"/>
              <a:t> chamber</a:t>
            </a:r>
          </a:p>
          <a:p>
            <a:r>
              <a:rPr lang="en-US" dirty="0" smtClean="0"/>
              <a:t>Run tracker colder (strips at -15 C, pixels at -10 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Detector suffers less radiation damage at cooler temperatures</a:t>
            </a:r>
            <a:endParaRPr lang="en-US" dirty="0" smtClean="0"/>
          </a:p>
          <a:p>
            <a:r>
              <a:rPr lang="en-US" dirty="0" smtClean="0"/>
              <a:t>HCAL new calibration strategies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0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 the Shutdown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" y="838200"/>
            <a:ext cx="8534400" cy="5523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6019800"/>
            <a:ext cx="49561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W&amp;C seminar Olsen, </a:t>
            </a:r>
            <a:r>
              <a:rPr lang="en-US" dirty="0" err="1" smtClean="0">
                <a:solidFill>
                  <a:srgbClr val="FFFF00"/>
                </a:solidFill>
              </a:rPr>
              <a:t>Malgeri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69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 the Shutdown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" y="685800"/>
            <a:ext cx="7489902" cy="5552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6019800"/>
            <a:ext cx="49561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W&amp;C seminar Olsen, </a:t>
            </a:r>
            <a:r>
              <a:rPr lang="en-US" dirty="0" err="1" smtClean="0">
                <a:solidFill>
                  <a:srgbClr val="FFFF00"/>
                </a:solidFill>
              </a:rPr>
              <a:t>Malgeri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60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 the Shutdown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85800"/>
            <a:ext cx="7467600" cy="57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1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in the shutdown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8776633" cy="5461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4069" y="6019800"/>
            <a:ext cx="446017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CERN seminar B. </a:t>
            </a:r>
            <a:r>
              <a:rPr lang="en-US" dirty="0" err="1" smtClean="0">
                <a:solidFill>
                  <a:srgbClr val="FFFF00"/>
                </a:solidFill>
              </a:rPr>
              <a:t>Storaci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7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1AA0B6-0789-B141-9A1B-1E375D0D8D5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Understanding the Universe</a:t>
            </a:r>
            <a:endParaRPr lang="en-US" sz="3200" smtClean="0">
              <a:cs typeface="+mj-cs"/>
            </a:endParaRPr>
          </a:p>
        </p:txBody>
      </p:sp>
      <p:pic>
        <p:nvPicPr>
          <p:cNvPr id="18435" name="Picture 2" descr="universe_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95300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5" name="Line 4"/>
          <p:cNvSpPr>
            <a:spLocks noChangeShapeType="1"/>
          </p:cNvSpPr>
          <p:nvPr/>
        </p:nvSpPr>
        <p:spPr bwMode="auto">
          <a:xfrm>
            <a:off x="1600200" y="5791200"/>
            <a:ext cx="62658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96646" name="Text Box 5"/>
          <p:cNvSpPr txBox="1">
            <a:spLocks noChangeArrowheads="1"/>
          </p:cNvSpPr>
          <p:nvPr/>
        </p:nvSpPr>
        <p:spPr bwMode="auto">
          <a:xfrm>
            <a:off x="2339975" y="5949950"/>
            <a:ext cx="5113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000" smtClean="0">
                <a:cs typeface="+mn-cs"/>
              </a:rPr>
              <a:t>Older ….. larger … colder ….less energetic</a:t>
            </a:r>
          </a:p>
        </p:txBody>
      </p:sp>
      <p:sp>
        <p:nvSpPr>
          <p:cNvPr id="496647" name="Oval 6"/>
          <p:cNvSpPr>
            <a:spLocks noChangeArrowheads="1"/>
          </p:cNvSpPr>
          <p:nvPr/>
        </p:nvSpPr>
        <p:spPr bwMode="auto">
          <a:xfrm>
            <a:off x="7391400" y="2514600"/>
            <a:ext cx="1584325" cy="1511300"/>
          </a:xfrm>
          <a:prstGeom prst="ellipse">
            <a:avLst/>
          </a:prstGeom>
          <a:gradFill rotWithShape="1">
            <a:gsLst>
              <a:gs pos="0">
                <a:srgbClr val="B7B2F6"/>
              </a:gs>
              <a:gs pos="100000">
                <a:srgbClr val="2A1CE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2A1CE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200">
                <a:solidFill>
                  <a:schemeClr val="tx1"/>
                </a:solidFill>
                <a:cs typeface="+mn-cs"/>
              </a:rPr>
              <a:t>now</a:t>
            </a:r>
          </a:p>
        </p:txBody>
      </p:sp>
      <p:sp>
        <p:nvSpPr>
          <p:cNvPr id="496648" name="Oval 7"/>
          <p:cNvSpPr>
            <a:spLocks noChangeArrowheads="1"/>
          </p:cNvSpPr>
          <p:nvPr/>
        </p:nvSpPr>
        <p:spPr bwMode="auto">
          <a:xfrm>
            <a:off x="152400" y="2438400"/>
            <a:ext cx="1800225" cy="1654175"/>
          </a:xfrm>
          <a:prstGeom prst="ellipse">
            <a:avLst/>
          </a:prstGeom>
          <a:gradFill rotWithShape="1">
            <a:gsLst>
              <a:gs pos="0">
                <a:srgbClr val="E6F83E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200">
                <a:solidFill>
                  <a:schemeClr val="tx1"/>
                </a:solidFill>
                <a:cs typeface="+mn-cs"/>
              </a:rPr>
              <a:t>Big Bang</a:t>
            </a:r>
          </a:p>
        </p:txBody>
      </p:sp>
      <p:sp>
        <p:nvSpPr>
          <p:cNvPr id="496649" name="Oval 9"/>
          <p:cNvSpPr>
            <a:spLocks noChangeArrowheads="1"/>
          </p:cNvSpPr>
          <p:nvPr/>
        </p:nvSpPr>
        <p:spPr bwMode="auto">
          <a:xfrm>
            <a:off x="3733800" y="2209800"/>
            <a:ext cx="609600" cy="1905000"/>
          </a:xfrm>
          <a:prstGeom prst="ellips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tx1"/>
              </a:buClr>
              <a:buFontTx/>
              <a:buNone/>
              <a:defRPr/>
            </a:pPr>
            <a:endParaRPr kumimoji="1" lang="en-GB" sz="280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in the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Challenging to perform calibration and alignment in real time, but has been successful e.g.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0"/>
            <a:ext cx="5016500" cy="4373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5603" y="6248400"/>
            <a:ext cx="446017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From CERN seminar B. </a:t>
            </a:r>
            <a:r>
              <a:rPr lang="en-US" dirty="0" err="1" smtClean="0">
                <a:solidFill>
                  <a:srgbClr val="FFFF00"/>
                </a:solidFill>
              </a:rPr>
              <a:t>Storaci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16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 for Run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Expected performance in 2016: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3399"/>
          <a:stretch/>
        </p:blipFill>
        <p:spPr>
          <a:xfrm>
            <a:off x="838200" y="1447800"/>
            <a:ext cx="7918824" cy="240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962400"/>
            <a:ext cx="3188677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1148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 full overview of the public Run 2 results see the talks at the CERN seminars for CMS and ATLAS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u="sng" dirty="0">
                <a:hlinkClick r:id="rId4"/>
              </a:rPr>
              <a:t>https://indico.cern.ch/event/442432/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1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 for Run 2: ATLAS and 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hardware challenges </a:t>
            </a:r>
          </a:p>
          <a:p>
            <a:r>
              <a:rPr lang="en-US" dirty="0" smtClean="0"/>
              <a:t>ATLAS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616" y="1447800"/>
            <a:ext cx="6837784" cy="2376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894641"/>
            <a:ext cx="5739556" cy="2949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05400"/>
            <a:ext cx="1981200" cy="1200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Slides from LHCC open session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0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Following few slides attempt to give the briefest of highlights of what will be discussed in the next three days</a:t>
            </a:r>
          </a:p>
          <a:p>
            <a:pPr lvl="1"/>
            <a:r>
              <a:rPr lang="en-US" dirty="0" smtClean="0"/>
              <a:t>I am sure to miss out many people’s </a:t>
            </a:r>
            <a:r>
              <a:rPr lang="en-US" dirty="0" err="1" smtClean="0"/>
              <a:t>favourite</a:t>
            </a:r>
            <a:r>
              <a:rPr lang="en-US" dirty="0" smtClean="0"/>
              <a:t> topics, so take this as a sketch!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79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Higgs: What precision is necessary?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SM couplings can be modified by new physics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Modifications can be small depending on the BSM scenario (Snowmass report)</a:t>
            </a:r>
          </a:p>
          <a:p>
            <a:pPr lvl="1">
              <a:defRPr/>
            </a:pPr>
            <a:r>
              <a:rPr lang="en-US" dirty="0" smtClean="0"/>
              <a:t>For new physics at the 1TeV mass scale: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Higher scales imply smaller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07A05-DACC-DD46-B6BA-6A5F27E58D2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92450"/>
            <a:ext cx="75438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22987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18300" y="5695950"/>
            <a:ext cx="2044700" cy="400050"/>
          </a:xfrm>
          <a:prstGeom prst="rect">
            <a:avLst/>
          </a:prstGeom>
          <a:solidFill>
            <a:srgbClr val="FFF53A"/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arXiv:1310.8361</a:t>
            </a:r>
          </a:p>
        </p:txBody>
      </p:sp>
    </p:spTree>
    <p:extLst>
      <p:ext uri="{BB962C8B-B14F-4D97-AF65-F5344CB8AC3E}">
        <p14:creationId xmlns:p14="http://schemas.microsoft.com/office/powerpoint/2010/main" val="106650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Higgs: Prospects for ATLAS and 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18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Full </a:t>
            </a:r>
            <a:r>
              <a:rPr lang="en-US" dirty="0"/>
              <a:t>measurement of the key properties of this new boson will take some time to establish</a:t>
            </a:r>
          </a:p>
          <a:p>
            <a:pPr lvl="1">
              <a:defRPr/>
            </a:pPr>
            <a:r>
              <a:rPr lang="en-US" dirty="0"/>
              <a:t>The Higgs-fermion sector is relatively unknown but Run 2 will close in on it</a:t>
            </a:r>
          </a:p>
          <a:p>
            <a:pPr>
              <a:defRPr/>
            </a:pPr>
            <a:r>
              <a:rPr lang="en-US" dirty="0"/>
              <a:t>Key to </a:t>
            </a:r>
            <a:r>
              <a:rPr lang="en-US" dirty="0" err="1"/>
              <a:t>characterising</a:t>
            </a:r>
            <a:r>
              <a:rPr lang="en-US" dirty="0"/>
              <a:t> this particle are</a:t>
            </a:r>
          </a:p>
          <a:p>
            <a:pPr lvl="1">
              <a:defRPr/>
            </a:pPr>
            <a:r>
              <a:rPr lang="en-US" dirty="0"/>
              <a:t>Production and decay rates (to greater precision</a:t>
            </a:r>
            <a:r>
              <a:rPr lang="en-US" dirty="0" smtClean="0"/>
              <a:t>)</a:t>
            </a:r>
          </a:p>
          <a:p>
            <a:pPr lvl="2">
              <a:defRPr/>
            </a:pPr>
            <a:r>
              <a:rPr lang="en-US" dirty="0" smtClean="0"/>
              <a:t>Original discoveries of order 10-20% uncertainties</a:t>
            </a:r>
          </a:p>
          <a:p>
            <a:pPr lvl="2">
              <a:defRPr/>
            </a:pPr>
            <a:r>
              <a:rPr lang="en-US" dirty="0" smtClean="0"/>
              <a:t>Run 2 will take us to order 5-7% uncertainties and theory predictions improving all the time too</a:t>
            </a:r>
            <a:endParaRPr lang="en-US" dirty="0"/>
          </a:p>
          <a:p>
            <a:pPr lvl="2">
              <a:defRPr/>
            </a:pPr>
            <a:r>
              <a:rPr lang="en-US" dirty="0"/>
              <a:t>Probe fermion sector not only with higher statistics but with new mechanisms e.g. </a:t>
            </a:r>
            <a:r>
              <a:rPr lang="en-US" dirty="0" err="1" smtClean="0"/>
              <a:t>ttH</a:t>
            </a:r>
            <a:r>
              <a:rPr lang="en-US" dirty="0" smtClean="0"/>
              <a:t>, Look for Higgs to </a:t>
            </a:r>
            <a:r>
              <a:rPr lang="en-US" dirty="0" err="1" smtClean="0"/>
              <a:t>mumu</a:t>
            </a:r>
            <a:endParaRPr lang="en-US" dirty="0"/>
          </a:p>
          <a:p>
            <a:pPr lvl="1">
              <a:defRPr/>
            </a:pPr>
            <a:r>
              <a:rPr lang="en-US" dirty="0"/>
              <a:t>Intrinsic quantum </a:t>
            </a:r>
            <a:r>
              <a:rPr lang="en-US" dirty="0" smtClean="0"/>
              <a:t>numbers</a:t>
            </a:r>
            <a:endParaRPr lang="en-US" dirty="0"/>
          </a:p>
          <a:p>
            <a:pPr>
              <a:defRPr/>
            </a:pPr>
            <a:r>
              <a:rPr lang="en-US" dirty="0"/>
              <a:t>Switch from search mode to precision physics</a:t>
            </a:r>
          </a:p>
          <a:p>
            <a:pPr lvl="1">
              <a:defRPr/>
            </a:pPr>
            <a:r>
              <a:rPr lang="en-US" dirty="0"/>
              <a:t>Emphasis on publishing what we measure in pure </a:t>
            </a:r>
            <a:r>
              <a:rPr lang="en-US" dirty="0" smtClean="0"/>
              <a:t>form (think about EFT, simplified cross-section)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51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Top/Searches prospects </a:t>
            </a:r>
            <a:r>
              <a:rPr lang="en-US" dirty="0" smtClean="0"/>
              <a:t>for Run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</a:t>
            </a:r>
          </a:p>
          <a:p>
            <a:pPr lvl="1"/>
            <a:r>
              <a:rPr lang="en-US" dirty="0" smtClean="0"/>
              <a:t>Measure cross-section and properties more accurately, especially single top</a:t>
            </a:r>
          </a:p>
          <a:p>
            <a:endParaRPr lang="en-US" dirty="0" smtClean="0"/>
          </a:p>
          <a:p>
            <a:r>
              <a:rPr lang="en-US" dirty="0" smtClean="0"/>
              <a:t>Searches</a:t>
            </a:r>
          </a:p>
          <a:p>
            <a:endParaRPr lang="en-US" dirty="0"/>
          </a:p>
          <a:p>
            <a:r>
              <a:rPr lang="en-US" dirty="0" smtClean="0"/>
              <a:t>Standard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95600"/>
            <a:ext cx="9144000" cy="3497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59436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CMS wine and cheese, Olsen and </a:t>
            </a:r>
            <a:r>
              <a:rPr lang="en-US" dirty="0" err="1" smtClean="0">
                <a:solidFill>
                  <a:srgbClr val="FFFF00"/>
                </a:solidFill>
              </a:rPr>
              <a:t>Malgeri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03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 for Run 2: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go impressively further into precision SM measurements</a:t>
            </a:r>
          </a:p>
          <a:p>
            <a:r>
              <a:rPr lang="en-US" dirty="0" smtClean="0"/>
              <a:t>Statistical uncertainties for Run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62648"/>
            <a:ext cx="5969144" cy="40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from Early Run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Diphotons</a:t>
            </a:r>
            <a:endParaRPr lang="en-US" dirty="0" smtClean="0"/>
          </a:p>
          <a:p>
            <a:pPr lvl="1"/>
            <a:r>
              <a:rPr lang="en-US" dirty="0" smtClean="0"/>
              <a:t>See 2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bump around 750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But two sigma effects come and go… (e.g. </a:t>
            </a:r>
            <a:r>
              <a:rPr lang="en-US" dirty="0" err="1" smtClean="0"/>
              <a:t>dijets</a:t>
            </a:r>
            <a:r>
              <a:rPr lang="en-US" dirty="0" smtClean="0"/>
              <a:t> excess was 2.5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in run 1 and has gone in run 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543" y="2362200"/>
            <a:ext cx="430605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074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5410200"/>
          </a:xfrm>
        </p:spPr>
        <p:txBody>
          <a:bodyPr/>
          <a:lstStyle/>
          <a:p>
            <a:r>
              <a:rPr lang="en-US" dirty="0" smtClean="0"/>
              <a:t>LHC continues to live up to its role as the energy frontier collider and deliver results that constitute</a:t>
            </a:r>
          </a:p>
          <a:p>
            <a:pPr marL="457200" lvl="1" indent="0">
              <a:buNone/>
            </a:pPr>
            <a:r>
              <a:rPr lang="en-US" dirty="0" smtClean="0"/>
              <a:t>- Precision measurements   -Powerful searches (with relatively 				             small amounts of data)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The next couple of days here at YETI will be very interesting</a:t>
            </a:r>
          </a:p>
          <a:p>
            <a:pPr lvl="1"/>
            <a:r>
              <a:rPr lang="en-US" dirty="0" smtClean="0"/>
              <a:t>Impossible to predict which sector will yield the interesting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3429000" cy="3121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019"/>
          <a:stretch/>
        </p:blipFill>
        <p:spPr>
          <a:xfrm>
            <a:off x="4343400" y="2438400"/>
            <a:ext cx="2971800" cy="2762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609" b="81667"/>
          <a:stretch/>
        </p:blipFill>
        <p:spPr>
          <a:xfrm>
            <a:off x="6765618" y="1955801"/>
            <a:ext cx="2367093" cy="558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6200" y="6457890"/>
            <a:ext cx="931537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Thanks to Tim </a:t>
            </a:r>
            <a:r>
              <a:rPr lang="en-US" sz="2000" dirty="0" err="1" smtClean="0">
                <a:solidFill>
                  <a:schemeClr val="tx1"/>
                </a:solidFill>
              </a:rPr>
              <a:t>Gershon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</a:rPr>
              <a:t>LHCb</a:t>
            </a:r>
            <a:r>
              <a:rPr lang="en-US" sz="2000" dirty="0" smtClean="0">
                <a:solidFill>
                  <a:schemeClr val="tx1"/>
                </a:solidFill>
              </a:rPr>
              <a:t>) and Sam Harper (CMS) for help finding material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4F9400-A7F0-2843-989B-592A840E079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smtClean="0">
                <a:cs typeface="+mj-cs"/>
              </a:rPr>
              <a:t>How do we do it?</a:t>
            </a:r>
            <a:endParaRPr lang="en-US" sz="3200" smtClean="0">
              <a:cs typeface="+mj-cs"/>
            </a:endParaRP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n-cs"/>
              </a:rPr>
              <a:t>To probe the conditions of the early universe we smash particles together</a:t>
            </a:r>
            <a:endParaRPr lang="en-US" smtClean="0">
              <a:cs typeface="+mn-cs"/>
            </a:endParaRPr>
          </a:p>
        </p:txBody>
      </p:sp>
      <p:pic>
        <p:nvPicPr>
          <p:cNvPr id="19460" name="Picture 4" descr="Inside 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4319588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2057400" y="6400800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GB">
                <a:cs typeface="+mn-cs"/>
              </a:rPr>
              <a:t>J. Ellis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sets the scale of the detectors?</a:t>
            </a:r>
          </a:p>
          <a:p>
            <a:r>
              <a:rPr lang="en-US" dirty="0" smtClean="0"/>
              <a:t>Why have a dedicated </a:t>
            </a:r>
            <a:r>
              <a:rPr lang="en-US" dirty="0" err="1" smtClean="0"/>
              <a:t>flavour</a:t>
            </a:r>
            <a:r>
              <a:rPr lang="en-US" dirty="0" smtClean="0"/>
              <a:t> physics detector?</a:t>
            </a:r>
          </a:p>
          <a:p>
            <a:r>
              <a:rPr lang="en-US" dirty="0" smtClean="0"/>
              <a:t>Why is </a:t>
            </a:r>
            <a:r>
              <a:rPr lang="en-US" dirty="0" err="1" smtClean="0"/>
              <a:t>LHCb</a:t>
            </a:r>
            <a:r>
              <a:rPr lang="en-US" dirty="0" smtClean="0"/>
              <a:t> a forward-only detector (and why only one arm?)?</a:t>
            </a:r>
          </a:p>
          <a:p>
            <a:r>
              <a:rPr lang="en-US" dirty="0" smtClean="0"/>
              <a:t>What sets the lifetime of the detectors?</a:t>
            </a:r>
          </a:p>
          <a:p>
            <a:r>
              <a:rPr lang="en-US" dirty="0" smtClean="0"/>
              <a:t>What constitutes a useful measurement (from a </a:t>
            </a:r>
            <a:r>
              <a:rPr lang="en-US" smtClean="0"/>
              <a:t>theorist perspective)?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57988-8B20-764E-B1BF-AC8E1593F10E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cs typeface="+mj-cs"/>
              </a:rPr>
              <a:t>Matter Particles</a:t>
            </a:r>
            <a:endParaRPr lang="en-US" sz="3200" dirty="0" smtClean="0">
              <a:cs typeface="+mj-cs"/>
            </a:endParaRP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381000" y="838200"/>
            <a:ext cx="42672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We see three generations</a:t>
            </a:r>
          </a:p>
          <a:p>
            <a:pPr lvl="1">
              <a:defRPr/>
            </a:pPr>
            <a:r>
              <a:rPr lang="en-GB" dirty="0">
                <a:cs typeface="+mn-cs"/>
              </a:rPr>
              <a:t>Undergoing similar interactions</a:t>
            </a:r>
          </a:p>
          <a:p>
            <a:pPr lvl="1">
              <a:defRPr/>
            </a:pPr>
            <a:r>
              <a:rPr lang="en-GB" dirty="0">
                <a:cs typeface="+mn-cs"/>
              </a:rPr>
              <a:t>Mass hierarchy</a:t>
            </a:r>
          </a:p>
          <a:p>
            <a:pPr lvl="1">
              <a:defRPr/>
            </a:pPr>
            <a:r>
              <a:rPr lang="en-GB" dirty="0">
                <a:cs typeface="+mn-cs"/>
              </a:rPr>
              <a:t>Each has an antiparticle</a:t>
            </a:r>
          </a:p>
          <a:p>
            <a:pPr lvl="2">
              <a:buFontTx/>
              <a:buNone/>
              <a:defRPr/>
            </a:pPr>
            <a:endParaRPr lang="en-GB" dirty="0">
              <a:cs typeface="+mn-cs"/>
            </a:endParaRP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715000" y="2133600"/>
            <a:ext cx="914400" cy="533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352800" y="2971800"/>
            <a:ext cx="609600" cy="533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7543800" y="1905000"/>
            <a:ext cx="914400" cy="14478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" name="Picture 3" descr="simplemode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5358"/>
          <a:stretch>
            <a:fillRect/>
          </a:stretch>
        </p:blipFill>
        <p:spPr bwMode="auto">
          <a:xfrm>
            <a:off x="4953000" y="1066800"/>
            <a:ext cx="38862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696200" y="1066800"/>
            <a:ext cx="1143000" cy="3352800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7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7181850"/>
            <a:ext cx="5659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7334250"/>
            <a:ext cx="5659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7486650"/>
            <a:ext cx="5659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7639050"/>
            <a:ext cx="5659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7791450"/>
            <a:ext cx="5659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343400"/>
            <a:ext cx="5664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5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20C1B2-85D6-8441-8083-084966BB303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838200"/>
            <a:ext cx="815340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hlink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cs typeface="+mn-cs"/>
              </a:rPr>
              <a:t>In the Standard Model, we depict (and calculate) forces as the exchange of a force-carrier boson, between particles</a:t>
            </a:r>
          </a:p>
          <a:p>
            <a:pPr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648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5358"/>
          <a:stretch>
            <a:fillRect/>
          </a:stretch>
        </p:blipFill>
        <p:spPr bwMode="auto">
          <a:xfrm>
            <a:off x="228600" y="1905000"/>
            <a:ext cx="38862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228600" y="1905000"/>
            <a:ext cx="2819400" cy="3352800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07C945-3BC8-6447-9052-CCCC75B5B26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cs typeface="+mj-cs"/>
              </a:rPr>
              <a:t>The Energy Frontier</a:t>
            </a:r>
            <a:endParaRPr lang="en-US" sz="3200" dirty="0" smtClean="0">
              <a:cs typeface="+mj-cs"/>
            </a:endParaRP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800" b="0" dirty="0" smtClean="0">
                <a:solidFill>
                  <a:srgbClr val="000099"/>
                </a:solidFill>
                <a:cs typeface="+mn-cs"/>
              </a:rPr>
              <a:t>Size of structure we can probe with a collider like LHC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800" b="0" dirty="0" smtClean="0">
                <a:solidFill>
                  <a:srgbClr val="000099"/>
                </a:solidFill>
                <a:cs typeface="+mn-cs"/>
              </a:rPr>
              <a:t>			=  </a:t>
            </a:r>
            <a:r>
              <a:rPr lang="en-GB" sz="2800" b="0" i="1" dirty="0" smtClean="0">
                <a:solidFill>
                  <a:srgbClr val="000099"/>
                </a:solidFill>
                <a:cs typeface="+mn-cs"/>
              </a:rPr>
              <a:t>h / p</a:t>
            </a:r>
            <a:r>
              <a:rPr lang="en-GB" sz="2800" b="0" dirty="0" smtClean="0">
                <a:solidFill>
                  <a:srgbClr val="000099"/>
                </a:solidFill>
                <a:cs typeface="+mn-cs"/>
              </a:rPr>
              <a:t> 	</a:t>
            </a:r>
            <a:r>
              <a:rPr lang="en-GB" b="0" dirty="0" smtClean="0">
                <a:solidFill>
                  <a:srgbClr val="000099"/>
                </a:solidFill>
                <a:cs typeface="+mn-cs"/>
              </a:rPr>
              <a:t>(de Broglie, 1924)</a:t>
            </a:r>
          </a:p>
          <a:p>
            <a:pPr eaLnBrk="1" hangingPunct="1">
              <a:buFontTx/>
              <a:buNone/>
              <a:defRPr/>
            </a:pPr>
            <a:r>
              <a:rPr lang="en-GB" b="0" dirty="0" smtClean="0">
                <a:cs typeface="+mn-cs"/>
              </a:rPr>
              <a:t>				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b="0" i="1" dirty="0" smtClean="0">
                <a:cs typeface="+mn-cs"/>
              </a:rPr>
              <a:t>	h</a:t>
            </a:r>
            <a:r>
              <a:rPr lang="en-GB" b="0" dirty="0" smtClean="0">
                <a:cs typeface="+mn-cs"/>
              </a:rPr>
              <a:t> = Planck’s constant = 6.63 x 10</a:t>
            </a:r>
            <a:r>
              <a:rPr lang="en-GB" b="0" baseline="30000" dirty="0" smtClean="0">
                <a:cs typeface="+mn-cs"/>
              </a:rPr>
              <a:t>-34 </a:t>
            </a:r>
            <a:r>
              <a:rPr lang="en-GB" b="0" dirty="0" err="1" smtClean="0">
                <a:cs typeface="+mn-cs"/>
              </a:rPr>
              <a:t>Js</a:t>
            </a:r>
            <a:endParaRPr lang="en-GB" b="0" dirty="0" smtClean="0"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GB" b="0" dirty="0" smtClean="0">
                <a:cs typeface="+mn-cs"/>
              </a:rPr>
              <a:t>	</a:t>
            </a:r>
            <a:r>
              <a:rPr lang="en-GB" b="0" i="1" dirty="0" smtClean="0">
                <a:cs typeface="+mn-cs"/>
              </a:rPr>
              <a:t>p</a:t>
            </a:r>
            <a:r>
              <a:rPr lang="en-GB" b="0" dirty="0" smtClean="0">
                <a:cs typeface="+mn-cs"/>
              </a:rPr>
              <a:t> = momentum of protons</a:t>
            </a:r>
          </a:p>
          <a:p>
            <a:pPr eaLnBrk="1" hangingPunct="1">
              <a:defRPr/>
            </a:pPr>
            <a:endParaRPr lang="en-GB" b="0" dirty="0" smtClean="0">
              <a:cs typeface="+mn-cs"/>
            </a:endParaRPr>
          </a:p>
          <a:p>
            <a:pPr eaLnBrk="1" hangingPunct="1">
              <a:defRPr/>
            </a:pPr>
            <a:r>
              <a:rPr lang="en-GB" sz="2800" b="0" dirty="0" smtClean="0">
                <a:solidFill>
                  <a:srgbClr val="FF0000"/>
                </a:solidFill>
                <a:cs typeface="+mn-cs"/>
              </a:rPr>
              <a:t>The larger the momentum (energy), the smaller the size probed</a:t>
            </a:r>
          </a:p>
          <a:p>
            <a:pPr eaLnBrk="1" hangingPunct="1">
              <a:defRPr/>
            </a:pPr>
            <a:endParaRPr lang="en-GB" sz="2800" b="0" dirty="0">
              <a:solidFill>
                <a:srgbClr val="FF0000"/>
              </a:solidFill>
              <a:cs typeface="+mn-cs"/>
            </a:endParaRPr>
          </a:p>
          <a:p>
            <a:pPr eaLnBrk="1" hangingPunct="1">
              <a:defRPr/>
            </a:pPr>
            <a:r>
              <a:rPr lang="en-GB" sz="2800" b="0" dirty="0" smtClean="0">
                <a:solidFill>
                  <a:srgbClr val="FF0000"/>
                </a:solidFill>
                <a:cs typeface="+mn-cs"/>
              </a:rPr>
              <a:t>AND E=mc</a:t>
            </a:r>
            <a:r>
              <a:rPr lang="en-GB" sz="2800" b="0" baseline="30000" dirty="0" smtClean="0">
                <a:solidFill>
                  <a:srgbClr val="FF0000"/>
                </a:solidFill>
                <a:cs typeface="+mn-cs"/>
              </a:rPr>
              <a:t>2</a:t>
            </a:r>
          </a:p>
          <a:p>
            <a:pPr eaLnBrk="1" hangingPunct="1">
              <a:defRPr/>
            </a:pPr>
            <a:endParaRPr lang="en-GB" sz="2800" b="0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to Run 2 Energy Increase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relation between energy of collision and mass of particles that can be produced</a:t>
            </a:r>
          </a:p>
          <a:p>
            <a:endParaRPr lang="en-US" dirty="0"/>
          </a:p>
          <a:p>
            <a:r>
              <a:rPr lang="en-US" dirty="0" smtClean="0"/>
              <a:t>But the extra luminosity is not shared equally among </a:t>
            </a:r>
            <a:r>
              <a:rPr lang="en-US" dirty="0" err="1" smtClean="0"/>
              <a:t>parton</a:t>
            </a:r>
            <a:r>
              <a:rPr lang="en-US" dirty="0" smtClean="0"/>
              <a:t>-pair interactions, so the reach depends on production </a:t>
            </a:r>
          </a:p>
          <a:p>
            <a:pPr marL="0" indent="0">
              <a:buNone/>
            </a:pPr>
            <a:r>
              <a:rPr lang="en-US" dirty="0" smtClean="0"/>
              <a:t>   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A2AD5-55D9-164F-B7B0-22F491E2BB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48000"/>
            <a:ext cx="4597400" cy="325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33CCFF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hlink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3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39623</TotalTime>
  <Words>2142</Words>
  <Application>Microsoft Macintosh PowerPoint</Application>
  <PresentationFormat>On-screen Show (4:3)</PresentationFormat>
  <Paragraphs>456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Default Design</vt:lpstr>
      <vt:lpstr>LHC Run 2 Prospects: Experimental Overview YETI 2016</vt:lpstr>
      <vt:lpstr>Outline</vt:lpstr>
      <vt:lpstr>The Large Hadron Collider</vt:lpstr>
      <vt:lpstr>Particle Collisions</vt:lpstr>
      <vt:lpstr>PowerPoint Presentation</vt:lpstr>
      <vt:lpstr>Understanding the Universe</vt:lpstr>
      <vt:lpstr>How do we do it?</vt:lpstr>
      <vt:lpstr>The Energy Frontier</vt:lpstr>
      <vt:lpstr>Run 1 to Run 2 Energy Increase</vt:lpstr>
      <vt:lpstr>Integrated lumi comparison</vt:lpstr>
      <vt:lpstr>Goals of the LHC</vt:lpstr>
      <vt:lpstr>Probe the Standard Model and look for processes beyond it</vt:lpstr>
      <vt:lpstr>Probe the Standard Model and look for processes beyond it</vt:lpstr>
      <vt:lpstr>Goals of the LHC</vt:lpstr>
      <vt:lpstr>LHC Experiments</vt:lpstr>
      <vt:lpstr>ATLAS Detector</vt:lpstr>
      <vt:lpstr>ATLAS Tracker</vt:lpstr>
      <vt:lpstr>The ATLAS experiment</vt:lpstr>
      <vt:lpstr>The ATLAS experiment</vt:lpstr>
      <vt:lpstr>ATLAS Calorimeters</vt:lpstr>
      <vt:lpstr>ATLAS Muon Chambers</vt:lpstr>
      <vt:lpstr>ATLAS Muon Chambers</vt:lpstr>
      <vt:lpstr>The ATLAS Experiment</vt:lpstr>
      <vt:lpstr>ATLAS Trigger</vt:lpstr>
      <vt:lpstr>CMS Detector</vt:lpstr>
      <vt:lpstr>CMS Tracker</vt:lpstr>
      <vt:lpstr>ATLAS/CMS Comparison</vt:lpstr>
      <vt:lpstr>CMS Calorimeters</vt:lpstr>
      <vt:lpstr>CMS Muon Chambers</vt:lpstr>
      <vt:lpstr>ATLAS/CMS muon chambers</vt:lpstr>
      <vt:lpstr>CMS Trigger</vt:lpstr>
      <vt:lpstr>LHCb Detector</vt:lpstr>
      <vt:lpstr>LHCb Tracker</vt:lpstr>
      <vt:lpstr>LHCb Particle Identification</vt:lpstr>
      <vt:lpstr>LHCb Calorimeter, Muon Chambers</vt:lpstr>
      <vt:lpstr>LHCb Trigger</vt:lpstr>
      <vt:lpstr>Run 1 Dataset</vt:lpstr>
      <vt:lpstr>Run 1 Dataset</vt:lpstr>
      <vt:lpstr>Run 1 Analysis Highlights</vt:lpstr>
      <vt:lpstr>Run 1 Dataset</vt:lpstr>
      <vt:lpstr>Run 1 Achievements: ATLAS/CMS</vt:lpstr>
      <vt:lpstr>Run 1 Achievements: ATLAS/CMS</vt:lpstr>
      <vt:lpstr>Higgs Boson</vt:lpstr>
      <vt:lpstr>Higgs Decaying to Bosons</vt:lpstr>
      <vt:lpstr>Higgs Decaying to Fermions</vt:lpstr>
      <vt:lpstr>Higgs Decaying to Fermions</vt:lpstr>
      <vt:lpstr>Run 1 Achievements: LHCb</vt:lpstr>
      <vt:lpstr>Run 1 Achievements: LHCb</vt:lpstr>
      <vt:lpstr>Upgrades for Run 2</vt:lpstr>
      <vt:lpstr>LHC in the Shutdown</vt:lpstr>
      <vt:lpstr>ATLAS in the shutdown</vt:lpstr>
      <vt:lpstr>IBL silicon layer</vt:lpstr>
      <vt:lpstr>ATLAS in the shutdown</vt:lpstr>
      <vt:lpstr>ATLAS in the Shutdown</vt:lpstr>
      <vt:lpstr>CMS in the shutdown</vt:lpstr>
      <vt:lpstr>CMS in the Shutdown</vt:lpstr>
      <vt:lpstr>CMS in the Shutdown</vt:lpstr>
      <vt:lpstr>CMS in the Shutdown</vt:lpstr>
      <vt:lpstr>LHCb in the shutdown</vt:lpstr>
      <vt:lpstr>LHCb in the Shutdown</vt:lpstr>
      <vt:lpstr>Prospects for Run 2</vt:lpstr>
      <vt:lpstr>Prospects for Run 2: ATLAS and CMS</vt:lpstr>
      <vt:lpstr>A few slides</vt:lpstr>
      <vt:lpstr>Higgs: What precision is necessary?</vt:lpstr>
      <vt:lpstr>Higgs: Prospects for ATLAS and CMS</vt:lpstr>
      <vt:lpstr>Top/Searches prospects for Run 2</vt:lpstr>
      <vt:lpstr>Prospects for Run 2: LHCb</vt:lpstr>
      <vt:lpstr>Hints from Early Run 2</vt:lpstr>
      <vt:lpstr>Final Remarks</vt:lpstr>
      <vt:lpstr>Discussion Topics</vt:lpstr>
      <vt:lpstr>Matter Particles</vt:lpstr>
      <vt:lpstr>Forces</vt:lpstr>
    </vt:vector>
  </TitlesOfParts>
  <Company>The University of Arizona Physics Dept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Aspects of Jet Reconstruction in Collider Experiments </dc:title>
  <dc:creator>Peter Loch</dc:creator>
  <cp:lastModifiedBy>Sinead</cp:lastModifiedBy>
  <cp:revision>807</cp:revision>
  <dcterms:created xsi:type="dcterms:W3CDTF">2007-09-23T23:21:23Z</dcterms:created>
  <dcterms:modified xsi:type="dcterms:W3CDTF">2016-01-12T08:07:45Z</dcterms:modified>
</cp:coreProperties>
</file>