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1.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1" r:id="rId1"/>
    <p:sldMasterId id="2147483663" r:id="rId2"/>
    <p:sldMasterId id="2147483666" r:id="rId3"/>
    <p:sldMasterId id="2147483681" r:id="rId4"/>
  </p:sldMasterIdLst>
  <p:notesMasterIdLst>
    <p:notesMasterId r:id="rId55"/>
  </p:notesMasterIdLst>
  <p:handoutMasterIdLst>
    <p:handoutMasterId r:id="rId56"/>
  </p:handoutMasterIdLst>
  <p:sldIdLst>
    <p:sldId id="259" r:id="rId5"/>
    <p:sldId id="479" r:id="rId6"/>
    <p:sldId id="336" r:id="rId7"/>
    <p:sldId id="396" r:id="rId8"/>
    <p:sldId id="397" r:id="rId9"/>
    <p:sldId id="418" r:id="rId10"/>
    <p:sldId id="478" r:id="rId11"/>
    <p:sldId id="403" r:id="rId12"/>
    <p:sldId id="463" r:id="rId13"/>
    <p:sldId id="424" r:id="rId14"/>
    <p:sldId id="425" r:id="rId15"/>
    <p:sldId id="464" r:id="rId16"/>
    <p:sldId id="429" r:id="rId17"/>
    <p:sldId id="430" r:id="rId18"/>
    <p:sldId id="462" r:id="rId19"/>
    <p:sldId id="423" r:id="rId20"/>
    <p:sldId id="427" r:id="rId21"/>
    <p:sldId id="432" r:id="rId22"/>
    <p:sldId id="457" r:id="rId23"/>
    <p:sldId id="458" r:id="rId24"/>
    <p:sldId id="460" r:id="rId25"/>
    <p:sldId id="415" r:id="rId26"/>
    <p:sldId id="474" r:id="rId27"/>
    <p:sldId id="426" r:id="rId28"/>
    <p:sldId id="433" r:id="rId29"/>
    <p:sldId id="465" r:id="rId30"/>
    <p:sldId id="466" r:id="rId31"/>
    <p:sldId id="467" r:id="rId32"/>
    <p:sldId id="468" r:id="rId33"/>
    <p:sldId id="469" r:id="rId34"/>
    <p:sldId id="434" r:id="rId35"/>
    <p:sldId id="435" r:id="rId36"/>
    <p:sldId id="436" r:id="rId37"/>
    <p:sldId id="437" r:id="rId38"/>
    <p:sldId id="438" r:id="rId39"/>
    <p:sldId id="439" r:id="rId40"/>
    <p:sldId id="440" r:id="rId41"/>
    <p:sldId id="441" r:id="rId42"/>
    <p:sldId id="442" r:id="rId43"/>
    <p:sldId id="443" r:id="rId44"/>
    <p:sldId id="444" r:id="rId45"/>
    <p:sldId id="445" r:id="rId46"/>
    <p:sldId id="446" r:id="rId47"/>
    <p:sldId id="449" r:id="rId48"/>
    <p:sldId id="450" r:id="rId49"/>
    <p:sldId id="452" r:id="rId50"/>
    <p:sldId id="454" r:id="rId51"/>
    <p:sldId id="455" r:id="rId52"/>
    <p:sldId id="456" r:id="rId53"/>
    <p:sldId id="477"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7D1895C-C5CF-D940-BC61-70860CC8F036}">
          <p14:sldIdLst>
            <p14:sldId id="259"/>
            <p14:sldId id="479"/>
            <p14:sldId id="336"/>
          </p14:sldIdLst>
        </p14:section>
        <p14:section name="Introduction:  Why Muons?" id="{9B12EF1B-99F5-004D-9323-4944AA05F8FC}">
          <p14:sldIdLst>
            <p14:sldId id="396"/>
            <p14:sldId id="397"/>
            <p14:sldId id="418"/>
            <p14:sldId id="478"/>
            <p14:sldId id="403"/>
            <p14:sldId id="463"/>
            <p14:sldId id="424"/>
            <p14:sldId id="425"/>
            <p14:sldId id="464"/>
            <p14:sldId id="429"/>
            <p14:sldId id="430"/>
            <p14:sldId id="462"/>
          </p14:sldIdLst>
        </p14:section>
        <p14:section name="Physics" id="{7689891B-70D9-774A-8652-7702B8E82E26}">
          <p14:sldIdLst>
            <p14:sldId id="423"/>
            <p14:sldId id="427"/>
            <p14:sldId id="432"/>
            <p14:sldId id="457"/>
            <p14:sldId id="458"/>
            <p14:sldId id="460"/>
            <p14:sldId id="415"/>
            <p14:sldId id="474"/>
          </p14:sldIdLst>
        </p14:section>
        <p14:section name="Accelerator" id="{5CF0A024-6233-3C43-8A4E-D398CF25EA3B}">
          <p14:sldIdLst>
            <p14:sldId id="426"/>
            <p14:sldId id="433"/>
            <p14:sldId id="465"/>
            <p14:sldId id="466"/>
            <p14:sldId id="467"/>
            <p14:sldId id="468"/>
            <p14:sldId id="469"/>
            <p14:sldId id="434"/>
            <p14:sldId id="435"/>
            <p14:sldId id="436"/>
            <p14:sldId id="437"/>
            <p14:sldId id="438"/>
            <p14:sldId id="439"/>
            <p14:sldId id="440"/>
            <p14:sldId id="441"/>
            <p14:sldId id="442"/>
            <p14:sldId id="443"/>
            <p14:sldId id="444"/>
            <p14:sldId id="445"/>
            <p14:sldId id="446"/>
            <p14:sldId id="449"/>
            <p14:sldId id="450"/>
            <p14:sldId id="452"/>
            <p14:sldId id="454"/>
            <p14:sldId id="455"/>
            <p14:sldId id="456"/>
          </p14:sldIdLst>
        </p14:section>
        <p14:section name="Conclusion" id="{464958EB-F05B-AB4F-8A5E-4D386F8C3F95}">
          <p14:sldIdLst>
            <p14:sldId id="477"/>
          </p14:sldIdLst>
        </p14:section>
        <p14:section name="Backups" id="{BF1F3914-E4A3-C54D-8904-9E392C19FBD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7" autoAdjust="0"/>
    <p:restoredTop sz="94660"/>
  </p:normalViewPr>
  <p:slideViewPr>
    <p:cSldViewPr snapToGrid="0" snapToObjects="1">
      <p:cViewPr>
        <p:scale>
          <a:sx n="100" d="100"/>
          <a:sy n="100" d="100"/>
        </p:scale>
        <p:origin x="-1736" y="-2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0EF944-250F-804E-B9F9-EA39E18EB509}" type="doc">
      <dgm:prSet loTypeId="urn:microsoft.com/office/officeart/2005/8/layout/chevron2" loCatId="" qsTypeId="urn:microsoft.com/office/officeart/2005/8/quickstyle/simple4" qsCatId="simple" csTypeId="urn:microsoft.com/office/officeart/2005/8/colors/accent1_2" csCatId="accent1" phldr="1"/>
      <dgm:spPr/>
      <dgm:t>
        <a:bodyPr/>
        <a:lstStyle/>
        <a:p>
          <a:endParaRPr lang="en-US"/>
        </a:p>
      </dgm:t>
    </dgm:pt>
    <dgm:pt modelId="{8FECAF6E-9BFA-5246-8F71-AACFD83686C1}">
      <dgm:prSet phldrT="[Text]"/>
      <dgm:spPr/>
      <dgm:t>
        <a:bodyPr/>
        <a:lstStyle/>
        <a:p>
          <a:r>
            <a:rPr lang="en-US" dirty="0" smtClean="0"/>
            <a:t>Physics</a:t>
          </a:r>
          <a:br>
            <a:rPr lang="en-US" dirty="0" smtClean="0"/>
          </a:br>
          <a:r>
            <a:rPr lang="en-US" dirty="0" smtClean="0"/>
            <a:t>Frontiers</a:t>
          </a:r>
          <a:endParaRPr lang="en-US" dirty="0"/>
        </a:p>
      </dgm:t>
    </dgm:pt>
    <dgm:pt modelId="{666BBA9D-F3E7-FF49-A0E3-574762F09254}" type="parTrans" cxnId="{7E51A9E9-28AB-4645-A58A-596EA6730928}">
      <dgm:prSet/>
      <dgm:spPr/>
      <dgm:t>
        <a:bodyPr/>
        <a:lstStyle/>
        <a:p>
          <a:endParaRPr lang="en-US"/>
        </a:p>
      </dgm:t>
    </dgm:pt>
    <dgm:pt modelId="{8325FE69-AC00-1248-BB69-F1B3040C1745}" type="sibTrans" cxnId="{7E51A9E9-28AB-4645-A58A-596EA6730928}">
      <dgm:prSet/>
      <dgm:spPr/>
      <dgm:t>
        <a:bodyPr/>
        <a:lstStyle/>
        <a:p>
          <a:endParaRPr lang="en-US"/>
        </a:p>
      </dgm:t>
    </dgm:pt>
    <dgm:pt modelId="{DD9A7ADE-C503-3448-9A75-DEBC92169905}">
      <dgm:prSet phldrT="[Text]" custT="1"/>
      <dgm:spPr/>
      <dgm:t>
        <a:bodyPr/>
        <a:lstStyle/>
        <a:p>
          <a:r>
            <a:rPr lang="en-US" sz="1400" b="1" dirty="0" smtClean="0">
              <a:solidFill>
                <a:srgbClr val="FF0000"/>
              </a:solidFill>
            </a:rPr>
            <a:t>Intense and cold muon beams </a:t>
          </a:r>
          <a:r>
            <a:rPr lang="en-US" sz="1400" b="1" dirty="0" smtClean="0">
              <a:solidFill>
                <a:srgbClr val="FF0000"/>
              </a:solidFill>
              <a:latin typeface="Wingdings 3" charset="2"/>
              <a:cs typeface="Wingdings 3" charset="2"/>
            </a:rPr>
            <a:t>a</a:t>
          </a:r>
          <a:r>
            <a:rPr lang="en-US" sz="1400" b="1" dirty="0" smtClean="0">
              <a:solidFill>
                <a:srgbClr val="FF0000"/>
              </a:solidFill>
            </a:rPr>
            <a:t> unique physics reach</a:t>
          </a:r>
          <a:endParaRPr lang="en-US" sz="1400" b="1" dirty="0">
            <a:solidFill>
              <a:srgbClr val="FF0000"/>
            </a:solidFill>
          </a:endParaRPr>
        </a:p>
      </dgm:t>
    </dgm:pt>
    <dgm:pt modelId="{B6749941-0F48-5E40-886D-88B089D3FC91}" type="parTrans" cxnId="{8426593F-7E3F-A94D-820D-45CEC10F259B}">
      <dgm:prSet/>
      <dgm:spPr/>
      <dgm:t>
        <a:bodyPr/>
        <a:lstStyle/>
        <a:p>
          <a:endParaRPr lang="en-US"/>
        </a:p>
      </dgm:t>
    </dgm:pt>
    <dgm:pt modelId="{D87EFCC3-EA69-E744-B80C-43FA7D218465}" type="sibTrans" cxnId="{8426593F-7E3F-A94D-820D-45CEC10F259B}">
      <dgm:prSet/>
      <dgm:spPr/>
      <dgm:t>
        <a:bodyPr/>
        <a:lstStyle/>
        <a:p>
          <a:endParaRPr lang="en-US"/>
        </a:p>
      </dgm:t>
    </dgm:pt>
    <dgm:pt modelId="{2481CFD1-E3DF-1E41-B8E2-5EFA4A155FC3}">
      <dgm:prSet phldrT="[Text]" custT="1"/>
      <dgm:spPr/>
      <dgm:t>
        <a:bodyPr/>
        <a:lstStyle/>
        <a:p>
          <a:r>
            <a:rPr lang="en-US" sz="1400" dirty="0" smtClean="0"/>
            <a:t>Precision sources of neutrinos</a:t>
          </a:r>
          <a:endParaRPr lang="en-US" sz="1400" dirty="0"/>
        </a:p>
      </dgm:t>
    </dgm:pt>
    <dgm:pt modelId="{DDE86E5F-925D-554A-B47A-D702EF3C1CF9}" type="parTrans" cxnId="{BABB1EE3-71B4-FF4C-AC78-245E8A02F4C4}">
      <dgm:prSet/>
      <dgm:spPr/>
      <dgm:t>
        <a:bodyPr/>
        <a:lstStyle/>
        <a:p>
          <a:endParaRPr lang="en-US"/>
        </a:p>
      </dgm:t>
    </dgm:pt>
    <dgm:pt modelId="{F91BE17E-E3C7-F74B-895F-6578FCC0C8AA}" type="sibTrans" cxnId="{BABB1EE3-71B4-FF4C-AC78-245E8A02F4C4}">
      <dgm:prSet/>
      <dgm:spPr/>
      <dgm:t>
        <a:bodyPr/>
        <a:lstStyle/>
        <a:p>
          <a:endParaRPr lang="en-US"/>
        </a:p>
      </dgm:t>
    </dgm:pt>
    <dgm:pt modelId="{F69AD183-B73F-1343-AD2E-6797B8275353}">
      <dgm:prSet phldrT="[Text]"/>
      <dgm:spPr/>
      <dgm:t>
        <a:bodyPr/>
        <a:lstStyle/>
        <a:p>
          <a:r>
            <a:rPr lang="en-US" dirty="0" smtClean="0"/>
            <a:t>Colliders</a:t>
          </a:r>
          <a:endParaRPr lang="en-US" dirty="0"/>
        </a:p>
      </dgm:t>
    </dgm:pt>
    <dgm:pt modelId="{AAD70675-B2F9-9649-945D-9D6A810BB7F3}" type="parTrans" cxnId="{2418981F-6E65-1949-8001-58E9CCD10FE8}">
      <dgm:prSet/>
      <dgm:spPr/>
      <dgm:t>
        <a:bodyPr/>
        <a:lstStyle/>
        <a:p>
          <a:endParaRPr lang="en-US"/>
        </a:p>
      </dgm:t>
    </dgm:pt>
    <dgm:pt modelId="{2449A28E-593E-A742-BD49-803DF2020C93}" type="sibTrans" cxnId="{2418981F-6E65-1949-8001-58E9CCD10FE8}">
      <dgm:prSet/>
      <dgm:spPr/>
      <dgm:t>
        <a:bodyPr/>
        <a:lstStyle/>
        <a:p>
          <a:endParaRPr lang="en-US"/>
        </a:p>
      </dgm:t>
    </dgm:pt>
    <dgm:pt modelId="{7AA6C227-692F-2B48-BC04-1AD1730D67CC}">
      <dgm:prSet phldrT="[Text]" custT="1"/>
      <dgm:spPr/>
      <dgm:t>
        <a:bodyPr/>
        <a:lstStyle/>
        <a:p>
          <a:r>
            <a:rPr lang="en-US" sz="1400" b="1" dirty="0" smtClean="0">
              <a:solidFill>
                <a:srgbClr val="FF0000"/>
              </a:solidFill>
            </a:rPr>
            <a:t>Opportunities</a:t>
          </a:r>
          <a:endParaRPr lang="en-US" sz="1400" b="1" dirty="0">
            <a:solidFill>
              <a:srgbClr val="FF0000"/>
            </a:solidFill>
          </a:endParaRPr>
        </a:p>
      </dgm:t>
    </dgm:pt>
    <dgm:pt modelId="{D1437BB7-B686-AB4D-A210-2AE44683897E}" type="parTrans" cxnId="{958848A8-A235-944F-BD29-266B684E2479}">
      <dgm:prSet/>
      <dgm:spPr/>
      <dgm:t>
        <a:bodyPr/>
        <a:lstStyle/>
        <a:p>
          <a:endParaRPr lang="en-US"/>
        </a:p>
      </dgm:t>
    </dgm:pt>
    <dgm:pt modelId="{C4B21822-0E1F-2A4B-9C29-79F310993595}" type="sibTrans" cxnId="{958848A8-A235-944F-BD29-266B684E2479}">
      <dgm:prSet/>
      <dgm:spPr/>
      <dgm:t>
        <a:bodyPr/>
        <a:lstStyle/>
        <a:p>
          <a:endParaRPr lang="en-US"/>
        </a:p>
      </dgm:t>
    </dgm:pt>
    <dgm:pt modelId="{E5508018-55AF-EE49-A401-6BED274F6A7E}">
      <dgm:prSet phldrT="[Text]"/>
      <dgm:spPr/>
      <dgm:t>
        <a:bodyPr/>
        <a:lstStyle/>
        <a:p>
          <a:r>
            <a:rPr lang="en-US" dirty="0" smtClean="0"/>
            <a:t>Collider Synergies</a:t>
          </a:r>
          <a:endParaRPr lang="en-US" dirty="0"/>
        </a:p>
      </dgm:t>
    </dgm:pt>
    <dgm:pt modelId="{5DD8BCBB-BF35-9949-BA5C-4DE7264CF2EB}" type="parTrans" cxnId="{5B89C7F8-DAA2-9740-BA20-3DEF27AAA512}">
      <dgm:prSet/>
      <dgm:spPr/>
      <dgm:t>
        <a:bodyPr/>
        <a:lstStyle/>
        <a:p>
          <a:endParaRPr lang="en-US"/>
        </a:p>
      </dgm:t>
    </dgm:pt>
    <dgm:pt modelId="{621A0B6A-1DA7-1342-9D41-D21C7EC41F39}" type="sibTrans" cxnId="{5B89C7F8-DAA2-9740-BA20-3DEF27AAA512}">
      <dgm:prSet/>
      <dgm:spPr/>
      <dgm:t>
        <a:bodyPr/>
        <a:lstStyle/>
        <a:p>
          <a:endParaRPr lang="en-US"/>
        </a:p>
      </dgm:t>
    </dgm:pt>
    <dgm:pt modelId="{5EC526FE-269F-D443-9292-E00FDEE9107C}">
      <dgm:prSet phldrT="[Text]" custT="1"/>
      <dgm:spPr/>
      <dgm:t>
        <a:bodyPr/>
        <a:lstStyle/>
        <a:p>
          <a:r>
            <a:rPr lang="en-US" sz="1400" dirty="0" smtClean="0">
              <a:solidFill>
                <a:srgbClr val="000090"/>
              </a:solidFill>
            </a:rPr>
            <a:t>High intensity beams required for a long-baseline Neutrino Factory</a:t>
          </a:r>
          <a:br>
            <a:rPr lang="en-US" sz="1400" dirty="0" smtClean="0">
              <a:solidFill>
                <a:srgbClr val="000090"/>
              </a:solidFill>
            </a:rPr>
          </a:br>
          <a:r>
            <a:rPr lang="en-US" sz="1400" dirty="0" smtClean="0">
              <a:solidFill>
                <a:srgbClr val="000090"/>
              </a:solidFill>
            </a:rPr>
            <a:t>are readily provided in conjunction with a Muon Collider Front End</a:t>
          </a:r>
          <a:endParaRPr lang="en-US" sz="1400" dirty="0">
            <a:solidFill>
              <a:srgbClr val="000090"/>
            </a:solidFill>
          </a:endParaRPr>
        </a:p>
      </dgm:t>
    </dgm:pt>
    <dgm:pt modelId="{2ADF8C01-132B-1947-AE53-43026F81D88A}" type="parTrans" cxnId="{20F30916-C83C-BE43-B1B2-AA8B84AD2E8E}">
      <dgm:prSet/>
      <dgm:spPr/>
      <dgm:t>
        <a:bodyPr/>
        <a:lstStyle/>
        <a:p>
          <a:endParaRPr lang="en-US"/>
        </a:p>
      </dgm:t>
    </dgm:pt>
    <dgm:pt modelId="{31A79487-6489-164F-9E14-9B849EBEFDF4}" type="sibTrans" cxnId="{20F30916-C83C-BE43-B1B2-AA8B84AD2E8E}">
      <dgm:prSet/>
      <dgm:spPr/>
      <dgm:t>
        <a:bodyPr/>
        <a:lstStyle/>
        <a:p>
          <a:endParaRPr lang="en-US"/>
        </a:p>
      </dgm:t>
    </dgm:pt>
    <dgm:pt modelId="{0BF9CE7B-2513-304B-AD8F-F56274D4E851}">
      <dgm:prSet phldrT="[Text]" custT="1"/>
      <dgm:spPr/>
      <dgm:t>
        <a:bodyPr/>
        <a:lstStyle/>
        <a:p>
          <a:r>
            <a:rPr lang="en-US" sz="1400" dirty="0" smtClean="0"/>
            <a:t>Tests of Lepton Flavor Violation</a:t>
          </a:r>
          <a:endParaRPr lang="en-US" sz="1400" dirty="0"/>
        </a:p>
      </dgm:t>
    </dgm:pt>
    <dgm:pt modelId="{F7940A7B-E750-7A41-BF5D-DBEFA9B1AB17}" type="parTrans" cxnId="{B89200AD-5CB7-7247-9F16-655AFA8880D7}">
      <dgm:prSet/>
      <dgm:spPr/>
      <dgm:t>
        <a:bodyPr/>
        <a:lstStyle/>
        <a:p>
          <a:endParaRPr lang="en-US"/>
        </a:p>
      </dgm:t>
    </dgm:pt>
    <dgm:pt modelId="{2587F268-CC7F-1747-8EB2-703B86B7D3F5}" type="sibTrans" cxnId="{B89200AD-5CB7-7247-9F16-655AFA8880D7}">
      <dgm:prSet/>
      <dgm:spPr/>
      <dgm:t>
        <a:bodyPr/>
        <a:lstStyle/>
        <a:p>
          <a:endParaRPr lang="en-US"/>
        </a:p>
      </dgm:t>
    </dgm:pt>
    <dgm:pt modelId="{2C6DA1B4-0552-9E41-882A-1BD71723DC3E}">
      <dgm:prSet phldrT="[Text]" custT="1"/>
      <dgm:spPr/>
      <dgm:t>
        <a:bodyPr/>
        <a:lstStyle/>
        <a:p>
          <a:r>
            <a:rPr lang="en-US" sz="1400" dirty="0" smtClean="0"/>
            <a:t>Anomalous Magnetic Moment (g-2)</a:t>
          </a:r>
          <a:endParaRPr lang="en-US" sz="1400" dirty="0"/>
        </a:p>
      </dgm:t>
    </dgm:pt>
    <dgm:pt modelId="{D878733D-1104-EA47-8D7D-8A869FB31FD1}" type="parTrans" cxnId="{A0590DE1-BFD9-8C4A-B033-2CFAD04EB846}">
      <dgm:prSet/>
      <dgm:spPr/>
      <dgm:t>
        <a:bodyPr/>
        <a:lstStyle/>
        <a:p>
          <a:endParaRPr lang="en-US"/>
        </a:p>
      </dgm:t>
    </dgm:pt>
    <dgm:pt modelId="{ADF776A4-B1A7-B245-99F1-F66D98687D88}" type="sibTrans" cxnId="{A0590DE1-BFD9-8C4A-B033-2CFAD04EB846}">
      <dgm:prSet/>
      <dgm:spPr/>
      <dgm:t>
        <a:bodyPr/>
        <a:lstStyle/>
        <a:p>
          <a:endParaRPr lang="en-US"/>
        </a:p>
      </dgm:t>
    </dgm:pt>
    <dgm:pt modelId="{6591D22D-F7D1-B844-9A91-4A7B027A27D8}">
      <dgm:prSet phldrT="[Text]" custT="1"/>
      <dgm:spPr/>
      <dgm:t>
        <a:bodyPr/>
        <a:lstStyle/>
        <a:p>
          <a:r>
            <a:rPr lang="en-US" sz="1400" dirty="0" smtClean="0"/>
            <a:t>Next generation lepton collider</a:t>
          </a:r>
          <a:endParaRPr lang="en-US" sz="1400" dirty="0"/>
        </a:p>
      </dgm:t>
    </dgm:pt>
    <dgm:pt modelId="{C71FCDA2-30A2-4148-AF25-2BF29713631D}" type="parTrans" cxnId="{EB748558-7643-644F-A670-2DE283B3DA8F}">
      <dgm:prSet/>
      <dgm:spPr/>
      <dgm:t>
        <a:bodyPr/>
        <a:lstStyle/>
        <a:p>
          <a:endParaRPr lang="en-US"/>
        </a:p>
      </dgm:t>
    </dgm:pt>
    <dgm:pt modelId="{6347AFE0-B76A-024B-954D-F653F15DCE2E}" type="sibTrans" cxnId="{EB748558-7643-644F-A670-2DE283B3DA8F}">
      <dgm:prSet/>
      <dgm:spPr/>
      <dgm:t>
        <a:bodyPr/>
        <a:lstStyle/>
        <a:p>
          <a:endParaRPr lang="en-US"/>
        </a:p>
      </dgm:t>
    </dgm:pt>
    <dgm:pt modelId="{7F4FA872-D0B7-0040-8B05-2F38BCDE7B50}">
      <dgm:prSet phldrT="[Text]" custT="1"/>
      <dgm:spPr/>
      <dgm:t>
        <a:bodyPr/>
        <a:lstStyle/>
        <a:p>
          <a:r>
            <a:rPr lang="en-US" sz="1400" b="0" dirty="0" smtClean="0">
              <a:solidFill>
                <a:srgbClr val="000000"/>
              </a:solidFill>
            </a:rPr>
            <a:t>s-channel production of scalar objects</a:t>
          </a:r>
          <a:endParaRPr lang="en-US" sz="1400" b="0" dirty="0">
            <a:solidFill>
              <a:srgbClr val="000000"/>
            </a:solidFill>
          </a:endParaRPr>
        </a:p>
      </dgm:t>
    </dgm:pt>
    <dgm:pt modelId="{35497B6C-CB5D-0A4C-8A53-CBE350CBE3E2}" type="parTrans" cxnId="{BCA3CD4A-BC1C-B149-B714-B0E06D6AA33F}">
      <dgm:prSet/>
      <dgm:spPr/>
      <dgm:t>
        <a:bodyPr/>
        <a:lstStyle/>
        <a:p>
          <a:endParaRPr lang="en-US"/>
        </a:p>
      </dgm:t>
    </dgm:pt>
    <dgm:pt modelId="{7C6DBF23-728F-1B4D-BF58-0BFB2C377D15}" type="sibTrans" cxnId="{BCA3CD4A-BC1C-B149-B714-B0E06D6AA33F}">
      <dgm:prSet/>
      <dgm:spPr/>
      <dgm:t>
        <a:bodyPr/>
        <a:lstStyle/>
        <a:p>
          <a:endParaRPr lang="en-US"/>
        </a:p>
      </dgm:t>
    </dgm:pt>
    <dgm:pt modelId="{AC5127C3-CDA0-114C-8C2F-0B586EF6AB91}">
      <dgm:prSet phldrT="[Text]" custT="1"/>
      <dgm:spPr/>
      <dgm:t>
        <a:bodyPr/>
        <a:lstStyle/>
        <a:p>
          <a:r>
            <a:rPr lang="en-US" sz="1400" b="0" dirty="0" smtClean="0">
              <a:solidFill>
                <a:srgbClr val="000000"/>
              </a:solidFill>
            </a:rPr>
            <a:t>Strong coupling to particles like the Higgs </a:t>
          </a:r>
          <a:endParaRPr lang="en-US" sz="1400" b="0" dirty="0">
            <a:solidFill>
              <a:srgbClr val="000000"/>
            </a:solidFill>
          </a:endParaRPr>
        </a:p>
      </dgm:t>
    </dgm:pt>
    <dgm:pt modelId="{5945F25C-E13A-0E40-9967-39B61CD8C674}" type="parTrans" cxnId="{D7D2D81D-0891-A148-B7E0-270D47530605}">
      <dgm:prSet/>
      <dgm:spPr/>
      <dgm:t>
        <a:bodyPr/>
        <a:lstStyle/>
        <a:p>
          <a:endParaRPr lang="en-US"/>
        </a:p>
      </dgm:t>
    </dgm:pt>
    <dgm:pt modelId="{B8E24FF7-06D8-1444-B1F0-5E7EC782CE01}" type="sibTrans" cxnId="{D7D2D81D-0891-A148-B7E0-270D47530605}">
      <dgm:prSet/>
      <dgm:spPr/>
      <dgm:t>
        <a:bodyPr/>
        <a:lstStyle/>
        <a:p>
          <a:endParaRPr lang="en-US"/>
        </a:p>
      </dgm:t>
    </dgm:pt>
    <dgm:pt modelId="{4EC0888B-0E72-C740-AC46-CD71926644F8}">
      <dgm:prSet phldrT="[Text]" custT="1"/>
      <dgm:spPr/>
      <dgm:t>
        <a:bodyPr/>
        <a:lstStyle/>
        <a:p>
          <a:r>
            <a:rPr lang="en-US" sz="1400" b="0" dirty="0" smtClean="0">
              <a:solidFill>
                <a:srgbClr val="000000"/>
              </a:solidFill>
            </a:rPr>
            <a:t>Reduced synchrotron radiation </a:t>
          </a:r>
          <a:r>
            <a:rPr lang="en-US" sz="1400" b="0" dirty="0" smtClean="0">
              <a:solidFill>
                <a:srgbClr val="000000"/>
              </a:solidFill>
              <a:latin typeface="Wingdings 3" charset="2"/>
              <a:cs typeface="Wingdings 3" charset="2"/>
            </a:rPr>
            <a:t>a</a:t>
          </a:r>
          <a:r>
            <a:rPr lang="en-US" sz="1400" b="0" dirty="0" smtClean="0">
              <a:solidFill>
                <a:srgbClr val="000000"/>
              </a:solidFill>
              <a:latin typeface="+mn-lt"/>
              <a:cs typeface="Wingdings 3" charset="2"/>
            </a:rPr>
            <a:t> multi-pass acceleration feasible</a:t>
          </a:r>
          <a:endParaRPr lang="en-US" sz="1400" b="0" dirty="0">
            <a:solidFill>
              <a:srgbClr val="000000"/>
            </a:solidFill>
          </a:endParaRPr>
        </a:p>
      </dgm:t>
    </dgm:pt>
    <dgm:pt modelId="{2FBA5A75-6AAA-4543-836D-BC2D3764BBAA}" type="parTrans" cxnId="{6FD5DF98-EA70-9B46-B3BE-98FBC4E96D18}">
      <dgm:prSet/>
      <dgm:spPr/>
      <dgm:t>
        <a:bodyPr/>
        <a:lstStyle/>
        <a:p>
          <a:endParaRPr lang="en-US"/>
        </a:p>
      </dgm:t>
    </dgm:pt>
    <dgm:pt modelId="{041B4A11-A673-404F-A2D5-129B1737296D}" type="sibTrans" cxnId="{6FD5DF98-EA70-9B46-B3BE-98FBC4E96D18}">
      <dgm:prSet/>
      <dgm:spPr/>
      <dgm:t>
        <a:bodyPr/>
        <a:lstStyle/>
        <a:p>
          <a:endParaRPr lang="en-US"/>
        </a:p>
      </dgm:t>
    </dgm:pt>
    <dgm:pt modelId="{9A011512-8CBE-4249-8B8D-D6C720A52E00}">
      <dgm:prSet phldrT="[Text]" custT="1"/>
      <dgm:spPr/>
      <dgm:t>
        <a:bodyPr/>
        <a:lstStyle/>
        <a:p>
          <a:r>
            <a:rPr lang="en-US" sz="1400" b="0" dirty="0" smtClean="0">
              <a:solidFill>
                <a:srgbClr val="000000"/>
              </a:solidFill>
            </a:rPr>
            <a:t>Beams can be produced with small energy spread</a:t>
          </a:r>
          <a:endParaRPr lang="en-US" sz="1400" b="0" dirty="0">
            <a:solidFill>
              <a:srgbClr val="000000"/>
            </a:solidFill>
          </a:endParaRPr>
        </a:p>
      </dgm:t>
    </dgm:pt>
    <dgm:pt modelId="{D823182A-7499-DB42-ACD9-AEBA281434F7}" type="parTrans" cxnId="{F25C5320-D01E-4548-9B12-F3CC23760800}">
      <dgm:prSet/>
      <dgm:spPr/>
      <dgm:t>
        <a:bodyPr/>
        <a:lstStyle/>
        <a:p>
          <a:endParaRPr lang="en-US"/>
        </a:p>
      </dgm:t>
    </dgm:pt>
    <dgm:pt modelId="{3606BD45-C1AC-5140-8001-A409F5249022}" type="sibTrans" cxnId="{F25C5320-D01E-4548-9B12-F3CC23760800}">
      <dgm:prSet/>
      <dgm:spPr/>
      <dgm:t>
        <a:bodyPr/>
        <a:lstStyle/>
        <a:p>
          <a:endParaRPr lang="en-US"/>
        </a:p>
      </dgm:t>
    </dgm:pt>
    <dgm:pt modelId="{CDBBC04A-9C08-4D42-ADFF-C3403198BD96}">
      <dgm:prSet phldrT="[Text]" custT="1"/>
      <dgm:spPr/>
      <dgm:t>
        <a:bodyPr/>
        <a:lstStyle/>
        <a:p>
          <a:r>
            <a:rPr lang="en-US" sz="1400" b="1" i="1" dirty="0" smtClean="0">
              <a:solidFill>
                <a:srgbClr val="FF0000"/>
              </a:solidFill>
            </a:rPr>
            <a:t>BUT</a:t>
          </a:r>
          <a:r>
            <a:rPr lang="en-US" sz="1400" b="1" dirty="0" smtClean="0">
              <a:solidFill>
                <a:srgbClr val="FF0000"/>
              </a:solidFill>
            </a:rPr>
            <a:t> accelerator complex/detector must be able to handle the impacts of </a:t>
          </a:r>
          <a:r>
            <a:rPr lang="en-US" sz="1400" b="0" i="0" dirty="0" smtClean="0">
              <a:solidFill>
                <a:srgbClr val="FF0000"/>
              </a:solidFill>
              <a:latin typeface="Symbol" charset="2"/>
              <a:cs typeface="Symbol" charset="2"/>
            </a:rPr>
            <a:t>m</a:t>
          </a:r>
          <a:r>
            <a:rPr lang="en-US" sz="1400" b="1" dirty="0" smtClean="0">
              <a:solidFill>
                <a:srgbClr val="FF0000"/>
              </a:solidFill>
              <a:latin typeface="+mn-lt"/>
              <a:cs typeface="Symbol" charset="2"/>
            </a:rPr>
            <a:t> decay</a:t>
          </a:r>
          <a:endParaRPr lang="en-US" sz="1400" b="1" dirty="0">
            <a:solidFill>
              <a:srgbClr val="FF0000"/>
            </a:solidFill>
          </a:endParaRPr>
        </a:p>
      </dgm:t>
    </dgm:pt>
    <dgm:pt modelId="{DF8E2D7A-C645-DC40-81E4-D64C4DC3AF42}" type="parTrans" cxnId="{A0810921-02F4-5F4E-AD3F-0EA4289F0727}">
      <dgm:prSet/>
      <dgm:spPr/>
      <dgm:t>
        <a:bodyPr/>
        <a:lstStyle/>
        <a:p>
          <a:endParaRPr lang="en-US"/>
        </a:p>
      </dgm:t>
    </dgm:pt>
    <dgm:pt modelId="{964CFCC2-80CA-9D44-A26B-27FCEA2E7596}" type="sibTrans" cxnId="{A0810921-02F4-5F4E-AD3F-0EA4289F0727}">
      <dgm:prSet/>
      <dgm:spPr/>
      <dgm:t>
        <a:bodyPr/>
        <a:lstStyle/>
        <a:p>
          <a:endParaRPr lang="en-US"/>
        </a:p>
      </dgm:t>
    </dgm:pt>
    <dgm:pt modelId="{B572613E-8E99-5F4A-8AE5-EA03FBF4532C}">
      <dgm:prSet phldrT="[Text]" custT="1"/>
      <dgm:spPr/>
      <dgm:t>
        <a:bodyPr/>
        <a:lstStyle/>
        <a:p>
          <a:r>
            <a:rPr lang="en-US" sz="1400" b="0" dirty="0" err="1" smtClean="0">
              <a:solidFill>
                <a:srgbClr val="000000"/>
              </a:solidFill>
            </a:rPr>
            <a:t>Beamstrahlung</a:t>
          </a:r>
          <a:r>
            <a:rPr lang="en-US" sz="1400" b="0" dirty="0" smtClean="0">
              <a:solidFill>
                <a:srgbClr val="000000"/>
              </a:solidFill>
            </a:rPr>
            <a:t> effects suppressed at IP</a:t>
          </a:r>
          <a:endParaRPr lang="en-US" sz="1400" b="0" dirty="0">
            <a:solidFill>
              <a:srgbClr val="000000"/>
            </a:solidFill>
          </a:endParaRPr>
        </a:p>
      </dgm:t>
    </dgm:pt>
    <dgm:pt modelId="{707EC7AA-1C45-2F4D-8008-7BA40717C7F7}" type="parTrans" cxnId="{11E9E72D-F1C7-FA4A-8340-0299A0750710}">
      <dgm:prSet/>
      <dgm:spPr/>
      <dgm:t>
        <a:bodyPr/>
        <a:lstStyle/>
        <a:p>
          <a:endParaRPr lang="en-US"/>
        </a:p>
      </dgm:t>
    </dgm:pt>
    <dgm:pt modelId="{1053296D-2034-AA45-81B8-59B96B4749C9}" type="sibTrans" cxnId="{11E9E72D-F1C7-FA4A-8340-0299A0750710}">
      <dgm:prSet/>
      <dgm:spPr/>
      <dgm:t>
        <a:bodyPr/>
        <a:lstStyle/>
        <a:p>
          <a:endParaRPr lang="en-US"/>
        </a:p>
      </dgm:t>
    </dgm:pt>
    <dgm:pt modelId="{1374F2E9-F61B-3E4F-8F77-B887D294111F}">
      <dgm:prSet phldrT="[Text]" custT="1"/>
      <dgm:spPr/>
      <dgm:t>
        <a:bodyPr/>
        <a:lstStyle/>
        <a:p>
          <a:r>
            <a:rPr lang="en-US" sz="1400" dirty="0" smtClean="0">
              <a:solidFill>
                <a:srgbClr val="000090"/>
              </a:solidFill>
            </a:rPr>
            <a:t>Such overlaps offer unique staging strategies to guarantee physics </a:t>
          </a:r>
          <a:br>
            <a:rPr lang="en-US" sz="1400" dirty="0" smtClean="0">
              <a:solidFill>
                <a:srgbClr val="000090"/>
              </a:solidFill>
            </a:rPr>
          </a:br>
          <a:r>
            <a:rPr lang="en-US" sz="1400" dirty="0" smtClean="0">
              <a:solidFill>
                <a:srgbClr val="000090"/>
              </a:solidFill>
            </a:rPr>
            <a:t>output while developing a muon accelerator complex capable of </a:t>
          </a:r>
          <a:br>
            <a:rPr lang="en-US" sz="1400" dirty="0" smtClean="0">
              <a:solidFill>
                <a:srgbClr val="000090"/>
              </a:solidFill>
            </a:rPr>
          </a:br>
          <a:r>
            <a:rPr lang="en-US" sz="1400" dirty="0" smtClean="0">
              <a:solidFill>
                <a:srgbClr val="000090"/>
              </a:solidFill>
            </a:rPr>
            <a:t>supporting collider operations</a:t>
          </a:r>
          <a:endParaRPr lang="en-US" sz="1400" dirty="0">
            <a:solidFill>
              <a:srgbClr val="000090"/>
            </a:solidFill>
          </a:endParaRPr>
        </a:p>
      </dgm:t>
    </dgm:pt>
    <dgm:pt modelId="{B8837387-1E98-6D4C-AFF3-398521FA11AC}" type="parTrans" cxnId="{F1210591-7DB1-8E4E-BABD-85C737D58541}">
      <dgm:prSet/>
      <dgm:spPr/>
      <dgm:t>
        <a:bodyPr/>
        <a:lstStyle/>
        <a:p>
          <a:endParaRPr lang="en-US"/>
        </a:p>
      </dgm:t>
    </dgm:pt>
    <dgm:pt modelId="{B462C1C8-6C4F-C24A-8681-F5F3BF61F5CA}" type="sibTrans" cxnId="{F1210591-7DB1-8E4E-BABD-85C737D58541}">
      <dgm:prSet/>
      <dgm:spPr/>
      <dgm:t>
        <a:bodyPr/>
        <a:lstStyle/>
        <a:p>
          <a:endParaRPr lang="en-US"/>
        </a:p>
      </dgm:t>
    </dgm:pt>
    <dgm:pt modelId="{F53AAEE0-A124-8645-95DA-D05006B71D67}" type="pres">
      <dgm:prSet presAssocID="{690EF944-250F-804E-B9F9-EA39E18EB509}" presName="linearFlow" presStyleCnt="0">
        <dgm:presLayoutVars>
          <dgm:dir/>
          <dgm:animLvl val="lvl"/>
          <dgm:resizeHandles val="exact"/>
        </dgm:presLayoutVars>
      </dgm:prSet>
      <dgm:spPr/>
      <dgm:t>
        <a:bodyPr/>
        <a:lstStyle/>
        <a:p>
          <a:endParaRPr lang="en-US"/>
        </a:p>
      </dgm:t>
    </dgm:pt>
    <dgm:pt modelId="{40C0AB66-02F7-A74F-A613-2BC920A048A9}" type="pres">
      <dgm:prSet presAssocID="{8FECAF6E-9BFA-5246-8F71-AACFD83686C1}" presName="composite" presStyleCnt="0"/>
      <dgm:spPr/>
    </dgm:pt>
    <dgm:pt modelId="{5E217779-7012-3C41-A1E0-CAEE0445B8E9}" type="pres">
      <dgm:prSet presAssocID="{8FECAF6E-9BFA-5246-8F71-AACFD83686C1}" presName="parentText" presStyleLbl="alignNode1" presStyleIdx="0" presStyleCnt="3">
        <dgm:presLayoutVars>
          <dgm:chMax val="1"/>
          <dgm:bulletEnabled val="1"/>
        </dgm:presLayoutVars>
      </dgm:prSet>
      <dgm:spPr/>
      <dgm:t>
        <a:bodyPr/>
        <a:lstStyle/>
        <a:p>
          <a:endParaRPr lang="en-US"/>
        </a:p>
      </dgm:t>
    </dgm:pt>
    <dgm:pt modelId="{F221B30A-C6E0-3B4D-A873-1F464D604CD7}" type="pres">
      <dgm:prSet presAssocID="{8FECAF6E-9BFA-5246-8F71-AACFD83686C1}" presName="descendantText" presStyleLbl="alignAcc1" presStyleIdx="0" presStyleCnt="3" custScaleY="145950">
        <dgm:presLayoutVars>
          <dgm:bulletEnabled val="1"/>
        </dgm:presLayoutVars>
      </dgm:prSet>
      <dgm:spPr/>
      <dgm:t>
        <a:bodyPr/>
        <a:lstStyle/>
        <a:p>
          <a:endParaRPr lang="en-US"/>
        </a:p>
      </dgm:t>
    </dgm:pt>
    <dgm:pt modelId="{47F4C33B-0121-CE4D-8CCE-85279D71EB17}" type="pres">
      <dgm:prSet presAssocID="{8325FE69-AC00-1248-BB69-F1B3040C1745}" presName="sp" presStyleCnt="0"/>
      <dgm:spPr/>
    </dgm:pt>
    <dgm:pt modelId="{204BA4A5-3D57-C54D-9BA5-A517DA328BEB}" type="pres">
      <dgm:prSet presAssocID="{F69AD183-B73F-1343-AD2E-6797B8275353}" presName="composite" presStyleCnt="0"/>
      <dgm:spPr/>
    </dgm:pt>
    <dgm:pt modelId="{A49871C9-D0C0-D549-9465-6B22246C582A}" type="pres">
      <dgm:prSet presAssocID="{F69AD183-B73F-1343-AD2E-6797B8275353}" presName="parentText" presStyleLbl="alignNode1" presStyleIdx="1" presStyleCnt="3">
        <dgm:presLayoutVars>
          <dgm:chMax val="1"/>
          <dgm:bulletEnabled val="1"/>
        </dgm:presLayoutVars>
      </dgm:prSet>
      <dgm:spPr/>
      <dgm:t>
        <a:bodyPr/>
        <a:lstStyle/>
        <a:p>
          <a:endParaRPr lang="en-US"/>
        </a:p>
      </dgm:t>
    </dgm:pt>
    <dgm:pt modelId="{9FD6E569-987C-AD4B-B2CD-4938879A320C}" type="pres">
      <dgm:prSet presAssocID="{F69AD183-B73F-1343-AD2E-6797B8275353}" presName="descendantText" presStyleLbl="alignAcc1" presStyleIdx="1" presStyleCnt="3" custScaleY="176105">
        <dgm:presLayoutVars>
          <dgm:bulletEnabled val="1"/>
        </dgm:presLayoutVars>
      </dgm:prSet>
      <dgm:spPr/>
      <dgm:t>
        <a:bodyPr/>
        <a:lstStyle/>
        <a:p>
          <a:endParaRPr lang="en-US"/>
        </a:p>
      </dgm:t>
    </dgm:pt>
    <dgm:pt modelId="{35D602A3-3D3B-0A40-B9F9-AE579C769FDF}" type="pres">
      <dgm:prSet presAssocID="{2449A28E-593E-A742-BD49-803DF2020C93}" presName="sp" presStyleCnt="0"/>
      <dgm:spPr/>
    </dgm:pt>
    <dgm:pt modelId="{29C60082-647E-E64D-91AC-515F43990BBA}" type="pres">
      <dgm:prSet presAssocID="{E5508018-55AF-EE49-A401-6BED274F6A7E}" presName="composite" presStyleCnt="0"/>
      <dgm:spPr/>
    </dgm:pt>
    <dgm:pt modelId="{ABE54DA5-0DF6-114F-B502-87DEF6542056}" type="pres">
      <dgm:prSet presAssocID="{E5508018-55AF-EE49-A401-6BED274F6A7E}" presName="parentText" presStyleLbl="alignNode1" presStyleIdx="2" presStyleCnt="3" custLinFactNeighborY="4938">
        <dgm:presLayoutVars>
          <dgm:chMax val="1"/>
          <dgm:bulletEnabled val="1"/>
        </dgm:presLayoutVars>
      </dgm:prSet>
      <dgm:spPr/>
      <dgm:t>
        <a:bodyPr/>
        <a:lstStyle/>
        <a:p>
          <a:endParaRPr lang="en-US"/>
        </a:p>
      </dgm:t>
    </dgm:pt>
    <dgm:pt modelId="{626607CA-67BB-3441-A65B-B5A51C99A3C9}" type="pres">
      <dgm:prSet presAssocID="{E5508018-55AF-EE49-A401-6BED274F6A7E}" presName="descendantText" presStyleLbl="alignAcc1" presStyleIdx="2" presStyleCnt="3" custScaleY="141030" custLinFactNeighborY="11638">
        <dgm:presLayoutVars>
          <dgm:bulletEnabled val="1"/>
        </dgm:presLayoutVars>
      </dgm:prSet>
      <dgm:spPr/>
      <dgm:t>
        <a:bodyPr/>
        <a:lstStyle/>
        <a:p>
          <a:endParaRPr lang="en-US"/>
        </a:p>
      </dgm:t>
    </dgm:pt>
  </dgm:ptLst>
  <dgm:cxnLst>
    <dgm:cxn modelId="{A0810921-02F4-5F4E-AD3F-0EA4289F0727}" srcId="{F69AD183-B73F-1343-AD2E-6797B8275353}" destId="{CDBBC04A-9C08-4D42-ADFF-C3403198BD96}" srcOrd="1" destOrd="0" parTransId="{DF8E2D7A-C645-DC40-81E4-D64C4DC3AF42}" sibTransId="{964CFCC2-80CA-9D44-A26B-27FCEA2E7596}"/>
    <dgm:cxn modelId="{CD5958B9-0603-D947-9D74-0E5A83E985DA}" type="presOf" srcId="{B572613E-8E99-5F4A-8AE5-EA03FBF4532C}" destId="{9FD6E569-987C-AD4B-B2CD-4938879A320C}" srcOrd="0" destOrd="5" presId="urn:microsoft.com/office/officeart/2005/8/layout/chevron2"/>
    <dgm:cxn modelId="{5B89C7F8-DAA2-9740-BA20-3DEF27AAA512}" srcId="{690EF944-250F-804E-B9F9-EA39E18EB509}" destId="{E5508018-55AF-EE49-A401-6BED274F6A7E}" srcOrd="2" destOrd="0" parTransId="{5DD8BCBB-BF35-9949-BA5C-4DE7264CF2EB}" sibTransId="{621A0B6A-1DA7-1342-9D41-D21C7EC41F39}"/>
    <dgm:cxn modelId="{F87C1CEF-88CB-C740-9121-C3F51A042CF9}" type="presOf" srcId="{DD9A7ADE-C503-3448-9A75-DEBC92169905}" destId="{F221B30A-C6E0-3B4D-A873-1F464D604CD7}" srcOrd="0" destOrd="0" presId="urn:microsoft.com/office/officeart/2005/8/layout/chevron2"/>
    <dgm:cxn modelId="{20F30916-C83C-BE43-B1B2-AA8B84AD2E8E}" srcId="{E5508018-55AF-EE49-A401-6BED274F6A7E}" destId="{5EC526FE-269F-D443-9292-E00FDEE9107C}" srcOrd="0" destOrd="0" parTransId="{2ADF8C01-132B-1947-AE53-43026F81D88A}" sibTransId="{31A79487-6489-164F-9E14-9B849EBEFDF4}"/>
    <dgm:cxn modelId="{C5C89AFB-84C5-4343-A26E-8D726C883F8F}" type="presOf" srcId="{0BF9CE7B-2513-304B-AD8F-F56274D4E851}" destId="{F221B30A-C6E0-3B4D-A873-1F464D604CD7}" srcOrd="0" destOrd="1" presId="urn:microsoft.com/office/officeart/2005/8/layout/chevron2"/>
    <dgm:cxn modelId="{0D556A38-384D-D94A-8EBF-9DE7E2789FD5}" type="presOf" srcId="{7F4FA872-D0B7-0040-8B05-2F38BCDE7B50}" destId="{9FD6E569-987C-AD4B-B2CD-4938879A320C}" srcOrd="0" destOrd="1" presId="urn:microsoft.com/office/officeart/2005/8/layout/chevron2"/>
    <dgm:cxn modelId="{BABB1EE3-71B4-FF4C-AC78-245E8A02F4C4}" srcId="{DD9A7ADE-C503-3448-9A75-DEBC92169905}" destId="{2481CFD1-E3DF-1E41-B8E2-5EFA4A155FC3}" srcOrd="2" destOrd="0" parTransId="{DDE86E5F-925D-554A-B47A-D702EF3C1CF9}" sibTransId="{F91BE17E-E3C7-F74B-895F-6578FCC0C8AA}"/>
    <dgm:cxn modelId="{8426593F-7E3F-A94D-820D-45CEC10F259B}" srcId="{8FECAF6E-9BFA-5246-8F71-AACFD83686C1}" destId="{DD9A7ADE-C503-3448-9A75-DEBC92169905}" srcOrd="0" destOrd="0" parTransId="{B6749941-0F48-5E40-886D-88B089D3FC91}" sibTransId="{D87EFCC3-EA69-E744-B80C-43FA7D218465}"/>
    <dgm:cxn modelId="{732DC92F-593F-5841-A6EC-10D3CAF51C77}" type="presOf" srcId="{E5508018-55AF-EE49-A401-6BED274F6A7E}" destId="{ABE54DA5-0DF6-114F-B502-87DEF6542056}" srcOrd="0" destOrd="0" presId="urn:microsoft.com/office/officeart/2005/8/layout/chevron2"/>
    <dgm:cxn modelId="{11E9E72D-F1C7-FA4A-8340-0299A0750710}" srcId="{7AA6C227-692F-2B48-BC04-1AD1730D67CC}" destId="{B572613E-8E99-5F4A-8AE5-EA03FBF4532C}" srcOrd="4" destOrd="0" parTransId="{707EC7AA-1C45-2F4D-8008-7BA40717C7F7}" sibTransId="{1053296D-2034-AA45-81B8-59B96B4749C9}"/>
    <dgm:cxn modelId="{F25C5320-D01E-4548-9B12-F3CC23760800}" srcId="{7AA6C227-692F-2B48-BC04-1AD1730D67CC}" destId="{9A011512-8CBE-4249-8B8D-D6C720A52E00}" srcOrd="3" destOrd="0" parTransId="{D823182A-7499-DB42-ACD9-AEBA281434F7}" sibTransId="{3606BD45-C1AC-5140-8001-A409F5249022}"/>
    <dgm:cxn modelId="{52DFD615-9F5F-734D-B1AD-C9DAA6ABE1FA}" type="presOf" srcId="{2C6DA1B4-0552-9E41-882A-1BD71723DC3E}" destId="{F221B30A-C6E0-3B4D-A873-1F464D604CD7}" srcOrd="0" destOrd="2" presId="urn:microsoft.com/office/officeart/2005/8/layout/chevron2"/>
    <dgm:cxn modelId="{F1210591-7DB1-8E4E-BABD-85C737D58541}" srcId="{E5508018-55AF-EE49-A401-6BED274F6A7E}" destId="{1374F2E9-F61B-3E4F-8F77-B887D294111F}" srcOrd="1" destOrd="0" parTransId="{B8837387-1E98-6D4C-AFF3-398521FA11AC}" sibTransId="{B462C1C8-6C4F-C24A-8681-F5F3BF61F5CA}"/>
    <dgm:cxn modelId="{1577F391-8BD2-584E-B7C6-4D6B3DCEB4C8}" type="presOf" srcId="{690EF944-250F-804E-B9F9-EA39E18EB509}" destId="{F53AAEE0-A124-8645-95DA-D05006B71D67}" srcOrd="0" destOrd="0" presId="urn:microsoft.com/office/officeart/2005/8/layout/chevron2"/>
    <dgm:cxn modelId="{958848A8-A235-944F-BD29-266B684E2479}" srcId="{F69AD183-B73F-1343-AD2E-6797B8275353}" destId="{7AA6C227-692F-2B48-BC04-1AD1730D67CC}" srcOrd="0" destOrd="0" parTransId="{D1437BB7-B686-AB4D-A210-2AE44683897E}" sibTransId="{C4B21822-0E1F-2A4B-9C29-79F310993595}"/>
    <dgm:cxn modelId="{A0590DE1-BFD9-8C4A-B033-2CFAD04EB846}" srcId="{DD9A7ADE-C503-3448-9A75-DEBC92169905}" destId="{2C6DA1B4-0552-9E41-882A-1BD71723DC3E}" srcOrd="1" destOrd="0" parTransId="{D878733D-1104-EA47-8D7D-8A869FB31FD1}" sibTransId="{ADF776A4-B1A7-B245-99F1-F66D98687D88}"/>
    <dgm:cxn modelId="{5A90D5CE-EE61-8147-9CC2-B609649BE8C7}" type="presOf" srcId="{F69AD183-B73F-1343-AD2E-6797B8275353}" destId="{A49871C9-D0C0-D549-9465-6B22246C582A}" srcOrd="0" destOrd="0" presId="urn:microsoft.com/office/officeart/2005/8/layout/chevron2"/>
    <dgm:cxn modelId="{8B606C6A-0A5F-614A-BDB8-C567344BF934}" type="presOf" srcId="{1374F2E9-F61B-3E4F-8F77-B887D294111F}" destId="{626607CA-67BB-3441-A65B-B5A51C99A3C9}" srcOrd="0" destOrd="1" presId="urn:microsoft.com/office/officeart/2005/8/layout/chevron2"/>
    <dgm:cxn modelId="{93AE29E7-E5A6-6041-BACC-B23F0F629ADC}" type="presOf" srcId="{AC5127C3-CDA0-114C-8C2F-0B586EF6AB91}" destId="{9FD6E569-987C-AD4B-B2CD-4938879A320C}" srcOrd="0" destOrd="2" presId="urn:microsoft.com/office/officeart/2005/8/layout/chevron2"/>
    <dgm:cxn modelId="{BCA3CD4A-BC1C-B149-B714-B0E06D6AA33F}" srcId="{7AA6C227-692F-2B48-BC04-1AD1730D67CC}" destId="{7F4FA872-D0B7-0040-8B05-2F38BCDE7B50}" srcOrd="0" destOrd="0" parTransId="{35497B6C-CB5D-0A4C-8A53-CBE350CBE3E2}" sibTransId="{7C6DBF23-728F-1B4D-BF58-0BFB2C377D15}"/>
    <dgm:cxn modelId="{EB748558-7643-644F-A670-2DE283B3DA8F}" srcId="{DD9A7ADE-C503-3448-9A75-DEBC92169905}" destId="{6591D22D-F7D1-B844-9A91-4A7B027A27D8}" srcOrd="3" destOrd="0" parTransId="{C71FCDA2-30A2-4148-AF25-2BF29713631D}" sibTransId="{6347AFE0-B76A-024B-954D-F653F15DCE2E}"/>
    <dgm:cxn modelId="{87B22AB0-92C8-1B4F-B8ED-3B13D268F203}" type="presOf" srcId="{9A011512-8CBE-4249-8B8D-D6C720A52E00}" destId="{9FD6E569-987C-AD4B-B2CD-4938879A320C}" srcOrd="0" destOrd="4" presId="urn:microsoft.com/office/officeart/2005/8/layout/chevron2"/>
    <dgm:cxn modelId="{D7D2D81D-0891-A148-B7E0-270D47530605}" srcId="{7AA6C227-692F-2B48-BC04-1AD1730D67CC}" destId="{AC5127C3-CDA0-114C-8C2F-0B586EF6AB91}" srcOrd="1" destOrd="0" parTransId="{5945F25C-E13A-0E40-9967-39B61CD8C674}" sibTransId="{B8E24FF7-06D8-1444-B1F0-5E7EC782CE01}"/>
    <dgm:cxn modelId="{CFFE7595-B39C-D242-BF1A-FF9A758EA53F}" type="presOf" srcId="{4EC0888B-0E72-C740-AC46-CD71926644F8}" destId="{9FD6E569-987C-AD4B-B2CD-4938879A320C}" srcOrd="0" destOrd="3" presId="urn:microsoft.com/office/officeart/2005/8/layout/chevron2"/>
    <dgm:cxn modelId="{A1B56683-84DE-994E-AA46-887CAC66FDFD}" type="presOf" srcId="{6591D22D-F7D1-B844-9A91-4A7B027A27D8}" destId="{F221B30A-C6E0-3B4D-A873-1F464D604CD7}" srcOrd="0" destOrd="4" presId="urn:microsoft.com/office/officeart/2005/8/layout/chevron2"/>
    <dgm:cxn modelId="{DFD55743-A429-5340-AAF3-EDD16FD12A78}" type="presOf" srcId="{CDBBC04A-9C08-4D42-ADFF-C3403198BD96}" destId="{9FD6E569-987C-AD4B-B2CD-4938879A320C}" srcOrd="0" destOrd="6" presId="urn:microsoft.com/office/officeart/2005/8/layout/chevron2"/>
    <dgm:cxn modelId="{54F36F33-F62A-2340-9BC4-230C663E9FBF}" type="presOf" srcId="{5EC526FE-269F-D443-9292-E00FDEE9107C}" destId="{626607CA-67BB-3441-A65B-B5A51C99A3C9}" srcOrd="0" destOrd="0" presId="urn:microsoft.com/office/officeart/2005/8/layout/chevron2"/>
    <dgm:cxn modelId="{6FD5DF98-EA70-9B46-B3BE-98FBC4E96D18}" srcId="{7AA6C227-692F-2B48-BC04-1AD1730D67CC}" destId="{4EC0888B-0E72-C740-AC46-CD71926644F8}" srcOrd="2" destOrd="0" parTransId="{2FBA5A75-6AAA-4543-836D-BC2D3764BBAA}" sibTransId="{041B4A11-A673-404F-A2D5-129B1737296D}"/>
    <dgm:cxn modelId="{7F070158-8E2A-7641-B739-0065C24E2946}" type="presOf" srcId="{7AA6C227-692F-2B48-BC04-1AD1730D67CC}" destId="{9FD6E569-987C-AD4B-B2CD-4938879A320C}" srcOrd="0" destOrd="0" presId="urn:microsoft.com/office/officeart/2005/8/layout/chevron2"/>
    <dgm:cxn modelId="{2418981F-6E65-1949-8001-58E9CCD10FE8}" srcId="{690EF944-250F-804E-B9F9-EA39E18EB509}" destId="{F69AD183-B73F-1343-AD2E-6797B8275353}" srcOrd="1" destOrd="0" parTransId="{AAD70675-B2F9-9649-945D-9D6A810BB7F3}" sibTransId="{2449A28E-593E-A742-BD49-803DF2020C93}"/>
    <dgm:cxn modelId="{CB9A3D74-D38F-1A4F-8854-03057B9869B2}" type="presOf" srcId="{2481CFD1-E3DF-1E41-B8E2-5EFA4A155FC3}" destId="{F221B30A-C6E0-3B4D-A873-1F464D604CD7}" srcOrd="0" destOrd="3" presId="urn:microsoft.com/office/officeart/2005/8/layout/chevron2"/>
    <dgm:cxn modelId="{B89200AD-5CB7-7247-9F16-655AFA8880D7}" srcId="{DD9A7ADE-C503-3448-9A75-DEBC92169905}" destId="{0BF9CE7B-2513-304B-AD8F-F56274D4E851}" srcOrd="0" destOrd="0" parTransId="{F7940A7B-E750-7A41-BF5D-DBEFA9B1AB17}" sibTransId="{2587F268-CC7F-1747-8EB2-703B86B7D3F5}"/>
    <dgm:cxn modelId="{C6670D46-4B5D-064E-A40D-041D50EC692B}" type="presOf" srcId="{8FECAF6E-9BFA-5246-8F71-AACFD83686C1}" destId="{5E217779-7012-3C41-A1E0-CAEE0445B8E9}" srcOrd="0" destOrd="0" presId="urn:microsoft.com/office/officeart/2005/8/layout/chevron2"/>
    <dgm:cxn modelId="{7E51A9E9-28AB-4645-A58A-596EA6730928}" srcId="{690EF944-250F-804E-B9F9-EA39E18EB509}" destId="{8FECAF6E-9BFA-5246-8F71-AACFD83686C1}" srcOrd="0" destOrd="0" parTransId="{666BBA9D-F3E7-FF49-A0E3-574762F09254}" sibTransId="{8325FE69-AC00-1248-BB69-F1B3040C1745}"/>
    <dgm:cxn modelId="{13279DAA-0856-C044-8334-2F06E31D6A90}" type="presParOf" srcId="{F53AAEE0-A124-8645-95DA-D05006B71D67}" destId="{40C0AB66-02F7-A74F-A613-2BC920A048A9}" srcOrd="0" destOrd="0" presId="urn:microsoft.com/office/officeart/2005/8/layout/chevron2"/>
    <dgm:cxn modelId="{E721DFF9-6341-6D44-819B-6D40773CC641}" type="presParOf" srcId="{40C0AB66-02F7-A74F-A613-2BC920A048A9}" destId="{5E217779-7012-3C41-A1E0-CAEE0445B8E9}" srcOrd="0" destOrd="0" presId="urn:microsoft.com/office/officeart/2005/8/layout/chevron2"/>
    <dgm:cxn modelId="{8A4D560A-2A93-4243-852C-9787CABA2776}" type="presParOf" srcId="{40C0AB66-02F7-A74F-A613-2BC920A048A9}" destId="{F221B30A-C6E0-3B4D-A873-1F464D604CD7}" srcOrd="1" destOrd="0" presId="urn:microsoft.com/office/officeart/2005/8/layout/chevron2"/>
    <dgm:cxn modelId="{1E86113C-7F8C-E040-98A4-21DD638D3354}" type="presParOf" srcId="{F53AAEE0-A124-8645-95DA-D05006B71D67}" destId="{47F4C33B-0121-CE4D-8CCE-85279D71EB17}" srcOrd="1" destOrd="0" presId="urn:microsoft.com/office/officeart/2005/8/layout/chevron2"/>
    <dgm:cxn modelId="{09501520-7948-3D48-B9A2-668D8C1BB674}" type="presParOf" srcId="{F53AAEE0-A124-8645-95DA-D05006B71D67}" destId="{204BA4A5-3D57-C54D-9BA5-A517DA328BEB}" srcOrd="2" destOrd="0" presId="urn:microsoft.com/office/officeart/2005/8/layout/chevron2"/>
    <dgm:cxn modelId="{977E08E3-0043-3B41-A1A0-C3319AA6D3D8}" type="presParOf" srcId="{204BA4A5-3D57-C54D-9BA5-A517DA328BEB}" destId="{A49871C9-D0C0-D549-9465-6B22246C582A}" srcOrd="0" destOrd="0" presId="urn:microsoft.com/office/officeart/2005/8/layout/chevron2"/>
    <dgm:cxn modelId="{7565AC03-AA39-6A48-8D92-CF550096EA72}" type="presParOf" srcId="{204BA4A5-3D57-C54D-9BA5-A517DA328BEB}" destId="{9FD6E569-987C-AD4B-B2CD-4938879A320C}" srcOrd="1" destOrd="0" presId="urn:microsoft.com/office/officeart/2005/8/layout/chevron2"/>
    <dgm:cxn modelId="{5D452C67-DE0B-374A-9787-CF65C504AE25}" type="presParOf" srcId="{F53AAEE0-A124-8645-95DA-D05006B71D67}" destId="{35D602A3-3D3B-0A40-B9F9-AE579C769FDF}" srcOrd="3" destOrd="0" presId="urn:microsoft.com/office/officeart/2005/8/layout/chevron2"/>
    <dgm:cxn modelId="{146A158D-4292-8143-A716-0C2A5745DF0F}" type="presParOf" srcId="{F53AAEE0-A124-8645-95DA-D05006B71D67}" destId="{29C60082-647E-E64D-91AC-515F43990BBA}" srcOrd="4" destOrd="0" presId="urn:microsoft.com/office/officeart/2005/8/layout/chevron2"/>
    <dgm:cxn modelId="{40BB7F93-7A8F-FA48-9321-84ED57517513}" type="presParOf" srcId="{29C60082-647E-E64D-91AC-515F43990BBA}" destId="{ABE54DA5-0DF6-114F-B502-87DEF6542056}" srcOrd="0" destOrd="0" presId="urn:microsoft.com/office/officeart/2005/8/layout/chevron2"/>
    <dgm:cxn modelId="{5A18F38B-5B4F-5E44-93C8-392100B8EBA5}" type="presParOf" srcId="{29C60082-647E-E64D-91AC-515F43990BBA}" destId="{626607CA-67BB-3441-A65B-B5A51C99A3C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15B879-DCB5-4A4B-8B19-6FC11B26607D}" type="doc">
      <dgm:prSet loTypeId="urn:microsoft.com/office/officeart/2005/8/layout/cycle6" loCatId="" qsTypeId="urn:microsoft.com/office/officeart/2005/8/quickstyle/3D3" qsCatId="3D" csTypeId="urn:microsoft.com/office/officeart/2005/8/colors/accent1_2" csCatId="accent1" phldr="1"/>
      <dgm:spPr/>
      <dgm:t>
        <a:bodyPr/>
        <a:lstStyle/>
        <a:p>
          <a:endParaRPr lang="en-US"/>
        </a:p>
      </dgm:t>
    </dgm:pt>
    <dgm:pt modelId="{A8D30B54-C531-FF41-9381-14CD597E60EC}">
      <dgm:prSet phldrT="[Text]" custT="1"/>
      <dgm:spPr/>
      <dgm:t>
        <a:bodyPr/>
        <a:lstStyle/>
        <a:p>
          <a:r>
            <a:rPr lang="en-US" sz="1800" b="1" dirty="0" smtClean="0"/>
            <a:t>Successful Operation of 805 MHz “All Seasons” Cavity in 5T Magnetic Field under Vacuum </a:t>
          </a:r>
        </a:p>
        <a:p>
          <a:r>
            <a:rPr lang="en-US" sz="1400" dirty="0" err="1" smtClean="0"/>
            <a:t>MuCool</a:t>
          </a:r>
          <a:r>
            <a:rPr lang="en-US" sz="1400" dirty="0" smtClean="0"/>
            <a:t> Test Area/</a:t>
          </a:r>
          <a:r>
            <a:rPr lang="en-US" sz="1400" dirty="0" err="1" smtClean="0"/>
            <a:t>Muons</a:t>
          </a:r>
          <a:r>
            <a:rPr lang="en-US" sz="1400" dirty="0" smtClean="0"/>
            <a:t> </a:t>
          </a:r>
          <a:r>
            <a:rPr lang="en-US" sz="1400" dirty="0" err="1" smtClean="0"/>
            <a:t>Inc</a:t>
          </a:r>
          <a:endParaRPr lang="en-US" sz="1400" dirty="0"/>
        </a:p>
      </dgm:t>
    </dgm:pt>
    <dgm:pt modelId="{63284D12-BC21-634C-B07C-D364767B037B}" type="parTrans" cxnId="{F056B8D7-EE55-0A4D-9C30-08F344E2EDCC}">
      <dgm:prSet/>
      <dgm:spPr/>
      <dgm:t>
        <a:bodyPr/>
        <a:lstStyle/>
        <a:p>
          <a:endParaRPr lang="en-US"/>
        </a:p>
      </dgm:t>
    </dgm:pt>
    <dgm:pt modelId="{3EFE83EA-50EB-304F-A837-826F9701203D}" type="sibTrans" cxnId="{F056B8D7-EE55-0A4D-9C30-08F344E2EDCC}">
      <dgm:prSet/>
      <dgm:spPr/>
      <dgm:t>
        <a:bodyPr/>
        <a:lstStyle/>
        <a:p>
          <a:endParaRPr lang="en-US"/>
        </a:p>
      </dgm:t>
    </dgm:pt>
    <dgm:pt modelId="{416A14BE-8E63-F548-9A49-C9BE862D890F}">
      <dgm:prSet phldrT="[Text]" custT="1"/>
      <dgm:spPr/>
      <dgm:t>
        <a:bodyPr/>
        <a:lstStyle/>
        <a:p>
          <a:r>
            <a:rPr lang="en-US" sz="1800" b="1" dirty="0" smtClean="0"/>
            <a:t>Demonstration of High Pressure RF Cavity </a:t>
          </a:r>
          <a:r>
            <a:rPr lang="en-US" sz="1800" b="1" u="sng" dirty="0" smtClean="0"/>
            <a:t>in 3T Magnetic Field with Beam</a:t>
          </a:r>
        </a:p>
        <a:p>
          <a:r>
            <a:rPr lang="en-US" sz="1400" b="0" dirty="0" smtClean="0"/>
            <a:t>Extrapolates to required  </a:t>
          </a:r>
          <a:br>
            <a:rPr lang="en-US" sz="1400" b="0" dirty="0" smtClean="0"/>
          </a:br>
          <a:r>
            <a:rPr lang="en-US" sz="1400" b="0" dirty="0" smtClean="0">
              <a:latin typeface="Symbol" charset="2"/>
              <a:cs typeface="Symbol" charset="2"/>
            </a:rPr>
            <a:t>m</a:t>
          </a:r>
          <a:r>
            <a:rPr lang="en-US" sz="1400" b="0" dirty="0" smtClean="0">
              <a:latin typeface="+mn-lt"/>
              <a:cs typeface="Symbol" charset="2"/>
            </a:rPr>
            <a:t>-Collider Parameters</a:t>
          </a:r>
        </a:p>
        <a:p>
          <a:r>
            <a:rPr lang="en-US" sz="1400" dirty="0" err="1" smtClean="0"/>
            <a:t>MuCool</a:t>
          </a:r>
          <a:r>
            <a:rPr lang="en-US" sz="1400" dirty="0" smtClean="0"/>
            <a:t> Test Area</a:t>
          </a:r>
          <a:endParaRPr lang="en-US" sz="1400" dirty="0"/>
        </a:p>
      </dgm:t>
    </dgm:pt>
    <dgm:pt modelId="{1442E1C4-B16C-8A4D-B6A6-0E45C905396D}" type="parTrans" cxnId="{764DCCD6-EF2D-984E-B8BC-238C1CEFF6F9}">
      <dgm:prSet/>
      <dgm:spPr/>
      <dgm:t>
        <a:bodyPr/>
        <a:lstStyle/>
        <a:p>
          <a:endParaRPr lang="en-US"/>
        </a:p>
      </dgm:t>
    </dgm:pt>
    <dgm:pt modelId="{96C5DDDD-7F50-9842-B016-8A87E5B9F0B9}" type="sibTrans" cxnId="{764DCCD6-EF2D-984E-B8BC-238C1CEFF6F9}">
      <dgm:prSet/>
      <dgm:spPr/>
      <dgm:t>
        <a:bodyPr/>
        <a:lstStyle/>
        <a:p>
          <a:endParaRPr lang="en-US"/>
        </a:p>
      </dgm:t>
    </dgm:pt>
    <dgm:pt modelId="{6AFD20AC-1626-8F44-94B4-F6075385BE50}">
      <dgm:prSet phldrT="[Text]" custT="1"/>
      <dgm:spPr/>
      <dgm:t>
        <a:bodyPr/>
        <a:lstStyle/>
        <a:p>
          <a:r>
            <a:rPr lang="en-US" sz="1800" b="1" dirty="0" smtClean="0"/>
            <a:t>Breakthrough in HTS Cable Performance with Cables Matching Strand Performance</a:t>
          </a:r>
        </a:p>
        <a:p>
          <a:r>
            <a:rPr lang="en-US" sz="1400" b="0" dirty="0" smtClean="0"/>
            <a:t>FNAL-Tech </a:t>
          </a:r>
          <a:r>
            <a:rPr lang="en-US" sz="1400" b="0" dirty="0" err="1" smtClean="0"/>
            <a:t>Div</a:t>
          </a:r>
          <a:r>
            <a:rPr lang="en-US" sz="1400" b="0" dirty="0" smtClean="0"/>
            <a:t/>
          </a:r>
          <a:br>
            <a:rPr lang="en-US" sz="1400" b="0" dirty="0" smtClean="0"/>
          </a:br>
          <a:r>
            <a:rPr lang="en-US" sz="1400" b="0" dirty="0" smtClean="0"/>
            <a:t>T. </a:t>
          </a:r>
          <a:r>
            <a:rPr lang="en-US" sz="1400" b="0" dirty="0" err="1" smtClean="0"/>
            <a:t>Shen</a:t>
          </a:r>
          <a:r>
            <a:rPr lang="en-US" sz="1400" b="0" dirty="0" smtClean="0"/>
            <a:t>-Early Career Award</a:t>
          </a:r>
        </a:p>
      </dgm:t>
    </dgm:pt>
    <dgm:pt modelId="{89DB970C-415E-334B-8636-08DD2716A935}" type="parTrans" cxnId="{DF3E45C3-7336-304F-8AF1-E8CAE5C3862B}">
      <dgm:prSet/>
      <dgm:spPr/>
      <dgm:t>
        <a:bodyPr/>
        <a:lstStyle/>
        <a:p>
          <a:endParaRPr lang="en-US"/>
        </a:p>
      </dgm:t>
    </dgm:pt>
    <dgm:pt modelId="{5150C0D8-4BD9-E845-B47A-07003EEDBD6C}" type="sibTrans" cxnId="{DF3E45C3-7336-304F-8AF1-E8CAE5C3862B}">
      <dgm:prSet/>
      <dgm:spPr/>
      <dgm:t>
        <a:bodyPr/>
        <a:lstStyle/>
        <a:p>
          <a:endParaRPr lang="en-US"/>
        </a:p>
      </dgm:t>
    </dgm:pt>
    <dgm:pt modelId="{522C2D24-B12C-8847-B84E-AA6693281BC7}">
      <dgm:prSet phldrT="[Text]" custT="1"/>
      <dgm:spPr/>
      <dgm:t>
        <a:bodyPr/>
        <a:lstStyle/>
        <a:p>
          <a:r>
            <a:rPr lang="en-US" sz="1800" b="1" dirty="0" smtClean="0"/>
            <a:t>World Record HTS-only Coil</a:t>
          </a:r>
          <a:r>
            <a:rPr lang="en-US" sz="1800" dirty="0" smtClean="0"/>
            <a:t/>
          </a:r>
          <a:br>
            <a:rPr lang="en-US" sz="1800" dirty="0" smtClean="0"/>
          </a:br>
          <a:r>
            <a:rPr lang="en-US" sz="1400" dirty="0" smtClean="0"/>
            <a:t>15T on-axis field (16T on coil)</a:t>
          </a:r>
        </a:p>
        <a:p>
          <a:r>
            <a:rPr lang="en-US" sz="1400" dirty="0" smtClean="0"/>
            <a:t>R. Gupta</a:t>
          </a:r>
          <a:br>
            <a:rPr lang="en-US" sz="1400" dirty="0" smtClean="0"/>
          </a:br>
          <a:r>
            <a:rPr lang="en-US" sz="1400" dirty="0" smtClean="0"/>
            <a:t>PBL/BNL</a:t>
          </a:r>
        </a:p>
      </dgm:t>
    </dgm:pt>
    <dgm:pt modelId="{FF10E19E-ECFA-4745-82E6-BF249049EC9B}" type="sibTrans" cxnId="{FEFAE5EA-5D39-064E-8A23-E64B1C4013DE}">
      <dgm:prSet/>
      <dgm:spPr/>
      <dgm:t>
        <a:bodyPr/>
        <a:lstStyle/>
        <a:p>
          <a:endParaRPr lang="en-US"/>
        </a:p>
      </dgm:t>
    </dgm:pt>
    <dgm:pt modelId="{3AA0FF36-4457-864E-9645-CA73A0590F86}" type="parTrans" cxnId="{FEFAE5EA-5D39-064E-8A23-E64B1C4013DE}">
      <dgm:prSet/>
      <dgm:spPr/>
      <dgm:t>
        <a:bodyPr/>
        <a:lstStyle/>
        <a:p>
          <a:endParaRPr lang="en-US"/>
        </a:p>
      </dgm:t>
    </dgm:pt>
    <dgm:pt modelId="{3192B418-6557-214F-9792-BC19C0EF4A82}" type="pres">
      <dgm:prSet presAssocID="{9415B879-DCB5-4A4B-8B19-6FC11B26607D}" presName="cycle" presStyleCnt="0">
        <dgm:presLayoutVars>
          <dgm:dir/>
          <dgm:resizeHandles val="exact"/>
        </dgm:presLayoutVars>
      </dgm:prSet>
      <dgm:spPr/>
      <dgm:t>
        <a:bodyPr/>
        <a:lstStyle/>
        <a:p>
          <a:endParaRPr lang="en-US"/>
        </a:p>
      </dgm:t>
    </dgm:pt>
    <dgm:pt modelId="{C1C0222F-CC53-4B41-9B66-E1B1434B7356}" type="pres">
      <dgm:prSet presAssocID="{A8D30B54-C531-FF41-9381-14CD597E60EC}" presName="node" presStyleLbl="node1" presStyleIdx="0" presStyleCnt="4" custScaleX="139581" custScaleY="106954" custRadScaleRad="94080" custRadScaleInc="-9380">
        <dgm:presLayoutVars>
          <dgm:bulletEnabled val="1"/>
        </dgm:presLayoutVars>
      </dgm:prSet>
      <dgm:spPr/>
      <dgm:t>
        <a:bodyPr/>
        <a:lstStyle/>
        <a:p>
          <a:endParaRPr lang="en-US"/>
        </a:p>
      </dgm:t>
    </dgm:pt>
    <dgm:pt modelId="{7D44C503-8A61-264A-BCB4-41FD544CD610}" type="pres">
      <dgm:prSet presAssocID="{A8D30B54-C531-FF41-9381-14CD597E60EC}" presName="spNode" presStyleCnt="0"/>
      <dgm:spPr/>
    </dgm:pt>
    <dgm:pt modelId="{AF0B31C1-E562-964A-B32C-82B34504BAA3}" type="pres">
      <dgm:prSet presAssocID="{3EFE83EA-50EB-304F-A837-826F9701203D}" presName="sibTrans" presStyleLbl="sibTrans1D1" presStyleIdx="0" presStyleCnt="4"/>
      <dgm:spPr/>
      <dgm:t>
        <a:bodyPr/>
        <a:lstStyle/>
        <a:p>
          <a:endParaRPr lang="en-US"/>
        </a:p>
      </dgm:t>
    </dgm:pt>
    <dgm:pt modelId="{B2BCFF92-BBDE-5440-822F-5CE7C986F2B4}" type="pres">
      <dgm:prSet presAssocID="{522C2D24-B12C-8847-B84E-AA6693281BC7}" presName="node" presStyleLbl="node1" presStyleIdx="1" presStyleCnt="4" custScaleX="120460" custScaleY="105026" custRadScaleRad="137177" custRadScaleInc="30446">
        <dgm:presLayoutVars>
          <dgm:bulletEnabled val="1"/>
        </dgm:presLayoutVars>
      </dgm:prSet>
      <dgm:spPr/>
      <dgm:t>
        <a:bodyPr/>
        <a:lstStyle/>
        <a:p>
          <a:endParaRPr lang="en-US"/>
        </a:p>
      </dgm:t>
    </dgm:pt>
    <dgm:pt modelId="{A4C56911-C9EC-A446-AA13-1917461EF9E6}" type="pres">
      <dgm:prSet presAssocID="{522C2D24-B12C-8847-B84E-AA6693281BC7}" presName="spNode" presStyleCnt="0"/>
      <dgm:spPr/>
    </dgm:pt>
    <dgm:pt modelId="{23F01BA2-B6FB-A24E-8725-6DE422261A0F}" type="pres">
      <dgm:prSet presAssocID="{FF10E19E-ECFA-4745-82E6-BF249049EC9B}" presName="sibTrans" presStyleLbl="sibTrans1D1" presStyleIdx="1" presStyleCnt="4"/>
      <dgm:spPr/>
      <dgm:t>
        <a:bodyPr/>
        <a:lstStyle/>
        <a:p>
          <a:endParaRPr lang="en-US"/>
        </a:p>
      </dgm:t>
    </dgm:pt>
    <dgm:pt modelId="{C49060B8-4CFC-094C-8B3A-315638FD23A0}" type="pres">
      <dgm:prSet presAssocID="{416A14BE-8E63-F548-9A49-C9BE862D890F}" presName="node" presStyleLbl="node1" presStyleIdx="2" presStyleCnt="4" custScaleX="153488" custScaleY="121939" custRadScaleRad="98753" custRadScaleInc="-10103">
        <dgm:presLayoutVars>
          <dgm:bulletEnabled val="1"/>
        </dgm:presLayoutVars>
      </dgm:prSet>
      <dgm:spPr/>
      <dgm:t>
        <a:bodyPr/>
        <a:lstStyle/>
        <a:p>
          <a:endParaRPr lang="en-US"/>
        </a:p>
      </dgm:t>
    </dgm:pt>
    <dgm:pt modelId="{2F367770-1A75-3640-9F25-41674251E4F4}" type="pres">
      <dgm:prSet presAssocID="{416A14BE-8E63-F548-9A49-C9BE862D890F}" presName="spNode" presStyleCnt="0"/>
      <dgm:spPr/>
    </dgm:pt>
    <dgm:pt modelId="{9BAFE6F9-B52A-204C-9152-862E96DD7B14}" type="pres">
      <dgm:prSet presAssocID="{96C5DDDD-7F50-9842-B016-8A87E5B9F0B9}" presName="sibTrans" presStyleLbl="sibTrans1D1" presStyleIdx="2" presStyleCnt="4"/>
      <dgm:spPr/>
      <dgm:t>
        <a:bodyPr/>
        <a:lstStyle/>
        <a:p>
          <a:endParaRPr lang="en-US"/>
        </a:p>
      </dgm:t>
    </dgm:pt>
    <dgm:pt modelId="{93DDE35D-0F8F-C94F-8DDF-06DFBC66497A}" type="pres">
      <dgm:prSet presAssocID="{6AFD20AC-1626-8F44-94B4-F6075385BE50}" presName="node" presStyleLbl="node1" presStyleIdx="3" presStyleCnt="4" custScaleX="134877" custScaleY="111554" custRadScaleRad="136503" custRadScaleInc="4646">
        <dgm:presLayoutVars>
          <dgm:bulletEnabled val="1"/>
        </dgm:presLayoutVars>
      </dgm:prSet>
      <dgm:spPr/>
      <dgm:t>
        <a:bodyPr/>
        <a:lstStyle/>
        <a:p>
          <a:endParaRPr lang="en-US"/>
        </a:p>
      </dgm:t>
    </dgm:pt>
    <dgm:pt modelId="{33F91A5E-6ECA-AA47-847E-FA2FB575EF0D}" type="pres">
      <dgm:prSet presAssocID="{6AFD20AC-1626-8F44-94B4-F6075385BE50}" presName="spNode" presStyleCnt="0"/>
      <dgm:spPr/>
    </dgm:pt>
    <dgm:pt modelId="{EA74452A-15A2-A040-8E31-E8C1179CE922}" type="pres">
      <dgm:prSet presAssocID="{5150C0D8-4BD9-E845-B47A-07003EEDBD6C}" presName="sibTrans" presStyleLbl="sibTrans1D1" presStyleIdx="3" presStyleCnt="4"/>
      <dgm:spPr/>
      <dgm:t>
        <a:bodyPr/>
        <a:lstStyle/>
        <a:p>
          <a:endParaRPr lang="en-US"/>
        </a:p>
      </dgm:t>
    </dgm:pt>
  </dgm:ptLst>
  <dgm:cxnLst>
    <dgm:cxn modelId="{A364D2FD-7D94-0242-8BEC-210C4BF3A960}" type="presOf" srcId="{96C5DDDD-7F50-9842-B016-8A87E5B9F0B9}" destId="{9BAFE6F9-B52A-204C-9152-862E96DD7B14}" srcOrd="0" destOrd="0" presId="urn:microsoft.com/office/officeart/2005/8/layout/cycle6"/>
    <dgm:cxn modelId="{7059E7C0-379A-234C-A05C-41A1026D0633}" type="presOf" srcId="{522C2D24-B12C-8847-B84E-AA6693281BC7}" destId="{B2BCFF92-BBDE-5440-822F-5CE7C986F2B4}" srcOrd="0" destOrd="0" presId="urn:microsoft.com/office/officeart/2005/8/layout/cycle6"/>
    <dgm:cxn modelId="{0F8B1AE7-A2C7-9E4E-9662-4FE1E734A79F}" type="presOf" srcId="{9415B879-DCB5-4A4B-8B19-6FC11B26607D}" destId="{3192B418-6557-214F-9792-BC19C0EF4A82}" srcOrd="0" destOrd="0" presId="urn:microsoft.com/office/officeart/2005/8/layout/cycle6"/>
    <dgm:cxn modelId="{BB60A5D4-F14B-1F4B-B21A-A664D44166D1}" type="presOf" srcId="{6AFD20AC-1626-8F44-94B4-F6075385BE50}" destId="{93DDE35D-0F8F-C94F-8DDF-06DFBC66497A}" srcOrd="0" destOrd="0" presId="urn:microsoft.com/office/officeart/2005/8/layout/cycle6"/>
    <dgm:cxn modelId="{686CC01F-2EF1-F744-9784-CD16B64C1290}" type="presOf" srcId="{5150C0D8-4BD9-E845-B47A-07003EEDBD6C}" destId="{EA74452A-15A2-A040-8E31-E8C1179CE922}" srcOrd="0" destOrd="0" presId="urn:microsoft.com/office/officeart/2005/8/layout/cycle6"/>
    <dgm:cxn modelId="{03F5479D-7FEE-9B47-9511-8A0ADDCB92D1}" type="presOf" srcId="{3EFE83EA-50EB-304F-A837-826F9701203D}" destId="{AF0B31C1-E562-964A-B32C-82B34504BAA3}" srcOrd="0" destOrd="0" presId="urn:microsoft.com/office/officeart/2005/8/layout/cycle6"/>
    <dgm:cxn modelId="{DF3E45C3-7336-304F-8AF1-E8CAE5C3862B}" srcId="{9415B879-DCB5-4A4B-8B19-6FC11B26607D}" destId="{6AFD20AC-1626-8F44-94B4-F6075385BE50}" srcOrd="3" destOrd="0" parTransId="{89DB970C-415E-334B-8636-08DD2716A935}" sibTransId="{5150C0D8-4BD9-E845-B47A-07003EEDBD6C}"/>
    <dgm:cxn modelId="{764DCCD6-EF2D-984E-B8BC-238C1CEFF6F9}" srcId="{9415B879-DCB5-4A4B-8B19-6FC11B26607D}" destId="{416A14BE-8E63-F548-9A49-C9BE862D890F}" srcOrd="2" destOrd="0" parTransId="{1442E1C4-B16C-8A4D-B6A6-0E45C905396D}" sibTransId="{96C5DDDD-7F50-9842-B016-8A87E5B9F0B9}"/>
    <dgm:cxn modelId="{281752A7-95F5-5C44-8490-F45C187E9477}" type="presOf" srcId="{416A14BE-8E63-F548-9A49-C9BE862D890F}" destId="{C49060B8-4CFC-094C-8B3A-315638FD23A0}" srcOrd="0" destOrd="0" presId="urn:microsoft.com/office/officeart/2005/8/layout/cycle6"/>
    <dgm:cxn modelId="{444596D6-AF00-C34A-B4BE-F5B91B5DB3FB}" type="presOf" srcId="{FF10E19E-ECFA-4745-82E6-BF249049EC9B}" destId="{23F01BA2-B6FB-A24E-8725-6DE422261A0F}" srcOrd="0" destOrd="0" presId="urn:microsoft.com/office/officeart/2005/8/layout/cycle6"/>
    <dgm:cxn modelId="{FEFAE5EA-5D39-064E-8A23-E64B1C4013DE}" srcId="{9415B879-DCB5-4A4B-8B19-6FC11B26607D}" destId="{522C2D24-B12C-8847-B84E-AA6693281BC7}" srcOrd="1" destOrd="0" parTransId="{3AA0FF36-4457-864E-9645-CA73A0590F86}" sibTransId="{FF10E19E-ECFA-4745-82E6-BF249049EC9B}"/>
    <dgm:cxn modelId="{F056B8D7-EE55-0A4D-9C30-08F344E2EDCC}" srcId="{9415B879-DCB5-4A4B-8B19-6FC11B26607D}" destId="{A8D30B54-C531-FF41-9381-14CD597E60EC}" srcOrd="0" destOrd="0" parTransId="{63284D12-BC21-634C-B07C-D364767B037B}" sibTransId="{3EFE83EA-50EB-304F-A837-826F9701203D}"/>
    <dgm:cxn modelId="{A4DE17A7-4347-E942-8640-8606365E9C40}" type="presOf" srcId="{A8D30B54-C531-FF41-9381-14CD597E60EC}" destId="{C1C0222F-CC53-4B41-9B66-E1B1434B7356}" srcOrd="0" destOrd="0" presId="urn:microsoft.com/office/officeart/2005/8/layout/cycle6"/>
    <dgm:cxn modelId="{B8C62C70-7E5E-214E-A0F3-7D25C1D3E6F0}" type="presParOf" srcId="{3192B418-6557-214F-9792-BC19C0EF4A82}" destId="{C1C0222F-CC53-4B41-9B66-E1B1434B7356}" srcOrd="0" destOrd="0" presId="urn:microsoft.com/office/officeart/2005/8/layout/cycle6"/>
    <dgm:cxn modelId="{E5CD6B03-BC9E-6D41-A963-1FF096A029B6}" type="presParOf" srcId="{3192B418-6557-214F-9792-BC19C0EF4A82}" destId="{7D44C503-8A61-264A-BCB4-41FD544CD610}" srcOrd="1" destOrd="0" presId="urn:microsoft.com/office/officeart/2005/8/layout/cycle6"/>
    <dgm:cxn modelId="{A5EA3BF5-4544-A043-B83E-061FD8CAFE43}" type="presParOf" srcId="{3192B418-6557-214F-9792-BC19C0EF4A82}" destId="{AF0B31C1-E562-964A-B32C-82B34504BAA3}" srcOrd="2" destOrd="0" presId="urn:microsoft.com/office/officeart/2005/8/layout/cycle6"/>
    <dgm:cxn modelId="{9364C5DE-8696-5343-8CC2-3363FD65FC1A}" type="presParOf" srcId="{3192B418-6557-214F-9792-BC19C0EF4A82}" destId="{B2BCFF92-BBDE-5440-822F-5CE7C986F2B4}" srcOrd="3" destOrd="0" presId="urn:microsoft.com/office/officeart/2005/8/layout/cycle6"/>
    <dgm:cxn modelId="{2B4F645B-6D3D-8943-9FF7-989A7DDECDDB}" type="presParOf" srcId="{3192B418-6557-214F-9792-BC19C0EF4A82}" destId="{A4C56911-C9EC-A446-AA13-1917461EF9E6}" srcOrd="4" destOrd="0" presId="urn:microsoft.com/office/officeart/2005/8/layout/cycle6"/>
    <dgm:cxn modelId="{38154518-F8FD-EA41-B48F-AC27FDB32860}" type="presParOf" srcId="{3192B418-6557-214F-9792-BC19C0EF4A82}" destId="{23F01BA2-B6FB-A24E-8725-6DE422261A0F}" srcOrd="5" destOrd="0" presId="urn:microsoft.com/office/officeart/2005/8/layout/cycle6"/>
    <dgm:cxn modelId="{BCFF8575-22FE-EA48-B089-F6466DBCA3E4}" type="presParOf" srcId="{3192B418-6557-214F-9792-BC19C0EF4A82}" destId="{C49060B8-4CFC-094C-8B3A-315638FD23A0}" srcOrd="6" destOrd="0" presId="urn:microsoft.com/office/officeart/2005/8/layout/cycle6"/>
    <dgm:cxn modelId="{98432E4C-664D-7447-A01A-A20BB48B0E59}" type="presParOf" srcId="{3192B418-6557-214F-9792-BC19C0EF4A82}" destId="{2F367770-1A75-3640-9F25-41674251E4F4}" srcOrd="7" destOrd="0" presId="urn:microsoft.com/office/officeart/2005/8/layout/cycle6"/>
    <dgm:cxn modelId="{283D396E-A1DB-3747-B461-87AD043F6AB3}" type="presParOf" srcId="{3192B418-6557-214F-9792-BC19C0EF4A82}" destId="{9BAFE6F9-B52A-204C-9152-862E96DD7B14}" srcOrd="8" destOrd="0" presId="urn:microsoft.com/office/officeart/2005/8/layout/cycle6"/>
    <dgm:cxn modelId="{500A8A3B-9F2A-6745-8D70-09550F42F0BE}" type="presParOf" srcId="{3192B418-6557-214F-9792-BC19C0EF4A82}" destId="{93DDE35D-0F8F-C94F-8DDF-06DFBC66497A}" srcOrd="9" destOrd="0" presId="urn:microsoft.com/office/officeart/2005/8/layout/cycle6"/>
    <dgm:cxn modelId="{B5EEF0CC-D799-B540-954F-EF3FACE07A4C}" type="presParOf" srcId="{3192B418-6557-214F-9792-BC19C0EF4A82}" destId="{33F91A5E-6ECA-AA47-847E-FA2FB575EF0D}" srcOrd="10" destOrd="0" presId="urn:microsoft.com/office/officeart/2005/8/layout/cycle6"/>
    <dgm:cxn modelId="{E986E90E-58A2-5348-8A18-1F8EEEE06FAA}" type="presParOf" srcId="{3192B418-6557-214F-9792-BC19C0EF4A82}" destId="{EA74452A-15A2-A040-8E31-E8C1179CE922}"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17779-7012-3C41-A1E0-CAEE0445B8E9}">
      <dsp:nvSpPr>
        <dsp:cNvPr id="0" name=""/>
        <dsp:cNvSpPr/>
      </dsp:nvSpPr>
      <dsp:spPr>
        <a:xfrm rot="5400000">
          <a:off x="-240138" y="494773"/>
          <a:ext cx="1600923" cy="1120646"/>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Physics</a:t>
          </a:r>
          <a:br>
            <a:rPr lang="en-US" sz="1600" kern="1200" dirty="0" smtClean="0"/>
          </a:br>
          <a:r>
            <a:rPr lang="en-US" sz="1600" kern="1200" dirty="0" smtClean="0"/>
            <a:t>Frontiers</a:t>
          </a:r>
          <a:endParaRPr lang="en-US" sz="1600" kern="1200" dirty="0"/>
        </a:p>
      </dsp:txBody>
      <dsp:txXfrm rot="-5400000">
        <a:off x="1" y="814957"/>
        <a:ext cx="1120646" cy="480277"/>
      </dsp:txXfrm>
    </dsp:sp>
    <dsp:sp modelId="{F221B30A-C6E0-3B4D-A873-1F464D604CD7}">
      <dsp:nvSpPr>
        <dsp:cNvPr id="0" name=""/>
        <dsp:cNvSpPr/>
      </dsp:nvSpPr>
      <dsp:spPr>
        <a:xfrm rot="5400000">
          <a:off x="4261820" y="-3125617"/>
          <a:ext cx="1518755" cy="7801103"/>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smtClean="0">
              <a:solidFill>
                <a:srgbClr val="FF0000"/>
              </a:solidFill>
            </a:rPr>
            <a:t>Intense and cold muon beams </a:t>
          </a:r>
          <a:r>
            <a:rPr lang="en-US" sz="1400" b="1" kern="1200" dirty="0" smtClean="0">
              <a:solidFill>
                <a:srgbClr val="FF0000"/>
              </a:solidFill>
              <a:latin typeface="Wingdings 3" charset="2"/>
              <a:cs typeface="Wingdings 3" charset="2"/>
            </a:rPr>
            <a:t>a</a:t>
          </a:r>
          <a:r>
            <a:rPr lang="en-US" sz="1400" b="1" kern="1200" dirty="0" smtClean="0">
              <a:solidFill>
                <a:srgbClr val="FF0000"/>
              </a:solidFill>
            </a:rPr>
            <a:t> unique physics reach</a:t>
          </a:r>
          <a:endParaRPr lang="en-US" sz="1400" b="1" kern="1200" dirty="0">
            <a:solidFill>
              <a:srgbClr val="FF0000"/>
            </a:solidFill>
          </a:endParaRPr>
        </a:p>
        <a:p>
          <a:pPr marL="228600" lvl="2" indent="-114300" algn="l" defTabSz="622300">
            <a:lnSpc>
              <a:spcPct val="90000"/>
            </a:lnSpc>
            <a:spcBef>
              <a:spcPct val="0"/>
            </a:spcBef>
            <a:spcAft>
              <a:spcPct val="15000"/>
            </a:spcAft>
            <a:buChar char="••"/>
          </a:pPr>
          <a:r>
            <a:rPr lang="en-US" sz="1400" kern="1200" dirty="0" smtClean="0"/>
            <a:t>Tests of Lepton Flavor Violation</a:t>
          </a:r>
          <a:endParaRPr lang="en-US" sz="1400" kern="1200" dirty="0"/>
        </a:p>
        <a:p>
          <a:pPr marL="228600" lvl="2" indent="-114300" algn="l" defTabSz="622300">
            <a:lnSpc>
              <a:spcPct val="90000"/>
            </a:lnSpc>
            <a:spcBef>
              <a:spcPct val="0"/>
            </a:spcBef>
            <a:spcAft>
              <a:spcPct val="15000"/>
            </a:spcAft>
            <a:buChar char="••"/>
          </a:pPr>
          <a:r>
            <a:rPr lang="en-US" sz="1400" kern="1200" dirty="0" smtClean="0"/>
            <a:t>Anomalous Magnetic Moment (g-2)</a:t>
          </a:r>
          <a:endParaRPr lang="en-US" sz="1400" kern="1200" dirty="0"/>
        </a:p>
        <a:p>
          <a:pPr marL="228600" lvl="2" indent="-114300" algn="l" defTabSz="622300">
            <a:lnSpc>
              <a:spcPct val="90000"/>
            </a:lnSpc>
            <a:spcBef>
              <a:spcPct val="0"/>
            </a:spcBef>
            <a:spcAft>
              <a:spcPct val="15000"/>
            </a:spcAft>
            <a:buChar char="••"/>
          </a:pPr>
          <a:r>
            <a:rPr lang="en-US" sz="1400" kern="1200" dirty="0" smtClean="0"/>
            <a:t>Precision sources of neutrinos</a:t>
          </a:r>
          <a:endParaRPr lang="en-US" sz="1400" kern="1200" dirty="0"/>
        </a:p>
        <a:p>
          <a:pPr marL="228600" lvl="2" indent="-114300" algn="l" defTabSz="622300">
            <a:lnSpc>
              <a:spcPct val="90000"/>
            </a:lnSpc>
            <a:spcBef>
              <a:spcPct val="0"/>
            </a:spcBef>
            <a:spcAft>
              <a:spcPct val="15000"/>
            </a:spcAft>
            <a:buChar char="••"/>
          </a:pPr>
          <a:r>
            <a:rPr lang="en-US" sz="1400" kern="1200" dirty="0" smtClean="0"/>
            <a:t>Next generation lepton collider</a:t>
          </a:r>
          <a:endParaRPr lang="en-US" sz="1400" kern="1200" dirty="0"/>
        </a:p>
      </dsp:txBody>
      <dsp:txXfrm rot="-5400000">
        <a:off x="1120646" y="89697"/>
        <a:ext cx="7726963" cy="1370475"/>
      </dsp:txXfrm>
    </dsp:sp>
    <dsp:sp modelId="{A49871C9-D0C0-D549-9465-6B22246C582A}">
      <dsp:nvSpPr>
        <dsp:cNvPr id="0" name=""/>
        <dsp:cNvSpPr/>
      </dsp:nvSpPr>
      <dsp:spPr>
        <a:xfrm rot="5400000">
          <a:off x="-240138" y="2331750"/>
          <a:ext cx="1600923" cy="1120646"/>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Colliders</a:t>
          </a:r>
          <a:endParaRPr lang="en-US" sz="1600" kern="1200" dirty="0"/>
        </a:p>
      </dsp:txBody>
      <dsp:txXfrm rot="-5400000">
        <a:off x="1" y="2651934"/>
        <a:ext cx="1120646" cy="480277"/>
      </dsp:txXfrm>
    </dsp:sp>
    <dsp:sp modelId="{9FD6E569-987C-AD4B-B2CD-4938879A320C}">
      <dsp:nvSpPr>
        <dsp:cNvPr id="0" name=""/>
        <dsp:cNvSpPr/>
      </dsp:nvSpPr>
      <dsp:spPr>
        <a:xfrm rot="5400000">
          <a:off x="4104923" y="-1288639"/>
          <a:ext cx="1832548" cy="7801103"/>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smtClean="0">
              <a:solidFill>
                <a:srgbClr val="FF0000"/>
              </a:solidFill>
            </a:rPr>
            <a:t>Opportunities</a:t>
          </a:r>
          <a:endParaRPr lang="en-US" sz="1400" b="1" kern="1200" dirty="0">
            <a:solidFill>
              <a:srgbClr val="FF0000"/>
            </a:solidFill>
          </a:endParaRPr>
        </a:p>
        <a:p>
          <a:pPr marL="228600" lvl="2" indent="-114300" algn="l" defTabSz="622300">
            <a:lnSpc>
              <a:spcPct val="90000"/>
            </a:lnSpc>
            <a:spcBef>
              <a:spcPct val="0"/>
            </a:spcBef>
            <a:spcAft>
              <a:spcPct val="15000"/>
            </a:spcAft>
            <a:buChar char="••"/>
          </a:pPr>
          <a:r>
            <a:rPr lang="en-US" sz="1400" b="0" kern="1200" dirty="0" smtClean="0">
              <a:solidFill>
                <a:srgbClr val="000000"/>
              </a:solidFill>
            </a:rPr>
            <a:t>s-channel production of scalar objects</a:t>
          </a:r>
          <a:endParaRPr lang="en-US" sz="1400" b="0" kern="1200" dirty="0">
            <a:solidFill>
              <a:srgbClr val="000000"/>
            </a:solidFill>
          </a:endParaRPr>
        </a:p>
        <a:p>
          <a:pPr marL="228600" lvl="2" indent="-114300" algn="l" defTabSz="622300">
            <a:lnSpc>
              <a:spcPct val="90000"/>
            </a:lnSpc>
            <a:spcBef>
              <a:spcPct val="0"/>
            </a:spcBef>
            <a:spcAft>
              <a:spcPct val="15000"/>
            </a:spcAft>
            <a:buChar char="••"/>
          </a:pPr>
          <a:r>
            <a:rPr lang="en-US" sz="1400" b="0" kern="1200" dirty="0" smtClean="0">
              <a:solidFill>
                <a:srgbClr val="000000"/>
              </a:solidFill>
            </a:rPr>
            <a:t>Strong coupling to particles like the Higgs </a:t>
          </a:r>
          <a:endParaRPr lang="en-US" sz="1400" b="0" kern="1200" dirty="0">
            <a:solidFill>
              <a:srgbClr val="000000"/>
            </a:solidFill>
          </a:endParaRPr>
        </a:p>
        <a:p>
          <a:pPr marL="228600" lvl="2" indent="-114300" algn="l" defTabSz="622300">
            <a:lnSpc>
              <a:spcPct val="90000"/>
            </a:lnSpc>
            <a:spcBef>
              <a:spcPct val="0"/>
            </a:spcBef>
            <a:spcAft>
              <a:spcPct val="15000"/>
            </a:spcAft>
            <a:buChar char="••"/>
          </a:pPr>
          <a:r>
            <a:rPr lang="en-US" sz="1400" b="0" kern="1200" dirty="0" smtClean="0">
              <a:solidFill>
                <a:srgbClr val="000000"/>
              </a:solidFill>
            </a:rPr>
            <a:t>Reduced synchrotron radiation </a:t>
          </a:r>
          <a:r>
            <a:rPr lang="en-US" sz="1400" b="0" kern="1200" dirty="0" smtClean="0">
              <a:solidFill>
                <a:srgbClr val="000000"/>
              </a:solidFill>
              <a:latin typeface="Wingdings 3" charset="2"/>
              <a:cs typeface="Wingdings 3" charset="2"/>
            </a:rPr>
            <a:t>a</a:t>
          </a:r>
          <a:r>
            <a:rPr lang="en-US" sz="1400" b="0" kern="1200" dirty="0" smtClean="0">
              <a:solidFill>
                <a:srgbClr val="000000"/>
              </a:solidFill>
              <a:latin typeface="+mn-lt"/>
              <a:cs typeface="Wingdings 3" charset="2"/>
            </a:rPr>
            <a:t> multi-pass acceleration feasible</a:t>
          </a:r>
          <a:endParaRPr lang="en-US" sz="1400" b="0" kern="1200" dirty="0">
            <a:solidFill>
              <a:srgbClr val="000000"/>
            </a:solidFill>
          </a:endParaRPr>
        </a:p>
        <a:p>
          <a:pPr marL="228600" lvl="2" indent="-114300" algn="l" defTabSz="622300">
            <a:lnSpc>
              <a:spcPct val="90000"/>
            </a:lnSpc>
            <a:spcBef>
              <a:spcPct val="0"/>
            </a:spcBef>
            <a:spcAft>
              <a:spcPct val="15000"/>
            </a:spcAft>
            <a:buChar char="••"/>
          </a:pPr>
          <a:r>
            <a:rPr lang="en-US" sz="1400" b="0" kern="1200" dirty="0" smtClean="0">
              <a:solidFill>
                <a:srgbClr val="000000"/>
              </a:solidFill>
            </a:rPr>
            <a:t>Beams can be produced with small energy spread</a:t>
          </a:r>
          <a:endParaRPr lang="en-US" sz="1400" b="0" kern="1200" dirty="0">
            <a:solidFill>
              <a:srgbClr val="000000"/>
            </a:solidFill>
          </a:endParaRPr>
        </a:p>
        <a:p>
          <a:pPr marL="228600" lvl="2" indent="-114300" algn="l" defTabSz="622300">
            <a:lnSpc>
              <a:spcPct val="90000"/>
            </a:lnSpc>
            <a:spcBef>
              <a:spcPct val="0"/>
            </a:spcBef>
            <a:spcAft>
              <a:spcPct val="15000"/>
            </a:spcAft>
            <a:buChar char="••"/>
          </a:pPr>
          <a:r>
            <a:rPr lang="en-US" sz="1400" b="0" kern="1200" dirty="0" err="1" smtClean="0">
              <a:solidFill>
                <a:srgbClr val="000000"/>
              </a:solidFill>
            </a:rPr>
            <a:t>Beamstrahlung</a:t>
          </a:r>
          <a:r>
            <a:rPr lang="en-US" sz="1400" b="0" kern="1200" dirty="0" smtClean="0">
              <a:solidFill>
                <a:srgbClr val="000000"/>
              </a:solidFill>
            </a:rPr>
            <a:t> effects suppressed at IP</a:t>
          </a:r>
          <a:endParaRPr lang="en-US" sz="1400" b="0" kern="1200" dirty="0">
            <a:solidFill>
              <a:srgbClr val="000000"/>
            </a:solidFill>
          </a:endParaRPr>
        </a:p>
        <a:p>
          <a:pPr marL="114300" lvl="1" indent="-114300" algn="l" defTabSz="622300">
            <a:lnSpc>
              <a:spcPct val="90000"/>
            </a:lnSpc>
            <a:spcBef>
              <a:spcPct val="0"/>
            </a:spcBef>
            <a:spcAft>
              <a:spcPct val="15000"/>
            </a:spcAft>
            <a:buChar char="••"/>
          </a:pPr>
          <a:r>
            <a:rPr lang="en-US" sz="1400" b="1" i="1" kern="1200" dirty="0" smtClean="0">
              <a:solidFill>
                <a:srgbClr val="FF0000"/>
              </a:solidFill>
            </a:rPr>
            <a:t>BUT</a:t>
          </a:r>
          <a:r>
            <a:rPr lang="en-US" sz="1400" b="1" kern="1200" dirty="0" smtClean="0">
              <a:solidFill>
                <a:srgbClr val="FF0000"/>
              </a:solidFill>
            </a:rPr>
            <a:t> accelerator complex/detector must be able to handle the impacts of </a:t>
          </a:r>
          <a:r>
            <a:rPr lang="en-US" sz="1400" b="0" i="0" kern="1200" dirty="0" smtClean="0">
              <a:solidFill>
                <a:srgbClr val="FF0000"/>
              </a:solidFill>
              <a:latin typeface="Symbol" charset="2"/>
              <a:cs typeface="Symbol" charset="2"/>
            </a:rPr>
            <a:t>m</a:t>
          </a:r>
          <a:r>
            <a:rPr lang="en-US" sz="1400" b="1" kern="1200" dirty="0" smtClean="0">
              <a:solidFill>
                <a:srgbClr val="FF0000"/>
              </a:solidFill>
              <a:latin typeface="+mn-lt"/>
              <a:cs typeface="Symbol" charset="2"/>
            </a:rPr>
            <a:t> decay</a:t>
          </a:r>
          <a:endParaRPr lang="en-US" sz="1400" b="1" kern="1200" dirty="0">
            <a:solidFill>
              <a:srgbClr val="FF0000"/>
            </a:solidFill>
          </a:endParaRPr>
        </a:p>
      </dsp:txBody>
      <dsp:txXfrm rot="-5400000">
        <a:off x="1120646" y="1785096"/>
        <a:ext cx="7711645" cy="1653632"/>
      </dsp:txXfrm>
    </dsp:sp>
    <dsp:sp modelId="{ABE54DA5-0DF6-114F-B502-87DEF6542056}">
      <dsp:nvSpPr>
        <dsp:cNvPr id="0" name=""/>
        <dsp:cNvSpPr/>
      </dsp:nvSpPr>
      <dsp:spPr>
        <a:xfrm rot="5400000">
          <a:off x="-240138" y="4001789"/>
          <a:ext cx="1600923" cy="1120646"/>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Collider Synergies</a:t>
          </a:r>
          <a:endParaRPr lang="en-US" sz="1600" kern="1200" dirty="0"/>
        </a:p>
      </dsp:txBody>
      <dsp:txXfrm rot="-5400000">
        <a:off x="1" y="4321973"/>
        <a:ext cx="1120646" cy="480277"/>
      </dsp:txXfrm>
    </dsp:sp>
    <dsp:sp modelId="{626607CA-67BB-3441-A65B-B5A51C99A3C9}">
      <dsp:nvSpPr>
        <dsp:cNvPr id="0" name=""/>
        <dsp:cNvSpPr/>
      </dsp:nvSpPr>
      <dsp:spPr>
        <a:xfrm rot="5400000">
          <a:off x="4287418" y="486947"/>
          <a:ext cx="1467558" cy="7801103"/>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solidFill>
                <a:srgbClr val="000090"/>
              </a:solidFill>
            </a:rPr>
            <a:t>High intensity beams required for a long-baseline Neutrino Factory</a:t>
          </a:r>
          <a:br>
            <a:rPr lang="en-US" sz="1400" kern="1200" dirty="0" smtClean="0">
              <a:solidFill>
                <a:srgbClr val="000090"/>
              </a:solidFill>
            </a:rPr>
          </a:br>
          <a:r>
            <a:rPr lang="en-US" sz="1400" kern="1200" dirty="0" smtClean="0">
              <a:solidFill>
                <a:srgbClr val="000090"/>
              </a:solidFill>
            </a:rPr>
            <a:t>are readily provided in conjunction with a Muon Collider Front End</a:t>
          </a:r>
          <a:endParaRPr lang="en-US" sz="1400" kern="1200" dirty="0">
            <a:solidFill>
              <a:srgbClr val="000090"/>
            </a:solidFill>
          </a:endParaRPr>
        </a:p>
        <a:p>
          <a:pPr marL="114300" lvl="1" indent="-114300" algn="l" defTabSz="622300">
            <a:lnSpc>
              <a:spcPct val="90000"/>
            </a:lnSpc>
            <a:spcBef>
              <a:spcPct val="0"/>
            </a:spcBef>
            <a:spcAft>
              <a:spcPct val="15000"/>
            </a:spcAft>
            <a:buChar char="••"/>
          </a:pPr>
          <a:r>
            <a:rPr lang="en-US" sz="1400" kern="1200" dirty="0" smtClean="0">
              <a:solidFill>
                <a:srgbClr val="000090"/>
              </a:solidFill>
            </a:rPr>
            <a:t>Such overlaps offer unique staging strategies to guarantee physics </a:t>
          </a:r>
          <a:br>
            <a:rPr lang="en-US" sz="1400" kern="1200" dirty="0" smtClean="0">
              <a:solidFill>
                <a:srgbClr val="000090"/>
              </a:solidFill>
            </a:rPr>
          </a:br>
          <a:r>
            <a:rPr lang="en-US" sz="1400" kern="1200" dirty="0" smtClean="0">
              <a:solidFill>
                <a:srgbClr val="000090"/>
              </a:solidFill>
            </a:rPr>
            <a:t>output while developing a muon accelerator complex capable of </a:t>
          </a:r>
          <a:br>
            <a:rPr lang="en-US" sz="1400" kern="1200" dirty="0" smtClean="0">
              <a:solidFill>
                <a:srgbClr val="000090"/>
              </a:solidFill>
            </a:rPr>
          </a:br>
          <a:r>
            <a:rPr lang="en-US" sz="1400" kern="1200" dirty="0" smtClean="0">
              <a:solidFill>
                <a:srgbClr val="000090"/>
              </a:solidFill>
            </a:rPr>
            <a:t>supporting collider operations</a:t>
          </a:r>
          <a:endParaRPr lang="en-US" sz="1400" kern="1200" dirty="0">
            <a:solidFill>
              <a:srgbClr val="000090"/>
            </a:solidFill>
          </a:endParaRPr>
        </a:p>
      </dsp:txBody>
      <dsp:txXfrm rot="-5400000">
        <a:off x="1120646" y="3725359"/>
        <a:ext cx="7729463" cy="13242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0222F-CC53-4B41-9B66-E1B1434B7356}">
      <dsp:nvSpPr>
        <dsp:cNvPr id="0" name=""/>
        <dsp:cNvSpPr/>
      </dsp:nvSpPr>
      <dsp:spPr>
        <a:xfrm>
          <a:off x="3009233" y="41115"/>
          <a:ext cx="3066180" cy="152715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Successful Operation of 805 MHz “All Seasons” Cavity in 5T Magnetic Field under Vacuum </a:t>
          </a:r>
        </a:p>
        <a:p>
          <a:pPr lvl="0" algn="ctr" defTabSz="800100">
            <a:lnSpc>
              <a:spcPct val="90000"/>
            </a:lnSpc>
            <a:spcBef>
              <a:spcPct val="0"/>
            </a:spcBef>
            <a:spcAft>
              <a:spcPct val="35000"/>
            </a:spcAft>
          </a:pPr>
          <a:r>
            <a:rPr lang="en-US" sz="1400" kern="1200" dirty="0" err="1" smtClean="0"/>
            <a:t>MuCool</a:t>
          </a:r>
          <a:r>
            <a:rPr lang="en-US" sz="1400" kern="1200" dirty="0" smtClean="0"/>
            <a:t> Test Area/</a:t>
          </a:r>
          <a:r>
            <a:rPr lang="en-US" sz="1400" kern="1200" dirty="0" err="1" smtClean="0"/>
            <a:t>Muons</a:t>
          </a:r>
          <a:r>
            <a:rPr lang="en-US" sz="1400" kern="1200" dirty="0" smtClean="0"/>
            <a:t> </a:t>
          </a:r>
          <a:r>
            <a:rPr lang="en-US" sz="1400" kern="1200" dirty="0" err="1" smtClean="0"/>
            <a:t>Inc</a:t>
          </a:r>
          <a:endParaRPr lang="en-US" sz="1400" kern="1200" dirty="0"/>
        </a:p>
      </dsp:txBody>
      <dsp:txXfrm>
        <a:off x="3083782" y="115664"/>
        <a:ext cx="2917082" cy="1378052"/>
      </dsp:txXfrm>
    </dsp:sp>
    <dsp:sp modelId="{AF0B31C1-E562-964A-B32C-82B34504BAA3}">
      <dsp:nvSpPr>
        <dsp:cNvPr id="0" name=""/>
        <dsp:cNvSpPr/>
      </dsp:nvSpPr>
      <dsp:spPr>
        <a:xfrm>
          <a:off x="3301295" y="1282689"/>
          <a:ext cx="4713444" cy="4713444"/>
        </a:xfrm>
        <a:custGeom>
          <a:avLst/>
          <a:gdLst/>
          <a:ahLst/>
          <a:cxnLst/>
          <a:rect l="0" t="0" r="0" b="0"/>
          <a:pathLst>
            <a:path>
              <a:moveTo>
                <a:pt x="2796758" y="41445"/>
              </a:moveTo>
              <a:arcTo wR="2356722" hR="2356722" stAng="16845669" swAng="3441605"/>
            </a:path>
          </a:pathLst>
        </a:custGeom>
        <a:no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B2BCFF92-BBDE-5440-822F-5CE7C986F2B4}">
      <dsp:nvSpPr>
        <dsp:cNvPr id="0" name=""/>
        <dsp:cNvSpPr/>
      </dsp:nvSpPr>
      <dsp:spPr>
        <a:xfrm>
          <a:off x="6497852" y="2782599"/>
          <a:ext cx="2646148" cy="1499621"/>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World Record HTS-only Coil</a:t>
          </a:r>
          <a:r>
            <a:rPr lang="en-US" sz="1800" kern="1200" dirty="0" smtClean="0"/>
            <a:t/>
          </a:r>
          <a:br>
            <a:rPr lang="en-US" sz="1800" kern="1200" dirty="0" smtClean="0"/>
          </a:br>
          <a:r>
            <a:rPr lang="en-US" sz="1400" kern="1200" dirty="0" smtClean="0"/>
            <a:t>15T on-axis field (16T on coil)</a:t>
          </a:r>
        </a:p>
        <a:p>
          <a:pPr lvl="0" algn="ctr" defTabSz="800100">
            <a:lnSpc>
              <a:spcPct val="90000"/>
            </a:lnSpc>
            <a:spcBef>
              <a:spcPct val="0"/>
            </a:spcBef>
            <a:spcAft>
              <a:spcPct val="35000"/>
            </a:spcAft>
          </a:pPr>
          <a:r>
            <a:rPr lang="en-US" sz="1400" kern="1200" dirty="0" smtClean="0"/>
            <a:t>R. Gupta</a:t>
          </a:r>
          <a:br>
            <a:rPr lang="en-US" sz="1400" kern="1200" dirty="0" smtClean="0"/>
          </a:br>
          <a:r>
            <a:rPr lang="en-US" sz="1400" kern="1200" dirty="0" smtClean="0"/>
            <a:t>PBL/BNL</a:t>
          </a:r>
        </a:p>
      </dsp:txBody>
      <dsp:txXfrm>
        <a:off x="6571057" y="2855804"/>
        <a:ext cx="2499738" cy="1353211"/>
      </dsp:txXfrm>
    </dsp:sp>
    <dsp:sp modelId="{23F01BA2-B6FB-A24E-8725-6DE422261A0F}">
      <dsp:nvSpPr>
        <dsp:cNvPr id="0" name=""/>
        <dsp:cNvSpPr/>
      </dsp:nvSpPr>
      <dsp:spPr>
        <a:xfrm>
          <a:off x="4278799" y="-223311"/>
          <a:ext cx="4713444" cy="4713444"/>
        </a:xfrm>
        <a:custGeom>
          <a:avLst/>
          <a:gdLst/>
          <a:ahLst/>
          <a:cxnLst/>
          <a:rect l="0" t="0" r="0" b="0"/>
          <a:pathLst>
            <a:path>
              <a:moveTo>
                <a:pt x="3313984" y="4510274"/>
              </a:moveTo>
              <a:arcTo wR="2356722" hR="2356722" stAng="3962080" swAng="1677154"/>
            </a:path>
          </a:pathLst>
        </a:custGeom>
        <a:no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C49060B8-4CFC-094C-8B3A-315638FD23A0}">
      <dsp:nvSpPr>
        <dsp:cNvPr id="0" name=""/>
        <dsp:cNvSpPr/>
      </dsp:nvSpPr>
      <dsp:spPr>
        <a:xfrm>
          <a:off x="3088393" y="4472742"/>
          <a:ext cx="3371676" cy="1741114"/>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Demonstration of High Pressure RF Cavity </a:t>
          </a:r>
          <a:r>
            <a:rPr lang="en-US" sz="1800" b="1" u="sng" kern="1200" dirty="0" smtClean="0"/>
            <a:t>in 3T Magnetic Field with Beam</a:t>
          </a:r>
        </a:p>
        <a:p>
          <a:pPr lvl="0" algn="ctr" defTabSz="800100">
            <a:lnSpc>
              <a:spcPct val="90000"/>
            </a:lnSpc>
            <a:spcBef>
              <a:spcPct val="0"/>
            </a:spcBef>
            <a:spcAft>
              <a:spcPct val="35000"/>
            </a:spcAft>
          </a:pPr>
          <a:r>
            <a:rPr lang="en-US" sz="1400" b="0" kern="1200" dirty="0" smtClean="0"/>
            <a:t>Extrapolates to required  </a:t>
          </a:r>
          <a:br>
            <a:rPr lang="en-US" sz="1400" b="0" kern="1200" dirty="0" smtClean="0"/>
          </a:br>
          <a:r>
            <a:rPr lang="en-US" sz="1400" b="0" kern="1200" dirty="0" smtClean="0">
              <a:latin typeface="Symbol" charset="2"/>
              <a:cs typeface="Symbol" charset="2"/>
            </a:rPr>
            <a:t>m</a:t>
          </a:r>
          <a:r>
            <a:rPr lang="en-US" sz="1400" b="0" kern="1200" dirty="0" smtClean="0">
              <a:latin typeface="+mn-lt"/>
              <a:cs typeface="Symbol" charset="2"/>
            </a:rPr>
            <a:t>-Collider Parameters</a:t>
          </a:r>
        </a:p>
        <a:p>
          <a:pPr lvl="0" algn="ctr" defTabSz="800100">
            <a:lnSpc>
              <a:spcPct val="90000"/>
            </a:lnSpc>
            <a:spcBef>
              <a:spcPct val="0"/>
            </a:spcBef>
            <a:spcAft>
              <a:spcPct val="35000"/>
            </a:spcAft>
          </a:pPr>
          <a:r>
            <a:rPr lang="en-US" sz="1400" kern="1200" dirty="0" err="1" smtClean="0"/>
            <a:t>MuCool</a:t>
          </a:r>
          <a:r>
            <a:rPr lang="en-US" sz="1400" kern="1200" dirty="0" smtClean="0"/>
            <a:t> Test Area</a:t>
          </a:r>
          <a:endParaRPr lang="en-US" sz="1400" kern="1200" dirty="0"/>
        </a:p>
      </dsp:txBody>
      <dsp:txXfrm>
        <a:off x="3173387" y="4557736"/>
        <a:ext cx="3201688" cy="1571126"/>
      </dsp:txXfrm>
    </dsp:sp>
    <dsp:sp modelId="{9BAFE6F9-B52A-204C-9152-862E96DD7B14}">
      <dsp:nvSpPr>
        <dsp:cNvPr id="0" name=""/>
        <dsp:cNvSpPr/>
      </dsp:nvSpPr>
      <dsp:spPr>
        <a:xfrm>
          <a:off x="1165170" y="70575"/>
          <a:ext cx="4713444" cy="4713444"/>
        </a:xfrm>
        <a:custGeom>
          <a:avLst/>
          <a:gdLst/>
          <a:ahLst/>
          <a:cxnLst/>
          <a:rect l="0" t="0" r="0" b="0"/>
          <a:pathLst>
            <a:path>
              <a:moveTo>
                <a:pt x="1905272" y="4669800"/>
              </a:moveTo>
              <a:arcTo wR="2356722" hR="2356722" stAng="6062624" swAng="2684374"/>
            </a:path>
          </a:pathLst>
        </a:custGeom>
        <a:no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93DDE35D-0F8F-C94F-8DDF-06DFBC66497A}">
      <dsp:nvSpPr>
        <dsp:cNvPr id="0" name=""/>
        <dsp:cNvSpPr/>
      </dsp:nvSpPr>
      <dsp:spPr>
        <a:xfrm>
          <a:off x="0" y="2144555"/>
          <a:ext cx="2962847" cy="1592831"/>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Breakthrough in HTS Cable Performance with Cables Matching Strand Performance</a:t>
          </a:r>
        </a:p>
        <a:p>
          <a:pPr lvl="0" algn="ctr" defTabSz="800100">
            <a:lnSpc>
              <a:spcPct val="90000"/>
            </a:lnSpc>
            <a:spcBef>
              <a:spcPct val="0"/>
            </a:spcBef>
            <a:spcAft>
              <a:spcPct val="35000"/>
            </a:spcAft>
          </a:pPr>
          <a:r>
            <a:rPr lang="en-US" sz="1400" b="0" kern="1200" dirty="0" smtClean="0"/>
            <a:t>FNAL-Tech </a:t>
          </a:r>
          <a:r>
            <a:rPr lang="en-US" sz="1400" b="0" kern="1200" dirty="0" err="1" smtClean="0"/>
            <a:t>Div</a:t>
          </a:r>
          <a:r>
            <a:rPr lang="en-US" sz="1400" b="0" kern="1200" dirty="0" smtClean="0"/>
            <a:t/>
          </a:r>
          <a:br>
            <a:rPr lang="en-US" sz="1400" b="0" kern="1200" dirty="0" smtClean="0"/>
          </a:br>
          <a:r>
            <a:rPr lang="en-US" sz="1400" b="0" kern="1200" dirty="0" smtClean="0"/>
            <a:t>T. </a:t>
          </a:r>
          <a:r>
            <a:rPr lang="en-US" sz="1400" b="0" kern="1200" dirty="0" err="1" smtClean="0"/>
            <a:t>Shen</a:t>
          </a:r>
          <a:r>
            <a:rPr lang="en-US" sz="1400" b="0" kern="1200" dirty="0" smtClean="0"/>
            <a:t>-Early Career Award</a:t>
          </a:r>
        </a:p>
      </dsp:txBody>
      <dsp:txXfrm>
        <a:off x="77756" y="2222311"/>
        <a:ext cx="2807335" cy="1437319"/>
      </dsp:txXfrm>
    </dsp:sp>
    <dsp:sp modelId="{EA74452A-15A2-A040-8E31-E8C1179CE922}">
      <dsp:nvSpPr>
        <dsp:cNvPr id="0" name=""/>
        <dsp:cNvSpPr/>
      </dsp:nvSpPr>
      <dsp:spPr>
        <a:xfrm>
          <a:off x="843152" y="1521523"/>
          <a:ext cx="4713444" cy="4713444"/>
        </a:xfrm>
        <a:custGeom>
          <a:avLst/>
          <a:gdLst/>
          <a:ahLst/>
          <a:cxnLst/>
          <a:rect l="0" t="0" r="0" b="0"/>
          <a:pathLst>
            <a:path>
              <a:moveTo>
                <a:pt x="771655" y="612673"/>
              </a:moveTo>
              <a:arcTo wR="2356722" hR="2356722" stAng="13664045" swAng="2235179"/>
            </a:path>
          </a:pathLst>
        </a:custGeom>
        <a:no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 Id="rId2" Type="http://schemas.openxmlformats.org/officeDocument/2006/relationships/image" Target="../media/image6.emf"/><Relationship Id="rId3"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 Id="rId2"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emf"/><Relationship Id="rId2" Type="http://schemas.openxmlformats.org/officeDocument/2006/relationships/image" Target="../media/image39.emf"/><Relationship Id="rId3"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3DDE7ED-7422-A54A-AFA4-34993901F360}" type="datetimeFigureOut">
              <a:rPr lang="en-US" smtClean="0">
                <a:latin typeface="Arial"/>
              </a:rPr>
              <a:t>2/17/16</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0FA70E-65FE-F64D-B53C-0E4BE7ADFCC5}"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2221322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25ED446A-913C-684E-A7EE-E0D6D85A9573}" type="datetimeFigureOut">
              <a:rPr lang="en-US" smtClean="0"/>
              <a:pPr/>
              <a:t>2/17/16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7221AF4E-A08A-BE4F-8E27-DF04692668EB}" type="slidenum">
              <a:rPr lang="en-US" smtClean="0"/>
              <a:pPr/>
              <a:t>‹#›</a:t>
            </a:fld>
            <a:endParaRPr lang="en-US" dirty="0"/>
          </a:p>
        </p:txBody>
      </p:sp>
    </p:spTree>
    <p:extLst>
      <p:ext uri="{BB962C8B-B14F-4D97-AF65-F5344CB8AC3E}">
        <p14:creationId xmlns:p14="http://schemas.microsoft.com/office/powerpoint/2010/main" val="18119660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48AAF4E2-07DB-5A4B-B9BD-C4B1FF68FFB7}" type="slidenum">
              <a:rPr lang="en-US"/>
              <a:pPr/>
              <a:t>26</a:t>
            </a:fld>
            <a:endParaRPr lang="en-US"/>
          </a:p>
        </p:txBody>
      </p:sp>
      <p:sp>
        <p:nvSpPr>
          <p:cNvPr id="28675" name="Rectangle 2"/>
          <p:cNvSpPr>
            <a:spLocks noGrp="1" noRot="1" noChangeAspect="1" noChangeArrowheads="1" noTextEdit="1"/>
          </p:cNvSpPr>
          <p:nvPr>
            <p:ph type="sldImg"/>
          </p:nvPr>
        </p:nvSpPr>
        <p:spPr>
          <a:xfrm>
            <a:off x="1143000" y="685800"/>
            <a:ext cx="4575175" cy="3430588"/>
          </a:xfrm>
          <a:ln/>
        </p:spPr>
      </p:sp>
      <p:sp>
        <p:nvSpPr>
          <p:cNvPr id="28676" name="Rectangle 3"/>
          <p:cNvSpPr>
            <a:spLocks noGrp="1" noChangeArrowheads="1"/>
          </p:cNvSpPr>
          <p:nvPr>
            <p:ph type="body" idx="1"/>
          </p:nvPr>
        </p:nvSpPr>
        <p:spPr>
          <a:noFill/>
          <a:ln/>
        </p:spPr>
        <p:txBody>
          <a:bodyPr/>
          <a:lstStyle/>
          <a:p>
            <a:pPr eaLnBrk="1" hangingPunct="1"/>
            <a:r>
              <a:rPr lang="en-US"/>
              <a:t>Disruption enhancement factor has a value around 1.5 for the ILC</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12" descr="DOE_Seal.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653" y="5881696"/>
            <a:ext cx="91440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11"/>
          </p:nvPr>
        </p:nvSpPr>
        <p:spPr>
          <a:xfrm>
            <a:off x="2145957" y="6413500"/>
            <a:ext cx="5321300" cy="365125"/>
          </a:xfrm>
        </p:spPr>
        <p:txBody>
          <a:bodyPr/>
          <a:lstStyle/>
          <a:p>
            <a:r>
              <a:rPr lang="en-US" smtClean="0"/>
              <a:t>Higgs-Maxwell Workshop - Royal Society of Edinburgh</a:t>
            </a:r>
            <a:endParaRPr lang="en-US" dirty="0"/>
          </a:p>
        </p:txBody>
      </p:sp>
      <p:sp>
        <p:nvSpPr>
          <p:cNvPr id="2" name="Title 1"/>
          <p:cNvSpPr>
            <a:spLocks noGrp="1"/>
          </p:cNvSpPr>
          <p:nvPr>
            <p:ph type="ctrTitle"/>
          </p:nvPr>
        </p:nvSpPr>
        <p:spPr>
          <a:xfrm>
            <a:off x="1371600" y="1190625"/>
            <a:ext cx="7772400" cy="2695575"/>
          </a:xfrm>
        </p:spPr>
        <p:txBody>
          <a:bodyPr anchor="t"/>
          <a:lstStyle>
            <a:lvl1pPr algn="r">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7772400" cy="1752600"/>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96167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272431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830958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February 17, 2016</a:t>
            </a:r>
            <a:endParaRPr lang="en-GB" dirty="0">
              <a:solidFill>
                <a:prstClr val="black">
                  <a:tint val="75000"/>
                </a:prstClr>
              </a:solidFill>
            </a:endParaRPr>
          </a:p>
        </p:txBody>
      </p:sp>
      <p:sp>
        <p:nvSpPr>
          <p:cNvPr id="4" name="Slide Number Placeholder 3"/>
          <p:cNvSpPr>
            <a:spLocks noGrp="1"/>
          </p:cNvSpPr>
          <p:nvPr>
            <p:ph type="sldNum" sz="quarter" idx="12"/>
          </p:nvPr>
        </p:nvSpPr>
        <p:spPr>
          <a:xfrm>
            <a:off x="6210300" y="6356354"/>
            <a:ext cx="2133600" cy="365125"/>
          </a:xfrm>
        </p:spPr>
        <p:txBody>
          <a:bodyPr/>
          <a:lstStyle/>
          <a:p>
            <a:fld id="{EE4CBECB-E6B9-4CF2-ABF0-89C6B79D862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52129190"/>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Date Placeholder 3"/>
          <p:cNvSpPr>
            <a:spLocks noGrp="1"/>
          </p:cNvSpPr>
          <p:nvPr>
            <p:ph type="dt" sz="half" idx="10"/>
          </p:nvPr>
        </p:nvSpPr>
        <p:spPr/>
        <p:txBody>
          <a:bodyPr/>
          <a:lstStyle/>
          <a:p>
            <a:r>
              <a:rPr lang="en-US" smtClean="0">
                <a:solidFill>
                  <a:prstClr val="black">
                    <a:tint val="75000"/>
                  </a:prstClr>
                </a:solidFill>
              </a:rPr>
              <a:t>February 17, 2016</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E4CBECB-E6B9-4CF2-ABF0-89C6B79D862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52081064"/>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789634"/>
      </p:ext>
    </p:extLst>
  </p:cSld>
  <p:clrMapOvr>
    <a:masterClrMapping/>
  </p:clrMapOvr>
  <p:transition xmlns:p14="http://schemas.microsoft.com/office/powerpoint/2010/mai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762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5pP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dirty="0" smtClean="0"/>
            </a:lvl1pPr>
          </a:lstStyle>
          <a:p>
            <a:pPr>
              <a:defRPr/>
            </a:pPr>
            <a:r>
              <a:rPr lang="en-US" altLang="en-US" smtClean="0">
                <a:solidFill>
                  <a:srgbClr val="000000"/>
                </a:solidFill>
              </a:rPr>
              <a:t>February 17, 2016</a:t>
            </a: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dirty="0" err="1" smtClean="0"/>
            </a:lvl1pPr>
          </a:lstStyle>
          <a:p>
            <a:pPr>
              <a:defRPr/>
            </a:pPr>
            <a:r>
              <a:rPr lang="en-US" altLang="en-US" smtClean="0">
                <a:solidFill>
                  <a:srgbClr val="000000"/>
                </a:solidFill>
              </a:rPr>
              <a:t>Higgs-Maxwell Workshop - Royal Society of Edinburgh</a:t>
            </a:r>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8F37CEC-7426-473D-BB9A-C0489BA294D7}"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57461347"/>
      </p:ext>
    </p:extLst>
  </p:cSld>
  <p:clrMapOvr>
    <a:masterClrMapping/>
  </p:clrMapOvr>
  <p:transition xmlns:p14="http://schemas.microsoft.com/office/powerpoint/2010/mai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February 17, 2016</a:t>
            </a:r>
            <a:endParaRPr lang="en-US" alt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Higgs-Maxwell Workshop - Royal Society of Edinburgh</a:t>
            </a:r>
            <a:endParaRPr lang="en-US" alt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9D49453E-1DE5-426C-B922-979B5BCB3A31}" type="slidenum">
              <a:rPr lang="en-US" altLang="en-US">
                <a:solidFill>
                  <a:srgbClr val="000000"/>
                </a:solidFill>
              </a:rPr>
              <a:pPr>
                <a:defRPr/>
              </a:pPr>
              <a:t>‹#›</a:t>
            </a:fld>
            <a:r>
              <a:rPr lang="en-US" altLang="en-US">
                <a:solidFill>
                  <a:srgbClr val="000000"/>
                </a:solidFill>
              </a:rPr>
              <a:t>/27</a:t>
            </a:r>
          </a:p>
        </p:txBody>
      </p:sp>
    </p:spTree>
    <p:extLst>
      <p:ext uri="{BB962C8B-B14F-4D97-AF65-F5344CB8AC3E}">
        <p14:creationId xmlns:p14="http://schemas.microsoft.com/office/powerpoint/2010/main" val="1102139360"/>
      </p:ext>
    </p:extLst>
  </p:cSld>
  <p:clrMapOvr>
    <a:masterClrMapping/>
  </p:clrMapOvr>
  <p:transition xmlns:p14="http://schemas.microsoft.com/office/powerpoint/2010/mai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February 17, 2016</a:t>
            </a:r>
            <a:endParaRPr lang="en-US"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Higgs-Maxwell Workshop - Royal Society of Edinburgh</a:t>
            </a:r>
            <a:endParaRPr lang="en-US"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7EA2F5BE-86E4-4E9A-A8FB-7367990F2C5C}" type="slidenum">
              <a:rPr lang="en-US" altLang="en-US">
                <a:solidFill>
                  <a:srgbClr val="000000"/>
                </a:solidFill>
              </a:rPr>
              <a:pPr>
                <a:defRPr/>
              </a:pPr>
              <a:t>‹#›</a:t>
            </a:fld>
            <a:r>
              <a:rPr lang="en-US" altLang="en-US">
                <a:solidFill>
                  <a:srgbClr val="000000"/>
                </a:solidFill>
              </a:rPr>
              <a:t>/27</a:t>
            </a:r>
          </a:p>
        </p:txBody>
      </p:sp>
    </p:spTree>
    <p:extLst>
      <p:ext uri="{BB962C8B-B14F-4D97-AF65-F5344CB8AC3E}">
        <p14:creationId xmlns:p14="http://schemas.microsoft.com/office/powerpoint/2010/main" val="576268940"/>
      </p:ext>
    </p:extLst>
  </p:cSld>
  <p:clrMapOvr>
    <a:masterClrMapping/>
  </p:clrMapOvr>
  <p:transition xmlns:p14="http://schemas.microsoft.com/office/powerpoint/2010/mai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914400"/>
            <a:ext cx="4229100" cy="5378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914400"/>
            <a:ext cx="4229100" cy="5378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February 17, 2016</a:t>
            </a:r>
            <a:endParaRPr lang="en-US"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Higgs-Maxwell Workshop - Royal Society of Edinburgh</a:t>
            </a:r>
            <a:endParaRPr lang="en-US"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D1A4C39-1342-4DBF-BA2D-862D2705C813}" type="slidenum">
              <a:rPr lang="en-US" altLang="en-US">
                <a:solidFill>
                  <a:srgbClr val="000000"/>
                </a:solidFill>
              </a:rPr>
              <a:pPr>
                <a:defRPr/>
              </a:pPr>
              <a:t>‹#›</a:t>
            </a:fld>
            <a:r>
              <a:rPr lang="en-US" altLang="en-US">
                <a:solidFill>
                  <a:srgbClr val="000000"/>
                </a:solidFill>
              </a:rPr>
              <a:t>/27</a:t>
            </a:r>
          </a:p>
        </p:txBody>
      </p:sp>
    </p:spTree>
    <p:extLst>
      <p:ext uri="{BB962C8B-B14F-4D97-AF65-F5344CB8AC3E}">
        <p14:creationId xmlns:p14="http://schemas.microsoft.com/office/powerpoint/2010/main" val="2301470379"/>
      </p:ext>
    </p:extLst>
  </p:cSld>
  <p:clrMapOvr>
    <a:masterClrMapping/>
  </p:clrMapOvr>
  <p:transition xmlns:p14="http://schemas.microsoft.com/office/powerpoint/2010/mai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February 17, 2016</a:t>
            </a:r>
            <a:endParaRPr lang="en-US" alt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Higgs-Maxwell Workshop - Royal Society of Edinburgh</a:t>
            </a:r>
            <a:endParaRPr lang="en-US" alt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20E0F29-8CEC-48E4-9081-B3B24D9ED4CA}" type="slidenum">
              <a:rPr lang="en-US" altLang="en-US">
                <a:solidFill>
                  <a:srgbClr val="000000"/>
                </a:solidFill>
              </a:rPr>
              <a:pPr>
                <a:defRPr/>
              </a:pPr>
              <a:t>‹#›</a:t>
            </a:fld>
            <a:r>
              <a:rPr lang="en-US" altLang="en-US">
                <a:solidFill>
                  <a:srgbClr val="000000"/>
                </a:solidFill>
              </a:rPr>
              <a:t>/27</a:t>
            </a:r>
          </a:p>
        </p:txBody>
      </p:sp>
    </p:spTree>
    <p:extLst>
      <p:ext uri="{BB962C8B-B14F-4D97-AF65-F5344CB8AC3E}">
        <p14:creationId xmlns:p14="http://schemas.microsoft.com/office/powerpoint/2010/main" val="1235802264"/>
      </p:ext>
    </p:extLst>
  </p:cSld>
  <p:clrMapOvr>
    <a:masterClrMapping/>
  </p:clrMapOvr>
  <p:transition xmlns:p14="http://schemas.microsoft.com/office/powerpoint/2010/mai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1983122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February 17, 2016</a:t>
            </a:r>
            <a:endParaRPr lang="en-US" alt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Higgs-Maxwell Workshop - Royal Society of Edinburgh</a:t>
            </a:r>
            <a:endParaRPr lang="en-US" alt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3A463A4-1425-4350-AC63-E9ADFA407B67}" type="slidenum">
              <a:rPr lang="en-US" altLang="en-US">
                <a:solidFill>
                  <a:srgbClr val="000000"/>
                </a:solidFill>
              </a:rPr>
              <a:pPr>
                <a:defRPr/>
              </a:pPr>
              <a:t>‹#›</a:t>
            </a:fld>
            <a:r>
              <a:rPr lang="en-US" altLang="en-US">
                <a:solidFill>
                  <a:srgbClr val="000000"/>
                </a:solidFill>
              </a:rPr>
              <a:t>/27</a:t>
            </a:r>
          </a:p>
        </p:txBody>
      </p:sp>
    </p:spTree>
    <p:extLst>
      <p:ext uri="{BB962C8B-B14F-4D97-AF65-F5344CB8AC3E}">
        <p14:creationId xmlns:p14="http://schemas.microsoft.com/office/powerpoint/2010/main" val="1247967157"/>
      </p:ext>
    </p:extLst>
  </p:cSld>
  <p:clrMapOvr>
    <a:masterClrMapping/>
  </p:clrMapOvr>
  <p:transition xmlns:p14="http://schemas.microsoft.com/office/powerpoint/2010/mai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February 17, 2016</a:t>
            </a:r>
            <a:endParaRPr lang="en-US" alt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Higgs-Maxwell Workshop - Royal Society of Edinburgh</a:t>
            </a:r>
            <a:endParaRPr lang="en-US" alt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D93E0678-3149-443B-8A5D-85EC3119747D}" type="slidenum">
              <a:rPr lang="en-US" altLang="en-US">
                <a:solidFill>
                  <a:srgbClr val="000000"/>
                </a:solidFill>
              </a:rPr>
              <a:pPr>
                <a:defRPr/>
              </a:pPr>
              <a:t>‹#›</a:t>
            </a:fld>
            <a:r>
              <a:rPr lang="en-US" altLang="en-US">
                <a:solidFill>
                  <a:srgbClr val="000000"/>
                </a:solidFill>
              </a:rPr>
              <a:t>/27</a:t>
            </a:r>
          </a:p>
        </p:txBody>
      </p:sp>
    </p:spTree>
    <p:extLst>
      <p:ext uri="{BB962C8B-B14F-4D97-AF65-F5344CB8AC3E}">
        <p14:creationId xmlns:p14="http://schemas.microsoft.com/office/powerpoint/2010/main" val="4194114631"/>
      </p:ext>
    </p:extLst>
  </p:cSld>
  <p:clrMapOvr>
    <a:masterClrMapping/>
  </p:clrMapOvr>
  <p:transition xmlns:p14="http://schemas.microsoft.com/office/powerpoint/2010/mai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February 17, 2016</a:t>
            </a:r>
            <a:endParaRPr lang="en-US"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Higgs-Maxwell Workshop - Royal Society of Edinburgh</a:t>
            </a:r>
            <a:endParaRPr lang="en-US"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793EB195-D2B7-4D0A-8B1C-749C5BCD3FE8}" type="slidenum">
              <a:rPr lang="en-US" altLang="en-US">
                <a:solidFill>
                  <a:srgbClr val="000000"/>
                </a:solidFill>
              </a:rPr>
              <a:pPr>
                <a:defRPr/>
              </a:pPr>
              <a:t>‹#›</a:t>
            </a:fld>
            <a:r>
              <a:rPr lang="en-US" altLang="en-US">
                <a:solidFill>
                  <a:srgbClr val="000000"/>
                </a:solidFill>
              </a:rPr>
              <a:t>/27</a:t>
            </a:r>
          </a:p>
        </p:txBody>
      </p:sp>
    </p:spTree>
    <p:extLst>
      <p:ext uri="{BB962C8B-B14F-4D97-AF65-F5344CB8AC3E}">
        <p14:creationId xmlns:p14="http://schemas.microsoft.com/office/powerpoint/2010/main" val="3978172450"/>
      </p:ext>
    </p:extLst>
  </p:cSld>
  <p:clrMapOvr>
    <a:masterClrMapping/>
  </p:clrMapOvr>
  <p:transition xmlns:p14="http://schemas.microsoft.com/office/powerpoint/2010/main">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hasCustomPrompt="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 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February 17, 2016</a:t>
            </a:r>
            <a:endParaRPr lang="en-US"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Higgs-Maxwell Workshop - Royal Society of Edinburgh</a:t>
            </a:r>
            <a:endParaRPr lang="en-US"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E51D6649-B869-482D-9FB7-E5CAAFB5D891}" type="slidenum">
              <a:rPr lang="en-US" altLang="en-US">
                <a:solidFill>
                  <a:srgbClr val="000000"/>
                </a:solidFill>
              </a:rPr>
              <a:pPr>
                <a:defRPr/>
              </a:pPr>
              <a:t>‹#›</a:t>
            </a:fld>
            <a:r>
              <a:rPr lang="en-US" altLang="en-US">
                <a:solidFill>
                  <a:srgbClr val="000000"/>
                </a:solidFill>
              </a:rPr>
              <a:t>/27</a:t>
            </a:r>
          </a:p>
        </p:txBody>
      </p:sp>
    </p:spTree>
    <p:extLst>
      <p:ext uri="{BB962C8B-B14F-4D97-AF65-F5344CB8AC3E}">
        <p14:creationId xmlns:p14="http://schemas.microsoft.com/office/powerpoint/2010/main" val="2526210886"/>
      </p:ext>
    </p:extLst>
  </p:cSld>
  <p:clrMapOvr>
    <a:masterClrMapping/>
  </p:clrMapOvr>
  <p:transition xmlns:p14="http://schemas.microsoft.com/office/powerpoint/2010/main">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February 17, 2016</a:t>
            </a:r>
            <a:endParaRPr lang="en-US"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Higgs-Maxwell Workshop - Royal Society of Edinburgh</a:t>
            </a:r>
            <a:endParaRPr lang="en-US"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45CCB8F-D0CD-49E5-88AB-A8F3F4C00268}" type="slidenum">
              <a:rPr lang="en-US" altLang="en-US">
                <a:solidFill>
                  <a:srgbClr val="000000"/>
                </a:solidFill>
              </a:rPr>
              <a:pPr>
                <a:defRPr/>
              </a:pPr>
              <a:t>‹#›</a:t>
            </a:fld>
            <a:r>
              <a:rPr lang="en-US" altLang="en-US">
                <a:solidFill>
                  <a:srgbClr val="000000"/>
                </a:solidFill>
              </a:rPr>
              <a:t>/27</a:t>
            </a:r>
          </a:p>
        </p:txBody>
      </p:sp>
    </p:spTree>
    <p:extLst>
      <p:ext uri="{BB962C8B-B14F-4D97-AF65-F5344CB8AC3E}">
        <p14:creationId xmlns:p14="http://schemas.microsoft.com/office/powerpoint/2010/main" val="2696025616"/>
      </p:ext>
    </p:extLst>
  </p:cSld>
  <p:clrMapOvr>
    <a:masterClrMapping/>
  </p:clrMapOvr>
  <p:transition xmlns:p14="http://schemas.microsoft.com/office/powerpoint/2010/main">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52400"/>
            <a:ext cx="2152650" cy="6140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52400"/>
            <a:ext cx="6305550" cy="6140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February 17, 2016</a:t>
            </a:r>
            <a:endParaRPr lang="en-US"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Higgs-Maxwell Workshop - Royal Society of Edinburgh</a:t>
            </a:r>
            <a:endParaRPr lang="en-US"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B5DD7CF-BEDA-4913-816E-1F120F320F8E}" type="slidenum">
              <a:rPr lang="en-US" altLang="en-US">
                <a:solidFill>
                  <a:srgbClr val="000000"/>
                </a:solidFill>
              </a:rPr>
              <a:pPr>
                <a:defRPr/>
              </a:pPr>
              <a:t>‹#›</a:t>
            </a:fld>
            <a:r>
              <a:rPr lang="en-US" altLang="en-US">
                <a:solidFill>
                  <a:srgbClr val="000000"/>
                </a:solidFill>
              </a:rPr>
              <a:t>/27</a:t>
            </a:r>
          </a:p>
        </p:txBody>
      </p:sp>
    </p:spTree>
    <p:extLst>
      <p:ext uri="{BB962C8B-B14F-4D97-AF65-F5344CB8AC3E}">
        <p14:creationId xmlns:p14="http://schemas.microsoft.com/office/powerpoint/2010/main" val="861067382"/>
      </p:ext>
    </p:extLst>
  </p:cSld>
  <p:clrMapOvr>
    <a:masterClrMapping/>
  </p:clrMapOvr>
  <p:transition xmlns:p14="http://schemas.microsoft.com/office/powerpoint/2010/main">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93788" y="152400"/>
            <a:ext cx="7821612"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914400"/>
            <a:ext cx="4229100"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914400"/>
            <a:ext cx="4229100"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0" y="3679825"/>
            <a:ext cx="4229100"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3679825"/>
            <a:ext cx="4229100"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February 17, 2016</a:t>
            </a:r>
            <a:endParaRPr lang="en-US" alt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Higgs-Maxwell Workshop - Royal Society of Edinburgh</a:t>
            </a:r>
            <a:endParaRPr lang="en-US" alt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03A44971-6174-4D10-B2A6-1EA49BB7016B}" type="slidenum">
              <a:rPr lang="en-US" altLang="en-US">
                <a:solidFill>
                  <a:srgbClr val="000000"/>
                </a:solidFill>
              </a:rPr>
              <a:pPr>
                <a:defRPr/>
              </a:pPr>
              <a:t>‹#›</a:t>
            </a:fld>
            <a:r>
              <a:rPr lang="en-US" altLang="en-US">
                <a:solidFill>
                  <a:srgbClr val="000000"/>
                </a:solidFill>
              </a:rPr>
              <a:t>/27</a:t>
            </a:r>
          </a:p>
        </p:txBody>
      </p:sp>
    </p:spTree>
    <p:extLst>
      <p:ext uri="{BB962C8B-B14F-4D97-AF65-F5344CB8AC3E}">
        <p14:creationId xmlns:p14="http://schemas.microsoft.com/office/powerpoint/2010/main" val="2020671368"/>
      </p:ext>
    </p:extLst>
  </p:cSld>
  <p:clrMapOvr>
    <a:masterClrMapping/>
  </p:clrMapOvr>
  <p:transition xmlns:p14="http://schemas.microsoft.com/office/powerpoint/2010/mai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152400"/>
            <a:ext cx="7821612"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914400"/>
            <a:ext cx="4229100" cy="5378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914400"/>
            <a:ext cx="4229100"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679825"/>
            <a:ext cx="4229100"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rPr>
              <a:t>February 17, 2016</a:t>
            </a:r>
            <a:endParaRPr lang="en-US" altLang="en-US">
              <a:solidFill>
                <a:srgbClr val="000000"/>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rPr>
              <a:t>Higgs-Maxwell Workshop - Royal Society of Edinburgh</a:t>
            </a:r>
            <a:endParaRPr lang="en-US" altLang="en-US">
              <a:solidFill>
                <a:srgbClr val="000000"/>
              </a:solidFill>
            </a:endParaRPr>
          </a:p>
        </p:txBody>
      </p:sp>
      <p:sp>
        <p:nvSpPr>
          <p:cNvPr id="8" name="Rectangle 7"/>
          <p:cNvSpPr>
            <a:spLocks noGrp="1" noChangeArrowheads="1"/>
          </p:cNvSpPr>
          <p:nvPr>
            <p:ph type="sldNum" sz="quarter" idx="12"/>
          </p:nvPr>
        </p:nvSpPr>
        <p:spPr>
          <a:ln/>
        </p:spPr>
        <p:txBody>
          <a:bodyPr/>
          <a:lstStyle>
            <a:lvl1pPr>
              <a:defRPr/>
            </a:lvl1pPr>
          </a:lstStyle>
          <a:p>
            <a:pPr>
              <a:defRPr/>
            </a:pPr>
            <a:fld id="{0B2996AA-51BA-4786-A951-9D5ECE8ABD0C}" type="slidenum">
              <a:rPr lang="en-US" altLang="en-US">
                <a:solidFill>
                  <a:srgbClr val="000000"/>
                </a:solidFill>
              </a:rPr>
              <a:pPr>
                <a:defRPr/>
              </a:pPr>
              <a:t>‹#›</a:t>
            </a:fld>
            <a:r>
              <a:rPr lang="en-US" altLang="en-US">
                <a:solidFill>
                  <a:srgbClr val="000000"/>
                </a:solidFill>
              </a:rPr>
              <a:t>/27</a:t>
            </a:r>
          </a:p>
        </p:txBody>
      </p:sp>
    </p:spTree>
    <p:extLst>
      <p:ext uri="{BB962C8B-B14F-4D97-AF65-F5344CB8AC3E}">
        <p14:creationId xmlns:p14="http://schemas.microsoft.com/office/powerpoint/2010/main" val="3378607315"/>
      </p:ext>
    </p:extLst>
  </p:cSld>
  <p:clrMapOvr>
    <a:masterClrMapping/>
  </p:clrMapOvr>
  <p:transition xmlns:p14="http://schemas.microsoft.com/office/powerpoint/2010/main">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074959"/>
      </p:ext>
    </p:extLst>
  </p:cSld>
  <p:clrMapOvr>
    <a:masterClrMapping/>
  </p:clrMapOvr>
  <p:transition xmlns:p14="http://schemas.microsoft.com/office/powerpoint/2010/main">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762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5pP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dirty="0" smtClean="0"/>
            </a:lvl1pPr>
          </a:lstStyle>
          <a:p>
            <a:pPr>
              <a:defRPr/>
            </a:pPr>
            <a:r>
              <a:rPr lang="en-US" altLang="en-US" smtClean="0">
                <a:solidFill>
                  <a:srgbClr val="000000"/>
                </a:solidFill>
                <a:latin typeface="Corbel"/>
              </a:rPr>
              <a:t>February 17, 2016</a:t>
            </a:r>
            <a:endParaRPr lang="en-US" altLang="en-US">
              <a:solidFill>
                <a:srgbClr val="000000"/>
              </a:solidFill>
              <a:latin typeface="Corbel"/>
            </a:endParaRPr>
          </a:p>
        </p:txBody>
      </p:sp>
      <p:sp>
        <p:nvSpPr>
          <p:cNvPr id="5" name="Footer Placeholder 4"/>
          <p:cNvSpPr>
            <a:spLocks noGrp="1"/>
          </p:cNvSpPr>
          <p:nvPr>
            <p:ph type="ftr" sz="quarter" idx="11"/>
          </p:nvPr>
        </p:nvSpPr>
        <p:spPr/>
        <p:txBody>
          <a:bodyPr/>
          <a:lstStyle>
            <a:lvl1pPr>
              <a:defRPr dirty="0" err="1" smtClean="0"/>
            </a:lvl1pPr>
          </a:lstStyle>
          <a:p>
            <a:pPr>
              <a:defRPr/>
            </a:pPr>
            <a:r>
              <a:rPr lang="en-US" altLang="en-US" smtClean="0">
                <a:solidFill>
                  <a:srgbClr val="000000"/>
                </a:solidFill>
                <a:latin typeface="Corbel"/>
              </a:rPr>
              <a:t>Higgs-Maxwell Workshop - Royal Society of Edinburgh</a:t>
            </a:r>
            <a:endParaRPr lang="en-US" altLang="en-US">
              <a:solidFill>
                <a:srgbClr val="000000"/>
              </a:solidFill>
              <a:latin typeface="Corbel"/>
            </a:endParaRPr>
          </a:p>
        </p:txBody>
      </p:sp>
      <p:sp>
        <p:nvSpPr>
          <p:cNvPr id="6" name="Slide Number Placeholder 5"/>
          <p:cNvSpPr>
            <a:spLocks noGrp="1"/>
          </p:cNvSpPr>
          <p:nvPr>
            <p:ph type="sldNum" sz="quarter" idx="12"/>
          </p:nvPr>
        </p:nvSpPr>
        <p:spPr/>
        <p:txBody>
          <a:bodyPr/>
          <a:lstStyle>
            <a:lvl1pPr>
              <a:defRPr/>
            </a:lvl1pPr>
          </a:lstStyle>
          <a:p>
            <a:pPr>
              <a:defRPr/>
            </a:pPr>
            <a:fld id="{58F37CEC-7426-473D-BB9A-C0489BA294D7}" type="slidenum">
              <a:rPr lang="en-US" altLang="en-US">
                <a:solidFill>
                  <a:srgbClr val="000000"/>
                </a:solidFill>
                <a:latin typeface="Corbel"/>
              </a:rPr>
              <a:pPr>
                <a:defRPr/>
              </a:pPr>
              <a:t>‹#›</a:t>
            </a:fld>
            <a:endParaRPr lang="en-US" altLang="en-US" dirty="0">
              <a:solidFill>
                <a:srgbClr val="000000"/>
              </a:solidFill>
              <a:latin typeface="Corbel"/>
            </a:endParaRPr>
          </a:p>
        </p:txBody>
      </p:sp>
    </p:spTree>
    <p:extLst>
      <p:ext uri="{BB962C8B-B14F-4D97-AF65-F5344CB8AC3E}">
        <p14:creationId xmlns:p14="http://schemas.microsoft.com/office/powerpoint/2010/main" val="640003692"/>
      </p:ext>
    </p:extLst>
  </p:cSld>
  <p:clrMapOvr>
    <a:masterClrMapping/>
  </p:clrMapOvr>
  <p:transition xmlns:p14="http://schemas.microsoft.com/office/powerpoint/2010/mai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2863210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latin typeface="Corbel"/>
              </a:rPr>
              <a:t>February 17, 2016</a:t>
            </a:r>
            <a:endParaRPr lang="en-US" altLang="en-US">
              <a:solidFill>
                <a:srgbClr val="000000"/>
              </a:solidFill>
              <a:latin typeface="Corbe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latin typeface="Corbel"/>
              </a:rPr>
              <a:t>Higgs-Maxwell Workshop - Royal Society of Edinburgh</a:t>
            </a:r>
            <a:endParaRPr lang="en-US" altLang="en-US">
              <a:solidFill>
                <a:srgbClr val="000000"/>
              </a:solidFill>
              <a:latin typeface="Corbel"/>
            </a:endParaRPr>
          </a:p>
        </p:txBody>
      </p:sp>
      <p:sp>
        <p:nvSpPr>
          <p:cNvPr id="5" name="Rectangle 7"/>
          <p:cNvSpPr>
            <a:spLocks noGrp="1" noChangeArrowheads="1"/>
          </p:cNvSpPr>
          <p:nvPr>
            <p:ph type="sldNum" sz="quarter" idx="12"/>
          </p:nvPr>
        </p:nvSpPr>
        <p:spPr>
          <a:ln/>
        </p:spPr>
        <p:txBody>
          <a:bodyPr/>
          <a:lstStyle>
            <a:lvl1pPr>
              <a:defRPr/>
            </a:lvl1pPr>
          </a:lstStyle>
          <a:p>
            <a:pPr>
              <a:defRPr/>
            </a:pPr>
            <a:fld id="{9D49453E-1DE5-426C-B922-979B5BCB3A31}" type="slidenum">
              <a:rPr lang="en-US" altLang="en-US">
                <a:solidFill>
                  <a:srgbClr val="000000"/>
                </a:solidFill>
                <a:latin typeface="Corbel"/>
              </a:rPr>
              <a:pPr>
                <a:defRPr/>
              </a:pPr>
              <a:t>‹#›</a:t>
            </a:fld>
            <a:r>
              <a:rPr lang="en-US" altLang="en-US">
                <a:solidFill>
                  <a:srgbClr val="000000"/>
                </a:solidFill>
                <a:latin typeface="Corbel"/>
              </a:rPr>
              <a:t>/27</a:t>
            </a:r>
          </a:p>
        </p:txBody>
      </p:sp>
    </p:spTree>
    <p:extLst>
      <p:ext uri="{BB962C8B-B14F-4D97-AF65-F5344CB8AC3E}">
        <p14:creationId xmlns:p14="http://schemas.microsoft.com/office/powerpoint/2010/main" val="2884497643"/>
      </p:ext>
    </p:extLst>
  </p:cSld>
  <p:clrMapOvr>
    <a:masterClrMapping/>
  </p:clrMapOvr>
  <p:transition xmlns:p14="http://schemas.microsoft.com/office/powerpoint/2010/main">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latin typeface="Corbel"/>
              </a:rPr>
              <a:t>February 17, 2016</a:t>
            </a:r>
            <a:endParaRPr lang="en-US" altLang="en-US">
              <a:solidFill>
                <a:srgbClr val="000000"/>
              </a:solidFill>
              <a:latin typeface="Corbe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latin typeface="Corbel"/>
              </a:rPr>
              <a:t>Higgs-Maxwell Workshop - Royal Society of Edinburgh</a:t>
            </a:r>
            <a:endParaRPr lang="en-US" altLang="en-US">
              <a:solidFill>
                <a:srgbClr val="000000"/>
              </a:solidFill>
              <a:latin typeface="Corbel"/>
            </a:endParaRPr>
          </a:p>
        </p:txBody>
      </p:sp>
      <p:sp>
        <p:nvSpPr>
          <p:cNvPr id="6" name="Rectangle 7"/>
          <p:cNvSpPr>
            <a:spLocks noGrp="1" noChangeArrowheads="1"/>
          </p:cNvSpPr>
          <p:nvPr>
            <p:ph type="sldNum" sz="quarter" idx="12"/>
          </p:nvPr>
        </p:nvSpPr>
        <p:spPr>
          <a:ln/>
        </p:spPr>
        <p:txBody>
          <a:bodyPr/>
          <a:lstStyle>
            <a:lvl1pPr>
              <a:defRPr/>
            </a:lvl1pPr>
          </a:lstStyle>
          <a:p>
            <a:pPr>
              <a:defRPr/>
            </a:pPr>
            <a:fld id="{7EA2F5BE-86E4-4E9A-A8FB-7367990F2C5C}" type="slidenum">
              <a:rPr lang="en-US" altLang="en-US">
                <a:solidFill>
                  <a:srgbClr val="000000"/>
                </a:solidFill>
                <a:latin typeface="Corbel"/>
              </a:rPr>
              <a:pPr>
                <a:defRPr/>
              </a:pPr>
              <a:t>‹#›</a:t>
            </a:fld>
            <a:r>
              <a:rPr lang="en-US" altLang="en-US">
                <a:solidFill>
                  <a:srgbClr val="000000"/>
                </a:solidFill>
                <a:latin typeface="Corbel"/>
              </a:rPr>
              <a:t>/27</a:t>
            </a:r>
          </a:p>
        </p:txBody>
      </p:sp>
    </p:spTree>
    <p:extLst>
      <p:ext uri="{BB962C8B-B14F-4D97-AF65-F5344CB8AC3E}">
        <p14:creationId xmlns:p14="http://schemas.microsoft.com/office/powerpoint/2010/main" val="3899922470"/>
      </p:ext>
    </p:extLst>
  </p:cSld>
  <p:clrMapOvr>
    <a:masterClrMapping/>
  </p:clrMapOvr>
  <p:transition xmlns:p14="http://schemas.microsoft.com/office/powerpoint/2010/main">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914400"/>
            <a:ext cx="4229100" cy="5378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914400"/>
            <a:ext cx="4229100" cy="5378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latin typeface="Corbel"/>
              </a:rPr>
              <a:t>February 17, 2016</a:t>
            </a:r>
            <a:endParaRPr lang="en-US" altLang="en-US">
              <a:solidFill>
                <a:srgbClr val="000000"/>
              </a:solidFill>
              <a:latin typeface="Corbe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latin typeface="Corbel"/>
              </a:rPr>
              <a:t>Higgs-Maxwell Workshop - Royal Society of Edinburgh</a:t>
            </a:r>
            <a:endParaRPr lang="en-US" altLang="en-US">
              <a:solidFill>
                <a:srgbClr val="000000"/>
              </a:solidFill>
              <a:latin typeface="Corbe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D1A4C39-1342-4DBF-BA2D-862D2705C813}" type="slidenum">
              <a:rPr lang="en-US" altLang="en-US">
                <a:solidFill>
                  <a:srgbClr val="000000"/>
                </a:solidFill>
                <a:latin typeface="Corbel"/>
              </a:rPr>
              <a:pPr>
                <a:defRPr/>
              </a:pPr>
              <a:t>‹#›</a:t>
            </a:fld>
            <a:r>
              <a:rPr lang="en-US" altLang="en-US">
                <a:solidFill>
                  <a:srgbClr val="000000"/>
                </a:solidFill>
                <a:latin typeface="Corbel"/>
              </a:rPr>
              <a:t>/27</a:t>
            </a:r>
          </a:p>
        </p:txBody>
      </p:sp>
    </p:spTree>
    <p:extLst>
      <p:ext uri="{BB962C8B-B14F-4D97-AF65-F5344CB8AC3E}">
        <p14:creationId xmlns:p14="http://schemas.microsoft.com/office/powerpoint/2010/main" val="2326873813"/>
      </p:ext>
    </p:extLst>
  </p:cSld>
  <p:clrMapOvr>
    <a:masterClrMapping/>
  </p:clrMapOvr>
  <p:transition xmlns:p14="http://schemas.microsoft.com/office/powerpoint/2010/main">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latin typeface="Corbel"/>
              </a:rPr>
              <a:t>February 17, 2016</a:t>
            </a:r>
            <a:endParaRPr lang="en-US" altLang="en-US">
              <a:solidFill>
                <a:srgbClr val="000000"/>
              </a:solidFill>
              <a:latin typeface="Corbe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latin typeface="Corbel"/>
              </a:rPr>
              <a:t>Higgs-Maxwell Workshop - Royal Society of Edinburgh</a:t>
            </a:r>
            <a:endParaRPr lang="en-US" altLang="en-US">
              <a:solidFill>
                <a:srgbClr val="000000"/>
              </a:solidFill>
              <a:latin typeface="Corbe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20E0F29-8CEC-48E4-9081-B3B24D9ED4CA}" type="slidenum">
              <a:rPr lang="en-US" altLang="en-US">
                <a:solidFill>
                  <a:srgbClr val="000000"/>
                </a:solidFill>
                <a:latin typeface="Corbel"/>
              </a:rPr>
              <a:pPr>
                <a:defRPr/>
              </a:pPr>
              <a:t>‹#›</a:t>
            </a:fld>
            <a:r>
              <a:rPr lang="en-US" altLang="en-US">
                <a:solidFill>
                  <a:srgbClr val="000000"/>
                </a:solidFill>
                <a:latin typeface="Corbel"/>
              </a:rPr>
              <a:t>/27</a:t>
            </a:r>
          </a:p>
        </p:txBody>
      </p:sp>
    </p:spTree>
    <p:extLst>
      <p:ext uri="{BB962C8B-B14F-4D97-AF65-F5344CB8AC3E}">
        <p14:creationId xmlns:p14="http://schemas.microsoft.com/office/powerpoint/2010/main" val="4260504570"/>
      </p:ext>
    </p:extLst>
  </p:cSld>
  <p:clrMapOvr>
    <a:masterClrMapping/>
  </p:clrMapOvr>
  <p:transition xmlns:p14="http://schemas.microsoft.com/office/powerpoint/2010/main">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latin typeface="Corbel"/>
              </a:rPr>
              <a:t>February 17, 2016</a:t>
            </a:r>
            <a:endParaRPr lang="en-US" altLang="en-US">
              <a:solidFill>
                <a:srgbClr val="000000"/>
              </a:solidFill>
              <a:latin typeface="Corbe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latin typeface="Corbel"/>
              </a:rPr>
              <a:t>Higgs-Maxwell Workshop - Royal Society of Edinburgh</a:t>
            </a:r>
            <a:endParaRPr lang="en-US" altLang="en-US">
              <a:solidFill>
                <a:srgbClr val="000000"/>
              </a:solidFill>
              <a:latin typeface="Corbe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3A463A4-1425-4350-AC63-E9ADFA407B67}" type="slidenum">
              <a:rPr lang="en-US" altLang="en-US">
                <a:solidFill>
                  <a:srgbClr val="000000"/>
                </a:solidFill>
                <a:latin typeface="Corbel"/>
              </a:rPr>
              <a:pPr>
                <a:defRPr/>
              </a:pPr>
              <a:t>‹#›</a:t>
            </a:fld>
            <a:r>
              <a:rPr lang="en-US" altLang="en-US">
                <a:solidFill>
                  <a:srgbClr val="000000"/>
                </a:solidFill>
                <a:latin typeface="Corbel"/>
              </a:rPr>
              <a:t>/27</a:t>
            </a:r>
          </a:p>
        </p:txBody>
      </p:sp>
    </p:spTree>
    <p:extLst>
      <p:ext uri="{BB962C8B-B14F-4D97-AF65-F5344CB8AC3E}">
        <p14:creationId xmlns:p14="http://schemas.microsoft.com/office/powerpoint/2010/main" val="1063976127"/>
      </p:ext>
    </p:extLst>
  </p:cSld>
  <p:clrMapOvr>
    <a:masterClrMapping/>
  </p:clrMapOvr>
  <p:transition xmlns:p14="http://schemas.microsoft.com/office/powerpoint/2010/main">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latin typeface="Corbel"/>
              </a:rPr>
              <a:t>February 17, 2016</a:t>
            </a:r>
            <a:endParaRPr lang="en-US" altLang="en-US">
              <a:solidFill>
                <a:srgbClr val="000000"/>
              </a:solidFill>
              <a:latin typeface="Corbe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latin typeface="Corbel"/>
              </a:rPr>
              <a:t>Higgs-Maxwell Workshop - Royal Society of Edinburgh</a:t>
            </a:r>
            <a:endParaRPr lang="en-US" altLang="en-US">
              <a:solidFill>
                <a:srgbClr val="000000"/>
              </a:solidFill>
              <a:latin typeface="Corbel"/>
            </a:endParaRPr>
          </a:p>
        </p:txBody>
      </p:sp>
      <p:sp>
        <p:nvSpPr>
          <p:cNvPr id="4" name="Rectangle 7"/>
          <p:cNvSpPr>
            <a:spLocks noGrp="1" noChangeArrowheads="1"/>
          </p:cNvSpPr>
          <p:nvPr>
            <p:ph type="sldNum" sz="quarter" idx="12"/>
          </p:nvPr>
        </p:nvSpPr>
        <p:spPr>
          <a:ln/>
        </p:spPr>
        <p:txBody>
          <a:bodyPr/>
          <a:lstStyle>
            <a:lvl1pPr>
              <a:defRPr/>
            </a:lvl1pPr>
          </a:lstStyle>
          <a:p>
            <a:pPr>
              <a:defRPr/>
            </a:pPr>
            <a:fld id="{D93E0678-3149-443B-8A5D-85EC3119747D}" type="slidenum">
              <a:rPr lang="en-US" altLang="en-US">
                <a:solidFill>
                  <a:srgbClr val="000000"/>
                </a:solidFill>
                <a:latin typeface="Corbel"/>
              </a:rPr>
              <a:pPr>
                <a:defRPr/>
              </a:pPr>
              <a:t>‹#›</a:t>
            </a:fld>
            <a:r>
              <a:rPr lang="en-US" altLang="en-US">
                <a:solidFill>
                  <a:srgbClr val="000000"/>
                </a:solidFill>
                <a:latin typeface="Corbel"/>
              </a:rPr>
              <a:t>/27</a:t>
            </a:r>
          </a:p>
        </p:txBody>
      </p:sp>
    </p:spTree>
    <p:extLst>
      <p:ext uri="{BB962C8B-B14F-4D97-AF65-F5344CB8AC3E}">
        <p14:creationId xmlns:p14="http://schemas.microsoft.com/office/powerpoint/2010/main" val="99606941"/>
      </p:ext>
    </p:extLst>
  </p:cSld>
  <p:clrMapOvr>
    <a:masterClrMapping/>
  </p:clrMapOvr>
  <p:transition xmlns:p14="http://schemas.microsoft.com/office/powerpoint/2010/main">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latin typeface="Corbel"/>
              </a:rPr>
              <a:t>February 17, 2016</a:t>
            </a:r>
            <a:endParaRPr lang="en-US" altLang="en-US">
              <a:solidFill>
                <a:srgbClr val="000000"/>
              </a:solidFill>
              <a:latin typeface="Corbe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latin typeface="Corbel"/>
              </a:rPr>
              <a:t>Higgs-Maxwell Workshop - Royal Society of Edinburgh</a:t>
            </a:r>
            <a:endParaRPr lang="en-US" altLang="en-US">
              <a:solidFill>
                <a:srgbClr val="000000"/>
              </a:solidFill>
              <a:latin typeface="Corbel"/>
            </a:endParaRPr>
          </a:p>
        </p:txBody>
      </p:sp>
      <p:sp>
        <p:nvSpPr>
          <p:cNvPr id="7" name="Rectangle 7"/>
          <p:cNvSpPr>
            <a:spLocks noGrp="1" noChangeArrowheads="1"/>
          </p:cNvSpPr>
          <p:nvPr>
            <p:ph type="sldNum" sz="quarter" idx="12"/>
          </p:nvPr>
        </p:nvSpPr>
        <p:spPr>
          <a:ln/>
        </p:spPr>
        <p:txBody>
          <a:bodyPr/>
          <a:lstStyle>
            <a:lvl1pPr>
              <a:defRPr/>
            </a:lvl1pPr>
          </a:lstStyle>
          <a:p>
            <a:pPr>
              <a:defRPr/>
            </a:pPr>
            <a:fld id="{793EB195-D2B7-4D0A-8B1C-749C5BCD3FE8}" type="slidenum">
              <a:rPr lang="en-US" altLang="en-US">
                <a:solidFill>
                  <a:srgbClr val="000000"/>
                </a:solidFill>
                <a:latin typeface="Corbel"/>
              </a:rPr>
              <a:pPr>
                <a:defRPr/>
              </a:pPr>
              <a:t>‹#›</a:t>
            </a:fld>
            <a:r>
              <a:rPr lang="en-US" altLang="en-US">
                <a:solidFill>
                  <a:srgbClr val="000000"/>
                </a:solidFill>
                <a:latin typeface="Corbel"/>
              </a:rPr>
              <a:t>/27</a:t>
            </a:r>
          </a:p>
        </p:txBody>
      </p:sp>
    </p:spTree>
    <p:extLst>
      <p:ext uri="{BB962C8B-B14F-4D97-AF65-F5344CB8AC3E}">
        <p14:creationId xmlns:p14="http://schemas.microsoft.com/office/powerpoint/2010/main" val="1641101325"/>
      </p:ext>
    </p:extLst>
  </p:cSld>
  <p:clrMapOvr>
    <a:masterClrMapping/>
  </p:clrMapOvr>
  <p:transition xmlns:p14="http://schemas.microsoft.com/office/powerpoint/2010/main">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hasCustomPrompt="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 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latin typeface="Corbel"/>
              </a:rPr>
              <a:t>February 17, 2016</a:t>
            </a:r>
            <a:endParaRPr lang="en-US" altLang="en-US">
              <a:solidFill>
                <a:srgbClr val="000000"/>
              </a:solidFill>
              <a:latin typeface="Corbe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latin typeface="Corbel"/>
              </a:rPr>
              <a:t>Higgs-Maxwell Workshop - Royal Society of Edinburgh</a:t>
            </a:r>
            <a:endParaRPr lang="en-US" altLang="en-US">
              <a:solidFill>
                <a:srgbClr val="000000"/>
              </a:solidFill>
              <a:latin typeface="Corbel"/>
            </a:endParaRPr>
          </a:p>
        </p:txBody>
      </p:sp>
      <p:sp>
        <p:nvSpPr>
          <p:cNvPr id="7" name="Rectangle 7"/>
          <p:cNvSpPr>
            <a:spLocks noGrp="1" noChangeArrowheads="1"/>
          </p:cNvSpPr>
          <p:nvPr>
            <p:ph type="sldNum" sz="quarter" idx="12"/>
          </p:nvPr>
        </p:nvSpPr>
        <p:spPr>
          <a:ln/>
        </p:spPr>
        <p:txBody>
          <a:bodyPr/>
          <a:lstStyle>
            <a:lvl1pPr>
              <a:defRPr/>
            </a:lvl1pPr>
          </a:lstStyle>
          <a:p>
            <a:pPr>
              <a:defRPr/>
            </a:pPr>
            <a:fld id="{E51D6649-B869-482D-9FB7-E5CAAFB5D891}" type="slidenum">
              <a:rPr lang="en-US" altLang="en-US">
                <a:solidFill>
                  <a:srgbClr val="000000"/>
                </a:solidFill>
                <a:latin typeface="Corbel"/>
              </a:rPr>
              <a:pPr>
                <a:defRPr/>
              </a:pPr>
              <a:t>‹#›</a:t>
            </a:fld>
            <a:r>
              <a:rPr lang="en-US" altLang="en-US">
                <a:solidFill>
                  <a:srgbClr val="000000"/>
                </a:solidFill>
                <a:latin typeface="Corbel"/>
              </a:rPr>
              <a:t>/27</a:t>
            </a:r>
          </a:p>
        </p:txBody>
      </p:sp>
    </p:spTree>
    <p:extLst>
      <p:ext uri="{BB962C8B-B14F-4D97-AF65-F5344CB8AC3E}">
        <p14:creationId xmlns:p14="http://schemas.microsoft.com/office/powerpoint/2010/main" val="3967686878"/>
      </p:ext>
    </p:extLst>
  </p:cSld>
  <p:clrMapOvr>
    <a:masterClrMapping/>
  </p:clrMapOvr>
  <p:transition xmlns:p14="http://schemas.microsoft.com/office/powerpoint/2010/main">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latin typeface="Corbel"/>
              </a:rPr>
              <a:t>February 17, 2016</a:t>
            </a:r>
            <a:endParaRPr lang="en-US" altLang="en-US">
              <a:solidFill>
                <a:srgbClr val="000000"/>
              </a:solidFill>
              <a:latin typeface="Corbe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latin typeface="Corbel"/>
              </a:rPr>
              <a:t>Higgs-Maxwell Workshop - Royal Society of Edinburgh</a:t>
            </a:r>
            <a:endParaRPr lang="en-US" altLang="en-US">
              <a:solidFill>
                <a:srgbClr val="000000"/>
              </a:solidFill>
              <a:latin typeface="Corbe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45CCB8F-D0CD-49E5-88AB-A8F3F4C00268}" type="slidenum">
              <a:rPr lang="en-US" altLang="en-US">
                <a:solidFill>
                  <a:srgbClr val="000000"/>
                </a:solidFill>
                <a:latin typeface="Corbel"/>
              </a:rPr>
              <a:pPr>
                <a:defRPr/>
              </a:pPr>
              <a:t>‹#›</a:t>
            </a:fld>
            <a:r>
              <a:rPr lang="en-US" altLang="en-US">
                <a:solidFill>
                  <a:srgbClr val="000000"/>
                </a:solidFill>
                <a:latin typeface="Corbel"/>
              </a:rPr>
              <a:t>/27</a:t>
            </a:r>
          </a:p>
        </p:txBody>
      </p:sp>
    </p:spTree>
    <p:extLst>
      <p:ext uri="{BB962C8B-B14F-4D97-AF65-F5344CB8AC3E}">
        <p14:creationId xmlns:p14="http://schemas.microsoft.com/office/powerpoint/2010/main" val="2625760235"/>
      </p:ext>
    </p:extLst>
  </p:cSld>
  <p:clrMapOvr>
    <a:masterClrMapping/>
  </p:clrMapOvr>
  <p:transition xmlns:p14="http://schemas.microsoft.com/office/powerpoint/2010/main">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52400"/>
            <a:ext cx="2152650" cy="6140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52400"/>
            <a:ext cx="6305550" cy="6140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latin typeface="Corbel"/>
              </a:rPr>
              <a:t>February 17, 2016</a:t>
            </a:r>
            <a:endParaRPr lang="en-US" altLang="en-US">
              <a:solidFill>
                <a:srgbClr val="000000"/>
              </a:solidFill>
              <a:latin typeface="Corbe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latin typeface="Corbel"/>
              </a:rPr>
              <a:t>Higgs-Maxwell Workshop - Royal Society of Edinburgh</a:t>
            </a:r>
            <a:endParaRPr lang="en-US" altLang="en-US">
              <a:solidFill>
                <a:srgbClr val="000000"/>
              </a:solidFill>
              <a:latin typeface="Corbe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B5DD7CF-BEDA-4913-816E-1F120F320F8E}" type="slidenum">
              <a:rPr lang="en-US" altLang="en-US">
                <a:solidFill>
                  <a:srgbClr val="000000"/>
                </a:solidFill>
                <a:latin typeface="Corbel"/>
              </a:rPr>
              <a:pPr>
                <a:defRPr/>
              </a:pPr>
              <a:t>‹#›</a:t>
            </a:fld>
            <a:r>
              <a:rPr lang="en-US" altLang="en-US">
                <a:solidFill>
                  <a:srgbClr val="000000"/>
                </a:solidFill>
                <a:latin typeface="Corbel"/>
              </a:rPr>
              <a:t>/27</a:t>
            </a:r>
          </a:p>
        </p:txBody>
      </p:sp>
    </p:spTree>
    <p:extLst>
      <p:ext uri="{BB962C8B-B14F-4D97-AF65-F5344CB8AC3E}">
        <p14:creationId xmlns:p14="http://schemas.microsoft.com/office/powerpoint/2010/main" val="3119197188"/>
      </p:ext>
    </p:extLst>
  </p:cSld>
  <p:clrMapOvr>
    <a:masterClrMapping/>
  </p:clrMapOvr>
  <p:transition xmlns:p14="http://schemas.microsoft.com/office/powerpoint/2010/mai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February 17, 2016</a:t>
            </a:r>
            <a:endParaRPr lang="en-US"/>
          </a:p>
        </p:txBody>
      </p:sp>
      <p:sp>
        <p:nvSpPr>
          <p:cNvPr id="6" name="Footer Placeholder 5"/>
          <p:cNvSpPr>
            <a:spLocks noGrp="1"/>
          </p:cNvSpPr>
          <p:nvPr>
            <p:ph type="ftr" sz="quarter" idx="11"/>
          </p:nvPr>
        </p:nvSpPr>
        <p:spPr/>
        <p:txBody>
          <a:bodyPr/>
          <a:lstStyle/>
          <a:p>
            <a:r>
              <a:rPr lang="en-US" smtClean="0"/>
              <a:t>Higgs-Maxwell Workshop - Royal Society of Edinburgh</a:t>
            </a:r>
            <a:endParaRPr lang="en-US"/>
          </a:p>
        </p:txBody>
      </p:sp>
      <p:sp>
        <p:nvSpPr>
          <p:cNvPr id="7" name="Slide Number Placeholder 6"/>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29310792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93788" y="152400"/>
            <a:ext cx="7821612"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914400"/>
            <a:ext cx="4229100"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914400"/>
            <a:ext cx="4229100"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0" y="3679825"/>
            <a:ext cx="4229100"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3679825"/>
            <a:ext cx="4229100"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latin typeface="Corbel"/>
              </a:rPr>
              <a:t>February 17, 2016</a:t>
            </a:r>
            <a:endParaRPr lang="en-US" altLang="en-US">
              <a:solidFill>
                <a:srgbClr val="000000"/>
              </a:solidFill>
              <a:latin typeface="Corbe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latin typeface="Corbel"/>
              </a:rPr>
              <a:t>Higgs-Maxwell Workshop - Royal Society of Edinburgh</a:t>
            </a:r>
            <a:endParaRPr lang="en-US" altLang="en-US">
              <a:solidFill>
                <a:srgbClr val="000000"/>
              </a:solidFill>
              <a:latin typeface="Corbel"/>
            </a:endParaRPr>
          </a:p>
        </p:txBody>
      </p:sp>
      <p:sp>
        <p:nvSpPr>
          <p:cNvPr id="9" name="Rectangle 7"/>
          <p:cNvSpPr>
            <a:spLocks noGrp="1" noChangeArrowheads="1"/>
          </p:cNvSpPr>
          <p:nvPr>
            <p:ph type="sldNum" sz="quarter" idx="12"/>
          </p:nvPr>
        </p:nvSpPr>
        <p:spPr>
          <a:ln/>
        </p:spPr>
        <p:txBody>
          <a:bodyPr/>
          <a:lstStyle>
            <a:lvl1pPr>
              <a:defRPr/>
            </a:lvl1pPr>
          </a:lstStyle>
          <a:p>
            <a:pPr>
              <a:defRPr/>
            </a:pPr>
            <a:fld id="{03A44971-6174-4D10-B2A6-1EA49BB7016B}" type="slidenum">
              <a:rPr lang="en-US" altLang="en-US">
                <a:solidFill>
                  <a:srgbClr val="000000"/>
                </a:solidFill>
                <a:latin typeface="Corbel"/>
              </a:rPr>
              <a:pPr>
                <a:defRPr/>
              </a:pPr>
              <a:t>‹#›</a:t>
            </a:fld>
            <a:r>
              <a:rPr lang="en-US" altLang="en-US">
                <a:solidFill>
                  <a:srgbClr val="000000"/>
                </a:solidFill>
                <a:latin typeface="Corbel"/>
              </a:rPr>
              <a:t>/27</a:t>
            </a:r>
          </a:p>
        </p:txBody>
      </p:sp>
    </p:spTree>
    <p:extLst>
      <p:ext uri="{BB962C8B-B14F-4D97-AF65-F5344CB8AC3E}">
        <p14:creationId xmlns:p14="http://schemas.microsoft.com/office/powerpoint/2010/main" val="1441306435"/>
      </p:ext>
    </p:extLst>
  </p:cSld>
  <p:clrMapOvr>
    <a:masterClrMapping/>
  </p:clrMapOvr>
  <p:transition xmlns:p14="http://schemas.microsoft.com/office/powerpoint/2010/main">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152400"/>
            <a:ext cx="7821612"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914400"/>
            <a:ext cx="4229100" cy="5378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914400"/>
            <a:ext cx="4229100"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679825"/>
            <a:ext cx="4229100"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altLang="en-US" smtClean="0">
                <a:solidFill>
                  <a:srgbClr val="000000"/>
                </a:solidFill>
                <a:latin typeface="Corbel"/>
              </a:rPr>
              <a:t>February 17, 2016</a:t>
            </a:r>
            <a:endParaRPr lang="en-US" altLang="en-US">
              <a:solidFill>
                <a:srgbClr val="000000"/>
              </a:solidFill>
              <a:latin typeface="Corbel"/>
            </a:endParaRPr>
          </a:p>
        </p:txBody>
      </p:sp>
      <p:sp>
        <p:nvSpPr>
          <p:cNvPr id="7" name="Rectangle 6"/>
          <p:cNvSpPr>
            <a:spLocks noGrp="1" noChangeArrowheads="1"/>
          </p:cNvSpPr>
          <p:nvPr>
            <p:ph type="ftr" sz="quarter" idx="11"/>
          </p:nvPr>
        </p:nvSpPr>
        <p:spPr>
          <a:ln/>
        </p:spPr>
        <p:txBody>
          <a:bodyPr/>
          <a:lstStyle>
            <a:lvl1pPr>
              <a:defRPr/>
            </a:lvl1pPr>
          </a:lstStyle>
          <a:p>
            <a:pPr>
              <a:defRPr/>
            </a:pPr>
            <a:r>
              <a:rPr lang="en-US" altLang="en-US" smtClean="0">
                <a:solidFill>
                  <a:srgbClr val="000000"/>
                </a:solidFill>
                <a:latin typeface="Corbel"/>
              </a:rPr>
              <a:t>Higgs-Maxwell Workshop - Royal Society of Edinburgh</a:t>
            </a:r>
            <a:endParaRPr lang="en-US" altLang="en-US">
              <a:solidFill>
                <a:srgbClr val="000000"/>
              </a:solidFill>
              <a:latin typeface="Corbel"/>
            </a:endParaRPr>
          </a:p>
        </p:txBody>
      </p:sp>
      <p:sp>
        <p:nvSpPr>
          <p:cNvPr id="8" name="Rectangle 7"/>
          <p:cNvSpPr>
            <a:spLocks noGrp="1" noChangeArrowheads="1"/>
          </p:cNvSpPr>
          <p:nvPr>
            <p:ph type="sldNum" sz="quarter" idx="12"/>
          </p:nvPr>
        </p:nvSpPr>
        <p:spPr>
          <a:ln/>
        </p:spPr>
        <p:txBody>
          <a:bodyPr/>
          <a:lstStyle>
            <a:lvl1pPr>
              <a:defRPr/>
            </a:lvl1pPr>
          </a:lstStyle>
          <a:p>
            <a:pPr>
              <a:defRPr/>
            </a:pPr>
            <a:fld id="{0B2996AA-51BA-4786-A951-9D5ECE8ABD0C}" type="slidenum">
              <a:rPr lang="en-US" altLang="en-US">
                <a:solidFill>
                  <a:srgbClr val="000000"/>
                </a:solidFill>
                <a:latin typeface="Corbel"/>
              </a:rPr>
              <a:pPr>
                <a:defRPr/>
              </a:pPr>
              <a:t>‹#›</a:t>
            </a:fld>
            <a:r>
              <a:rPr lang="en-US" altLang="en-US">
                <a:solidFill>
                  <a:srgbClr val="000000"/>
                </a:solidFill>
                <a:latin typeface="Corbel"/>
              </a:rPr>
              <a:t>/27</a:t>
            </a:r>
          </a:p>
        </p:txBody>
      </p:sp>
    </p:spTree>
    <p:extLst>
      <p:ext uri="{BB962C8B-B14F-4D97-AF65-F5344CB8AC3E}">
        <p14:creationId xmlns:p14="http://schemas.microsoft.com/office/powerpoint/2010/main" val="706951483"/>
      </p:ext>
    </p:extLst>
  </p:cSld>
  <p:clrMapOvr>
    <a:masterClrMapping/>
  </p:clrMapOvr>
  <p:transition xmlns:p14="http://schemas.microsoft.com/office/powerpoint/2010/mai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February 17, 2016</a:t>
            </a:r>
            <a:endParaRPr lang="en-US"/>
          </a:p>
        </p:txBody>
      </p:sp>
      <p:sp>
        <p:nvSpPr>
          <p:cNvPr id="8" name="Footer Placeholder 7"/>
          <p:cNvSpPr>
            <a:spLocks noGrp="1"/>
          </p:cNvSpPr>
          <p:nvPr>
            <p:ph type="ftr" sz="quarter" idx="11"/>
          </p:nvPr>
        </p:nvSpPr>
        <p:spPr/>
        <p:txBody>
          <a:bodyPr/>
          <a:lstStyle/>
          <a:p>
            <a:r>
              <a:rPr lang="en-US" smtClean="0"/>
              <a:t>Higgs-Maxwell Workshop - Royal Society of Edinburgh</a:t>
            </a:r>
            <a:endParaRPr lang="en-US"/>
          </a:p>
        </p:txBody>
      </p:sp>
      <p:sp>
        <p:nvSpPr>
          <p:cNvPr id="9" name="Slide Number Placeholder 8"/>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4257466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February 17, 2016</a:t>
            </a:r>
            <a:endParaRPr lang="en-US"/>
          </a:p>
        </p:txBody>
      </p:sp>
      <p:sp>
        <p:nvSpPr>
          <p:cNvPr id="4" name="Footer Placeholder 3"/>
          <p:cNvSpPr>
            <a:spLocks noGrp="1"/>
          </p:cNvSpPr>
          <p:nvPr>
            <p:ph type="ftr" sz="quarter" idx="11"/>
          </p:nvPr>
        </p:nvSpPr>
        <p:spPr/>
        <p:txBody>
          <a:bodyPr/>
          <a:lstStyle/>
          <a:p>
            <a:r>
              <a:rPr lang="en-US" smtClean="0"/>
              <a:t>Higgs-Maxwell Workshop - Royal Society of Edinburgh</a:t>
            </a:r>
            <a:endParaRPr lang="en-US"/>
          </a:p>
        </p:txBody>
      </p:sp>
      <p:sp>
        <p:nvSpPr>
          <p:cNvPr id="5" name="Slide Number Placeholder 4"/>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4269689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February 17, 2016</a:t>
            </a:r>
            <a:endParaRPr lang="en-US"/>
          </a:p>
        </p:txBody>
      </p:sp>
      <p:sp>
        <p:nvSpPr>
          <p:cNvPr id="3" name="Footer Placeholder 2"/>
          <p:cNvSpPr>
            <a:spLocks noGrp="1"/>
          </p:cNvSpPr>
          <p:nvPr>
            <p:ph type="ftr" sz="quarter" idx="11"/>
          </p:nvPr>
        </p:nvSpPr>
        <p:spPr/>
        <p:txBody>
          <a:bodyPr/>
          <a:lstStyle/>
          <a:p>
            <a:r>
              <a:rPr lang="en-US" smtClean="0"/>
              <a:t>Higgs-Maxwell Workshop - Royal Society of Edinburgh</a:t>
            </a:r>
            <a:endParaRPr lang="en-US"/>
          </a:p>
        </p:txBody>
      </p:sp>
      <p:sp>
        <p:nvSpPr>
          <p:cNvPr id="4" name="Slide Number Placeholder 3"/>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2007560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February 17, 2016</a:t>
            </a:r>
            <a:endParaRPr lang="en-US"/>
          </a:p>
        </p:txBody>
      </p:sp>
      <p:sp>
        <p:nvSpPr>
          <p:cNvPr id="6" name="Footer Placeholder 5"/>
          <p:cNvSpPr>
            <a:spLocks noGrp="1"/>
          </p:cNvSpPr>
          <p:nvPr>
            <p:ph type="ftr" sz="quarter" idx="11"/>
          </p:nvPr>
        </p:nvSpPr>
        <p:spPr/>
        <p:txBody>
          <a:bodyPr/>
          <a:lstStyle/>
          <a:p>
            <a:r>
              <a:rPr lang="en-US" smtClean="0"/>
              <a:t>Higgs-Maxwell Workshop - Royal Society of Edinburgh</a:t>
            </a:r>
            <a:endParaRPr lang="en-US"/>
          </a:p>
        </p:txBody>
      </p:sp>
      <p:sp>
        <p:nvSpPr>
          <p:cNvPr id="7" name="Slide Number Placeholder 6"/>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956934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February 17, 2016</a:t>
            </a:r>
            <a:endParaRPr lang="en-US"/>
          </a:p>
        </p:txBody>
      </p:sp>
      <p:sp>
        <p:nvSpPr>
          <p:cNvPr id="6" name="Footer Placeholder 5"/>
          <p:cNvSpPr>
            <a:spLocks noGrp="1"/>
          </p:cNvSpPr>
          <p:nvPr>
            <p:ph type="ftr" sz="quarter" idx="11"/>
          </p:nvPr>
        </p:nvSpPr>
        <p:spPr/>
        <p:txBody>
          <a:bodyPr/>
          <a:lstStyle/>
          <a:p>
            <a:r>
              <a:rPr lang="en-US" smtClean="0"/>
              <a:t>Higgs-Maxwell Workshop - Royal Society of Edinburgh</a:t>
            </a:r>
            <a:endParaRPr lang="en-US"/>
          </a:p>
        </p:txBody>
      </p:sp>
      <p:sp>
        <p:nvSpPr>
          <p:cNvPr id="7" name="Slide Number Placeholder 6"/>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1833824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theme" Target="../theme/theme3.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slideLayout" Target="../slideLayouts/slideLayout40.xml"/><Relationship Id="rId14" Type="http://schemas.openxmlformats.org/officeDocument/2006/relationships/slideLayout" Target="../slideLayouts/slideLayout41.xml"/><Relationship Id="rId15" Type="http://schemas.openxmlformats.org/officeDocument/2006/relationships/theme" Target="../theme/theme4.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100000">
              <a:srgbClr val="000000"/>
            </a:gs>
            <a:gs pos="14000">
              <a:schemeClr val="bg2">
                <a:lumMod val="25000"/>
              </a:schemeClr>
            </a:gs>
            <a:gs pos="71000">
              <a:schemeClr val="bg2">
                <a:lumMod val="25000"/>
              </a:schemeClr>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5100" y="96838"/>
            <a:ext cx="8064500" cy="95408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65100" y="1050926"/>
            <a:ext cx="8921750" cy="536257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48300" y="6426200"/>
            <a:ext cx="2018957" cy="365125"/>
          </a:xfrm>
          <a:prstGeom prst="rect">
            <a:avLst/>
          </a:prstGeom>
        </p:spPr>
        <p:txBody>
          <a:bodyPr vert="horz" lIns="91440" tIns="45720" rIns="91440" bIns="45720" rtlCol="0" anchor="b"/>
          <a:lstStyle>
            <a:lvl1pPr algn="r">
              <a:defRPr sz="1400">
                <a:solidFill>
                  <a:schemeClr val="tx1">
                    <a:tint val="75000"/>
                  </a:schemeClr>
                </a:solidFill>
              </a:defRPr>
            </a:lvl1pPr>
          </a:lstStyle>
          <a:p>
            <a:r>
              <a:rPr lang="en-US" smtClean="0"/>
              <a:t>February 17, 2016</a:t>
            </a:r>
            <a:endParaRPr lang="en-US" dirty="0"/>
          </a:p>
        </p:txBody>
      </p:sp>
      <p:sp>
        <p:nvSpPr>
          <p:cNvPr id="5" name="Footer Placeholder 4"/>
          <p:cNvSpPr>
            <a:spLocks noGrp="1"/>
          </p:cNvSpPr>
          <p:nvPr>
            <p:ph type="ftr" sz="quarter" idx="3"/>
          </p:nvPr>
        </p:nvSpPr>
        <p:spPr>
          <a:xfrm>
            <a:off x="673100" y="6426200"/>
            <a:ext cx="5321300" cy="365125"/>
          </a:xfrm>
          <a:prstGeom prst="rect">
            <a:avLst/>
          </a:prstGeom>
        </p:spPr>
        <p:txBody>
          <a:bodyPr vert="horz" lIns="91440" tIns="45720" rIns="91440" bIns="45720" rtlCol="0" anchor="b"/>
          <a:lstStyle>
            <a:lvl1pPr algn="l">
              <a:defRPr sz="1400">
                <a:solidFill>
                  <a:schemeClr val="tx1">
                    <a:tint val="75000"/>
                  </a:schemeClr>
                </a:solidFill>
              </a:defRPr>
            </a:lvl1pPr>
          </a:lstStyle>
          <a:p>
            <a:r>
              <a:rPr lang="en-US" smtClean="0"/>
              <a:t>Higgs-Maxwell Workshop - Royal Society of Edinburgh</a:t>
            </a:r>
            <a:endParaRPr lang="en-US" dirty="0"/>
          </a:p>
        </p:txBody>
      </p:sp>
      <p:sp>
        <p:nvSpPr>
          <p:cNvPr id="6" name="Slide Number Placeholder 5"/>
          <p:cNvSpPr>
            <a:spLocks noGrp="1"/>
          </p:cNvSpPr>
          <p:nvPr>
            <p:ph type="sldNum" sz="quarter" idx="4"/>
          </p:nvPr>
        </p:nvSpPr>
        <p:spPr>
          <a:xfrm>
            <a:off x="165100" y="6426200"/>
            <a:ext cx="508000" cy="365125"/>
          </a:xfrm>
          <a:prstGeom prst="rect">
            <a:avLst/>
          </a:prstGeom>
        </p:spPr>
        <p:txBody>
          <a:bodyPr vert="horz" lIns="91440" tIns="45720" rIns="91440" bIns="45720" rtlCol="0" anchor="b"/>
          <a:lstStyle>
            <a:lvl1pPr algn="l">
              <a:defRPr sz="1400">
                <a:solidFill>
                  <a:schemeClr val="tx1">
                    <a:tint val="75000"/>
                  </a:schemeClr>
                </a:solidFill>
              </a:defRPr>
            </a:lvl1pPr>
          </a:lstStyle>
          <a:p>
            <a:fld id="{98817235-C917-8F48-A936-FEF3725D9AF4}" type="slidenum">
              <a:rPr lang="en-US" smtClean="0"/>
              <a:pPr/>
              <a:t>‹#›</a:t>
            </a:fld>
            <a:endParaRPr lang="en-US" dirty="0"/>
          </a:p>
        </p:txBody>
      </p:sp>
      <p:pic>
        <p:nvPicPr>
          <p:cNvPr id="7" name="Picture 2" descr="C:\Documents and Settings\sgeer\My Documents\MAP\MAP-LOGO.png"/>
          <p:cNvPicPr>
            <a:picLocks noChangeAspect="1" noChangeArrowheads="1"/>
          </p:cNvPicPr>
          <p:nvPr/>
        </p:nvPicPr>
        <p:blipFill>
          <a:blip r:embed="rId13"/>
          <a:srcRect/>
          <a:stretch>
            <a:fillRect/>
          </a:stretch>
        </p:blipFill>
        <p:spPr bwMode="auto">
          <a:xfrm>
            <a:off x="8229600" y="76200"/>
            <a:ext cx="857250" cy="974725"/>
          </a:xfrm>
          <a:prstGeom prst="rect">
            <a:avLst/>
          </a:prstGeom>
          <a:noFill/>
          <a:ln w="50800">
            <a:solidFill>
              <a:srgbClr val="FFFFFF"/>
            </a:solidFill>
          </a:ln>
          <a:effectLst>
            <a:softEdge rad="63500"/>
          </a:effectLst>
        </p:spPr>
      </p:pic>
      <p:pic>
        <p:nvPicPr>
          <p:cNvPr id="8" name="Picture 7" descr="FermilabLogo_White].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67257" y="6451387"/>
            <a:ext cx="1628790" cy="295488"/>
          </a:xfrm>
          <a:prstGeom prst="rect">
            <a:avLst/>
          </a:prstGeom>
        </p:spPr>
      </p:pic>
    </p:spTree>
    <p:extLst>
      <p:ext uri="{BB962C8B-B14F-4D97-AF65-F5344CB8AC3E}">
        <p14:creationId xmlns:p14="http://schemas.microsoft.com/office/powerpoint/2010/main" val="27712660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228600" indent="-2286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457200" indent="-228600" algn="l" defTabSz="457200" rtl="0" eaLnBrk="1" latinLnBrk="0" hangingPunct="1">
        <a:spcBef>
          <a:spcPct val="20000"/>
        </a:spcBef>
        <a:buFont typeface="Arial"/>
        <a:buChar char="–"/>
        <a:defRPr sz="2400" kern="1200">
          <a:solidFill>
            <a:schemeClr val="bg1"/>
          </a:solidFill>
          <a:latin typeface="+mn-lt"/>
          <a:ea typeface="+mn-ea"/>
          <a:cs typeface="+mn-cs"/>
        </a:defRPr>
      </a:lvl2pPr>
      <a:lvl3pPr marL="685800" indent="-228600" algn="l" defTabSz="457200" rtl="0" eaLnBrk="1" latinLnBrk="0" hangingPunct="1">
        <a:spcBef>
          <a:spcPct val="20000"/>
        </a:spcBef>
        <a:buFont typeface="Arial"/>
        <a:buChar char="•"/>
        <a:defRPr sz="2000" kern="1200">
          <a:solidFill>
            <a:schemeClr val="bg1"/>
          </a:solidFill>
          <a:latin typeface="+mn-lt"/>
          <a:ea typeface="+mn-ea"/>
          <a:cs typeface="+mn-cs"/>
        </a:defRPr>
      </a:lvl3pPr>
      <a:lvl4pPr marL="914400" indent="-228600" algn="l" defTabSz="457200" rtl="0" eaLnBrk="1" latinLnBrk="0" hangingPunct="1">
        <a:spcBef>
          <a:spcPct val="20000"/>
        </a:spcBef>
        <a:buFont typeface="Arial"/>
        <a:buChar char="–"/>
        <a:defRPr sz="1800" kern="1200">
          <a:solidFill>
            <a:schemeClr val="bg1"/>
          </a:solidFill>
          <a:latin typeface="+mn-lt"/>
          <a:ea typeface="+mn-ea"/>
          <a:cs typeface="+mn-cs"/>
        </a:defRPr>
      </a:lvl4pPr>
      <a:lvl5pPr marL="1143000" indent="-228600" algn="l" defTabSz="457200" rtl="0" eaLnBrk="1" latinLnBrk="0" hangingPunct="1">
        <a:spcBef>
          <a:spcPct val="20000"/>
        </a:spcBef>
        <a:buFont typeface="Arial"/>
        <a:buChar char="»"/>
        <a:defRPr sz="1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CH"/>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pPr>
            <a:r>
              <a:rPr lang="en-US" b="1" smtClean="0">
                <a:solidFill>
                  <a:prstClr val="black">
                    <a:tint val="75000"/>
                  </a:prstClr>
                </a:solidFill>
                <a:latin typeface="Times New Roman" pitchFamily="18" charset="0"/>
              </a:rPr>
              <a:t>February 17, 2016</a:t>
            </a:r>
            <a:endParaRPr lang="fr-CH" b="1" dirty="0">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6162675" y="637540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E4CBECB-E6B9-4CF2-ABF0-89C6B79D862F}" type="slidenum">
              <a:rPr lang="en-GB" smtClean="0">
                <a:solidFill>
                  <a:prstClr val="black">
                    <a:tint val="75000"/>
                  </a:prstClr>
                </a:solidFill>
                <a:latin typeface="Calibri"/>
              </a:rPr>
              <a:pPr defTabSz="914400"/>
              <a:t>‹#›</a:t>
            </a:fld>
            <a:endParaRPr lang="en-GB">
              <a:solidFill>
                <a:prstClr val="black">
                  <a:tint val="75000"/>
                </a:prstClr>
              </a:solidFill>
              <a:latin typeface="Calibri"/>
            </a:endParaRPr>
          </a:p>
        </p:txBody>
      </p:sp>
      <p:pic>
        <p:nvPicPr>
          <p:cNvPr id="7" name="Picture 17" descr="unigelogo"/>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416927" y="6130929"/>
            <a:ext cx="727075" cy="727075"/>
          </a:xfrm>
          <a:prstGeom prst="rect">
            <a:avLst/>
          </a:prstGeom>
          <a:noFill/>
        </p:spPr>
      </p:pic>
      <p:sp>
        <p:nvSpPr>
          <p:cNvPr id="9" name="Footer Placeholder 2"/>
          <p:cNvSpPr txBox="1">
            <a:spLocks/>
          </p:cNvSpPr>
          <p:nvPr userDrawn="1"/>
        </p:nvSpPr>
        <p:spPr>
          <a:xfrm>
            <a:off x="1786649" y="6537329"/>
            <a:ext cx="6196519" cy="365125"/>
          </a:xfrm>
          <a:prstGeom prst="rect">
            <a:avLst/>
          </a:prstGeom>
        </p:spPr>
        <p:txBody>
          <a:bodyPr/>
          <a:lstStyle>
            <a:defPPr>
              <a:defRPr lang="en-US"/>
            </a:defPPr>
            <a:lvl1pPr algn="l" rtl="0" eaLnBrk="0" fontAlgn="base" hangingPunct="0">
              <a:spcBef>
                <a:spcPct val="0"/>
              </a:spcBef>
              <a:spcAft>
                <a:spcPct val="0"/>
              </a:spcAft>
              <a:defRPr sz="1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400" b="1" kern="1200">
                <a:solidFill>
                  <a:schemeClr val="tx1"/>
                </a:solidFill>
                <a:latin typeface="Times New Roman" pitchFamily="18" charset="0"/>
                <a:ea typeface="+mn-ea"/>
                <a:cs typeface="+mn-cs"/>
              </a:defRPr>
            </a:lvl5pPr>
            <a:lvl6pPr marL="2286000" algn="l" defTabSz="914400" rtl="0" eaLnBrk="1" latinLnBrk="0" hangingPunct="1">
              <a:defRPr sz="1400" b="1" kern="1200">
                <a:solidFill>
                  <a:schemeClr val="tx1"/>
                </a:solidFill>
                <a:latin typeface="Times New Roman" pitchFamily="18" charset="0"/>
                <a:ea typeface="+mn-ea"/>
                <a:cs typeface="+mn-cs"/>
              </a:defRPr>
            </a:lvl6pPr>
            <a:lvl7pPr marL="2743200" algn="l" defTabSz="914400" rtl="0" eaLnBrk="1" latinLnBrk="0" hangingPunct="1">
              <a:defRPr sz="1400" b="1" kern="1200">
                <a:solidFill>
                  <a:schemeClr val="tx1"/>
                </a:solidFill>
                <a:latin typeface="Times New Roman" pitchFamily="18" charset="0"/>
                <a:ea typeface="+mn-ea"/>
                <a:cs typeface="+mn-cs"/>
              </a:defRPr>
            </a:lvl7pPr>
            <a:lvl8pPr marL="3200400" algn="l" defTabSz="914400" rtl="0" eaLnBrk="1" latinLnBrk="0" hangingPunct="1">
              <a:defRPr sz="1400" b="1" kern="1200">
                <a:solidFill>
                  <a:schemeClr val="tx1"/>
                </a:solidFill>
                <a:latin typeface="Times New Roman" pitchFamily="18" charset="0"/>
                <a:ea typeface="+mn-ea"/>
                <a:cs typeface="+mn-cs"/>
              </a:defRPr>
            </a:lvl8pPr>
            <a:lvl9pPr marL="3657600" algn="l" defTabSz="914400" rtl="0" eaLnBrk="1" latinLnBrk="0" hangingPunct="1">
              <a:defRPr sz="1400" b="1" kern="1200">
                <a:solidFill>
                  <a:schemeClr val="tx1"/>
                </a:solidFill>
                <a:latin typeface="Times New Roman" pitchFamily="18" charset="0"/>
                <a:ea typeface="+mn-ea"/>
                <a:cs typeface="+mn-cs"/>
              </a:defRPr>
            </a:lvl9pPr>
          </a:lstStyle>
          <a:p>
            <a:pPr defTabSz="914400"/>
            <a:r>
              <a:rPr lang="en-GB" dirty="0" smtClean="0">
                <a:solidFill>
                  <a:prstClr val="black">
                    <a:tint val="75000"/>
                  </a:prstClr>
                </a:solidFill>
              </a:rPr>
              <a:t>Alain Blondel  Experiments at muon colliders CERN 2015-11-18</a:t>
            </a:r>
            <a:endParaRPr lang="en-GB" dirty="0">
              <a:solidFill>
                <a:prstClr val="black">
                  <a:tint val="75000"/>
                </a:prstClr>
              </a:solidFill>
            </a:endParaRPr>
          </a:p>
        </p:txBody>
      </p:sp>
    </p:spTree>
    <p:extLst>
      <p:ext uri="{BB962C8B-B14F-4D97-AF65-F5344CB8AC3E}">
        <p14:creationId xmlns:p14="http://schemas.microsoft.com/office/powerpoint/2010/main" val="2846796574"/>
      </p:ext>
    </p:extLst>
  </p:cSld>
  <p:clrMap bg1="lt1" tx1="dk1" bg2="lt2" tx2="dk2" accent1="accent1" accent2="accent2" accent3="accent3" accent4="accent4" accent5="accent5" accent6="accent6" hlink="hlink" folHlink="folHlink"/>
  <p:sldLayoutIdLst>
    <p:sldLayoutId id="2147483664" r:id="rId1"/>
    <p:sldLayoutId id="2147483665" r:id="rId2"/>
  </p:sldLayoutIdLst>
  <p:timing>
    <p:tnLst>
      <p:par>
        <p:cTn xmlns:p14="http://schemas.microsoft.com/office/powerpoint/2010/mai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bwMode="auto">
          <a:xfrm>
            <a:off x="304800" y="152400"/>
            <a:ext cx="8610600" cy="762000"/>
          </a:xfrm>
          <a:prstGeom prst="rect">
            <a:avLst/>
          </a:prstGeom>
          <a:gradFill rotWithShape="0">
            <a:gsLst>
              <a:gs pos="0">
                <a:srgbClr val="EBF5FF"/>
              </a:gs>
              <a:gs pos="100000">
                <a:srgbClr val="7F96F9"/>
              </a:gs>
            </a:gsLst>
            <a:lin ang="0" scaled="1"/>
          </a:gradFill>
          <a:ln w="9525">
            <a:noFill/>
            <a:miter lim="800000"/>
            <a:headEnd/>
            <a:tailEnd/>
          </a:ln>
        </p:spPr>
        <p:txBody>
          <a:bodyPr vert="horz" wrap="square" lIns="92075" tIns="137160" rIns="92075" bIns="46038" numCol="1" anchor="ctr" anchorCtr="0" compatLnSpc="1">
            <a:prstTxWarp prst="textNoShape">
              <a:avLst/>
            </a:prstTxWarp>
          </a:bodyPr>
          <a:lstStyle/>
          <a:p>
            <a:pPr lvl="0"/>
            <a:r>
              <a:rPr lang="en-US" altLang="en-US" smtClean="0"/>
              <a:t>Click to edit Master title style</a:t>
            </a:r>
          </a:p>
        </p:txBody>
      </p:sp>
      <p:sp>
        <p:nvSpPr>
          <p:cNvPr id="3075" name="Rectangle 4"/>
          <p:cNvSpPr>
            <a:spLocks noGrp="1" noChangeArrowheads="1"/>
          </p:cNvSpPr>
          <p:nvPr>
            <p:ph type="body" idx="1"/>
          </p:nvPr>
        </p:nvSpPr>
        <p:spPr bwMode="auto">
          <a:xfrm>
            <a:off x="304800" y="914400"/>
            <a:ext cx="8610600" cy="53784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p:cNvSpPr>
            <a:spLocks noGrp="1" noChangeArrowheads="1"/>
          </p:cNvSpPr>
          <p:nvPr>
            <p:ph type="dt" sz="half" idx="2"/>
          </p:nvPr>
        </p:nvSpPr>
        <p:spPr bwMode="auto">
          <a:xfrm>
            <a:off x="3521075" y="6557963"/>
            <a:ext cx="1905000" cy="20637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200"/>
            </a:lvl1pPr>
          </a:lstStyle>
          <a:p>
            <a:pPr defTabSz="914400" eaLnBrk="0" fontAlgn="base" hangingPunct="0">
              <a:spcBef>
                <a:spcPct val="0"/>
              </a:spcBef>
              <a:spcAft>
                <a:spcPct val="0"/>
              </a:spcAft>
              <a:defRPr/>
            </a:pPr>
            <a:r>
              <a:rPr kumimoji="1" lang="en-US" altLang="en-US" smtClean="0">
                <a:solidFill>
                  <a:srgbClr val="000000"/>
                </a:solidFill>
                <a:latin typeface="Arial" charset="0"/>
              </a:rPr>
              <a:t>February 17, 2016</a:t>
            </a:r>
            <a:endParaRPr kumimoji="1" lang="en-US" altLang="en-US">
              <a:solidFill>
                <a:srgbClr val="000000"/>
              </a:solidFill>
              <a:latin typeface="Arial" charset="0"/>
            </a:endParaRPr>
          </a:p>
        </p:txBody>
      </p:sp>
      <p:sp>
        <p:nvSpPr>
          <p:cNvPr id="1030" name="Rectangle 6"/>
          <p:cNvSpPr>
            <a:spLocks noGrp="1" noChangeArrowheads="1"/>
          </p:cNvSpPr>
          <p:nvPr>
            <p:ph type="ftr" sz="quarter" idx="3"/>
          </p:nvPr>
        </p:nvSpPr>
        <p:spPr bwMode="auto">
          <a:xfrm>
            <a:off x="3028950" y="6367463"/>
            <a:ext cx="2895600" cy="2286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200"/>
            </a:lvl1pPr>
          </a:lstStyle>
          <a:p>
            <a:pPr defTabSz="914400" eaLnBrk="0" fontAlgn="base" hangingPunct="0">
              <a:spcBef>
                <a:spcPct val="0"/>
              </a:spcBef>
              <a:spcAft>
                <a:spcPct val="0"/>
              </a:spcAft>
              <a:defRPr/>
            </a:pPr>
            <a:r>
              <a:rPr kumimoji="1" lang="en-US" altLang="en-US" smtClean="0">
                <a:solidFill>
                  <a:srgbClr val="000000"/>
                </a:solidFill>
                <a:latin typeface="Arial" charset="0"/>
              </a:rPr>
              <a:t>Higgs-Maxwell Workshop - Royal Society of Edinburgh</a:t>
            </a:r>
            <a:endParaRPr kumimoji="1" lang="en-US" altLang="en-US">
              <a:solidFill>
                <a:srgbClr val="000000"/>
              </a:solidFill>
              <a:latin typeface="Arial" charset="0"/>
            </a:endParaRPr>
          </a:p>
        </p:txBody>
      </p:sp>
      <p:sp>
        <p:nvSpPr>
          <p:cNvPr id="1031" name="Rectangle 7"/>
          <p:cNvSpPr>
            <a:spLocks noGrp="1" noChangeArrowheads="1"/>
          </p:cNvSpPr>
          <p:nvPr>
            <p:ph type="sldNum" sz="quarter" idx="4"/>
          </p:nvPr>
        </p:nvSpPr>
        <p:spPr bwMode="auto">
          <a:xfrm>
            <a:off x="7010400" y="636746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200"/>
            </a:lvl1pPr>
          </a:lstStyle>
          <a:p>
            <a:pPr defTabSz="914400" eaLnBrk="0" fontAlgn="base" hangingPunct="0">
              <a:spcBef>
                <a:spcPct val="0"/>
              </a:spcBef>
              <a:spcAft>
                <a:spcPct val="0"/>
              </a:spcAft>
              <a:defRPr/>
            </a:pPr>
            <a:fld id="{F4F9ECCC-5760-4339-B592-055385547EC6}" type="slidenum">
              <a:rPr kumimoji="1" lang="en-US" altLang="en-US">
                <a:solidFill>
                  <a:srgbClr val="000000"/>
                </a:solidFill>
                <a:latin typeface="Arial" charset="0"/>
              </a:rPr>
              <a:pPr defTabSz="914400" eaLnBrk="0" fontAlgn="base" hangingPunct="0">
                <a:spcBef>
                  <a:spcPct val="0"/>
                </a:spcBef>
                <a:spcAft>
                  <a:spcPct val="0"/>
                </a:spcAft>
                <a:defRPr/>
              </a:pPr>
              <a:t>‹#›</a:t>
            </a:fld>
            <a:r>
              <a:rPr kumimoji="1" lang="en-US" altLang="en-US">
                <a:solidFill>
                  <a:srgbClr val="000000"/>
                </a:solidFill>
                <a:latin typeface="Arial" charset="0"/>
              </a:rPr>
              <a:t>/27</a:t>
            </a:r>
          </a:p>
        </p:txBody>
      </p:sp>
      <p:sp>
        <p:nvSpPr>
          <p:cNvPr id="1033" name="Line 9"/>
          <p:cNvSpPr>
            <a:spLocks noChangeShapeType="1"/>
          </p:cNvSpPr>
          <p:nvPr/>
        </p:nvSpPr>
        <p:spPr bwMode="auto">
          <a:xfrm>
            <a:off x="304800" y="6324600"/>
            <a:ext cx="8610600" cy="0"/>
          </a:xfrm>
          <a:prstGeom prst="line">
            <a:avLst/>
          </a:prstGeom>
          <a:noFill/>
          <a:ln w="9525">
            <a:solidFill>
              <a:schemeClr val="bg2"/>
            </a:solidFill>
            <a:round/>
            <a:headEnd/>
            <a:tailEnd/>
          </a:ln>
        </p:spPr>
        <p:txBody>
          <a:bodyPr wrap="none" anchor="ctr"/>
          <a:lstStyle/>
          <a:p>
            <a:pPr defTabSz="914400" eaLnBrk="0" fontAlgn="base" hangingPunct="0">
              <a:spcBef>
                <a:spcPct val="0"/>
              </a:spcBef>
              <a:spcAft>
                <a:spcPct val="0"/>
              </a:spcAft>
              <a:defRPr/>
            </a:pPr>
            <a:endParaRPr kumimoji="1" lang="en-US" sz="2400">
              <a:solidFill>
                <a:srgbClr val="000000"/>
              </a:solidFill>
              <a:latin typeface="Arial" charset="0"/>
            </a:endParaRPr>
          </a:p>
        </p:txBody>
      </p:sp>
      <p:sp>
        <p:nvSpPr>
          <p:cNvPr id="1035" name="Text Box 11"/>
          <p:cNvSpPr txBox="1">
            <a:spLocks noChangeArrowheads="1"/>
          </p:cNvSpPr>
          <p:nvPr/>
        </p:nvSpPr>
        <p:spPr bwMode="auto">
          <a:xfrm>
            <a:off x="273050" y="6343650"/>
            <a:ext cx="1073150" cy="27622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defRPr/>
            </a:pPr>
            <a:r>
              <a:rPr lang="en-US" altLang="en-US" sz="1200" dirty="0">
                <a:solidFill>
                  <a:srgbClr val="000000"/>
                </a:solidFill>
                <a:latin typeface="Arial" charset="0"/>
              </a:rPr>
              <a:t>Patrick Janot</a:t>
            </a:r>
          </a:p>
        </p:txBody>
      </p:sp>
    </p:spTree>
    <p:extLst>
      <p:ext uri="{BB962C8B-B14F-4D97-AF65-F5344CB8AC3E}">
        <p14:creationId xmlns:p14="http://schemas.microsoft.com/office/powerpoint/2010/main" val="3021485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transition xmlns:p14="http://schemas.microsoft.com/office/powerpoint/2010/main">
    <p:dissolve/>
  </p:transition>
  <p:hf hdr="0"/>
  <p:txStyles>
    <p:titleStyle>
      <a:lvl1pPr algn="ctr" rtl="0" eaLnBrk="0" fontAlgn="base" hangingPunct="0">
        <a:lnSpc>
          <a:spcPct val="70000"/>
        </a:lnSpc>
        <a:spcBef>
          <a:spcPct val="0"/>
        </a:spcBef>
        <a:spcAft>
          <a:spcPct val="0"/>
        </a:spcAft>
        <a:defRPr kumimoji="1" sz="3200" b="1">
          <a:solidFill>
            <a:srgbClr val="003399"/>
          </a:solidFill>
          <a:latin typeface="+mj-lt"/>
          <a:ea typeface="+mj-ea"/>
          <a:cs typeface="+mj-cs"/>
        </a:defRPr>
      </a:lvl1pPr>
      <a:lvl2pPr algn="ctr" rtl="0" eaLnBrk="0" fontAlgn="base" hangingPunct="0">
        <a:lnSpc>
          <a:spcPct val="70000"/>
        </a:lnSpc>
        <a:spcBef>
          <a:spcPct val="0"/>
        </a:spcBef>
        <a:spcAft>
          <a:spcPct val="0"/>
        </a:spcAft>
        <a:defRPr kumimoji="1" sz="3200" b="1">
          <a:solidFill>
            <a:srgbClr val="003399"/>
          </a:solidFill>
          <a:latin typeface="FG Deanna's Hand" pitchFamily="2" charset="0"/>
        </a:defRPr>
      </a:lvl2pPr>
      <a:lvl3pPr algn="ctr" rtl="0" eaLnBrk="0" fontAlgn="base" hangingPunct="0">
        <a:lnSpc>
          <a:spcPct val="70000"/>
        </a:lnSpc>
        <a:spcBef>
          <a:spcPct val="0"/>
        </a:spcBef>
        <a:spcAft>
          <a:spcPct val="0"/>
        </a:spcAft>
        <a:defRPr kumimoji="1" sz="3200" b="1">
          <a:solidFill>
            <a:srgbClr val="003399"/>
          </a:solidFill>
          <a:latin typeface="FG Deanna's Hand" pitchFamily="2" charset="0"/>
        </a:defRPr>
      </a:lvl3pPr>
      <a:lvl4pPr algn="ctr" rtl="0" eaLnBrk="0" fontAlgn="base" hangingPunct="0">
        <a:lnSpc>
          <a:spcPct val="70000"/>
        </a:lnSpc>
        <a:spcBef>
          <a:spcPct val="0"/>
        </a:spcBef>
        <a:spcAft>
          <a:spcPct val="0"/>
        </a:spcAft>
        <a:defRPr kumimoji="1" sz="3200" b="1">
          <a:solidFill>
            <a:srgbClr val="003399"/>
          </a:solidFill>
          <a:latin typeface="FG Deanna's Hand" pitchFamily="2" charset="0"/>
        </a:defRPr>
      </a:lvl4pPr>
      <a:lvl5pPr algn="ctr" rtl="0" eaLnBrk="0" fontAlgn="base" hangingPunct="0">
        <a:lnSpc>
          <a:spcPct val="70000"/>
        </a:lnSpc>
        <a:spcBef>
          <a:spcPct val="0"/>
        </a:spcBef>
        <a:spcAft>
          <a:spcPct val="0"/>
        </a:spcAft>
        <a:defRPr kumimoji="1" sz="3200" b="1">
          <a:solidFill>
            <a:srgbClr val="003399"/>
          </a:solidFill>
          <a:latin typeface="FG Deanna's Hand" pitchFamily="2" charset="0"/>
        </a:defRPr>
      </a:lvl5pPr>
      <a:lvl6pPr marL="457200" algn="ctr" rtl="0" eaLnBrk="1" fontAlgn="base" hangingPunct="1">
        <a:lnSpc>
          <a:spcPct val="70000"/>
        </a:lnSpc>
        <a:spcBef>
          <a:spcPct val="0"/>
        </a:spcBef>
        <a:spcAft>
          <a:spcPct val="0"/>
        </a:spcAft>
        <a:defRPr kumimoji="1" sz="3200" b="1">
          <a:solidFill>
            <a:srgbClr val="003399"/>
          </a:solidFill>
          <a:latin typeface="Comic Sans MS" pitchFamily="66" charset="0"/>
        </a:defRPr>
      </a:lvl6pPr>
      <a:lvl7pPr marL="914400" algn="ctr" rtl="0" eaLnBrk="1" fontAlgn="base" hangingPunct="1">
        <a:lnSpc>
          <a:spcPct val="70000"/>
        </a:lnSpc>
        <a:spcBef>
          <a:spcPct val="0"/>
        </a:spcBef>
        <a:spcAft>
          <a:spcPct val="0"/>
        </a:spcAft>
        <a:defRPr kumimoji="1" sz="3200" b="1">
          <a:solidFill>
            <a:srgbClr val="003399"/>
          </a:solidFill>
          <a:latin typeface="Comic Sans MS" pitchFamily="66" charset="0"/>
        </a:defRPr>
      </a:lvl7pPr>
      <a:lvl8pPr marL="1371600" algn="ctr" rtl="0" eaLnBrk="1" fontAlgn="base" hangingPunct="1">
        <a:lnSpc>
          <a:spcPct val="70000"/>
        </a:lnSpc>
        <a:spcBef>
          <a:spcPct val="0"/>
        </a:spcBef>
        <a:spcAft>
          <a:spcPct val="0"/>
        </a:spcAft>
        <a:defRPr kumimoji="1" sz="3200" b="1">
          <a:solidFill>
            <a:srgbClr val="003399"/>
          </a:solidFill>
          <a:latin typeface="Comic Sans MS" pitchFamily="66" charset="0"/>
        </a:defRPr>
      </a:lvl8pPr>
      <a:lvl9pPr marL="1828800" algn="ctr" rtl="0" eaLnBrk="1" fontAlgn="base" hangingPunct="1">
        <a:lnSpc>
          <a:spcPct val="70000"/>
        </a:lnSpc>
        <a:spcBef>
          <a:spcPct val="0"/>
        </a:spcBef>
        <a:spcAft>
          <a:spcPct val="0"/>
        </a:spcAft>
        <a:defRPr kumimoji="1" sz="3200" b="1">
          <a:solidFill>
            <a:srgbClr val="003399"/>
          </a:solidFill>
          <a:latin typeface="Comic Sans MS" pitchFamily="66" charset="0"/>
        </a:defRPr>
      </a:lvl9pPr>
    </p:titleStyle>
    <p:bodyStyle>
      <a:lvl1pPr marL="342900" indent="-342900" algn="l" rtl="0" eaLnBrk="0" fontAlgn="base" hangingPunct="0">
        <a:spcBef>
          <a:spcPct val="20000"/>
        </a:spcBef>
        <a:spcAft>
          <a:spcPct val="0"/>
        </a:spcAft>
        <a:buClr>
          <a:srgbClr val="FF0000"/>
        </a:buClr>
        <a:buSzPct val="50000"/>
        <a:buFont typeface="Wingdings" pitchFamily="2" charset="2"/>
        <a:buChar char="q"/>
        <a:defRPr kumimoji="1" sz="2400" b="1">
          <a:solidFill>
            <a:srgbClr val="FF0000"/>
          </a:solidFill>
          <a:latin typeface="+mn-lt"/>
          <a:ea typeface="+mn-ea"/>
          <a:cs typeface="+mn-cs"/>
        </a:defRPr>
      </a:lvl1pPr>
      <a:lvl2pPr marL="742950" indent="-285750" algn="l" rtl="0" eaLnBrk="0" fontAlgn="base" hangingPunct="0">
        <a:spcBef>
          <a:spcPct val="20000"/>
        </a:spcBef>
        <a:spcAft>
          <a:spcPct val="0"/>
        </a:spcAft>
        <a:buClr>
          <a:srgbClr val="0000CC"/>
        </a:buClr>
        <a:buSzPct val="60000"/>
        <a:buFont typeface="Zapf Dingbats" charset="2"/>
        <a:buChar char="u"/>
        <a:defRPr kumimoji="1" sz="2000" b="1">
          <a:solidFill>
            <a:srgbClr val="0000CC"/>
          </a:solidFill>
          <a:latin typeface="+mn-lt"/>
        </a:defRPr>
      </a:lvl2pPr>
      <a:lvl3pPr marL="1143000" indent="-228600" algn="l" rtl="0" eaLnBrk="0" fontAlgn="base" hangingPunct="0">
        <a:spcBef>
          <a:spcPct val="20000"/>
        </a:spcBef>
        <a:spcAft>
          <a:spcPct val="0"/>
        </a:spcAft>
        <a:buClr>
          <a:srgbClr val="009900"/>
        </a:buClr>
        <a:buSzPct val="65000"/>
        <a:buFont typeface="Zapf Dingbats" charset="2"/>
        <a:buChar char="l"/>
        <a:defRPr kumimoji="1" sz="2000" b="1">
          <a:solidFill>
            <a:srgbClr val="009900"/>
          </a:solidFill>
          <a:latin typeface="+mn-lt"/>
        </a:defRPr>
      </a:lvl3pPr>
      <a:lvl4pPr marL="1600200" indent="-228600" algn="l" rtl="0" eaLnBrk="0" fontAlgn="base" hangingPunct="0">
        <a:spcBef>
          <a:spcPct val="20000"/>
        </a:spcBef>
        <a:spcAft>
          <a:spcPct val="0"/>
        </a:spcAft>
        <a:buClr>
          <a:srgbClr val="CC0099"/>
        </a:buClr>
        <a:buSzPct val="75000"/>
        <a:buFont typeface="Zapf Dingbats" charset="2"/>
        <a:buChar char="è"/>
        <a:defRPr kumimoji="1" sz="2000" b="1">
          <a:solidFill>
            <a:srgbClr val="CC0099"/>
          </a:solidFill>
          <a:latin typeface="+mn-lt"/>
        </a:defRPr>
      </a:lvl4pPr>
      <a:lvl5pPr marL="2057400" indent="-228600" algn="l" rtl="0" eaLnBrk="0" fontAlgn="base" hangingPunct="0">
        <a:spcBef>
          <a:spcPct val="20000"/>
        </a:spcBef>
        <a:spcAft>
          <a:spcPct val="0"/>
        </a:spcAft>
        <a:buClr>
          <a:schemeClr val="hlink"/>
        </a:buClr>
        <a:buSzPct val="100000"/>
        <a:buFont typeface="Zapf Dingbats" charset="2"/>
        <a:buChar char="»"/>
        <a:defRPr kumimoji="1" sz="2000" b="1">
          <a:solidFill>
            <a:schemeClr val="tx1"/>
          </a:solidFill>
          <a:latin typeface="+mn-lt"/>
        </a:defRPr>
      </a:lvl5pPr>
      <a:lvl6pPr marL="2514600" indent="-228600" algn="l" rtl="0" eaLnBrk="1" fontAlgn="base" hangingPunct="1">
        <a:spcBef>
          <a:spcPct val="20000"/>
        </a:spcBef>
        <a:spcAft>
          <a:spcPct val="0"/>
        </a:spcAft>
        <a:buClr>
          <a:schemeClr val="hlink"/>
        </a:buClr>
        <a:buSzPct val="100000"/>
        <a:buFont typeface="Zapf Dingbats" charset="2"/>
        <a:defRPr kumimoji="1" sz="2000" b="1">
          <a:solidFill>
            <a:schemeClr val="tx1"/>
          </a:solidFill>
          <a:latin typeface="+mn-lt"/>
        </a:defRPr>
      </a:lvl6pPr>
      <a:lvl7pPr marL="2971800" indent="-228600" algn="l" rtl="0" eaLnBrk="1" fontAlgn="base" hangingPunct="1">
        <a:spcBef>
          <a:spcPct val="20000"/>
        </a:spcBef>
        <a:spcAft>
          <a:spcPct val="0"/>
        </a:spcAft>
        <a:buClr>
          <a:schemeClr val="hlink"/>
        </a:buClr>
        <a:buSzPct val="100000"/>
        <a:buFont typeface="Zapf Dingbats" charset="2"/>
        <a:defRPr kumimoji="1" sz="2000" b="1">
          <a:solidFill>
            <a:schemeClr val="tx1"/>
          </a:solidFill>
          <a:latin typeface="+mn-lt"/>
        </a:defRPr>
      </a:lvl7pPr>
      <a:lvl8pPr marL="3429000" indent="-228600" algn="l" rtl="0" eaLnBrk="1" fontAlgn="base" hangingPunct="1">
        <a:spcBef>
          <a:spcPct val="20000"/>
        </a:spcBef>
        <a:spcAft>
          <a:spcPct val="0"/>
        </a:spcAft>
        <a:buClr>
          <a:schemeClr val="hlink"/>
        </a:buClr>
        <a:buSzPct val="100000"/>
        <a:buFont typeface="Zapf Dingbats" charset="2"/>
        <a:defRPr kumimoji="1" sz="2000" b="1">
          <a:solidFill>
            <a:schemeClr val="tx1"/>
          </a:solidFill>
          <a:latin typeface="+mn-lt"/>
        </a:defRPr>
      </a:lvl8pPr>
      <a:lvl9pPr marL="3886200" indent="-228600" algn="l" rtl="0" eaLnBrk="1" fontAlgn="base" hangingPunct="1">
        <a:spcBef>
          <a:spcPct val="20000"/>
        </a:spcBef>
        <a:spcAft>
          <a:spcPct val="0"/>
        </a:spcAft>
        <a:buClr>
          <a:schemeClr val="hlink"/>
        </a:buClr>
        <a:buSzPct val="100000"/>
        <a:buFont typeface="Zapf Dingbats" charset="2"/>
        <a:defRPr kumimoji="1"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bwMode="auto">
          <a:xfrm>
            <a:off x="304800" y="152400"/>
            <a:ext cx="8610600" cy="762000"/>
          </a:xfrm>
          <a:prstGeom prst="rect">
            <a:avLst/>
          </a:prstGeom>
          <a:gradFill rotWithShape="0">
            <a:gsLst>
              <a:gs pos="0">
                <a:srgbClr val="EBF5FF"/>
              </a:gs>
              <a:gs pos="100000">
                <a:srgbClr val="7F96F9"/>
              </a:gs>
            </a:gsLst>
            <a:lin ang="0" scaled="1"/>
          </a:gradFill>
          <a:ln w="9525">
            <a:noFill/>
            <a:miter lim="800000"/>
            <a:headEnd/>
            <a:tailEnd/>
          </a:ln>
        </p:spPr>
        <p:txBody>
          <a:bodyPr vert="horz" wrap="square" lIns="92075" tIns="137160" rIns="92075" bIns="46038" numCol="1" anchor="ctr" anchorCtr="0" compatLnSpc="1">
            <a:prstTxWarp prst="textNoShape">
              <a:avLst/>
            </a:prstTxWarp>
          </a:bodyPr>
          <a:lstStyle/>
          <a:p>
            <a:pPr lvl="0"/>
            <a:r>
              <a:rPr lang="en-US" altLang="en-US" smtClean="0"/>
              <a:t>Click to edit Master title style</a:t>
            </a:r>
          </a:p>
        </p:txBody>
      </p:sp>
      <p:sp>
        <p:nvSpPr>
          <p:cNvPr id="3075" name="Rectangle 4"/>
          <p:cNvSpPr>
            <a:spLocks noGrp="1" noChangeArrowheads="1"/>
          </p:cNvSpPr>
          <p:nvPr>
            <p:ph type="body" idx="1"/>
          </p:nvPr>
        </p:nvSpPr>
        <p:spPr bwMode="auto">
          <a:xfrm>
            <a:off x="304800" y="914400"/>
            <a:ext cx="8610600" cy="53784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p:cNvSpPr>
            <a:spLocks noGrp="1" noChangeArrowheads="1"/>
          </p:cNvSpPr>
          <p:nvPr>
            <p:ph type="dt" sz="half" idx="2"/>
          </p:nvPr>
        </p:nvSpPr>
        <p:spPr bwMode="auto">
          <a:xfrm>
            <a:off x="3521075" y="6557963"/>
            <a:ext cx="1905000" cy="20637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200"/>
            </a:lvl1pPr>
          </a:lstStyle>
          <a:p>
            <a:pPr defTabSz="914400" eaLnBrk="0" fontAlgn="base" hangingPunct="0">
              <a:spcBef>
                <a:spcPct val="0"/>
              </a:spcBef>
              <a:spcAft>
                <a:spcPct val="0"/>
              </a:spcAft>
              <a:defRPr/>
            </a:pPr>
            <a:r>
              <a:rPr kumimoji="1" lang="en-US" altLang="en-US" smtClean="0">
                <a:solidFill>
                  <a:srgbClr val="000000"/>
                </a:solidFill>
                <a:latin typeface="Arial" charset="0"/>
              </a:rPr>
              <a:t>February 17, 2016</a:t>
            </a:r>
            <a:endParaRPr kumimoji="1" lang="en-US" altLang="en-US">
              <a:solidFill>
                <a:srgbClr val="000000"/>
              </a:solidFill>
              <a:latin typeface="Arial" charset="0"/>
            </a:endParaRPr>
          </a:p>
        </p:txBody>
      </p:sp>
      <p:sp>
        <p:nvSpPr>
          <p:cNvPr id="1030" name="Rectangle 6"/>
          <p:cNvSpPr>
            <a:spLocks noGrp="1" noChangeArrowheads="1"/>
          </p:cNvSpPr>
          <p:nvPr>
            <p:ph type="ftr" sz="quarter" idx="3"/>
          </p:nvPr>
        </p:nvSpPr>
        <p:spPr bwMode="auto">
          <a:xfrm>
            <a:off x="3028950" y="6367463"/>
            <a:ext cx="2895600" cy="2286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200"/>
            </a:lvl1pPr>
          </a:lstStyle>
          <a:p>
            <a:pPr defTabSz="914400" eaLnBrk="0" fontAlgn="base" hangingPunct="0">
              <a:spcBef>
                <a:spcPct val="0"/>
              </a:spcBef>
              <a:spcAft>
                <a:spcPct val="0"/>
              </a:spcAft>
              <a:defRPr/>
            </a:pPr>
            <a:r>
              <a:rPr kumimoji="1" lang="en-US" altLang="en-US" smtClean="0">
                <a:solidFill>
                  <a:srgbClr val="000000"/>
                </a:solidFill>
                <a:latin typeface="Arial" charset="0"/>
              </a:rPr>
              <a:t>Higgs-Maxwell Workshop - Royal Society of Edinburgh</a:t>
            </a:r>
            <a:endParaRPr kumimoji="1" lang="en-US" altLang="en-US">
              <a:solidFill>
                <a:srgbClr val="000000"/>
              </a:solidFill>
              <a:latin typeface="Arial" charset="0"/>
            </a:endParaRPr>
          </a:p>
        </p:txBody>
      </p:sp>
      <p:sp>
        <p:nvSpPr>
          <p:cNvPr id="1031" name="Rectangle 7"/>
          <p:cNvSpPr>
            <a:spLocks noGrp="1" noChangeArrowheads="1"/>
          </p:cNvSpPr>
          <p:nvPr>
            <p:ph type="sldNum" sz="quarter" idx="4"/>
          </p:nvPr>
        </p:nvSpPr>
        <p:spPr bwMode="auto">
          <a:xfrm>
            <a:off x="7010400" y="636746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200"/>
            </a:lvl1pPr>
          </a:lstStyle>
          <a:p>
            <a:pPr defTabSz="914400" eaLnBrk="0" fontAlgn="base" hangingPunct="0">
              <a:spcBef>
                <a:spcPct val="0"/>
              </a:spcBef>
              <a:spcAft>
                <a:spcPct val="0"/>
              </a:spcAft>
              <a:defRPr/>
            </a:pPr>
            <a:fld id="{F4F9ECCC-5760-4339-B592-055385547EC6}" type="slidenum">
              <a:rPr kumimoji="1" lang="en-US" altLang="en-US">
                <a:solidFill>
                  <a:srgbClr val="000000"/>
                </a:solidFill>
                <a:latin typeface="Arial" charset="0"/>
              </a:rPr>
              <a:pPr defTabSz="914400" eaLnBrk="0" fontAlgn="base" hangingPunct="0">
                <a:spcBef>
                  <a:spcPct val="0"/>
                </a:spcBef>
                <a:spcAft>
                  <a:spcPct val="0"/>
                </a:spcAft>
                <a:defRPr/>
              </a:pPr>
              <a:t>‹#›</a:t>
            </a:fld>
            <a:r>
              <a:rPr kumimoji="1" lang="en-US" altLang="en-US">
                <a:solidFill>
                  <a:srgbClr val="000000"/>
                </a:solidFill>
                <a:latin typeface="Arial" charset="0"/>
              </a:rPr>
              <a:t>/27</a:t>
            </a:r>
          </a:p>
        </p:txBody>
      </p:sp>
      <p:sp>
        <p:nvSpPr>
          <p:cNvPr id="1033" name="Line 9"/>
          <p:cNvSpPr>
            <a:spLocks noChangeShapeType="1"/>
          </p:cNvSpPr>
          <p:nvPr/>
        </p:nvSpPr>
        <p:spPr bwMode="auto">
          <a:xfrm>
            <a:off x="304800" y="6324600"/>
            <a:ext cx="8610600" cy="0"/>
          </a:xfrm>
          <a:prstGeom prst="line">
            <a:avLst/>
          </a:prstGeom>
          <a:noFill/>
          <a:ln w="9525">
            <a:solidFill>
              <a:schemeClr val="bg2"/>
            </a:solidFill>
            <a:round/>
            <a:headEnd/>
            <a:tailEnd/>
          </a:ln>
        </p:spPr>
        <p:txBody>
          <a:bodyPr wrap="none" anchor="ctr"/>
          <a:lstStyle/>
          <a:p>
            <a:pPr defTabSz="914400" eaLnBrk="0" fontAlgn="base" hangingPunct="0">
              <a:spcBef>
                <a:spcPct val="0"/>
              </a:spcBef>
              <a:spcAft>
                <a:spcPct val="0"/>
              </a:spcAft>
              <a:defRPr/>
            </a:pPr>
            <a:endParaRPr kumimoji="1" lang="en-US" sz="2400">
              <a:solidFill>
                <a:srgbClr val="000000"/>
              </a:solidFill>
              <a:latin typeface="Arial" charset="0"/>
            </a:endParaRPr>
          </a:p>
        </p:txBody>
      </p:sp>
      <p:sp>
        <p:nvSpPr>
          <p:cNvPr id="1035" name="Text Box 11"/>
          <p:cNvSpPr txBox="1">
            <a:spLocks noChangeArrowheads="1"/>
          </p:cNvSpPr>
          <p:nvPr/>
        </p:nvSpPr>
        <p:spPr bwMode="auto">
          <a:xfrm>
            <a:off x="273050" y="6343650"/>
            <a:ext cx="1073150" cy="27622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defRPr/>
            </a:pPr>
            <a:r>
              <a:rPr lang="en-US" altLang="en-US" sz="1200" dirty="0">
                <a:solidFill>
                  <a:srgbClr val="000000"/>
                </a:solidFill>
                <a:latin typeface="Arial" charset="0"/>
              </a:rPr>
              <a:t>Patrick Janot</a:t>
            </a:r>
          </a:p>
        </p:txBody>
      </p:sp>
    </p:spTree>
    <p:extLst>
      <p:ext uri="{BB962C8B-B14F-4D97-AF65-F5344CB8AC3E}">
        <p14:creationId xmlns:p14="http://schemas.microsoft.com/office/powerpoint/2010/main" val="273316670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p:transition xmlns:p14="http://schemas.microsoft.com/office/powerpoint/2010/main">
    <p:dissolve/>
  </p:transition>
  <p:hf hdr="0"/>
  <p:txStyles>
    <p:titleStyle>
      <a:lvl1pPr algn="ctr" rtl="0" eaLnBrk="0" fontAlgn="base" hangingPunct="0">
        <a:lnSpc>
          <a:spcPct val="70000"/>
        </a:lnSpc>
        <a:spcBef>
          <a:spcPct val="0"/>
        </a:spcBef>
        <a:spcAft>
          <a:spcPct val="0"/>
        </a:spcAft>
        <a:defRPr kumimoji="1" sz="3200" b="1">
          <a:solidFill>
            <a:srgbClr val="003399"/>
          </a:solidFill>
          <a:latin typeface="+mj-lt"/>
          <a:ea typeface="+mj-ea"/>
          <a:cs typeface="+mj-cs"/>
        </a:defRPr>
      </a:lvl1pPr>
      <a:lvl2pPr algn="ctr" rtl="0" eaLnBrk="0" fontAlgn="base" hangingPunct="0">
        <a:lnSpc>
          <a:spcPct val="70000"/>
        </a:lnSpc>
        <a:spcBef>
          <a:spcPct val="0"/>
        </a:spcBef>
        <a:spcAft>
          <a:spcPct val="0"/>
        </a:spcAft>
        <a:defRPr kumimoji="1" sz="3200" b="1">
          <a:solidFill>
            <a:srgbClr val="003399"/>
          </a:solidFill>
          <a:latin typeface="FG Deanna's Hand" pitchFamily="2" charset="0"/>
        </a:defRPr>
      </a:lvl2pPr>
      <a:lvl3pPr algn="ctr" rtl="0" eaLnBrk="0" fontAlgn="base" hangingPunct="0">
        <a:lnSpc>
          <a:spcPct val="70000"/>
        </a:lnSpc>
        <a:spcBef>
          <a:spcPct val="0"/>
        </a:spcBef>
        <a:spcAft>
          <a:spcPct val="0"/>
        </a:spcAft>
        <a:defRPr kumimoji="1" sz="3200" b="1">
          <a:solidFill>
            <a:srgbClr val="003399"/>
          </a:solidFill>
          <a:latin typeface="FG Deanna's Hand" pitchFamily="2" charset="0"/>
        </a:defRPr>
      </a:lvl3pPr>
      <a:lvl4pPr algn="ctr" rtl="0" eaLnBrk="0" fontAlgn="base" hangingPunct="0">
        <a:lnSpc>
          <a:spcPct val="70000"/>
        </a:lnSpc>
        <a:spcBef>
          <a:spcPct val="0"/>
        </a:spcBef>
        <a:spcAft>
          <a:spcPct val="0"/>
        </a:spcAft>
        <a:defRPr kumimoji="1" sz="3200" b="1">
          <a:solidFill>
            <a:srgbClr val="003399"/>
          </a:solidFill>
          <a:latin typeface="FG Deanna's Hand" pitchFamily="2" charset="0"/>
        </a:defRPr>
      </a:lvl4pPr>
      <a:lvl5pPr algn="ctr" rtl="0" eaLnBrk="0" fontAlgn="base" hangingPunct="0">
        <a:lnSpc>
          <a:spcPct val="70000"/>
        </a:lnSpc>
        <a:spcBef>
          <a:spcPct val="0"/>
        </a:spcBef>
        <a:spcAft>
          <a:spcPct val="0"/>
        </a:spcAft>
        <a:defRPr kumimoji="1" sz="3200" b="1">
          <a:solidFill>
            <a:srgbClr val="003399"/>
          </a:solidFill>
          <a:latin typeface="FG Deanna's Hand" pitchFamily="2" charset="0"/>
        </a:defRPr>
      </a:lvl5pPr>
      <a:lvl6pPr marL="457200" algn="ctr" rtl="0" eaLnBrk="1" fontAlgn="base" hangingPunct="1">
        <a:lnSpc>
          <a:spcPct val="70000"/>
        </a:lnSpc>
        <a:spcBef>
          <a:spcPct val="0"/>
        </a:spcBef>
        <a:spcAft>
          <a:spcPct val="0"/>
        </a:spcAft>
        <a:defRPr kumimoji="1" sz="3200" b="1">
          <a:solidFill>
            <a:srgbClr val="003399"/>
          </a:solidFill>
          <a:latin typeface="Comic Sans MS" pitchFamily="66" charset="0"/>
        </a:defRPr>
      </a:lvl6pPr>
      <a:lvl7pPr marL="914400" algn="ctr" rtl="0" eaLnBrk="1" fontAlgn="base" hangingPunct="1">
        <a:lnSpc>
          <a:spcPct val="70000"/>
        </a:lnSpc>
        <a:spcBef>
          <a:spcPct val="0"/>
        </a:spcBef>
        <a:spcAft>
          <a:spcPct val="0"/>
        </a:spcAft>
        <a:defRPr kumimoji="1" sz="3200" b="1">
          <a:solidFill>
            <a:srgbClr val="003399"/>
          </a:solidFill>
          <a:latin typeface="Comic Sans MS" pitchFamily="66" charset="0"/>
        </a:defRPr>
      </a:lvl7pPr>
      <a:lvl8pPr marL="1371600" algn="ctr" rtl="0" eaLnBrk="1" fontAlgn="base" hangingPunct="1">
        <a:lnSpc>
          <a:spcPct val="70000"/>
        </a:lnSpc>
        <a:spcBef>
          <a:spcPct val="0"/>
        </a:spcBef>
        <a:spcAft>
          <a:spcPct val="0"/>
        </a:spcAft>
        <a:defRPr kumimoji="1" sz="3200" b="1">
          <a:solidFill>
            <a:srgbClr val="003399"/>
          </a:solidFill>
          <a:latin typeface="Comic Sans MS" pitchFamily="66" charset="0"/>
        </a:defRPr>
      </a:lvl8pPr>
      <a:lvl9pPr marL="1828800" algn="ctr" rtl="0" eaLnBrk="1" fontAlgn="base" hangingPunct="1">
        <a:lnSpc>
          <a:spcPct val="70000"/>
        </a:lnSpc>
        <a:spcBef>
          <a:spcPct val="0"/>
        </a:spcBef>
        <a:spcAft>
          <a:spcPct val="0"/>
        </a:spcAft>
        <a:defRPr kumimoji="1" sz="3200" b="1">
          <a:solidFill>
            <a:srgbClr val="003399"/>
          </a:solidFill>
          <a:latin typeface="Comic Sans MS" pitchFamily="66" charset="0"/>
        </a:defRPr>
      </a:lvl9pPr>
    </p:titleStyle>
    <p:bodyStyle>
      <a:lvl1pPr marL="342900" indent="-342900" algn="l" rtl="0" eaLnBrk="0" fontAlgn="base" hangingPunct="0">
        <a:spcBef>
          <a:spcPct val="20000"/>
        </a:spcBef>
        <a:spcAft>
          <a:spcPct val="0"/>
        </a:spcAft>
        <a:buClr>
          <a:srgbClr val="FF0000"/>
        </a:buClr>
        <a:buSzPct val="50000"/>
        <a:buFont typeface="Wingdings" pitchFamily="2" charset="2"/>
        <a:buChar char="q"/>
        <a:defRPr kumimoji="1" sz="2400" b="1">
          <a:solidFill>
            <a:srgbClr val="FF0000"/>
          </a:solidFill>
          <a:latin typeface="+mn-lt"/>
          <a:ea typeface="+mn-ea"/>
          <a:cs typeface="+mn-cs"/>
        </a:defRPr>
      </a:lvl1pPr>
      <a:lvl2pPr marL="742950" indent="-285750" algn="l" rtl="0" eaLnBrk="0" fontAlgn="base" hangingPunct="0">
        <a:spcBef>
          <a:spcPct val="20000"/>
        </a:spcBef>
        <a:spcAft>
          <a:spcPct val="0"/>
        </a:spcAft>
        <a:buClr>
          <a:srgbClr val="0000CC"/>
        </a:buClr>
        <a:buSzPct val="60000"/>
        <a:buFont typeface="Zapf Dingbats" charset="2"/>
        <a:buChar char="u"/>
        <a:defRPr kumimoji="1" sz="2000" b="1">
          <a:solidFill>
            <a:srgbClr val="0000CC"/>
          </a:solidFill>
          <a:latin typeface="+mn-lt"/>
        </a:defRPr>
      </a:lvl2pPr>
      <a:lvl3pPr marL="1143000" indent="-228600" algn="l" rtl="0" eaLnBrk="0" fontAlgn="base" hangingPunct="0">
        <a:spcBef>
          <a:spcPct val="20000"/>
        </a:spcBef>
        <a:spcAft>
          <a:spcPct val="0"/>
        </a:spcAft>
        <a:buClr>
          <a:srgbClr val="009900"/>
        </a:buClr>
        <a:buSzPct val="65000"/>
        <a:buFont typeface="Zapf Dingbats" charset="2"/>
        <a:buChar char="l"/>
        <a:defRPr kumimoji="1" sz="2000" b="1">
          <a:solidFill>
            <a:srgbClr val="009900"/>
          </a:solidFill>
          <a:latin typeface="+mn-lt"/>
        </a:defRPr>
      </a:lvl3pPr>
      <a:lvl4pPr marL="1600200" indent="-228600" algn="l" rtl="0" eaLnBrk="0" fontAlgn="base" hangingPunct="0">
        <a:spcBef>
          <a:spcPct val="20000"/>
        </a:spcBef>
        <a:spcAft>
          <a:spcPct val="0"/>
        </a:spcAft>
        <a:buClr>
          <a:srgbClr val="CC0099"/>
        </a:buClr>
        <a:buSzPct val="75000"/>
        <a:buFont typeface="Zapf Dingbats" charset="2"/>
        <a:buChar char="è"/>
        <a:defRPr kumimoji="1" sz="2000" b="1">
          <a:solidFill>
            <a:srgbClr val="CC0099"/>
          </a:solidFill>
          <a:latin typeface="+mn-lt"/>
        </a:defRPr>
      </a:lvl4pPr>
      <a:lvl5pPr marL="2057400" indent="-228600" algn="l" rtl="0" eaLnBrk="0" fontAlgn="base" hangingPunct="0">
        <a:spcBef>
          <a:spcPct val="20000"/>
        </a:spcBef>
        <a:spcAft>
          <a:spcPct val="0"/>
        </a:spcAft>
        <a:buClr>
          <a:schemeClr val="hlink"/>
        </a:buClr>
        <a:buSzPct val="100000"/>
        <a:buFont typeface="Zapf Dingbats" charset="2"/>
        <a:buChar char="»"/>
        <a:defRPr kumimoji="1" sz="2000" b="1">
          <a:solidFill>
            <a:schemeClr val="tx1"/>
          </a:solidFill>
          <a:latin typeface="+mn-lt"/>
        </a:defRPr>
      </a:lvl5pPr>
      <a:lvl6pPr marL="2514600" indent="-228600" algn="l" rtl="0" eaLnBrk="1" fontAlgn="base" hangingPunct="1">
        <a:spcBef>
          <a:spcPct val="20000"/>
        </a:spcBef>
        <a:spcAft>
          <a:spcPct val="0"/>
        </a:spcAft>
        <a:buClr>
          <a:schemeClr val="hlink"/>
        </a:buClr>
        <a:buSzPct val="100000"/>
        <a:buFont typeface="Zapf Dingbats" charset="2"/>
        <a:defRPr kumimoji="1" sz="2000" b="1">
          <a:solidFill>
            <a:schemeClr val="tx1"/>
          </a:solidFill>
          <a:latin typeface="+mn-lt"/>
        </a:defRPr>
      </a:lvl6pPr>
      <a:lvl7pPr marL="2971800" indent="-228600" algn="l" rtl="0" eaLnBrk="1" fontAlgn="base" hangingPunct="1">
        <a:spcBef>
          <a:spcPct val="20000"/>
        </a:spcBef>
        <a:spcAft>
          <a:spcPct val="0"/>
        </a:spcAft>
        <a:buClr>
          <a:schemeClr val="hlink"/>
        </a:buClr>
        <a:buSzPct val="100000"/>
        <a:buFont typeface="Zapf Dingbats" charset="2"/>
        <a:defRPr kumimoji="1" sz="2000" b="1">
          <a:solidFill>
            <a:schemeClr val="tx1"/>
          </a:solidFill>
          <a:latin typeface="+mn-lt"/>
        </a:defRPr>
      </a:lvl7pPr>
      <a:lvl8pPr marL="3429000" indent="-228600" algn="l" rtl="0" eaLnBrk="1" fontAlgn="base" hangingPunct="1">
        <a:spcBef>
          <a:spcPct val="20000"/>
        </a:spcBef>
        <a:spcAft>
          <a:spcPct val="0"/>
        </a:spcAft>
        <a:buClr>
          <a:schemeClr val="hlink"/>
        </a:buClr>
        <a:buSzPct val="100000"/>
        <a:buFont typeface="Zapf Dingbats" charset="2"/>
        <a:defRPr kumimoji="1" sz="2000" b="1">
          <a:solidFill>
            <a:schemeClr val="tx1"/>
          </a:solidFill>
          <a:latin typeface="+mn-lt"/>
        </a:defRPr>
      </a:lvl8pPr>
      <a:lvl9pPr marL="3886200" indent="-228600" algn="l" rtl="0" eaLnBrk="1" fontAlgn="base" hangingPunct="1">
        <a:spcBef>
          <a:spcPct val="20000"/>
        </a:spcBef>
        <a:spcAft>
          <a:spcPct val="0"/>
        </a:spcAft>
        <a:buClr>
          <a:schemeClr val="hlink"/>
        </a:buClr>
        <a:buSzPct val="100000"/>
        <a:buFont typeface="Zapf Dingbats" charset="2"/>
        <a:defRPr kumimoji="1"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5.emf"/><Relationship Id="rId5" Type="http://schemas.openxmlformats.org/officeDocument/2006/relationships/oleObject" Target="../embeddings/oleObject6.bin"/><Relationship Id="rId6" Type="http://schemas.openxmlformats.org/officeDocument/2006/relationships/image" Target="../media/image16.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gif"/><Relationship Id="rId3" Type="http://schemas.openxmlformats.org/officeDocument/2006/relationships/image" Target="../media/image18.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 Id="rId3"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emf"/><Relationship Id="rId3" Type="http://schemas.openxmlformats.org/officeDocument/2006/relationships/image" Target="../media/image22.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oleObject" Target="../embeddings/oleObject7.bin"/><Relationship Id="rId5" Type="http://schemas.openxmlformats.org/officeDocument/2006/relationships/image" Target="../media/image26.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1" Type="http://schemas.openxmlformats.org/officeDocument/2006/relationships/slideLayout" Target="../slideLayouts/slideLayout29.xml"/><Relationship Id="rId2" Type="http://schemas.openxmlformats.org/officeDocument/2006/relationships/image" Target="../media/image33.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8.bin"/><Relationship Id="rId5" Type="http://schemas.openxmlformats.org/officeDocument/2006/relationships/image" Target="../media/image36.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37.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38.emf"/><Relationship Id="rId5" Type="http://schemas.openxmlformats.org/officeDocument/2006/relationships/oleObject" Target="../embeddings/oleObject11.bin"/><Relationship Id="rId6" Type="http://schemas.openxmlformats.org/officeDocument/2006/relationships/image" Target="../media/image39.emf"/><Relationship Id="rId7" Type="http://schemas.openxmlformats.org/officeDocument/2006/relationships/oleObject" Target="../embeddings/oleObject12.bin"/><Relationship Id="rId8" Type="http://schemas.openxmlformats.org/officeDocument/2006/relationships/image" Target="../media/image40.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GIF"/><Relationship Id="rId4" Type="http://schemas.openxmlformats.org/officeDocument/2006/relationships/image" Target="../media/image43.emf"/><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eg"/><Relationship Id="rId5" Type="http://schemas.openxmlformats.org/officeDocument/2006/relationships/image" Target="../media/image48.gif"/><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emf"/><Relationship Id="rId1" Type="http://schemas.openxmlformats.org/officeDocument/2006/relationships/slideLayout" Target="../slideLayouts/slideLayout2.xml"/><Relationship Id="rId2" Type="http://schemas.openxmlformats.org/officeDocument/2006/relationships/image" Target="../media/image6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42.xml.rels><?xml version="1.0" encoding="UTF-8" standalone="yes"?>
<Relationships xmlns="http://schemas.openxmlformats.org/package/2006/relationships"><Relationship Id="rId11" Type="http://schemas.openxmlformats.org/officeDocument/2006/relationships/image" Target="../media/image72.png"/><Relationship Id="rId12" Type="http://schemas.openxmlformats.org/officeDocument/2006/relationships/image" Target="../media/image73.jpg"/><Relationship Id="rId13"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diagramData" Target="../diagrams/data2.xml"/><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68.emf"/><Relationship Id="rId8" Type="http://schemas.openxmlformats.org/officeDocument/2006/relationships/image" Target="../media/image69.png"/><Relationship Id="rId9" Type="http://schemas.openxmlformats.org/officeDocument/2006/relationships/image" Target="../media/image70.emf"/><Relationship Id="rId10" Type="http://schemas.openxmlformats.org/officeDocument/2006/relationships/image" Target="../media/image7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8.jpeg"/><Relationship Id="rId5"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76.emf"/></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5.xml.rels><?xml version="1.0" encoding="UTF-8" standalone="yes"?>
<Relationships xmlns="http://schemas.openxmlformats.org/package/2006/relationships"><Relationship Id="rId11" Type="http://schemas.openxmlformats.org/officeDocument/2006/relationships/image" Target="../media/image6.emf"/><Relationship Id="rId12" Type="http://schemas.openxmlformats.org/officeDocument/2006/relationships/oleObject" Target="../embeddings/oleObject3.bin"/><Relationship Id="rId13"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oleObject" Target="../embeddings/oleObject1.bin"/><Relationship Id="rId9" Type="http://schemas.openxmlformats.org/officeDocument/2006/relationships/image" Target="../media/image5.emf"/><Relationship Id="rId10"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0.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4700" y="1190625"/>
            <a:ext cx="8369300" cy="2695575"/>
          </a:xfrm>
        </p:spPr>
        <p:txBody>
          <a:bodyPr>
            <a:normAutofit/>
          </a:bodyPr>
          <a:lstStyle/>
          <a:p>
            <a:r>
              <a:rPr lang="en-US" sz="4000" dirty="0" smtClean="0"/>
              <a:t>Muon Colliders:</a:t>
            </a:r>
            <a:br>
              <a:rPr lang="en-US" sz="4000" dirty="0" smtClean="0"/>
            </a:br>
            <a:r>
              <a:rPr lang="en-US" sz="4000" dirty="0" smtClean="0"/>
              <a:t>Physics and </a:t>
            </a:r>
            <a:r>
              <a:rPr lang="en-US" sz="4000" dirty="0" smtClean="0"/>
              <a:t>Accelerator Technology </a:t>
            </a:r>
            <a:endParaRPr lang="en-US" sz="4000" dirty="0"/>
          </a:p>
        </p:txBody>
      </p:sp>
      <p:sp>
        <p:nvSpPr>
          <p:cNvPr id="3" name="Subtitle 2"/>
          <p:cNvSpPr>
            <a:spLocks noGrp="1"/>
          </p:cNvSpPr>
          <p:nvPr>
            <p:ph type="subTitle" idx="1"/>
          </p:nvPr>
        </p:nvSpPr>
        <p:spPr>
          <a:xfrm>
            <a:off x="1371600" y="3467100"/>
            <a:ext cx="7772400" cy="1752600"/>
          </a:xfrm>
        </p:spPr>
        <p:txBody>
          <a:bodyPr/>
          <a:lstStyle/>
          <a:p>
            <a:r>
              <a:rPr lang="en-US" dirty="0" smtClean="0"/>
              <a:t>Mark Palmer</a:t>
            </a:r>
          </a:p>
          <a:p>
            <a:r>
              <a:rPr lang="en-US" dirty="0" smtClean="0"/>
              <a:t>February 17, </a:t>
            </a:r>
            <a:r>
              <a:rPr lang="en-US" dirty="0" smtClean="0"/>
              <a:t>2016</a:t>
            </a:r>
            <a:endParaRPr lang="en-US" dirty="0"/>
          </a:p>
        </p:txBody>
      </p:sp>
      <p:sp>
        <p:nvSpPr>
          <p:cNvPr id="4" name="TextBox 3"/>
          <p:cNvSpPr txBox="1"/>
          <p:nvPr/>
        </p:nvSpPr>
        <p:spPr>
          <a:xfrm>
            <a:off x="1257300" y="4978400"/>
            <a:ext cx="5892800" cy="175432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600" dirty="0" smtClean="0"/>
              <a:t>Higgs-Maxwell </a:t>
            </a:r>
            <a:r>
              <a:rPr lang="en-US" sz="3600" dirty="0" smtClean="0"/>
              <a:t>Particle Physics Workshop</a:t>
            </a:r>
            <a:endParaRPr lang="en-US" sz="3600" dirty="0" smtClean="0"/>
          </a:p>
          <a:p>
            <a:pPr algn="ctr"/>
            <a:r>
              <a:rPr lang="en-US" sz="3600" dirty="0" smtClean="0"/>
              <a:t>Royal Society of Edinburgh</a:t>
            </a:r>
            <a:endParaRPr lang="en-US" sz="3600" dirty="0"/>
          </a:p>
        </p:txBody>
      </p:sp>
    </p:spTree>
    <p:extLst>
      <p:ext uri="{BB962C8B-B14F-4D97-AF65-F5344CB8AC3E}">
        <p14:creationId xmlns:p14="http://schemas.microsoft.com/office/powerpoint/2010/main" val="23324157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Muon Collider Features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Energy Resolution</a:t>
            </a:r>
          </a:p>
          <a:p>
            <a:r>
              <a:rPr lang="en-US" sz="2400" dirty="0" smtClean="0"/>
              <a:t>Muon beams enable colliding </a:t>
            </a:r>
            <a:r>
              <a:rPr lang="en-US" sz="2400" dirty="0"/>
              <a:t/>
            </a:r>
            <a:br>
              <a:rPr lang="en-US" sz="2400" dirty="0"/>
            </a:br>
            <a:r>
              <a:rPr lang="en-US" sz="2400" dirty="0" smtClean="0"/>
              <a:t>beams with very small energy </a:t>
            </a:r>
            <a:br>
              <a:rPr lang="en-US" sz="2400" dirty="0" smtClean="0"/>
            </a:br>
            <a:r>
              <a:rPr lang="en-US" sz="2400" dirty="0" smtClean="0"/>
              <a:t>spread</a:t>
            </a:r>
          </a:p>
          <a:p>
            <a:r>
              <a:rPr lang="en-US" sz="2400" dirty="0" smtClean="0"/>
              <a:t>Of particular significance for a </a:t>
            </a:r>
            <a:r>
              <a:rPr lang="en-US" sz="2400" dirty="0"/>
              <a:t/>
            </a:r>
            <a:br>
              <a:rPr lang="en-US" sz="2400" dirty="0"/>
            </a:br>
            <a:r>
              <a:rPr lang="en-US" sz="2400" dirty="0" smtClean="0"/>
              <a:t>Higgs Factory if there were signs </a:t>
            </a:r>
            <a:br>
              <a:rPr lang="en-US" sz="2400" dirty="0" smtClean="0"/>
            </a:br>
            <a:r>
              <a:rPr lang="en-US" sz="2400" dirty="0" smtClean="0"/>
              <a:t>of a non-standard Higgs</a:t>
            </a:r>
          </a:p>
          <a:p>
            <a:pPr lvl="1"/>
            <a:r>
              <a:rPr lang="en-US" sz="2000" dirty="0" smtClean="0"/>
              <a:t>Ability to directly probe the width and </a:t>
            </a:r>
            <a:br>
              <a:rPr lang="en-US" sz="2000" dirty="0" smtClean="0"/>
            </a:br>
            <a:r>
              <a:rPr lang="en-US" sz="2000" dirty="0" smtClean="0"/>
              <a:t>structure of the resonance</a:t>
            </a:r>
          </a:p>
          <a:p>
            <a:r>
              <a:rPr lang="en-US" dirty="0" smtClean="0"/>
              <a:t>Specific Cases:</a:t>
            </a:r>
            <a:endParaRPr lang="en-US" dirty="0"/>
          </a:p>
          <a:p>
            <a:pPr marL="0" indent="0">
              <a:buNone/>
            </a:pPr>
            <a:r>
              <a:rPr lang="en-US" dirty="0" smtClean="0">
                <a:latin typeface="Symbol" charset="2"/>
                <a:cs typeface="Symbol" charset="2"/>
              </a:rPr>
              <a:t>	</a:t>
            </a:r>
            <a:r>
              <a:rPr lang="en-US" dirty="0" err="1" smtClean="0">
                <a:latin typeface="Symbol" charset="2"/>
                <a:cs typeface="Symbol" charset="2"/>
              </a:rPr>
              <a:t>d</a:t>
            </a:r>
            <a:r>
              <a:rPr lang="en-US" dirty="0" err="1" smtClean="0">
                <a:cs typeface="Symbol" charset="2"/>
              </a:rPr>
              <a:t>E</a:t>
            </a:r>
            <a:r>
              <a:rPr lang="en-US" baseline="-25000" dirty="0" err="1" smtClean="0">
                <a:cs typeface="Symbol" charset="2"/>
              </a:rPr>
              <a:t>b</a:t>
            </a:r>
            <a:r>
              <a:rPr lang="en-US" dirty="0">
                <a:cs typeface="Symbol" charset="2"/>
              </a:rPr>
              <a:t>/E</a:t>
            </a:r>
            <a:r>
              <a:rPr lang="en-US" baseline="-25000" dirty="0">
                <a:cs typeface="Symbol" charset="2"/>
              </a:rPr>
              <a:t>b</a:t>
            </a:r>
            <a:r>
              <a:rPr lang="en-US" dirty="0">
                <a:cs typeface="Symbol" charset="2"/>
              </a:rPr>
              <a:t>~4×10</a:t>
            </a:r>
            <a:r>
              <a:rPr lang="en-US" baseline="30000" dirty="0">
                <a:cs typeface="Symbol" charset="2"/>
              </a:rPr>
              <a:t>-5</a:t>
            </a:r>
            <a:r>
              <a:rPr lang="en-US" dirty="0">
                <a:cs typeface="Symbol" charset="2"/>
              </a:rPr>
              <a:t> @ Higgs</a:t>
            </a:r>
          </a:p>
          <a:p>
            <a:pPr marL="0" indent="0">
              <a:buNone/>
            </a:pPr>
            <a:r>
              <a:rPr lang="en-US" dirty="0" smtClean="0">
                <a:latin typeface="Symbol" charset="2"/>
                <a:cs typeface="Symbol" charset="2"/>
              </a:rPr>
              <a:t>	</a:t>
            </a:r>
            <a:r>
              <a:rPr lang="en-US" dirty="0" err="1" smtClean="0">
                <a:latin typeface="Symbol" charset="2"/>
                <a:cs typeface="Symbol" charset="2"/>
              </a:rPr>
              <a:t>d</a:t>
            </a:r>
            <a:r>
              <a:rPr lang="en-US" dirty="0" err="1" smtClean="0">
                <a:cs typeface="Symbol" charset="2"/>
              </a:rPr>
              <a:t>E</a:t>
            </a:r>
            <a:r>
              <a:rPr lang="en-US" baseline="-25000" dirty="0" err="1" smtClean="0">
                <a:cs typeface="Symbol" charset="2"/>
              </a:rPr>
              <a:t>b</a:t>
            </a:r>
            <a:r>
              <a:rPr lang="en-US" dirty="0">
                <a:cs typeface="Symbol" charset="2"/>
              </a:rPr>
              <a:t>/E</a:t>
            </a:r>
            <a:r>
              <a:rPr lang="en-US" baseline="-25000" dirty="0">
                <a:cs typeface="Symbol" charset="2"/>
              </a:rPr>
              <a:t>b</a:t>
            </a:r>
            <a:r>
              <a:rPr lang="en-US" dirty="0">
                <a:cs typeface="Symbol" charset="2"/>
              </a:rPr>
              <a:t>~10</a:t>
            </a:r>
            <a:r>
              <a:rPr lang="en-US" baseline="30000" dirty="0">
                <a:cs typeface="Symbol" charset="2"/>
              </a:rPr>
              <a:t>-4</a:t>
            </a:r>
            <a:r>
              <a:rPr lang="en-US" dirty="0">
                <a:cs typeface="Symbol" charset="2"/>
              </a:rPr>
              <a:t> to 10</a:t>
            </a:r>
            <a:r>
              <a:rPr lang="en-US" baseline="30000" dirty="0">
                <a:cs typeface="Symbol" charset="2"/>
              </a:rPr>
              <a:t>-3</a:t>
            </a:r>
            <a:r>
              <a:rPr lang="en-US" dirty="0">
                <a:cs typeface="Symbol" charset="2"/>
              </a:rPr>
              <a:t> @ Top</a:t>
            </a:r>
          </a:p>
          <a:p>
            <a:pPr marL="0" indent="0">
              <a:buNone/>
            </a:pPr>
            <a:r>
              <a:rPr lang="en-US" dirty="0" smtClean="0">
                <a:latin typeface="Symbol" charset="2"/>
                <a:cs typeface="Symbol" charset="2"/>
              </a:rPr>
              <a:t>	</a:t>
            </a:r>
            <a:r>
              <a:rPr lang="en-US" dirty="0" err="1" smtClean="0">
                <a:latin typeface="Symbol" charset="2"/>
                <a:cs typeface="Symbol" charset="2"/>
              </a:rPr>
              <a:t>d</a:t>
            </a:r>
            <a:r>
              <a:rPr lang="en-US" dirty="0" err="1" smtClean="0">
                <a:cs typeface="Symbol" charset="2"/>
              </a:rPr>
              <a:t>E</a:t>
            </a:r>
            <a:r>
              <a:rPr lang="en-US" baseline="-25000" dirty="0" err="1" smtClean="0">
                <a:cs typeface="Symbol" charset="2"/>
              </a:rPr>
              <a:t>b</a:t>
            </a:r>
            <a:r>
              <a:rPr lang="en-US" dirty="0">
                <a:cs typeface="Symbol" charset="2"/>
              </a:rPr>
              <a:t>/E</a:t>
            </a:r>
            <a:r>
              <a:rPr lang="en-US" baseline="-25000" dirty="0">
                <a:cs typeface="Symbol" charset="2"/>
              </a:rPr>
              <a:t>b</a:t>
            </a:r>
            <a:r>
              <a:rPr lang="en-US" dirty="0">
                <a:cs typeface="Symbol" charset="2"/>
              </a:rPr>
              <a:t>~1×10</a:t>
            </a:r>
            <a:r>
              <a:rPr lang="en-US" baseline="30000" dirty="0">
                <a:cs typeface="Symbol" charset="2"/>
              </a:rPr>
              <a:t>-3</a:t>
            </a:r>
            <a:r>
              <a:rPr lang="en-US" dirty="0">
                <a:cs typeface="Symbol" charset="2"/>
              </a:rPr>
              <a:t> @ TeV-scale</a:t>
            </a:r>
          </a:p>
          <a:p>
            <a:endParaRPr lang="en-US" dirty="0" smtClean="0"/>
          </a:p>
          <a:p>
            <a:pPr marL="0" indent="0">
              <a:buNone/>
            </a:pPr>
            <a:endParaRPr lang="en-US" sz="2400" dirty="0" smtClean="0"/>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10</a:t>
            </a:fld>
            <a:endParaRPr lang="en-US"/>
          </a:p>
        </p:txBody>
      </p:sp>
      <p:grpSp>
        <p:nvGrpSpPr>
          <p:cNvPr id="7" name="Group 6"/>
          <p:cNvGrpSpPr>
            <a:grpSpLocks noChangeAspect="1"/>
          </p:cNvGrpSpPr>
          <p:nvPr/>
        </p:nvGrpSpPr>
        <p:grpSpPr>
          <a:xfrm>
            <a:off x="5438394" y="1050926"/>
            <a:ext cx="3648456" cy="5288953"/>
            <a:chOff x="6993129" y="1050926"/>
            <a:chExt cx="1938260" cy="3352768"/>
          </a:xfrm>
        </p:grpSpPr>
        <p:pic>
          <p:nvPicPr>
            <p:cNvPr id="8"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993129" y="2708028"/>
              <a:ext cx="1938259" cy="1695666"/>
            </a:xfrm>
            <a:prstGeom prst="rect">
              <a:avLst/>
            </a:prstGeom>
            <a:noFill/>
            <a:ln w="38100"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993129" y="1050926"/>
              <a:ext cx="1930638" cy="1658336"/>
            </a:xfrm>
            <a:prstGeom prst="rect">
              <a:avLst/>
            </a:prstGeom>
            <a:noFill/>
            <a:ln w="38100"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6993129" y="1050926"/>
              <a:ext cx="1938260" cy="3352768"/>
            </a:xfrm>
            <a:prstGeom prst="rect">
              <a:avLst/>
            </a:prstGeom>
            <a:noFill/>
            <a:ln w="38100" cmpd="sng">
              <a:solidFill>
                <a:srgbClr val="4A8EF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5461000" y="5956300"/>
            <a:ext cx="1198390" cy="369332"/>
          </a:xfrm>
          <a:prstGeom prst="rect">
            <a:avLst/>
          </a:prstGeom>
          <a:noFill/>
        </p:spPr>
        <p:txBody>
          <a:bodyPr wrap="none" rtlCol="0">
            <a:spAutoFit/>
          </a:bodyPr>
          <a:lstStyle/>
          <a:p>
            <a:r>
              <a:rPr lang="en-US" dirty="0" smtClean="0"/>
              <a:t>Han &amp; Liu</a:t>
            </a:r>
            <a:endParaRPr lang="en-US" dirty="0"/>
          </a:p>
        </p:txBody>
      </p:sp>
    </p:spTree>
    <p:extLst>
      <p:ext uri="{BB962C8B-B14F-4D97-AF65-F5344CB8AC3E}">
        <p14:creationId xmlns:p14="http://schemas.microsoft.com/office/powerpoint/2010/main" val="10367830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5089" r="3728"/>
          <a:stretch/>
        </p:blipFill>
        <p:spPr>
          <a:xfrm>
            <a:off x="5025386" y="1473200"/>
            <a:ext cx="4093214" cy="4914900"/>
          </a:xfrm>
          <a:prstGeom prst="rect">
            <a:avLst/>
          </a:prstGeom>
        </p:spPr>
      </p:pic>
      <p:grpSp>
        <p:nvGrpSpPr>
          <p:cNvPr id="19" name="Group 18"/>
          <p:cNvGrpSpPr>
            <a:grpSpLocks noChangeAspect="1"/>
          </p:cNvGrpSpPr>
          <p:nvPr/>
        </p:nvGrpSpPr>
        <p:grpSpPr>
          <a:xfrm>
            <a:off x="2579737" y="3958860"/>
            <a:ext cx="2466358" cy="2425439"/>
            <a:chOff x="2376542" y="4263664"/>
            <a:chExt cx="2144658" cy="2109076"/>
          </a:xfrm>
        </p:grpSpPr>
        <p:sp>
          <p:nvSpPr>
            <p:cNvPr id="10" name="Rectangle 9"/>
            <p:cNvSpPr/>
            <p:nvPr/>
          </p:nvSpPr>
          <p:spPr>
            <a:xfrm>
              <a:off x="2376542" y="4263667"/>
              <a:ext cx="2144658" cy="2109073"/>
            </a:xfrm>
            <a:prstGeom prst="rect">
              <a:avLst/>
            </a:prstGeom>
            <a:ln w="38100">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a:stretch>
              <a:fillRect/>
            </a:stretch>
          </p:blipFill>
          <p:spPr>
            <a:xfrm>
              <a:off x="2376542" y="4263664"/>
              <a:ext cx="2144658" cy="2086101"/>
            </a:xfrm>
            <a:prstGeom prst="rect">
              <a:avLst/>
            </a:prstGeom>
          </p:spPr>
        </p:pic>
      </p:grpSp>
      <p:sp>
        <p:nvSpPr>
          <p:cNvPr id="2" name="Title 1"/>
          <p:cNvSpPr>
            <a:spLocks noGrp="1"/>
          </p:cNvSpPr>
          <p:nvPr>
            <p:ph type="title"/>
          </p:nvPr>
        </p:nvSpPr>
        <p:spPr/>
        <p:txBody>
          <a:bodyPr/>
          <a:lstStyle/>
          <a:p>
            <a:r>
              <a:rPr lang="en-US" dirty="0" smtClean="0"/>
              <a:t>Muon Collider Features</a:t>
            </a:r>
            <a:endParaRPr lang="en-US" dirty="0"/>
          </a:p>
        </p:txBody>
      </p:sp>
      <p:sp>
        <p:nvSpPr>
          <p:cNvPr id="3" name="Content Placeholder 2"/>
          <p:cNvSpPr>
            <a:spLocks noGrp="1"/>
          </p:cNvSpPr>
          <p:nvPr>
            <p:ph idx="1"/>
          </p:nvPr>
        </p:nvSpPr>
        <p:spPr>
          <a:xfrm>
            <a:off x="76200" y="1050926"/>
            <a:ext cx="4949186" cy="5362574"/>
          </a:xfrm>
        </p:spPr>
        <p:txBody>
          <a:bodyPr/>
          <a:lstStyle/>
          <a:p>
            <a:pPr marL="0" indent="0">
              <a:buNone/>
            </a:pPr>
            <a:r>
              <a:rPr lang="en-US" dirty="0" smtClean="0"/>
              <a:t>High Energy Collisions</a:t>
            </a:r>
          </a:p>
          <a:p>
            <a:r>
              <a:rPr lang="en-US" sz="2400" dirty="0" smtClean="0"/>
              <a:t>At √</a:t>
            </a:r>
            <a:r>
              <a:rPr lang="en-US" sz="2400" dirty="0"/>
              <a:t>s &gt; 1 TeV:  Fusion </a:t>
            </a:r>
            <a:r>
              <a:rPr lang="en-US" sz="2400" dirty="0" smtClean="0"/>
              <a:t>processes </a:t>
            </a:r>
            <a:r>
              <a:rPr lang="en-US" sz="2400" dirty="0"/>
              <a:t>dominate</a:t>
            </a:r>
          </a:p>
          <a:p>
            <a:pPr lvl="1"/>
            <a:r>
              <a:rPr lang="en-US" sz="2000" dirty="0" smtClean="0"/>
              <a:t>An Electroweak </a:t>
            </a:r>
            <a:r>
              <a:rPr lang="en-US" sz="2000" dirty="0"/>
              <a:t>Boson Collider</a:t>
            </a:r>
          </a:p>
          <a:p>
            <a:pPr lvl="1"/>
            <a:r>
              <a:rPr lang="en-US" sz="2000" dirty="0" smtClean="0"/>
              <a:t>A discovery machine complementary </a:t>
            </a:r>
            <a:r>
              <a:rPr lang="en-US" sz="2000" dirty="0"/>
              <a:t>to very high </a:t>
            </a:r>
            <a:r>
              <a:rPr lang="en-US" sz="2000" dirty="0" smtClean="0"/>
              <a:t>energy </a:t>
            </a:r>
            <a:r>
              <a:rPr lang="en-US" sz="2000" dirty="0" err="1" smtClean="0"/>
              <a:t>pp</a:t>
            </a:r>
            <a:r>
              <a:rPr lang="en-US" sz="2000" dirty="0" smtClean="0"/>
              <a:t> collider</a:t>
            </a:r>
            <a:endParaRPr lang="en-US" sz="2000" dirty="0"/>
          </a:p>
          <a:p>
            <a:r>
              <a:rPr lang="en-US" sz="2400" dirty="0"/>
              <a:t>At &gt;5TeV:  </a:t>
            </a:r>
            <a:r>
              <a:rPr lang="en-US" sz="2400" dirty="0" smtClean="0"/>
              <a:t>Higgs self</a:t>
            </a:r>
            <a:r>
              <a:rPr lang="en-US" sz="2400" dirty="0"/>
              <a:t>-coupling </a:t>
            </a:r>
            <a:r>
              <a:rPr lang="en-US" sz="2400" dirty="0" smtClean="0"/>
              <a:t/>
            </a:r>
            <a:br>
              <a:rPr lang="en-US" sz="2400" dirty="0" smtClean="0"/>
            </a:br>
            <a:r>
              <a:rPr lang="en-US" sz="2400" dirty="0" smtClean="0"/>
              <a:t>resolution </a:t>
            </a:r>
            <a:r>
              <a:rPr lang="en-US" sz="2400" dirty="0"/>
              <a:t>&lt;10%</a:t>
            </a:r>
          </a:p>
          <a:p>
            <a:endParaRPr lang="en-US" sz="2400" dirty="0"/>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11</a:t>
            </a:fld>
            <a:endParaRPr lang="en-US"/>
          </a:p>
        </p:txBody>
      </p:sp>
    </p:spTree>
    <p:extLst>
      <p:ext uri="{BB962C8B-B14F-4D97-AF65-F5344CB8AC3E}">
        <p14:creationId xmlns:p14="http://schemas.microsoft.com/office/powerpoint/2010/main" val="15354227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Synchrotron Radiation and Energy Reach</a:t>
            </a:r>
            <a:endParaRPr lang="en-US" sz="3200" dirty="0"/>
          </a:p>
        </p:txBody>
      </p:sp>
      <p:sp>
        <p:nvSpPr>
          <p:cNvPr id="3" name="Content Placeholder 2"/>
          <p:cNvSpPr>
            <a:spLocks noGrp="1"/>
          </p:cNvSpPr>
          <p:nvPr>
            <p:ph idx="1"/>
          </p:nvPr>
        </p:nvSpPr>
        <p:spPr/>
        <p:txBody>
          <a:bodyPr>
            <a:normAutofit lnSpcReduction="10000"/>
          </a:bodyPr>
          <a:lstStyle/>
          <a:p>
            <a:r>
              <a:rPr lang="en-US" dirty="0" smtClean="0"/>
              <a:t>Synchrotron Radiation</a:t>
            </a:r>
          </a:p>
          <a:p>
            <a:pPr lvl="1"/>
            <a:r>
              <a:rPr lang="en-US" dirty="0" smtClean="0"/>
              <a:t>In a circular machine, the energy loss per turn due to synchrotron radiation can be written as:</a:t>
            </a:r>
            <a:br>
              <a:rPr lang="en-US" dirty="0" smtClean="0"/>
            </a:br>
            <a:r>
              <a:rPr lang="en-US" dirty="0" smtClean="0"/>
              <a:t/>
            </a:r>
            <a:br>
              <a:rPr lang="en-US" dirty="0" smtClean="0"/>
            </a:br>
            <a:r>
              <a:rPr lang="en-US" dirty="0" smtClean="0"/>
              <a:t>                                          </a:t>
            </a:r>
          </a:p>
          <a:p>
            <a:pPr lvl="1"/>
            <a:endParaRPr lang="en-US" dirty="0"/>
          </a:p>
          <a:p>
            <a:pPr lvl="1">
              <a:buNone/>
            </a:pPr>
            <a:r>
              <a:rPr lang="en-US" dirty="0" smtClean="0">
                <a:latin typeface="Arial (Body)"/>
                <a:cs typeface="Arial (Body)"/>
              </a:rPr>
              <a:t>	where </a:t>
            </a:r>
            <a:r>
              <a:rPr lang="en-US" i="1" dirty="0" smtClean="0">
                <a:latin typeface="Symbol" charset="2"/>
                <a:cs typeface="Symbol" charset="2"/>
              </a:rPr>
              <a:t>r</a:t>
            </a:r>
            <a:r>
              <a:rPr lang="en-US" dirty="0" smtClean="0">
                <a:cs typeface="Symbol" charset="2"/>
              </a:rPr>
              <a:t> is the bending radius</a:t>
            </a:r>
          </a:p>
          <a:p>
            <a:pPr lvl="1">
              <a:buNone/>
            </a:pPr>
            <a:endParaRPr lang="en-US" dirty="0">
              <a:latin typeface="Symbol" charset="2"/>
              <a:cs typeface="Symbol" charset="2"/>
            </a:endParaRPr>
          </a:p>
          <a:p>
            <a:pPr lvl="1">
              <a:buNone/>
            </a:pPr>
            <a:endParaRPr lang="en-US" dirty="0" smtClean="0">
              <a:latin typeface="Symbol" charset="2"/>
              <a:cs typeface="Symbol" charset="2"/>
            </a:endParaRPr>
          </a:p>
          <a:p>
            <a:pPr lvl="1">
              <a:buNone/>
            </a:pPr>
            <a:endParaRPr lang="en-US" dirty="0"/>
          </a:p>
          <a:p>
            <a:pPr lvl="1"/>
            <a:r>
              <a:rPr lang="en-US" dirty="0" smtClean="0"/>
              <a:t>If we are interested in reaching the </a:t>
            </a:r>
            <a:r>
              <a:rPr lang="en-US" dirty="0" err="1" smtClean="0"/>
              <a:t>TeV</a:t>
            </a:r>
            <a:r>
              <a:rPr lang="en-US" dirty="0" smtClean="0"/>
              <a:t> scale, an </a:t>
            </a:r>
            <a:r>
              <a:rPr lang="en-US" i="1" dirty="0" err="1" smtClean="0">
                <a:latin typeface="Times New Roman"/>
                <a:cs typeface="Times New Roman"/>
              </a:rPr>
              <a:t>e</a:t>
            </a:r>
            <a:r>
              <a:rPr lang="en-US" i="1" baseline="30000" dirty="0" err="1" smtClean="0">
                <a:latin typeface="Times New Roman"/>
                <a:cs typeface="Times New Roman"/>
              </a:rPr>
              <a:t>+</a:t>
            </a:r>
            <a:r>
              <a:rPr lang="en-US" i="1" dirty="0" err="1" smtClean="0">
                <a:latin typeface="Times New Roman"/>
                <a:cs typeface="Times New Roman"/>
              </a:rPr>
              <a:t>e</a:t>
            </a:r>
            <a:r>
              <a:rPr lang="en-US" i="1" baseline="30000" dirty="0" smtClean="0">
                <a:latin typeface="Times New Roman"/>
                <a:cs typeface="Times New Roman"/>
              </a:rPr>
              <a:t>-</a:t>
            </a:r>
            <a:r>
              <a:rPr lang="en-US" baseline="30000" dirty="0" smtClean="0">
                <a:cs typeface="Times New Roman"/>
              </a:rPr>
              <a:t> </a:t>
            </a:r>
            <a:r>
              <a:rPr lang="en-US" dirty="0" smtClean="0">
                <a:cs typeface="Times New Roman"/>
              </a:rPr>
              <a:t>circular machine is not feasible due to the large energy losses</a:t>
            </a:r>
            <a:br>
              <a:rPr lang="en-US" dirty="0" smtClean="0">
                <a:cs typeface="Times New Roman"/>
              </a:rPr>
            </a:br>
            <a:r>
              <a:rPr lang="en-US" dirty="0" smtClean="0">
                <a:solidFill>
                  <a:srgbClr val="FFFF00"/>
                </a:solidFill>
                <a:cs typeface="Times New Roman"/>
              </a:rPr>
              <a:t>Solution 1:  </a:t>
            </a:r>
            <a:r>
              <a:rPr lang="en-US" i="1" dirty="0" err="1">
                <a:solidFill>
                  <a:srgbClr val="FFFF00"/>
                </a:solidFill>
                <a:latin typeface="Times New Roman"/>
                <a:cs typeface="Times New Roman"/>
              </a:rPr>
              <a:t>e</a:t>
            </a:r>
            <a:r>
              <a:rPr lang="en-US" i="1" baseline="30000" dirty="0" err="1">
                <a:solidFill>
                  <a:srgbClr val="FFFF00"/>
                </a:solidFill>
                <a:latin typeface="Times New Roman"/>
                <a:cs typeface="Times New Roman"/>
              </a:rPr>
              <a:t>+</a:t>
            </a:r>
            <a:r>
              <a:rPr lang="en-US" i="1" dirty="0" err="1">
                <a:solidFill>
                  <a:srgbClr val="FFFF00"/>
                </a:solidFill>
                <a:latin typeface="Times New Roman"/>
                <a:cs typeface="Times New Roman"/>
              </a:rPr>
              <a:t>e</a:t>
            </a:r>
            <a:r>
              <a:rPr lang="en-US" i="1" baseline="30000" dirty="0" smtClean="0">
                <a:solidFill>
                  <a:srgbClr val="FFFF00"/>
                </a:solidFill>
                <a:latin typeface="Times New Roman"/>
                <a:cs typeface="Times New Roman"/>
              </a:rPr>
              <a:t>-</a:t>
            </a:r>
            <a:r>
              <a:rPr lang="en-US" i="1" dirty="0" smtClean="0">
                <a:solidFill>
                  <a:srgbClr val="FFFF00"/>
                </a:solidFill>
                <a:latin typeface="Times New Roman"/>
                <a:cs typeface="Times New Roman"/>
              </a:rPr>
              <a:t> </a:t>
            </a:r>
            <a:r>
              <a:rPr lang="en-US" dirty="0" smtClean="0">
                <a:solidFill>
                  <a:srgbClr val="FFFF00"/>
                </a:solidFill>
                <a:cs typeface="Times New Roman"/>
              </a:rPr>
              <a:t>linear collider</a:t>
            </a:r>
            <a:r>
              <a:rPr lang="en-US" dirty="0">
                <a:solidFill>
                  <a:srgbClr val="FFFF00"/>
                </a:solidFill>
              </a:rPr>
              <a:t/>
            </a:r>
            <a:br>
              <a:rPr lang="en-US" dirty="0">
                <a:solidFill>
                  <a:srgbClr val="FFFF00"/>
                </a:solidFill>
              </a:rPr>
            </a:br>
            <a:r>
              <a:rPr lang="en-US" dirty="0" smtClean="0">
                <a:solidFill>
                  <a:srgbClr val="FFFF00"/>
                </a:solidFill>
              </a:rPr>
              <a:t>Solution 2:  Use a heavier lepton – </a:t>
            </a:r>
            <a:r>
              <a:rPr lang="en-US" dirty="0" err="1" smtClean="0">
                <a:solidFill>
                  <a:srgbClr val="FFFF00"/>
                </a:solidFill>
              </a:rPr>
              <a:t>eg</a:t>
            </a:r>
            <a:r>
              <a:rPr lang="en-US" dirty="0" smtClean="0">
                <a:solidFill>
                  <a:srgbClr val="FFFF00"/>
                </a:solidFill>
              </a:rPr>
              <a:t>, the </a:t>
            </a:r>
            <a:r>
              <a:rPr lang="en-US" dirty="0" err="1" smtClean="0">
                <a:solidFill>
                  <a:srgbClr val="FFFF00"/>
                </a:solidFill>
              </a:rPr>
              <a:t>muon</a:t>
            </a:r>
            <a:endParaRPr lang="en-US" dirty="0" smtClean="0">
              <a:solidFill>
                <a:srgbClr val="FFFF00"/>
              </a:solidFill>
              <a:cs typeface="Times New Roman"/>
            </a:endParaRPr>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a:p>
        </p:txBody>
      </p:sp>
      <p:sp>
        <p:nvSpPr>
          <p:cNvPr id="6" name="Slide Number Placeholder 5"/>
          <p:cNvSpPr>
            <a:spLocks noGrp="1"/>
          </p:cNvSpPr>
          <p:nvPr>
            <p:ph type="sldNum" sz="quarter" idx="12"/>
          </p:nvPr>
        </p:nvSpPr>
        <p:spPr/>
        <p:txBody>
          <a:bodyPr/>
          <a:lstStyle/>
          <a:p>
            <a:fld id="{8A5FAC83-C8C4-8046-B35B-A89823688311}" type="slidenum">
              <a:rPr lang="en-US" smtClean="0"/>
              <a:t>12</a:t>
            </a:fld>
            <a:endParaRPr lang="en-US"/>
          </a:p>
        </p:txBody>
      </p:sp>
      <p:sp>
        <p:nvSpPr>
          <p:cNvPr id="9" name="Rectangle 8"/>
          <p:cNvSpPr/>
          <p:nvPr/>
        </p:nvSpPr>
        <p:spPr>
          <a:xfrm>
            <a:off x="2429933" y="3996267"/>
            <a:ext cx="1678516" cy="54186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4091590950"/>
              </p:ext>
            </p:extLst>
          </p:nvPr>
        </p:nvGraphicFramePr>
        <p:xfrm>
          <a:off x="1061678" y="3847571"/>
          <a:ext cx="3046771" cy="850900"/>
        </p:xfrm>
        <a:graphic>
          <a:graphicData uri="http://schemas.openxmlformats.org/presentationml/2006/ole">
            <mc:AlternateContent xmlns:mc="http://schemas.openxmlformats.org/markup-compatibility/2006">
              <mc:Choice xmlns:v="urn:schemas-microsoft-com:vml" Requires="v">
                <p:oleObj spid="_x0000_s11275" name="Equation" r:id="rId3" imgW="1409700" imgH="393700" progId="Equation.DSMT4">
                  <p:embed/>
                </p:oleObj>
              </mc:Choice>
              <mc:Fallback>
                <p:oleObj name="Equation" r:id="rId3" imgW="1409700" imgH="393700" progId="Equation.DSMT4">
                  <p:embed/>
                  <p:pic>
                    <p:nvPicPr>
                      <p:cNvPr id="0" name=""/>
                      <p:cNvPicPr/>
                      <p:nvPr/>
                    </p:nvPicPr>
                    <p:blipFill>
                      <a:blip r:embed="rId4"/>
                      <a:stretch>
                        <a:fillRect/>
                      </a:stretch>
                    </p:blipFill>
                    <p:spPr>
                      <a:xfrm>
                        <a:off x="1061678" y="3847571"/>
                        <a:ext cx="3046771" cy="8509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474698467"/>
              </p:ext>
            </p:extLst>
          </p:nvPr>
        </p:nvGraphicFramePr>
        <p:xfrm>
          <a:off x="1076325" y="2387600"/>
          <a:ext cx="3711575" cy="1048307"/>
        </p:xfrm>
        <a:graphic>
          <a:graphicData uri="http://schemas.openxmlformats.org/presentationml/2006/ole">
            <mc:AlternateContent xmlns:mc="http://schemas.openxmlformats.org/markup-compatibility/2006">
              <mc:Choice xmlns:v="urn:schemas-microsoft-com:vml" Requires="v">
                <p:oleObj spid="_x0000_s11276" name="Equation" r:id="rId5" imgW="1663700" imgH="469900" progId="Equation.DSMT4">
                  <p:embed/>
                </p:oleObj>
              </mc:Choice>
              <mc:Fallback>
                <p:oleObj name="Equation" r:id="rId5" imgW="1663700" imgH="469900" progId="Equation.DSMT4">
                  <p:embed/>
                  <p:pic>
                    <p:nvPicPr>
                      <p:cNvPr id="0" name=""/>
                      <p:cNvPicPr/>
                      <p:nvPr/>
                    </p:nvPicPr>
                    <p:blipFill>
                      <a:blip r:embed="rId6"/>
                      <a:stretch>
                        <a:fillRect/>
                      </a:stretch>
                    </p:blipFill>
                    <p:spPr>
                      <a:xfrm>
                        <a:off x="1076325" y="2387600"/>
                        <a:ext cx="3711575" cy="1048307"/>
                      </a:xfrm>
                      <a:prstGeom prst="rect">
                        <a:avLst/>
                      </a:prstGeom>
                    </p:spPr>
                  </p:pic>
                </p:oleObj>
              </mc:Fallback>
            </mc:AlternateContent>
          </a:graphicData>
        </a:graphic>
      </p:graphicFrame>
    </p:spTree>
    <p:extLst>
      <p:ext uri="{BB962C8B-B14F-4D97-AF65-F5344CB8AC3E}">
        <p14:creationId xmlns:p14="http://schemas.microsoft.com/office/powerpoint/2010/main" val="12738374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9733" y="1003996"/>
            <a:ext cx="4462866" cy="555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93" y="1003997"/>
            <a:ext cx="4484940" cy="555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202546" y="2639896"/>
            <a:ext cx="979755" cy="335756"/>
          </a:xfrm>
          <a:prstGeom prst="rect">
            <a:avLst/>
          </a:prstGeom>
          <a:noFill/>
          <a:ln w="25400">
            <a:solidFill>
              <a:srgbClr val="CC6600"/>
            </a:solidFill>
          </a:ln>
        </p:spPr>
        <p:txBody>
          <a:bodyPr wrap="none" rtlCol="0">
            <a:spAutoFit/>
          </a:bodyPr>
          <a:lstStyle/>
          <a:p>
            <a:r>
              <a:rPr lang="en-US" dirty="0" smtClean="0">
                <a:solidFill>
                  <a:srgbClr val="CC6600"/>
                </a:solidFill>
              </a:rPr>
              <a:t>Circular</a:t>
            </a:r>
            <a:endParaRPr lang="en-US" dirty="0">
              <a:solidFill>
                <a:srgbClr val="CC6600"/>
              </a:solidFill>
            </a:endParaRPr>
          </a:p>
        </p:txBody>
      </p:sp>
      <p:cxnSp>
        <p:nvCxnSpPr>
          <p:cNvPr id="16" name="Straight Arrow Connector 15"/>
          <p:cNvCxnSpPr/>
          <p:nvPr/>
        </p:nvCxnSpPr>
        <p:spPr>
          <a:xfrm flipH="1">
            <a:off x="959603" y="2990776"/>
            <a:ext cx="685800" cy="316468"/>
          </a:xfrm>
          <a:prstGeom prst="straightConnector1">
            <a:avLst/>
          </a:prstGeom>
          <a:ln w="2222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126113" y="4688301"/>
            <a:ext cx="825867" cy="369332"/>
          </a:xfrm>
          <a:prstGeom prst="rect">
            <a:avLst/>
          </a:prstGeom>
          <a:noFill/>
          <a:ln w="25400">
            <a:solidFill>
              <a:srgbClr val="0000FF"/>
            </a:solidFill>
          </a:ln>
        </p:spPr>
        <p:txBody>
          <a:bodyPr wrap="none" rtlCol="0">
            <a:spAutoFit/>
          </a:bodyPr>
          <a:lstStyle/>
          <a:p>
            <a:r>
              <a:rPr lang="en-US" dirty="0" smtClean="0">
                <a:solidFill>
                  <a:srgbClr val="0000FF"/>
                </a:solidFill>
              </a:rPr>
              <a:t>Linear</a:t>
            </a:r>
            <a:endParaRPr lang="en-US" dirty="0">
              <a:solidFill>
                <a:srgbClr val="0000FF"/>
              </a:solidFill>
            </a:endParaRPr>
          </a:p>
        </p:txBody>
      </p:sp>
      <p:cxnSp>
        <p:nvCxnSpPr>
          <p:cNvPr id="18" name="Straight Arrow Connector 17"/>
          <p:cNvCxnSpPr/>
          <p:nvPr/>
        </p:nvCxnSpPr>
        <p:spPr>
          <a:xfrm flipH="1" flipV="1">
            <a:off x="2595087" y="4688584"/>
            <a:ext cx="531026" cy="181195"/>
          </a:xfrm>
          <a:prstGeom prst="straightConnector1">
            <a:avLst/>
          </a:prstGeom>
          <a:ln w="2222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513398" y="3009066"/>
            <a:ext cx="877163" cy="369332"/>
          </a:xfrm>
          <a:prstGeom prst="rect">
            <a:avLst/>
          </a:prstGeom>
          <a:noFill/>
          <a:ln w="25400">
            <a:solidFill>
              <a:srgbClr val="FF00FF"/>
            </a:solidFill>
          </a:ln>
        </p:spPr>
        <p:txBody>
          <a:bodyPr wrap="none" rtlCol="0">
            <a:spAutoFit/>
          </a:bodyPr>
          <a:lstStyle/>
          <a:p>
            <a:r>
              <a:rPr lang="en-US" dirty="0" err="1" smtClean="0">
                <a:solidFill>
                  <a:srgbClr val="FF00FF"/>
                </a:solidFill>
              </a:rPr>
              <a:t>Muons</a:t>
            </a:r>
            <a:endParaRPr lang="en-US" dirty="0">
              <a:solidFill>
                <a:srgbClr val="FF00FF"/>
              </a:solidFill>
            </a:endParaRPr>
          </a:p>
        </p:txBody>
      </p:sp>
      <p:cxnSp>
        <p:nvCxnSpPr>
          <p:cNvPr id="20" name="Straight Arrow Connector 19"/>
          <p:cNvCxnSpPr/>
          <p:nvPr/>
        </p:nvCxnSpPr>
        <p:spPr>
          <a:xfrm flipH="1">
            <a:off x="2979998" y="3311550"/>
            <a:ext cx="533400" cy="133695"/>
          </a:xfrm>
          <a:prstGeom prst="straightConnector1">
            <a:avLst/>
          </a:prstGeom>
          <a:ln w="22225">
            <a:solidFill>
              <a:srgbClr val="FF00FF"/>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629275" y="2725372"/>
            <a:ext cx="979755" cy="369332"/>
          </a:xfrm>
          <a:prstGeom prst="rect">
            <a:avLst/>
          </a:prstGeom>
          <a:noFill/>
          <a:ln w="25400">
            <a:solidFill>
              <a:srgbClr val="CC6600"/>
            </a:solidFill>
          </a:ln>
        </p:spPr>
        <p:txBody>
          <a:bodyPr wrap="none" rtlCol="0">
            <a:spAutoFit/>
          </a:bodyPr>
          <a:lstStyle/>
          <a:p>
            <a:r>
              <a:rPr lang="en-US" dirty="0" smtClean="0">
                <a:solidFill>
                  <a:srgbClr val="CC6600"/>
                </a:solidFill>
              </a:rPr>
              <a:t>Circular</a:t>
            </a:r>
            <a:endParaRPr lang="en-US" dirty="0">
              <a:solidFill>
                <a:srgbClr val="CC6600"/>
              </a:solidFill>
            </a:endParaRPr>
          </a:p>
        </p:txBody>
      </p:sp>
      <p:cxnSp>
        <p:nvCxnSpPr>
          <p:cNvPr id="22" name="Straight Arrow Connector 21"/>
          <p:cNvCxnSpPr/>
          <p:nvPr/>
        </p:nvCxnSpPr>
        <p:spPr>
          <a:xfrm flipH="1">
            <a:off x="5361929" y="3106643"/>
            <a:ext cx="685800" cy="316468"/>
          </a:xfrm>
          <a:prstGeom prst="straightConnector1">
            <a:avLst/>
          </a:prstGeom>
          <a:ln w="2222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702264" y="5057633"/>
            <a:ext cx="825867" cy="369332"/>
          </a:xfrm>
          <a:prstGeom prst="rect">
            <a:avLst/>
          </a:prstGeom>
          <a:noFill/>
          <a:ln w="25400">
            <a:solidFill>
              <a:srgbClr val="0000FF"/>
            </a:solidFill>
          </a:ln>
        </p:spPr>
        <p:txBody>
          <a:bodyPr wrap="none" rtlCol="0">
            <a:spAutoFit/>
          </a:bodyPr>
          <a:lstStyle/>
          <a:p>
            <a:r>
              <a:rPr lang="en-US" dirty="0" smtClean="0">
                <a:solidFill>
                  <a:srgbClr val="0000FF"/>
                </a:solidFill>
              </a:rPr>
              <a:t>Linear</a:t>
            </a:r>
            <a:endParaRPr lang="en-US" dirty="0">
              <a:solidFill>
                <a:srgbClr val="0000FF"/>
              </a:solidFill>
            </a:endParaRPr>
          </a:p>
        </p:txBody>
      </p:sp>
      <p:cxnSp>
        <p:nvCxnSpPr>
          <p:cNvPr id="24" name="Straight Arrow Connector 23"/>
          <p:cNvCxnSpPr/>
          <p:nvPr/>
        </p:nvCxnSpPr>
        <p:spPr>
          <a:xfrm flipH="1" flipV="1">
            <a:off x="7142283" y="4876438"/>
            <a:ext cx="531026" cy="181195"/>
          </a:xfrm>
          <a:prstGeom prst="straightConnector1">
            <a:avLst/>
          </a:prstGeom>
          <a:ln w="2222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7042152" y="5217175"/>
            <a:ext cx="596630" cy="121617"/>
          </a:xfrm>
          <a:prstGeom prst="straightConnector1">
            <a:avLst/>
          </a:prstGeom>
          <a:ln w="2222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830702" y="3094704"/>
            <a:ext cx="877163" cy="369332"/>
          </a:xfrm>
          <a:prstGeom prst="rect">
            <a:avLst/>
          </a:prstGeom>
          <a:noFill/>
          <a:ln w="25400">
            <a:solidFill>
              <a:srgbClr val="FF00FF"/>
            </a:solidFill>
          </a:ln>
        </p:spPr>
        <p:txBody>
          <a:bodyPr wrap="none" rtlCol="0">
            <a:spAutoFit/>
          </a:bodyPr>
          <a:lstStyle/>
          <a:p>
            <a:r>
              <a:rPr lang="en-US" dirty="0" err="1" smtClean="0">
                <a:solidFill>
                  <a:srgbClr val="FF00FF"/>
                </a:solidFill>
              </a:rPr>
              <a:t>Muons</a:t>
            </a:r>
            <a:endParaRPr lang="en-US" dirty="0">
              <a:solidFill>
                <a:srgbClr val="FF00FF"/>
              </a:solidFill>
            </a:endParaRPr>
          </a:p>
        </p:txBody>
      </p:sp>
      <p:cxnSp>
        <p:nvCxnSpPr>
          <p:cNvPr id="27" name="Straight Arrow Connector 26"/>
          <p:cNvCxnSpPr/>
          <p:nvPr/>
        </p:nvCxnSpPr>
        <p:spPr>
          <a:xfrm flipH="1">
            <a:off x="7297302" y="3464036"/>
            <a:ext cx="533400" cy="133695"/>
          </a:xfrm>
          <a:prstGeom prst="straightConnector1">
            <a:avLst/>
          </a:prstGeom>
          <a:ln w="22225">
            <a:solidFill>
              <a:srgbClr val="FF00FF"/>
            </a:solidFill>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65100" y="0"/>
            <a:ext cx="8064500" cy="1050925"/>
          </a:xfrm>
        </p:spPr>
        <p:txBody>
          <a:bodyPr>
            <a:noAutofit/>
          </a:bodyPr>
          <a:lstStyle/>
          <a:p>
            <a:r>
              <a:rPr lang="en-US" sz="2800" dirty="0" smtClean="0"/>
              <a:t>Muon Colliders – </a:t>
            </a:r>
            <a:br>
              <a:rPr lang="en-US" sz="2800" dirty="0" smtClean="0"/>
            </a:br>
            <a:r>
              <a:rPr lang="en-US" sz="2800" dirty="0" smtClean="0"/>
              <a:t>Efficiency at the multi-TeV scale</a:t>
            </a:r>
            <a:endParaRPr lang="en-US" sz="2800" dirty="0"/>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dirty="0"/>
          </a:p>
        </p:txBody>
      </p:sp>
      <p:sp>
        <p:nvSpPr>
          <p:cNvPr id="6" name="Slide Number Placeholder 5"/>
          <p:cNvSpPr>
            <a:spLocks noGrp="1"/>
          </p:cNvSpPr>
          <p:nvPr>
            <p:ph type="sldNum" sz="quarter" idx="12"/>
          </p:nvPr>
        </p:nvSpPr>
        <p:spPr/>
        <p:txBody>
          <a:bodyPr/>
          <a:lstStyle/>
          <a:p>
            <a:fld id="{98817235-C917-8F48-A936-FEF3725D9AF4}" type="slidenum">
              <a:rPr lang="en-US" smtClean="0"/>
              <a:t>13</a:t>
            </a:fld>
            <a:endParaRPr lang="en-US"/>
          </a:p>
        </p:txBody>
      </p:sp>
      <p:sp>
        <p:nvSpPr>
          <p:cNvPr id="9" name="Rounded Rectangle 8"/>
          <p:cNvSpPr/>
          <p:nvPr/>
        </p:nvSpPr>
        <p:spPr>
          <a:xfrm>
            <a:off x="1837861" y="5521436"/>
            <a:ext cx="2514600" cy="762000"/>
          </a:xfrm>
          <a:prstGeom prst="roundRect">
            <a:avLst/>
          </a:prstGeom>
          <a:ln>
            <a:solidFill>
              <a:srgbClr val="8229BE"/>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solidFill>
                  <a:srgbClr val="8229BE"/>
                </a:solidFill>
              </a:rPr>
              <a:t>Efficiency of multi-pass acceleration</a:t>
            </a:r>
            <a:endParaRPr lang="en-US" dirty="0">
              <a:solidFill>
                <a:srgbClr val="8229BE"/>
              </a:solidFill>
            </a:endParaRPr>
          </a:p>
        </p:txBody>
      </p:sp>
      <p:cxnSp>
        <p:nvCxnSpPr>
          <p:cNvPr id="11" name="Straight Arrow Connector 10"/>
          <p:cNvCxnSpPr>
            <a:stCxn id="9" idx="0"/>
          </p:cNvCxnSpPr>
          <p:nvPr/>
        </p:nvCxnSpPr>
        <p:spPr>
          <a:xfrm flipH="1" flipV="1">
            <a:off x="2705100" y="3924300"/>
            <a:ext cx="390061" cy="1597136"/>
          </a:xfrm>
          <a:prstGeom prst="straightConnector1">
            <a:avLst/>
          </a:prstGeom>
          <a:ln>
            <a:solidFill>
              <a:srgbClr val="8229BE"/>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9" idx="0"/>
          </p:cNvCxnSpPr>
          <p:nvPr/>
        </p:nvCxnSpPr>
        <p:spPr>
          <a:xfrm flipV="1">
            <a:off x="3095161" y="3464036"/>
            <a:ext cx="4229100" cy="2057400"/>
          </a:xfrm>
          <a:prstGeom prst="straightConnector1">
            <a:avLst/>
          </a:prstGeom>
          <a:ln>
            <a:solidFill>
              <a:srgbClr val="8229BE"/>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52730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par>
                                <p:cTn id="8" presetID="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21"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2000"/>
                                        <p:tgtEl>
                                          <p:spTgt spid="17"/>
                                        </p:tgtEl>
                                      </p:cBhvr>
                                    </p:animEffect>
                                  </p:childTnLst>
                                </p:cTn>
                              </p:par>
                              <p:par>
                                <p:cTn id="16" presetID="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par>
                          <p:cTn id="20" fill="hold">
                            <p:stCondLst>
                              <p:cond delay="4000"/>
                            </p:stCondLst>
                            <p:childTnLst>
                              <p:par>
                                <p:cTn id="21" presetID="21" presetClass="entr" presetSubtype="1"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heel(1)">
                                      <p:cBhvr>
                                        <p:cTn id="23" dur="2000"/>
                                        <p:tgtEl>
                                          <p:spTgt spid="19"/>
                                        </p:tgtEl>
                                      </p:cBhvr>
                                    </p:animEffect>
                                  </p:childTnLst>
                                </p:cTn>
                              </p:par>
                              <p:par>
                                <p:cTn id="24" presetID="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21"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heel(1)">
                                      <p:cBhvr>
                                        <p:cTn id="34" dur="2000"/>
                                        <p:tgtEl>
                                          <p:spTgt spid="21"/>
                                        </p:tgtEl>
                                      </p:cBhvr>
                                    </p:animEffect>
                                  </p:childTnLst>
                                </p:cTn>
                              </p:par>
                              <p:par>
                                <p:cTn id="35" presetID="2" presetClass="entr" presetSubtype="4"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par>
                          <p:cTn id="39" fill="hold">
                            <p:stCondLst>
                              <p:cond delay="2000"/>
                            </p:stCondLst>
                            <p:childTnLst>
                              <p:par>
                                <p:cTn id="40" presetID="21" presetClass="entr" presetSubtype="1"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heel(1)">
                                      <p:cBhvr>
                                        <p:cTn id="42" dur="2000"/>
                                        <p:tgtEl>
                                          <p:spTgt spid="23"/>
                                        </p:tgtEl>
                                      </p:cBhvr>
                                    </p:animEffect>
                                  </p:childTnLst>
                                </p:cTn>
                              </p:par>
                              <p:par>
                                <p:cTn id="43" presetID="2" presetClass="entr" presetSubtype="4"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par>
                          <p:cTn id="51" fill="hold">
                            <p:stCondLst>
                              <p:cond delay="4000"/>
                            </p:stCondLst>
                            <p:childTnLst>
                              <p:par>
                                <p:cTn id="52" presetID="21" presetClass="entr" presetSubtype="1"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heel(1)">
                                      <p:cBhvr>
                                        <p:cTn id="54" dur="2000"/>
                                        <p:tgtEl>
                                          <p:spTgt spid="26"/>
                                        </p:tgtEl>
                                      </p:cBhvr>
                                    </p:animEffect>
                                  </p:childTnLst>
                                </p:cTn>
                              </p:par>
                              <p:par>
                                <p:cTn id="55" presetID="2" presetClass="entr" presetSubtype="4"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ppt_x"/>
                                          </p:val>
                                        </p:tav>
                                        <p:tav tm="100000">
                                          <p:val>
                                            <p:strVal val="#ppt_x"/>
                                          </p:val>
                                        </p:tav>
                                      </p:tavLst>
                                    </p:anim>
                                    <p:anim calcmode="lin" valueType="num">
                                      <p:cBhvr additive="base">
                                        <p:cTn id="5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dissolve">
                                      <p:cBhvr>
                                        <p:cTn id="63" dur="500"/>
                                        <p:tgtEl>
                                          <p:spTgt spid="9"/>
                                        </p:tgtEl>
                                      </p:cBhvr>
                                    </p:animEffect>
                                  </p:childTnLst>
                                </p:cTn>
                              </p:par>
                              <p:par>
                                <p:cTn id="64" presetID="9" presetClass="entr" presetSubtype="0"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dissolve">
                                      <p:cBhvr>
                                        <p:cTn id="66" dur="500"/>
                                        <p:tgtEl>
                                          <p:spTgt spid="12"/>
                                        </p:tgtEl>
                                      </p:cBhvr>
                                    </p:animEffect>
                                  </p:childTnLst>
                                </p:cTn>
                              </p:par>
                              <p:par>
                                <p:cTn id="67" presetID="9" presetClass="entr" presetSubtype="0"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dissolve">
                                      <p:cBhvr>
                                        <p:cTn id="6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1" grpId="0" animBg="1"/>
      <p:bldP spid="23" grpId="0" animBg="1"/>
      <p:bldP spid="26"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p:cNvPicPr>
            <a:picLocks noGrp="1" noChangeAspect="1"/>
          </p:cNvPicPr>
          <p:nvPr>
            <p:ph idx="1"/>
          </p:nvPr>
        </p:nvPicPr>
        <p:blipFill>
          <a:blip r:embed="rId2" cstate="print">
            <a:extLst>
              <a:ext uri="{28A0092B-C50C-407E-A947-70E740481C1C}">
                <a14:useLocalDpi xmlns:a14="http://schemas.microsoft.com/office/drawing/2010/main"/>
              </a:ext>
            </a:extLst>
          </a:blip>
          <a:srcRect t="960" b="960"/>
          <a:stretch>
            <a:fillRect/>
          </a:stretch>
        </p:blipFill>
        <p:spPr>
          <a:xfrm>
            <a:off x="673100" y="1050925"/>
            <a:ext cx="8242300" cy="4954179"/>
          </a:xfrm>
        </p:spPr>
      </p:pic>
      <p:sp>
        <p:nvSpPr>
          <p:cNvPr id="2" name="Title 1"/>
          <p:cNvSpPr>
            <a:spLocks noGrp="1"/>
          </p:cNvSpPr>
          <p:nvPr>
            <p:ph type="title"/>
          </p:nvPr>
        </p:nvSpPr>
        <p:spPr>
          <a:xfrm>
            <a:off x="2209800" y="109538"/>
            <a:ext cx="6045200" cy="931862"/>
          </a:xfrm>
        </p:spPr>
        <p:txBody>
          <a:bodyPr>
            <a:normAutofit fontScale="90000"/>
          </a:bodyPr>
          <a:lstStyle/>
          <a:p>
            <a:r>
              <a:rPr lang="en-US" dirty="0" smtClean="0"/>
              <a:t>Muon </a:t>
            </a:r>
            <a:r>
              <a:rPr lang="en-US" sz="4000" dirty="0" smtClean="0"/>
              <a:t>Collider</a:t>
            </a:r>
            <a:r>
              <a:rPr lang="en-US" dirty="0" smtClean="0"/>
              <a:t> Parameters</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February 17, 2016</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Higgs-Maxwell Workshop - Royal Society of Edinburgh</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14</a:t>
            </a:fld>
            <a:endParaRPr lang="en-US">
              <a:solidFill>
                <a:prstClr val="black">
                  <a:tint val="75000"/>
                </a:prstClr>
              </a:solidFill>
              <a:latin typeface="Arial"/>
            </a:endParaRPr>
          </a:p>
        </p:txBody>
      </p:sp>
      <p:cxnSp>
        <p:nvCxnSpPr>
          <p:cNvPr id="84" name="Straight Arrow Connector 83"/>
          <p:cNvCxnSpPr>
            <a:stCxn id="85" idx="0"/>
          </p:cNvCxnSpPr>
          <p:nvPr/>
        </p:nvCxnSpPr>
        <p:spPr>
          <a:xfrm flipH="1" flipV="1">
            <a:off x="5712769" y="2832100"/>
            <a:ext cx="1223664" cy="3197880"/>
          </a:xfrm>
          <a:prstGeom prst="straightConnector1">
            <a:avLst/>
          </a:prstGeom>
          <a:ln>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4957465" y="6029980"/>
            <a:ext cx="3957935" cy="523220"/>
          </a:xfrm>
          <a:prstGeom prst="rect">
            <a:avLst/>
          </a:prstGeom>
          <a:solidFill>
            <a:schemeClr val="bg2"/>
          </a:solidFill>
          <a:ln w="25400">
            <a:solidFill>
              <a:srgbClr val="000090"/>
            </a:solidFill>
          </a:ln>
        </p:spPr>
        <p:txBody>
          <a:bodyPr wrap="square" rtlCol="0">
            <a:spAutoFit/>
          </a:bodyPr>
          <a:lstStyle/>
          <a:p>
            <a:pPr algn="ctr"/>
            <a:r>
              <a:rPr lang="en-US" sz="1400" dirty="0" smtClean="0">
                <a:solidFill>
                  <a:srgbClr val="000090"/>
                </a:solidFill>
                <a:latin typeface="Arial"/>
              </a:rPr>
              <a:t>Success of advanced cooling concepts </a:t>
            </a:r>
            <a:br>
              <a:rPr lang="en-US" sz="1400" dirty="0" smtClean="0">
                <a:solidFill>
                  <a:srgbClr val="000090"/>
                </a:solidFill>
                <a:latin typeface="Arial"/>
              </a:rPr>
            </a:br>
            <a:r>
              <a:rPr lang="en-US" sz="1400" dirty="0" smtClean="0">
                <a:solidFill>
                  <a:srgbClr val="000090"/>
                </a:solidFill>
                <a:latin typeface="Wingdings 3" charset="2"/>
                <a:cs typeface="Wingdings 3" charset="2"/>
              </a:rPr>
              <a:t>a</a:t>
            </a:r>
            <a:r>
              <a:rPr lang="en-US" sz="1400" dirty="0" smtClean="0">
                <a:solidFill>
                  <a:srgbClr val="000090"/>
                </a:solidFill>
                <a:latin typeface="Arial"/>
                <a:cs typeface="Wingdings 3" charset="2"/>
              </a:rPr>
              <a:t> several × 10</a:t>
            </a:r>
            <a:r>
              <a:rPr lang="en-US" sz="1400" baseline="30000" dirty="0" smtClean="0">
                <a:solidFill>
                  <a:srgbClr val="000090"/>
                </a:solidFill>
                <a:latin typeface="Arial"/>
                <a:cs typeface="Wingdings 3" charset="2"/>
              </a:rPr>
              <a:t>32</a:t>
            </a:r>
            <a:r>
              <a:rPr lang="en-US" sz="1400" dirty="0">
                <a:solidFill>
                  <a:srgbClr val="000090"/>
                </a:solidFill>
                <a:latin typeface="Arial"/>
                <a:cs typeface="Wingdings 3" charset="2"/>
              </a:rPr>
              <a:t> </a:t>
            </a:r>
            <a:r>
              <a:rPr lang="en-US" sz="1400" dirty="0" smtClean="0">
                <a:solidFill>
                  <a:srgbClr val="000090"/>
                </a:solidFill>
                <a:latin typeface="Arial"/>
                <a:cs typeface="Wingdings 3" charset="2"/>
              </a:rPr>
              <a:t>[Rubbia proposal:  5×10</a:t>
            </a:r>
            <a:r>
              <a:rPr lang="en-US" sz="1400" baseline="30000" dirty="0" smtClean="0">
                <a:solidFill>
                  <a:srgbClr val="000090"/>
                </a:solidFill>
                <a:latin typeface="Arial"/>
                <a:cs typeface="Wingdings 3" charset="2"/>
              </a:rPr>
              <a:t>32</a:t>
            </a:r>
            <a:r>
              <a:rPr lang="en-US" sz="1400" dirty="0" smtClean="0">
                <a:solidFill>
                  <a:srgbClr val="000090"/>
                </a:solidFill>
                <a:latin typeface="Arial"/>
                <a:cs typeface="Wingdings 3" charset="2"/>
              </a:rPr>
              <a:t>]</a:t>
            </a:r>
            <a:endParaRPr lang="en-US" sz="1400" baseline="30000" dirty="0" smtClean="0">
              <a:solidFill>
                <a:srgbClr val="000090"/>
              </a:solidFill>
              <a:latin typeface="Arial"/>
              <a:cs typeface="Wingdings 3" charset="2"/>
            </a:endParaRPr>
          </a:p>
        </p:txBody>
      </p:sp>
      <p:cxnSp>
        <p:nvCxnSpPr>
          <p:cNvPr id="88" name="Straight Connector 87"/>
          <p:cNvCxnSpPr>
            <a:stCxn id="89" idx="0"/>
          </p:cNvCxnSpPr>
          <p:nvPr/>
        </p:nvCxnSpPr>
        <p:spPr>
          <a:xfrm flipV="1">
            <a:off x="3524366" y="2979090"/>
            <a:ext cx="1657234" cy="3140246"/>
          </a:xfrm>
          <a:prstGeom prst="line">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2283999" y="6119336"/>
            <a:ext cx="2480733" cy="738664"/>
          </a:xfrm>
          <a:prstGeom prst="rect">
            <a:avLst/>
          </a:prstGeom>
          <a:solidFill>
            <a:schemeClr val="accent1">
              <a:lumMod val="40000"/>
              <a:lumOff val="60000"/>
            </a:schemeClr>
          </a:solidFill>
          <a:ln w="12700">
            <a:solidFill>
              <a:srgbClr val="FF0000"/>
            </a:solidFill>
          </a:ln>
        </p:spPr>
        <p:txBody>
          <a:bodyPr wrap="square" rtlCol="0">
            <a:spAutoFit/>
          </a:bodyPr>
          <a:lstStyle/>
          <a:p>
            <a:r>
              <a:rPr lang="en-US" sz="1400" dirty="0" smtClean="0">
                <a:solidFill>
                  <a:srgbClr val="FF0000"/>
                </a:solidFill>
                <a:latin typeface="Arial"/>
              </a:rPr>
              <a:t>Exquisite Energy Resolution </a:t>
            </a:r>
            <a:br>
              <a:rPr lang="en-US" sz="1400" dirty="0" smtClean="0">
                <a:solidFill>
                  <a:srgbClr val="FF0000"/>
                </a:solidFill>
                <a:latin typeface="Arial"/>
              </a:rPr>
            </a:br>
            <a:r>
              <a:rPr lang="en-US" sz="1400" dirty="0" smtClean="0">
                <a:solidFill>
                  <a:srgbClr val="FF0000"/>
                </a:solidFill>
                <a:latin typeface="Arial"/>
              </a:rPr>
              <a:t>Allows Direct Measurement </a:t>
            </a:r>
          </a:p>
          <a:p>
            <a:r>
              <a:rPr lang="en-US" sz="1400" dirty="0" smtClean="0">
                <a:solidFill>
                  <a:srgbClr val="FF0000"/>
                </a:solidFill>
                <a:latin typeface="Arial"/>
              </a:rPr>
              <a:t>of Higgs Width</a:t>
            </a:r>
            <a:endParaRPr lang="en-US" sz="1400" dirty="0">
              <a:solidFill>
                <a:srgbClr val="FF0000"/>
              </a:solidFill>
              <a:latin typeface="Arial"/>
            </a:endParaRPr>
          </a:p>
        </p:txBody>
      </p:sp>
      <p:grpSp>
        <p:nvGrpSpPr>
          <p:cNvPr id="15" name="Group 14"/>
          <p:cNvGrpSpPr>
            <a:grpSpLocks noChangeAspect="1"/>
          </p:cNvGrpSpPr>
          <p:nvPr/>
        </p:nvGrpSpPr>
        <p:grpSpPr>
          <a:xfrm>
            <a:off x="4234" y="-7611"/>
            <a:ext cx="2129366" cy="2108369"/>
            <a:chOff x="0" y="1143000"/>
            <a:chExt cx="2777524" cy="2743200"/>
          </a:xfrm>
        </p:grpSpPr>
        <p:pic>
          <p:nvPicPr>
            <p:cNvPr id="16" name="Picture 9" descr="Site_Map_072809_REVISE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143000"/>
              <a:ext cx="2777524" cy="2743200"/>
            </a:xfrm>
            <a:prstGeom prst="rect">
              <a:avLst/>
            </a:prstGeom>
            <a:noFill/>
            <a:ln w="9525">
              <a:noFill/>
              <a:miter lim="800000"/>
              <a:headEnd/>
              <a:tailEnd/>
            </a:ln>
          </p:spPr>
        </p:pic>
        <p:sp>
          <p:nvSpPr>
            <p:cNvPr id="17" name="Rectangle 16"/>
            <p:cNvSpPr>
              <a:spLocks noChangeArrowheads="1"/>
            </p:cNvSpPr>
            <p:nvPr/>
          </p:nvSpPr>
          <p:spPr bwMode="auto">
            <a:xfrm>
              <a:off x="0" y="1219200"/>
              <a:ext cx="480721" cy="220002"/>
            </a:xfrm>
            <a:prstGeom prst="rect">
              <a:avLst/>
            </a:prstGeom>
            <a:solidFill>
              <a:schemeClr val="tx1"/>
            </a:solidFill>
            <a:ln w="9525" algn="ctr">
              <a:noFill/>
              <a:round/>
              <a:headEnd/>
              <a:tailEnd/>
            </a:ln>
          </p:spPr>
          <p:txBody>
            <a:bodyPr/>
            <a:lstStyle/>
            <a:p>
              <a:endParaRPr lang="en-US">
                <a:solidFill>
                  <a:prstClr val="black"/>
                </a:solidFill>
                <a:latin typeface="Arial"/>
              </a:endParaRPr>
            </a:p>
          </p:txBody>
        </p:sp>
      </p:grpSp>
      <p:sp>
        <p:nvSpPr>
          <p:cNvPr id="29" name="Oval 28"/>
          <p:cNvSpPr/>
          <p:nvPr/>
        </p:nvSpPr>
        <p:spPr>
          <a:xfrm>
            <a:off x="8458200" y="5486400"/>
            <a:ext cx="533400" cy="632936"/>
          </a:xfrm>
          <a:prstGeom prst="ellipse">
            <a:avLst/>
          </a:prstGeom>
          <a:noFill/>
          <a:ln w="38100" cmpd="sng">
            <a:solidFill>
              <a:srgbClr val="E310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686300" y="2552700"/>
            <a:ext cx="1039169" cy="279400"/>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647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dissolve">
                                      <p:cBhvr>
                                        <p:cTn id="7" dur="500"/>
                                        <p:tgtEl>
                                          <p:spTgt spid="89"/>
                                        </p:tgtEl>
                                      </p:cBhvr>
                                    </p:animEffect>
                                  </p:childTnLst>
                                </p:cTn>
                              </p:par>
                              <p:par>
                                <p:cTn id="8" presetID="9" presetClass="entr" presetSubtype="0" fill="hold"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dissolve">
                                      <p:cBhvr>
                                        <p:cTn id="10" dur="500"/>
                                        <p:tgtEl>
                                          <p:spTgt spid="8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4"/>
                                        </p:tgtEl>
                                        <p:attrNameLst>
                                          <p:attrName>style.visibility</p:attrName>
                                        </p:attrNameLst>
                                      </p:cBhvr>
                                      <p:to>
                                        <p:strVal val="visible"/>
                                      </p:to>
                                    </p:set>
                                    <p:anim calcmode="lin" valueType="num">
                                      <p:cBhvr additive="base">
                                        <p:cTn id="15" dur="500" fill="hold"/>
                                        <p:tgtEl>
                                          <p:spTgt spid="84"/>
                                        </p:tgtEl>
                                        <p:attrNameLst>
                                          <p:attrName>ppt_x</p:attrName>
                                        </p:attrNameLst>
                                      </p:cBhvr>
                                      <p:tavLst>
                                        <p:tav tm="0">
                                          <p:val>
                                            <p:strVal val="#ppt_x"/>
                                          </p:val>
                                        </p:tav>
                                        <p:tav tm="100000">
                                          <p:val>
                                            <p:strVal val="#ppt_x"/>
                                          </p:val>
                                        </p:tav>
                                      </p:tavLst>
                                    </p:anim>
                                    <p:anim calcmode="lin" valueType="num">
                                      <p:cBhvr additive="base">
                                        <p:cTn id="16" dur="500" fill="hold"/>
                                        <p:tgtEl>
                                          <p:spTgt spid="8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 calcmode="lin" valueType="num">
                                      <p:cBhvr additive="base">
                                        <p:cTn id="19" dur="500" fill="hold"/>
                                        <p:tgtEl>
                                          <p:spTgt spid="85"/>
                                        </p:tgtEl>
                                        <p:attrNameLst>
                                          <p:attrName>ppt_x</p:attrName>
                                        </p:attrNameLst>
                                      </p:cBhvr>
                                      <p:tavLst>
                                        <p:tav tm="0">
                                          <p:val>
                                            <p:strVal val="#ppt_x"/>
                                          </p:val>
                                        </p:tav>
                                        <p:tav tm="100000">
                                          <p:val>
                                            <p:strVal val="#ppt_x"/>
                                          </p:val>
                                        </p:tav>
                                      </p:tavLst>
                                    </p:anim>
                                    <p:anim calcmode="lin" valueType="num">
                                      <p:cBhvr additive="base">
                                        <p:cTn id="20" dur="500" fill="hold"/>
                                        <p:tgtEl>
                                          <p:spTgt spid="8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9" grpId="0" animBg="1"/>
      <p:bldP spid="29"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February 17, 2016</a:t>
            </a:r>
            <a:endParaRPr lang="en-US"/>
          </a:p>
        </p:txBody>
      </p:sp>
      <p:sp>
        <p:nvSpPr>
          <p:cNvPr id="3" name="Footer Placeholder 2"/>
          <p:cNvSpPr>
            <a:spLocks noGrp="1"/>
          </p:cNvSpPr>
          <p:nvPr>
            <p:ph type="ftr" sz="quarter" idx="11"/>
          </p:nvPr>
        </p:nvSpPr>
        <p:spPr/>
        <p:txBody>
          <a:bodyPr/>
          <a:lstStyle/>
          <a:p>
            <a:r>
              <a:rPr lang="en-US" smtClean="0"/>
              <a:t>Higgs-Maxwell Workshop - Royal Society of Edinburgh</a:t>
            </a:r>
            <a:endParaRPr lang="en-US"/>
          </a:p>
        </p:txBody>
      </p:sp>
      <p:sp>
        <p:nvSpPr>
          <p:cNvPr id="4" name="Slide Number Placeholder 3"/>
          <p:cNvSpPr>
            <a:spLocks noGrp="1"/>
          </p:cNvSpPr>
          <p:nvPr>
            <p:ph type="sldNum" sz="quarter" idx="12"/>
          </p:nvPr>
        </p:nvSpPr>
        <p:spPr/>
        <p:txBody>
          <a:bodyPr/>
          <a:lstStyle/>
          <a:p>
            <a:fld id="{98817235-C917-8F48-A936-FEF3725D9AF4}" type="slidenum">
              <a:rPr lang="en-US" smtClean="0"/>
              <a:t>15</a:t>
            </a:fld>
            <a:endParaRPr lang="en-US"/>
          </a:p>
        </p:txBody>
      </p:sp>
      <p:grpSp>
        <p:nvGrpSpPr>
          <p:cNvPr id="5" name="Group 4"/>
          <p:cNvGrpSpPr/>
          <p:nvPr/>
        </p:nvGrpSpPr>
        <p:grpSpPr>
          <a:xfrm>
            <a:off x="-17880" y="-349114"/>
            <a:ext cx="9136249" cy="7485063"/>
            <a:chOff x="0" y="-117259"/>
            <a:chExt cx="9136249" cy="6976847"/>
          </a:xfrm>
        </p:grpSpPr>
        <p:sp>
          <p:nvSpPr>
            <p:cNvPr id="6" name="Rectangle 5"/>
            <p:cNvSpPr/>
            <p:nvPr/>
          </p:nvSpPr>
          <p:spPr>
            <a:xfrm>
              <a:off x="0" y="1588"/>
              <a:ext cx="3073161" cy="6858000"/>
            </a:xfrm>
            <a:prstGeom prst="rect">
              <a:avLst/>
            </a:prstGeom>
            <a:solidFill>
              <a:srgbClr val="1010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063088" y="-1244"/>
              <a:ext cx="3073161" cy="6858000"/>
            </a:xfrm>
            <a:prstGeom prst="rect">
              <a:avLst/>
            </a:prstGeom>
            <a:solidFill>
              <a:srgbClr val="1010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1162944" y="-117259"/>
              <a:ext cx="6947866" cy="6934200"/>
              <a:chOff x="2997997" y="199390"/>
              <a:chExt cx="5634049" cy="6233477"/>
            </a:xfrm>
          </p:grpSpPr>
          <p:pic>
            <p:nvPicPr>
              <p:cNvPr id="9" name="Picture 8" descr="Muon_collider_site_map_072409.pdf"/>
              <p:cNvPicPr>
                <a:picLocks noChangeAspect="1"/>
              </p:cNvPicPr>
              <p:nvPr/>
            </p:nvPicPr>
            <p:blipFill rotWithShape="1">
              <a:blip r:embed="rId2">
                <a:extLst>
                  <a:ext uri="{28A0092B-C50C-407E-A947-70E740481C1C}">
                    <a14:useLocalDpi xmlns:a14="http://schemas.microsoft.com/office/drawing/2010/main" val="0"/>
                  </a:ext>
                </a:extLst>
              </a:blip>
              <a:srcRect l="32349" t="4446" r="4314" b="6160"/>
              <a:stretch/>
            </p:blipFill>
            <p:spPr>
              <a:xfrm>
                <a:off x="3010869" y="199390"/>
                <a:ext cx="5621177" cy="6233477"/>
              </a:xfrm>
              <a:prstGeom prst="rect">
                <a:avLst/>
              </a:prstGeom>
            </p:spPr>
          </p:pic>
          <p:sp>
            <p:nvSpPr>
              <p:cNvPr id="10" name="Rectangle 9"/>
              <p:cNvSpPr/>
              <p:nvPr/>
            </p:nvSpPr>
            <p:spPr>
              <a:xfrm>
                <a:off x="2997997" y="304800"/>
                <a:ext cx="750602" cy="774700"/>
              </a:xfrm>
              <a:prstGeom prst="rect">
                <a:avLst/>
              </a:prstGeom>
              <a:solidFill>
                <a:srgbClr val="1010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1" name="Rounded Rectangle 10"/>
          <p:cNvSpPr/>
          <p:nvPr/>
        </p:nvSpPr>
        <p:spPr>
          <a:xfrm>
            <a:off x="4856136" y="-127000"/>
            <a:ext cx="4248451" cy="1333500"/>
          </a:xfrm>
          <a:prstGeom prst="roundRect">
            <a:avLst/>
          </a:prstGeom>
          <a:gradFill>
            <a:gsLst>
              <a:gs pos="0">
                <a:schemeClr val="bg2">
                  <a:lumMod val="10000"/>
                </a:schemeClr>
              </a:gs>
              <a:gs pos="100000">
                <a:schemeClr val="bg2">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The Scale of a </a:t>
            </a:r>
            <a:r>
              <a:rPr lang="en-US" sz="2400" dirty="0" smtClean="0">
                <a:ea typeface="Wingdings"/>
                <a:cs typeface="Wingdings"/>
                <a:sym typeface="Wingdings"/>
              </a:rPr>
              <a:t>Multi</a:t>
            </a:r>
            <a:r>
              <a:rPr lang="en-US" sz="2400" dirty="0" smtClean="0">
                <a:ea typeface="Wingdings"/>
                <a:cs typeface="Wingdings"/>
                <a:sym typeface="Wingdings"/>
              </a:rPr>
              <a:t>-TeV </a:t>
            </a:r>
            <a:r>
              <a:rPr lang="en-US" sz="2400" dirty="0" smtClean="0">
                <a:ea typeface="Wingdings"/>
                <a:cs typeface="Wingdings"/>
                <a:sym typeface="Wingdings"/>
              </a:rPr>
              <a:t>Collider shown on the Fermilab Site</a:t>
            </a:r>
            <a:endParaRPr lang="en-US" sz="2400" dirty="0" smtClean="0">
              <a:ea typeface="Wingdings"/>
              <a:cs typeface="Wingdings"/>
              <a:sym typeface="Wingdings"/>
            </a:endParaRPr>
          </a:p>
        </p:txBody>
      </p:sp>
      <p:grpSp>
        <p:nvGrpSpPr>
          <p:cNvPr id="128" name="Group 127"/>
          <p:cNvGrpSpPr/>
          <p:nvPr/>
        </p:nvGrpSpPr>
        <p:grpSpPr>
          <a:xfrm>
            <a:off x="2929896" y="3847784"/>
            <a:ext cx="2182429" cy="1740472"/>
            <a:chOff x="2929896" y="3847784"/>
            <a:chExt cx="2182429" cy="1740472"/>
          </a:xfrm>
        </p:grpSpPr>
        <p:sp>
          <p:nvSpPr>
            <p:cNvPr id="12" name="Rectangle 11"/>
            <p:cNvSpPr/>
            <p:nvPr/>
          </p:nvSpPr>
          <p:spPr>
            <a:xfrm>
              <a:off x="3615267" y="4897998"/>
              <a:ext cx="558799" cy="131731"/>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b="1" dirty="0" smtClean="0">
                  <a:solidFill>
                    <a:srgbClr val="0EA736"/>
                  </a:solidFill>
                </a:rPr>
                <a:t>SC Linac</a:t>
              </a:r>
              <a:endParaRPr lang="en-US" sz="900" b="1" dirty="0">
                <a:solidFill>
                  <a:srgbClr val="0EA736"/>
                </a:solidFill>
              </a:endParaRPr>
            </a:p>
          </p:txBody>
        </p:sp>
        <p:sp>
          <p:nvSpPr>
            <p:cNvPr id="117" name="Oval 116"/>
            <p:cNvSpPr>
              <a:spLocks/>
            </p:cNvSpPr>
            <p:nvPr/>
          </p:nvSpPr>
          <p:spPr>
            <a:xfrm rot="17118312">
              <a:off x="3231188" y="3842352"/>
              <a:ext cx="1433260" cy="2035843"/>
            </a:xfrm>
            <a:prstGeom prst="ellipse">
              <a:avLst/>
            </a:prstGeom>
            <a:solidFill>
              <a:srgbClr val="1818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a:spLocks/>
            </p:cNvSpPr>
            <p:nvPr/>
          </p:nvSpPr>
          <p:spPr>
            <a:xfrm rot="14298785">
              <a:off x="3289088" y="3731679"/>
              <a:ext cx="433557" cy="1020261"/>
            </a:xfrm>
            <a:prstGeom prst="ellipse">
              <a:avLst/>
            </a:prstGeom>
            <a:solidFill>
              <a:srgbClr val="1818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a:spLocks/>
            </p:cNvSpPr>
            <p:nvPr/>
          </p:nvSpPr>
          <p:spPr>
            <a:xfrm rot="14298785">
              <a:off x="2832449" y="4962355"/>
              <a:ext cx="611958" cy="335043"/>
            </a:xfrm>
            <a:prstGeom prst="ellipse">
              <a:avLst/>
            </a:prstGeom>
            <a:solidFill>
              <a:srgbClr val="1818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a:spLocks/>
            </p:cNvSpPr>
            <p:nvPr/>
          </p:nvSpPr>
          <p:spPr>
            <a:xfrm rot="17653618">
              <a:off x="4429473" y="5034314"/>
              <a:ext cx="611958" cy="335043"/>
            </a:xfrm>
            <a:prstGeom prst="ellipse">
              <a:avLst/>
            </a:prstGeom>
            <a:solidFill>
              <a:srgbClr val="1818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a:spLocks/>
            </p:cNvSpPr>
            <p:nvPr/>
          </p:nvSpPr>
          <p:spPr>
            <a:xfrm rot="14298785">
              <a:off x="3051524" y="5114755"/>
              <a:ext cx="611958" cy="335043"/>
            </a:xfrm>
            <a:prstGeom prst="ellipse">
              <a:avLst/>
            </a:prstGeom>
            <a:solidFill>
              <a:srgbClr val="1818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3" name="Straight Connector 122"/>
            <p:cNvCxnSpPr/>
            <p:nvPr/>
          </p:nvCxnSpPr>
          <p:spPr>
            <a:xfrm rot="60000" flipH="1">
              <a:off x="3333750" y="4029075"/>
              <a:ext cx="73025" cy="50800"/>
            </a:xfrm>
            <a:prstGeom prst="line">
              <a:avLst/>
            </a:prstGeom>
            <a:ln w="31750">
              <a:solidFill>
                <a:srgbClr val="E3101C"/>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19560000" flipH="1">
              <a:off x="4864099" y="5254626"/>
              <a:ext cx="73025" cy="50800"/>
            </a:xfrm>
            <a:prstGeom prst="line">
              <a:avLst/>
            </a:prstGeom>
            <a:ln w="31750">
              <a:solidFill>
                <a:srgbClr val="E3101C"/>
              </a:solidFill>
            </a:ln>
            <a:effectLst/>
          </p:spPr>
          <p:style>
            <a:lnRef idx="2">
              <a:schemeClr val="accent1"/>
            </a:lnRef>
            <a:fillRef idx="0">
              <a:schemeClr val="accent1"/>
            </a:fillRef>
            <a:effectRef idx="1">
              <a:schemeClr val="accent1"/>
            </a:effectRef>
            <a:fontRef idx="minor">
              <a:schemeClr val="tx1"/>
            </a:fontRef>
          </p:style>
        </p:cxnSp>
        <p:sp>
          <p:nvSpPr>
            <p:cNvPr id="126" name="Trapezoid 125"/>
            <p:cNvSpPr/>
            <p:nvPr/>
          </p:nvSpPr>
          <p:spPr>
            <a:xfrm rot="13653053">
              <a:off x="3273054" y="3838720"/>
              <a:ext cx="190742" cy="208869"/>
            </a:xfrm>
            <a:prstGeom prst="trapezoid">
              <a:avLst>
                <a:gd name="adj" fmla="val 13741"/>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Trapezoid 126"/>
            <p:cNvSpPr/>
            <p:nvPr/>
          </p:nvSpPr>
          <p:spPr>
            <a:xfrm rot="12732965">
              <a:off x="4921583" y="5159521"/>
              <a:ext cx="190742" cy="208869"/>
            </a:xfrm>
            <a:prstGeom prst="trapezoid">
              <a:avLst>
                <a:gd name="adj" fmla="val 13741"/>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2" name="TextBox 131"/>
          <p:cNvSpPr txBox="1"/>
          <p:nvPr/>
        </p:nvSpPr>
        <p:spPr>
          <a:xfrm>
            <a:off x="5921375" y="4387268"/>
            <a:ext cx="904577" cy="466794"/>
          </a:xfrm>
          <a:prstGeom prst="rect">
            <a:avLst/>
          </a:prstGeom>
          <a:solidFill>
            <a:srgbClr val="181818"/>
          </a:solidFill>
          <a:effectLst/>
        </p:spPr>
        <p:txBody>
          <a:bodyPr wrap="none" rtlCol="0">
            <a:spAutoFit/>
          </a:bodyPr>
          <a:lstStyle/>
          <a:p>
            <a:pPr>
              <a:lnSpc>
                <a:spcPct val="80000"/>
              </a:lnSpc>
            </a:pPr>
            <a:r>
              <a:rPr lang="en-US" sz="1000" b="1" dirty="0" smtClean="0">
                <a:solidFill>
                  <a:schemeClr val="accent1">
                    <a:lumMod val="75000"/>
                  </a:schemeClr>
                </a:solidFill>
              </a:rPr>
              <a:t>A TeV-Scale</a:t>
            </a:r>
            <a:br>
              <a:rPr lang="en-US" sz="1000" b="1" dirty="0" smtClean="0">
                <a:solidFill>
                  <a:schemeClr val="accent1">
                    <a:lumMod val="75000"/>
                  </a:schemeClr>
                </a:solidFill>
              </a:rPr>
            </a:br>
            <a:r>
              <a:rPr lang="en-US" sz="1000" b="1" dirty="0" smtClean="0">
                <a:solidFill>
                  <a:schemeClr val="accent1">
                    <a:lumMod val="75000"/>
                  </a:schemeClr>
                </a:solidFill>
              </a:rPr>
              <a:t>Accelerator</a:t>
            </a:r>
            <a:br>
              <a:rPr lang="en-US" sz="1000" b="1" dirty="0" smtClean="0">
                <a:solidFill>
                  <a:schemeClr val="accent1">
                    <a:lumMod val="75000"/>
                  </a:schemeClr>
                </a:solidFill>
              </a:rPr>
            </a:br>
            <a:r>
              <a:rPr lang="en-US" sz="1000" b="1" dirty="0" smtClean="0">
                <a:solidFill>
                  <a:schemeClr val="accent1">
                    <a:lumMod val="75000"/>
                  </a:schemeClr>
                </a:solidFill>
              </a:rPr>
              <a:t>System</a:t>
            </a:r>
            <a:endParaRPr lang="en-US" sz="1000" b="1" dirty="0">
              <a:solidFill>
                <a:schemeClr val="accent1">
                  <a:lumMod val="75000"/>
                </a:schemeClr>
              </a:solidFill>
            </a:endParaRPr>
          </a:p>
        </p:txBody>
      </p:sp>
      <p:sp>
        <p:nvSpPr>
          <p:cNvPr id="139" name="Arc 138"/>
          <p:cNvSpPr/>
          <p:nvPr/>
        </p:nvSpPr>
        <p:spPr>
          <a:xfrm rot="7440961">
            <a:off x="2829779" y="5528606"/>
            <a:ext cx="231962" cy="424140"/>
          </a:xfrm>
          <a:prstGeom prst="arc">
            <a:avLst>
              <a:gd name="adj1" fmla="val 12837575"/>
              <a:gd name="adj2" fmla="val 2933211"/>
            </a:avLst>
          </a:prstGeom>
          <a:ln w="9525">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7" name="Arc 146"/>
          <p:cNvSpPr/>
          <p:nvPr/>
        </p:nvSpPr>
        <p:spPr>
          <a:xfrm rot="18407197">
            <a:off x="3161490" y="5796684"/>
            <a:ext cx="220188" cy="402286"/>
          </a:xfrm>
          <a:prstGeom prst="arc">
            <a:avLst>
              <a:gd name="adj1" fmla="val 16355508"/>
              <a:gd name="adj2" fmla="val 20911458"/>
            </a:avLst>
          </a:prstGeom>
          <a:ln w="9525">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9" name="Straight Connector 148"/>
          <p:cNvCxnSpPr>
            <a:endCxn id="139" idx="2"/>
          </p:cNvCxnSpPr>
          <p:nvPr/>
        </p:nvCxnSpPr>
        <p:spPr>
          <a:xfrm>
            <a:off x="2489200" y="5238550"/>
            <a:ext cx="308241" cy="520593"/>
          </a:xfrm>
          <a:prstGeom prst="line">
            <a:avLst/>
          </a:prstGeom>
          <a:ln w="9525">
            <a:solidFill>
              <a:srgbClr val="008000"/>
            </a:solidFill>
          </a:ln>
          <a:effectLst/>
        </p:spPr>
        <p:style>
          <a:lnRef idx="2">
            <a:schemeClr val="accent1"/>
          </a:lnRef>
          <a:fillRef idx="0">
            <a:schemeClr val="accent1"/>
          </a:fillRef>
          <a:effectRef idx="1">
            <a:schemeClr val="accent1"/>
          </a:effectRef>
          <a:fontRef idx="minor">
            <a:schemeClr val="tx1"/>
          </a:fontRef>
        </p:style>
      </p:cxnSp>
      <p:pic>
        <p:nvPicPr>
          <p:cNvPr id="146" name="Picture 145" descr="Layout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4854" y="3881318"/>
            <a:ext cx="3422457" cy="2214248"/>
          </a:xfrm>
          <a:prstGeom prst="rect">
            <a:avLst/>
          </a:prstGeom>
        </p:spPr>
      </p:pic>
    </p:spTree>
    <p:extLst>
      <p:ext uri="{BB962C8B-B14F-4D97-AF65-F5344CB8AC3E}">
        <p14:creationId xmlns:p14="http://schemas.microsoft.com/office/powerpoint/2010/main" val="151611671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5100" y="4406900"/>
            <a:ext cx="8889999" cy="1362075"/>
          </a:xfrm>
        </p:spPr>
        <p:txBody>
          <a:bodyPr/>
          <a:lstStyle/>
          <a:p>
            <a:r>
              <a:rPr lang="en-US" dirty="0" smtClean="0"/>
              <a:t>Physics with a Muon Collider</a:t>
            </a:r>
            <a:endParaRPr lang="en-US" dirty="0"/>
          </a:p>
        </p:txBody>
      </p:sp>
      <p:sp>
        <p:nvSpPr>
          <p:cNvPr id="8" name="Text Placeholder 7"/>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16</a:t>
            </a:fld>
            <a:endParaRPr lang="en-US"/>
          </a:p>
        </p:txBody>
      </p:sp>
    </p:spTree>
    <p:extLst>
      <p:ext uri="{BB962C8B-B14F-4D97-AF65-F5344CB8AC3E}">
        <p14:creationId xmlns:p14="http://schemas.microsoft.com/office/powerpoint/2010/main" val="304199273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 Higgs Factory</a:t>
            </a:r>
            <a:endParaRPr lang="en-US" dirty="0"/>
          </a:p>
        </p:txBody>
      </p:sp>
      <p:sp>
        <p:nvSpPr>
          <p:cNvPr id="8" name="Content Placeholder 7"/>
          <p:cNvSpPr>
            <a:spLocks noGrp="1"/>
          </p:cNvSpPr>
          <p:nvPr>
            <p:ph idx="1"/>
          </p:nvPr>
        </p:nvSpPr>
        <p:spPr>
          <a:xfrm>
            <a:off x="165100" y="1050926"/>
            <a:ext cx="4216400" cy="5375274"/>
          </a:xfrm>
        </p:spPr>
        <p:txBody>
          <a:bodyPr>
            <a:normAutofit fontScale="92500" lnSpcReduction="10000"/>
          </a:bodyPr>
          <a:lstStyle/>
          <a:p>
            <a:pPr marL="0" indent="0">
              <a:buNone/>
            </a:pPr>
            <a:r>
              <a:rPr lang="en-US" dirty="0" smtClean="0"/>
              <a:t>Direct s-channel production</a:t>
            </a:r>
            <a:br>
              <a:rPr lang="en-US" dirty="0" smtClean="0"/>
            </a:br>
            <a:r>
              <a:rPr lang="en-US" dirty="0" smtClean="0"/>
              <a:t>of the Higgs</a:t>
            </a:r>
          </a:p>
          <a:p>
            <a:endParaRPr lang="en-US" dirty="0"/>
          </a:p>
          <a:p>
            <a:pPr marL="228600" lvl="1">
              <a:buFont typeface="Arial"/>
              <a:buChar char="•"/>
            </a:pPr>
            <a:r>
              <a:rPr lang="en-US" dirty="0">
                <a:latin typeface="Symbol" charset="2"/>
                <a:cs typeface="Symbol" charset="2"/>
              </a:rPr>
              <a:t>s</a:t>
            </a:r>
            <a:r>
              <a:rPr lang="en-US" dirty="0"/>
              <a:t>(</a:t>
            </a:r>
            <a:r>
              <a:rPr lang="en-US" dirty="0" err="1">
                <a:latin typeface="Symbol" charset="2"/>
                <a:cs typeface="Symbol" charset="2"/>
              </a:rPr>
              <a:t>m</a:t>
            </a:r>
            <a:r>
              <a:rPr lang="en-US" baseline="30000" dirty="0" err="1">
                <a:latin typeface="Symbol" charset="2"/>
                <a:cs typeface="Symbol" charset="2"/>
              </a:rPr>
              <a:t>+</a:t>
            </a:r>
            <a:r>
              <a:rPr lang="en-US" dirty="0" err="1">
                <a:latin typeface="Symbol" charset="2"/>
                <a:cs typeface="Symbol" charset="2"/>
              </a:rPr>
              <a:t>m</a:t>
            </a:r>
            <a:r>
              <a:rPr lang="en-US" baseline="30000" dirty="0">
                <a:latin typeface="Symbol" charset="2"/>
                <a:cs typeface="Symbol" charset="2"/>
              </a:rPr>
              <a:t>-</a:t>
            </a:r>
            <a:r>
              <a:rPr lang="en-US" dirty="0"/>
              <a:t> </a:t>
            </a:r>
            <a:r>
              <a:rPr lang="en-US" dirty="0">
                <a:sym typeface="Wingdings" panose="05000000000000000000" pitchFamily="2" charset="2"/>
              </a:rPr>
              <a:t></a:t>
            </a:r>
            <a:r>
              <a:rPr lang="en-US" dirty="0"/>
              <a:t> H) </a:t>
            </a:r>
            <a:r>
              <a:rPr lang="en-US" dirty="0" smtClean="0"/>
              <a:t>~ </a:t>
            </a:r>
            <a:br>
              <a:rPr lang="en-US" dirty="0" smtClean="0"/>
            </a:br>
            <a:r>
              <a:rPr lang="en-US" dirty="0" smtClean="0">
                <a:latin typeface="Symbol" charset="2"/>
                <a:cs typeface="Symbol" charset="2"/>
              </a:rPr>
              <a:t>s</a:t>
            </a:r>
            <a:r>
              <a:rPr lang="en-US" dirty="0"/>
              <a:t>(</a:t>
            </a:r>
            <a:r>
              <a:rPr lang="en-US" dirty="0" err="1"/>
              <a:t>e</a:t>
            </a:r>
            <a:r>
              <a:rPr lang="en-US" baseline="30000" dirty="0" err="1">
                <a:latin typeface="Symbol" charset="2"/>
                <a:cs typeface="Symbol" charset="2"/>
              </a:rPr>
              <a:t>+</a:t>
            </a:r>
            <a:r>
              <a:rPr lang="en-US" dirty="0" err="1"/>
              <a:t>e</a:t>
            </a:r>
            <a:r>
              <a:rPr lang="en-US" baseline="30000" dirty="0">
                <a:latin typeface="Symbol" charset="2"/>
                <a:cs typeface="Symbol" charset="2"/>
              </a:rPr>
              <a:t>-</a:t>
            </a:r>
            <a:r>
              <a:rPr lang="en-US" dirty="0"/>
              <a:t> </a:t>
            </a:r>
            <a:r>
              <a:rPr lang="en-US" dirty="0">
                <a:sym typeface="Wingdings" panose="05000000000000000000" pitchFamily="2" charset="2"/>
              </a:rPr>
              <a:t></a:t>
            </a:r>
            <a:r>
              <a:rPr lang="en-US" dirty="0"/>
              <a:t> H) </a:t>
            </a:r>
            <a:r>
              <a:rPr lang="en-US" dirty="0" smtClean="0"/>
              <a:t>x 40,000</a:t>
            </a:r>
          </a:p>
          <a:p>
            <a:pPr marL="228600" lvl="1">
              <a:buFont typeface="Arial"/>
              <a:buChar char="•"/>
            </a:pPr>
            <a:endParaRPr lang="en-US" dirty="0"/>
          </a:p>
          <a:p>
            <a:pPr marL="228600" lvl="1">
              <a:buFont typeface="Arial"/>
              <a:buChar char="•"/>
            </a:pPr>
            <a:r>
              <a:rPr lang="en-US" dirty="0" smtClean="0"/>
              <a:t>Expect ~14K Higgs/</a:t>
            </a:r>
            <a:r>
              <a:rPr lang="en-US" dirty="0" err="1" smtClean="0"/>
              <a:t>yr</a:t>
            </a:r>
            <a:r>
              <a:rPr lang="en-US" dirty="0" smtClean="0"/>
              <a:t/>
            </a:r>
            <a:br>
              <a:rPr lang="en-US" dirty="0" smtClean="0"/>
            </a:br>
            <a:r>
              <a:rPr lang="en-US" dirty="0" smtClean="0"/>
              <a:t>with MAP baseline </a:t>
            </a:r>
            <a:br>
              <a:rPr lang="en-US" dirty="0" smtClean="0"/>
            </a:br>
            <a:r>
              <a:rPr lang="en-US" dirty="0" smtClean="0"/>
              <a:t>luminosity</a:t>
            </a:r>
          </a:p>
          <a:p>
            <a:pPr marL="228600" lvl="1">
              <a:buFont typeface="Arial"/>
              <a:buChar char="•"/>
            </a:pPr>
            <a:endParaRPr lang="en-US" dirty="0"/>
          </a:p>
          <a:p>
            <a:pPr marL="228600" lvl="1">
              <a:buFont typeface="Arial"/>
              <a:buChar char="•"/>
            </a:pPr>
            <a:r>
              <a:rPr lang="en-US" dirty="0" smtClean="0"/>
              <a:t>Advanced cooling as </a:t>
            </a:r>
            <a:br>
              <a:rPr lang="en-US" dirty="0" smtClean="0"/>
            </a:br>
            <a:r>
              <a:rPr lang="en-US" dirty="0" smtClean="0"/>
              <a:t>assumed in the Rubbia </a:t>
            </a:r>
            <a:br>
              <a:rPr lang="en-US" dirty="0" smtClean="0"/>
            </a:br>
            <a:r>
              <a:rPr lang="en-US" dirty="0" smtClean="0"/>
              <a:t>plan would provide </a:t>
            </a:r>
            <a:br>
              <a:rPr lang="en-US" dirty="0" smtClean="0"/>
            </a:br>
            <a:r>
              <a:rPr lang="en-US" dirty="0" smtClean="0"/>
              <a:t>another factor of ~5</a:t>
            </a:r>
            <a:endParaRPr lang="en-US" dirty="0"/>
          </a:p>
          <a:p>
            <a:pPr marL="0" indent="0">
              <a:buNone/>
            </a:pPr>
            <a:endParaRPr lang="en-US" dirty="0" smtClean="0"/>
          </a:p>
          <a:p>
            <a:pPr lvl="1"/>
            <a:endParaRPr lang="en-US" dirty="0"/>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17</a:t>
            </a:fld>
            <a:endParaRPr lang="en-US"/>
          </a:p>
        </p:txBody>
      </p:sp>
      <p:pic>
        <p:nvPicPr>
          <p:cNvPr id="9" name="Picture 8"/>
          <p:cNvPicPr>
            <a:picLocks noChangeAspect="1"/>
          </p:cNvPicPr>
          <p:nvPr/>
        </p:nvPicPr>
        <p:blipFill>
          <a:blip r:embed="rId2"/>
          <a:stretch>
            <a:fillRect/>
          </a:stretch>
        </p:blipFill>
        <p:spPr>
          <a:xfrm>
            <a:off x="3844703" y="1485900"/>
            <a:ext cx="5010593" cy="1104900"/>
          </a:xfrm>
          <a:prstGeom prst="rect">
            <a:avLst/>
          </a:prstGeom>
          <a:solidFill>
            <a:schemeClr val="accent2"/>
          </a:solidFill>
          <a:ln>
            <a:solidFill>
              <a:srgbClr val="000000"/>
            </a:solidFill>
          </a:ln>
        </p:spPr>
      </p:pic>
      <p:grpSp>
        <p:nvGrpSpPr>
          <p:cNvPr id="31" name="Group 30"/>
          <p:cNvGrpSpPr/>
          <p:nvPr/>
        </p:nvGrpSpPr>
        <p:grpSpPr>
          <a:xfrm>
            <a:off x="3699095" y="2744788"/>
            <a:ext cx="5295901" cy="3516312"/>
            <a:chOff x="2594195" y="2362200"/>
            <a:chExt cx="6362701" cy="3962400"/>
          </a:xfrm>
        </p:grpSpPr>
        <p:sp>
          <p:nvSpPr>
            <p:cNvPr id="30" name="Rectangle 29"/>
            <p:cNvSpPr/>
            <p:nvPr/>
          </p:nvSpPr>
          <p:spPr>
            <a:xfrm>
              <a:off x="2594195" y="2362200"/>
              <a:ext cx="6362701" cy="396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2594195" y="2362200"/>
              <a:ext cx="6362701" cy="3962400"/>
              <a:chOff x="-190501" y="2362200"/>
              <a:chExt cx="6362701" cy="3962400"/>
            </a:xfrm>
            <a:solidFill>
              <a:schemeClr val="bg1"/>
            </a:solidFill>
          </p:grpSpPr>
          <p:pic>
            <p:nvPicPr>
              <p:cNvPr id="21" name="Picture 20"/>
              <p:cNvPicPr>
                <a:picLocks noChangeAspect="1"/>
              </p:cNvPicPr>
              <p:nvPr/>
            </p:nvPicPr>
            <p:blipFill>
              <a:blip r:embed="rId3"/>
              <a:stretch>
                <a:fillRect/>
              </a:stretch>
            </p:blipFill>
            <p:spPr>
              <a:xfrm>
                <a:off x="-190501" y="2362200"/>
                <a:ext cx="6362701" cy="3810000"/>
              </a:xfrm>
              <a:prstGeom prst="rect">
                <a:avLst/>
              </a:prstGeom>
              <a:grpFill/>
            </p:spPr>
          </p:pic>
          <p:grpSp>
            <p:nvGrpSpPr>
              <p:cNvPr id="22" name="Group 21"/>
              <p:cNvGrpSpPr/>
              <p:nvPr/>
            </p:nvGrpSpPr>
            <p:grpSpPr>
              <a:xfrm>
                <a:off x="876299" y="2743200"/>
                <a:ext cx="5128060" cy="3581400"/>
                <a:chOff x="876299" y="2743200"/>
                <a:chExt cx="5128060" cy="3581400"/>
              </a:xfrm>
              <a:grpFill/>
            </p:grpSpPr>
            <p:pic>
              <p:nvPicPr>
                <p:cNvPr id="23" name="Picture 23" descr="J:\Public\GDR\mmtohtobb.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299" y="2808288"/>
                  <a:ext cx="1876676" cy="1306512"/>
                </a:xfrm>
                <a:prstGeom prst="rect">
                  <a:avLst/>
                </a:prstGeom>
                <a:grpFill/>
                <a:extLst>
                  <a:ext uri="{909E8E84-426E-40dd-AFC4-6F175D3DCCD1}">
                    <a14:hiddenFill xmlns:a14="http://schemas.microsoft.com/office/drawing/2010/main">
                      <a:solidFill>
                        <a:srgbClr val="FFFFFF"/>
                      </a:solidFill>
                    </a14:hiddenFill>
                  </a:ext>
                </a:extLst>
              </p:spPr>
            </p:pic>
            <p:sp>
              <p:nvSpPr>
                <p:cNvPr id="24" name="Rectangle 23"/>
                <p:cNvSpPr/>
                <p:nvPr/>
              </p:nvSpPr>
              <p:spPr bwMode="auto">
                <a:xfrm>
                  <a:off x="2552699" y="2743200"/>
                  <a:ext cx="285750" cy="2286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kumimoji="1" lang="en-US" sz="1200" dirty="0" smtClean="0">
                      <a:solidFill>
                        <a:srgbClr val="FF0000"/>
                      </a:solidFill>
                      <a:latin typeface="Arial" charset="0"/>
                    </a:rPr>
                    <a:t>X</a:t>
                  </a:r>
                </a:p>
              </p:txBody>
            </p:sp>
            <p:sp>
              <p:nvSpPr>
                <p:cNvPr id="25" name="Rectangle 24"/>
                <p:cNvSpPr/>
                <p:nvPr/>
              </p:nvSpPr>
              <p:spPr bwMode="auto">
                <a:xfrm>
                  <a:off x="2552699" y="3962400"/>
                  <a:ext cx="180724" cy="2286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kumimoji="1" lang="en-US" sz="2400" smtClean="0">
                    <a:solidFill>
                      <a:srgbClr val="000000"/>
                    </a:solidFill>
                    <a:latin typeface="Arial" charset="0"/>
                  </a:endParaRPr>
                </a:p>
              </p:txBody>
            </p:sp>
            <p:sp>
              <p:nvSpPr>
                <p:cNvPr id="26" name="Rectangle 25"/>
                <p:cNvSpPr/>
                <p:nvPr/>
              </p:nvSpPr>
              <p:spPr bwMode="auto">
                <a:xfrm>
                  <a:off x="2552699" y="3886200"/>
                  <a:ext cx="200276" cy="2286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kumimoji="1" lang="en-US" sz="1200" dirty="0" smtClean="0">
                      <a:solidFill>
                        <a:srgbClr val="FF0000"/>
                      </a:solidFill>
                      <a:latin typeface="Arial" charset="0"/>
                    </a:rPr>
                    <a:t>X</a:t>
                  </a:r>
                </a:p>
              </p:txBody>
            </p:sp>
            <p:sp>
              <p:nvSpPr>
                <p:cNvPr id="27" name="TextBox 26"/>
                <p:cNvSpPr txBox="1"/>
                <p:nvPr/>
              </p:nvSpPr>
              <p:spPr>
                <a:xfrm>
                  <a:off x="3834284" y="2743200"/>
                  <a:ext cx="2170075" cy="936419"/>
                </a:xfrm>
                <a:prstGeom prst="rect">
                  <a:avLst/>
                </a:prstGeom>
                <a:grpFill/>
                <a:ln>
                  <a:solidFill>
                    <a:schemeClr val="tx1"/>
                  </a:solidFill>
                </a:ln>
              </p:spPr>
              <p:txBody>
                <a:bodyPr wrap="square" rtlCol="0">
                  <a:spAutoFit/>
                </a:bodyPr>
                <a:lstStyle/>
                <a:p>
                  <a:pPr defTabSz="914400" eaLnBrk="0" fontAlgn="base" hangingPunct="0">
                    <a:spcBef>
                      <a:spcPct val="0"/>
                    </a:spcBef>
                    <a:spcAft>
                      <a:spcPct val="0"/>
                    </a:spcAft>
                  </a:pPr>
                  <a:r>
                    <a:rPr kumimoji="1" lang="en-US" sz="1600" b="1" dirty="0" smtClean="0">
                      <a:solidFill>
                        <a:srgbClr val="0000CC"/>
                      </a:solidFill>
                      <a:latin typeface="Corbel"/>
                    </a:rPr>
                    <a:t>(1): with ISR</a:t>
                  </a:r>
                </a:p>
                <a:p>
                  <a:pPr defTabSz="914400" eaLnBrk="0" fontAlgn="base" hangingPunct="0">
                    <a:spcBef>
                      <a:spcPct val="0"/>
                    </a:spcBef>
                    <a:spcAft>
                      <a:spcPct val="0"/>
                    </a:spcAft>
                  </a:pPr>
                  <a:r>
                    <a:rPr kumimoji="1" lang="en-US" sz="1600" b="1" dirty="0" smtClean="0">
                      <a:solidFill>
                        <a:srgbClr val="FF0000"/>
                      </a:solidFill>
                      <a:latin typeface="Corbel"/>
                    </a:rPr>
                    <a:t>(2): </a:t>
                  </a:r>
                  <a:r>
                    <a:rPr kumimoji="1" lang="en-US" sz="1600" b="1" dirty="0" err="1" smtClean="0">
                      <a:solidFill>
                        <a:srgbClr val="FF0000"/>
                      </a:solidFill>
                      <a:latin typeface="Symbol" charset="2"/>
                      <a:cs typeface="Symbol" charset="2"/>
                    </a:rPr>
                    <a:t>d</a:t>
                  </a:r>
                  <a:r>
                    <a:rPr kumimoji="1" lang="en-US" sz="1600" b="1" dirty="0" err="1" smtClean="0">
                      <a:solidFill>
                        <a:srgbClr val="FF0000"/>
                      </a:solidFill>
                      <a:latin typeface="Corbel"/>
                    </a:rPr>
                    <a:t>E</a:t>
                  </a:r>
                  <a:r>
                    <a:rPr kumimoji="1" lang="en-US" sz="1600" b="1" dirty="0" smtClean="0">
                      <a:solidFill>
                        <a:srgbClr val="FF0000"/>
                      </a:solidFill>
                      <a:latin typeface="Corbel"/>
                    </a:rPr>
                    <a:t>/E = 3×10</a:t>
                  </a:r>
                  <a:r>
                    <a:rPr kumimoji="1" lang="en-US" sz="1600" b="1" baseline="30000" dirty="0">
                      <a:solidFill>
                        <a:srgbClr val="FF0000"/>
                      </a:solidFill>
                      <a:latin typeface="Corbel"/>
                    </a:rPr>
                    <a:t>-5</a:t>
                  </a:r>
                  <a:r>
                    <a:rPr kumimoji="1" lang="en-US" sz="1600" b="1" dirty="0">
                      <a:solidFill>
                        <a:srgbClr val="FF0000"/>
                      </a:solidFill>
                      <a:latin typeface="Corbel"/>
                    </a:rPr>
                    <a:t> </a:t>
                  </a:r>
                  <a:endParaRPr kumimoji="1" lang="en-US" sz="1600" b="1" dirty="0" smtClean="0">
                    <a:solidFill>
                      <a:srgbClr val="FF0000"/>
                    </a:solidFill>
                    <a:latin typeface="Corbel"/>
                  </a:endParaRPr>
                </a:p>
                <a:p>
                  <a:pPr defTabSz="914400" eaLnBrk="0" fontAlgn="base" hangingPunct="0">
                    <a:spcBef>
                      <a:spcPct val="0"/>
                    </a:spcBef>
                    <a:spcAft>
                      <a:spcPct val="0"/>
                    </a:spcAft>
                  </a:pPr>
                  <a:r>
                    <a:rPr kumimoji="1" lang="en-US" sz="1600" b="1" dirty="0" smtClean="0">
                      <a:solidFill>
                        <a:srgbClr val="CC0099"/>
                      </a:solidFill>
                      <a:latin typeface="Corbel"/>
                    </a:rPr>
                    <a:t>(3): </a:t>
                  </a:r>
                  <a:r>
                    <a:rPr kumimoji="1" lang="en-US" sz="1600" b="1" dirty="0" err="1" smtClean="0">
                      <a:solidFill>
                        <a:srgbClr val="CC0099"/>
                      </a:solidFill>
                      <a:latin typeface="Symbol" charset="2"/>
                      <a:cs typeface="Symbol" charset="2"/>
                    </a:rPr>
                    <a:t>d</a:t>
                  </a:r>
                  <a:r>
                    <a:rPr kumimoji="1" lang="en-US" sz="1600" b="1" dirty="0" err="1" smtClean="0">
                      <a:solidFill>
                        <a:srgbClr val="CC0099"/>
                      </a:solidFill>
                      <a:latin typeface="Corbel"/>
                    </a:rPr>
                    <a:t>E</a:t>
                  </a:r>
                  <a:r>
                    <a:rPr kumimoji="1" lang="en-US" sz="1600" b="1" dirty="0" smtClean="0">
                      <a:solidFill>
                        <a:srgbClr val="CC0099"/>
                      </a:solidFill>
                      <a:latin typeface="Corbel"/>
                    </a:rPr>
                    <a:t>/E = 6×</a:t>
                  </a:r>
                  <a:r>
                    <a:rPr kumimoji="1" lang="en-US" sz="1600" b="1" dirty="0">
                      <a:solidFill>
                        <a:srgbClr val="CC0099"/>
                      </a:solidFill>
                      <a:latin typeface="Corbel"/>
                    </a:rPr>
                    <a:t>10</a:t>
                  </a:r>
                  <a:r>
                    <a:rPr kumimoji="1" lang="en-US" sz="1600" b="1" baseline="30000" dirty="0">
                      <a:solidFill>
                        <a:srgbClr val="CC0099"/>
                      </a:solidFill>
                      <a:latin typeface="Corbel"/>
                    </a:rPr>
                    <a:t>-5</a:t>
                  </a:r>
                  <a:r>
                    <a:rPr kumimoji="1" lang="en-US" sz="1600" b="1" dirty="0">
                      <a:solidFill>
                        <a:srgbClr val="CC0099"/>
                      </a:solidFill>
                      <a:latin typeface="Corbel"/>
                    </a:rPr>
                    <a:t> </a:t>
                  </a:r>
                </a:p>
              </p:txBody>
            </p:sp>
            <p:sp>
              <p:nvSpPr>
                <p:cNvPr id="28" name="TextBox 27"/>
                <p:cNvSpPr txBox="1"/>
                <p:nvPr/>
              </p:nvSpPr>
              <p:spPr>
                <a:xfrm>
                  <a:off x="921983" y="4189391"/>
                  <a:ext cx="1780924" cy="468209"/>
                </a:xfrm>
                <a:prstGeom prst="rect">
                  <a:avLst/>
                </a:prstGeom>
                <a:grpFill/>
                <a:ln>
                  <a:solidFill>
                    <a:srgbClr val="000000"/>
                  </a:solidFill>
                </a:ln>
              </p:spPr>
              <p:txBody>
                <a:bodyPr wrap="square" rtlCol="0">
                  <a:spAutoFit/>
                </a:bodyPr>
                <a:lstStyle/>
                <a:p>
                  <a:pPr defTabSz="914400" eaLnBrk="0" fontAlgn="base" hangingPunct="0">
                    <a:spcBef>
                      <a:spcPct val="0"/>
                    </a:spcBef>
                    <a:spcAft>
                      <a:spcPct val="0"/>
                    </a:spcAft>
                  </a:pPr>
                  <a:r>
                    <a:rPr kumimoji="1" lang="en-US" sz="1050" dirty="0" smtClean="0">
                      <a:solidFill>
                        <a:srgbClr val="000000"/>
                      </a:solidFill>
                      <a:latin typeface="Arial" charset="0"/>
                    </a:rPr>
                    <a:t>S. </a:t>
                  </a:r>
                  <a:r>
                    <a:rPr kumimoji="1" lang="en-US" sz="1050" dirty="0" err="1" smtClean="0">
                      <a:solidFill>
                        <a:srgbClr val="000000"/>
                      </a:solidFill>
                      <a:latin typeface="Arial" charset="0"/>
                    </a:rPr>
                    <a:t>Jadach</a:t>
                  </a:r>
                  <a:r>
                    <a:rPr kumimoji="1" lang="en-US" sz="1050" dirty="0" smtClean="0">
                      <a:solidFill>
                        <a:srgbClr val="000000"/>
                      </a:solidFill>
                      <a:latin typeface="Arial" charset="0"/>
                    </a:rPr>
                    <a:t>, R.A. </a:t>
                  </a:r>
                  <a:r>
                    <a:rPr kumimoji="1" lang="en-US" sz="1050" dirty="0" err="1" smtClean="0">
                      <a:solidFill>
                        <a:srgbClr val="000000"/>
                      </a:solidFill>
                      <a:latin typeface="Arial" charset="0"/>
                    </a:rPr>
                    <a:t>Kycia</a:t>
                  </a:r>
                  <a:endParaRPr kumimoji="1" lang="en-US" sz="1050" dirty="0" smtClean="0">
                    <a:solidFill>
                      <a:srgbClr val="000000"/>
                    </a:solidFill>
                    <a:latin typeface="Arial" charset="0"/>
                  </a:endParaRPr>
                </a:p>
                <a:p>
                  <a:pPr defTabSz="914400" eaLnBrk="0" fontAlgn="base" hangingPunct="0">
                    <a:spcBef>
                      <a:spcPct val="0"/>
                    </a:spcBef>
                    <a:spcAft>
                      <a:spcPct val="0"/>
                    </a:spcAft>
                  </a:pPr>
                  <a:r>
                    <a:rPr kumimoji="1" lang="en-US" sz="1050" dirty="0" smtClean="0">
                      <a:solidFill>
                        <a:srgbClr val="000000"/>
                      </a:solidFill>
                      <a:latin typeface="Arial" charset="0"/>
                    </a:rPr>
                    <a:t> arXiV:1509.02406</a:t>
                  </a:r>
                  <a:endParaRPr kumimoji="1" lang="en-US" sz="1050" dirty="0">
                    <a:solidFill>
                      <a:srgbClr val="000000"/>
                    </a:solidFill>
                    <a:latin typeface="Arial" charset="0"/>
                  </a:endParaRPr>
                </a:p>
              </p:txBody>
            </p:sp>
            <p:sp>
              <p:nvSpPr>
                <p:cNvPr id="29" name="TextBox 28"/>
                <p:cNvSpPr txBox="1"/>
                <p:nvPr/>
              </p:nvSpPr>
              <p:spPr>
                <a:xfrm>
                  <a:off x="2855870" y="5955268"/>
                  <a:ext cx="1106530" cy="369332"/>
                </a:xfrm>
                <a:prstGeom prst="rect">
                  <a:avLst/>
                </a:prstGeom>
                <a:grpFill/>
              </p:spPr>
              <p:txBody>
                <a:bodyPr wrap="none" rtlCol="0">
                  <a:spAutoFit/>
                </a:bodyPr>
                <a:lstStyle/>
                <a:p>
                  <a:pPr defTabSz="914400" eaLnBrk="0" fontAlgn="base" hangingPunct="0">
                    <a:spcBef>
                      <a:spcPct val="0"/>
                    </a:spcBef>
                    <a:spcAft>
                      <a:spcPct val="0"/>
                    </a:spcAft>
                  </a:pPr>
                  <a:r>
                    <a:rPr kumimoji="1" lang="en-US" dirty="0" smtClean="0">
                      <a:solidFill>
                        <a:srgbClr val="000000"/>
                      </a:solidFill>
                      <a:latin typeface="Arial" charset="0"/>
                    </a:rPr>
                    <a:t>√s (</a:t>
                  </a:r>
                  <a:r>
                    <a:rPr kumimoji="1" lang="en-US" dirty="0" err="1" smtClean="0">
                      <a:solidFill>
                        <a:srgbClr val="000000"/>
                      </a:solidFill>
                      <a:latin typeface="Arial" charset="0"/>
                    </a:rPr>
                    <a:t>GeV</a:t>
                  </a:r>
                  <a:r>
                    <a:rPr kumimoji="1" lang="en-US" dirty="0" smtClean="0">
                      <a:solidFill>
                        <a:srgbClr val="000000"/>
                      </a:solidFill>
                      <a:latin typeface="Arial" charset="0"/>
                    </a:rPr>
                    <a:t>)</a:t>
                  </a:r>
                  <a:endParaRPr kumimoji="1" lang="en-US" dirty="0">
                    <a:solidFill>
                      <a:srgbClr val="000000"/>
                    </a:solidFill>
                    <a:latin typeface="Arial" charset="0"/>
                  </a:endParaRPr>
                </a:p>
              </p:txBody>
            </p:sp>
          </p:grpSp>
        </p:grpSp>
      </p:grpSp>
    </p:spTree>
    <p:extLst>
      <p:ext uri="{BB962C8B-B14F-4D97-AF65-F5344CB8AC3E}">
        <p14:creationId xmlns:p14="http://schemas.microsoft.com/office/powerpoint/2010/main" val="321144522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Higgs Factory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With a beam energy spread of 0.004%, a Higgs Factory has unique operating features</a:t>
            </a:r>
          </a:p>
          <a:p>
            <a:pPr lvl="1"/>
            <a:r>
              <a:rPr lang="en-US" dirty="0" smtClean="0"/>
              <a:t>Requires excellent machine energy stability</a:t>
            </a:r>
          </a:p>
          <a:p>
            <a:pPr lvl="1"/>
            <a:r>
              <a:rPr lang="en-US" dirty="0" smtClean="0"/>
              <a:t>Would utilize a “g-2” technique to monitor the beam energy (</a:t>
            </a:r>
            <a:r>
              <a:rPr lang="en-US" dirty="0" err="1" smtClean="0"/>
              <a:t>Rana</a:t>
            </a:r>
            <a:r>
              <a:rPr lang="en-US" dirty="0" smtClean="0"/>
              <a:t> and </a:t>
            </a:r>
            <a:r>
              <a:rPr lang="en-US" dirty="0" err="1" smtClean="0"/>
              <a:t>Tollestrup</a:t>
            </a:r>
            <a:r>
              <a:rPr lang="en-US" dirty="0" smtClean="0"/>
              <a:t>)</a:t>
            </a:r>
          </a:p>
          <a:p>
            <a:pPr lvl="2"/>
            <a:r>
              <a:rPr lang="en-US" dirty="0" smtClean="0"/>
              <a:t>Electron calorimeter to monitor</a:t>
            </a:r>
            <a:br>
              <a:rPr lang="en-US" dirty="0" smtClean="0"/>
            </a:br>
            <a:r>
              <a:rPr lang="en-US" dirty="0" smtClean="0"/>
              <a:t>the decay electrons as the </a:t>
            </a:r>
            <a:br>
              <a:rPr lang="en-US" dirty="0" smtClean="0"/>
            </a:br>
            <a:r>
              <a:rPr lang="en-US" dirty="0" smtClean="0"/>
              <a:t>beam polarization </a:t>
            </a:r>
            <a:r>
              <a:rPr lang="en-US" dirty="0" err="1" smtClean="0"/>
              <a:t>precesses</a:t>
            </a:r>
            <a:r>
              <a:rPr lang="en-US" dirty="0" smtClean="0"/>
              <a:t> </a:t>
            </a:r>
            <a:br>
              <a:rPr lang="en-US" dirty="0" smtClean="0"/>
            </a:br>
            <a:r>
              <a:rPr lang="en-US" dirty="0" smtClean="0"/>
              <a:t>in the dipole field of the ring</a:t>
            </a:r>
          </a:p>
          <a:p>
            <a:pPr lvl="2"/>
            <a:r>
              <a:rPr lang="en-US" dirty="0" smtClean="0"/>
              <a:t>Precision measurement of the </a:t>
            </a:r>
            <a:br>
              <a:rPr lang="en-US" dirty="0" smtClean="0"/>
            </a:br>
            <a:r>
              <a:rPr lang="en-US" dirty="0" smtClean="0"/>
              <a:t>oscillation frequency provides </a:t>
            </a:r>
            <a:br>
              <a:rPr lang="en-US" dirty="0" smtClean="0"/>
            </a:br>
            <a:r>
              <a:rPr lang="en-US" dirty="0" smtClean="0"/>
              <a:t>the energy</a:t>
            </a:r>
          </a:p>
          <a:p>
            <a:pPr lvl="1"/>
            <a:r>
              <a:rPr lang="en-US" dirty="0" smtClean="0"/>
              <a:t>An initial energy scan </a:t>
            </a:r>
            <a:br>
              <a:rPr lang="en-US" dirty="0" smtClean="0"/>
            </a:br>
            <a:r>
              <a:rPr lang="en-US" dirty="0" smtClean="0"/>
              <a:t>campaign required to </a:t>
            </a:r>
            <a:br>
              <a:rPr lang="en-US" dirty="0" smtClean="0"/>
            </a:br>
            <a:r>
              <a:rPr lang="en-US" dirty="0" smtClean="0"/>
              <a:t>locate</a:t>
            </a:r>
            <a:r>
              <a:rPr lang="en-US" dirty="0"/>
              <a:t> </a:t>
            </a:r>
            <a:r>
              <a:rPr lang="en-US" dirty="0" smtClean="0"/>
              <a:t>the resonance</a:t>
            </a:r>
          </a:p>
          <a:p>
            <a:pPr lvl="2"/>
            <a:r>
              <a:rPr lang="en-US" dirty="0" smtClean="0"/>
              <a:t>Presently know </a:t>
            </a:r>
            <a:r>
              <a:rPr lang="en-US" dirty="0" err="1" smtClean="0"/>
              <a:t>m</a:t>
            </a:r>
            <a:r>
              <a:rPr lang="en-US" baseline="-25000" dirty="0" err="1" smtClean="0"/>
              <a:t>H</a:t>
            </a:r>
            <a:r>
              <a:rPr lang="en-US" dirty="0" smtClean="0"/>
              <a:t> to ±250 MeV</a:t>
            </a:r>
          </a:p>
          <a:p>
            <a:pPr lvl="2"/>
            <a:r>
              <a:rPr lang="en-US" dirty="0" smtClean="0"/>
              <a:t>~2 orders of magnitude smaller</a:t>
            </a:r>
            <a:br>
              <a:rPr lang="en-US" dirty="0" smtClean="0"/>
            </a:br>
            <a:r>
              <a:rPr lang="en-US" dirty="0" smtClean="0"/>
              <a:t>with a muon collider</a:t>
            </a:r>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18</a:t>
            </a:fld>
            <a:endParaRPr lang="en-US"/>
          </a:p>
        </p:txBody>
      </p:sp>
      <p:pic>
        <p:nvPicPr>
          <p:cNvPr id="7" name="Picture 6"/>
          <p:cNvPicPr>
            <a:picLocks noChangeAspect="1"/>
          </p:cNvPicPr>
          <p:nvPr/>
        </p:nvPicPr>
        <p:blipFill>
          <a:blip r:embed="rId3"/>
          <a:stretch>
            <a:fillRect/>
          </a:stretch>
        </p:blipFill>
        <p:spPr>
          <a:xfrm>
            <a:off x="4423162" y="3468013"/>
            <a:ext cx="4663688" cy="2945487"/>
          </a:xfrm>
          <a:prstGeom prst="rect">
            <a:avLst/>
          </a:prstGeom>
        </p:spPr>
      </p:pic>
      <p:sp>
        <p:nvSpPr>
          <p:cNvPr id="8" name="TextBox 7"/>
          <p:cNvSpPr txBox="1"/>
          <p:nvPr/>
        </p:nvSpPr>
        <p:spPr>
          <a:xfrm>
            <a:off x="7467257" y="3696732"/>
            <a:ext cx="1328571" cy="369332"/>
          </a:xfrm>
          <a:prstGeom prst="rect">
            <a:avLst/>
          </a:prstGeom>
          <a:noFill/>
          <a:ln>
            <a:noFill/>
          </a:ln>
        </p:spPr>
        <p:txBody>
          <a:bodyPr wrap="none" rtlCol="0">
            <a:spAutoFit/>
          </a:bodyPr>
          <a:lstStyle/>
          <a:p>
            <a:pPr defTabSz="914400" eaLnBrk="0" fontAlgn="base" hangingPunct="0">
              <a:spcBef>
                <a:spcPct val="0"/>
              </a:spcBef>
              <a:spcAft>
                <a:spcPct val="0"/>
              </a:spcAft>
            </a:pPr>
            <a:r>
              <a:rPr lang="en-US" sz="900" b="1" dirty="0">
                <a:solidFill>
                  <a:srgbClr val="000000"/>
                </a:solidFill>
                <a:latin typeface="Times New Roman" pitchFamily="18" charset="0"/>
              </a:rPr>
              <a:t>A</a:t>
            </a:r>
            <a:r>
              <a:rPr lang="en-US" sz="900" b="1" dirty="0" smtClean="0">
                <a:solidFill>
                  <a:srgbClr val="000000"/>
                </a:solidFill>
                <a:latin typeface="Times New Roman" pitchFamily="18" charset="0"/>
              </a:rPr>
              <a:t>. Conway, H. Wenzel</a:t>
            </a:r>
          </a:p>
          <a:p>
            <a:pPr defTabSz="914400" eaLnBrk="0" fontAlgn="base" hangingPunct="0">
              <a:spcBef>
                <a:spcPct val="0"/>
              </a:spcBef>
              <a:spcAft>
                <a:spcPct val="0"/>
              </a:spcAft>
            </a:pPr>
            <a:r>
              <a:rPr lang="en-US" sz="900" b="1" dirty="0" smtClean="0">
                <a:solidFill>
                  <a:srgbClr val="000000"/>
                </a:solidFill>
                <a:latin typeface="Times New Roman" pitchFamily="18" charset="0"/>
              </a:rPr>
              <a:t> arXiV:1304.5270</a:t>
            </a:r>
            <a:endParaRPr lang="en-US" sz="900" b="1" dirty="0">
              <a:solidFill>
                <a:srgbClr val="000000"/>
              </a:solidFill>
              <a:latin typeface="Times New Roman" pitchFamily="18" charset="0"/>
            </a:endParaRPr>
          </a:p>
        </p:txBody>
      </p:sp>
      <p:sp>
        <p:nvSpPr>
          <p:cNvPr id="9" name="TextBox 8"/>
          <p:cNvSpPr txBox="1"/>
          <p:nvPr/>
        </p:nvSpPr>
        <p:spPr>
          <a:xfrm>
            <a:off x="5054600" y="5441434"/>
            <a:ext cx="1027407" cy="369332"/>
          </a:xfrm>
          <a:prstGeom prst="rect">
            <a:avLst/>
          </a:prstGeom>
          <a:noFill/>
        </p:spPr>
        <p:txBody>
          <a:bodyPr wrap="none" rtlCol="0">
            <a:spAutoFit/>
          </a:bodyPr>
          <a:lstStyle/>
          <a:p>
            <a:r>
              <a:rPr lang="en-US" dirty="0" smtClean="0"/>
              <a:t>2 pb</a:t>
            </a:r>
            <a:r>
              <a:rPr lang="en-US" baseline="30000" dirty="0" smtClean="0"/>
              <a:t>-1</a:t>
            </a:r>
            <a:r>
              <a:rPr lang="en-US" dirty="0" smtClean="0"/>
              <a:t>/</a:t>
            </a:r>
            <a:r>
              <a:rPr lang="en-US" dirty="0" err="1" smtClean="0"/>
              <a:t>pt</a:t>
            </a:r>
            <a:endParaRPr lang="en-US" dirty="0"/>
          </a:p>
        </p:txBody>
      </p:sp>
      <p:graphicFrame>
        <p:nvGraphicFramePr>
          <p:cNvPr id="10" name="Object 14"/>
          <p:cNvGraphicFramePr>
            <a:graphicFrameLocks noChangeAspect="1"/>
          </p:cNvGraphicFramePr>
          <p:nvPr>
            <p:extLst>
              <p:ext uri="{D42A27DB-BD31-4B8C-83A1-F6EECF244321}">
                <p14:modId xmlns:p14="http://schemas.microsoft.com/office/powerpoint/2010/main" val="875774209"/>
              </p:ext>
            </p:extLst>
          </p:nvPr>
        </p:nvGraphicFramePr>
        <p:xfrm>
          <a:off x="5994400" y="2616200"/>
          <a:ext cx="1670050" cy="650572"/>
        </p:xfrm>
        <a:graphic>
          <a:graphicData uri="http://schemas.openxmlformats.org/presentationml/2006/ole">
            <mc:AlternateContent xmlns:mc="http://schemas.openxmlformats.org/markup-compatibility/2006">
              <mc:Choice xmlns:v="urn:schemas-microsoft-com:vml" Requires="v">
                <p:oleObj spid="_x0000_s1031" name="Equation" r:id="rId4" imgW="1206360" imgH="469800" progId="Equation.3">
                  <p:embed/>
                </p:oleObj>
              </mc:Choice>
              <mc:Fallback>
                <p:oleObj name="Equation" r:id="rId4" imgW="1206360" imgH="469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400" y="2616200"/>
                        <a:ext cx="1670050" cy="650572"/>
                      </a:xfrm>
                      <a:prstGeom prst="rect">
                        <a:avLst/>
                      </a:prstGeom>
                      <a:solidFill>
                        <a:srgbClr val="FFFFEF"/>
                      </a:solidFill>
                      <a:ln w="9525">
                        <a:solidFill>
                          <a:schemeClr val="tx2"/>
                        </a:solidFill>
                        <a:miter lim="800000"/>
                        <a:headEnd/>
                        <a:tailEnd/>
                      </a:ln>
                      <a:effectLst/>
                    </p:spPr>
                  </p:pic>
                </p:oleObj>
              </mc:Fallback>
            </mc:AlternateContent>
          </a:graphicData>
        </a:graphic>
      </p:graphicFrame>
    </p:spTree>
    <p:extLst>
      <p:ext uri="{BB962C8B-B14F-4D97-AF65-F5344CB8AC3E}">
        <p14:creationId xmlns:p14="http://schemas.microsoft.com/office/powerpoint/2010/main" val="304021588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Higgs Factory</a:t>
            </a:r>
            <a:endParaRPr lang="en-US" dirty="0"/>
          </a:p>
        </p:txBody>
      </p:sp>
      <p:sp>
        <p:nvSpPr>
          <p:cNvPr id="3" name="Content Placeholder 2"/>
          <p:cNvSpPr>
            <a:spLocks noGrp="1"/>
          </p:cNvSpPr>
          <p:nvPr>
            <p:ph idx="1"/>
          </p:nvPr>
        </p:nvSpPr>
        <p:spPr>
          <a:xfrm>
            <a:off x="0" y="1050926"/>
            <a:ext cx="4979700" cy="5362574"/>
          </a:xfrm>
        </p:spPr>
        <p:txBody>
          <a:bodyPr>
            <a:normAutofit fontScale="92500"/>
          </a:bodyPr>
          <a:lstStyle/>
          <a:p>
            <a:r>
              <a:rPr lang="en-US" dirty="0" smtClean="0"/>
              <a:t>Direct production combined </a:t>
            </a:r>
            <a:br>
              <a:rPr lang="en-US" dirty="0" smtClean="0"/>
            </a:br>
            <a:r>
              <a:rPr lang="en-US" dirty="0" smtClean="0"/>
              <a:t>with precise energy resolution </a:t>
            </a:r>
          </a:p>
          <a:p>
            <a:pPr lvl="1"/>
            <a:r>
              <a:rPr lang="en-US" dirty="0" smtClean="0"/>
              <a:t>Ability to probe detailed structure in the region of the resonance</a:t>
            </a:r>
          </a:p>
          <a:p>
            <a:pPr lvl="1"/>
            <a:r>
              <a:rPr lang="en-US" dirty="0" smtClean="0"/>
              <a:t>A full line-shape measurement probes:</a:t>
            </a:r>
          </a:p>
          <a:p>
            <a:pPr lvl="2"/>
            <a:r>
              <a:rPr lang="en-US" dirty="0"/>
              <a:t>The Higgs mass, </a:t>
            </a:r>
            <a:r>
              <a:rPr lang="en-US" dirty="0" err="1"/>
              <a:t>m</a:t>
            </a:r>
            <a:r>
              <a:rPr lang="en-US" baseline="-25000" dirty="0" err="1"/>
              <a:t>H</a:t>
            </a:r>
            <a:r>
              <a:rPr lang="en-US" dirty="0"/>
              <a:t>   </a:t>
            </a:r>
          </a:p>
          <a:p>
            <a:pPr lvl="2"/>
            <a:r>
              <a:rPr lang="en-US" dirty="0"/>
              <a:t>The Higgs width, </a:t>
            </a:r>
            <a:r>
              <a:rPr lang="en-US" dirty="0">
                <a:latin typeface="Symbol" charset="2"/>
                <a:cs typeface="Symbol" charset="2"/>
              </a:rPr>
              <a:t>G</a:t>
            </a:r>
            <a:r>
              <a:rPr lang="en-US" baseline="-25000" dirty="0"/>
              <a:t>H</a:t>
            </a:r>
          </a:p>
          <a:p>
            <a:pPr lvl="2"/>
            <a:r>
              <a:rPr lang="en-US" dirty="0"/>
              <a:t>The branching ratio into </a:t>
            </a:r>
            <a:r>
              <a:rPr lang="en-US" dirty="0" err="1">
                <a:latin typeface="Symbol" charset="2"/>
                <a:cs typeface="Symbol" charset="2"/>
              </a:rPr>
              <a:t>m</a:t>
            </a:r>
            <a:r>
              <a:rPr lang="en-US" baseline="30000" dirty="0" err="1">
                <a:latin typeface="Symbol" charset="2"/>
                <a:cs typeface="Symbol" charset="2"/>
              </a:rPr>
              <a:t>+</a:t>
            </a:r>
            <a:r>
              <a:rPr lang="en-US" dirty="0" err="1">
                <a:latin typeface="Symbol" charset="2"/>
                <a:cs typeface="Symbol" charset="2"/>
              </a:rPr>
              <a:t>m</a:t>
            </a:r>
            <a:r>
              <a:rPr lang="en-US" baseline="30000" dirty="0">
                <a:latin typeface="Symbol" charset="2"/>
                <a:cs typeface="Symbol" charset="2"/>
              </a:rPr>
              <a:t>-</a:t>
            </a:r>
            <a:r>
              <a:rPr lang="en-US" dirty="0">
                <a:latin typeface="Symbol" charset="2"/>
                <a:cs typeface="Symbol" charset="2"/>
              </a:rPr>
              <a:t>, </a:t>
            </a:r>
            <a:r>
              <a:rPr lang="en-US" dirty="0" smtClean="0">
                <a:latin typeface="Symbol" charset="2"/>
                <a:cs typeface="Symbol" charset="2"/>
              </a:rPr>
              <a:t/>
            </a:r>
            <a:br>
              <a:rPr lang="en-US" dirty="0" smtClean="0">
                <a:latin typeface="Symbol" charset="2"/>
                <a:cs typeface="Symbol" charset="2"/>
              </a:rPr>
            </a:br>
            <a:r>
              <a:rPr lang="en-US" dirty="0" smtClean="0">
                <a:cs typeface="Symbol" charset="2"/>
              </a:rPr>
              <a:t>BR</a:t>
            </a:r>
            <a:r>
              <a:rPr lang="en-US" dirty="0">
                <a:cs typeface="Symbol" charset="2"/>
              </a:rPr>
              <a:t>(H </a:t>
            </a:r>
            <a:r>
              <a:rPr lang="en-US" dirty="0"/>
              <a:t>→ </a:t>
            </a:r>
            <a:r>
              <a:rPr lang="en-US" dirty="0">
                <a:latin typeface="Symbol" charset="2"/>
                <a:cs typeface="Symbol" charset="2"/>
              </a:rPr>
              <a:t>mm</a:t>
            </a:r>
            <a:r>
              <a:rPr lang="en-US" dirty="0" smtClean="0"/>
              <a:t>) [and hence </a:t>
            </a:r>
            <a:r>
              <a:rPr lang="en-US" dirty="0" err="1" smtClean="0"/>
              <a:t>g</a:t>
            </a:r>
            <a:r>
              <a:rPr lang="en-US" baseline="-25000" dirty="0" err="1" smtClean="0"/>
              <a:t>H</a:t>
            </a:r>
            <a:r>
              <a:rPr lang="en-US" baseline="-25000" dirty="0" err="1" smtClean="0">
                <a:latin typeface="Symbol" charset="2"/>
                <a:cs typeface="Symbol" charset="2"/>
              </a:rPr>
              <a:t>mm</a:t>
            </a:r>
            <a:r>
              <a:rPr lang="en-US" dirty="0" smtClean="0">
                <a:latin typeface="Symbol" charset="2"/>
                <a:cs typeface="Symbol" charset="2"/>
              </a:rPr>
              <a:t>]</a:t>
            </a:r>
            <a:endParaRPr lang="en-US" dirty="0" smtClean="0"/>
          </a:p>
          <a:p>
            <a:pPr marL="457200" lvl="2" indent="0">
              <a:buNone/>
            </a:pPr>
            <a:endParaRPr lang="en-US" dirty="0" smtClean="0"/>
          </a:p>
          <a:p>
            <a:pPr lvl="1"/>
            <a:r>
              <a:rPr lang="en-US" dirty="0" smtClean="0"/>
              <a:t>But also to look for new physics features</a:t>
            </a:r>
          </a:p>
          <a:p>
            <a:pPr lvl="2"/>
            <a:r>
              <a:rPr lang="en-US" dirty="0" smtClean="0"/>
              <a:t>Ex:  Higgs doublet model </a:t>
            </a:r>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19</a:t>
            </a:fld>
            <a:endParaRPr lang="en-US"/>
          </a:p>
        </p:txBody>
      </p:sp>
      <p:pic>
        <p:nvPicPr>
          <p:cNvPr id="7" name="Picture 6"/>
          <p:cNvPicPr>
            <a:picLocks noChangeAspect="1"/>
          </p:cNvPicPr>
          <p:nvPr/>
        </p:nvPicPr>
        <p:blipFill>
          <a:blip r:embed="rId2"/>
          <a:stretch>
            <a:fillRect/>
          </a:stretch>
        </p:blipFill>
        <p:spPr>
          <a:xfrm>
            <a:off x="4979700" y="1473200"/>
            <a:ext cx="4107150" cy="4091043"/>
          </a:xfrm>
          <a:prstGeom prst="rect">
            <a:avLst/>
          </a:prstGeom>
          <a:solidFill>
            <a:schemeClr val="bg1"/>
          </a:solidFill>
        </p:spPr>
      </p:pic>
      <p:sp>
        <p:nvSpPr>
          <p:cNvPr id="8" name="TextBox 7"/>
          <p:cNvSpPr txBox="1"/>
          <p:nvPr/>
        </p:nvSpPr>
        <p:spPr>
          <a:xfrm>
            <a:off x="7919277" y="1495335"/>
            <a:ext cx="1135322" cy="400110"/>
          </a:xfrm>
          <a:prstGeom prst="rect">
            <a:avLst/>
          </a:prstGeom>
          <a:solidFill>
            <a:srgbClr val="FFFFFF"/>
          </a:solidFill>
          <a:ln>
            <a:noFill/>
          </a:ln>
        </p:spPr>
        <p:txBody>
          <a:bodyPr wrap="none" rtlCol="0">
            <a:spAutoFit/>
          </a:bodyPr>
          <a:lstStyle/>
          <a:p>
            <a:r>
              <a:rPr kumimoji="1" lang="en-US" sz="1000" dirty="0" smtClean="0">
                <a:solidFill>
                  <a:srgbClr val="000000"/>
                </a:solidFill>
                <a:latin typeface="Arial" charset="0"/>
              </a:rPr>
              <a:t>Snowmass 2013</a:t>
            </a:r>
          </a:p>
          <a:p>
            <a:r>
              <a:rPr kumimoji="1" lang="en-US" sz="1000" dirty="0" smtClean="0">
                <a:solidFill>
                  <a:srgbClr val="000000"/>
                </a:solidFill>
                <a:latin typeface="Arial" charset="0"/>
              </a:rPr>
              <a:t>arXiV:1308.2143</a:t>
            </a:r>
            <a:endParaRPr kumimoji="1" lang="en-US" sz="1000" dirty="0">
              <a:solidFill>
                <a:srgbClr val="000000"/>
              </a:solidFill>
              <a:latin typeface="Arial" charset="0"/>
            </a:endParaRPr>
          </a:p>
        </p:txBody>
      </p:sp>
    </p:spTree>
    <p:extLst>
      <p:ext uri="{BB962C8B-B14F-4D97-AF65-F5344CB8AC3E}">
        <p14:creationId xmlns:p14="http://schemas.microsoft.com/office/powerpoint/2010/main" val="100476767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lstStyle/>
          <a:p>
            <a:r>
              <a:rPr lang="en-US" dirty="0" smtClean="0"/>
              <a:t>MAP Collaboration</a:t>
            </a:r>
          </a:p>
          <a:p>
            <a:r>
              <a:rPr lang="en-US" dirty="0" smtClean="0"/>
              <a:t>IDS-NF Collaboration </a:t>
            </a:r>
          </a:p>
          <a:p>
            <a:r>
              <a:rPr lang="en-US" dirty="0" smtClean="0"/>
              <a:t>MICE Collaboration</a:t>
            </a:r>
          </a:p>
          <a:p>
            <a:r>
              <a:rPr lang="en-US" dirty="0" smtClean="0"/>
              <a:t>Of special note:  A. </a:t>
            </a:r>
            <a:r>
              <a:rPr lang="en-US" dirty="0" err="1" smtClean="0"/>
              <a:t>Blondel</a:t>
            </a:r>
            <a:r>
              <a:rPr lang="en-US" dirty="0" smtClean="0"/>
              <a:t>, J-P. </a:t>
            </a:r>
            <a:r>
              <a:rPr lang="en-US" dirty="0" err="1" smtClean="0"/>
              <a:t>Delahaye</a:t>
            </a:r>
            <a:r>
              <a:rPr lang="en-US" dirty="0" smtClean="0"/>
              <a:t>, </a:t>
            </a:r>
            <a:br>
              <a:rPr lang="en-US" dirty="0" smtClean="0"/>
            </a:br>
            <a:r>
              <a:rPr lang="en-US" dirty="0" smtClean="0"/>
              <a:t>E. </a:t>
            </a:r>
            <a:r>
              <a:rPr lang="en-US" dirty="0" err="1" smtClean="0"/>
              <a:t>Eichten</a:t>
            </a:r>
            <a:r>
              <a:rPr lang="en-US" dirty="0" smtClean="0"/>
              <a:t>, P. </a:t>
            </a:r>
            <a:r>
              <a:rPr lang="en-US" dirty="0" err="1" smtClean="0"/>
              <a:t>Janot</a:t>
            </a:r>
            <a:r>
              <a:rPr lang="en-US" dirty="0" smtClean="0"/>
              <a:t>, </a:t>
            </a:r>
            <a:r>
              <a:rPr lang="is-IS" dirty="0" smtClean="0"/>
              <a:t>…</a:t>
            </a:r>
            <a:endParaRPr lang="en-US" dirty="0" smtClean="0"/>
          </a:p>
          <a:p>
            <a:endParaRPr lang="en-US" dirty="0"/>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2</a:t>
            </a:fld>
            <a:endParaRPr lang="en-US"/>
          </a:p>
        </p:txBody>
      </p:sp>
    </p:spTree>
    <p:extLst>
      <p:ext uri="{BB962C8B-B14F-4D97-AF65-F5344CB8AC3E}">
        <p14:creationId xmlns:p14="http://schemas.microsoft.com/office/powerpoint/2010/main" val="2993738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Higher Energy Colliders</a:t>
            </a:r>
            <a:endParaRPr lang="en-US" dirty="0"/>
          </a:p>
        </p:txBody>
      </p:sp>
      <p:sp>
        <p:nvSpPr>
          <p:cNvPr id="3" name="Content Placeholder 2"/>
          <p:cNvSpPr>
            <a:spLocks noGrp="1"/>
          </p:cNvSpPr>
          <p:nvPr>
            <p:ph idx="1"/>
          </p:nvPr>
        </p:nvSpPr>
        <p:spPr>
          <a:xfrm>
            <a:off x="165100" y="1050926"/>
            <a:ext cx="4597400" cy="5362574"/>
          </a:xfrm>
        </p:spPr>
        <p:txBody>
          <a:bodyPr>
            <a:normAutofit fontScale="85000" lnSpcReduction="20000"/>
          </a:bodyPr>
          <a:lstStyle/>
          <a:p>
            <a:r>
              <a:rPr lang="en-US" dirty="0" smtClean="0"/>
              <a:t>A multi-TeV lepton collider will be required for a thorough exploration of </a:t>
            </a:r>
            <a:r>
              <a:rPr lang="en-US" dirty="0" err="1" smtClean="0"/>
              <a:t>Terascale</a:t>
            </a:r>
            <a:r>
              <a:rPr lang="en-US" dirty="0" smtClean="0"/>
              <a:t> physics</a:t>
            </a:r>
          </a:p>
          <a:p>
            <a:endParaRPr lang="en-US" dirty="0" smtClean="0"/>
          </a:p>
          <a:p>
            <a:r>
              <a:rPr lang="en-US" dirty="0" smtClean="0"/>
              <a:t>Muon colliders come into their own at energies &gt;2 TeV</a:t>
            </a:r>
          </a:p>
          <a:p>
            <a:pPr lvl="1"/>
            <a:r>
              <a:rPr lang="en-US" dirty="0" smtClean="0"/>
              <a:t>Absolute luminosity</a:t>
            </a:r>
          </a:p>
          <a:p>
            <a:pPr lvl="1"/>
            <a:r>
              <a:rPr lang="en-US" dirty="0" smtClean="0"/>
              <a:t>Luminosity per input wall-plug power</a:t>
            </a:r>
          </a:p>
          <a:p>
            <a:pPr lvl="1"/>
            <a:r>
              <a:rPr lang="en-US" dirty="0" smtClean="0"/>
              <a:t>Compact rings</a:t>
            </a:r>
          </a:p>
          <a:p>
            <a:pPr lvl="1"/>
            <a:endParaRPr lang="en-US" dirty="0"/>
          </a:p>
          <a:p>
            <a:r>
              <a:rPr lang="en-US" dirty="0" smtClean="0"/>
              <a:t>Their excellent energy resolution can disentangle closely spaced states</a:t>
            </a:r>
          </a:p>
          <a:p>
            <a:pPr lvl="1"/>
            <a:r>
              <a:rPr lang="en-US" dirty="0" smtClean="0"/>
              <a:t>Example:  Extended Higgs </a:t>
            </a:r>
            <a:br>
              <a:rPr lang="en-US" dirty="0" smtClean="0"/>
            </a:br>
            <a:r>
              <a:rPr lang="en-US" dirty="0" smtClean="0"/>
              <a:t>Sector and the H/A resonance</a:t>
            </a:r>
            <a:endParaRPr lang="en-US" dirty="0"/>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20</a:t>
            </a:fld>
            <a:endParaRPr lang="en-US"/>
          </a:p>
        </p:txBody>
      </p:sp>
      <p:pic>
        <p:nvPicPr>
          <p:cNvPr id="9" name="Picture 8" descr="Collider_Comparision_Map.jpg"/>
          <p:cNvPicPr>
            <a:picLocks noChangeAspect="1"/>
          </p:cNvPicPr>
          <p:nvPr/>
        </p:nvPicPr>
        <p:blipFill rotWithShape="1">
          <a:blip r:embed="rId2">
            <a:extLst>
              <a:ext uri="{28A0092B-C50C-407E-A947-70E740481C1C}">
                <a14:useLocalDpi xmlns:a14="http://schemas.microsoft.com/office/drawing/2010/main" val="0"/>
              </a:ext>
            </a:extLst>
          </a:blip>
          <a:srcRect l="3361" t="10741" r="22844" b="6111"/>
          <a:stretch/>
        </p:blipFill>
        <p:spPr>
          <a:xfrm>
            <a:off x="5118100" y="1050925"/>
            <a:ext cx="3987800" cy="3545587"/>
          </a:xfrm>
          <a:prstGeom prst="rect">
            <a:avLst/>
          </a:prstGeom>
        </p:spPr>
      </p:pic>
      <p:pic>
        <p:nvPicPr>
          <p:cNvPr id="8" name="Picture 7"/>
          <p:cNvPicPr>
            <a:picLocks noChangeAspect="1"/>
          </p:cNvPicPr>
          <p:nvPr/>
        </p:nvPicPr>
        <p:blipFill>
          <a:blip r:embed="rId3"/>
          <a:stretch>
            <a:fillRect/>
          </a:stretch>
        </p:blipFill>
        <p:spPr>
          <a:xfrm>
            <a:off x="4453370" y="3634473"/>
            <a:ext cx="3192029" cy="2956827"/>
          </a:xfrm>
          <a:prstGeom prst="rect">
            <a:avLst/>
          </a:prstGeom>
        </p:spPr>
      </p:pic>
    </p:spTree>
    <p:extLst>
      <p:ext uri="{BB962C8B-B14F-4D97-AF65-F5344CB8AC3E}">
        <p14:creationId xmlns:p14="http://schemas.microsoft.com/office/powerpoint/2010/main" val="5252058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885826"/>
            <a:ext cx="8921750" cy="5362574"/>
          </a:xfrm>
        </p:spPr>
        <p:txBody>
          <a:bodyPr>
            <a:normAutofit/>
          </a:bodyPr>
          <a:lstStyle/>
          <a:p>
            <a:r>
              <a:rPr lang="en-US" sz="2000" dirty="0" smtClean="0"/>
              <a:t>Can be applied to heavier H and A in 2HDM (e.g., from SUSY)</a:t>
            </a:r>
          </a:p>
          <a:p>
            <a:pPr lvl="1"/>
            <a:r>
              <a:rPr lang="en-US" sz="1600" dirty="0" smtClean="0"/>
              <a:t>Example 1: m</a:t>
            </a:r>
            <a:r>
              <a:rPr lang="en-US" sz="1600" baseline="-25000" dirty="0" smtClean="0"/>
              <a:t>A</a:t>
            </a:r>
            <a:r>
              <a:rPr lang="en-US" sz="1600" dirty="0" smtClean="0"/>
              <a:t> = 400 </a:t>
            </a:r>
            <a:r>
              <a:rPr lang="en-US" sz="1600" dirty="0" err="1" smtClean="0"/>
              <a:t>GeV</a:t>
            </a:r>
            <a:r>
              <a:rPr lang="en-US" sz="1600" dirty="0" smtClean="0"/>
              <a:t>                                                    Example 2: m</a:t>
            </a:r>
            <a:r>
              <a:rPr lang="en-US" sz="1600" baseline="-25000" dirty="0" smtClean="0"/>
              <a:t>A</a:t>
            </a:r>
            <a:r>
              <a:rPr lang="en-US" sz="1600" dirty="0" smtClean="0"/>
              <a:t> = 1.55 </a:t>
            </a:r>
            <a:r>
              <a:rPr lang="en-US" sz="1600" dirty="0" err="1" smtClean="0"/>
              <a:t>TeV</a:t>
            </a:r>
            <a:endParaRPr lang="en-US" sz="1600" dirty="0" smtClean="0"/>
          </a:p>
          <a:p>
            <a:pPr lvl="1"/>
            <a:endParaRPr lang="en-US" sz="1600" dirty="0"/>
          </a:p>
          <a:p>
            <a:pPr lvl="1"/>
            <a:endParaRPr lang="en-US" sz="1600" dirty="0" smtClean="0"/>
          </a:p>
          <a:p>
            <a:pPr lvl="1"/>
            <a:endParaRPr lang="en-US" sz="1600" dirty="0"/>
          </a:p>
          <a:p>
            <a:pPr lvl="1"/>
            <a:endParaRPr lang="en-US" sz="1600" dirty="0" smtClean="0"/>
          </a:p>
          <a:p>
            <a:pPr lvl="1"/>
            <a:endParaRPr lang="en-US" sz="1600" dirty="0"/>
          </a:p>
          <a:p>
            <a:pPr lvl="1"/>
            <a:endParaRPr lang="en-US" sz="1600" dirty="0" smtClean="0"/>
          </a:p>
          <a:p>
            <a:pPr lvl="1"/>
            <a:endParaRPr lang="en-US" sz="1600" dirty="0"/>
          </a:p>
          <a:p>
            <a:pPr lvl="1"/>
            <a:endParaRPr lang="en-US" sz="1600" dirty="0" smtClean="0"/>
          </a:p>
          <a:p>
            <a:pPr lvl="1"/>
            <a:endParaRPr lang="en-US" sz="1600" dirty="0"/>
          </a:p>
          <a:p>
            <a:pPr lvl="1"/>
            <a:endParaRPr lang="en-US" sz="1600" dirty="0" smtClean="0"/>
          </a:p>
          <a:p>
            <a:pPr lvl="1"/>
            <a:endParaRPr lang="en-US" sz="1600" dirty="0" smtClean="0"/>
          </a:p>
          <a:p>
            <a:pPr lvl="1"/>
            <a:endParaRPr lang="en-US" sz="1600" dirty="0"/>
          </a:p>
          <a:p>
            <a:pPr lvl="1"/>
            <a:r>
              <a:rPr lang="en-US" sz="1600" dirty="0" smtClean="0"/>
              <a:t>Best performance is ultimately obtained by optimizing the ring for operation </a:t>
            </a:r>
            <a:endParaRPr lang="en-US" sz="1600" dirty="0"/>
          </a:p>
        </p:txBody>
      </p:sp>
      <p:sp>
        <p:nvSpPr>
          <p:cNvPr id="4" name="Date Placeholder 3"/>
          <p:cNvSpPr>
            <a:spLocks noGrp="1"/>
          </p:cNvSpPr>
          <p:nvPr>
            <p:ph type="dt" sz="half" idx="10"/>
          </p:nvPr>
        </p:nvSpPr>
        <p:spPr/>
        <p:txBody>
          <a:bodyPr/>
          <a:lstStyle/>
          <a:p>
            <a:pPr>
              <a:defRPr/>
            </a:pPr>
            <a:r>
              <a:rPr lang="en-US" altLang="en-US" smtClean="0">
                <a:solidFill>
                  <a:srgbClr val="000000"/>
                </a:solidFill>
                <a:latin typeface="Corbel"/>
              </a:rPr>
              <a:t>February 17, 2016</a:t>
            </a:r>
            <a:endParaRPr lang="en-US" altLang="en-US">
              <a:solidFill>
                <a:srgbClr val="000000"/>
              </a:solidFill>
              <a:latin typeface="Corbel"/>
            </a:endParaRPr>
          </a:p>
        </p:txBody>
      </p:sp>
      <p:sp>
        <p:nvSpPr>
          <p:cNvPr id="5" name="Footer Placeholder 4"/>
          <p:cNvSpPr>
            <a:spLocks noGrp="1"/>
          </p:cNvSpPr>
          <p:nvPr>
            <p:ph type="ftr" sz="quarter" idx="11"/>
          </p:nvPr>
        </p:nvSpPr>
        <p:spPr/>
        <p:txBody>
          <a:bodyPr/>
          <a:lstStyle/>
          <a:p>
            <a:pPr>
              <a:defRPr/>
            </a:pPr>
            <a:r>
              <a:rPr lang="en-US" altLang="en-US" smtClean="0">
                <a:solidFill>
                  <a:srgbClr val="000000"/>
                </a:solidFill>
                <a:latin typeface="Corbel"/>
              </a:rPr>
              <a:t>Higgs-Maxwell Workshop - Royal Society of Edinburgh</a:t>
            </a:r>
            <a:endParaRPr lang="en-US" altLang="en-US">
              <a:solidFill>
                <a:srgbClr val="000000"/>
              </a:solidFill>
              <a:latin typeface="Corbel"/>
            </a:endParaRPr>
          </a:p>
        </p:txBody>
      </p:sp>
      <p:sp>
        <p:nvSpPr>
          <p:cNvPr id="6" name="Slide Number Placeholder 5"/>
          <p:cNvSpPr>
            <a:spLocks noGrp="1"/>
          </p:cNvSpPr>
          <p:nvPr>
            <p:ph type="sldNum" sz="quarter" idx="12"/>
          </p:nvPr>
        </p:nvSpPr>
        <p:spPr/>
        <p:txBody>
          <a:bodyPr/>
          <a:lstStyle/>
          <a:p>
            <a:pPr>
              <a:defRPr/>
            </a:pPr>
            <a:fld id="{58F37CEC-7426-473D-BB9A-C0489BA294D7}" type="slidenum">
              <a:rPr lang="en-US" altLang="en-US" smtClean="0">
                <a:solidFill>
                  <a:srgbClr val="000000"/>
                </a:solidFill>
                <a:latin typeface="Corbel"/>
              </a:rPr>
              <a:pPr>
                <a:defRPr/>
              </a:pPr>
              <a:t>21</a:t>
            </a:fld>
            <a:endParaRPr lang="en-US" altLang="en-US" dirty="0">
              <a:solidFill>
                <a:srgbClr val="000000"/>
              </a:solidFill>
              <a:latin typeface="Corbel"/>
            </a:endParaRPr>
          </a:p>
        </p:txBody>
      </p:sp>
      <p:pic>
        <p:nvPicPr>
          <p:cNvPr id="7" name="Picture 3" descr="J:\Public\Muon\crossha_4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16" y="1737498"/>
            <a:ext cx="3938084" cy="3088502"/>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1700716" y="2099447"/>
            <a:ext cx="914400" cy="307777"/>
          </a:xfrm>
          <a:prstGeom prst="rect">
            <a:avLst/>
          </a:prstGeom>
          <a:noFill/>
          <a:ln w="12700">
            <a:no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kumimoji="1" lang="en-US" dirty="0" err="1">
                <a:solidFill>
                  <a:srgbClr val="FF0000"/>
                </a:solidFill>
                <a:effectLst>
                  <a:outerShdw blurRad="38100" dist="38100" dir="2700000" algn="tl">
                    <a:srgbClr val="DDDDDD"/>
                  </a:outerShdw>
                </a:effectLst>
                <a:latin typeface="Corbel"/>
              </a:rPr>
              <a:t>tan</a:t>
            </a:r>
            <a:r>
              <a:rPr kumimoji="1" lang="en-US" dirty="0" err="1">
                <a:solidFill>
                  <a:srgbClr val="FF0000"/>
                </a:solidFill>
                <a:effectLst>
                  <a:outerShdw blurRad="38100" dist="38100" dir="2700000" algn="tl">
                    <a:srgbClr val="DDDDDD"/>
                  </a:outerShdw>
                </a:effectLst>
                <a:latin typeface="Symbol" charset="2"/>
                <a:cs typeface="Symbol" charset="2"/>
              </a:rPr>
              <a:t>b</a:t>
            </a:r>
            <a:r>
              <a:rPr kumimoji="1" lang="en-US" dirty="0">
                <a:solidFill>
                  <a:srgbClr val="FF0000"/>
                </a:solidFill>
                <a:effectLst>
                  <a:outerShdw blurRad="38100" dist="38100" dir="2700000" algn="tl">
                    <a:srgbClr val="DDDDDD"/>
                  </a:outerShdw>
                </a:effectLst>
                <a:latin typeface="Corbel"/>
              </a:rPr>
              <a:t> = 10</a:t>
            </a:r>
          </a:p>
        </p:txBody>
      </p:sp>
      <p:sp>
        <p:nvSpPr>
          <p:cNvPr id="9" name="Text Box 5"/>
          <p:cNvSpPr txBox="1">
            <a:spLocks noChangeArrowheads="1"/>
          </p:cNvSpPr>
          <p:nvPr/>
        </p:nvSpPr>
        <p:spPr bwMode="auto">
          <a:xfrm>
            <a:off x="2996116" y="2605046"/>
            <a:ext cx="838200" cy="307777"/>
          </a:xfrm>
          <a:prstGeom prst="rect">
            <a:avLst/>
          </a:prstGeom>
          <a:noFill/>
          <a:ln w="12700">
            <a:no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kumimoji="1" lang="en-US" dirty="0" err="1">
                <a:solidFill>
                  <a:srgbClr val="009900"/>
                </a:solidFill>
                <a:effectLst>
                  <a:outerShdw blurRad="38100" dist="38100" dir="2700000" algn="tl">
                    <a:srgbClr val="DDDDDD"/>
                  </a:outerShdw>
                </a:effectLst>
                <a:latin typeface="Corbel"/>
              </a:rPr>
              <a:t>tan</a:t>
            </a:r>
            <a:r>
              <a:rPr kumimoji="1" lang="en-US" dirty="0" err="1">
                <a:solidFill>
                  <a:srgbClr val="009900"/>
                </a:solidFill>
                <a:effectLst>
                  <a:outerShdw blurRad="38100" dist="38100" dir="2700000" algn="tl">
                    <a:srgbClr val="DDDDDD"/>
                  </a:outerShdw>
                </a:effectLst>
                <a:latin typeface="Symbol" charset="2"/>
                <a:cs typeface="Symbol" charset="2"/>
              </a:rPr>
              <a:t>b</a:t>
            </a:r>
            <a:r>
              <a:rPr kumimoji="1" lang="en-US" dirty="0">
                <a:solidFill>
                  <a:srgbClr val="009900"/>
                </a:solidFill>
                <a:effectLst>
                  <a:outerShdw blurRad="38100" dist="38100" dir="2700000" algn="tl">
                    <a:srgbClr val="DDDDDD"/>
                  </a:outerShdw>
                </a:effectLst>
                <a:latin typeface="Corbel"/>
              </a:rPr>
              <a:t> = 8</a:t>
            </a:r>
          </a:p>
        </p:txBody>
      </p:sp>
      <p:sp>
        <p:nvSpPr>
          <p:cNvPr id="10" name="Text Box 5"/>
          <p:cNvSpPr txBox="1">
            <a:spLocks noChangeArrowheads="1"/>
          </p:cNvSpPr>
          <p:nvPr/>
        </p:nvSpPr>
        <p:spPr bwMode="auto">
          <a:xfrm>
            <a:off x="3224716" y="3166247"/>
            <a:ext cx="914400" cy="307777"/>
          </a:xfrm>
          <a:prstGeom prst="rect">
            <a:avLst/>
          </a:prstGeom>
          <a:noFill/>
          <a:ln w="12700">
            <a:no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kumimoji="1" lang="en-US" dirty="0" err="1">
                <a:solidFill>
                  <a:srgbClr val="0000CC"/>
                </a:solidFill>
                <a:effectLst>
                  <a:outerShdw blurRad="38100" dist="38100" dir="2700000" algn="tl">
                    <a:srgbClr val="DDDDDD"/>
                  </a:outerShdw>
                </a:effectLst>
                <a:latin typeface="Corbel"/>
              </a:rPr>
              <a:t>tan</a:t>
            </a:r>
            <a:r>
              <a:rPr kumimoji="1" lang="en-US" dirty="0" err="1">
                <a:solidFill>
                  <a:srgbClr val="0000CC"/>
                </a:solidFill>
                <a:effectLst>
                  <a:outerShdw blurRad="38100" dist="38100" dir="2700000" algn="tl">
                    <a:srgbClr val="DDDDDD"/>
                  </a:outerShdw>
                </a:effectLst>
                <a:latin typeface="Symbol" charset="2"/>
                <a:cs typeface="Symbol" charset="2"/>
              </a:rPr>
              <a:t>b</a:t>
            </a:r>
            <a:r>
              <a:rPr kumimoji="1" lang="en-US" dirty="0">
                <a:solidFill>
                  <a:srgbClr val="0000CC"/>
                </a:solidFill>
                <a:effectLst>
                  <a:outerShdw blurRad="38100" dist="38100" dir="2700000" algn="tl">
                    <a:srgbClr val="DDDDDD"/>
                  </a:outerShdw>
                </a:effectLst>
                <a:latin typeface="Corbel"/>
              </a:rPr>
              <a:t> = </a:t>
            </a:r>
            <a:r>
              <a:rPr kumimoji="1" lang="en-US" dirty="0" smtClean="0">
                <a:solidFill>
                  <a:srgbClr val="0000CC"/>
                </a:solidFill>
                <a:effectLst>
                  <a:outerShdw blurRad="38100" dist="38100" dir="2700000" algn="tl">
                    <a:srgbClr val="DDDDDD"/>
                  </a:outerShdw>
                </a:effectLst>
                <a:latin typeface="Corbel"/>
              </a:rPr>
              <a:t>6</a:t>
            </a:r>
            <a:endParaRPr kumimoji="1" lang="en-US" dirty="0">
              <a:solidFill>
                <a:srgbClr val="0000CC"/>
              </a:solidFill>
              <a:effectLst>
                <a:outerShdw blurRad="38100" dist="38100" dir="2700000" algn="tl">
                  <a:srgbClr val="DDDDDD"/>
                </a:outerShdw>
              </a:effectLst>
              <a:latin typeface="Corbel"/>
            </a:endParaRPr>
          </a:p>
        </p:txBody>
      </p:sp>
      <p:cxnSp>
        <p:nvCxnSpPr>
          <p:cNvPr id="11" name="Straight Arrow Connector 10"/>
          <p:cNvCxnSpPr/>
          <p:nvPr/>
        </p:nvCxnSpPr>
        <p:spPr bwMode="auto">
          <a:xfrm>
            <a:off x="2157916" y="2376446"/>
            <a:ext cx="304800" cy="15240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12" name="Straight Arrow Connector 11"/>
          <p:cNvCxnSpPr/>
          <p:nvPr/>
        </p:nvCxnSpPr>
        <p:spPr bwMode="auto">
          <a:xfrm flipH="1">
            <a:off x="2843716" y="2882046"/>
            <a:ext cx="228600" cy="284201"/>
          </a:xfrm>
          <a:prstGeom prst="straightConnector1">
            <a:avLst/>
          </a:prstGeom>
          <a:solidFill>
            <a:schemeClr val="accent1"/>
          </a:solidFill>
          <a:ln w="9525" cap="flat" cmpd="sng" algn="ctr">
            <a:solidFill>
              <a:srgbClr val="009900"/>
            </a:solidFill>
            <a:prstDash val="solid"/>
            <a:round/>
            <a:headEnd type="none" w="med" len="med"/>
            <a:tailEnd type="triangle"/>
          </a:ln>
          <a:effectLst/>
        </p:spPr>
      </p:cxnSp>
      <p:cxnSp>
        <p:nvCxnSpPr>
          <p:cNvPr id="13" name="Straight Arrow Connector 12"/>
          <p:cNvCxnSpPr/>
          <p:nvPr/>
        </p:nvCxnSpPr>
        <p:spPr bwMode="auto">
          <a:xfrm flipH="1">
            <a:off x="2996116" y="3387645"/>
            <a:ext cx="228600" cy="284201"/>
          </a:xfrm>
          <a:prstGeom prst="straightConnector1">
            <a:avLst/>
          </a:prstGeom>
          <a:solidFill>
            <a:schemeClr val="accent1"/>
          </a:solidFill>
          <a:ln w="9525" cap="flat" cmpd="sng" algn="ctr">
            <a:solidFill>
              <a:srgbClr val="0000CC"/>
            </a:solidFill>
            <a:prstDash val="solid"/>
            <a:round/>
            <a:headEnd type="none" w="med" len="med"/>
            <a:tailEnd type="triangle"/>
          </a:ln>
          <a:effectLst/>
        </p:spPr>
      </p:cxnSp>
      <p:cxnSp>
        <p:nvCxnSpPr>
          <p:cNvPr id="14" name="Straight Connector 13"/>
          <p:cNvCxnSpPr/>
          <p:nvPr/>
        </p:nvCxnSpPr>
        <p:spPr bwMode="auto">
          <a:xfrm>
            <a:off x="862516" y="4264798"/>
            <a:ext cx="3352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15" name="TextBox 14"/>
          <p:cNvSpPr txBox="1"/>
          <p:nvPr/>
        </p:nvSpPr>
        <p:spPr>
          <a:xfrm>
            <a:off x="847162" y="4036198"/>
            <a:ext cx="937514" cy="261610"/>
          </a:xfrm>
          <a:prstGeom prst="rect">
            <a:avLst/>
          </a:prstGeom>
          <a:noFill/>
        </p:spPr>
        <p:txBody>
          <a:bodyPr wrap="none" rtlCol="0">
            <a:spAutoFit/>
          </a:bodyPr>
          <a:lstStyle/>
          <a:p>
            <a:r>
              <a:rPr kumimoji="1" lang="en-US" sz="1100" dirty="0" smtClean="0">
                <a:solidFill>
                  <a:srgbClr val="000000"/>
                </a:solidFill>
                <a:latin typeface="Arial" charset="0"/>
              </a:rPr>
              <a:t>Background</a:t>
            </a:r>
            <a:endParaRPr kumimoji="1" lang="en-US" sz="1100" dirty="0">
              <a:solidFill>
                <a:srgbClr val="000000"/>
              </a:solidFill>
              <a:latin typeface="Arial" charset="0"/>
            </a:endParaRPr>
          </a:p>
        </p:txBody>
      </p:sp>
      <p:pic>
        <p:nvPicPr>
          <p:cNvPr id="16" name="Picture 15"/>
          <p:cNvPicPr>
            <a:picLocks noChangeAspect="1"/>
          </p:cNvPicPr>
          <p:nvPr/>
        </p:nvPicPr>
        <p:blipFill>
          <a:blip r:embed="rId3"/>
          <a:stretch>
            <a:fillRect/>
          </a:stretch>
        </p:blipFill>
        <p:spPr>
          <a:xfrm>
            <a:off x="4521199" y="1737499"/>
            <a:ext cx="4421125" cy="3088502"/>
          </a:xfrm>
          <a:prstGeom prst="rect">
            <a:avLst/>
          </a:prstGeom>
          <a:solidFill>
            <a:schemeClr val="bg1"/>
          </a:solidFill>
        </p:spPr>
      </p:pic>
      <p:pic>
        <p:nvPicPr>
          <p:cNvPr id="17" name="Picture 8" descr="J:\Public\GDR\mmtohtobb.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730500"/>
            <a:ext cx="1145815" cy="797698"/>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8" name="Text Box 19"/>
          <p:cNvSpPr txBox="1">
            <a:spLocks noChangeArrowheads="1"/>
          </p:cNvSpPr>
          <p:nvPr/>
        </p:nvSpPr>
        <p:spPr bwMode="auto">
          <a:xfrm>
            <a:off x="3200400" y="1711523"/>
            <a:ext cx="1082348" cy="307777"/>
          </a:xfrm>
          <a:prstGeom prst="rect">
            <a:avLst/>
          </a:prstGeom>
          <a:noFill/>
          <a:ln w="12700">
            <a:no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en-US" dirty="0" err="1">
                <a:solidFill>
                  <a:srgbClr val="000000"/>
                </a:solidFill>
                <a:effectLst>
                  <a:outerShdw blurRad="38100" dist="38100" dir="2700000" algn="tl">
                    <a:srgbClr val="DDDDDD"/>
                  </a:outerShdw>
                </a:effectLst>
                <a:latin typeface="Symbol" charset="2"/>
                <a:cs typeface="Symbol" charset="2"/>
              </a:rPr>
              <a:t>d</a:t>
            </a:r>
            <a:r>
              <a:rPr kumimoji="1" lang="en-US" dirty="0" err="1">
                <a:solidFill>
                  <a:srgbClr val="000000"/>
                </a:solidFill>
                <a:effectLst>
                  <a:outerShdw blurRad="38100" dist="38100" dir="2700000" algn="tl">
                    <a:srgbClr val="DDDDDD"/>
                  </a:outerShdw>
                </a:effectLst>
                <a:latin typeface="Corbel"/>
              </a:rPr>
              <a:t>E</a:t>
            </a:r>
            <a:r>
              <a:rPr kumimoji="1" lang="en-US" dirty="0">
                <a:solidFill>
                  <a:srgbClr val="000000"/>
                </a:solidFill>
                <a:effectLst>
                  <a:outerShdw blurRad="38100" dist="38100" dir="2700000" algn="tl">
                    <a:srgbClr val="DDDDDD"/>
                  </a:outerShdw>
                </a:effectLst>
                <a:latin typeface="Corbel"/>
              </a:rPr>
              <a:t>/E = </a:t>
            </a:r>
            <a:r>
              <a:rPr kumimoji="1" lang="en-US" dirty="0" smtClean="0">
                <a:solidFill>
                  <a:srgbClr val="000000"/>
                </a:solidFill>
                <a:effectLst>
                  <a:outerShdw blurRad="38100" dist="38100" dir="2700000" algn="tl">
                    <a:srgbClr val="DDDDDD"/>
                  </a:outerShdw>
                </a:effectLst>
                <a:latin typeface="Corbel"/>
              </a:rPr>
              <a:t>0.1%</a:t>
            </a:r>
            <a:endParaRPr kumimoji="1" lang="en-US" dirty="0">
              <a:solidFill>
                <a:srgbClr val="000000"/>
              </a:solidFill>
              <a:effectLst>
                <a:outerShdw blurRad="38100" dist="38100" dir="2700000" algn="tl">
                  <a:srgbClr val="DDDDDD"/>
                </a:outerShdw>
              </a:effectLst>
              <a:latin typeface="Corbel"/>
            </a:endParaRPr>
          </a:p>
        </p:txBody>
      </p:sp>
      <p:sp>
        <p:nvSpPr>
          <p:cNvPr id="19" name="Text Box 19"/>
          <p:cNvSpPr txBox="1">
            <a:spLocks noChangeArrowheads="1"/>
          </p:cNvSpPr>
          <p:nvPr/>
        </p:nvSpPr>
        <p:spPr bwMode="auto">
          <a:xfrm>
            <a:off x="7467600" y="1787723"/>
            <a:ext cx="1082348" cy="307777"/>
          </a:xfrm>
          <a:prstGeom prst="rect">
            <a:avLst/>
          </a:prstGeom>
          <a:noFill/>
          <a:ln w="12700">
            <a:no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en-US" dirty="0" err="1">
                <a:solidFill>
                  <a:srgbClr val="000000"/>
                </a:solidFill>
                <a:effectLst>
                  <a:outerShdw blurRad="38100" dist="38100" dir="2700000" algn="tl">
                    <a:srgbClr val="DDDDDD"/>
                  </a:outerShdw>
                </a:effectLst>
                <a:latin typeface="Symbol" charset="2"/>
                <a:cs typeface="Symbol" charset="2"/>
              </a:rPr>
              <a:t>d</a:t>
            </a:r>
            <a:r>
              <a:rPr kumimoji="1" lang="en-US" dirty="0" err="1">
                <a:solidFill>
                  <a:srgbClr val="000000"/>
                </a:solidFill>
                <a:effectLst>
                  <a:outerShdw blurRad="38100" dist="38100" dir="2700000" algn="tl">
                    <a:srgbClr val="DDDDDD"/>
                  </a:outerShdw>
                </a:effectLst>
                <a:latin typeface="Corbel"/>
              </a:rPr>
              <a:t>E</a:t>
            </a:r>
            <a:r>
              <a:rPr kumimoji="1" lang="en-US" dirty="0">
                <a:solidFill>
                  <a:srgbClr val="000000"/>
                </a:solidFill>
                <a:effectLst>
                  <a:outerShdw blurRad="38100" dist="38100" dir="2700000" algn="tl">
                    <a:srgbClr val="DDDDDD"/>
                  </a:outerShdw>
                </a:effectLst>
                <a:latin typeface="Corbel"/>
              </a:rPr>
              <a:t>/E = </a:t>
            </a:r>
            <a:r>
              <a:rPr kumimoji="1" lang="en-US" dirty="0" smtClean="0">
                <a:solidFill>
                  <a:srgbClr val="000000"/>
                </a:solidFill>
                <a:effectLst>
                  <a:outerShdw blurRad="38100" dist="38100" dir="2700000" algn="tl">
                    <a:srgbClr val="DDDDDD"/>
                  </a:outerShdw>
                </a:effectLst>
                <a:latin typeface="Corbel"/>
              </a:rPr>
              <a:t>0.1%</a:t>
            </a:r>
            <a:endParaRPr kumimoji="1" lang="en-US" dirty="0">
              <a:solidFill>
                <a:srgbClr val="000000"/>
              </a:solidFill>
              <a:effectLst>
                <a:outerShdw blurRad="38100" dist="38100" dir="2700000" algn="tl">
                  <a:srgbClr val="DDDDDD"/>
                </a:outerShdw>
              </a:effectLst>
              <a:latin typeface="Corbel"/>
            </a:endParaRPr>
          </a:p>
        </p:txBody>
      </p:sp>
      <p:sp>
        <p:nvSpPr>
          <p:cNvPr id="20" name="TextBox 19"/>
          <p:cNvSpPr txBox="1"/>
          <p:nvPr/>
        </p:nvSpPr>
        <p:spPr>
          <a:xfrm>
            <a:off x="1016198" y="1865525"/>
            <a:ext cx="1044965" cy="246221"/>
          </a:xfrm>
          <a:prstGeom prst="rect">
            <a:avLst/>
          </a:prstGeom>
          <a:noFill/>
          <a:ln>
            <a:solidFill>
              <a:schemeClr val="tx1"/>
            </a:solidFill>
          </a:ln>
        </p:spPr>
        <p:txBody>
          <a:bodyPr wrap="none" rtlCol="0">
            <a:spAutoFit/>
          </a:bodyPr>
          <a:lstStyle/>
          <a:p>
            <a:r>
              <a:rPr kumimoji="1" lang="en-US" sz="1000" dirty="0" smtClean="0">
                <a:solidFill>
                  <a:srgbClr val="000000"/>
                </a:solidFill>
                <a:latin typeface="Arial" charset="0"/>
              </a:rPr>
              <a:t>P. Janot (1999)</a:t>
            </a:r>
            <a:endParaRPr kumimoji="1" lang="en-US" sz="1000" dirty="0">
              <a:solidFill>
                <a:srgbClr val="000000"/>
              </a:solidFill>
              <a:latin typeface="Arial" charset="0"/>
            </a:endParaRPr>
          </a:p>
        </p:txBody>
      </p:sp>
      <p:sp>
        <p:nvSpPr>
          <p:cNvPr id="21" name="Text Box 5"/>
          <p:cNvSpPr txBox="1">
            <a:spLocks noChangeArrowheads="1"/>
          </p:cNvSpPr>
          <p:nvPr/>
        </p:nvSpPr>
        <p:spPr bwMode="auto">
          <a:xfrm>
            <a:off x="5638800" y="2324100"/>
            <a:ext cx="914400" cy="307777"/>
          </a:xfrm>
          <a:prstGeom prst="rect">
            <a:avLst/>
          </a:prstGeom>
          <a:noFill/>
          <a:ln w="12700">
            <a:no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kumimoji="1" lang="en-US" dirty="0" err="1">
                <a:solidFill>
                  <a:srgbClr val="0000CC"/>
                </a:solidFill>
                <a:effectLst>
                  <a:outerShdw blurRad="38100" dist="38100" dir="2700000" algn="tl">
                    <a:srgbClr val="DDDDDD"/>
                  </a:outerShdw>
                </a:effectLst>
                <a:latin typeface="Corbel"/>
              </a:rPr>
              <a:t>tan</a:t>
            </a:r>
            <a:r>
              <a:rPr kumimoji="1" lang="en-US" dirty="0" err="1">
                <a:solidFill>
                  <a:srgbClr val="0000CC"/>
                </a:solidFill>
                <a:effectLst>
                  <a:outerShdw blurRad="38100" dist="38100" dir="2700000" algn="tl">
                    <a:srgbClr val="DDDDDD"/>
                  </a:outerShdw>
                </a:effectLst>
                <a:latin typeface="Symbol" charset="2"/>
                <a:cs typeface="Symbol" charset="2"/>
              </a:rPr>
              <a:t>b</a:t>
            </a:r>
            <a:r>
              <a:rPr kumimoji="1" lang="en-US" dirty="0">
                <a:solidFill>
                  <a:srgbClr val="0000CC"/>
                </a:solidFill>
                <a:effectLst>
                  <a:outerShdw blurRad="38100" dist="38100" dir="2700000" algn="tl">
                    <a:srgbClr val="DDDDDD"/>
                  </a:outerShdw>
                </a:effectLst>
                <a:latin typeface="Corbel"/>
              </a:rPr>
              <a:t> = </a:t>
            </a:r>
            <a:r>
              <a:rPr kumimoji="1" lang="en-US" dirty="0" smtClean="0">
                <a:solidFill>
                  <a:srgbClr val="0000CC"/>
                </a:solidFill>
                <a:effectLst>
                  <a:outerShdw blurRad="38100" dist="38100" dir="2700000" algn="tl">
                    <a:srgbClr val="DDDDDD"/>
                  </a:outerShdw>
                </a:effectLst>
                <a:latin typeface="Corbel"/>
              </a:rPr>
              <a:t>20</a:t>
            </a:r>
            <a:endParaRPr kumimoji="1" lang="en-US" dirty="0">
              <a:solidFill>
                <a:srgbClr val="0000CC"/>
              </a:solidFill>
              <a:effectLst>
                <a:outerShdw blurRad="38100" dist="38100" dir="2700000" algn="tl">
                  <a:srgbClr val="DDDDDD"/>
                </a:outerShdw>
              </a:effectLst>
              <a:latin typeface="Corbel"/>
            </a:endParaRPr>
          </a:p>
        </p:txBody>
      </p:sp>
      <p:sp>
        <p:nvSpPr>
          <p:cNvPr id="22" name="TextBox 21"/>
          <p:cNvSpPr txBox="1"/>
          <p:nvPr/>
        </p:nvSpPr>
        <p:spPr>
          <a:xfrm>
            <a:off x="7685113" y="2183368"/>
            <a:ext cx="1230287" cy="369332"/>
          </a:xfrm>
          <a:prstGeom prst="rect">
            <a:avLst/>
          </a:prstGeom>
          <a:solidFill>
            <a:srgbClr val="FFFFFF"/>
          </a:solidFill>
          <a:ln>
            <a:solidFill>
              <a:srgbClr val="000000"/>
            </a:solidFill>
          </a:ln>
        </p:spPr>
        <p:txBody>
          <a:bodyPr wrap="none" rtlCol="0">
            <a:spAutoFit/>
          </a:bodyPr>
          <a:lstStyle/>
          <a:p>
            <a:r>
              <a:rPr kumimoji="1" lang="en-US" sz="900" dirty="0">
                <a:solidFill>
                  <a:srgbClr val="000000"/>
                </a:solidFill>
                <a:latin typeface="Arial" charset="0"/>
              </a:rPr>
              <a:t>E</a:t>
            </a:r>
            <a:r>
              <a:rPr kumimoji="1" lang="en-US" sz="900" dirty="0" smtClean="0">
                <a:solidFill>
                  <a:srgbClr val="000000"/>
                </a:solidFill>
                <a:latin typeface="Arial" charset="0"/>
              </a:rPr>
              <a:t>. </a:t>
            </a:r>
            <a:r>
              <a:rPr kumimoji="1" lang="en-US" sz="900" dirty="0" err="1" smtClean="0">
                <a:solidFill>
                  <a:srgbClr val="000000"/>
                </a:solidFill>
                <a:latin typeface="Arial" charset="0"/>
              </a:rPr>
              <a:t>Eichten</a:t>
            </a:r>
            <a:r>
              <a:rPr kumimoji="1" lang="en-US" sz="900" dirty="0" smtClean="0">
                <a:solidFill>
                  <a:srgbClr val="000000"/>
                </a:solidFill>
                <a:latin typeface="Arial" charset="0"/>
              </a:rPr>
              <a:t>, A. Martin</a:t>
            </a:r>
          </a:p>
          <a:p>
            <a:r>
              <a:rPr kumimoji="1" lang="en-US" sz="900" dirty="0" smtClean="0">
                <a:solidFill>
                  <a:srgbClr val="000000"/>
                </a:solidFill>
                <a:latin typeface="Arial" charset="0"/>
              </a:rPr>
              <a:t> PLB 728 (2014)125</a:t>
            </a:r>
            <a:endParaRPr kumimoji="1" lang="en-US" sz="900" dirty="0">
              <a:solidFill>
                <a:srgbClr val="000000"/>
              </a:solidFill>
              <a:latin typeface="Arial" charset="0"/>
            </a:endParaRPr>
          </a:p>
        </p:txBody>
      </p:sp>
      <p:sp>
        <p:nvSpPr>
          <p:cNvPr id="23" name="Title 22"/>
          <p:cNvSpPr>
            <a:spLocks noGrp="1"/>
          </p:cNvSpPr>
          <p:nvPr>
            <p:ph type="title"/>
          </p:nvPr>
        </p:nvSpPr>
        <p:spPr/>
        <p:txBody>
          <a:bodyPr/>
          <a:lstStyle/>
          <a:p>
            <a:r>
              <a:rPr lang="en-US" dirty="0" smtClean="0"/>
              <a:t>H/A Examples</a:t>
            </a:r>
            <a:endParaRPr lang="en-US" dirty="0"/>
          </a:p>
        </p:txBody>
      </p:sp>
    </p:spTree>
    <p:extLst>
      <p:ext uri="{BB962C8B-B14F-4D97-AF65-F5344CB8AC3E}">
        <p14:creationId xmlns:p14="http://schemas.microsoft.com/office/powerpoint/2010/main" val="7839598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dirty="0"/>
              <a:t>Additional Higgs bosons </a:t>
            </a:r>
            <a:r>
              <a:rPr lang="en-US" dirty="0" smtClean="0"/>
              <a:t>(3)</a:t>
            </a:r>
            <a:endParaRPr lang="en-US" dirty="0"/>
          </a:p>
        </p:txBody>
      </p:sp>
      <p:sp>
        <p:nvSpPr>
          <p:cNvPr id="3" name="Content Placeholder 2"/>
          <p:cNvSpPr>
            <a:spLocks noGrp="1"/>
          </p:cNvSpPr>
          <p:nvPr>
            <p:ph idx="1"/>
          </p:nvPr>
        </p:nvSpPr>
        <p:spPr/>
        <p:txBody>
          <a:bodyPr/>
          <a:lstStyle/>
          <a:p>
            <a:r>
              <a:rPr lang="en-US" sz="2000" dirty="0" smtClean="0"/>
              <a:t>Automatic mass scan with </a:t>
            </a:r>
            <a:r>
              <a:rPr lang="en-US" sz="2000" dirty="0" err="1" smtClean="0"/>
              <a:t>radiative</a:t>
            </a:r>
            <a:r>
              <a:rPr lang="en-US" sz="2000" dirty="0" smtClean="0"/>
              <a:t> returns in </a:t>
            </a:r>
            <a:r>
              <a:rPr lang="en-US" sz="2000" dirty="0" smtClean="0">
                <a:latin typeface="Symbol" charset="2"/>
                <a:cs typeface="Symbol" charset="2"/>
              </a:rPr>
              <a:t>mm</a:t>
            </a:r>
            <a:r>
              <a:rPr lang="en-US" sz="2000" dirty="0" smtClean="0"/>
              <a:t> collisions</a:t>
            </a:r>
          </a:p>
          <a:p>
            <a:pPr lvl="1"/>
            <a:r>
              <a:rPr lang="en-US" sz="1600" dirty="0" smtClean="0"/>
              <a:t>Go to the highest energy first</a:t>
            </a:r>
          </a:p>
          <a:p>
            <a:pPr lvl="2"/>
            <a:r>
              <a:rPr lang="en-US" sz="1600" dirty="0" smtClean="0"/>
              <a:t>√s = 1.5, 3 or 6 </a:t>
            </a:r>
            <a:r>
              <a:rPr lang="en-US" sz="1600" dirty="0" err="1" smtClean="0"/>
              <a:t>TeV</a:t>
            </a:r>
            <a:endParaRPr lang="en-US" sz="1600" dirty="0"/>
          </a:p>
          <a:p>
            <a:pPr lvl="1"/>
            <a:r>
              <a:rPr lang="en-US" sz="1600" dirty="0" smtClean="0"/>
              <a:t>Select event with an energetic photon</a:t>
            </a:r>
          </a:p>
          <a:p>
            <a:pPr lvl="2"/>
            <a:r>
              <a:rPr lang="en-US" sz="1600" dirty="0" smtClean="0"/>
              <a:t>Check the recoil mass </a:t>
            </a:r>
            <a:r>
              <a:rPr lang="en-US" sz="1600" dirty="0" err="1" smtClean="0"/>
              <a:t>m</a:t>
            </a:r>
            <a:r>
              <a:rPr lang="en-US" sz="1600" baseline="-25000" dirty="0" err="1"/>
              <a:t>R</a:t>
            </a:r>
            <a:r>
              <a:rPr lang="en-US" sz="1600" baseline="-25000" dirty="0" err="1" smtClean="0"/>
              <a:t>ecoil</a:t>
            </a:r>
            <a:r>
              <a:rPr lang="en-US" sz="1600" dirty="0" smtClean="0"/>
              <a:t> = [s – 2E</a:t>
            </a:r>
            <a:r>
              <a:rPr lang="en-US" sz="1600" baseline="-25000" dirty="0" smtClean="0">
                <a:latin typeface="Symbol" charset="2"/>
                <a:cs typeface="Symbol" charset="2"/>
              </a:rPr>
              <a:t>g</a:t>
            </a:r>
            <a:r>
              <a:rPr lang="en-US" sz="1600" dirty="0" smtClean="0"/>
              <a:t>√s]</a:t>
            </a:r>
            <a:r>
              <a:rPr lang="en-US" sz="1600" baseline="30000" dirty="0" smtClean="0"/>
              <a:t>1/2 </a:t>
            </a:r>
            <a:r>
              <a:rPr lang="en-US" sz="1600" dirty="0" smtClean="0"/>
              <a:t> </a:t>
            </a:r>
          </a:p>
          <a:p>
            <a:pPr lvl="2"/>
            <a:endParaRPr lang="en-US" sz="1600" dirty="0"/>
          </a:p>
          <a:p>
            <a:pPr lvl="2"/>
            <a:endParaRPr lang="en-US" sz="1600" dirty="0" smtClean="0"/>
          </a:p>
          <a:p>
            <a:pPr lvl="2"/>
            <a:endParaRPr lang="en-US" sz="1600" dirty="0"/>
          </a:p>
          <a:p>
            <a:pPr lvl="2"/>
            <a:endParaRPr lang="en-US" sz="1600" dirty="0" smtClean="0"/>
          </a:p>
          <a:p>
            <a:pPr lvl="2"/>
            <a:endParaRPr lang="en-US" sz="1600" dirty="0"/>
          </a:p>
          <a:p>
            <a:pPr lvl="1"/>
            <a:endParaRPr lang="en-US" sz="1600" dirty="0" smtClean="0"/>
          </a:p>
          <a:p>
            <a:pPr lvl="1"/>
            <a:endParaRPr lang="en-US" sz="1600" dirty="0"/>
          </a:p>
          <a:p>
            <a:pPr lvl="1"/>
            <a:r>
              <a:rPr lang="en-US" sz="1600" dirty="0" smtClean="0"/>
              <a:t>Can “see” H and A</a:t>
            </a:r>
          </a:p>
          <a:p>
            <a:pPr lvl="2"/>
            <a:r>
              <a:rPr lang="en-US" sz="1600" dirty="0" smtClean="0"/>
              <a:t>If </a:t>
            </a:r>
            <a:r>
              <a:rPr lang="en-US" sz="1600" dirty="0" err="1" smtClean="0"/>
              <a:t>tan</a:t>
            </a:r>
            <a:r>
              <a:rPr lang="en-US" sz="1600" dirty="0" err="1" smtClean="0">
                <a:latin typeface="Symbol" charset="2"/>
                <a:cs typeface="Symbol" charset="2"/>
              </a:rPr>
              <a:t>b</a:t>
            </a:r>
            <a:r>
              <a:rPr lang="en-US" sz="1600" dirty="0" smtClean="0"/>
              <a:t> &gt; 5</a:t>
            </a:r>
          </a:p>
          <a:p>
            <a:pPr lvl="2"/>
            <a:endParaRPr lang="en-US" sz="1600" dirty="0"/>
          </a:p>
          <a:p>
            <a:pPr lvl="1"/>
            <a:r>
              <a:rPr lang="en-US" sz="1600" dirty="0" smtClean="0"/>
              <a:t>Build the next collider</a:t>
            </a:r>
          </a:p>
          <a:p>
            <a:pPr lvl="2"/>
            <a:r>
              <a:rPr lang="en-US" sz="1600" dirty="0" smtClean="0"/>
              <a:t>At √s ~ </a:t>
            </a:r>
            <a:r>
              <a:rPr lang="en-US" sz="1600" dirty="0" err="1" smtClean="0"/>
              <a:t>m</a:t>
            </a:r>
            <a:r>
              <a:rPr lang="en-US" sz="1600" baseline="-25000" dirty="0" err="1" smtClean="0"/>
              <a:t>A,H</a:t>
            </a:r>
            <a:endParaRPr lang="en-US" sz="1600" baseline="-25000" dirty="0"/>
          </a:p>
        </p:txBody>
      </p:sp>
      <p:sp>
        <p:nvSpPr>
          <p:cNvPr id="6" name="Slide Number Placeholder 5"/>
          <p:cNvSpPr>
            <a:spLocks noGrp="1"/>
          </p:cNvSpPr>
          <p:nvPr>
            <p:ph type="sldNum" sz="quarter" idx="12"/>
          </p:nvPr>
        </p:nvSpPr>
        <p:spPr/>
        <p:txBody>
          <a:bodyPr/>
          <a:lstStyle/>
          <a:p>
            <a:pPr>
              <a:defRPr/>
            </a:pPr>
            <a:fld id="{58F37CEC-7426-473D-BB9A-C0489BA294D7}" type="slidenum">
              <a:rPr lang="en-US" altLang="en-US" smtClean="0">
                <a:solidFill>
                  <a:srgbClr val="000000"/>
                </a:solidFill>
                <a:latin typeface="Corbel"/>
              </a:rPr>
              <a:pPr>
                <a:defRPr/>
              </a:pPr>
              <a:t>22</a:t>
            </a:fld>
            <a:endParaRPr lang="en-US" altLang="en-US" dirty="0">
              <a:solidFill>
                <a:srgbClr val="000000"/>
              </a:solidFill>
              <a:latin typeface="Corbel"/>
            </a:endParaRPr>
          </a:p>
        </p:txBody>
      </p:sp>
      <p:pic>
        <p:nvPicPr>
          <p:cNvPr id="7" name="Picture 6"/>
          <p:cNvPicPr>
            <a:picLocks noChangeAspect="1"/>
          </p:cNvPicPr>
          <p:nvPr/>
        </p:nvPicPr>
        <p:blipFill>
          <a:blip r:embed="rId2"/>
          <a:stretch>
            <a:fillRect/>
          </a:stretch>
        </p:blipFill>
        <p:spPr>
          <a:xfrm>
            <a:off x="5486400" y="1341119"/>
            <a:ext cx="3429000" cy="2392681"/>
          </a:xfrm>
          <a:prstGeom prst="rect">
            <a:avLst/>
          </a:prstGeom>
        </p:spPr>
      </p:pic>
      <p:pic>
        <p:nvPicPr>
          <p:cNvPr id="8" name="Picture 7"/>
          <p:cNvPicPr>
            <a:picLocks noChangeAspect="1"/>
          </p:cNvPicPr>
          <p:nvPr/>
        </p:nvPicPr>
        <p:blipFill>
          <a:blip r:embed="rId3"/>
          <a:stretch>
            <a:fillRect/>
          </a:stretch>
        </p:blipFill>
        <p:spPr>
          <a:xfrm>
            <a:off x="3048000" y="3657600"/>
            <a:ext cx="5861529" cy="2578100"/>
          </a:xfrm>
          <a:prstGeom prst="rect">
            <a:avLst/>
          </a:prstGeom>
        </p:spPr>
      </p:pic>
      <p:pic>
        <p:nvPicPr>
          <p:cNvPr id="9" name="Picture 8"/>
          <p:cNvPicPr>
            <a:picLocks noChangeAspect="1"/>
          </p:cNvPicPr>
          <p:nvPr/>
        </p:nvPicPr>
        <p:blipFill>
          <a:blip r:embed="rId4"/>
          <a:stretch>
            <a:fillRect/>
          </a:stretch>
        </p:blipFill>
        <p:spPr>
          <a:xfrm>
            <a:off x="1058333" y="2667000"/>
            <a:ext cx="1875972" cy="1712843"/>
          </a:xfrm>
          <a:prstGeom prst="rect">
            <a:avLst/>
          </a:prstGeom>
          <a:ln>
            <a:solidFill>
              <a:schemeClr val="tx1"/>
            </a:solidFill>
          </a:ln>
        </p:spPr>
      </p:pic>
      <p:sp>
        <p:nvSpPr>
          <p:cNvPr id="10" name="TextBox 9"/>
          <p:cNvSpPr txBox="1"/>
          <p:nvPr/>
        </p:nvSpPr>
        <p:spPr>
          <a:xfrm>
            <a:off x="3276600" y="3352800"/>
            <a:ext cx="582511" cy="338554"/>
          </a:xfrm>
          <a:prstGeom prst="rect">
            <a:avLst/>
          </a:prstGeom>
          <a:solidFill>
            <a:srgbClr val="FFFFFF"/>
          </a:solidFill>
        </p:spPr>
        <p:txBody>
          <a:bodyPr wrap="none" rtlCol="0">
            <a:spAutoFit/>
          </a:bodyPr>
          <a:lstStyle/>
          <a:p>
            <a:r>
              <a:rPr kumimoji="1" lang="en-US" sz="1600" dirty="0" err="1" smtClean="0">
                <a:solidFill>
                  <a:srgbClr val="000000"/>
                </a:solidFill>
                <a:latin typeface="Arial" charset="0"/>
              </a:rPr>
              <a:t>tan</a:t>
            </a:r>
            <a:r>
              <a:rPr kumimoji="1" lang="en-US" sz="1600" dirty="0" err="1" smtClean="0">
                <a:solidFill>
                  <a:srgbClr val="000000"/>
                </a:solidFill>
                <a:latin typeface="Symbol" charset="2"/>
                <a:cs typeface="Symbol" charset="2"/>
              </a:rPr>
              <a:t>b</a:t>
            </a:r>
            <a:endParaRPr kumimoji="1" lang="en-US" sz="1600" dirty="0">
              <a:solidFill>
                <a:srgbClr val="000000"/>
              </a:solidFill>
              <a:latin typeface="Symbol" charset="2"/>
              <a:cs typeface="Symbol" charset="2"/>
            </a:endParaRPr>
          </a:p>
        </p:txBody>
      </p:sp>
      <p:sp>
        <p:nvSpPr>
          <p:cNvPr id="12" name="Rectangle 11"/>
          <p:cNvSpPr/>
          <p:nvPr/>
        </p:nvSpPr>
        <p:spPr bwMode="auto">
          <a:xfrm>
            <a:off x="3048000" y="4652665"/>
            <a:ext cx="228600" cy="30033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kumimoji="1" lang="en-US" sz="2400" smtClean="0">
              <a:solidFill>
                <a:srgbClr val="000000"/>
              </a:solidFill>
              <a:latin typeface="Arial" charset="0"/>
            </a:endParaRPr>
          </a:p>
        </p:txBody>
      </p:sp>
      <p:sp>
        <p:nvSpPr>
          <p:cNvPr id="13" name="TextBox 12"/>
          <p:cNvSpPr txBox="1"/>
          <p:nvPr/>
        </p:nvSpPr>
        <p:spPr>
          <a:xfrm>
            <a:off x="3657600" y="2743200"/>
            <a:ext cx="1503574" cy="400110"/>
          </a:xfrm>
          <a:prstGeom prst="rect">
            <a:avLst/>
          </a:prstGeom>
          <a:solidFill>
            <a:srgbClr val="FFFFFF"/>
          </a:solidFill>
          <a:ln>
            <a:solidFill>
              <a:srgbClr val="000000"/>
            </a:solidFill>
          </a:ln>
        </p:spPr>
        <p:txBody>
          <a:bodyPr wrap="none" rtlCol="0">
            <a:spAutoFit/>
          </a:bodyPr>
          <a:lstStyle/>
          <a:p>
            <a:r>
              <a:rPr kumimoji="1" lang="en-US" sz="1000" dirty="0" smtClean="0">
                <a:solidFill>
                  <a:srgbClr val="000000"/>
                </a:solidFill>
                <a:latin typeface="Arial" charset="0"/>
              </a:rPr>
              <a:t>N. </a:t>
            </a:r>
            <a:r>
              <a:rPr kumimoji="1" lang="en-US" sz="1000" dirty="0" err="1" smtClean="0">
                <a:solidFill>
                  <a:srgbClr val="000000"/>
                </a:solidFill>
                <a:latin typeface="Arial" charset="0"/>
              </a:rPr>
              <a:t>Chakrabarty</a:t>
            </a:r>
            <a:r>
              <a:rPr kumimoji="1" lang="en-US" sz="1000" dirty="0" smtClean="0">
                <a:solidFill>
                  <a:srgbClr val="000000"/>
                </a:solidFill>
                <a:latin typeface="Arial" charset="0"/>
              </a:rPr>
              <a:t> et al.</a:t>
            </a:r>
          </a:p>
          <a:p>
            <a:r>
              <a:rPr kumimoji="1" lang="en-US" sz="1000" dirty="0" smtClean="0">
                <a:solidFill>
                  <a:srgbClr val="000000"/>
                </a:solidFill>
                <a:latin typeface="Arial" charset="0"/>
              </a:rPr>
              <a:t> PRD 91 (2015)015008</a:t>
            </a:r>
            <a:endParaRPr kumimoji="1" lang="en-US" sz="1000" dirty="0">
              <a:solidFill>
                <a:srgbClr val="000000"/>
              </a:solidFill>
              <a:latin typeface="Arial" charset="0"/>
            </a:endParaRPr>
          </a:p>
        </p:txBody>
      </p:sp>
      <p:sp>
        <p:nvSpPr>
          <p:cNvPr id="11" name="TextBox 10"/>
          <p:cNvSpPr txBox="1"/>
          <p:nvPr/>
        </p:nvSpPr>
        <p:spPr>
          <a:xfrm rot="19714315">
            <a:off x="-57549" y="519693"/>
            <a:ext cx="2097261"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smtClean="0"/>
              <a:t>One way to proceed</a:t>
            </a:r>
            <a:endParaRPr lang="en-US" dirty="0"/>
          </a:p>
        </p:txBody>
      </p:sp>
      <p:sp>
        <p:nvSpPr>
          <p:cNvPr id="14" name="Date Placeholder 13"/>
          <p:cNvSpPr>
            <a:spLocks noGrp="1"/>
          </p:cNvSpPr>
          <p:nvPr>
            <p:ph type="dt" sz="half" idx="10"/>
          </p:nvPr>
        </p:nvSpPr>
        <p:spPr/>
        <p:txBody>
          <a:bodyPr/>
          <a:lstStyle/>
          <a:p>
            <a:pPr>
              <a:defRPr/>
            </a:pPr>
            <a:r>
              <a:rPr lang="en-US" altLang="en-US" smtClean="0">
                <a:solidFill>
                  <a:srgbClr val="000000"/>
                </a:solidFill>
                <a:latin typeface="Corbel"/>
              </a:rPr>
              <a:t>February 17, 2016</a:t>
            </a:r>
            <a:endParaRPr lang="en-US" altLang="en-US">
              <a:solidFill>
                <a:srgbClr val="000000"/>
              </a:solidFill>
              <a:latin typeface="Corbel"/>
            </a:endParaRPr>
          </a:p>
        </p:txBody>
      </p:sp>
      <p:sp>
        <p:nvSpPr>
          <p:cNvPr id="15" name="Footer Placeholder 14"/>
          <p:cNvSpPr>
            <a:spLocks noGrp="1"/>
          </p:cNvSpPr>
          <p:nvPr>
            <p:ph type="ftr" sz="quarter" idx="11"/>
          </p:nvPr>
        </p:nvSpPr>
        <p:spPr/>
        <p:txBody>
          <a:bodyPr/>
          <a:lstStyle/>
          <a:p>
            <a:pPr>
              <a:defRPr/>
            </a:pPr>
            <a:r>
              <a:rPr lang="en-US" altLang="en-US" smtClean="0">
                <a:solidFill>
                  <a:srgbClr val="000000"/>
                </a:solidFill>
                <a:latin typeface="Corbel"/>
              </a:rPr>
              <a:t>Higgs-Maxwell Workshop - Royal Society of Edinburgh</a:t>
            </a:r>
            <a:endParaRPr lang="en-US" altLang="en-US">
              <a:solidFill>
                <a:srgbClr val="000000"/>
              </a:solidFill>
              <a:latin typeface="Corbel"/>
            </a:endParaRPr>
          </a:p>
        </p:txBody>
      </p:sp>
    </p:spTree>
    <p:extLst>
      <p:ext uri="{BB962C8B-B14F-4D97-AF65-F5344CB8AC3E}">
        <p14:creationId xmlns:p14="http://schemas.microsoft.com/office/powerpoint/2010/main" val="1497178581"/>
      </p:ext>
    </p:extLst>
  </p:cSld>
  <p:clrMapOvr>
    <a:masterClrMapping/>
  </p:clrMapOvr>
  <p:transition xmlns:p14="http://schemas.microsoft.com/office/powerpoint/2010/mai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Summary</a:t>
            </a:r>
            <a:endParaRPr lang="en-US" dirty="0"/>
          </a:p>
        </p:txBody>
      </p:sp>
      <p:sp>
        <p:nvSpPr>
          <p:cNvPr id="8" name="Content Placeholder 7"/>
          <p:cNvSpPr>
            <a:spLocks noGrp="1"/>
          </p:cNvSpPr>
          <p:nvPr>
            <p:ph idx="1"/>
          </p:nvPr>
        </p:nvSpPr>
        <p:spPr/>
        <p:txBody>
          <a:bodyPr>
            <a:normAutofit fontScale="92500" lnSpcReduction="10000"/>
          </a:bodyPr>
          <a:lstStyle/>
          <a:p>
            <a:r>
              <a:rPr lang="en-US" dirty="0" smtClean="0"/>
              <a:t>Muon colliders offer great potential for exploration of the </a:t>
            </a:r>
            <a:r>
              <a:rPr lang="en-US" dirty="0" err="1" smtClean="0"/>
              <a:t>Terascale</a:t>
            </a:r>
            <a:endParaRPr lang="en-US" dirty="0" smtClean="0"/>
          </a:p>
          <a:p>
            <a:pPr lvl="1"/>
            <a:r>
              <a:rPr lang="en-US" dirty="0" smtClean="0"/>
              <a:t>May offer the only cost-effective route to a lepton collider operating in the several TeV range</a:t>
            </a:r>
          </a:p>
          <a:p>
            <a:endParaRPr lang="en-US" dirty="0"/>
          </a:p>
          <a:p>
            <a:r>
              <a:rPr lang="en-US" dirty="0" smtClean="0"/>
              <a:t>There are technical challenges</a:t>
            </a:r>
          </a:p>
          <a:p>
            <a:pPr lvl="1"/>
            <a:r>
              <a:rPr lang="en-US" dirty="0" smtClean="0"/>
              <a:t>Muon cooling technology</a:t>
            </a:r>
          </a:p>
          <a:p>
            <a:pPr lvl="1"/>
            <a:r>
              <a:rPr lang="en-US" dirty="0" smtClean="0"/>
              <a:t>Detector backgrounds from </a:t>
            </a:r>
            <a:r>
              <a:rPr lang="en-US" dirty="0" smtClean="0">
                <a:latin typeface="Symbol" charset="2"/>
                <a:cs typeface="Symbol" charset="2"/>
              </a:rPr>
              <a:t>m</a:t>
            </a:r>
            <a:r>
              <a:rPr lang="en-US" dirty="0" smtClean="0">
                <a:cs typeface="Symbol" charset="2"/>
              </a:rPr>
              <a:t> decays</a:t>
            </a:r>
          </a:p>
          <a:p>
            <a:pPr lvl="1"/>
            <a:r>
              <a:rPr lang="en-US" dirty="0" smtClean="0">
                <a:cs typeface="Symbol" charset="2"/>
              </a:rPr>
              <a:t>Let’s take a quick look at some of the technology issues</a:t>
            </a:r>
          </a:p>
          <a:p>
            <a:pPr lvl="1"/>
            <a:endParaRPr lang="en-US" dirty="0">
              <a:cs typeface="Symbol" charset="2"/>
            </a:endParaRPr>
          </a:p>
          <a:p>
            <a:r>
              <a:rPr lang="en-US" dirty="0" smtClean="0">
                <a:cs typeface="Symbol" charset="2"/>
              </a:rPr>
              <a:t>And, further work is desirable to understand the detailed physics reach given the proposed solutions to those challenges</a:t>
            </a:r>
            <a:endParaRPr lang="en-US" dirty="0"/>
          </a:p>
        </p:txBody>
      </p:sp>
      <p:sp>
        <p:nvSpPr>
          <p:cNvPr id="4" name="Date Placeholder 3"/>
          <p:cNvSpPr>
            <a:spLocks noGrp="1"/>
          </p:cNvSpPr>
          <p:nvPr>
            <p:ph type="dt" sz="half" idx="10"/>
          </p:nvPr>
        </p:nvSpPr>
        <p:spPr/>
        <p:txBody>
          <a:bodyPr/>
          <a:lstStyle/>
          <a:p>
            <a:pPr>
              <a:defRPr/>
            </a:pPr>
            <a:r>
              <a:rPr lang="en-US" altLang="en-US" smtClean="0">
                <a:solidFill>
                  <a:srgbClr val="000000"/>
                </a:solidFill>
                <a:latin typeface="Corbel"/>
              </a:rPr>
              <a:t>February 17, 2016</a:t>
            </a:r>
            <a:endParaRPr lang="en-US" altLang="en-US">
              <a:solidFill>
                <a:srgbClr val="000000"/>
              </a:solidFill>
              <a:latin typeface="Corbel"/>
            </a:endParaRPr>
          </a:p>
        </p:txBody>
      </p:sp>
      <p:sp>
        <p:nvSpPr>
          <p:cNvPr id="5" name="Footer Placeholder 4"/>
          <p:cNvSpPr>
            <a:spLocks noGrp="1"/>
          </p:cNvSpPr>
          <p:nvPr>
            <p:ph type="ftr" sz="quarter" idx="11"/>
          </p:nvPr>
        </p:nvSpPr>
        <p:spPr/>
        <p:txBody>
          <a:bodyPr/>
          <a:lstStyle/>
          <a:p>
            <a:pPr>
              <a:defRPr/>
            </a:pPr>
            <a:r>
              <a:rPr lang="en-US" altLang="en-US" smtClean="0">
                <a:solidFill>
                  <a:srgbClr val="000000"/>
                </a:solidFill>
                <a:latin typeface="Corbel"/>
              </a:rPr>
              <a:t>Higgs-Maxwell Workshop - Royal Society of Edinburgh</a:t>
            </a:r>
            <a:endParaRPr lang="en-US" altLang="en-US">
              <a:solidFill>
                <a:srgbClr val="000000"/>
              </a:solidFill>
              <a:latin typeface="Corbel"/>
            </a:endParaRPr>
          </a:p>
        </p:txBody>
      </p:sp>
      <p:sp>
        <p:nvSpPr>
          <p:cNvPr id="6" name="Slide Number Placeholder 5"/>
          <p:cNvSpPr>
            <a:spLocks noGrp="1"/>
          </p:cNvSpPr>
          <p:nvPr>
            <p:ph type="sldNum" sz="quarter" idx="12"/>
          </p:nvPr>
        </p:nvSpPr>
        <p:spPr/>
        <p:txBody>
          <a:bodyPr/>
          <a:lstStyle/>
          <a:p>
            <a:pPr>
              <a:defRPr/>
            </a:pPr>
            <a:fld id="{58F37CEC-7426-473D-BB9A-C0489BA294D7}" type="slidenum">
              <a:rPr lang="en-US" altLang="en-US" smtClean="0">
                <a:solidFill>
                  <a:srgbClr val="000000"/>
                </a:solidFill>
                <a:latin typeface="Corbel"/>
              </a:rPr>
              <a:pPr>
                <a:defRPr/>
              </a:pPr>
              <a:t>23</a:t>
            </a:fld>
            <a:endParaRPr lang="en-US" altLang="en-US" dirty="0">
              <a:solidFill>
                <a:srgbClr val="000000"/>
              </a:solidFill>
              <a:latin typeface="Corbel"/>
            </a:endParaRPr>
          </a:p>
        </p:txBody>
      </p:sp>
    </p:spTree>
    <p:extLst>
      <p:ext uri="{BB962C8B-B14F-4D97-AF65-F5344CB8AC3E}">
        <p14:creationId xmlns:p14="http://schemas.microsoft.com/office/powerpoint/2010/main" val="38172628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Technology</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24</a:t>
            </a:fld>
            <a:endParaRPr lang="en-US"/>
          </a:p>
        </p:txBody>
      </p:sp>
    </p:spTree>
    <p:extLst>
      <p:ext uri="{BB962C8B-B14F-4D97-AF65-F5344CB8AC3E}">
        <p14:creationId xmlns:p14="http://schemas.microsoft.com/office/powerpoint/2010/main" val="1942489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3600" dirty="0" smtClean="0"/>
              <a:t>High Energy Muon Accelerator Capabilities</a:t>
            </a:r>
            <a:endParaRPr lang="en-US" sz="3600" dirty="0"/>
          </a:p>
        </p:txBody>
      </p:sp>
      <p:sp>
        <p:nvSpPr>
          <p:cNvPr id="4" name="Date Placeholder 3"/>
          <p:cNvSpPr>
            <a:spLocks noGrp="1"/>
          </p:cNvSpPr>
          <p:nvPr>
            <p:ph type="dt" sz="half" idx="10"/>
          </p:nvPr>
        </p:nvSpPr>
        <p:spPr/>
        <p:txBody>
          <a:bodyPr/>
          <a:lstStyle/>
          <a:p>
            <a:pPr algn="r"/>
            <a:r>
              <a:rPr lang="en-US" smtClean="0"/>
              <a:t>February 17, 2016</a:t>
            </a:r>
            <a:endParaRPr lang="en-US" dirty="0"/>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25</a:t>
            </a:fld>
            <a:endParaRPr lang="en-US" dirty="0"/>
          </a:p>
        </p:txBody>
      </p:sp>
      <p:pic>
        <p:nvPicPr>
          <p:cNvPr id="8" name="Picture 7" descr="TUPME012_fig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25592"/>
            <a:ext cx="9136987" cy="5146608"/>
          </a:xfrm>
          <a:prstGeom prst="rect">
            <a:avLst/>
          </a:prstGeom>
        </p:spPr>
      </p:pic>
      <p:sp>
        <p:nvSpPr>
          <p:cNvPr id="2" name="TextBox 1"/>
          <p:cNvSpPr txBox="1"/>
          <p:nvPr/>
        </p:nvSpPr>
        <p:spPr>
          <a:xfrm>
            <a:off x="5257800" y="3124200"/>
            <a:ext cx="1611840" cy="307777"/>
          </a:xfrm>
          <a:prstGeom prst="rect">
            <a:avLst/>
          </a:prstGeom>
          <a:noFill/>
        </p:spPr>
        <p:txBody>
          <a:bodyPr wrap="none" rtlCol="0">
            <a:spAutoFit/>
          </a:bodyPr>
          <a:lstStyle/>
          <a:p>
            <a:r>
              <a:rPr lang="en-US" sz="1400" dirty="0" smtClean="0"/>
              <a:t>Long Baseline NF</a:t>
            </a:r>
            <a:endParaRPr lang="en-US" sz="1400" dirty="0"/>
          </a:p>
        </p:txBody>
      </p:sp>
    </p:spTree>
    <p:extLst>
      <p:ext uri="{BB962C8B-B14F-4D97-AF65-F5344CB8AC3E}">
        <p14:creationId xmlns:p14="http://schemas.microsoft.com/office/powerpoint/2010/main" val="422928267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Date Placeholder 3"/>
          <p:cNvSpPr>
            <a:spLocks noGrp="1"/>
          </p:cNvSpPr>
          <p:nvPr>
            <p:ph type="dt" sz="quarter" idx="10"/>
          </p:nvPr>
        </p:nvSpPr>
        <p:spPr>
          <a:noFill/>
        </p:spPr>
        <p:txBody>
          <a:bodyPr/>
          <a:lstStyle/>
          <a:p>
            <a:r>
              <a:rPr lang="en-US" smtClean="0"/>
              <a:t>February 17, 2016</a:t>
            </a:r>
            <a:endParaRPr lang="en-US"/>
          </a:p>
        </p:txBody>
      </p:sp>
      <p:sp>
        <p:nvSpPr>
          <p:cNvPr id="27652" name="Footer Placeholder 4"/>
          <p:cNvSpPr>
            <a:spLocks noGrp="1"/>
          </p:cNvSpPr>
          <p:nvPr>
            <p:ph type="ftr" sz="quarter" idx="11"/>
          </p:nvPr>
        </p:nvSpPr>
        <p:spPr>
          <a:noFill/>
        </p:spPr>
        <p:txBody>
          <a:bodyPr/>
          <a:lstStyle/>
          <a:p>
            <a:r>
              <a:rPr lang="en-US" smtClean="0"/>
              <a:t>Higgs-Maxwell Workshop - Royal Society of Edinburgh</a:t>
            </a:r>
            <a:endParaRPr lang="en-US"/>
          </a:p>
        </p:txBody>
      </p:sp>
      <p:sp>
        <p:nvSpPr>
          <p:cNvPr id="27653" name="Slide Number Placeholder 5"/>
          <p:cNvSpPr>
            <a:spLocks noGrp="1"/>
          </p:cNvSpPr>
          <p:nvPr>
            <p:ph type="sldNum" sz="quarter" idx="12"/>
          </p:nvPr>
        </p:nvSpPr>
        <p:spPr>
          <a:noFill/>
        </p:spPr>
        <p:txBody>
          <a:bodyPr/>
          <a:lstStyle/>
          <a:p>
            <a:fld id="{7AE53AC9-407E-6641-871D-7A1D63336DF8}" type="slidenum">
              <a:rPr lang="en-US" smtClean="0"/>
              <a:pPr/>
              <a:t>26</a:t>
            </a:fld>
            <a:endParaRPr lang="en-US" smtClean="0"/>
          </a:p>
        </p:txBody>
      </p:sp>
      <p:sp>
        <p:nvSpPr>
          <p:cNvPr id="27654" name="Rectangle 2"/>
          <p:cNvSpPr>
            <a:spLocks noGrp="1" noChangeArrowheads="1"/>
          </p:cNvSpPr>
          <p:nvPr>
            <p:ph type="title"/>
          </p:nvPr>
        </p:nvSpPr>
        <p:spPr>
          <a:xfrm>
            <a:off x="1276350" y="109538"/>
            <a:ext cx="6978650" cy="779462"/>
          </a:xfrm>
        </p:spPr>
        <p:txBody>
          <a:bodyPr>
            <a:normAutofit/>
          </a:bodyPr>
          <a:lstStyle/>
          <a:p>
            <a:pPr eaLnBrk="1" hangingPunct="1"/>
            <a:r>
              <a:rPr lang="en-US" dirty="0" smtClean="0"/>
              <a:t>Luminosity</a:t>
            </a:r>
            <a:endParaRPr lang="en-US" dirty="0"/>
          </a:p>
        </p:txBody>
      </p:sp>
      <p:sp>
        <p:nvSpPr>
          <p:cNvPr id="27655" name="Rectangle 3"/>
          <p:cNvSpPr>
            <a:spLocks noGrp="1" noChangeArrowheads="1"/>
          </p:cNvSpPr>
          <p:nvPr>
            <p:ph type="body" idx="1"/>
          </p:nvPr>
        </p:nvSpPr>
        <p:spPr>
          <a:xfrm>
            <a:off x="0" y="797560"/>
            <a:ext cx="9144000" cy="5867400"/>
          </a:xfrm>
        </p:spPr>
        <p:txBody>
          <a:bodyPr>
            <a:normAutofit lnSpcReduction="10000"/>
          </a:bodyPr>
          <a:lstStyle/>
          <a:p>
            <a:pPr eaLnBrk="1" hangingPunct="1"/>
            <a:r>
              <a:rPr lang="en-US" dirty="0"/>
              <a:t>The principle parameter driver is the production of luminosity at </a:t>
            </a:r>
            <a:r>
              <a:rPr lang="en-US" dirty="0" smtClean="0"/>
              <a:t>a single </a:t>
            </a:r>
            <a:r>
              <a:rPr lang="en-US" dirty="0"/>
              <a:t>collision point</a:t>
            </a:r>
          </a:p>
          <a:p>
            <a:pPr marL="0" indent="0" eaLnBrk="1" hangingPunct="1">
              <a:buNone/>
            </a:pPr>
            <a:endParaRPr lang="en-US" dirty="0">
              <a:solidFill>
                <a:srgbClr val="FF0000"/>
              </a:solidFill>
            </a:endParaRPr>
          </a:p>
          <a:p>
            <a:pPr marL="0" indent="0" eaLnBrk="1" hangingPunct="1">
              <a:buNone/>
            </a:pPr>
            <a:r>
              <a:rPr lang="en-US" sz="1800" dirty="0"/>
              <a:t>	</a:t>
            </a:r>
          </a:p>
          <a:p>
            <a:pPr marL="0" indent="0" eaLnBrk="1" hangingPunct="1">
              <a:buNone/>
            </a:pPr>
            <a:r>
              <a:rPr lang="en-US" sz="1800" dirty="0"/>
              <a:t>	</a:t>
            </a:r>
          </a:p>
          <a:p>
            <a:pPr eaLnBrk="1" hangingPunct="1"/>
            <a:r>
              <a:rPr lang="en-US" dirty="0"/>
              <a:t>where </a:t>
            </a:r>
          </a:p>
          <a:p>
            <a:pPr marL="0" indent="0" eaLnBrk="1" hangingPunct="1">
              <a:buNone/>
            </a:pPr>
            <a:r>
              <a:rPr lang="en-US" sz="1800" dirty="0"/>
              <a:t>	N is the number of particles per bunch (</a:t>
            </a:r>
            <a:r>
              <a:rPr lang="en-US" sz="1800" i="1" dirty="0"/>
              <a:t>assumed equal for all bunches</a:t>
            </a:r>
            <a:r>
              <a:rPr lang="en-US" sz="1800" dirty="0"/>
              <a:t>) </a:t>
            </a:r>
          </a:p>
          <a:p>
            <a:pPr marL="0" indent="0" eaLnBrk="1" hangingPunct="1">
              <a:buNone/>
            </a:pPr>
            <a:r>
              <a:rPr lang="en-US" sz="1800" dirty="0"/>
              <a:t>	</a:t>
            </a:r>
            <a:r>
              <a:rPr lang="en-US" sz="1800" dirty="0" err="1">
                <a:latin typeface="Lucida Calligraphy" charset="0"/>
              </a:rPr>
              <a:t>f</a:t>
            </a:r>
            <a:r>
              <a:rPr lang="en-US" sz="1800" baseline="-25000" dirty="0" err="1"/>
              <a:t>coll</a:t>
            </a:r>
            <a:r>
              <a:rPr lang="en-US" sz="1800" dirty="0"/>
              <a:t> is the overall collision rate at the interaction point (IP)</a:t>
            </a:r>
          </a:p>
          <a:p>
            <a:pPr marL="0" indent="0" eaLnBrk="1" hangingPunct="1">
              <a:buNone/>
            </a:pPr>
            <a:r>
              <a:rPr lang="en-US" sz="1800" dirty="0">
                <a:latin typeface="Symbol" charset="2"/>
              </a:rPr>
              <a:t>	</a:t>
            </a:r>
            <a:r>
              <a:rPr lang="en-US" sz="1800" dirty="0" err="1">
                <a:latin typeface="Symbol" charset="2"/>
              </a:rPr>
              <a:t>s</a:t>
            </a:r>
            <a:r>
              <a:rPr lang="en-US" sz="1800" baseline="-25000" dirty="0" err="1"/>
              <a:t>x</a:t>
            </a:r>
            <a:r>
              <a:rPr lang="en-US" sz="1800" dirty="0"/>
              <a:t> and </a:t>
            </a:r>
            <a:r>
              <a:rPr lang="en-US" sz="1800" dirty="0" err="1">
                <a:latin typeface="Symbol" charset="2"/>
              </a:rPr>
              <a:t>s</a:t>
            </a:r>
            <a:r>
              <a:rPr lang="en-US" sz="1800" baseline="-25000" dirty="0" err="1"/>
              <a:t>y</a:t>
            </a:r>
            <a:r>
              <a:rPr lang="en-US" sz="1800" dirty="0"/>
              <a:t> are the horizontal and vertical beam sizes (</a:t>
            </a:r>
            <a:r>
              <a:rPr lang="en-US" sz="1800" i="1" dirty="0"/>
              <a:t>assumed equal for </a:t>
            </a:r>
          </a:p>
          <a:p>
            <a:pPr marL="0" indent="0" eaLnBrk="1" hangingPunct="1">
              <a:buNone/>
            </a:pPr>
            <a:r>
              <a:rPr lang="en-US" sz="1800" i="1" dirty="0"/>
              <a:t>	all bunches</a:t>
            </a:r>
            <a:r>
              <a:rPr lang="en-US" sz="1800" dirty="0"/>
              <a:t>)</a:t>
            </a:r>
          </a:p>
          <a:p>
            <a:pPr marL="0" indent="0" eaLnBrk="1" hangingPunct="1">
              <a:buNone/>
            </a:pPr>
            <a:r>
              <a:rPr lang="en-US" sz="1800" dirty="0"/>
              <a:t>	</a:t>
            </a:r>
            <a:r>
              <a:rPr lang="en-US" sz="1800" dirty="0">
                <a:latin typeface="Lucida Calligraphy" charset="0"/>
              </a:rPr>
              <a:t>H</a:t>
            </a:r>
            <a:r>
              <a:rPr lang="en-US" sz="1800" baseline="-25000" dirty="0"/>
              <a:t>D</a:t>
            </a:r>
            <a:r>
              <a:rPr lang="en-US" sz="1800" dirty="0"/>
              <a:t> is the luminosity enhancement factor </a:t>
            </a:r>
          </a:p>
          <a:p>
            <a:pPr eaLnBrk="1" hangingPunct="1"/>
            <a:r>
              <a:rPr lang="en-US" dirty="0"/>
              <a:t>Ideally we want:</a:t>
            </a:r>
          </a:p>
          <a:p>
            <a:pPr lvl="1" eaLnBrk="1" hangingPunct="1"/>
            <a:r>
              <a:rPr lang="en-US" dirty="0"/>
              <a:t>High intensity bunches</a:t>
            </a:r>
          </a:p>
          <a:p>
            <a:pPr lvl="1" eaLnBrk="1" hangingPunct="1"/>
            <a:r>
              <a:rPr lang="en-US" dirty="0"/>
              <a:t>High repetition rate</a:t>
            </a:r>
          </a:p>
          <a:p>
            <a:pPr lvl="1" eaLnBrk="1" hangingPunct="1"/>
            <a:r>
              <a:rPr lang="en-US" dirty="0"/>
              <a:t>Small transverse beam sizes</a:t>
            </a:r>
            <a:endParaRPr lang="en-US" i="1" dirty="0">
              <a:ea typeface="Arial" charset="0"/>
              <a:cs typeface="Arial" charset="0"/>
            </a:endParaRPr>
          </a:p>
        </p:txBody>
      </p:sp>
      <p:sp>
        <p:nvSpPr>
          <p:cNvPr id="2" name="TextBox 1"/>
          <p:cNvSpPr txBox="1"/>
          <p:nvPr/>
        </p:nvSpPr>
        <p:spPr>
          <a:xfrm>
            <a:off x="4597400" y="2026920"/>
            <a:ext cx="2972689" cy="461665"/>
          </a:xfrm>
          <a:prstGeom prst="rect">
            <a:avLst/>
          </a:prstGeom>
          <a:noFill/>
        </p:spPr>
        <p:txBody>
          <a:bodyPr wrap="none" rtlCol="0">
            <a:spAutoFit/>
          </a:bodyPr>
          <a:lstStyle/>
          <a:p>
            <a:r>
              <a:rPr lang="en-US" sz="2400" dirty="0" smtClean="0">
                <a:solidFill>
                  <a:srgbClr val="FFFF00"/>
                </a:solidFill>
              </a:rPr>
              <a:t>Linear Collider Form</a:t>
            </a:r>
            <a:endParaRPr lang="en-US" sz="2400" dirty="0">
              <a:solidFill>
                <a:srgbClr val="FFFF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404465588"/>
              </p:ext>
            </p:extLst>
          </p:nvPr>
        </p:nvGraphicFramePr>
        <p:xfrm>
          <a:off x="1651000" y="1691560"/>
          <a:ext cx="2724558" cy="1235555"/>
        </p:xfrm>
        <a:graphic>
          <a:graphicData uri="http://schemas.openxmlformats.org/presentationml/2006/ole">
            <mc:AlternateContent xmlns:mc="http://schemas.openxmlformats.org/markup-compatibility/2006">
              <mc:Choice xmlns:v="urn:schemas-microsoft-com:vml" Requires="v">
                <p:oleObj spid="_x0000_s12294" name="Equation" r:id="rId4" imgW="1092200" imgH="495300" progId="Equation.DSMT4">
                  <p:embed/>
                </p:oleObj>
              </mc:Choice>
              <mc:Fallback>
                <p:oleObj name="Equation" r:id="rId4" imgW="1092200" imgH="495300" progId="Equation.DSMT4">
                  <p:embed/>
                  <p:pic>
                    <p:nvPicPr>
                      <p:cNvPr id="0" name=""/>
                      <p:cNvPicPr/>
                      <p:nvPr/>
                    </p:nvPicPr>
                    <p:blipFill>
                      <a:blip r:embed="rId5"/>
                      <a:stretch>
                        <a:fillRect/>
                      </a:stretch>
                    </p:blipFill>
                    <p:spPr>
                      <a:xfrm>
                        <a:off x="1651000" y="1691560"/>
                        <a:ext cx="2724558" cy="1235555"/>
                      </a:xfrm>
                      <a:prstGeom prst="rect">
                        <a:avLst/>
                      </a:prstGeom>
                    </p:spPr>
                  </p:pic>
                </p:oleObj>
              </mc:Fallback>
            </mc:AlternateContent>
          </a:graphicData>
        </a:graphic>
      </p:graphicFrame>
    </p:spTree>
    <p:extLst>
      <p:ext uri="{BB962C8B-B14F-4D97-AF65-F5344CB8AC3E}">
        <p14:creationId xmlns:p14="http://schemas.microsoft.com/office/powerpoint/2010/main" val="360417640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Date Placeholder 3"/>
          <p:cNvSpPr>
            <a:spLocks noGrp="1"/>
          </p:cNvSpPr>
          <p:nvPr>
            <p:ph type="dt" sz="quarter" idx="10"/>
          </p:nvPr>
        </p:nvSpPr>
        <p:spPr>
          <a:noFill/>
        </p:spPr>
        <p:txBody>
          <a:bodyPr/>
          <a:lstStyle/>
          <a:p>
            <a:r>
              <a:rPr lang="en-US" smtClean="0"/>
              <a:t>February 17, 2016</a:t>
            </a:r>
            <a:endParaRPr lang="en-US"/>
          </a:p>
        </p:txBody>
      </p:sp>
      <p:sp>
        <p:nvSpPr>
          <p:cNvPr id="29700" name="Footer Placeholder 4"/>
          <p:cNvSpPr>
            <a:spLocks noGrp="1"/>
          </p:cNvSpPr>
          <p:nvPr>
            <p:ph type="ftr" sz="quarter" idx="11"/>
          </p:nvPr>
        </p:nvSpPr>
        <p:spPr>
          <a:noFill/>
        </p:spPr>
        <p:txBody>
          <a:bodyPr/>
          <a:lstStyle/>
          <a:p>
            <a:r>
              <a:rPr lang="en-US" smtClean="0"/>
              <a:t>Higgs-Maxwell Workshop - Royal Society of Edinburgh</a:t>
            </a:r>
            <a:endParaRPr lang="en-US"/>
          </a:p>
        </p:txBody>
      </p:sp>
      <p:sp>
        <p:nvSpPr>
          <p:cNvPr id="29701" name="Slide Number Placeholder 5"/>
          <p:cNvSpPr>
            <a:spLocks noGrp="1"/>
          </p:cNvSpPr>
          <p:nvPr>
            <p:ph type="sldNum" sz="quarter" idx="12"/>
          </p:nvPr>
        </p:nvSpPr>
        <p:spPr>
          <a:noFill/>
        </p:spPr>
        <p:txBody>
          <a:bodyPr/>
          <a:lstStyle/>
          <a:p>
            <a:fld id="{3895D55E-533D-8740-92AF-6D61DCDE7461}" type="slidenum">
              <a:rPr lang="en-US" smtClean="0"/>
              <a:pPr/>
              <a:t>27</a:t>
            </a:fld>
            <a:endParaRPr lang="en-US" smtClean="0"/>
          </a:p>
        </p:txBody>
      </p:sp>
      <p:sp>
        <p:nvSpPr>
          <p:cNvPr id="29702" name="Rectangle 2"/>
          <p:cNvSpPr>
            <a:spLocks noGrp="1" noChangeArrowheads="1"/>
          </p:cNvSpPr>
          <p:nvPr>
            <p:ph type="title"/>
          </p:nvPr>
        </p:nvSpPr>
        <p:spPr>
          <a:xfrm>
            <a:off x="0" y="20638"/>
            <a:ext cx="8255000" cy="931862"/>
          </a:xfrm>
        </p:spPr>
        <p:txBody>
          <a:bodyPr>
            <a:normAutofit/>
          </a:bodyPr>
          <a:lstStyle/>
          <a:p>
            <a:pPr eaLnBrk="1" hangingPunct="1"/>
            <a:r>
              <a:rPr lang="en-US" dirty="0" smtClean="0"/>
              <a:t>ILC Parameters </a:t>
            </a:r>
            <a:r>
              <a:rPr lang="en-US" dirty="0"/>
              <a:t>at the </a:t>
            </a:r>
            <a:r>
              <a:rPr lang="en-US" dirty="0" smtClean="0"/>
              <a:t>IP</a:t>
            </a:r>
            <a:endParaRPr lang="en-US" dirty="0"/>
          </a:p>
        </p:txBody>
      </p:sp>
      <p:sp>
        <p:nvSpPr>
          <p:cNvPr id="29703" name="Rectangle 3"/>
          <p:cNvSpPr>
            <a:spLocks noGrp="1" noChangeArrowheads="1"/>
          </p:cNvSpPr>
          <p:nvPr>
            <p:ph type="body" idx="1"/>
          </p:nvPr>
        </p:nvSpPr>
        <p:spPr>
          <a:xfrm>
            <a:off x="0" y="711200"/>
            <a:ext cx="9042400" cy="5880100"/>
          </a:xfrm>
        </p:spPr>
        <p:txBody>
          <a:bodyPr>
            <a:normAutofit/>
          </a:bodyPr>
          <a:lstStyle/>
          <a:p>
            <a:pPr eaLnBrk="1" hangingPunct="1">
              <a:lnSpc>
                <a:spcPct val="110000"/>
              </a:lnSpc>
            </a:pPr>
            <a:r>
              <a:rPr lang="en-US" sz="2000" dirty="0"/>
              <a:t>The parameters at the interaction point have been chosen to </a:t>
            </a:r>
            <a:r>
              <a:rPr lang="en-US" sz="2000" dirty="0" smtClean="0"/>
              <a:t/>
            </a:r>
            <a:br>
              <a:rPr lang="en-US" sz="2000" dirty="0" smtClean="0"/>
            </a:br>
            <a:r>
              <a:rPr lang="en-US" sz="2000" dirty="0" smtClean="0"/>
              <a:t>provide </a:t>
            </a:r>
            <a:r>
              <a:rPr lang="en-US" sz="2000" dirty="0"/>
              <a:t>a nominal luminosity of 2</a:t>
            </a:r>
            <a:r>
              <a:rPr lang="en-US" sz="2000" dirty="0">
                <a:ea typeface="Arial" charset="0"/>
                <a:cs typeface="Arial" charset="0"/>
              </a:rPr>
              <a:t>×10</a:t>
            </a:r>
            <a:r>
              <a:rPr lang="en-US" sz="2000" baseline="30000" dirty="0">
                <a:ea typeface="Arial" charset="0"/>
                <a:cs typeface="Arial" charset="0"/>
              </a:rPr>
              <a:t>34 </a:t>
            </a:r>
            <a:r>
              <a:rPr lang="en-US" sz="2000" dirty="0">
                <a:ea typeface="Arial" charset="0"/>
                <a:cs typeface="Arial" charset="0"/>
              </a:rPr>
              <a:t>cm</a:t>
            </a:r>
            <a:r>
              <a:rPr lang="en-US" sz="2000" baseline="30000" dirty="0">
                <a:ea typeface="Arial" charset="0"/>
                <a:cs typeface="Arial" charset="0"/>
              </a:rPr>
              <a:t>-2</a:t>
            </a:r>
            <a:r>
              <a:rPr lang="en-US" sz="2000" dirty="0">
                <a:ea typeface="Arial" charset="0"/>
                <a:cs typeface="Arial" charset="0"/>
              </a:rPr>
              <a:t>s</a:t>
            </a:r>
            <a:r>
              <a:rPr lang="en-US" sz="2000" baseline="30000" dirty="0">
                <a:ea typeface="Arial" charset="0"/>
                <a:cs typeface="Arial" charset="0"/>
              </a:rPr>
              <a:t>-1</a:t>
            </a:r>
            <a:r>
              <a:rPr lang="en-US" sz="2000" dirty="0">
                <a:ea typeface="Arial" charset="0"/>
                <a:cs typeface="Arial" charset="0"/>
              </a:rPr>
              <a:t>.  With</a:t>
            </a:r>
            <a:endParaRPr lang="en-US" sz="2400" dirty="0">
              <a:ea typeface="Arial" charset="0"/>
              <a:cs typeface="Arial" charset="0"/>
            </a:endParaRPr>
          </a:p>
          <a:p>
            <a:pPr lvl="1" eaLnBrk="1" hangingPunct="1">
              <a:lnSpc>
                <a:spcPct val="110000"/>
              </a:lnSpc>
              <a:buFontTx/>
              <a:buNone/>
            </a:pPr>
            <a:r>
              <a:rPr lang="en-US" sz="2000" dirty="0"/>
              <a:t>N = 2</a:t>
            </a:r>
            <a:r>
              <a:rPr lang="en-US" sz="2000" dirty="0">
                <a:ea typeface="Arial" charset="0"/>
                <a:cs typeface="Arial" charset="0"/>
              </a:rPr>
              <a:t>×10</a:t>
            </a:r>
            <a:r>
              <a:rPr lang="en-US" sz="2000" baseline="30000" dirty="0">
                <a:ea typeface="Arial" charset="0"/>
                <a:cs typeface="Arial" charset="0"/>
              </a:rPr>
              <a:t>10</a:t>
            </a:r>
            <a:r>
              <a:rPr lang="en-US" sz="2000" dirty="0">
                <a:ea typeface="Arial" charset="0"/>
                <a:cs typeface="Arial" charset="0"/>
              </a:rPr>
              <a:t> particles/bunch</a:t>
            </a:r>
          </a:p>
          <a:p>
            <a:pPr lvl="1" eaLnBrk="1" hangingPunct="1">
              <a:lnSpc>
                <a:spcPct val="110000"/>
              </a:lnSpc>
              <a:buFontTx/>
              <a:buNone/>
            </a:pPr>
            <a:r>
              <a:rPr lang="en-US" sz="2000" dirty="0" err="1">
                <a:latin typeface="Symbol" charset="2"/>
                <a:ea typeface="Arial" charset="0"/>
                <a:cs typeface="Arial" charset="0"/>
              </a:rPr>
              <a:t>s</a:t>
            </a:r>
            <a:r>
              <a:rPr lang="en-US" sz="2000" baseline="-25000" dirty="0" err="1">
                <a:ea typeface="Arial" charset="0"/>
                <a:cs typeface="Arial" charset="0"/>
              </a:rPr>
              <a:t>x</a:t>
            </a:r>
            <a:r>
              <a:rPr lang="en-US" sz="2000" dirty="0">
                <a:ea typeface="Arial" charset="0"/>
                <a:cs typeface="Arial" charset="0"/>
              </a:rPr>
              <a:t> ~ 640 nm </a:t>
            </a:r>
            <a:r>
              <a:rPr lang="en-US" sz="2000" dirty="0" err="1">
                <a:ea typeface="Arial" charset="0"/>
                <a:cs typeface="Arial" charset="0"/>
                <a:sym typeface="Symbol" charset="2"/>
              </a:rPr>
              <a:t></a:t>
            </a:r>
            <a:r>
              <a:rPr lang="en-US" sz="2000" dirty="0">
                <a:ea typeface="Arial" charset="0"/>
                <a:cs typeface="Arial" charset="0"/>
                <a:sym typeface="Symbol" charset="2"/>
              </a:rPr>
              <a:t> </a:t>
            </a:r>
            <a:r>
              <a:rPr lang="en-US" sz="2000" dirty="0" err="1">
                <a:latin typeface="Symbol" charset="2"/>
                <a:ea typeface="Arial" charset="0"/>
                <a:cs typeface="Arial" charset="0"/>
                <a:sym typeface="Symbol" charset="2"/>
              </a:rPr>
              <a:t>b</a:t>
            </a:r>
            <a:r>
              <a:rPr lang="en-US" sz="2000" baseline="-25000" dirty="0" err="1">
                <a:ea typeface="Arial" charset="0"/>
                <a:cs typeface="Arial" charset="0"/>
                <a:sym typeface="Symbol" charset="2"/>
              </a:rPr>
              <a:t>x</a:t>
            </a:r>
            <a:r>
              <a:rPr lang="en-US" sz="2000" baseline="30000" dirty="0">
                <a:ea typeface="Arial" charset="0"/>
                <a:cs typeface="Arial" charset="0"/>
                <a:sym typeface="Symbol" charset="2"/>
              </a:rPr>
              <a:t>*</a:t>
            </a:r>
            <a:r>
              <a:rPr lang="en-US" sz="2000" dirty="0">
                <a:ea typeface="Arial" charset="0"/>
                <a:cs typeface="Arial" charset="0"/>
                <a:sym typeface="Symbol" charset="2"/>
              </a:rPr>
              <a:t> = 20  mm, </a:t>
            </a:r>
            <a:r>
              <a:rPr lang="en-US" sz="2000" dirty="0">
                <a:latin typeface="Symbol" charset="2"/>
                <a:ea typeface="Arial" charset="0"/>
                <a:cs typeface="Arial" charset="0"/>
                <a:sym typeface="Symbol" charset="2"/>
              </a:rPr>
              <a:t>e</a:t>
            </a:r>
            <a:r>
              <a:rPr lang="en-US" sz="2000" baseline="-25000" dirty="0">
                <a:ea typeface="Arial" charset="0"/>
                <a:cs typeface="Arial" charset="0"/>
                <a:sym typeface="Symbol" charset="2"/>
              </a:rPr>
              <a:t>x</a:t>
            </a:r>
            <a:r>
              <a:rPr lang="en-US" sz="2000" dirty="0">
                <a:ea typeface="Arial" charset="0"/>
                <a:cs typeface="Arial" charset="0"/>
                <a:sym typeface="Symbol" charset="2"/>
              </a:rPr>
              <a:t> = 20    pm-</a:t>
            </a:r>
            <a:r>
              <a:rPr lang="en-US" sz="2000" dirty="0" err="1">
                <a:ea typeface="Arial" charset="0"/>
                <a:cs typeface="Arial" charset="0"/>
                <a:sym typeface="Symbol" charset="2"/>
              </a:rPr>
              <a:t>rad</a:t>
            </a:r>
            <a:r>
              <a:rPr lang="en-US" sz="2000" dirty="0">
                <a:ea typeface="Arial" charset="0"/>
                <a:cs typeface="Arial" charset="0"/>
                <a:sym typeface="Symbol" charset="2"/>
              </a:rPr>
              <a:t> </a:t>
            </a:r>
          </a:p>
          <a:p>
            <a:pPr lvl="1" eaLnBrk="1" hangingPunct="1">
              <a:lnSpc>
                <a:spcPct val="110000"/>
              </a:lnSpc>
              <a:buFontTx/>
              <a:buNone/>
            </a:pPr>
            <a:r>
              <a:rPr lang="en-US" sz="2000" dirty="0" err="1">
                <a:latin typeface="Symbol" charset="2"/>
                <a:ea typeface="Arial" charset="0"/>
                <a:cs typeface="Arial" charset="0"/>
              </a:rPr>
              <a:t>s</a:t>
            </a:r>
            <a:r>
              <a:rPr lang="en-US" sz="2000" baseline="-25000" dirty="0" err="1">
                <a:ea typeface="Arial" charset="0"/>
                <a:cs typeface="Arial" charset="0"/>
              </a:rPr>
              <a:t>y</a:t>
            </a:r>
            <a:r>
              <a:rPr lang="en-US" sz="2000" dirty="0">
                <a:ea typeface="Arial" charset="0"/>
                <a:cs typeface="Arial" charset="0"/>
              </a:rPr>
              <a:t> ~  5.7 nm </a:t>
            </a:r>
            <a:r>
              <a:rPr lang="en-US" sz="2000" dirty="0" err="1">
                <a:ea typeface="Arial" charset="0"/>
                <a:cs typeface="Arial" charset="0"/>
                <a:sym typeface="Symbol" charset="2"/>
              </a:rPr>
              <a:t></a:t>
            </a:r>
            <a:r>
              <a:rPr lang="en-US" sz="2000" dirty="0">
                <a:ea typeface="Arial" charset="0"/>
                <a:cs typeface="Arial" charset="0"/>
                <a:sym typeface="Symbol" charset="2"/>
              </a:rPr>
              <a:t> </a:t>
            </a:r>
            <a:r>
              <a:rPr lang="en-US" sz="2000" dirty="0">
                <a:latin typeface="Symbol" charset="2"/>
                <a:ea typeface="Arial" charset="0"/>
                <a:cs typeface="Arial" charset="0"/>
                <a:sym typeface="Symbol" charset="2"/>
              </a:rPr>
              <a:t>b</a:t>
            </a:r>
            <a:r>
              <a:rPr lang="en-US" sz="2000" baseline="-25000" dirty="0">
                <a:ea typeface="Arial" charset="0"/>
                <a:cs typeface="Arial" charset="0"/>
                <a:sym typeface="Symbol" charset="2"/>
              </a:rPr>
              <a:t>y</a:t>
            </a:r>
            <a:r>
              <a:rPr lang="en-US" sz="2000" baseline="30000" dirty="0">
                <a:ea typeface="Arial" charset="0"/>
                <a:cs typeface="Arial" charset="0"/>
                <a:sym typeface="Symbol" charset="2"/>
              </a:rPr>
              <a:t>*</a:t>
            </a:r>
            <a:r>
              <a:rPr lang="en-US" sz="2000" dirty="0">
                <a:ea typeface="Arial" charset="0"/>
                <a:cs typeface="Arial" charset="0"/>
                <a:sym typeface="Symbol" charset="2"/>
              </a:rPr>
              <a:t> = 0.4 mm, </a:t>
            </a:r>
            <a:r>
              <a:rPr lang="en-US" sz="2000" dirty="0" err="1">
                <a:latin typeface="Symbol" charset="2"/>
                <a:ea typeface="Arial" charset="0"/>
                <a:cs typeface="Arial" charset="0"/>
                <a:sym typeface="Symbol" charset="2"/>
              </a:rPr>
              <a:t>e</a:t>
            </a:r>
            <a:r>
              <a:rPr lang="en-US" sz="2000" baseline="-25000" dirty="0" err="1">
                <a:ea typeface="Arial" charset="0"/>
                <a:cs typeface="Arial" charset="0"/>
                <a:sym typeface="Symbol" charset="2"/>
              </a:rPr>
              <a:t>y</a:t>
            </a:r>
            <a:r>
              <a:rPr lang="en-US" sz="2000" dirty="0">
                <a:ea typeface="Arial" charset="0"/>
                <a:cs typeface="Arial" charset="0"/>
                <a:sym typeface="Symbol" charset="2"/>
              </a:rPr>
              <a:t> = 0.08 pm-</a:t>
            </a:r>
            <a:r>
              <a:rPr lang="en-US" sz="2000" dirty="0" err="1">
                <a:ea typeface="Arial" charset="0"/>
                <a:cs typeface="Arial" charset="0"/>
                <a:sym typeface="Symbol" charset="2"/>
              </a:rPr>
              <a:t>rad</a:t>
            </a:r>
            <a:endParaRPr lang="en-US" sz="2000" dirty="0">
              <a:ea typeface="Arial" charset="0"/>
              <a:cs typeface="Arial" charset="0"/>
            </a:endParaRPr>
          </a:p>
          <a:p>
            <a:pPr lvl="1" eaLnBrk="1" hangingPunct="1">
              <a:lnSpc>
                <a:spcPct val="110000"/>
              </a:lnSpc>
              <a:buFontTx/>
              <a:buNone/>
            </a:pPr>
            <a:r>
              <a:rPr lang="en-US" sz="2000" dirty="0">
                <a:latin typeface="Lucida Calligraphy" charset="0"/>
              </a:rPr>
              <a:t>H</a:t>
            </a:r>
            <a:r>
              <a:rPr lang="en-US" sz="2000" baseline="-25000" dirty="0"/>
              <a:t>D</a:t>
            </a:r>
            <a:r>
              <a:rPr lang="en-US" sz="2000" dirty="0"/>
              <a:t>~ 1.7</a:t>
            </a:r>
          </a:p>
          <a:p>
            <a:pPr lvl="1" eaLnBrk="1" hangingPunct="1">
              <a:lnSpc>
                <a:spcPct val="80000"/>
              </a:lnSpc>
              <a:buFontTx/>
              <a:buNone/>
            </a:pPr>
            <a:endParaRPr lang="en-US" sz="1600" dirty="0"/>
          </a:p>
          <a:p>
            <a:pPr lvl="1" eaLnBrk="1" hangingPunct="1">
              <a:lnSpc>
                <a:spcPct val="80000"/>
              </a:lnSpc>
              <a:buFontTx/>
              <a:buNone/>
            </a:pPr>
            <a:endParaRPr lang="en-US" sz="1600" dirty="0"/>
          </a:p>
          <a:p>
            <a:pPr marL="0" indent="0" eaLnBrk="1" hangingPunct="1">
              <a:lnSpc>
                <a:spcPct val="80000"/>
              </a:lnSpc>
              <a:buNone/>
            </a:pPr>
            <a:endParaRPr lang="en-US" sz="1800" dirty="0"/>
          </a:p>
          <a:p>
            <a:pPr eaLnBrk="1" hangingPunct="1">
              <a:lnSpc>
                <a:spcPct val="80000"/>
              </a:lnSpc>
            </a:pPr>
            <a:r>
              <a:rPr lang="en-US" sz="2000" dirty="0"/>
              <a:t>A</a:t>
            </a:r>
            <a:r>
              <a:rPr lang="en-US" sz="2000" dirty="0" smtClean="0"/>
              <a:t>n </a:t>
            </a:r>
            <a:r>
              <a:rPr lang="en-US" sz="2000" dirty="0"/>
              <a:t>average collision rate of ~14kHz is </a:t>
            </a:r>
            <a:r>
              <a:rPr lang="en-US" sz="2000" dirty="0" smtClean="0"/>
              <a:t>required.</a:t>
            </a:r>
          </a:p>
          <a:p>
            <a:pPr eaLnBrk="1" hangingPunct="1">
              <a:lnSpc>
                <a:spcPct val="80000"/>
              </a:lnSpc>
            </a:pPr>
            <a:r>
              <a:rPr lang="en-US" sz="2000" dirty="0"/>
              <a:t>B</a:t>
            </a:r>
            <a:r>
              <a:rPr lang="en-US" sz="2000" dirty="0" smtClean="0"/>
              <a:t>eam </a:t>
            </a:r>
            <a:r>
              <a:rPr lang="en-US" sz="2000" dirty="0"/>
              <a:t>sizes at the IP are determined by the strength of the final focus magnets and the </a:t>
            </a:r>
            <a:r>
              <a:rPr lang="en-US" sz="2000" dirty="0" err="1" smtClean="0"/>
              <a:t>emittance</a:t>
            </a:r>
            <a:r>
              <a:rPr lang="en-US" sz="2000" dirty="0"/>
              <a:t> </a:t>
            </a:r>
            <a:r>
              <a:rPr lang="en-US" sz="2000" dirty="0" smtClean="0"/>
              <a:t>(phase </a:t>
            </a:r>
            <a:r>
              <a:rPr lang="en-US" sz="2000" dirty="0"/>
              <a:t>space </a:t>
            </a:r>
            <a:r>
              <a:rPr lang="en-US" sz="2000" dirty="0" smtClean="0"/>
              <a:t>volume) </a:t>
            </a:r>
            <a:r>
              <a:rPr lang="en-US" sz="2000" dirty="0"/>
              <a:t>of the incoming bunches.  </a:t>
            </a:r>
            <a:endParaRPr lang="en-US" sz="2000" dirty="0" smtClean="0"/>
          </a:p>
          <a:p>
            <a:pPr marL="0" indent="0" eaLnBrk="1" hangingPunct="1">
              <a:lnSpc>
                <a:spcPct val="80000"/>
              </a:lnSpc>
              <a:buNone/>
            </a:pPr>
            <a:endParaRPr lang="en-US" sz="2000" dirty="0" smtClean="0"/>
          </a:p>
          <a:p>
            <a:pPr marL="457200" lvl="1" indent="0">
              <a:lnSpc>
                <a:spcPct val="80000"/>
              </a:lnSpc>
              <a:buNone/>
            </a:pPr>
            <a:r>
              <a:rPr lang="en-US" sz="1400" i="1" dirty="0" smtClean="0"/>
              <a:t>A </a:t>
            </a:r>
            <a:r>
              <a:rPr lang="en-US" sz="1400" i="1" dirty="0"/>
              <a:t>number of issues impact the choice of the final focus parameters.  For example, the beam-beam interaction as two bunches pass through each other can enhance the luminosity, however, it also disrupts the bunches. If the beams are too badly disrupted, safely transporting them out of the detector to the beam dumps becomes quite difficult. Another effect is that of </a:t>
            </a:r>
            <a:r>
              <a:rPr lang="en-US" sz="1400" i="1" dirty="0" err="1"/>
              <a:t>beamstrahlung</a:t>
            </a:r>
            <a:r>
              <a:rPr lang="en-US" sz="1400" i="1" dirty="0"/>
              <a:t> which leads to significant energy losses by the particles in the bunches and can lead to unacceptable detector backgrounds. Thus the above parameter choices represent a complicated optimization.</a:t>
            </a:r>
          </a:p>
        </p:txBody>
      </p:sp>
      <p:graphicFrame>
        <p:nvGraphicFramePr>
          <p:cNvPr id="2" name="Object 1"/>
          <p:cNvGraphicFramePr>
            <a:graphicFrameLocks noChangeAspect="1"/>
          </p:cNvGraphicFramePr>
          <p:nvPr>
            <p:extLst>
              <p:ext uri="{D42A27DB-BD31-4B8C-83A1-F6EECF244321}">
                <p14:modId xmlns:p14="http://schemas.microsoft.com/office/powerpoint/2010/main" val="1378081809"/>
              </p:ext>
            </p:extLst>
          </p:nvPr>
        </p:nvGraphicFramePr>
        <p:xfrm>
          <a:off x="1993900" y="2801938"/>
          <a:ext cx="5126038" cy="1004600"/>
        </p:xfrm>
        <a:graphic>
          <a:graphicData uri="http://schemas.openxmlformats.org/presentationml/2006/ole">
            <mc:AlternateContent xmlns:mc="http://schemas.openxmlformats.org/markup-compatibility/2006">
              <mc:Choice xmlns:v="urn:schemas-microsoft-com:vml" Requires="v">
                <p:oleObj spid="_x0000_s13319" name="Equation" r:id="rId3" imgW="2527300" imgH="495300" progId="Equation.DSMT4">
                  <p:embed/>
                </p:oleObj>
              </mc:Choice>
              <mc:Fallback>
                <p:oleObj name="Equation" r:id="rId3" imgW="2527300" imgH="495300" progId="Equation.DSMT4">
                  <p:embed/>
                  <p:pic>
                    <p:nvPicPr>
                      <p:cNvPr id="0" name=""/>
                      <p:cNvPicPr/>
                      <p:nvPr/>
                    </p:nvPicPr>
                    <p:blipFill>
                      <a:blip r:embed="rId4"/>
                      <a:stretch>
                        <a:fillRect/>
                      </a:stretch>
                    </p:blipFill>
                    <p:spPr>
                      <a:xfrm>
                        <a:off x="1993900" y="2801938"/>
                        <a:ext cx="5126038" cy="1004600"/>
                      </a:xfrm>
                      <a:prstGeom prst="rect">
                        <a:avLst/>
                      </a:prstGeom>
                    </p:spPr>
                  </p:pic>
                </p:oleObj>
              </mc:Fallback>
            </mc:AlternateContent>
          </a:graphicData>
        </a:graphic>
      </p:graphicFrame>
    </p:spTree>
    <p:extLst>
      <p:ext uri="{BB962C8B-B14F-4D97-AF65-F5344CB8AC3E}">
        <p14:creationId xmlns:p14="http://schemas.microsoft.com/office/powerpoint/2010/main" val="167446696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6350" y="20638"/>
            <a:ext cx="6978650" cy="931862"/>
          </a:xfrm>
        </p:spPr>
        <p:txBody>
          <a:bodyPr>
            <a:normAutofit/>
          </a:bodyPr>
          <a:lstStyle/>
          <a:p>
            <a:r>
              <a:rPr lang="en-US" dirty="0" err="1" smtClean="0"/>
              <a:t>Muon</a:t>
            </a:r>
            <a:r>
              <a:rPr lang="en-US" dirty="0" smtClean="0"/>
              <a:t> Collider Luminosity</a:t>
            </a:r>
            <a:endParaRPr lang="en-US" dirty="0"/>
          </a:p>
        </p:txBody>
      </p:sp>
      <p:sp>
        <p:nvSpPr>
          <p:cNvPr id="3" name="Content Placeholder 2"/>
          <p:cNvSpPr>
            <a:spLocks noGrp="1"/>
          </p:cNvSpPr>
          <p:nvPr>
            <p:ph idx="1"/>
          </p:nvPr>
        </p:nvSpPr>
        <p:spPr>
          <a:xfrm>
            <a:off x="190500" y="914400"/>
            <a:ext cx="8851900" cy="5475370"/>
          </a:xfrm>
        </p:spPr>
        <p:txBody>
          <a:bodyPr>
            <a:normAutofit fontScale="85000" lnSpcReduction="20000"/>
          </a:bodyPr>
          <a:lstStyle/>
          <a:p>
            <a:r>
              <a:rPr lang="en-US" dirty="0" smtClean="0"/>
              <a:t>For a </a:t>
            </a:r>
            <a:r>
              <a:rPr lang="en-US" dirty="0" err="1" smtClean="0"/>
              <a:t>muon</a:t>
            </a:r>
            <a:r>
              <a:rPr lang="en-US" dirty="0" smtClean="0"/>
              <a:t> collider, we can write the luminosity as:</a:t>
            </a:r>
          </a:p>
          <a:p>
            <a:endParaRPr lang="en-US" dirty="0"/>
          </a:p>
          <a:p>
            <a:endParaRPr lang="en-US" sz="5200" dirty="0" smtClean="0"/>
          </a:p>
          <a:p>
            <a:endParaRPr lang="en-US" sz="1800" dirty="0" smtClean="0"/>
          </a:p>
          <a:p>
            <a:r>
              <a:rPr lang="en-US" dirty="0" smtClean="0"/>
              <a:t>For the 1.5 </a:t>
            </a:r>
            <a:r>
              <a:rPr lang="en-US" dirty="0" err="1" smtClean="0"/>
              <a:t>TeV</a:t>
            </a:r>
            <a:r>
              <a:rPr lang="en-US" dirty="0" smtClean="0"/>
              <a:t> </a:t>
            </a:r>
            <a:r>
              <a:rPr lang="en-US" dirty="0" err="1" smtClean="0"/>
              <a:t>muon</a:t>
            </a:r>
            <a:r>
              <a:rPr lang="en-US" dirty="0" smtClean="0"/>
              <a:t> collider design, we have</a:t>
            </a:r>
            <a:endParaRPr lang="en-US" dirty="0"/>
          </a:p>
          <a:p>
            <a:pPr lvl="1"/>
            <a:r>
              <a:rPr lang="en-US" dirty="0"/>
              <a:t>N = 2×</a:t>
            </a:r>
            <a:r>
              <a:rPr lang="en-US" dirty="0" smtClean="0"/>
              <a:t>10</a:t>
            </a:r>
            <a:r>
              <a:rPr lang="en-US" baseline="30000" dirty="0" smtClean="0"/>
              <a:t>12</a:t>
            </a:r>
            <a:r>
              <a:rPr lang="en-US" dirty="0" smtClean="0"/>
              <a:t> </a:t>
            </a:r>
            <a:r>
              <a:rPr lang="en-US" dirty="0"/>
              <a:t>particles/bunch</a:t>
            </a:r>
          </a:p>
          <a:p>
            <a:pPr lvl="1"/>
            <a:r>
              <a:rPr lang="en-US" i="1" dirty="0" err="1" smtClean="0">
                <a:latin typeface="Symbol" charset="2"/>
                <a:cs typeface="Symbol" charset="2"/>
              </a:rPr>
              <a:t>s</a:t>
            </a:r>
            <a:r>
              <a:rPr lang="en-US" i="1" baseline="-25000" dirty="0" err="1" smtClean="0">
                <a:latin typeface="Times New Roman"/>
                <a:cs typeface="Times New Roman"/>
              </a:rPr>
              <a:t>x,y</a:t>
            </a:r>
            <a:r>
              <a:rPr lang="en-US" i="1" dirty="0" smtClean="0">
                <a:latin typeface="Times New Roman"/>
                <a:cs typeface="Times New Roman"/>
              </a:rPr>
              <a:t> </a:t>
            </a:r>
            <a:r>
              <a:rPr lang="en-US" dirty="0"/>
              <a:t>~ </a:t>
            </a:r>
            <a:r>
              <a:rPr lang="en-US" dirty="0" smtClean="0"/>
              <a:t>5.9 </a:t>
            </a:r>
            <a:r>
              <a:rPr lang="en-US" dirty="0" smtClean="0">
                <a:latin typeface="Symbol" charset="2"/>
                <a:cs typeface="Symbol" charset="2"/>
              </a:rPr>
              <a:t>m</a:t>
            </a:r>
            <a:r>
              <a:rPr lang="en-US" dirty="0" smtClean="0"/>
              <a:t>m </a:t>
            </a:r>
            <a:r>
              <a:rPr lang="en-US" dirty="0"/>
              <a:t> </a:t>
            </a:r>
            <a:r>
              <a:rPr lang="en-US" i="1" dirty="0" smtClean="0">
                <a:latin typeface="Symbol" charset="2"/>
                <a:cs typeface="Symbol" charset="2"/>
              </a:rPr>
              <a:t>b</a:t>
            </a:r>
            <a:r>
              <a:rPr lang="en-US" dirty="0" smtClean="0"/>
              <a:t>* </a:t>
            </a:r>
            <a:r>
              <a:rPr lang="en-US" dirty="0"/>
              <a:t>= </a:t>
            </a:r>
            <a:r>
              <a:rPr lang="en-US" dirty="0" smtClean="0"/>
              <a:t>10  </a:t>
            </a:r>
            <a:r>
              <a:rPr lang="en-US" dirty="0"/>
              <a:t>mm, </a:t>
            </a:r>
            <a:r>
              <a:rPr lang="en-US" i="1" dirty="0" err="1" smtClean="0">
                <a:latin typeface="Symbol" charset="2"/>
                <a:cs typeface="Symbol" charset="2"/>
              </a:rPr>
              <a:t>e</a:t>
            </a:r>
            <a:r>
              <a:rPr lang="en-US" i="1" baseline="-25000" dirty="0" err="1" smtClean="0">
                <a:latin typeface="Times New Roman"/>
                <a:cs typeface="Times New Roman"/>
              </a:rPr>
              <a:t>x,y</a:t>
            </a:r>
            <a:r>
              <a:rPr lang="en-US" i="1" dirty="0" smtClean="0">
                <a:latin typeface="Times New Roman"/>
                <a:cs typeface="Times New Roman"/>
              </a:rPr>
              <a:t>(norm)</a:t>
            </a:r>
            <a:r>
              <a:rPr lang="en-US" dirty="0" smtClean="0"/>
              <a:t> </a:t>
            </a:r>
            <a:r>
              <a:rPr lang="en-US" dirty="0"/>
              <a:t>= </a:t>
            </a:r>
            <a:r>
              <a:rPr lang="en-US" dirty="0" smtClean="0"/>
              <a:t>25 </a:t>
            </a:r>
            <a:r>
              <a:rPr lang="en-US" dirty="0" smtClean="0">
                <a:latin typeface="Symbol" charset="2"/>
                <a:cs typeface="Symbol" charset="2"/>
              </a:rPr>
              <a:t>m</a:t>
            </a:r>
            <a:r>
              <a:rPr lang="en-US" dirty="0" smtClean="0"/>
              <a:t>m</a:t>
            </a:r>
            <a:r>
              <a:rPr lang="en-US" dirty="0"/>
              <a:t>-rad </a:t>
            </a:r>
          </a:p>
          <a:p>
            <a:pPr lvl="1"/>
            <a:r>
              <a:rPr lang="en-US" dirty="0" smtClean="0"/>
              <a:t>n</a:t>
            </a:r>
            <a:r>
              <a:rPr lang="en-US" baseline="-25000" dirty="0" smtClean="0"/>
              <a:t>turns</a:t>
            </a:r>
            <a:r>
              <a:rPr lang="en-US" dirty="0" smtClean="0"/>
              <a:t>~1000</a:t>
            </a:r>
          </a:p>
          <a:p>
            <a:pPr lvl="1"/>
            <a:r>
              <a:rPr lang="en-US" dirty="0" err="1" smtClean="0"/>
              <a:t>f</a:t>
            </a:r>
            <a:r>
              <a:rPr lang="en-US" baseline="-25000" dirty="0" err="1" smtClean="0"/>
              <a:t>bunch</a:t>
            </a:r>
            <a:r>
              <a:rPr lang="en-US" dirty="0" smtClean="0"/>
              <a:t>=15 Hz (rate at which new bunches are injected)</a:t>
            </a:r>
            <a:endParaRPr lang="en-US" dirty="0"/>
          </a:p>
          <a:p>
            <a:endParaRPr lang="en-US" dirty="0"/>
          </a:p>
          <a:p>
            <a:pPr marL="0" indent="0">
              <a:buNone/>
            </a:pPr>
            <a:endParaRPr lang="en-US" sz="4100" dirty="0" smtClean="0"/>
          </a:p>
          <a:p>
            <a:pPr marL="0" indent="0">
              <a:buNone/>
            </a:pPr>
            <a:endParaRPr lang="en-US" sz="2800" dirty="0" smtClean="0"/>
          </a:p>
          <a:p>
            <a:r>
              <a:rPr lang="en-US" dirty="0" smtClean="0"/>
              <a:t>But this is optimistic since we’ve assumed N is constant for ~1000 turns when it’s actually decreasing.  The anticipated luminosity for this case is </a:t>
            </a:r>
            <a:r>
              <a:rPr lang="en-US" dirty="0" smtClean="0">
                <a:solidFill>
                  <a:srgbClr val="FFFF00"/>
                </a:solidFill>
              </a:rPr>
              <a:t>~</a:t>
            </a:r>
            <a:r>
              <a:rPr lang="en-US" dirty="0" smtClean="0">
                <a:solidFill>
                  <a:srgbClr val="FFFF00"/>
                </a:solidFill>
                <a:latin typeface="Times New Roman"/>
                <a:cs typeface="Times New Roman"/>
              </a:rPr>
              <a:t>1.2×10</a:t>
            </a:r>
            <a:r>
              <a:rPr lang="en-US" baseline="30000" dirty="0" smtClean="0">
                <a:solidFill>
                  <a:srgbClr val="FFFF00"/>
                </a:solidFill>
                <a:latin typeface="Times New Roman"/>
                <a:cs typeface="Times New Roman"/>
              </a:rPr>
              <a:t>34</a:t>
            </a:r>
            <a:r>
              <a:rPr lang="en-US" dirty="0" smtClean="0">
                <a:solidFill>
                  <a:srgbClr val="FFFF00"/>
                </a:solidFill>
                <a:latin typeface="Times New Roman"/>
                <a:cs typeface="Times New Roman"/>
              </a:rPr>
              <a:t> </a:t>
            </a:r>
            <a:r>
              <a:rPr lang="en-US" i="1" dirty="0" smtClean="0">
                <a:solidFill>
                  <a:srgbClr val="FFFF00"/>
                </a:solidFill>
                <a:latin typeface="Times New Roman"/>
                <a:cs typeface="Times New Roman"/>
              </a:rPr>
              <a:t>cm</a:t>
            </a:r>
            <a:r>
              <a:rPr lang="en-US" i="1" baseline="30000" dirty="0" smtClean="0">
                <a:solidFill>
                  <a:srgbClr val="FFFF00"/>
                </a:solidFill>
                <a:latin typeface="Times New Roman"/>
                <a:cs typeface="Times New Roman"/>
              </a:rPr>
              <a:t>-2</a:t>
            </a:r>
            <a:r>
              <a:rPr lang="en-US" i="1" dirty="0" smtClean="0">
                <a:solidFill>
                  <a:srgbClr val="FFFF00"/>
                </a:solidFill>
                <a:latin typeface="Times New Roman"/>
                <a:cs typeface="Times New Roman"/>
              </a:rPr>
              <a:t>s</a:t>
            </a:r>
            <a:r>
              <a:rPr lang="en-US" i="1" baseline="30000" dirty="0" smtClean="0">
                <a:solidFill>
                  <a:srgbClr val="FFFF00"/>
                </a:solidFill>
                <a:latin typeface="Times New Roman"/>
                <a:cs typeface="Times New Roman"/>
              </a:rPr>
              <a:t>-1</a:t>
            </a:r>
            <a:r>
              <a:rPr lang="en-US" i="1" dirty="0">
                <a:latin typeface="Times New Roman"/>
                <a:cs typeface="Times New Roman"/>
              </a:rPr>
              <a:t>.</a:t>
            </a:r>
            <a:endParaRPr lang="en-US" dirty="0" smtClean="0"/>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a:p>
        </p:txBody>
      </p:sp>
      <p:sp>
        <p:nvSpPr>
          <p:cNvPr id="6" name="Slide Number Placeholder 5"/>
          <p:cNvSpPr>
            <a:spLocks noGrp="1"/>
          </p:cNvSpPr>
          <p:nvPr>
            <p:ph type="sldNum" sz="quarter" idx="12"/>
          </p:nvPr>
        </p:nvSpPr>
        <p:spPr/>
        <p:txBody>
          <a:bodyPr/>
          <a:lstStyle/>
          <a:p>
            <a:fld id="{8A5FAC83-C8C4-8046-B35B-A89823688311}" type="slidenum">
              <a:rPr lang="en-US" smtClean="0"/>
              <a:t>28</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771803173"/>
              </p:ext>
            </p:extLst>
          </p:nvPr>
        </p:nvGraphicFramePr>
        <p:xfrm>
          <a:off x="6451600" y="3898900"/>
          <a:ext cx="114300" cy="165100"/>
        </p:xfrm>
        <a:graphic>
          <a:graphicData uri="http://schemas.openxmlformats.org/presentationml/2006/ole">
            <mc:AlternateContent xmlns:mc="http://schemas.openxmlformats.org/markup-compatibility/2006">
              <mc:Choice xmlns:v="urn:schemas-microsoft-com:vml" Requires="v">
                <p:oleObj spid="_x0000_s14352" name="Equation" r:id="rId3" imgW="114300" imgH="165100" progId="Equation.DSMT4">
                  <p:embed/>
                </p:oleObj>
              </mc:Choice>
              <mc:Fallback>
                <p:oleObj name="Equation" r:id="rId3" imgW="114300" imgH="165100" progId="Equation.DSMT4">
                  <p:embed/>
                  <p:pic>
                    <p:nvPicPr>
                      <p:cNvPr id="0" name=""/>
                      <p:cNvPicPr/>
                      <p:nvPr/>
                    </p:nvPicPr>
                    <p:blipFill>
                      <a:blip r:embed="rId4"/>
                      <a:stretch>
                        <a:fillRect/>
                      </a:stretch>
                    </p:blipFill>
                    <p:spPr>
                      <a:xfrm>
                        <a:off x="6451600" y="3898900"/>
                        <a:ext cx="114300" cy="1651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71600541"/>
              </p:ext>
            </p:extLst>
          </p:nvPr>
        </p:nvGraphicFramePr>
        <p:xfrm>
          <a:off x="1898650" y="1358900"/>
          <a:ext cx="4251325" cy="1166522"/>
        </p:xfrm>
        <a:graphic>
          <a:graphicData uri="http://schemas.openxmlformats.org/presentationml/2006/ole">
            <mc:AlternateContent xmlns:mc="http://schemas.openxmlformats.org/markup-compatibility/2006">
              <mc:Choice xmlns:v="urn:schemas-microsoft-com:vml" Requires="v">
                <p:oleObj spid="_x0000_s14353" name="Equation" r:id="rId5" imgW="2082800" imgH="571500" progId="Equation.DSMT4">
                  <p:embed/>
                </p:oleObj>
              </mc:Choice>
              <mc:Fallback>
                <p:oleObj name="Equation" r:id="rId5" imgW="2082800" imgH="571500" progId="Equation.DSMT4">
                  <p:embed/>
                  <p:pic>
                    <p:nvPicPr>
                      <p:cNvPr id="0" name=""/>
                      <p:cNvPicPr/>
                      <p:nvPr/>
                    </p:nvPicPr>
                    <p:blipFill>
                      <a:blip r:embed="rId6"/>
                      <a:stretch>
                        <a:fillRect/>
                      </a:stretch>
                    </p:blipFill>
                    <p:spPr>
                      <a:xfrm>
                        <a:off x="1898650" y="1358900"/>
                        <a:ext cx="4251325" cy="1166522"/>
                      </a:xfrm>
                      <a:prstGeom prst="rect">
                        <a:avLst/>
                      </a:prstGeom>
                      <a:ln>
                        <a:solidFill>
                          <a:srgbClr val="FFFF00"/>
                        </a:solidFill>
                      </a:ln>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200184890"/>
              </p:ext>
            </p:extLst>
          </p:nvPr>
        </p:nvGraphicFramePr>
        <p:xfrm>
          <a:off x="1898650" y="4244975"/>
          <a:ext cx="4506829" cy="984250"/>
        </p:xfrm>
        <a:graphic>
          <a:graphicData uri="http://schemas.openxmlformats.org/presentationml/2006/ole">
            <mc:AlternateContent xmlns:mc="http://schemas.openxmlformats.org/markup-compatibility/2006">
              <mc:Choice xmlns:v="urn:schemas-microsoft-com:vml" Requires="v">
                <p:oleObj spid="_x0000_s14354" name="Equation" r:id="rId7" imgW="2209800" imgH="482600" progId="Equation.DSMT4">
                  <p:embed/>
                </p:oleObj>
              </mc:Choice>
              <mc:Fallback>
                <p:oleObj name="Equation" r:id="rId7" imgW="2209800" imgH="482600" progId="Equation.DSMT4">
                  <p:embed/>
                  <p:pic>
                    <p:nvPicPr>
                      <p:cNvPr id="0" name=""/>
                      <p:cNvPicPr/>
                      <p:nvPr/>
                    </p:nvPicPr>
                    <p:blipFill>
                      <a:blip r:embed="rId8"/>
                      <a:stretch>
                        <a:fillRect/>
                      </a:stretch>
                    </p:blipFill>
                    <p:spPr>
                      <a:xfrm>
                        <a:off x="1898650" y="4244975"/>
                        <a:ext cx="4506829" cy="984250"/>
                      </a:xfrm>
                      <a:prstGeom prst="rect">
                        <a:avLst/>
                      </a:prstGeom>
                      <a:ln>
                        <a:solidFill>
                          <a:srgbClr val="FFFF00"/>
                        </a:solidFill>
                      </a:ln>
                    </p:spPr>
                  </p:pic>
                </p:oleObj>
              </mc:Fallback>
            </mc:AlternateContent>
          </a:graphicData>
        </a:graphic>
      </p:graphicFrame>
    </p:spTree>
    <p:extLst>
      <p:ext uri="{BB962C8B-B14F-4D97-AF65-F5344CB8AC3E}">
        <p14:creationId xmlns:p14="http://schemas.microsoft.com/office/powerpoint/2010/main" val="121332042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for </a:t>
            </a:r>
            <a:r>
              <a:rPr lang="en-US" dirty="0"/>
              <a:t>a </a:t>
            </a:r>
            <a:r>
              <a:rPr lang="en-US" i="1" dirty="0" err="1">
                <a:latin typeface="Symbol" charset="2"/>
                <a:cs typeface="Symbol" charset="2"/>
              </a:rPr>
              <a:t>m</a:t>
            </a:r>
            <a:r>
              <a:rPr lang="en-US" i="1" baseline="30000" dirty="0" err="1">
                <a:latin typeface="Symbol" charset="2"/>
                <a:cs typeface="Symbol" charset="2"/>
              </a:rPr>
              <a:t>+</a:t>
            </a:r>
            <a:r>
              <a:rPr lang="en-US" i="1" dirty="0" err="1">
                <a:latin typeface="Symbol" charset="2"/>
                <a:cs typeface="Symbol" charset="2"/>
              </a:rPr>
              <a:t>m</a:t>
            </a:r>
            <a:r>
              <a:rPr lang="en-US" i="1" baseline="30000" dirty="0">
                <a:latin typeface="Symbol" charset="2"/>
                <a:cs typeface="Symbol" charset="2"/>
              </a:rPr>
              <a:t>-</a:t>
            </a:r>
            <a:r>
              <a:rPr lang="en-US" dirty="0"/>
              <a:t> Collider </a:t>
            </a:r>
            <a:r>
              <a:rPr lang="en-US" dirty="0" smtClean="0"/>
              <a:t> </a:t>
            </a:r>
            <a:endParaRPr lang="en-US" dirty="0"/>
          </a:p>
        </p:txBody>
      </p:sp>
      <p:sp>
        <p:nvSpPr>
          <p:cNvPr id="3" name="Content Placeholder 2"/>
          <p:cNvSpPr>
            <a:spLocks noGrp="1"/>
          </p:cNvSpPr>
          <p:nvPr>
            <p:ph idx="1"/>
          </p:nvPr>
        </p:nvSpPr>
        <p:spPr>
          <a:xfrm>
            <a:off x="190500" y="1206500"/>
            <a:ext cx="8851900" cy="5346700"/>
          </a:xfrm>
        </p:spPr>
        <p:txBody>
          <a:bodyPr>
            <a:normAutofit fontScale="92500" lnSpcReduction="10000"/>
          </a:bodyPr>
          <a:lstStyle/>
          <a:p>
            <a:r>
              <a:rPr lang="en-US" dirty="0" smtClean="0"/>
              <a:t>Create pions from a MW-scale proton beam </a:t>
            </a:r>
            <a:br>
              <a:rPr lang="en-US" dirty="0" smtClean="0"/>
            </a:br>
            <a:r>
              <a:rPr lang="en-US" dirty="0" smtClean="0"/>
              <a:t>striking a target</a:t>
            </a:r>
          </a:p>
          <a:p>
            <a:r>
              <a:rPr lang="en-US" dirty="0" smtClean="0"/>
              <a:t>To avoid excessive power requirements, must efficiently capture the produced pions</a:t>
            </a:r>
          </a:p>
          <a:p>
            <a:pPr lvl="1"/>
            <a:r>
              <a:rPr lang="en-US" dirty="0" smtClean="0"/>
              <a:t>Capture of both forward and backward produced pions loses polarization</a:t>
            </a:r>
          </a:p>
          <a:p>
            <a:r>
              <a:rPr lang="en-US" dirty="0" smtClean="0"/>
              <a:t>The phase space of the created pions is </a:t>
            </a:r>
            <a:r>
              <a:rPr lang="en-US" b="1" i="1" dirty="0" smtClean="0"/>
              <a:t>very large!</a:t>
            </a:r>
          </a:p>
          <a:p>
            <a:pPr lvl="1"/>
            <a:r>
              <a:rPr lang="en-US" dirty="0" smtClean="0"/>
              <a:t>Transverse:  20</a:t>
            </a:r>
            <a:r>
              <a:rPr lang="en-US" dirty="0" smtClean="0">
                <a:latin typeface="Symbol" charset="2"/>
                <a:cs typeface="Symbol" charset="2"/>
              </a:rPr>
              <a:t>p</a:t>
            </a:r>
            <a:r>
              <a:rPr lang="en-US" dirty="0" smtClean="0">
                <a:cs typeface="Symbol" charset="2"/>
              </a:rPr>
              <a:t> mm-rad</a:t>
            </a:r>
          </a:p>
          <a:p>
            <a:pPr lvl="1"/>
            <a:r>
              <a:rPr lang="en-US" dirty="0" smtClean="0">
                <a:cs typeface="Symbol" charset="2"/>
              </a:rPr>
              <a:t>Longitudinal:  </a:t>
            </a:r>
            <a:r>
              <a:rPr lang="en-US" dirty="0" smtClean="0"/>
              <a:t>2</a:t>
            </a:r>
            <a:r>
              <a:rPr lang="en-US" dirty="0" smtClean="0">
                <a:latin typeface="Symbol" charset="2"/>
                <a:cs typeface="Symbol" charset="2"/>
              </a:rPr>
              <a:t>p</a:t>
            </a:r>
            <a:r>
              <a:rPr lang="en-US" dirty="0" smtClean="0">
                <a:cs typeface="Symbol" charset="2"/>
              </a:rPr>
              <a:t> m</a:t>
            </a:r>
            <a:r>
              <a:rPr lang="en-US" dirty="0">
                <a:cs typeface="Symbol" charset="2"/>
              </a:rPr>
              <a:t>-</a:t>
            </a:r>
            <a:r>
              <a:rPr lang="en-US" dirty="0" smtClean="0">
                <a:cs typeface="Symbol" charset="2"/>
              </a:rPr>
              <a:t>rad</a:t>
            </a:r>
          </a:p>
          <a:p>
            <a:r>
              <a:rPr lang="en-US" dirty="0" err="1" smtClean="0">
                <a:cs typeface="Symbol" charset="2"/>
              </a:rPr>
              <a:t>Emittances</a:t>
            </a:r>
            <a:r>
              <a:rPr lang="en-US" dirty="0" smtClean="0">
                <a:cs typeface="Symbol" charset="2"/>
              </a:rPr>
              <a:t> must be cooled by factors of </a:t>
            </a:r>
            <a:r>
              <a:rPr lang="en-US" dirty="0" smtClean="0">
                <a:cs typeface="Symbol" charset="2"/>
              </a:rPr>
              <a:t>~10</a:t>
            </a:r>
            <a:r>
              <a:rPr lang="en-US" baseline="30000" dirty="0" smtClean="0">
                <a:cs typeface="Symbol" charset="2"/>
              </a:rPr>
              <a:t>6</a:t>
            </a:r>
            <a:r>
              <a:rPr lang="en-US" dirty="0" smtClean="0">
                <a:cs typeface="Symbol" charset="2"/>
              </a:rPr>
              <a:t> </a:t>
            </a:r>
            <a:r>
              <a:rPr lang="en-US" dirty="0" smtClean="0">
                <a:cs typeface="Symbol" charset="2"/>
              </a:rPr>
              <a:t>to be suitable for multi-TeV collider operation</a:t>
            </a:r>
          </a:p>
          <a:p>
            <a:pPr marL="457200" lvl="1" indent="0">
              <a:buNone/>
            </a:pPr>
            <a:r>
              <a:rPr lang="en-US" dirty="0" smtClean="0">
                <a:cs typeface="Symbol" charset="2"/>
              </a:rPr>
              <a:t>~1000x in the transverse dimensions</a:t>
            </a:r>
            <a:br>
              <a:rPr lang="en-US" dirty="0" smtClean="0">
                <a:cs typeface="Symbol" charset="2"/>
              </a:rPr>
            </a:br>
            <a:r>
              <a:rPr lang="en-US" dirty="0" smtClean="0">
                <a:cs typeface="Symbol" charset="2"/>
              </a:rPr>
              <a:t>~40x in the longitudinal dimension</a:t>
            </a:r>
            <a:endParaRPr lang="en-US" dirty="0">
              <a:cs typeface="Symbol" charset="2"/>
            </a:endParaRPr>
          </a:p>
          <a:p>
            <a:pPr marL="342900" lvl="1" indent="-342900">
              <a:buFont typeface="Arial"/>
              <a:buChar char="•"/>
            </a:pPr>
            <a:r>
              <a:rPr lang="en-US" dirty="0" smtClean="0"/>
              <a:t>The muon lifetime is 2.2 </a:t>
            </a:r>
            <a:r>
              <a:rPr lang="en-US" dirty="0" err="1">
                <a:latin typeface="Symbol" charset="2"/>
                <a:cs typeface="Symbol" charset="2"/>
              </a:rPr>
              <a:t>m</a:t>
            </a:r>
            <a:r>
              <a:rPr lang="en-US" dirty="0" err="1">
                <a:cs typeface="Symbol" charset="2"/>
              </a:rPr>
              <a:t>s</a:t>
            </a:r>
            <a:r>
              <a:rPr lang="en-US" dirty="0">
                <a:cs typeface="Symbol" charset="2"/>
              </a:rPr>
              <a:t> lifetime at rest</a:t>
            </a:r>
          </a:p>
          <a:p>
            <a:endParaRPr lang="en-US" dirty="0" smtClean="0"/>
          </a:p>
          <a:p>
            <a:pPr marL="457200" lvl="1" indent="0">
              <a:buNone/>
            </a:pPr>
            <a:endParaRPr lang="en-US" dirty="0" smtClean="0"/>
          </a:p>
          <a:p>
            <a:endParaRPr lang="en-US" dirty="0"/>
          </a:p>
        </p:txBody>
      </p:sp>
      <p:sp>
        <p:nvSpPr>
          <p:cNvPr id="4" name="Date Placeholder 3"/>
          <p:cNvSpPr>
            <a:spLocks noGrp="1"/>
          </p:cNvSpPr>
          <p:nvPr>
            <p:ph type="dt" sz="half" idx="10"/>
          </p:nvPr>
        </p:nvSpPr>
        <p:spPr/>
        <p:txBody>
          <a:bodyPr/>
          <a:lstStyle/>
          <a:p>
            <a:pPr algn="r"/>
            <a:r>
              <a:rPr lang="en-US" smtClean="0"/>
              <a:t>February 17, 2016</a:t>
            </a:r>
            <a:endParaRPr lang="en-US" dirty="0"/>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29</a:t>
            </a:fld>
            <a:endParaRPr lang="en-US" dirty="0"/>
          </a:p>
        </p:txBody>
      </p:sp>
    </p:spTree>
    <p:extLst>
      <p:ext uri="{BB962C8B-B14F-4D97-AF65-F5344CB8AC3E}">
        <p14:creationId xmlns:p14="http://schemas.microsoft.com/office/powerpoint/2010/main" val="114762295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Outline</a:t>
            </a:r>
            <a:endParaRPr lang="en-US" dirty="0"/>
          </a:p>
        </p:txBody>
      </p:sp>
      <p:sp>
        <p:nvSpPr>
          <p:cNvPr id="8" name="Content Placeholder 7"/>
          <p:cNvSpPr>
            <a:spLocks noGrp="1"/>
          </p:cNvSpPr>
          <p:nvPr>
            <p:ph idx="1"/>
          </p:nvPr>
        </p:nvSpPr>
        <p:spPr/>
        <p:txBody>
          <a:bodyPr/>
          <a:lstStyle/>
          <a:p>
            <a:r>
              <a:rPr lang="en-US" dirty="0" smtClean="0"/>
              <a:t>Introduction:  Why Muons?</a:t>
            </a:r>
          </a:p>
          <a:p>
            <a:endParaRPr lang="en-US" dirty="0"/>
          </a:p>
          <a:p>
            <a:r>
              <a:rPr lang="en-US" dirty="0" smtClean="0"/>
              <a:t>Physics with a Muon </a:t>
            </a:r>
            <a:r>
              <a:rPr lang="en-US" dirty="0"/>
              <a:t>C</a:t>
            </a:r>
            <a:r>
              <a:rPr lang="en-US" dirty="0" smtClean="0"/>
              <a:t>ollider</a:t>
            </a:r>
          </a:p>
          <a:p>
            <a:endParaRPr lang="en-US" dirty="0"/>
          </a:p>
          <a:p>
            <a:r>
              <a:rPr lang="en-US" dirty="0" smtClean="0"/>
              <a:t>The Feasibility of Building a Muon Collider</a:t>
            </a:r>
          </a:p>
          <a:p>
            <a:endParaRPr lang="en-US" dirty="0"/>
          </a:p>
          <a:p>
            <a:r>
              <a:rPr lang="en-US" dirty="0" smtClean="0"/>
              <a:t>Conclusion</a:t>
            </a:r>
            <a:endParaRPr lang="en-US" dirty="0"/>
          </a:p>
        </p:txBody>
      </p:sp>
      <p:sp>
        <p:nvSpPr>
          <p:cNvPr id="4" name="Date Placeholder 3"/>
          <p:cNvSpPr>
            <a:spLocks noGrp="1"/>
          </p:cNvSpPr>
          <p:nvPr>
            <p:ph type="dt" sz="half" idx="10"/>
          </p:nvPr>
        </p:nvSpPr>
        <p:spPr/>
        <p:txBody>
          <a:bodyPr/>
          <a:lstStyle/>
          <a:p>
            <a:pPr algn="r"/>
            <a:r>
              <a:rPr lang="en-US" smtClean="0"/>
              <a:t>February 17, 2016</a:t>
            </a:r>
            <a:endParaRPr lang="en-US" dirty="0"/>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3</a:t>
            </a:fld>
            <a:endParaRPr lang="en-US" dirty="0"/>
          </a:p>
        </p:txBody>
      </p:sp>
    </p:spTree>
    <p:extLst>
      <p:ext uri="{BB962C8B-B14F-4D97-AF65-F5344CB8AC3E}">
        <p14:creationId xmlns:p14="http://schemas.microsoft.com/office/powerpoint/2010/main" val="7989204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dissolv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dissolv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dissolv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Cooling Options</a:t>
            </a:r>
            <a:endParaRPr lang="en-US" dirty="0"/>
          </a:p>
        </p:txBody>
      </p:sp>
      <p:sp>
        <p:nvSpPr>
          <p:cNvPr id="3" name="Content Placeholder 2"/>
          <p:cNvSpPr>
            <a:spLocks noGrp="1"/>
          </p:cNvSpPr>
          <p:nvPr>
            <p:ph idx="1"/>
          </p:nvPr>
        </p:nvSpPr>
        <p:spPr/>
        <p:txBody>
          <a:bodyPr>
            <a:normAutofit lnSpcReduction="10000"/>
          </a:bodyPr>
          <a:lstStyle/>
          <a:p>
            <a:r>
              <a:rPr lang="en-US" dirty="0" smtClean="0"/>
              <a:t>Electron/Positron cooling: use synchrotron radiation </a:t>
            </a:r>
            <a:br>
              <a:rPr lang="en-US" dirty="0" smtClean="0"/>
            </a:br>
            <a:r>
              <a:rPr lang="en-US" dirty="0" smtClean="0">
                <a:solidFill>
                  <a:srgbClr val="FFFF00"/>
                </a:solidFill>
                <a:latin typeface="Wingdings 3" charset="2"/>
                <a:cs typeface="Wingdings 3" charset="2"/>
              </a:rPr>
              <a:t>a</a:t>
            </a:r>
            <a:r>
              <a:rPr lang="en-US" dirty="0" smtClean="0">
                <a:solidFill>
                  <a:srgbClr val="FFFF00"/>
                </a:solidFill>
                <a:cs typeface="Wingdings 3" charset="2"/>
              </a:rPr>
              <a:t> For muons </a:t>
            </a:r>
            <a:r>
              <a:rPr lang="en-US" dirty="0" smtClean="0">
                <a:solidFill>
                  <a:srgbClr val="FFFF00"/>
                </a:solidFill>
                <a:latin typeface="Symbol" charset="2"/>
                <a:cs typeface="Symbol" charset="2"/>
              </a:rPr>
              <a:t>D</a:t>
            </a:r>
            <a:r>
              <a:rPr lang="en-US" dirty="0" smtClean="0">
                <a:solidFill>
                  <a:srgbClr val="FFFF00"/>
                </a:solidFill>
                <a:cs typeface="Symbol" charset="2"/>
              </a:rPr>
              <a:t>E~1/m</a:t>
            </a:r>
            <a:r>
              <a:rPr lang="en-US" baseline="30000" dirty="0" smtClean="0">
                <a:solidFill>
                  <a:srgbClr val="FFFF00"/>
                </a:solidFill>
                <a:cs typeface="Symbol" charset="2"/>
              </a:rPr>
              <a:t>3</a:t>
            </a:r>
            <a:r>
              <a:rPr lang="en-US" dirty="0" smtClean="0">
                <a:solidFill>
                  <a:srgbClr val="FFFF00"/>
                </a:solidFill>
                <a:cs typeface="Symbol" charset="2"/>
              </a:rPr>
              <a:t> (</a:t>
            </a:r>
            <a:r>
              <a:rPr lang="en-US" i="1" dirty="0" smtClean="0">
                <a:solidFill>
                  <a:srgbClr val="FFFF00"/>
                </a:solidFill>
                <a:cs typeface="Symbol" charset="2"/>
              </a:rPr>
              <a:t>too small!</a:t>
            </a:r>
            <a:r>
              <a:rPr lang="en-US" dirty="0" smtClean="0">
                <a:solidFill>
                  <a:srgbClr val="FFFF00"/>
                </a:solidFill>
                <a:cs typeface="Symbol" charset="2"/>
              </a:rPr>
              <a:t>)</a:t>
            </a:r>
          </a:p>
          <a:p>
            <a:r>
              <a:rPr lang="en-US" dirty="0" smtClean="0"/>
              <a:t>Proton Cooling:  use </a:t>
            </a:r>
          </a:p>
          <a:p>
            <a:pPr lvl="1"/>
            <a:r>
              <a:rPr lang="en-US" dirty="0" smtClean="0"/>
              <a:t>A co-moving cold e- beam</a:t>
            </a:r>
          </a:p>
          <a:p>
            <a:pPr marL="457200" lvl="1" indent="0">
              <a:buNone/>
            </a:pPr>
            <a:r>
              <a:rPr lang="en-US" dirty="0" smtClean="0">
                <a:solidFill>
                  <a:srgbClr val="FFFF00"/>
                </a:solidFill>
                <a:latin typeface="Wingdings 3" charset="2"/>
                <a:cs typeface="Wingdings 3" charset="2"/>
              </a:rPr>
              <a:t>a</a:t>
            </a:r>
            <a:r>
              <a:rPr lang="en-US" dirty="0" smtClean="0">
                <a:solidFill>
                  <a:srgbClr val="FFFF00"/>
                </a:solidFill>
                <a:cs typeface="Wingdings 3" charset="2"/>
              </a:rPr>
              <a:t> For </a:t>
            </a:r>
            <a:r>
              <a:rPr lang="en-US" dirty="0">
                <a:solidFill>
                  <a:srgbClr val="FFFF00"/>
                </a:solidFill>
                <a:cs typeface="Wingdings 3" charset="2"/>
              </a:rPr>
              <a:t>muons </a:t>
            </a:r>
            <a:r>
              <a:rPr lang="en-US" dirty="0" smtClean="0">
                <a:solidFill>
                  <a:srgbClr val="FFFF00"/>
                </a:solidFill>
                <a:cs typeface="Wingdings 3" charset="2"/>
              </a:rPr>
              <a:t>this is too slow</a:t>
            </a:r>
          </a:p>
          <a:p>
            <a:pPr lvl="1"/>
            <a:r>
              <a:rPr lang="en-US" dirty="0" smtClean="0"/>
              <a:t>Stochastic cooling</a:t>
            </a:r>
            <a:endParaRPr lang="en-US" dirty="0"/>
          </a:p>
          <a:p>
            <a:pPr lvl="1">
              <a:buFont typeface="Wingdings 3" charset="0"/>
              <a:buChar char="a"/>
            </a:pPr>
            <a:r>
              <a:rPr lang="en-US" dirty="0" smtClean="0">
                <a:solidFill>
                  <a:srgbClr val="FFFF00"/>
                </a:solidFill>
                <a:cs typeface="Wingdings 3" charset="2"/>
              </a:rPr>
              <a:t>For </a:t>
            </a:r>
            <a:r>
              <a:rPr lang="en-US" dirty="0">
                <a:solidFill>
                  <a:srgbClr val="FFFF00"/>
                </a:solidFill>
                <a:cs typeface="Wingdings 3" charset="2"/>
              </a:rPr>
              <a:t>muons this is </a:t>
            </a:r>
            <a:r>
              <a:rPr lang="en-US" dirty="0" smtClean="0">
                <a:solidFill>
                  <a:srgbClr val="FFFF00"/>
                </a:solidFill>
                <a:cs typeface="Wingdings 3" charset="2"/>
              </a:rPr>
              <a:t>also too slow</a:t>
            </a:r>
          </a:p>
          <a:p>
            <a:r>
              <a:rPr lang="en-US" dirty="0" smtClean="0"/>
              <a:t>Muon Cooling</a:t>
            </a:r>
            <a:r>
              <a:rPr lang="en-US" dirty="0"/>
              <a:t>:  use </a:t>
            </a:r>
          </a:p>
          <a:p>
            <a:pPr lvl="1"/>
            <a:r>
              <a:rPr lang="en-US" dirty="0" smtClean="0"/>
              <a:t>Use Ionization Cooling</a:t>
            </a:r>
            <a:endParaRPr lang="en-US" dirty="0"/>
          </a:p>
          <a:p>
            <a:pPr marL="457200" lvl="1" indent="0">
              <a:buNone/>
            </a:pPr>
            <a:r>
              <a:rPr lang="en-US" dirty="0">
                <a:solidFill>
                  <a:srgbClr val="FFFF00"/>
                </a:solidFill>
                <a:latin typeface="Wingdings 3" charset="2"/>
                <a:cs typeface="Wingdings 3" charset="2"/>
              </a:rPr>
              <a:t>a</a:t>
            </a:r>
            <a:r>
              <a:rPr lang="en-US" dirty="0">
                <a:solidFill>
                  <a:srgbClr val="FFFF00"/>
                </a:solidFill>
                <a:cs typeface="Wingdings 3" charset="2"/>
              </a:rPr>
              <a:t> </a:t>
            </a:r>
            <a:r>
              <a:rPr lang="en-US" dirty="0" smtClean="0">
                <a:solidFill>
                  <a:srgbClr val="FFFF00"/>
                </a:solidFill>
                <a:cs typeface="Wingdings 3" charset="2"/>
              </a:rPr>
              <a:t>Likely the only viable option</a:t>
            </a:r>
            <a:endParaRPr lang="en-US" dirty="0">
              <a:solidFill>
                <a:srgbClr val="FFFF00"/>
              </a:solidFill>
              <a:cs typeface="Wingdings 3" charset="2"/>
            </a:endParaRPr>
          </a:p>
          <a:p>
            <a:pPr lvl="1"/>
            <a:r>
              <a:rPr lang="en-US" dirty="0" smtClean="0"/>
              <a:t>Optical stochastic </a:t>
            </a:r>
            <a:r>
              <a:rPr lang="en-US" dirty="0"/>
              <a:t>cooling</a:t>
            </a:r>
          </a:p>
          <a:p>
            <a:pPr lvl="1">
              <a:buFont typeface="Wingdings 3" charset="0"/>
              <a:buChar char="a"/>
            </a:pPr>
            <a:r>
              <a:rPr lang="en-US" dirty="0">
                <a:solidFill>
                  <a:srgbClr val="FFFF00"/>
                </a:solidFill>
                <a:cs typeface="Wingdings 3" charset="2"/>
              </a:rPr>
              <a:t> </a:t>
            </a:r>
            <a:r>
              <a:rPr lang="en-US" dirty="0" smtClean="0">
                <a:solidFill>
                  <a:srgbClr val="FFFF00"/>
                </a:solidFill>
                <a:cs typeface="Wingdings 3" charset="2"/>
              </a:rPr>
              <a:t>Maybe, but far from clear</a:t>
            </a:r>
            <a:endParaRPr lang="en-US" dirty="0">
              <a:solidFill>
                <a:srgbClr val="FFFF00"/>
              </a:solidFill>
              <a:cs typeface="Wingdings 3" charset="2"/>
            </a:endParaRPr>
          </a:p>
          <a:p>
            <a:pPr marL="457200" lvl="1" indent="0">
              <a:buNone/>
            </a:pPr>
            <a:endParaRPr lang="en-US" dirty="0">
              <a:cs typeface="Wingdings 3" charset="2"/>
            </a:endParaRPr>
          </a:p>
          <a:p>
            <a:pPr marL="457200" lvl="1" indent="0">
              <a:buNone/>
            </a:pPr>
            <a:endParaRPr lang="en-US" dirty="0" smtClean="0">
              <a:cs typeface="Wingdings 3" charset="2"/>
            </a:endParaRPr>
          </a:p>
          <a:p>
            <a:pPr lvl="1"/>
            <a:endParaRPr lang="en-US" dirty="0" smtClean="0"/>
          </a:p>
          <a:p>
            <a:pPr lvl="1"/>
            <a:endParaRPr lang="en-US" dirty="0"/>
          </a:p>
        </p:txBody>
      </p:sp>
      <p:sp>
        <p:nvSpPr>
          <p:cNvPr id="4" name="Date Placeholder 3"/>
          <p:cNvSpPr>
            <a:spLocks noGrp="1"/>
          </p:cNvSpPr>
          <p:nvPr>
            <p:ph type="dt" sz="half" idx="10"/>
          </p:nvPr>
        </p:nvSpPr>
        <p:spPr/>
        <p:txBody>
          <a:bodyPr/>
          <a:lstStyle/>
          <a:p>
            <a:pPr algn="r"/>
            <a:r>
              <a:rPr lang="en-US" smtClean="0"/>
              <a:t>February 17, 2016</a:t>
            </a:r>
            <a:endParaRPr lang="en-US" dirty="0"/>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30</a:t>
            </a:fld>
            <a:endParaRPr lang="en-US" dirty="0"/>
          </a:p>
        </p:txBody>
      </p:sp>
    </p:spTree>
    <p:extLst>
      <p:ext uri="{BB962C8B-B14F-4D97-AF65-F5344CB8AC3E}">
        <p14:creationId xmlns:p14="http://schemas.microsoft.com/office/powerpoint/2010/main" val="385160137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Feasibility Issues</a:t>
            </a:r>
            <a:endParaRPr lang="en-US" dirty="0"/>
          </a:p>
        </p:txBody>
      </p:sp>
      <p:sp>
        <p:nvSpPr>
          <p:cNvPr id="7" name="Content Placeholder 6"/>
          <p:cNvSpPr>
            <a:spLocks noGrp="1"/>
          </p:cNvSpPr>
          <p:nvPr>
            <p:ph sz="half" idx="1"/>
          </p:nvPr>
        </p:nvSpPr>
        <p:spPr>
          <a:xfrm>
            <a:off x="241300" y="1036637"/>
            <a:ext cx="4038600" cy="5567363"/>
          </a:xfrm>
        </p:spPr>
        <p:txBody>
          <a:bodyPr>
            <a:normAutofit lnSpcReduction="10000"/>
          </a:bodyPr>
          <a:lstStyle/>
          <a:p>
            <a:pPr>
              <a:lnSpc>
                <a:spcPct val="130000"/>
              </a:lnSpc>
            </a:pPr>
            <a:r>
              <a:rPr lang="en-US" dirty="0" smtClean="0"/>
              <a:t>Proton Driver</a:t>
            </a:r>
          </a:p>
          <a:p>
            <a:pPr>
              <a:lnSpc>
                <a:spcPct val="130000"/>
              </a:lnSpc>
            </a:pPr>
            <a:r>
              <a:rPr lang="en-US" dirty="0" smtClean="0">
                <a:solidFill>
                  <a:srgbClr val="FF0000"/>
                </a:solidFill>
              </a:rPr>
              <a:t>Target</a:t>
            </a:r>
          </a:p>
          <a:p>
            <a:pPr>
              <a:lnSpc>
                <a:spcPct val="130000"/>
              </a:lnSpc>
            </a:pPr>
            <a:r>
              <a:rPr lang="en-US" dirty="0" smtClean="0">
                <a:solidFill>
                  <a:srgbClr val="FF6600"/>
                </a:solidFill>
              </a:rPr>
              <a:t>Front End</a:t>
            </a:r>
          </a:p>
          <a:p>
            <a:pPr>
              <a:lnSpc>
                <a:spcPct val="130000"/>
              </a:lnSpc>
            </a:pPr>
            <a:r>
              <a:rPr lang="en-US" dirty="0" smtClean="0">
                <a:solidFill>
                  <a:srgbClr val="FFFF00"/>
                </a:solidFill>
              </a:rPr>
              <a:t>Cooling</a:t>
            </a:r>
          </a:p>
          <a:p>
            <a:pPr>
              <a:lnSpc>
                <a:spcPct val="130000"/>
              </a:lnSpc>
            </a:pPr>
            <a:endParaRPr lang="en-US" sz="1800" dirty="0" smtClean="0">
              <a:solidFill>
                <a:srgbClr val="CCFFCC"/>
              </a:solidFill>
            </a:endParaRPr>
          </a:p>
          <a:p>
            <a:pPr>
              <a:lnSpc>
                <a:spcPct val="130000"/>
              </a:lnSpc>
            </a:pPr>
            <a:r>
              <a:rPr lang="en-US" dirty="0" smtClean="0">
                <a:solidFill>
                  <a:srgbClr val="CCFFCC"/>
                </a:solidFill>
              </a:rPr>
              <a:t>Acceleration</a:t>
            </a:r>
          </a:p>
          <a:p>
            <a:pPr>
              <a:lnSpc>
                <a:spcPct val="130000"/>
              </a:lnSpc>
            </a:pPr>
            <a:r>
              <a:rPr lang="en-US" dirty="0" smtClean="0">
                <a:solidFill>
                  <a:srgbClr val="3366FF"/>
                </a:solidFill>
              </a:rPr>
              <a:t>Collider Ring</a:t>
            </a:r>
          </a:p>
          <a:p>
            <a:pPr>
              <a:lnSpc>
                <a:spcPct val="130000"/>
              </a:lnSpc>
            </a:pPr>
            <a:r>
              <a:rPr lang="en-US" dirty="0" smtClean="0">
                <a:solidFill>
                  <a:srgbClr val="DE5DFF"/>
                </a:solidFill>
              </a:rPr>
              <a:t>Collider MDI</a:t>
            </a:r>
          </a:p>
          <a:p>
            <a:pPr>
              <a:lnSpc>
                <a:spcPct val="130000"/>
              </a:lnSpc>
            </a:pPr>
            <a:r>
              <a:rPr lang="en-US" dirty="0" smtClean="0">
                <a:solidFill>
                  <a:srgbClr val="2EFF36"/>
                </a:solidFill>
              </a:rPr>
              <a:t>Collider Detector</a:t>
            </a:r>
            <a:endParaRPr lang="en-US" dirty="0">
              <a:solidFill>
                <a:srgbClr val="2EFF36"/>
              </a:solidFill>
            </a:endParaRPr>
          </a:p>
        </p:txBody>
      </p:sp>
      <p:sp>
        <p:nvSpPr>
          <p:cNvPr id="8" name="Content Placeholder 7"/>
          <p:cNvSpPr>
            <a:spLocks noGrp="1"/>
          </p:cNvSpPr>
          <p:nvPr>
            <p:ph sz="half" idx="2"/>
          </p:nvPr>
        </p:nvSpPr>
        <p:spPr>
          <a:xfrm>
            <a:off x="3429000" y="1112837"/>
            <a:ext cx="5715000" cy="5287963"/>
          </a:xfrm>
        </p:spPr>
        <p:txBody>
          <a:bodyPr>
            <a:normAutofit lnSpcReduction="10000"/>
          </a:bodyPr>
          <a:lstStyle/>
          <a:p>
            <a:pPr marL="0" indent="0">
              <a:buNone/>
            </a:pPr>
            <a:r>
              <a:rPr lang="en-US" dirty="0" smtClean="0">
                <a:solidFill>
                  <a:srgbClr val="FF0000"/>
                </a:solidFill>
              </a:rPr>
              <a:t>High Power Target Station</a:t>
            </a:r>
          </a:p>
          <a:p>
            <a:pPr marL="0" indent="0">
              <a:buNone/>
            </a:pPr>
            <a:r>
              <a:rPr lang="en-US" dirty="0" smtClean="0">
                <a:solidFill>
                  <a:srgbClr val="FF0000"/>
                </a:solidFill>
              </a:rPr>
              <a:t>Capture Solenoid</a:t>
            </a:r>
          </a:p>
          <a:p>
            <a:pPr marL="0" indent="0">
              <a:buNone/>
            </a:pPr>
            <a:r>
              <a:rPr lang="en-US" dirty="0" smtClean="0">
                <a:solidFill>
                  <a:srgbClr val="FF6600"/>
                </a:solidFill>
              </a:rPr>
              <a:t>Energy Deposition</a:t>
            </a:r>
          </a:p>
          <a:p>
            <a:pPr marL="0" indent="0">
              <a:buNone/>
            </a:pPr>
            <a:r>
              <a:rPr lang="en-US" dirty="0" smtClean="0">
                <a:solidFill>
                  <a:srgbClr val="FFFF00"/>
                </a:solidFill>
              </a:rPr>
              <a:t>RF in Magnetic Fields</a:t>
            </a:r>
          </a:p>
          <a:p>
            <a:pPr marL="0" indent="0">
              <a:buNone/>
            </a:pPr>
            <a:r>
              <a:rPr lang="en-US" dirty="0" smtClean="0">
                <a:solidFill>
                  <a:srgbClr val="FFFF00"/>
                </a:solidFill>
              </a:rPr>
              <a:t>Magnet Needs (Nb</a:t>
            </a:r>
            <a:r>
              <a:rPr lang="en-US" baseline="-25000" dirty="0" smtClean="0">
                <a:solidFill>
                  <a:srgbClr val="FFFF00"/>
                </a:solidFill>
              </a:rPr>
              <a:t>3</a:t>
            </a:r>
            <a:r>
              <a:rPr lang="en-US" dirty="0" smtClean="0">
                <a:solidFill>
                  <a:srgbClr val="FFFF00"/>
                </a:solidFill>
              </a:rPr>
              <a:t>Sn </a:t>
            </a:r>
            <a:r>
              <a:rPr lang="en-US" dirty="0" err="1" smtClean="0">
                <a:solidFill>
                  <a:srgbClr val="FFFF00"/>
                </a:solidFill>
              </a:rPr>
              <a:t>vs</a:t>
            </a:r>
            <a:r>
              <a:rPr lang="en-US" dirty="0" smtClean="0">
                <a:solidFill>
                  <a:srgbClr val="FFFF00"/>
                </a:solidFill>
              </a:rPr>
              <a:t> HTS)</a:t>
            </a:r>
          </a:p>
          <a:p>
            <a:pPr marL="0" indent="0">
              <a:buNone/>
            </a:pPr>
            <a:r>
              <a:rPr lang="en-US" dirty="0" smtClean="0">
                <a:solidFill>
                  <a:srgbClr val="FFFF00"/>
                </a:solidFill>
              </a:rPr>
              <a:t>Performance</a:t>
            </a:r>
          </a:p>
          <a:p>
            <a:pPr marL="0" indent="0">
              <a:buNone/>
            </a:pPr>
            <a:r>
              <a:rPr lang="en-US" dirty="0" smtClean="0">
                <a:solidFill>
                  <a:srgbClr val="CCFFCC"/>
                </a:solidFill>
              </a:rPr>
              <a:t>Acceptance (NF)</a:t>
            </a:r>
          </a:p>
          <a:p>
            <a:pPr marL="0" indent="0">
              <a:buNone/>
            </a:pPr>
            <a:r>
              <a:rPr lang="en-US" dirty="0" smtClean="0">
                <a:solidFill>
                  <a:srgbClr val="CCFFCC"/>
                </a:solidFill>
              </a:rPr>
              <a:t>&gt;400 Hz AC Magnets (MC)</a:t>
            </a:r>
          </a:p>
          <a:p>
            <a:pPr marL="0" indent="0">
              <a:buNone/>
            </a:pPr>
            <a:r>
              <a:rPr lang="en-US" dirty="0" smtClean="0">
                <a:solidFill>
                  <a:srgbClr val="3366FF"/>
                </a:solidFill>
              </a:rPr>
              <a:t>IR Magnet Strengths/Apertures</a:t>
            </a:r>
          </a:p>
          <a:p>
            <a:pPr marL="0" indent="0">
              <a:buNone/>
            </a:pPr>
            <a:r>
              <a:rPr lang="en-US" dirty="0" smtClean="0">
                <a:solidFill>
                  <a:srgbClr val="DE5DFF"/>
                </a:solidFill>
              </a:rPr>
              <a:t>SC Magnet Heat Loads (</a:t>
            </a:r>
            <a:r>
              <a:rPr lang="en-US" dirty="0" smtClean="0">
                <a:solidFill>
                  <a:srgbClr val="DE5DFF"/>
                </a:solidFill>
                <a:latin typeface="Symbol" charset="2"/>
                <a:cs typeface="Symbol" charset="2"/>
              </a:rPr>
              <a:t>m</a:t>
            </a:r>
            <a:r>
              <a:rPr lang="en-US" dirty="0" smtClean="0">
                <a:solidFill>
                  <a:srgbClr val="DE5DFF"/>
                </a:solidFill>
                <a:cs typeface="Symbol" charset="2"/>
              </a:rPr>
              <a:t> decay)</a:t>
            </a:r>
          </a:p>
          <a:p>
            <a:pPr marL="0" indent="0">
              <a:buNone/>
            </a:pPr>
            <a:r>
              <a:rPr lang="en-US" dirty="0" smtClean="0">
                <a:solidFill>
                  <a:srgbClr val="2EFF36"/>
                </a:solidFill>
                <a:cs typeface="Symbol" charset="2"/>
              </a:rPr>
              <a:t>Backgrounds (</a:t>
            </a:r>
            <a:r>
              <a:rPr lang="en-US" dirty="0">
                <a:solidFill>
                  <a:srgbClr val="2EFF36"/>
                </a:solidFill>
                <a:latin typeface="Symbol" charset="2"/>
                <a:cs typeface="Symbol" charset="2"/>
              </a:rPr>
              <a:t>m</a:t>
            </a:r>
            <a:r>
              <a:rPr lang="en-US" dirty="0">
                <a:solidFill>
                  <a:srgbClr val="2EFF36"/>
                </a:solidFill>
                <a:cs typeface="Symbol" charset="2"/>
              </a:rPr>
              <a:t> decay)</a:t>
            </a:r>
          </a:p>
          <a:p>
            <a:pPr marL="0" indent="0">
              <a:buNone/>
            </a:pPr>
            <a:endParaRPr lang="en-US" dirty="0" smtClean="0">
              <a:solidFill>
                <a:srgbClr val="FFFF00"/>
              </a:solidFill>
            </a:endParaRPr>
          </a:p>
          <a:p>
            <a:pPr marL="0" indent="0">
              <a:buNone/>
            </a:pPr>
            <a:endParaRPr lang="en-US" dirty="0">
              <a:solidFill>
                <a:srgbClr val="FFFF00"/>
              </a:solidFill>
            </a:endParaRPr>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dirty="0"/>
          </a:p>
        </p:txBody>
      </p:sp>
      <p:sp>
        <p:nvSpPr>
          <p:cNvPr id="6" name="Slide Number Placeholder 5"/>
          <p:cNvSpPr>
            <a:spLocks noGrp="1"/>
          </p:cNvSpPr>
          <p:nvPr>
            <p:ph type="sldNum" sz="quarter" idx="12"/>
          </p:nvPr>
        </p:nvSpPr>
        <p:spPr/>
        <p:txBody>
          <a:bodyPr/>
          <a:lstStyle/>
          <a:p>
            <a:fld id="{98817235-C917-8F48-A936-FEF3725D9AF4}" type="slidenum">
              <a:rPr lang="en-US" smtClean="0"/>
              <a:t>31</a:t>
            </a:fld>
            <a:endParaRPr lang="en-US"/>
          </a:p>
        </p:txBody>
      </p:sp>
      <p:cxnSp>
        <p:nvCxnSpPr>
          <p:cNvPr id="10" name="Straight Connector 9"/>
          <p:cNvCxnSpPr/>
          <p:nvPr/>
        </p:nvCxnSpPr>
        <p:spPr>
          <a:xfrm flipV="1">
            <a:off x="1828800" y="1371600"/>
            <a:ext cx="1600200" cy="6858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1828800" y="1828800"/>
            <a:ext cx="1600200" cy="2286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2438400" y="2286000"/>
            <a:ext cx="990600" cy="30480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955800" y="2819400"/>
            <a:ext cx="1473200" cy="393700"/>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955800" y="3213100"/>
            <a:ext cx="1473200" cy="0"/>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667000" y="4127500"/>
            <a:ext cx="762000" cy="381000"/>
          </a:xfrm>
          <a:prstGeom prst="line">
            <a:avLst/>
          </a:prstGeom>
          <a:ln>
            <a:solidFill>
              <a:srgbClr val="CCFFCC"/>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895600" y="4851400"/>
            <a:ext cx="533400" cy="152400"/>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819400" y="5346700"/>
            <a:ext cx="609600" cy="101600"/>
          </a:xfrm>
          <a:prstGeom prst="line">
            <a:avLst/>
          </a:prstGeom>
          <a:ln>
            <a:solidFill>
              <a:srgbClr val="DE5DFF"/>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314700" y="5956300"/>
            <a:ext cx="114300" cy="0"/>
          </a:xfrm>
          <a:prstGeom prst="line">
            <a:avLst/>
          </a:prstGeom>
          <a:ln>
            <a:solidFill>
              <a:srgbClr val="2EFF36"/>
            </a:solidFill>
          </a:ln>
          <a:effectLst/>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152400" y="2832100"/>
            <a:ext cx="1803400" cy="685800"/>
          </a:xfrm>
          <a:prstGeom prst="ellipse">
            <a:avLst/>
          </a:prstGeom>
          <a:noFill/>
          <a:ln w="3810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215900" y="5613400"/>
            <a:ext cx="3098800" cy="685800"/>
          </a:xfrm>
          <a:prstGeom prst="ellipse">
            <a:avLst/>
          </a:prstGeom>
          <a:noFill/>
          <a:ln w="38100" cmpd="sng">
            <a:solidFill>
              <a:srgbClr val="2EFF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2667000" y="4127500"/>
            <a:ext cx="762000" cy="0"/>
          </a:xfrm>
          <a:prstGeom prst="line">
            <a:avLst/>
          </a:prstGeom>
          <a:ln>
            <a:solidFill>
              <a:srgbClr val="CCFFCC"/>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955800" y="3213100"/>
            <a:ext cx="1473200" cy="467519"/>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67717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dissolv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600" dirty="0" smtClean="0"/>
              <a:t>Characteristics of the Muon Source</a:t>
            </a:r>
            <a:endParaRPr lang="en-US" sz="3600" dirty="0"/>
          </a:p>
        </p:txBody>
      </p:sp>
      <p:sp>
        <p:nvSpPr>
          <p:cNvPr id="8" name="Content Placeholder 7"/>
          <p:cNvSpPr>
            <a:spLocks noGrp="1"/>
          </p:cNvSpPr>
          <p:nvPr>
            <p:ph idx="1"/>
          </p:nvPr>
        </p:nvSpPr>
        <p:spPr>
          <a:xfrm>
            <a:off x="165100" y="847726"/>
            <a:ext cx="8921750" cy="5832474"/>
          </a:xfrm>
        </p:spPr>
        <p:txBody>
          <a:bodyPr>
            <a:normAutofit/>
          </a:bodyPr>
          <a:lstStyle/>
          <a:p>
            <a:r>
              <a:rPr lang="en-US" dirty="0" smtClean="0"/>
              <a:t>Overarching </a:t>
            </a:r>
            <a:r>
              <a:rPr lang="en-US" dirty="0" smtClean="0"/>
              <a:t>goals</a:t>
            </a:r>
            <a:br>
              <a:rPr lang="en-US" dirty="0" smtClean="0"/>
            </a:br>
            <a:endParaRPr lang="en-US" dirty="0" smtClean="0"/>
          </a:p>
          <a:p>
            <a:pPr lvl="1"/>
            <a:r>
              <a:rPr lang="en-US" dirty="0" smtClean="0">
                <a:solidFill>
                  <a:srgbClr val="FFFF00"/>
                </a:solidFill>
              </a:rPr>
              <a:t>NF:  	Provide O(10</a:t>
            </a:r>
            <a:r>
              <a:rPr lang="en-US" baseline="30000" dirty="0" smtClean="0">
                <a:solidFill>
                  <a:srgbClr val="FFFF00"/>
                </a:solidFill>
              </a:rPr>
              <a:t>21</a:t>
            </a:r>
            <a:r>
              <a:rPr lang="en-US" dirty="0" smtClean="0">
                <a:solidFill>
                  <a:srgbClr val="FFFF00"/>
                </a:solidFill>
              </a:rPr>
              <a:t>) </a:t>
            </a:r>
            <a:r>
              <a:rPr lang="en-US" dirty="0" smtClean="0">
                <a:solidFill>
                  <a:srgbClr val="FFFF00"/>
                </a:solidFill>
                <a:latin typeface="Symbol" charset="2"/>
                <a:cs typeface="Symbol" charset="2"/>
              </a:rPr>
              <a:t>m</a:t>
            </a:r>
            <a:r>
              <a:rPr lang="en-US" dirty="0" smtClean="0">
                <a:solidFill>
                  <a:srgbClr val="FFFF00"/>
                </a:solidFill>
                <a:cs typeface="Symbol" charset="2"/>
              </a:rPr>
              <a:t>/</a:t>
            </a:r>
            <a:r>
              <a:rPr lang="en-US" dirty="0" err="1" smtClean="0">
                <a:solidFill>
                  <a:srgbClr val="FFFF00"/>
                </a:solidFill>
                <a:cs typeface="Symbol" charset="2"/>
              </a:rPr>
              <a:t>yr</a:t>
            </a:r>
            <a:r>
              <a:rPr lang="en-US" dirty="0" smtClean="0">
                <a:solidFill>
                  <a:srgbClr val="FFFF00"/>
                </a:solidFill>
                <a:cs typeface="Symbol" charset="2"/>
              </a:rPr>
              <a:t> within the acceptance of a </a:t>
            </a:r>
            <a:r>
              <a:rPr lang="en-US" dirty="0" smtClean="0">
                <a:solidFill>
                  <a:srgbClr val="FFFF00"/>
                </a:solidFill>
                <a:latin typeface="Symbol" charset="2"/>
                <a:cs typeface="Symbol" charset="2"/>
              </a:rPr>
              <a:t>m</a:t>
            </a:r>
            <a:r>
              <a:rPr lang="en-US" dirty="0" smtClean="0">
                <a:solidFill>
                  <a:srgbClr val="FFFF00"/>
                </a:solidFill>
                <a:cs typeface="Symbol" charset="2"/>
              </a:rPr>
              <a:t> ring</a:t>
            </a:r>
          </a:p>
          <a:p>
            <a:pPr lvl="1"/>
            <a:r>
              <a:rPr lang="en-US" dirty="0" smtClean="0">
                <a:solidFill>
                  <a:srgbClr val="FFFF00"/>
                </a:solidFill>
                <a:cs typeface="Symbol" charset="2"/>
              </a:rPr>
              <a:t>MC:  	Provide luminosities &gt;10</a:t>
            </a:r>
            <a:r>
              <a:rPr lang="en-US" baseline="30000" dirty="0" smtClean="0">
                <a:solidFill>
                  <a:srgbClr val="FFFF00"/>
                </a:solidFill>
                <a:cs typeface="Symbol" charset="2"/>
              </a:rPr>
              <a:t>34</a:t>
            </a:r>
            <a:r>
              <a:rPr lang="en-US" dirty="0" smtClean="0">
                <a:solidFill>
                  <a:srgbClr val="FFFF00"/>
                </a:solidFill>
                <a:cs typeface="Symbol" charset="2"/>
              </a:rPr>
              <a:t>/cm</a:t>
            </a:r>
            <a:r>
              <a:rPr lang="en-US" baseline="30000" dirty="0" smtClean="0">
                <a:solidFill>
                  <a:srgbClr val="FFFF00"/>
                </a:solidFill>
                <a:cs typeface="Symbol" charset="2"/>
              </a:rPr>
              <a:t>-2</a:t>
            </a:r>
            <a:r>
              <a:rPr lang="en-US" dirty="0" smtClean="0">
                <a:solidFill>
                  <a:srgbClr val="FFFF00"/>
                </a:solidFill>
                <a:cs typeface="Symbol" charset="2"/>
              </a:rPr>
              <a:t>s</a:t>
            </a:r>
            <a:r>
              <a:rPr lang="en-US" baseline="30000" dirty="0" smtClean="0">
                <a:solidFill>
                  <a:srgbClr val="FFFF00"/>
                </a:solidFill>
                <a:cs typeface="Symbol" charset="2"/>
              </a:rPr>
              <a:t>-1</a:t>
            </a:r>
            <a:r>
              <a:rPr lang="en-US" dirty="0" smtClean="0">
                <a:solidFill>
                  <a:srgbClr val="FFFF00"/>
                </a:solidFill>
                <a:cs typeface="Symbol" charset="2"/>
              </a:rPr>
              <a:t> at TeV-scale (~n</a:t>
            </a:r>
            <a:r>
              <a:rPr lang="en-US" baseline="-25000" dirty="0" smtClean="0">
                <a:solidFill>
                  <a:srgbClr val="FFFF00"/>
                </a:solidFill>
                <a:cs typeface="Symbol" charset="2"/>
              </a:rPr>
              <a:t>b</a:t>
            </a:r>
            <a:r>
              <a:rPr lang="en-US" baseline="30000" dirty="0" smtClean="0">
                <a:solidFill>
                  <a:srgbClr val="FFFF00"/>
                </a:solidFill>
                <a:cs typeface="Symbol" charset="2"/>
              </a:rPr>
              <a:t>2</a:t>
            </a:r>
            <a:r>
              <a:rPr lang="en-US" dirty="0" smtClean="0">
                <a:solidFill>
                  <a:srgbClr val="FFFF00"/>
                </a:solidFill>
                <a:cs typeface="Symbol" charset="2"/>
              </a:rPr>
              <a:t>) </a:t>
            </a:r>
            <a:r>
              <a:rPr lang="en-US" dirty="0" smtClean="0">
                <a:solidFill>
                  <a:srgbClr val="FFFF00"/>
                </a:solidFill>
              </a:rPr>
              <a:t/>
            </a:r>
            <a:br>
              <a:rPr lang="en-US" dirty="0" smtClean="0">
                <a:solidFill>
                  <a:srgbClr val="FFFF00"/>
                </a:solidFill>
              </a:rPr>
            </a:br>
            <a:r>
              <a:rPr lang="en-US" dirty="0" smtClean="0">
                <a:solidFill>
                  <a:srgbClr val="FFFF00"/>
                </a:solidFill>
              </a:rPr>
              <a:t>		Enable precision probe of particles like the </a:t>
            </a:r>
            <a:r>
              <a:rPr lang="en-US" dirty="0" smtClean="0">
                <a:solidFill>
                  <a:srgbClr val="FFFF00"/>
                </a:solidFill>
              </a:rPr>
              <a:t>Higgs</a:t>
            </a:r>
          </a:p>
          <a:p>
            <a:pPr lvl="1"/>
            <a:endParaRPr lang="en-US" dirty="0" smtClean="0">
              <a:solidFill>
                <a:srgbClr val="FFFF00"/>
              </a:solidFill>
            </a:endParaRPr>
          </a:p>
          <a:p>
            <a:r>
              <a:rPr lang="en-US" dirty="0" smtClean="0">
                <a:cs typeface="Symbol" charset="2"/>
              </a:rPr>
              <a:t>How do we do this?</a:t>
            </a:r>
            <a:endParaRPr lang="en-US" dirty="0" smtClean="0">
              <a:cs typeface="Symbol" charset="2"/>
            </a:endParaRPr>
          </a:p>
          <a:p>
            <a:pPr lvl="1"/>
            <a:r>
              <a:rPr lang="en-US" dirty="0" smtClean="0">
                <a:cs typeface="Symbol" charset="2"/>
              </a:rPr>
              <a:t>Tertiary muon production through protons on target (followed by capture and cooling)</a:t>
            </a:r>
          </a:p>
          <a:p>
            <a:pPr marL="457200" lvl="2" indent="0">
              <a:buNone/>
            </a:pPr>
            <a:r>
              <a:rPr lang="en-US" dirty="0" smtClean="0">
                <a:cs typeface="Symbol" charset="2"/>
              </a:rPr>
              <a:t>Rate </a:t>
            </a:r>
            <a:r>
              <a:rPr lang="en-US" dirty="0" smtClean="0">
                <a:cs typeface="Symbol" charset="2"/>
              </a:rPr>
              <a:t>&gt; 10</a:t>
            </a:r>
            <a:r>
              <a:rPr lang="en-US" baseline="30000" dirty="0" smtClean="0">
                <a:cs typeface="Symbol" charset="2"/>
              </a:rPr>
              <a:t>13</a:t>
            </a:r>
            <a:r>
              <a:rPr lang="en-US" dirty="0" smtClean="0">
                <a:cs typeface="Symbol" charset="2"/>
              </a:rPr>
              <a:t>/sec		</a:t>
            </a:r>
            <a:r>
              <a:rPr lang="en-US" dirty="0" err="1" smtClean="0">
                <a:cs typeface="Symbol" charset="2"/>
              </a:rPr>
              <a:t>n</a:t>
            </a:r>
            <a:r>
              <a:rPr lang="en-US" baseline="-25000" dirty="0" err="1" smtClean="0">
                <a:cs typeface="Symbol" charset="2"/>
              </a:rPr>
              <a:t>b</a:t>
            </a:r>
            <a:r>
              <a:rPr lang="en-US" baseline="-25000" dirty="0" smtClean="0">
                <a:cs typeface="Symbol" charset="2"/>
              </a:rPr>
              <a:t> </a:t>
            </a:r>
            <a:r>
              <a:rPr lang="en-US" dirty="0" smtClean="0">
                <a:cs typeface="Symbol" charset="2"/>
              </a:rPr>
              <a:t>= 2×10</a:t>
            </a:r>
            <a:r>
              <a:rPr lang="en-US" baseline="30000" dirty="0" smtClean="0">
                <a:cs typeface="Symbol" charset="2"/>
              </a:rPr>
              <a:t>12</a:t>
            </a:r>
            <a:endParaRPr lang="en-US" dirty="0" smtClean="0">
              <a:cs typeface="Symbol" charset="2"/>
            </a:endParaRPr>
          </a:p>
          <a:p>
            <a:pPr marL="457200" lvl="2" indent="0">
              <a:buNone/>
            </a:pPr>
            <a:endParaRPr lang="en-US" dirty="0">
              <a:latin typeface="Symbol" charset="2"/>
              <a:cs typeface="Symbol" charset="2"/>
            </a:endParaRPr>
          </a:p>
          <a:p>
            <a:pPr marL="457200" lvl="2" indent="0">
              <a:buNone/>
            </a:pPr>
            <a:endParaRPr lang="en-US" dirty="0" smtClean="0">
              <a:cs typeface="Symbol" charset="2"/>
            </a:endParaRPr>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32</a:t>
            </a:fld>
            <a:endParaRPr lang="en-US"/>
          </a:p>
        </p:txBody>
      </p:sp>
    </p:spTree>
    <p:extLst>
      <p:ext uri="{BB962C8B-B14F-4D97-AF65-F5344CB8AC3E}">
        <p14:creationId xmlns:p14="http://schemas.microsoft.com/office/powerpoint/2010/main" val="32383284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6200" y="762000"/>
            <a:ext cx="3592045" cy="314096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5100" y="76200"/>
            <a:ext cx="8064500" cy="841355"/>
          </a:xfrm>
        </p:spPr>
        <p:txBody>
          <a:bodyPr/>
          <a:lstStyle/>
          <a:p>
            <a:r>
              <a:rPr lang="en-US" dirty="0" smtClean="0"/>
              <a:t>Proton Driver</a:t>
            </a:r>
            <a:endParaRPr lang="en-US" dirty="0"/>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dirty="0"/>
          </a:p>
        </p:txBody>
      </p:sp>
      <p:sp>
        <p:nvSpPr>
          <p:cNvPr id="6" name="Slide Number Placeholder 5"/>
          <p:cNvSpPr>
            <a:spLocks noGrp="1"/>
          </p:cNvSpPr>
          <p:nvPr>
            <p:ph type="sldNum" sz="quarter" idx="12"/>
          </p:nvPr>
        </p:nvSpPr>
        <p:spPr>
          <a:xfrm>
            <a:off x="76200" y="6350000"/>
            <a:ext cx="508000" cy="365125"/>
          </a:xfrm>
        </p:spPr>
        <p:txBody>
          <a:bodyPr/>
          <a:lstStyle/>
          <a:p>
            <a:fld id="{98817235-C917-8F48-A936-FEF3725D9AF4}" type="slidenum">
              <a:rPr lang="en-US" smtClean="0"/>
              <a:t>33</a:t>
            </a:fld>
            <a:endParaRPr lang="en-US"/>
          </a:p>
        </p:txBody>
      </p:sp>
      <p:sp>
        <p:nvSpPr>
          <p:cNvPr id="8" name="Rounded Rectangle 7"/>
          <p:cNvSpPr/>
          <p:nvPr/>
        </p:nvSpPr>
        <p:spPr>
          <a:xfrm>
            <a:off x="5791200" y="3962400"/>
            <a:ext cx="3276600" cy="2475141"/>
          </a:xfrm>
          <a:prstGeom prst="roundRect">
            <a:avLst/>
          </a:prstGeom>
        </p:spPr>
        <p:style>
          <a:lnRef idx="3">
            <a:schemeClr val="lt1"/>
          </a:lnRef>
          <a:fillRef idx="1">
            <a:schemeClr val="accent2"/>
          </a:fillRef>
          <a:effectRef idx="1">
            <a:schemeClr val="accent2"/>
          </a:effectRef>
          <a:fontRef idx="minor">
            <a:schemeClr val="lt1"/>
          </a:fontRef>
        </p:style>
        <p:txBody>
          <a:bodyPr rtlCol="0" anchor="t"/>
          <a:lstStyle/>
          <a:p>
            <a:pPr marL="285750" indent="-285750">
              <a:buFont typeface="Wingdings" charset="2"/>
              <a:buChar char="ü"/>
            </a:pPr>
            <a:r>
              <a:rPr lang="en-US" dirty="0" smtClean="0"/>
              <a:t>Based on 6-8 GeV Linac Source</a:t>
            </a:r>
          </a:p>
          <a:p>
            <a:pPr marL="285750" indent="-285750">
              <a:buFont typeface="Wingdings" charset="2"/>
              <a:buChar char="ü"/>
            </a:pPr>
            <a:r>
              <a:rPr lang="en-US" dirty="0" smtClean="0"/>
              <a:t>Accumulator &amp; </a:t>
            </a:r>
            <a:r>
              <a:rPr lang="en-US" dirty="0" err="1" smtClean="0"/>
              <a:t>Buncher</a:t>
            </a:r>
            <a:r>
              <a:rPr lang="en-US" dirty="0" smtClean="0"/>
              <a:t> Ring Designs in hand</a:t>
            </a:r>
          </a:p>
          <a:p>
            <a:pPr marL="285750" indent="-285750">
              <a:buFont typeface="Wingdings" charset="2"/>
              <a:buChar char="ü"/>
            </a:pPr>
            <a:r>
              <a:rPr lang="en-US" dirty="0" smtClean="0"/>
              <a:t>H- stripping requirements same as those established for Fermilab’s Project X</a:t>
            </a:r>
            <a:endParaRPr lang="en-US" dirty="0"/>
          </a:p>
        </p:txBody>
      </p:sp>
      <p:grpSp>
        <p:nvGrpSpPr>
          <p:cNvPr id="9" name="Group 8"/>
          <p:cNvGrpSpPr>
            <a:grpSpLocks noChangeAspect="1"/>
          </p:cNvGrpSpPr>
          <p:nvPr/>
        </p:nvGrpSpPr>
        <p:grpSpPr>
          <a:xfrm>
            <a:off x="97957" y="762000"/>
            <a:ext cx="3570287" cy="3001813"/>
            <a:chOff x="1692275" y="1076721"/>
            <a:chExt cx="5492750" cy="4618174"/>
          </a:xfrm>
          <a:solidFill>
            <a:schemeClr val="bg1"/>
          </a:solidFill>
        </p:grpSpPr>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322512" y="685801"/>
              <a:ext cx="4232275" cy="54927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679029" y="4710179"/>
              <a:ext cx="1016444" cy="353943"/>
            </a:xfrm>
            <a:prstGeom prst="rect">
              <a:avLst/>
            </a:prstGeom>
            <a:grpFill/>
          </p:spPr>
          <p:txBody>
            <a:bodyPr wrap="square" lIns="45720" tIns="0" rIns="45720" rtlCol="0">
              <a:spAutoFit/>
            </a:bodyPr>
            <a:lstStyle/>
            <a:p>
              <a:r>
                <a:rPr lang="en-US" sz="1000" dirty="0" smtClean="0"/>
                <a:t>kicker for vertical extraction</a:t>
              </a:r>
              <a:endParaRPr lang="en-US" sz="1000" dirty="0"/>
            </a:p>
          </p:txBody>
        </p:sp>
        <p:sp>
          <p:nvSpPr>
            <p:cNvPr id="12" name="TextBox 11"/>
            <p:cNvSpPr txBox="1"/>
            <p:nvPr/>
          </p:nvSpPr>
          <p:spPr>
            <a:xfrm>
              <a:off x="2799617" y="1076721"/>
              <a:ext cx="824641" cy="200055"/>
            </a:xfrm>
            <a:prstGeom prst="rect">
              <a:avLst/>
            </a:prstGeom>
            <a:grpFill/>
          </p:spPr>
          <p:txBody>
            <a:bodyPr wrap="square" lIns="45720" tIns="0" rIns="45720" rtlCol="0">
              <a:spAutoFit/>
            </a:bodyPr>
            <a:lstStyle/>
            <a:p>
              <a:r>
                <a:rPr lang="en-US" sz="1000" dirty="0" smtClean="0"/>
                <a:t>H</a:t>
              </a:r>
              <a:r>
                <a:rPr lang="en-US" sz="1000" baseline="30000" dirty="0" smtClean="0"/>
                <a:t>-</a:t>
              </a:r>
              <a:r>
                <a:rPr lang="en-US" sz="1000" dirty="0" smtClean="0"/>
                <a:t> beam</a:t>
              </a:r>
              <a:endParaRPr lang="en-US" sz="1000" dirty="0"/>
            </a:p>
          </p:txBody>
        </p:sp>
        <p:sp>
          <p:nvSpPr>
            <p:cNvPr id="13" name="TextBox 12"/>
            <p:cNvSpPr txBox="1"/>
            <p:nvPr/>
          </p:nvSpPr>
          <p:spPr>
            <a:xfrm>
              <a:off x="3614007" y="4710181"/>
              <a:ext cx="824641" cy="353943"/>
            </a:xfrm>
            <a:prstGeom prst="rect">
              <a:avLst/>
            </a:prstGeom>
            <a:grpFill/>
          </p:spPr>
          <p:txBody>
            <a:bodyPr wrap="square" lIns="45720" tIns="0" rIns="45720" rtlCol="0">
              <a:spAutoFit/>
            </a:bodyPr>
            <a:lstStyle/>
            <a:p>
              <a:r>
                <a:rPr lang="en-US" sz="1000" dirty="0" smtClean="0"/>
                <a:t>3.87 MHz RF V=11 kV</a:t>
              </a:r>
              <a:endParaRPr lang="en-US" sz="1000" dirty="0"/>
            </a:p>
          </p:txBody>
        </p:sp>
        <p:cxnSp>
          <p:nvCxnSpPr>
            <p:cNvPr id="14" name="Straight Arrow Connector 13"/>
            <p:cNvCxnSpPr/>
            <p:nvPr/>
          </p:nvCxnSpPr>
          <p:spPr>
            <a:xfrm flipH="1">
              <a:off x="3898845" y="5452302"/>
              <a:ext cx="711560" cy="242593"/>
            </a:xfrm>
            <a:prstGeom prst="straightConnector1">
              <a:avLst/>
            </a:prstGeom>
            <a:grpFill/>
            <a:ln>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382915" y="1239915"/>
              <a:ext cx="1643413" cy="192025"/>
            </a:xfrm>
            <a:prstGeom prst="straightConnector1">
              <a:avLst/>
            </a:prstGeom>
            <a:grpFill/>
            <a:ln>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852440" y="5088713"/>
              <a:ext cx="46405" cy="168807"/>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956049" y="5088713"/>
              <a:ext cx="52540" cy="168807"/>
            </a:xfrm>
            <a:prstGeom prst="line">
              <a:avLst/>
            </a:prstGeom>
            <a:grpFill/>
          </p:spPr>
          <p:style>
            <a:lnRef idx="1">
              <a:schemeClr val="accent1"/>
            </a:lnRef>
            <a:fillRef idx="0">
              <a:schemeClr val="accent1"/>
            </a:fillRef>
            <a:effectRef idx="0">
              <a:schemeClr val="accent1"/>
            </a:effectRef>
            <a:fontRef idx="minor">
              <a:schemeClr val="tx1"/>
            </a:fontRef>
          </p:style>
        </p:cxnSp>
      </p:gr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6336" y="762000"/>
            <a:ext cx="4512178" cy="3170364"/>
          </a:xfrm>
          <a:prstGeom prst="rect">
            <a:avLst/>
          </a:prstGeom>
        </p:spPr>
      </p:pic>
      <p:sp>
        <p:nvSpPr>
          <p:cNvPr id="20" name="TextBox 19"/>
          <p:cNvSpPr txBox="1"/>
          <p:nvPr/>
        </p:nvSpPr>
        <p:spPr>
          <a:xfrm>
            <a:off x="533363" y="1769367"/>
            <a:ext cx="2699477" cy="923330"/>
          </a:xfrm>
          <a:prstGeom prst="rect">
            <a:avLst/>
          </a:prstGeom>
          <a:noFill/>
        </p:spPr>
        <p:txBody>
          <a:bodyPr wrap="none" rtlCol="0">
            <a:spAutoFit/>
          </a:bodyPr>
          <a:lstStyle/>
          <a:p>
            <a:pPr algn="ctr"/>
            <a:r>
              <a:rPr lang="en-US" dirty="0" smtClean="0">
                <a:solidFill>
                  <a:srgbClr val="FF0000"/>
                </a:solidFill>
              </a:rPr>
              <a:t>Accumulator Ring</a:t>
            </a:r>
            <a:br>
              <a:rPr lang="en-US" dirty="0" smtClean="0">
                <a:solidFill>
                  <a:srgbClr val="FF0000"/>
                </a:solidFill>
              </a:rPr>
            </a:br>
            <a:r>
              <a:rPr lang="en-US" dirty="0" smtClean="0">
                <a:solidFill>
                  <a:srgbClr val="FF0000"/>
                </a:solidFill>
              </a:rPr>
              <a:t>Layout &amp; Injection Orbits</a:t>
            </a:r>
          </a:p>
          <a:p>
            <a:pPr algn="ctr"/>
            <a:r>
              <a:rPr lang="en-US" dirty="0" smtClean="0">
                <a:solidFill>
                  <a:srgbClr val="FF0000"/>
                </a:solidFill>
              </a:rPr>
              <a:t>(</a:t>
            </a:r>
            <a:r>
              <a:rPr lang="en-US" dirty="0" err="1" smtClean="0">
                <a:solidFill>
                  <a:srgbClr val="FF0000"/>
                </a:solidFill>
              </a:rPr>
              <a:t>Alexahin</a:t>
            </a:r>
            <a:r>
              <a:rPr lang="en-US" dirty="0" smtClean="0">
                <a:solidFill>
                  <a:srgbClr val="FF0000"/>
                </a:solidFill>
              </a:rPr>
              <a:t>, </a:t>
            </a:r>
            <a:r>
              <a:rPr lang="en-US" dirty="0" err="1" smtClean="0">
                <a:solidFill>
                  <a:srgbClr val="FF0000"/>
                </a:solidFill>
              </a:rPr>
              <a:t>Kapin</a:t>
            </a:r>
            <a:r>
              <a:rPr lang="en-US" dirty="0" smtClean="0">
                <a:solidFill>
                  <a:srgbClr val="FF0000"/>
                </a:solidFill>
              </a:rPr>
              <a:t>)</a:t>
            </a:r>
            <a:endParaRPr lang="en-US" dirty="0">
              <a:solidFill>
                <a:srgbClr val="FF0000"/>
              </a:solidFill>
            </a:endParaRPr>
          </a:p>
        </p:txBody>
      </p:sp>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03412" y="3356943"/>
            <a:ext cx="2385981" cy="3596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520700" y="4191000"/>
            <a:ext cx="1814131" cy="923330"/>
          </a:xfrm>
          <a:prstGeom prst="rect">
            <a:avLst/>
          </a:prstGeom>
          <a:noFill/>
        </p:spPr>
        <p:txBody>
          <a:bodyPr wrap="none" rtlCol="0">
            <a:spAutoFit/>
          </a:bodyPr>
          <a:lstStyle/>
          <a:p>
            <a:r>
              <a:rPr lang="en-US" dirty="0" err="1" smtClean="0">
                <a:solidFill>
                  <a:srgbClr val="FF0000"/>
                </a:solidFill>
              </a:rPr>
              <a:t>Buncher</a:t>
            </a:r>
            <a:r>
              <a:rPr lang="en-US" dirty="0" smtClean="0">
                <a:solidFill>
                  <a:srgbClr val="FF0000"/>
                </a:solidFill>
              </a:rPr>
              <a:t> Ring</a:t>
            </a:r>
            <a:br>
              <a:rPr lang="en-US" dirty="0" smtClean="0">
                <a:solidFill>
                  <a:srgbClr val="FF0000"/>
                </a:solidFill>
              </a:rPr>
            </a:br>
            <a:r>
              <a:rPr lang="en-US" dirty="0" smtClean="0">
                <a:solidFill>
                  <a:srgbClr val="FF0000"/>
                </a:solidFill>
              </a:rPr>
              <a:t>Layout &amp; Optics</a:t>
            </a:r>
            <a:br>
              <a:rPr lang="en-US" dirty="0" smtClean="0">
                <a:solidFill>
                  <a:srgbClr val="FF0000"/>
                </a:solidFill>
              </a:rPr>
            </a:br>
            <a:r>
              <a:rPr lang="en-US" dirty="0" smtClean="0">
                <a:solidFill>
                  <a:srgbClr val="FF0000"/>
                </a:solidFill>
              </a:rPr>
              <a:t>(</a:t>
            </a:r>
            <a:r>
              <a:rPr lang="en-US" dirty="0" err="1" smtClean="0">
                <a:solidFill>
                  <a:srgbClr val="FF0000"/>
                </a:solidFill>
              </a:rPr>
              <a:t>Alexahin</a:t>
            </a:r>
            <a:r>
              <a:rPr lang="en-US" dirty="0" smtClean="0">
                <a:solidFill>
                  <a:srgbClr val="FF0000"/>
                </a:solidFill>
              </a:rPr>
              <a:t>)</a:t>
            </a:r>
            <a:endParaRPr lang="en-US" dirty="0">
              <a:solidFill>
                <a:srgbClr val="FF0000"/>
              </a:solidFill>
            </a:endParaRPr>
          </a:p>
        </p:txBody>
      </p:sp>
      <p:pic>
        <p:nvPicPr>
          <p:cNvPr id="23" name="Picture 22" descr="CR_cell&amp;straight"/>
          <p:cNvPicPr/>
          <p:nvPr/>
        </p:nvPicPr>
        <p:blipFill rotWithShape="1">
          <a:blip r:embed="rId5" cstate="print">
            <a:extLst>
              <a:ext uri="{28A0092B-C50C-407E-A947-70E740481C1C}">
                <a14:useLocalDpi xmlns:a14="http://schemas.microsoft.com/office/drawing/2010/main" val="0"/>
              </a:ext>
            </a:extLst>
          </a:blip>
          <a:srcRect l="2483"/>
          <a:stretch/>
        </p:blipFill>
        <p:spPr bwMode="auto">
          <a:xfrm>
            <a:off x="1714500" y="4800600"/>
            <a:ext cx="4009570" cy="1676400"/>
          </a:xfrm>
          <a:prstGeom prst="rect">
            <a:avLst/>
          </a:prstGeom>
          <a:noFill/>
          <a:ln>
            <a:noFill/>
          </a:ln>
        </p:spPr>
      </p:pic>
      <p:sp>
        <p:nvSpPr>
          <p:cNvPr id="24" name="TextBox 23"/>
          <p:cNvSpPr txBox="1"/>
          <p:nvPr/>
        </p:nvSpPr>
        <p:spPr>
          <a:xfrm>
            <a:off x="3690496" y="3962400"/>
            <a:ext cx="1326004" cy="923330"/>
          </a:xfrm>
          <a:prstGeom prst="rect">
            <a:avLst/>
          </a:prstGeom>
          <a:solidFill>
            <a:srgbClr val="FFFFFF"/>
          </a:solidFill>
        </p:spPr>
        <p:txBody>
          <a:bodyPr wrap="none" rtlCol="0">
            <a:spAutoFit/>
          </a:bodyPr>
          <a:lstStyle/>
          <a:p>
            <a:r>
              <a:rPr lang="en-US" dirty="0" smtClean="0"/>
              <a:t>Optics:</a:t>
            </a:r>
          </a:p>
          <a:p>
            <a:r>
              <a:rPr lang="en-US" dirty="0" smtClean="0"/>
              <a:t>½ </a:t>
            </a:r>
            <a:r>
              <a:rPr lang="en-US" dirty="0" err="1" smtClean="0"/>
              <a:t>staight</a:t>
            </a:r>
            <a:r>
              <a:rPr lang="en-US" dirty="0" smtClean="0"/>
              <a:t> + </a:t>
            </a:r>
            <a:br>
              <a:rPr lang="en-US" dirty="0" smtClean="0"/>
            </a:br>
            <a:r>
              <a:rPr lang="en-US" dirty="0" smtClean="0"/>
              <a:t>1 arc cell</a:t>
            </a:r>
            <a:endParaRPr lang="en-US" dirty="0"/>
          </a:p>
        </p:txBody>
      </p:sp>
    </p:spTree>
    <p:extLst>
      <p:ext uri="{BB962C8B-B14F-4D97-AF65-F5344CB8AC3E}">
        <p14:creationId xmlns:p14="http://schemas.microsoft.com/office/powerpoint/2010/main" val="162851180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76201"/>
            <a:ext cx="8064500" cy="717636"/>
          </a:xfrm>
        </p:spPr>
        <p:txBody>
          <a:bodyPr>
            <a:normAutofit fontScale="90000"/>
          </a:bodyPr>
          <a:lstStyle/>
          <a:p>
            <a:r>
              <a:rPr lang="en-US" dirty="0" smtClean="0"/>
              <a:t>High Power Target</a:t>
            </a:r>
            <a:endParaRPr lang="en-US" dirty="0"/>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dirty="0"/>
          </a:p>
        </p:txBody>
      </p:sp>
      <p:sp>
        <p:nvSpPr>
          <p:cNvPr id="6" name="Slide Number Placeholder 5"/>
          <p:cNvSpPr>
            <a:spLocks noGrp="1"/>
          </p:cNvSpPr>
          <p:nvPr>
            <p:ph type="sldNum" sz="quarter" idx="12"/>
          </p:nvPr>
        </p:nvSpPr>
        <p:spPr/>
        <p:txBody>
          <a:bodyPr/>
          <a:lstStyle/>
          <a:p>
            <a:fld id="{98817235-C917-8F48-A936-FEF3725D9AF4}" type="slidenum">
              <a:rPr lang="en-US" smtClean="0"/>
              <a:t>34</a:t>
            </a:fld>
            <a:endParaRPr lang="en-US"/>
          </a:p>
        </p:txBody>
      </p:sp>
      <p:grpSp>
        <p:nvGrpSpPr>
          <p:cNvPr id="7" name="Group 6"/>
          <p:cNvGrpSpPr/>
          <p:nvPr/>
        </p:nvGrpSpPr>
        <p:grpSpPr>
          <a:xfrm>
            <a:off x="76200" y="3429000"/>
            <a:ext cx="3791557" cy="3029284"/>
            <a:chOff x="5352443" y="856916"/>
            <a:chExt cx="3791557" cy="3029284"/>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52443" y="856916"/>
              <a:ext cx="3791557" cy="3029284"/>
            </a:xfrm>
            <a:prstGeom prst="rect">
              <a:avLst/>
            </a:prstGeom>
            <a:ln>
              <a:solidFill>
                <a:srgbClr val="0000FF"/>
              </a:solidFill>
            </a:ln>
          </p:spPr>
        </p:pic>
        <p:sp>
          <p:nvSpPr>
            <p:cNvPr id="9" name="TextBox 8"/>
            <p:cNvSpPr txBox="1"/>
            <p:nvPr/>
          </p:nvSpPr>
          <p:spPr>
            <a:xfrm>
              <a:off x="6913449" y="990600"/>
              <a:ext cx="1544751" cy="646331"/>
            </a:xfrm>
            <a:prstGeom prst="rect">
              <a:avLst/>
            </a:prstGeom>
            <a:noFill/>
          </p:spPr>
          <p:txBody>
            <a:bodyPr wrap="none" rtlCol="0">
              <a:spAutoFit/>
            </a:bodyPr>
            <a:lstStyle/>
            <a:p>
              <a:r>
                <a:rPr lang="en-US" dirty="0" smtClean="0">
                  <a:solidFill>
                    <a:srgbClr val="FF0000"/>
                  </a:solidFill>
                </a:rPr>
                <a:t>Compact</a:t>
              </a:r>
              <a:br>
                <a:rPr lang="en-US" dirty="0" smtClean="0">
                  <a:solidFill>
                    <a:srgbClr val="FF0000"/>
                  </a:solidFill>
                </a:rPr>
              </a:br>
              <a:r>
                <a:rPr lang="en-US" dirty="0" smtClean="0">
                  <a:solidFill>
                    <a:srgbClr val="FF0000"/>
                  </a:solidFill>
                </a:rPr>
                <a:t>Taper Design</a:t>
              </a:r>
              <a:endParaRPr lang="en-US" dirty="0">
                <a:solidFill>
                  <a:srgbClr val="FF0000"/>
                </a:solidFill>
              </a:endParaRPr>
            </a:p>
          </p:txBody>
        </p:sp>
      </p:grpSp>
      <p:grpSp>
        <p:nvGrpSpPr>
          <p:cNvPr id="12" name="Group 11"/>
          <p:cNvGrpSpPr/>
          <p:nvPr/>
        </p:nvGrpSpPr>
        <p:grpSpPr>
          <a:xfrm>
            <a:off x="3913741" y="3930317"/>
            <a:ext cx="5230259" cy="2507214"/>
            <a:chOff x="3856591" y="3930317"/>
            <a:chExt cx="5230259" cy="2507214"/>
          </a:xfrm>
        </p:grpSpPr>
        <p:pic>
          <p:nvPicPr>
            <p:cNvPr id="10" name="Picture 9"/>
            <p:cNvPicPr>
              <a:picLocks noChangeAspect="1"/>
            </p:cNvPicPr>
            <p:nvPr/>
          </p:nvPicPr>
          <p:blipFill>
            <a:blip r:embed="rId3"/>
            <a:stretch>
              <a:fillRect/>
            </a:stretch>
          </p:blipFill>
          <p:spPr>
            <a:xfrm>
              <a:off x="3856591" y="3930317"/>
              <a:ext cx="5230259" cy="2495883"/>
            </a:xfrm>
            <a:prstGeom prst="rect">
              <a:avLst/>
            </a:prstGeom>
            <a:ln>
              <a:solidFill>
                <a:srgbClr val="0000FF"/>
              </a:solidFill>
            </a:ln>
          </p:spPr>
        </p:pic>
        <p:sp>
          <p:nvSpPr>
            <p:cNvPr id="11" name="TextBox 10"/>
            <p:cNvSpPr txBox="1"/>
            <p:nvPr/>
          </p:nvSpPr>
          <p:spPr>
            <a:xfrm>
              <a:off x="7848600" y="5791200"/>
              <a:ext cx="1052880" cy="646331"/>
            </a:xfrm>
            <a:prstGeom prst="rect">
              <a:avLst/>
            </a:prstGeom>
            <a:noFill/>
          </p:spPr>
          <p:txBody>
            <a:bodyPr wrap="none" rtlCol="0">
              <a:spAutoFit/>
            </a:bodyPr>
            <a:lstStyle/>
            <a:p>
              <a:pPr algn="ctr"/>
              <a:r>
                <a:rPr lang="en-US" dirty="0" smtClean="0">
                  <a:solidFill>
                    <a:srgbClr val="FF0000"/>
                  </a:solidFill>
                </a:rPr>
                <a:t>C Target</a:t>
              </a:r>
              <a:br>
                <a:rPr lang="en-US" dirty="0" smtClean="0">
                  <a:solidFill>
                    <a:srgbClr val="FF0000"/>
                  </a:solidFill>
                </a:rPr>
              </a:br>
              <a:r>
                <a:rPr lang="en-US" dirty="0" smtClean="0">
                  <a:solidFill>
                    <a:srgbClr val="FF0000"/>
                  </a:solidFill>
                </a:rPr>
                <a:t>Option</a:t>
              </a:r>
              <a:endParaRPr lang="en-US" dirty="0">
                <a:solidFill>
                  <a:srgbClr val="FF0000"/>
                </a:solidFill>
              </a:endParaRPr>
            </a:p>
          </p:txBody>
        </p:sp>
      </p:grpSp>
      <p:pic>
        <p:nvPicPr>
          <p:cNvPr id="17" name="Picture 5" descr="MERIT"/>
          <p:cNvPicPr>
            <a:picLocks noChangeAspect="1" noChangeArrowheads="1"/>
          </p:cNvPicPr>
          <p:nvPr/>
        </p:nvPicPr>
        <p:blipFill>
          <a:blip r:embed="rId4"/>
          <a:srcRect/>
          <a:stretch>
            <a:fillRect/>
          </a:stretch>
        </p:blipFill>
        <p:spPr bwMode="auto">
          <a:xfrm>
            <a:off x="76200" y="793836"/>
            <a:ext cx="5181600" cy="2584805"/>
          </a:xfrm>
          <a:prstGeom prst="rect">
            <a:avLst/>
          </a:prstGeom>
          <a:noFill/>
          <a:ln w="9525">
            <a:noFill/>
            <a:miter lim="800000"/>
            <a:headEnd/>
            <a:tailEnd/>
          </a:ln>
        </p:spPr>
      </p:pic>
      <p:grpSp>
        <p:nvGrpSpPr>
          <p:cNvPr id="19" name="Group 18"/>
          <p:cNvGrpSpPr/>
          <p:nvPr/>
        </p:nvGrpSpPr>
        <p:grpSpPr>
          <a:xfrm>
            <a:off x="4038600" y="2057400"/>
            <a:ext cx="2133600" cy="2051050"/>
            <a:chOff x="5257800" y="844550"/>
            <a:chExt cx="2133600" cy="2051050"/>
          </a:xfrm>
        </p:grpSpPr>
        <p:pic>
          <p:nvPicPr>
            <p:cNvPr id="14" name="Picture 4" descr="C:\data0\MERIT\MOVIES\Animation_16014_fats.gif"/>
            <p:cNvPicPr>
              <a:picLocks noChangeAspect="1" noChangeArrowheads="1" noCrop="1"/>
            </p:cNvPicPr>
            <p:nvPr/>
          </p:nvPicPr>
          <p:blipFill>
            <a:blip r:embed="rId5"/>
            <a:srcRect/>
            <a:stretch>
              <a:fillRect/>
            </a:stretch>
          </p:blipFill>
          <p:spPr bwMode="auto">
            <a:xfrm>
              <a:off x="5257800" y="844550"/>
              <a:ext cx="2133600" cy="2051050"/>
            </a:xfrm>
            <a:prstGeom prst="rect">
              <a:avLst/>
            </a:prstGeom>
            <a:noFill/>
            <a:ln w="9525">
              <a:noFill/>
              <a:miter lim="800000"/>
              <a:headEnd/>
              <a:tailEnd/>
            </a:ln>
          </p:spPr>
        </p:pic>
        <p:grpSp>
          <p:nvGrpSpPr>
            <p:cNvPr id="18" name="Group 17"/>
            <p:cNvGrpSpPr/>
            <p:nvPr/>
          </p:nvGrpSpPr>
          <p:grpSpPr>
            <a:xfrm>
              <a:off x="6819900" y="1751525"/>
              <a:ext cx="571500" cy="381000"/>
              <a:chOff x="8394700" y="1562613"/>
              <a:chExt cx="571500" cy="381000"/>
            </a:xfrm>
          </p:grpSpPr>
          <p:sp>
            <p:nvSpPr>
              <p:cNvPr id="15" name="Title 2"/>
              <p:cNvSpPr txBox="1">
                <a:spLocks/>
              </p:cNvSpPr>
              <p:nvPr/>
            </p:nvSpPr>
            <p:spPr>
              <a:xfrm>
                <a:off x="8394700" y="1656275"/>
                <a:ext cx="571500" cy="285750"/>
              </a:xfrm>
              <a:prstGeom prst="rect">
                <a:avLst/>
              </a:prstGeom>
            </p:spPr>
            <p:txBody>
              <a:bodyPr anchor="ctr">
                <a:normAutofit fontScale="77500" lnSpcReduction="20000"/>
              </a:bodyPr>
              <a:lstStyle/>
              <a:p>
                <a:pPr fontAlgn="auto">
                  <a:spcAft>
                    <a:spcPts val="0"/>
                  </a:spcAft>
                  <a:defRPr/>
                </a:pPr>
                <a:r>
                  <a:rPr lang="en-US" dirty="0">
                    <a:solidFill>
                      <a:srgbClr val="FFFFFF"/>
                    </a:solidFill>
                    <a:latin typeface="+mn-lt"/>
                  </a:rPr>
                  <a:t>1 cm</a:t>
                </a:r>
              </a:p>
            </p:txBody>
          </p:sp>
          <p:cxnSp>
            <p:nvCxnSpPr>
              <p:cNvPr id="16" name="Straight Arrow Connector 16"/>
              <p:cNvCxnSpPr>
                <a:cxnSpLocks noChangeShapeType="1"/>
              </p:cNvCxnSpPr>
              <p:nvPr/>
            </p:nvCxnSpPr>
            <p:spPr bwMode="auto">
              <a:xfrm rot="5400000">
                <a:off x="8204994" y="1752319"/>
                <a:ext cx="381000" cy="1588"/>
              </a:xfrm>
              <a:prstGeom prst="straightConnector1">
                <a:avLst/>
              </a:prstGeom>
              <a:noFill/>
              <a:ln w="9525" algn="ctr">
                <a:solidFill>
                  <a:schemeClr val="bg1"/>
                </a:solidFill>
                <a:round/>
                <a:headEnd type="arrow" w="med" len="med"/>
                <a:tailEnd type="arrow" w="med" len="med"/>
              </a:ln>
            </p:spPr>
          </p:cxnSp>
        </p:grpSp>
      </p:grpSp>
      <p:sp>
        <p:nvSpPr>
          <p:cNvPr id="20" name="TextBox 19"/>
          <p:cNvSpPr txBox="1"/>
          <p:nvPr/>
        </p:nvSpPr>
        <p:spPr>
          <a:xfrm>
            <a:off x="124812" y="2782669"/>
            <a:ext cx="1073055" cy="646331"/>
          </a:xfrm>
          <a:prstGeom prst="rect">
            <a:avLst/>
          </a:prstGeom>
          <a:noFill/>
        </p:spPr>
        <p:txBody>
          <a:bodyPr wrap="none" rtlCol="0">
            <a:spAutoFit/>
          </a:bodyPr>
          <a:lstStyle/>
          <a:p>
            <a:r>
              <a:rPr lang="en-US" dirty="0" smtClean="0">
                <a:solidFill>
                  <a:srgbClr val="FF0000"/>
                </a:solidFill>
              </a:rPr>
              <a:t>MERIT</a:t>
            </a:r>
            <a:br>
              <a:rPr lang="en-US" dirty="0" smtClean="0">
                <a:solidFill>
                  <a:srgbClr val="FF0000"/>
                </a:solidFill>
              </a:rPr>
            </a:br>
            <a:r>
              <a:rPr lang="en-US" dirty="0" smtClean="0">
                <a:solidFill>
                  <a:srgbClr val="FF0000"/>
                </a:solidFill>
              </a:rPr>
              <a:t>@CERN</a:t>
            </a:r>
            <a:endParaRPr lang="en-US" dirty="0">
              <a:solidFill>
                <a:srgbClr val="FF0000"/>
              </a:solidFill>
            </a:endParaRPr>
          </a:p>
        </p:txBody>
      </p:sp>
      <p:sp>
        <p:nvSpPr>
          <p:cNvPr id="21" name="Rounded Rectangle 20"/>
          <p:cNvSpPr/>
          <p:nvPr/>
        </p:nvSpPr>
        <p:spPr>
          <a:xfrm>
            <a:off x="6096000" y="914400"/>
            <a:ext cx="2971800" cy="2895601"/>
          </a:xfrm>
          <a:prstGeom prst="roundRect">
            <a:avLst/>
          </a:prstGeom>
        </p:spPr>
        <p:style>
          <a:lnRef idx="3">
            <a:schemeClr val="lt1"/>
          </a:lnRef>
          <a:fillRef idx="1">
            <a:schemeClr val="accent2"/>
          </a:fillRef>
          <a:effectRef idx="1">
            <a:schemeClr val="accent2"/>
          </a:effectRef>
          <a:fontRef idx="minor">
            <a:schemeClr val="lt1"/>
          </a:fontRef>
        </p:style>
        <p:txBody>
          <a:bodyPr rtlCol="0" anchor="t"/>
          <a:lstStyle/>
          <a:p>
            <a:pPr marL="285750" indent="-285750">
              <a:buFont typeface="Wingdings" charset="2"/>
              <a:buChar char="ü"/>
            </a:pPr>
            <a:r>
              <a:rPr lang="en-US" dirty="0" smtClean="0"/>
              <a:t>MERIT </a:t>
            </a:r>
            <a:r>
              <a:rPr lang="en-US" dirty="0" err="1" smtClean="0"/>
              <a:t>Expt</a:t>
            </a:r>
            <a:r>
              <a:rPr lang="en-US" dirty="0" smtClean="0"/>
              <a:t>:</a:t>
            </a:r>
          </a:p>
          <a:p>
            <a:pPr marL="406400" lvl="1" indent="-114300">
              <a:buFont typeface="Arial"/>
              <a:buChar char="•"/>
            </a:pPr>
            <a:r>
              <a:rPr lang="en-US" dirty="0" err="1" smtClean="0"/>
              <a:t>LHg</a:t>
            </a:r>
            <a:r>
              <a:rPr lang="en-US" dirty="0" smtClean="0"/>
              <a:t> Jet in 15T</a:t>
            </a:r>
          </a:p>
          <a:p>
            <a:pPr marL="406400" lvl="1" indent="-114300">
              <a:buFont typeface="Arial"/>
              <a:buChar char="•"/>
            </a:pPr>
            <a:r>
              <a:rPr lang="en-US" dirty="0" smtClean="0"/>
              <a:t>Capability:  8MW @70Hz </a:t>
            </a:r>
          </a:p>
          <a:p>
            <a:pPr marL="285750" indent="-285750">
              <a:buFont typeface="Wingdings" charset="2"/>
              <a:buChar char="ü"/>
            </a:pPr>
            <a:r>
              <a:rPr lang="en-US" dirty="0" smtClean="0"/>
              <a:t>MAP Staging aims at 1-2 MW </a:t>
            </a:r>
            <a:r>
              <a:rPr lang="en-US" dirty="0" smtClean="0">
                <a:latin typeface="Wingdings 3" charset="2"/>
                <a:cs typeface="Wingdings 3" charset="2"/>
              </a:rPr>
              <a:t>a</a:t>
            </a:r>
            <a:r>
              <a:rPr lang="en-US" dirty="0" smtClean="0">
                <a:cs typeface="Wingdings 3" charset="2"/>
              </a:rPr>
              <a:t> C Target</a:t>
            </a:r>
            <a:endParaRPr lang="en-US" dirty="0" smtClean="0"/>
          </a:p>
          <a:p>
            <a:pPr marL="285750" indent="-285750">
              <a:buFont typeface="Wingdings" charset="2"/>
              <a:buChar char="ü"/>
            </a:pPr>
            <a:r>
              <a:rPr lang="en-US" dirty="0" smtClean="0"/>
              <a:t>Improved Compact Taper Design</a:t>
            </a:r>
          </a:p>
          <a:p>
            <a:pPr marL="406400" lvl="1" indent="-114300">
              <a:buFont typeface="Arial"/>
              <a:buChar char="•"/>
            </a:pPr>
            <a:r>
              <a:rPr lang="en-US" dirty="0" smtClean="0"/>
              <a:t>Performance &amp; Cost</a:t>
            </a:r>
            <a:endParaRPr lang="en-US" dirty="0"/>
          </a:p>
        </p:txBody>
      </p:sp>
    </p:spTree>
    <p:extLst>
      <p:ext uri="{BB962C8B-B14F-4D97-AF65-F5344CB8AC3E}">
        <p14:creationId xmlns:p14="http://schemas.microsoft.com/office/powerpoint/2010/main" val="185836467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2959" y="76200"/>
            <a:ext cx="2986640" cy="954087"/>
          </a:xfrm>
        </p:spPr>
        <p:txBody>
          <a:bodyPr/>
          <a:lstStyle/>
          <a:p>
            <a:r>
              <a:rPr lang="en-US" dirty="0" smtClean="0"/>
              <a:t>Front End</a:t>
            </a:r>
            <a:endParaRPr lang="en-US" dirty="0"/>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dirty="0"/>
          </a:p>
        </p:txBody>
      </p:sp>
      <p:sp>
        <p:nvSpPr>
          <p:cNvPr id="6" name="Slide Number Placeholder 5"/>
          <p:cNvSpPr>
            <a:spLocks noGrp="1"/>
          </p:cNvSpPr>
          <p:nvPr>
            <p:ph type="sldNum" sz="quarter" idx="12"/>
          </p:nvPr>
        </p:nvSpPr>
        <p:spPr/>
        <p:txBody>
          <a:bodyPr/>
          <a:lstStyle/>
          <a:p>
            <a:fld id="{98817235-C917-8F48-A936-FEF3725D9AF4}" type="slidenum">
              <a:rPr lang="en-US" smtClean="0"/>
              <a:t>35</a:t>
            </a:fld>
            <a:endParaRPr lang="en-US"/>
          </a:p>
        </p:txBody>
      </p:sp>
      <p:grpSp>
        <p:nvGrpSpPr>
          <p:cNvPr id="18" name="Group 17"/>
          <p:cNvGrpSpPr/>
          <p:nvPr/>
        </p:nvGrpSpPr>
        <p:grpSpPr>
          <a:xfrm>
            <a:off x="63500" y="-17842"/>
            <a:ext cx="6261100" cy="3523042"/>
            <a:chOff x="76200" y="3345182"/>
            <a:chExt cx="6261100" cy="3523042"/>
          </a:xfrm>
        </p:grpSpPr>
        <p:sp>
          <p:nvSpPr>
            <p:cNvPr id="11" name="Footer Placeholder 5"/>
            <p:cNvSpPr txBox="1">
              <a:spLocks/>
            </p:cNvSpPr>
            <p:nvPr/>
          </p:nvSpPr>
          <p:spPr>
            <a:xfrm>
              <a:off x="533400" y="6426200"/>
              <a:ext cx="5803900" cy="365125"/>
            </a:xfrm>
            <a:prstGeom prst="rect">
              <a:avLst/>
            </a:prstGeom>
          </p:spPr>
          <p:txBody>
            <a:bodyPr vert="horz" lIns="91440" tIns="45720" rIns="91440" bIns="45720" rtlCol="0" anchor="b"/>
            <a:lstStyle>
              <a:defPPr>
                <a:defRPr lang="en-US"/>
              </a:defPPr>
              <a:lvl1pPr marL="0" algn="l" defTabSz="457200" rtl="0" eaLnBrk="1" latinLnBrk="0" hangingPunct="1">
                <a:defRPr sz="14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CERN SPC Working Group on Future Colliders</a:t>
              </a:r>
              <a:endParaRPr lang="en-US"/>
            </a:p>
          </p:txBody>
        </p:sp>
        <p:sp>
          <p:nvSpPr>
            <p:cNvPr id="12" name="Slide Number Placeholder 6"/>
            <p:cNvSpPr txBox="1">
              <a:spLocks/>
            </p:cNvSpPr>
            <p:nvPr/>
          </p:nvSpPr>
          <p:spPr>
            <a:xfrm>
              <a:off x="165100" y="6426200"/>
              <a:ext cx="508000" cy="365125"/>
            </a:xfrm>
            <a:prstGeom prst="rect">
              <a:avLst/>
            </a:prstGeom>
          </p:spPr>
          <p:txBody>
            <a:bodyPr vert="horz" lIns="91440" tIns="45720" rIns="91440" bIns="45720" rtlCol="0" anchor="b"/>
            <a:lstStyle>
              <a:defPPr>
                <a:defRPr lang="en-US"/>
              </a:defPPr>
              <a:lvl1pPr marL="0" algn="l" defTabSz="457200" rtl="0" eaLnBrk="1" latinLnBrk="0" hangingPunct="1">
                <a:defRPr sz="14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817235-C917-8F48-A936-FEF3725D9AF4}" type="slidenum">
                <a:rPr lang="en-US" smtClean="0"/>
                <a:pPr/>
                <a:t>35</a:t>
              </a:fld>
              <a:endParaRPr lang="en-US"/>
            </a:p>
          </p:txBody>
        </p:sp>
        <p:pic>
          <p:nvPicPr>
            <p:cNvPr id="13" name="Picture 12"/>
            <p:cNvPicPr>
              <a:picLocks noChangeAspect="1"/>
            </p:cNvPicPr>
            <p:nvPr/>
          </p:nvPicPr>
          <p:blipFill>
            <a:blip r:embed="rId2"/>
            <a:stretch>
              <a:fillRect/>
            </a:stretch>
          </p:blipFill>
          <p:spPr>
            <a:xfrm>
              <a:off x="76201" y="3421382"/>
              <a:ext cx="5230258" cy="1204049"/>
            </a:xfrm>
            <a:prstGeom prst="rect">
              <a:avLst/>
            </a:prstGeom>
            <a:ln>
              <a:solidFill>
                <a:srgbClr val="0000FF"/>
              </a:solidFill>
            </a:ln>
          </p:spPr>
        </p:pic>
        <p:pic>
          <p:nvPicPr>
            <p:cNvPr id="14" name="Picture 13"/>
            <p:cNvPicPr>
              <a:picLocks noChangeAspect="1"/>
            </p:cNvPicPr>
            <p:nvPr/>
          </p:nvPicPr>
          <p:blipFill>
            <a:blip r:embed="rId3"/>
            <a:stretch>
              <a:fillRect/>
            </a:stretch>
          </p:blipFill>
          <p:spPr>
            <a:xfrm>
              <a:off x="76200" y="4563683"/>
              <a:ext cx="3155802" cy="2294317"/>
            </a:xfrm>
            <a:prstGeom prst="rect">
              <a:avLst/>
            </a:prstGeom>
            <a:ln>
              <a:solidFill>
                <a:srgbClr val="3366FF"/>
              </a:solidFill>
            </a:ln>
          </p:spPr>
        </p:pic>
        <p:pic>
          <p:nvPicPr>
            <p:cNvPr id="15" name="Picture 14"/>
            <p:cNvPicPr>
              <a:picLocks noChangeAspect="1"/>
            </p:cNvPicPr>
            <p:nvPr/>
          </p:nvPicPr>
          <p:blipFill>
            <a:blip r:embed="rId4"/>
            <a:stretch>
              <a:fillRect/>
            </a:stretch>
          </p:blipFill>
          <p:spPr>
            <a:xfrm>
              <a:off x="3048000" y="4563681"/>
              <a:ext cx="3124200" cy="2304543"/>
            </a:xfrm>
            <a:prstGeom prst="rect">
              <a:avLst/>
            </a:prstGeom>
            <a:ln>
              <a:solidFill>
                <a:srgbClr val="0000FF"/>
              </a:solidFill>
            </a:ln>
          </p:spPr>
        </p:pic>
        <p:sp>
          <p:nvSpPr>
            <p:cNvPr id="16" name="TextBox 15"/>
            <p:cNvSpPr txBox="1"/>
            <p:nvPr/>
          </p:nvSpPr>
          <p:spPr>
            <a:xfrm>
              <a:off x="86520" y="3345182"/>
              <a:ext cx="3842766" cy="369332"/>
            </a:xfrm>
            <a:prstGeom prst="rect">
              <a:avLst/>
            </a:prstGeom>
            <a:noFill/>
          </p:spPr>
          <p:txBody>
            <a:bodyPr wrap="square" rtlCol="0">
              <a:spAutoFit/>
            </a:bodyPr>
            <a:lstStyle/>
            <a:p>
              <a:r>
                <a:rPr lang="en-US" dirty="0" smtClean="0">
                  <a:solidFill>
                    <a:srgbClr val="FF0000"/>
                  </a:solidFill>
                </a:rPr>
                <a:t>Control of FE Energy Deposition</a:t>
              </a:r>
              <a:endParaRPr lang="en-US" dirty="0">
                <a:solidFill>
                  <a:srgbClr val="FF0000"/>
                </a:solidFill>
              </a:endParaRPr>
            </a:p>
          </p:txBody>
        </p:sp>
        <p:sp>
          <p:nvSpPr>
            <p:cNvPr id="17" name="TextBox 16"/>
            <p:cNvSpPr txBox="1"/>
            <p:nvPr/>
          </p:nvSpPr>
          <p:spPr>
            <a:xfrm>
              <a:off x="914400" y="4931719"/>
              <a:ext cx="1275372" cy="646331"/>
            </a:xfrm>
            <a:prstGeom prst="rect">
              <a:avLst/>
            </a:prstGeom>
            <a:noFill/>
          </p:spPr>
          <p:txBody>
            <a:bodyPr wrap="none" rtlCol="0">
              <a:spAutoFit/>
            </a:bodyPr>
            <a:lstStyle/>
            <a:p>
              <a:r>
                <a:rPr lang="en-US" dirty="0" smtClean="0">
                  <a:solidFill>
                    <a:srgbClr val="FF0000"/>
                  </a:solidFill>
                </a:rPr>
                <a:t>FE Energy</a:t>
              </a:r>
            </a:p>
            <a:p>
              <a:r>
                <a:rPr lang="en-US" dirty="0" smtClean="0">
                  <a:solidFill>
                    <a:srgbClr val="FF0000"/>
                  </a:solidFill>
                </a:rPr>
                <a:t>Deposition</a:t>
              </a:r>
              <a:endParaRPr lang="en-US" dirty="0">
                <a:solidFill>
                  <a:srgbClr val="FF0000"/>
                </a:solidFill>
              </a:endParaRPr>
            </a:p>
          </p:txBody>
        </p:sp>
      </p:grpSp>
      <p:grpSp>
        <p:nvGrpSpPr>
          <p:cNvPr id="19" name="Group 18"/>
          <p:cNvGrpSpPr/>
          <p:nvPr/>
        </p:nvGrpSpPr>
        <p:grpSpPr>
          <a:xfrm>
            <a:off x="88900" y="3581400"/>
            <a:ext cx="3762404" cy="3141692"/>
            <a:chOff x="5638800" y="3505200"/>
            <a:chExt cx="3548850" cy="2940079"/>
          </a:xfrm>
        </p:grpSpPr>
        <p:pic>
          <p:nvPicPr>
            <p:cNvPr id="20" name="Picture 19" descr="TUPWI059f1.pd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38800" y="3505200"/>
              <a:ext cx="3505200" cy="2940079"/>
            </a:xfrm>
            <a:prstGeom prst="rect">
              <a:avLst/>
            </a:prstGeom>
            <a:ln>
              <a:solidFill>
                <a:srgbClr val="0000FF"/>
              </a:solidFill>
            </a:ln>
          </p:spPr>
        </p:pic>
        <p:sp>
          <p:nvSpPr>
            <p:cNvPr id="21" name="TextBox 20"/>
            <p:cNvSpPr txBox="1"/>
            <p:nvPr/>
          </p:nvSpPr>
          <p:spPr>
            <a:xfrm>
              <a:off x="6629400" y="3505200"/>
              <a:ext cx="2558250" cy="1200329"/>
            </a:xfrm>
            <a:prstGeom prst="rect">
              <a:avLst/>
            </a:prstGeom>
            <a:noFill/>
          </p:spPr>
          <p:txBody>
            <a:bodyPr wrap="none" rtlCol="0">
              <a:spAutoFit/>
            </a:bodyPr>
            <a:lstStyle/>
            <a:p>
              <a:r>
                <a:rPr lang="en-US" dirty="0" err="1" smtClean="0">
                  <a:solidFill>
                    <a:srgbClr val="FF0000"/>
                  </a:solidFill>
                </a:rPr>
                <a:t>Buncher</a:t>
              </a:r>
              <a:r>
                <a:rPr lang="en-US" dirty="0" smtClean="0">
                  <a:solidFill>
                    <a:srgbClr val="FF0000"/>
                  </a:solidFill>
                </a:rPr>
                <a:t> and Phase </a:t>
              </a:r>
              <a:br>
                <a:rPr lang="en-US" dirty="0" smtClean="0">
                  <a:solidFill>
                    <a:srgbClr val="FF0000"/>
                  </a:solidFill>
                </a:rPr>
              </a:br>
              <a:r>
                <a:rPr lang="en-US" dirty="0" smtClean="0">
                  <a:solidFill>
                    <a:srgbClr val="FF0000"/>
                  </a:solidFill>
                </a:rPr>
                <a:t>Rotator Matched to a </a:t>
              </a:r>
              <a:br>
                <a:rPr lang="en-US" dirty="0" smtClean="0">
                  <a:solidFill>
                    <a:srgbClr val="FF0000"/>
                  </a:solidFill>
                </a:rPr>
              </a:br>
              <a:r>
                <a:rPr lang="en-US" dirty="0" smtClean="0">
                  <a:solidFill>
                    <a:srgbClr val="FF0000"/>
                  </a:solidFill>
                </a:rPr>
                <a:t>325 MHz Initial Cooling</a:t>
              </a:r>
              <a:br>
                <a:rPr lang="en-US" dirty="0" smtClean="0">
                  <a:solidFill>
                    <a:srgbClr val="FF0000"/>
                  </a:solidFill>
                </a:rPr>
              </a:br>
              <a:r>
                <a:rPr lang="en-US" dirty="0" smtClean="0">
                  <a:solidFill>
                    <a:srgbClr val="FF0000"/>
                  </a:solidFill>
                </a:rPr>
                <a:t>Channel</a:t>
              </a:r>
              <a:endParaRPr lang="en-US" dirty="0">
                <a:solidFill>
                  <a:srgbClr val="FF0000"/>
                </a:solidFill>
              </a:endParaRPr>
            </a:p>
          </p:txBody>
        </p:sp>
      </p:grpSp>
      <p:pic>
        <p:nvPicPr>
          <p:cNvPr id="22" name="Picture 21"/>
          <p:cNvPicPr>
            <a:picLocks noChangeAspect="1"/>
          </p:cNvPicPr>
          <p:nvPr/>
        </p:nvPicPr>
        <p:blipFill>
          <a:blip r:embed="rId6"/>
          <a:stretch>
            <a:fillRect/>
          </a:stretch>
        </p:blipFill>
        <p:spPr>
          <a:xfrm>
            <a:off x="3851304" y="3581400"/>
            <a:ext cx="5140296" cy="3141692"/>
          </a:xfrm>
          <a:prstGeom prst="rect">
            <a:avLst/>
          </a:prstGeom>
        </p:spPr>
      </p:pic>
      <p:sp>
        <p:nvSpPr>
          <p:cNvPr id="23" name="Rounded Rectangle 22"/>
          <p:cNvSpPr/>
          <p:nvPr/>
        </p:nvSpPr>
        <p:spPr>
          <a:xfrm>
            <a:off x="6337300" y="1200659"/>
            <a:ext cx="2654300" cy="2294317"/>
          </a:xfrm>
          <a:prstGeom prst="roundRect">
            <a:avLst/>
          </a:prstGeom>
        </p:spPr>
        <p:style>
          <a:lnRef idx="3">
            <a:schemeClr val="lt1"/>
          </a:lnRef>
          <a:fillRef idx="1">
            <a:schemeClr val="accent2"/>
          </a:fillRef>
          <a:effectRef idx="1">
            <a:schemeClr val="accent2"/>
          </a:effectRef>
          <a:fontRef idx="minor">
            <a:schemeClr val="lt1"/>
          </a:fontRef>
        </p:style>
        <p:txBody>
          <a:bodyPr rtlCol="0" anchor="t"/>
          <a:lstStyle/>
          <a:p>
            <a:pPr marL="285750" indent="-285750">
              <a:buFont typeface="Wingdings" charset="2"/>
              <a:buChar char="ü"/>
            </a:pPr>
            <a:r>
              <a:rPr lang="en-US" dirty="0" smtClean="0"/>
              <a:t>Energy Deposition</a:t>
            </a:r>
          </a:p>
          <a:p>
            <a:pPr marL="285750" indent="-285750">
              <a:buFont typeface="Wingdings" charset="2"/>
              <a:buChar char="ü"/>
            </a:pPr>
            <a:r>
              <a:rPr lang="en-US" dirty="0" smtClean="0"/>
              <a:t>Full 325 MHz RF Design</a:t>
            </a:r>
          </a:p>
          <a:p>
            <a:pPr marL="285750" indent="-285750">
              <a:buFont typeface="Wingdings" charset="2"/>
              <a:buChar char="ü"/>
            </a:pPr>
            <a:r>
              <a:rPr lang="en-US" dirty="0" smtClean="0"/>
              <a:t>Validation of gas-filled RF cavity performance</a:t>
            </a:r>
            <a:endParaRPr lang="en-US" dirty="0"/>
          </a:p>
        </p:txBody>
      </p:sp>
      <p:sp>
        <p:nvSpPr>
          <p:cNvPr id="24" name="TextBox 23"/>
          <p:cNvSpPr txBox="1"/>
          <p:nvPr/>
        </p:nvSpPr>
        <p:spPr>
          <a:xfrm>
            <a:off x="3962400" y="3828871"/>
            <a:ext cx="3842766" cy="1200329"/>
          </a:xfrm>
          <a:prstGeom prst="rect">
            <a:avLst/>
          </a:prstGeom>
          <a:noFill/>
        </p:spPr>
        <p:txBody>
          <a:bodyPr wrap="square" rtlCol="0">
            <a:spAutoFit/>
          </a:bodyPr>
          <a:lstStyle/>
          <a:p>
            <a:r>
              <a:rPr lang="en-US" dirty="0" smtClean="0">
                <a:solidFill>
                  <a:srgbClr val="FF0000"/>
                </a:solidFill>
              </a:rPr>
              <a:t>Validation of FE</a:t>
            </a:r>
            <a:br>
              <a:rPr lang="en-US" dirty="0" smtClean="0">
                <a:solidFill>
                  <a:srgbClr val="FF0000"/>
                </a:solidFill>
              </a:rPr>
            </a:br>
            <a:r>
              <a:rPr lang="en-US" dirty="0" smtClean="0">
                <a:solidFill>
                  <a:srgbClr val="FF0000"/>
                </a:solidFill>
              </a:rPr>
              <a:t>performance </a:t>
            </a:r>
            <a:br>
              <a:rPr lang="en-US" dirty="0" smtClean="0">
                <a:solidFill>
                  <a:srgbClr val="FF0000"/>
                </a:solidFill>
              </a:rPr>
            </a:br>
            <a:r>
              <a:rPr lang="en-US" dirty="0" smtClean="0">
                <a:solidFill>
                  <a:srgbClr val="FF0000"/>
                </a:solidFill>
              </a:rPr>
              <a:t>with gas-filled</a:t>
            </a:r>
            <a:br>
              <a:rPr lang="en-US" dirty="0" smtClean="0">
                <a:solidFill>
                  <a:srgbClr val="FF0000"/>
                </a:solidFill>
              </a:rPr>
            </a:br>
            <a:r>
              <a:rPr lang="en-US" dirty="0" smtClean="0">
                <a:solidFill>
                  <a:srgbClr val="FF0000"/>
                </a:solidFill>
              </a:rPr>
              <a:t>cavities</a:t>
            </a:r>
            <a:endParaRPr lang="en-US" dirty="0">
              <a:solidFill>
                <a:srgbClr val="FF0000"/>
              </a:solidFill>
            </a:endParaRPr>
          </a:p>
        </p:txBody>
      </p:sp>
    </p:spTree>
    <p:extLst>
      <p:ext uri="{BB962C8B-B14F-4D97-AF65-F5344CB8AC3E}">
        <p14:creationId xmlns:p14="http://schemas.microsoft.com/office/powerpoint/2010/main" val="382942684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Cooling Methods</a:t>
            </a:r>
            <a:endParaRPr lang="en-US" dirty="0"/>
          </a:p>
        </p:txBody>
      </p:sp>
      <p:sp>
        <p:nvSpPr>
          <p:cNvPr id="3" name="Content Placeholder 2"/>
          <p:cNvSpPr>
            <a:spLocks noGrp="1"/>
          </p:cNvSpPr>
          <p:nvPr>
            <p:ph idx="1"/>
          </p:nvPr>
        </p:nvSpPr>
        <p:spPr>
          <a:xfrm>
            <a:off x="0" y="1050926"/>
            <a:ext cx="9086850" cy="5362574"/>
          </a:xfrm>
        </p:spPr>
        <p:txBody>
          <a:bodyPr>
            <a:normAutofit/>
          </a:bodyPr>
          <a:lstStyle/>
          <a:p>
            <a:r>
              <a:rPr lang="en-US" sz="2400" dirty="0" smtClean="0"/>
              <a:t>The </a:t>
            </a:r>
            <a:r>
              <a:rPr lang="en-US" sz="2400" dirty="0" smtClean="0"/>
              <a:t>unique </a:t>
            </a:r>
            <a:r>
              <a:rPr lang="en-US" sz="2400" dirty="0" smtClean="0"/>
              <a:t>challenge of muon cooling is its short lifetime</a:t>
            </a:r>
          </a:p>
          <a:p>
            <a:pPr lvl="1"/>
            <a:r>
              <a:rPr lang="en-US" sz="2000" dirty="0" smtClean="0"/>
              <a:t>Cooling must take place very quickly</a:t>
            </a:r>
          </a:p>
          <a:p>
            <a:pPr lvl="1"/>
            <a:r>
              <a:rPr lang="en-US" sz="2000" dirty="0" smtClean="0"/>
              <a:t>More quickly than any of the cooling methods presently in use</a:t>
            </a:r>
          </a:p>
          <a:p>
            <a:pPr marL="228600" lvl="1" indent="0">
              <a:buNone/>
            </a:pPr>
            <a:r>
              <a:rPr lang="en-US" sz="2000" dirty="0" smtClean="0">
                <a:latin typeface="Wingdings 3" charset="2"/>
                <a:cs typeface="Wingdings 3" charset="2"/>
              </a:rPr>
              <a:t>a </a:t>
            </a:r>
            <a:r>
              <a:rPr lang="en-US" sz="2000" dirty="0" smtClean="0">
                <a:cs typeface="Wingdings 3" charset="2"/>
              </a:rPr>
              <a:t>Utilize energy loss in materials with RF re-acceleration</a:t>
            </a:r>
            <a:endParaRPr lang="en-US" sz="2000" dirty="0" smtClean="0">
              <a:latin typeface="Wingdings 3" charset="2"/>
              <a:cs typeface="Wingdings 3" charset="2"/>
            </a:endParaRPr>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36</a:t>
            </a:fld>
            <a:endParaRPr lang="en-US"/>
          </a:p>
        </p:txBody>
      </p:sp>
      <p:pic>
        <p:nvPicPr>
          <p:cNvPr id="8" name="Content Placeholder 6" descr="Screen Shot 2012-07-10 at 10.27.53 AM.png"/>
          <p:cNvPicPr>
            <a:picLocks noChangeAspect="1"/>
          </p:cNvPicPr>
          <p:nvPr/>
        </p:nvPicPr>
        <p:blipFill rotWithShape="1">
          <a:blip r:embed="rId2">
            <a:extLst>
              <a:ext uri="{28A0092B-C50C-407E-A947-70E740481C1C}">
                <a14:useLocalDpi xmlns:a14="http://schemas.microsoft.com/office/drawing/2010/main" val="0"/>
              </a:ext>
            </a:extLst>
          </a:blip>
          <a:srcRect l="7354" t="12146" b="11598"/>
          <a:stretch/>
        </p:blipFill>
        <p:spPr>
          <a:xfrm>
            <a:off x="2368856" y="2918267"/>
            <a:ext cx="6686244" cy="3495233"/>
          </a:xfrm>
          <a:prstGeom prst="rect">
            <a:avLst/>
          </a:prstGeom>
        </p:spPr>
      </p:pic>
      <p:sp>
        <p:nvSpPr>
          <p:cNvPr id="9" name="Rounded Rectangle 8"/>
          <p:cNvSpPr/>
          <p:nvPr/>
        </p:nvSpPr>
        <p:spPr>
          <a:xfrm>
            <a:off x="165100" y="3340100"/>
            <a:ext cx="2019300" cy="1651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smtClean="0"/>
              <a:t>Muon Ionization Cooling</a:t>
            </a:r>
            <a:endParaRPr lang="en-US" sz="2800" dirty="0"/>
          </a:p>
        </p:txBody>
      </p:sp>
      <p:sp>
        <p:nvSpPr>
          <p:cNvPr id="10" name="Rounded Rectangle 9"/>
          <p:cNvSpPr/>
          <p:nvPr/>
        </p:nvSpPr>
        <p:spPr>
          <a:xfrm>
            <a:off x="8064500" y="6096000"/>
            <a:ext cx="990600" cy="3175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Kaplan</a:t>
            </a:r>
            <a:endParaRPr lang="en-US" dirty="0"/>
          </a:p>
        </p:txBody>
      </p:sp>
    </p:spTree>
    <p:extLst>
      <p:ext uri="{BB962C8B-B14F-4D97-AF65-F5344CB8AC3E}">
        <p14:creationId xmlns:p14="http://schemas.microsoft.com/office/powerpoint/2010/main" val="294438366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Muon Ionization Cooling</a:t>
            </a:r>
            <a:endParaRPr lang="en-US" dirty="0"/>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dirty="0"/>
          </a:p>
        </p:txBody>
      </p:sp>
      <p:sp>
        <p:nvSpPr>
          <p:cNvPr id="6" name="Slide Number Placeholder 5"/>
          <p:cNvSpPr>
            <a:spLocks noGrp="1"/>
          </p:cNvSpPr>
          <p:nvPr>
            <p:ph type="sldNum" sz="quarter" idx="12"/>
          </p:nvPr>
        </p:nvSpPr>
        <p:spPr/>
        <p:txBody>
          <a:bodyPr/>
          <a:lstStyle/>
          <a:p>
            <a:fld id="{98817235-C917-8F48-A936-FEF3725D9AF4}" type="slidenum">
              <a:rPr lang="en-US" smtClean="0"/>
              <a:t>37</a:t>
            </a:fld>
            <a:endParaRPr lang="en-US"/>
          </a:p>
        </p:txBody>
      </p:sp>
      <p:pic>
        <p:nvPicPr>
          <p:cNvPr id="7" name="Content Placeholder 6"/>
          <p:cNvPicPr>
            <a:picLocks noGrp="1"/>
          </p:cNvPicPr>
          <p:nvPr>
            <p:ph idx="1"/>
          </p:nvPr>
        </p:nvPicPr>
        <p:blipFill>
          <a:blip r:embed="rId2" cstate="print">
            <a:extLst>
              <a:ext uri="{28A0092B-C50C-407E-A947-70E740481C1C}">
                <a14:useLocalDpi xmlns:a14="http://schemas.microsoft.com/office/drawing/2010/main"/>
              </a:ext>
            </a:extLst>
          </a:blip>
          <a:srcRect l="326" r="326"/>
          <a:stretch>
            <a:fillRect/>
          </a:stretch>
        </p:blipFill>
        <p:spPr>
          <a:xfrm>
            <a:off x="76200" y="1050926"/>
            <a:ext cx="8921750" cy="5362574"/>
          </a:xfrm>
          <a:prstGeom prst="rect">
            <a:avLst/>
          </a:prstGeom>
        </p:spPr>
      </p:pic>
      <p:grpSp>
        <p:nvGrpSpPr>
          <p:cNvPr id="20" name="Group 19"/>
          <p:cNvGrpSpPr/>
          <p:nvPr/>
        </p:nvGrpSpPr>
        <p:grpSpPr>
          <a:xfrm>
            <a:off x="1563844" y="2590800"/>
            <a:ext cx="3389156" cy="2902744"/>
            <a:chOff x="1652744" y="2590800"/>
            <a:chExt cx="3389156" cy="2902744"/>
          </a:xfrm>
        </p:grpSpPr>
        <p:grpSp>
          <p:nvGrpSpPr>
            <p:cNvPr id="17" name="Group 16"/>
            <p:cNvGrpSpPr/>
            <p:nvPr/>
          </p:nvGrpSpPr>
          <p:grpSpPr>
            <a:xfrm>
              <a:off x="2133600" y="2590800"/>
              <a:ext cx="2386584" cy="2836164"/>
              <a:chOff x="2133600" y="2590800"/>
              <a:chExt cx="2386584" cy="2836164"/>
            </a:xfrm>
          </p:grpSpPr>
          <p:grpSp>
            <p:nvGrpSpPr>
              <p:cNvPr id="10" name="Group 9"/>
              <p:cNvGrpSpPr/>
              <p:nvPr/>
            </p:nvGrpSpPr>
            <p:grpSpPr>
              <a:xfrm>
                <a:off x="2133600" y="4648200"/>
                <a:ext cx="2386584" cy="778764"/>
                <a:chOff x="2133600" y="4648200"/>
                <a:chExt cx="2386584" cy="778764"/>
              </a:xfrm>
            </p:grpSpPr>
            <p:sp>
              <p:nvSpPr>
                <p:cNvPr id="3" name="Rectangle 2"/>
                <p:cNvSpPr/>
                <p:nvPr/>
              </p:nvSpPr>
              <p:spPr>
                <a:xfrm>
                  <a:off x="2386584" y="4855464"/>
                  <a:ext cx="2133600" cy="571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133600" y="4648200"/>
                  <a:ext cx="2133600" cy="571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2" name="Straight Arrow Connector 11"/>
              <p:cNvCxnSpPr/>
              <p:nvPr/>
            </p:nvCxnSpPr>
            <p:spPr>
              <a:xfrm flipH="1">
                <a:off x="3657600" y="4919472"/>
                <a:ext cx="862584" cy="0"/>
              </a:xfrm>
              <a:prstGeom prst="straightConnector1">
                <a:avLst/>
              </a:prstGeom>
              <a:ln>
                <a:solidFill>
                  <a:srgbClr val="FF0000"/>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377440" y="3538728"/>
                <a:ext cx="1295400" cy="1371600"/>
              </a:xfrm>
              <a:prstGeom prst="line">
                <a:avLst/>
              </a:prstGeom>
              <a:ln>
                <a:solidFill>
                  <a:srgbClr val="0000FF"/>
                </a:solidFill>
                <a:prstDash val="sysDash"/>
                <a:headEnd type="arrow"/>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368296" y="2590800"/>
                <a:ext cx="0" cy="2156936"/>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1652744" y="4754880"/>
              <a:ext cx="3389156" cy="738664"/>
            </a:xfrm>
            <a:prstGeom prst="rect">
              <a:avLst/>
            </a:prstGeom>
            <a:noFill/>
            <a:ln>
              <a:solidFill>
                <a:srgbClr val="FF0000"/>
              </a:solidFill>
            </a:ln>
          </p:spPr>
          <p:style>
            <a:lnRef idx="2">
              <a:schemeClr val="accent4"/>
            </a:lnRef>
            <a:fillRef idx="1">
              <a:schemeClr val="lt1"/>
            </a:fillRef>
            <a:effectRef idx="0">
              <a:schemeClr val="accent4"/>
            </a:effectRef>
            <a:fontRef idx="minor">
              <a:schemeClr val="dk1"/>
            </a:fontRef>
          </p:style>
          <p:txBody>
            <a:bodyPr wrap="none" rtlCol="0">
              <a:spAutoFit/>
            </a:bodyPr>
            <a:lstStyle/>
            <a:p>
              <a:pPr marL="228600" indent="-228600"/>
              <a:r>
                <a:rPr lang="en-US" sz="1400" dirty="0" smtClean="0">
                  <a:solidFill>
                    <a:srgbClr val="FF0000"/>
                  </a:solidFill>
                </a:rPr>
                <a:t>Advanced techniques </a:t>
              </a:r>
              <a:r>
                <a:rPr lang="en-US" sz="1400" dirty="0" smtClean="0">
                  <a:solidFill>
                    <a:srgbClr val="FF0000"/>
                  </a:solidFill>
                  <a:latin typeface="Wingdings 3" charset="2"/>
                  <a:cs typeface="Wingdings 3" charset="2"/>
                </a:rPr>
                <a:t>a</a:t>
              </a:r>
              <a:r>
                <a:rPr lang="en-US" sz="1400" dirty="0" smtClean="0">
                  <a:solidFill>
                    <a:srgbClr val="FF0000"/>
                  </a:solidFill>
                </a:rPr>
                <a:t> </a:t>
              </a:r>
              <a:br>
                <a:rPr lang="en-US" sz="1400" dirty="0" smtClean="0">
                  <a:solidFill>
                    <a:srgbClr val="FF0000"/>
                  </a:solidFill>
                </a:rPr>
              </a:br>
              <a:r>
                <a:rPr lang="en-US" sz="1400" dirty="0" smtClean="0">
                  <a:solidFill>
                    <a:srgbClr val="FF0000"/>
                  </a:solidFill>
                </a:rPr>
                <a:t>Improved HF Luminosity </a:t>
              </a:r>
              <a:r>
                <a:rPr lang="en-US" sz="1400" dirty="0">
                  <a:solidFill>
                    <a:srgbClr val="FF0000"/>
                  </a:solidFill>
                </a:rPr>
                <a:t/>
              </a:r>
              <a:br>
                <a:rPr lang="en-US" sz="1400" dirty="0">
                  <a:solidFill>
                    <a:srgbClr val="FF0000"/>
                  </a:solidFill>
                </a:rPr>
              </a:br>
              <a:r>
                <a:rPr lang="en-US" sz="1400" dirty="0">
                  <a:solidFill>
                    <a:srgbClr val="FF0000"/>
                  </a:solidFill>
                </a:rPr>
                <a:t>S</a:t>
              </a:r>
              <a:r>
                <a:rPr lang="en-US" sz="1400" dirty="0" smtClean="0">
                  <a:solidFill>
                    <a:srgbClr val="FF0000"/>
                  </a:solidFill>
                </a:rPr>
                <a:t>implified Final Cooling requirements</a:t>
              </a:r>
              <a:endParaRPr lang="en-US" sz="1400" dirty="0">
                <a:solidFill>
                  <a:srgbClr val="FF0000"/>
                </a:solidFill>
              </a:endParaRPr>
            </a:p>
          </p:txBody>
        </p:sp>
      </p:grpSp>
      <p:cxnSp>
        <p:nvCxnSpPr>
          <p:cNvPr id="11" name="Straight Arrow Connector 10"/>
          <p:cNvCxnSpPr/>
          <p:nvPr/>
        </p:nvCxnSpPr>
        <p:spPr>
          <a:xfrm flipH="1" flipV="1">
            <a:off x="4572000" y="4919472"/>
            <a:ext cx="1600200" cy="102412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116628" y="5715000"/>
            <a:ext cx="1655772" cy="646331"/>
          </a:xfrm>
          <a:prstGeom prst="rect">
            <a:avLst/>
          </a:prstGeom>
          <a:noFill/>
        </p:spPr>
        <p:txBody>
          <a:bodyPr wrap="none" rtlCol="0">
            <a:spAutoFit/>
          </a:bodyPr>
          <a:lstStyle/>
          <a:p>
            <a:r>
              <a:rPr lang="en-US" dirty="0" smtClean="0">
                <a:solidFill>
                  <a:srgbClr val="FF0000"/>
                </a:solidFill>
              </a:rPr>
              <a:t>MAP Higgs </a:t>
            </a:r>
            <a:br>
              <a:rPr lang="en-US" dirty="0" smtClean="0">
                <a:solidFill>
                  <a:srgbClr val="FF0000"/>
                </a:solidFill>
              </a:rPr>
            </a:br>
            <a:r>
              <a:rPr lang="en-US" dirty="0" smtClean="0">
                <a:solidFill>
                  <a:srgbClr val="FF0000"/>
                </a:solidFill>
              </a:rPr>
              <a:t>Factory Target</a:t>
            </a:r>
            <a:endParaRPr lang="en-US" dirty="0">
              <a:solidFill>
                <a:srgbClr val="FF0000"/>
              </a:solidFill>
            </a:endParaRPr>
          </a:p>
        </p:txBody>
      </p:sp>
      <p:grpSp>
        <p:nvGrpSpPr>
          <p:cNvPr id="23" name="Group 22"/>
          <p:cNvGrpSpPr/>
          <p:nvPr/>
        </p:nvGrpSpPr>
        <p:grpSpPr>
          <a:xfrm>
            <a:off x="546100" y="4919472"/>
            <a:ext cx="3037840" cy="1557528"/>
            <a:chOff x="546100" y="4919472"/>
            <a:chExt cx="3037840" cy="1557528"/>
          </a:xfrm>
        </p:grpSpPr>
        <p:cxnSp>
          <p:nvCxnSpPr>
            <p:cNvPr id="15" name="Straight Arrow Connector 14"/>
            <p:cNvCxnSpPr/>
            <p:nvPr/>
          </p:nvCxnSpPr>
          <p:spPr>
            <a:xfrm flipV="1">
              <a:off x="2684378" y="4919472"/>
              <a:ext cx="899562" cy="972752"/>
            </a:xfrm>
            <a:prstGeom prst="straightConnector1">
              <a:avLst/>
            </a:prstGeom>
            <a:ln>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46100" y="5892224"/>
              <a:ext cx="2311400" cy="584776"/>
            </a:xfrm>
            <a:prstGeom prst="rect">
              <a:avLst/>
            </a:prstGeom>
            <a:noFill/>
            <a:ln w="28575" cmpd="sng">
              <a:solidFill>
                <a:srgbClr val="000090"/>
              </a:solidFill>
            </a:ln>
          </p:spPr>
          <p:txBody>
            <a:bodyPr wrap="square" rtlCol="0">
              <a:spAutoFit/>
            </a:bodyPr>
            <a:lstStyle/>
            <a:p>
              <a:r>
                <a:rPr lang="en-US" sz="1600" dirty="0" smtClean="0">
                  <a:solidFill>
                    <a:srgbClr val="000090"/>
                  </a:solidFill>
                </a:rPr>
                <a:t>PIC assumed in Carlo</a:t>
              </a:r>
              <a:br>
                <a:rPr lang="en-US" sz="1600" dirty="0" smtClean="0">
                  <a:solidFill>
                    <a:srgbClr val="000090"/>
                  </a:solidFill>
                </a:rPr>
              </a:br>
              <a:r>
                <a:rPr lang="en-US" sz="1600" dirty="0" smtClean="0">
                  <a:solidFill>
                    <a:srgbClr val="000090"/>
                  </a:solidFill>
                </a:rPr>
                <a:t>Rubbia’s Proposal</a:t>
              </a:r>
              <a:endParaRPr lang="en-US" sz="1600" dirty="0">
                <a:solidFill>
                  <a:srgbClr val="000090"/>
                </a:solidFill>
              </a:endParaRPr>
            </a:p>
          </p:txBody>
        </p:sp>
      </p:grpSp>
    </p:spTree>
    <p:extLst>
      <p:ext uri="{BB962C8B-B14F-4D97-AF65-F5344CB8AC3E}">
        <p14:creationId xmlns:p14="http://schemas.microsoft.com/office/powerpoint/2010/main" val="11614875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Muon Ionization Cooling (Design)</a:t>
            </a:r>
            <a:endParaRPr lang="en-US" sz="3600" dirty="0"/>
          </a:p>
        </p:txBody>
      </p:sp>
      <p:sp>
        <p:nvSpPr>
          <p:cNvPr id="3" name="Content Placeholder 2"/>
          <p:cNvSpPr>
            <a:spLocks noGrp="1"/>
          </p:cNvSpPr>
          <p:nvPr>
            <p:ph idx="1"/>
          </p:nvPr>
        </p:nvSpPr>
        <p:spPr>
          <a:xfrm>
            <a:off x="165100" y="2864114"/>
            <a:ext cx="8921750" cy="564886"/>
          </a:xfrm>
        </p:spPr>
        <p:txBody>
          <a:bodyPr>
            <a:normAutofit/>
          </a:bodyPr>
          <a:lstStyle/>
          <a:p>
            <a:pPr marL="0" indent="0">
              <a:buNone/>
            </a:pPr>
            <a:r>
              <a:rPr lang="en-US" sz="2400" dirty="0" smtClean="0">
                <a:solidFill>
                  <a:srgbClr val="CCFFCC"/>
                </a:solidFill>
              </a:rPr>
              <a:t>Initial 6D Cooling</a:t>
            </a:r>
            <a:r>
              <a:rPr lang="en-US" sz="2400" dirty="0" smtClean="0"/>
              <a:t>:  </a:t>
            </a:r>
            <a:r>
              <a:rPr lang="en-US" sz="2400" dirty="0" smtClean="0">
                <a:latin typeface="Symbol" charset="2"/>
                <a:cs typeface="Symbol" charset="2"/>
              </a:rPr>
              <a:t>e</a:t>
            </a:r>
            <a:r>
              <a:rPr lang="en-US" sz="2400" baseline="-25000" dirty="0" smtClean="0">
                <a:cs typeface="Symbol" charset="2"/>
              </a:rPr>
              <a:t>6D</a:t>
            </a:r>
            <a:r>
              <a:rPr lang="en-US" sz="2400" dirty="0" smtClean="0">
                <a:cs typeface="Symbol" charset="2"/>
              </a:rPr>
              <a:t>	60 cm</a:t>
            </a:r>
            <a:r>
              <a:rPr lang="en-US" sz="2400" baseline="30000" dirty="0" smtClean="0">
                <a:cs typeface="Symbol" charset="2"/>
              </a:rPr>
              <a:t>3</a:t>
            </a:r>
            <a:r>
              <a:rPr lang="en-US" sz="2400" dirty="0" smtClean="0">
                <a:cs typeface="Symbol" charset="2"/>
              </a:rPr>
              <a:t> </a:t>
            </a:r>
            <a:r>
              <a:rPr lang="en-US" sz="2400" dirty="0" smtClean="0">
                <a:latin typeface="Wingdings 3" charset="2"/>
                <a:cs typeface="Wingdings 3" charset="2"/>
              </a:rPr>
              <a:t>a</a:t>
            </a:r>
            <a:r>
              <a:rPr lang="en-US" sz="2400" dirty="0" smtClean="0">
                <a:cs typeface="Wingdings 3" charset="2"/>
              </a:rPr>
              <a:t> ~50 mm</a:t>
            </a:r>
            <a:r>
              <a:rPr lang="en-US" sz="2400" baseline="30000" dirty="0" smtClean="0">
                <a:cs typeface="Wingdings 3" charset="2"/>
              </a:rPr>
              <a:t>3</a:t>
            </a:r>
            <a:r>
              <a:rPr lang="en-US" sz="2400" dirty="0" smtClean="0">
                <a:cs typeface="Wingdings 3" charset="2"/>
              </a:rPr>
              <a:t>;  Trans = 67%</a:t>
            </a:r>
            <a:endParaRPr lang="en-US" sz="2400" dirty="0"/>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dirty="0"/>
          </a:p>
        </p:txBody>
      </p:sp>
      <p:sp>
        <p:nvSpPr>
          <p:cNvPr id="6" name="Slide Number Placeholder 5"/>
          <p:cNvSpPr>
            <a:spLocks noGrp="1"/>
          </p:cNvSpPr>
          <p:nvPr>
            <p:ph type="sldNum" sz="quarter" idx="12"/>
          </p:nvPr>
        </p:nvSpPr>
        <p:spPr/>
        <p:txBody>
          <a:bodyPr/>
          <a:lstStyle/>
          <a:p>
            <a:fld id="{98817235-C917-8F48-A936-FEF3725D9AF4}" type="slidenum">
              <a:rPr lang="en-US" smtClean="0"/>
              <a:t>38</a:t>
            </a:fld>
            <a:endParaRPr lang="en-US"/>
          </a:p>
        </p:txBody>
      </p:sp>
      <p:pic>
        <p:nvPicPr>
          <p:cNvPr id="7" name="Picture 6" descr="hfofo.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4624" y="1103799"/>
            <a:ext cx="4306824" cy="1760315"/>
          </a:xfrm>
          <a:prstGeom prst="rect">
            <a:avLst/>
          </a:prstGeom>
        </p:spPr>
      </p:pic>
      <p:pic>
        <p:nvPicPr>
          <p:cNvPr id="8" name="Picture 7" descr="hfofo_cooling.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02646" y="1103799"/>
            <a:ext cx="4584204" cy="1749298"/>
          </a:xfrm>
          <a:prstGeom prst="rect">
            <a:avLst/>
          </a:prstGeom>
        </p:spPr>
      </p:pic>
      <p:pic>
        <p:nvPicPr>
          <p:cNvPr id="9" name="Picture 8" descr="vcc.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624" y="3429000"/>
            <a:ext cx="6000442" cy="2090930"/>
          </a:xfrm>
          <a:prstGeom prst="rect">
            <a:avLst/>
          </a:prstGeom>
        </p:spPr>
      </p:pic>
      <p:pic>
        <p:nvPicPr>
          <p:cNvPr id="10" name="Content Placeholder 9" descr="CoolingTheory.png"/>
          <p:cNvPicPr>
            <a:picLocks noChangeAspect="1"/>
          </p:cNvPicPr>
          <p:nvPr/>
        </p:nvPicPr>
        <p:blipFill rotWithShape="1">
          <a:blip r:embed="rId5" cstate="print">
            <a:extLst>
              <a:ext uri="{28A0092B-C50C-407E-A947-70E740481C1C}">
                <a14:useLocalDpi xmlns:a14="http://schemas.microsoft.com/office/drawing/2010/main"/>
              </a:ext>
            </a:extLst>
          </a:blip>
          <a:srcRect l="5664" t="9862" r="9150" b="1697"/>
          <a:stretch/>
        </p:blipFill>
        <p:spPr>
          <a:xfrm>
            <a:off x="6324600" y="3429000"/>
            <a:ext cx="2587195" cy="2090930"/>
          </a:xfrm>
          <a:prstGeom prst="rect">
            <a:avLst/>
          </a:prstGeom>
        </p:spPr>
      </p:pic>
      <p:sp>
        <p:nvSpPr>
          <p:cNvPr id="11" name="Content Placeholder 2"/>
          <p:cNvSpPr txBox="1">
            <a:spLocks/>
          </p:cNvSpPr>
          <p:nvPr/>
        </p:nvSpPr>
        <p:spPr>
          <a:xfrm>
            <a:off x="165100" y="5519930"/>
            <a:ext cx="9074150" cy="1033270"/>
          </a:xfrm>
          <a:prstGeom prst="rect">
            <a:avLst/>
          </a:prstGeom>
        </p:spPr>
        <p:txBody>
          <a:bodyPr vert="horz" lIns="91440" tIns="45720" rIns="91440" bIns="45720" rtlCol="0">
            <a:normAutofit fontScale="70000" lnSpcReduction="20000"/>
          </a:bodyPr>
          <a:lstStyle>
            <a:lvl1pPr marL="228600" indent="-2286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457200" indent="-228600" algn="l" defTabSz="457200" rtl="0" eaLnBrk="1" latinLnBrk="0" hangingPunct="1">
              <a:spcBef>
                <a:spcPct val="20000"/>
              </a:spcBef>
              <a:buFont typeface="Arial"/>
              <a:buChar char="–"/>
              <a:defRPr sz="2400" kern="1200">
                <a:solidFill>
                  <a:schemeClr val="bg1"/>
                </a:solidFill>
                <a:latin typeface="+mn-lt"/>
                <a:ea typeface="+mn-ea"/>
                <a:cs typeface="+mn-cs"/>
              </a:defRPr>
            </a:lvl2pPr>
            <a:lvl3pPr marL="685800" indent="-228600" algn="l" defTabSz="457200" rtl="0" eaLnBrk="1" latinLnBrk="0" hangingPunct="1">
              <a:spcBef>
                <a:spcPct val="20000"/>
              </a:spcBef>
              <a:buFont typeface="Arial"/>
              <a:buChar char="•"/>
              <a:defRPr sz="2000" kern="1200">
                <a:solidFill>
                  <a:schemeClr val="bg1"/>
                </a:solidFill>
                <a:latin typeface="+mn-lt"/>
                <a:ea typeface="+mn-ea"/>
                <a:cs typeface="+mn-cs"/>
              </a:defRPr>
            </a:lvl3pPr>
            <a:lvl4pPr marL="914400" indent="-228600" algn="l" defTabSz="457200" rtl="0" eaLnBrk="1" latinLnBrk="0" hangingPunct="1">
              <a:spcBef>
                <a:spcPct val="20000"/>
              </a:spcBef>
              <a:buFont typeface="Arial"/>
              <a:buChar char="–"/>
              <a:defRPr sz="1800" kern="1200">
                <a:solidFill>
                  <a:schemeClr val="bg1"/>
                </a:solidFill>
                <a:latin typeface="+mn-lt"/>
                <a:ea typeface="+mn-ea"/>
                <a:cs typeface="+mn-cs"/>
              </a:defRPr>
            </a:lvl4pPr>
            <a:lvl5pPr marL="1143000" indent="-228600" algn="l" defTabSz="457200" rtl="0" eaLnBrk="1" latinLnBrk="0" hangingPunct="1">
              <a:spcBef>
                <a:spcPct val="20000"/>
              </a:spcBef>
              <a:buFont typeface="Arial"/>
              <a:buChar char="»"/>
              <a:defRPr sz="1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solidFill>
                  <a:srgbClr val="CCFFCC"/>
                </a:solidFill>
              </a:rPr>
              <a:t>6D Rectilinear Vacuum Cooling Channel </a:t>
            </a:r>
            <a:r>
              <a:rPr lang="en-US" dirty="0" smtClean="0"/>
              <a:t>(replaces Guggenheim concept):  </a:t>
            </a:r>
          </a:p>
          <a:p>
            <a:pPr marL="0" indent="0">
              <a:buNone/>
            </a:pPr>
            <a:r>
              <a:rPr lang="en-US" dirty="0" err="1" smtClean="0">
                <a:latin typeface="Symbol" charset="2"/>
                <a:cs typeface="Symbol" charset="2"/>
              </a:rPr>
              <a:t>e</a:t>
            </a:r>
            <a:r>
              <a:rPr lang="en-US" baseline="-25000" dirty="0" err="1" smtClean="0">
                <a:cs typeface="Symbol" charset="2"/>
              </a:rPr>
              <a:t>T</a:t>
            </a:r>
            <a:r>
              <a:rPr lang="en-US" baseline="-25000" dirty="0" smtClean="0">
                <a:cs typeface="Symbol" charset="2"/>
              </a:rPr>
              <a:t> </a:t>
            </a:r>
            <a:r>
              <a:rPr lang="en-US" dirty="0">
                <a:cs typeface="Symbol" charset="2"/>
              </a:rPr>
              <a:t>= </a:t>
            </a:r>
            <a:r>
              <a:rPr lang="en-US" dirty="0" smtClean="0"/>
              <a:t>0.28mm</a:t>
            </a:r>
            <a:r>
              <a:rPr lang="en-US" dirty="0"/>
              <a:t>, </a:t>
            </a:r>
            <a:r>
              <a:rPr lang="en-US" dirty="0" err="1">
                <a:latin typeface="Symbol" charset="2"/>
                <a:cs typeface="Symbol" charset="2"/>
              </a:rPr>
              <a:t>e</a:t>
            </a:r>
            <a:r>
              <a:rPr lang="en-US" baseline="-25000" dirty="0" err="1">
                <a:cs typeface="Symbol" charset="2"/>
              </a:rPr>
              <a:t>L</a:t>
            </a:r>
            <a:r>
              <a:rPr lang="en-US" baseline="-25000" dirty="0">
                <a:cs typeface="Symbol" charset="2"/>
              </a:rPr>
              <a:t> </a:t>
            </a:r>
            <a:r>
              <a:rPr lang="en-US" dirty="0">
                <a:cs typeface="Symbol" charset="2"/>
              </a:rPr>
              <a:t>= </a:t>
            </a:r>
            <a:r>
              <a:rPr lang="en-US" dirty="0" smtClean="0"/>
              <a:t>1.57mm @488m</a:t>
            </a:r>
            <a:br>
              <a:rPr lang="en-US" dirty="0" smtClean="0"/>
            </a:br>
            <a:r>
              <a:rPr lang="en-US" dirty="0" smtClean="0"/>
              <a:t>Transmission = 55%(40%) without(with) bunch recombination</a:t>
            </a:r>
            <a:endParaRPr lang="en-US" dirty="0"/>
          </a:p>
        </p:txBody>
      </p:sp>
      <p:sp>
        <p:nvSpPr>
          <p:cNvPr id="12" name="Rectangle 11"/>
          <p:cNvSpPr/>
          <p:nvPr/>
        </p:nvSpPr>
        <p:spPr>
          <a:xfrm>
            <a:off x="0" y="1050925"/>
            <a:ext cx="9144000" cy="2302602"/>
          </a:xfrm>
          <a:prstGeom prst="rect">
            <a:avLst/>
          </a:prstGeom>
          <a:noFill/>
          <a:ln w="254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0" y="3353526"/>
            <a:ext cx="9144000" cy="3072673"/>
          </a:xfrm>
          <a:prstGeom prst="rect">
            <a:avLst/>
          </a:prstGeom>
          <a:noFill/>
          <a:ln w="254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863104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Muon Ionization Cooling (Design)</a:t>
            </a:r>
            <a:endParaRPr lang="en-US" sz="3600" dirty="0"/>
          </a:p>
        </p:txBody>
      </p:sp>
      <p:sp>
        <p:nvSpPr>
          <p:cNvPr id="3" name="Content Placeholder 2"/>
          <p:cNvSpPr>
            <a:spLocks noGrp="1"/>
          </p:cNvSpPr>
          <p:nvPr>
            <p:ph idx="1"/>
          </p:nvPr>
        </p:nvSpPr>
        <p:spPr>
          <a:xfrm>
            <a:off x="165100" y="3016290"/>
            <a:ext cx="8921750" cy="825420"/>
          </a:xfrm>
        </p:spPr>
        <p:txBody>
          <a:bodyPr>
            <a:normAutofit/>
          </a:bodyPr>
          <a:lstStyle/>
          <a:p>
            <a:r>
              <a:rPr lang="en-US" sz="2400" dirty="0" smtClean="0">
                <a:solidFill>
                  <a:srgbClr val="CCFFCC"/>
                </a:solidFill>
              </a:rPr>
              <a:t>Helical Cooling Channel </a:t>
            </a:r>
            <a:r>
              <a:rPr lang="en-US" sz="2400" dirty="0" smtClean="0"/>
              <a:t>(Gas-filled RF Cavities):  </a:t>
            </a:r>
            <a:br>
              <a:rPr lang="en-US" sz="2400" dirty="0" smtClean="0"/>
            </a:br>
            <a:r>
              <a:rPr lang="en-US" sz="2400" dirty="0" err="1" smtClean="0">
                <a:latin typeface="Symbol" charset="2"/>
                <a:cs typeface="Symbol" charset="2"/>
              </a:rPr>
              <a:t>e</a:t>
            </a:r>
            <a:r>
              <a:rPr lang="en-US" sz="2400" baseline="-25000" dirty="0" err="1" smtClean="0">
                <a:cs typeface="Symbol" charset="2"/>
              </a:rPr>
              <a:t>T</a:t>
            </a:r>
            <a:r>
              <a:rPr lang="en-US" sz="2400" baseline="-25000" dirty="0" smtClean="0">
                <a:cs typeface="Symbol" charset="2"/>
              </a:rPr>
              <a:t> </a:t>
            </a:r>
            <a:r>
              <a:rPr lang="en-US" sz="2400" dirty="0" smtClean="0">
                <a:cs typeface="Symbol" charset="2"/>
              </a:rPr>
              <a:t>= </a:t>
            </a:r>
            <a:r>
              <a:rPr lang="en-US" sz="2400" dirty="0" smtClean="0"/>
              <a:t>0.6mm, </a:t>
            </a:r>
            <a:r>
              <a:rPr lang="en-US" sz="2400" dirty="0" err="1" smtClean="0">
                <a:latin typeface="Symbol" charset="2"/>
                <a:cs typeface="Symbol" charset="2"/>
              </a:rPr>
              <a:t>e</a:t>
            </a:r>
            <a:r>
              <a:rPr lang="en-US" sz="2400" baseline="-25000" dirty="0" err="1" smtClean="0">
                <a:cs typeface="Symbol" charset="2"/>
              </a:rPr>
              <a:t>L</a:t>
            </a:r>
            <a:r>
              <a:rPr lang="en-US" sz="2400" baseline="-25000" dirty="0" smtClean="0">
                <a:cs typeface="Symbol" charset="2"/>
              </a:rPr>
              <a:t> </a:t>
            </a:r>
            <a:r>
              <a:rPr lang="en-US" sz="2400" dirty="0">
                <a:cs typeface="Symbol" charset="2"/>
              </a:rPr>
              <a:t>= </a:t>
            </a:r>
            <a:r>
              <a:rPr lang="en-US" sz="2400" dirty="0" smtClean="0"/>
              <a:t>0.3mm </a:t>
            </a:r>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dirty="0"/>
          </a:p>
        </p:txBody>
      </p:sp>
      <p:sp>
        <p:nvSpPr>
          <p:cNvPr id="6" name="Slide Number Placeholder 5"/>
          <p:cNvSpPr>
            <a:spLocks noGrp="1"/>
          </p:cNvSpPr>
          <p:nvPr>
            <p:ph type="sldNum" sz="quarter" idx="12"/>
          </p:nvPr>
        </p:nvSpPr>
        <p:spPr/>
        <p:txBody>
          <a:bodyPr/>
          <a:lstStyle/>
          <a:p>
            <a:fld id="{98817235-C917-8F48-A936-FEF3725D9AF4}" type="slidenum">
              <a:rPr lang="en-US" smtClean="0"/>
              <a:t>39</a:t>
            </a:fld>
            <a:endParaRPr lang="en-US"/>
          </a:p>
        </p:txBody>
      </p:sp>
      <p:pic>
        <p:nvPicPr>
          <p:cNvPr id="7" name="Picture 6" descr="rf.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2400" y="914400"/>
            <a:ext cx="4434368" cy="2101890"/>
          </a:xfrm>
          <a:prstGeom prst="rect">
            <a:avLst/>
          </a:prstGeom>
        </p:spPr>
      </p:pic>
      <p:grpSp>
        <p:nvGrpSpPr>
          <p:cNvPr id="8" name="Group 7"/>
          <p:cNvGrpSpPr/>
          <p:nvPr/>
        </p:nvGrpSpPr>
        <p:grpSpPr>
          <a:xfrm>
            <a:off x="4933950" y="914401"/>
            <a:ext cx="3448050" cy="2101890"/>
            <a:chOff x="0" y="1417637"/>
            <a:chExt cx="5429574" cy="3570309"/>
          </a:xfrm>
        </p:grpSpPr>
        <p:pic>
          <p:nvPicPr>
            <p:cNvPr id="9" name="Picture 8" descr="emitforDOERevAug14.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417637"/>
              <a:ext cx="5429574" cy="3570309"/>
            </a:xfrm>
            <a:prstGeom prst="rect">
              <a:avLst/>
            </a:prstGeom>
          </p:spPr>
        </p:pic>
        <p:sp>
          <p:nvSpPr>
            <p:cNvPr id="10" name="Oval 9"/>
            <p:cNvSpPr/>
            <p:nvPr/>
          </p:nvSpPr>
          <p:spPr>
            <a:xfrm>
              <a:off x="1422534" y="3733232"/>
              <a:ext cx="137980" cy="138034"/>
            </a:xfrm>
            <a:prstGeom prst="ellipse">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699403" y="3806848"/>
              <a:ext cx="4518509" cy="0"/>
            </a:xfrm>
            <a:prstGeom prst="line">
              <a:avLst/>
            </a:prstGeom>
            <a:ln>
              <a:solidFill>
                <a:srgbClr val="FF66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492112" y="1702422"/>
              <a:ext cx="0" cy="2760684"/>
            </a:xfrm>
            <a:prstGeom prst="line">
              <a:avLst/>
            </a:prstGeom>
            <a:ln>
              <a:solidFill>
                <a:srgbClr val="FF6600"/>
              </a:solidFill>
              <a:prstDash val="dot"/>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18900000">
              <a:off x="2862031" y="2143757"/>
              <a:ext cx="1401796" cy="307777"/>
            </a:xfrm>
            <a:prstGeom prst="rect">
              <a:avLst/>
            </a:prstGeom>
            <a:noFill/>
          </p:spPr>
          <p:txBody>
            <a:bodyPr wrap="none" rtlCol="0">
              <a:spAutoFit/>
            </a:bodyPr>
            <a:lstStyle/>
            <a:p>
              <a:r>
                <a:rPr lang="en-US" sz="1400" dirty="0" smtClean="0"/>
                <a:t>Initial 6D cooling</a:t>
              </a:r>
              <a:endParaRPr lang="en-US" sz="1400" dirty="0"/>
            </a:p>
          </p:txBody>
        </p:sp>
        <p:sp>
          <p:nvSpPr>
            <p:cNvPr id="14" name="TextBox 13"/>
            <p:cNvSpPr txBox="1"/>
            <p:nvPr/>
          </p:nvSpPr>
          <p:spPr>
            <a:xfrm rot="18900000">
              <a:off x="2920605" y="2748183"/>
              <a:ext cx="1442209" cy="307777"/>
            </a:xfrm>
            <a:prstGeom prst="rect">
              <a:avLst/>
            </a:prstGeom>
            <a:noFill/>
          </p:spPr>
          <p:txBody>
            <a:bodyPr wrap="none" rtlCol="0">
              <a:spAutoFit/>
            </a:bodyPr>
            <a:lstStyle/>
            <a:p>
              <a:r>
                <a:rPr lang="en-US" sz="1400" dirty="0" smtClean="0"/>
                <a:t>325 MHz cooling</a:t>
              </a:r>
              <a:endParaRPr lang="en-US" sz="1400" dirty="0"/>
            </a:p>
          </p:txBody>
        </p:sp>
        <p:sp>
          <p:nvSpPr>
            <p:cNvPr id="15" name="TextBox 14"/>
            <p:cNvSpPr txBox="1"/>
            <p:nvPr/>
          </p:nvSpPr>
          <p:spPr>
            <a:xfrm rot="18900000">
              <a:off x="2157415" y="3717377"/>
              <a:ext cx="834521" cy="307777"/>
            </a:xfrm>
            <a:prstGeom prst="rect">
              <a:avLst/>
            </a:prstGeom>
            <a:noFill/>
          </p:spPr>
          <p:txBody>
            <a:bodyPr wrap="none" rtlCol="0">
              <a:spAutoFit/>
            </a:bodyPr>
            <a:lstStyle/>
            <a:p>
              <a:r>
                <a:rPr lang="en-US" sz="1400" dirty="0" smtClean="0"/>
                <a:t>650 MHz</a:t>
              </a:r>
              <a:endParaRPr lang="en-US" sz="1400" dirty="0"/>
            </a:p>
          </p:txBody>
        </p:sp>
        <p:sp>
          <p:nvSpPr>
            <p:cNvPr id="16" name="TextBox 15"/>
            <p:cNvSpPr txBox="1"/>
            <p:nvPr/>
          </p:nvSpPr>
          <p:spPr>
            <a:xfrm>
              <a:off x="1928681" y="2834308"/>
              <a:ext cx="874583" cy="307777"/>
            </a:xfrm>
            <a:prstGeom prst="rect">
              <a:avLst/>
            </a:prstGeom>
            <a:noFill/>
          </p:spPr>
          <p:txBody>
            <a:bodyPr wrap="none" rtlCol="0">
              <a:spAutoFit/>
            </a:bodyPr>
            <a:lstStyle/>
            <a:p>
              <a:r>
                <a:rPr lang="en-US" sz="1400" dirty="0" smtClean="0"/>
                <a:t>Matching</a:t>
              </a:r>
              <a:endParaRPr lang="en-US" sz="1400" dirty="0"/>
            </a:p>
          </p:txBody>
        </p:sp>
      </p:grpSp>
      <p:pic>
        <p:nvPicPr>
          <p:cNvPr id="17" name="Picture 16" descr="final_cool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5100" y="3807844"/>
            <a:ext cx="4022206" cy="1972384"/>
          </a:xfrm>
          <a:prstGeom prst="rect">
            <a:avLst/>
          </a:prstGeom>
        </p:spPr>
      </p:pic>
      <p:pic>
        <p:nvPicPr>
          <p:cNvPr id="18" name="Picture 17" descr="final_cooling_las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75865" y="3807844"/>
            <a:ext cx="4739535" cy="1958322"/>
          </a:xfrm>
          <a:prstGeom prst="rect">
            <a:avLst/>
          </a:prstGeom>
        </p:spPr>
      </p:pic>
      <p:sp>
        <p:nvSpPr>
          <p:cNvPr id="19" name="TextBox 18"/>
          <p:cNvSpPr txBox="1"/>
          <p:nvPr/>
        </p:nvSpPr>
        <p:spPr>
          <a:xfrm>
            <a:off x="4362172" y="3858643"/>
            <a:ext cx="3213214" cy="369332"/>
          </a:xfrm>
          <a:prstGeom prst="rect">
            <a:avLst/>
          </a:prstGeom>
          <a:noFill/>
        </p:spPr>
        <p:txBody>
          <a:bodyPr wrap="none" rtlCol="0">
            <a:spAutoFit/>
          </a:bodyPr>
          <a:lstStyle/>
          <a:p>
            <a:r>
              <a:rPr lang="en-US" dirty="0" smtClean="0"/>
              <a:t>Late Stage w/ Induction Linac</a:t>
            </a:r>
            <a:endParaRPr lang="en-US" dirty="0"/>
          </a:p>
        </p:txBody>
      </p:sp>
      <p:sp>
        <p:nvSpPr>
          <p:cNvPr id="20" name="Content Placeholder 2"/>
          <p:cNvSpPr txBox="1">
            <a:spLocks/>
          </p:cNvSpPr>
          <p:nvPr/>
        </p:nvSpPr>
        <p:spPr>
          <a:xfrm>
            <a:off x="125893" y="5759490"/>
            <a:ext cx="8921750" cy="946110"/>
          </a:xfrm>
          <a:prstGeom prst="rect">
            <a:avLst/>
          </a:prstGeom>
        </p:spPr>
        <p:txBody>
          <a:bodyPr vert="horz" lIns="91440" tIns="45720" rIns="91440" bIns="45720" rtlCol="0">
            <a:normAutofit fontScale="85000" lnSpcReduction="10000"/>
          </a:bodyPr>
          <a:lstStyle>
            <a:lvl1pPr marL="228600" indent="-2286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457200" indent="-228600" algn="l" defTabSz="457200" rtl="0" eaLnBrk="1" latinLnBrk="0" hangingPunct="1">
              <a:spcBef>
                <a:spcPct val="20000"/>
              </a:spcBef>
              <a:buFont typeface="Arial"/>
              <a:buChar char="–"/>
              <a:defRPr sz="2400" kern="1200">
                <a:solidFill>
                  <a:schemeClr val="bg1"/>
                </a:solidFill>
                <a:latin typeface="+mn-lt"/>
                <a:ea typeface="+mn-ea"/>
                <a:cs typeface="+mn-cs"/>
              </a:defRPr>
            </a:lvl2pPr>
            <a:lvl3pPr marL="685800" indent="-228600" algn="l" defTabSz="457200" rtl="0" eaLnBrk="1" latinLnBrk="0" hangingPunct="1">
              <a:spcBef>
                <a:spcPct val="20000"/>
              </a:spcBef>
              <a:buFont typeface="Arial"/>
              <a:buChar char="•"/>
              <a:defRPr sz="2000" kern="1200">
                <a:solidFill>
                  <a:schemeClr val="bg1"/>
                </a:solidFill>
                <a:latin typeface="+mn-lt"/>
                <a:ea typeface="+mn-ea"/>
                <a:cs typeface="+mn-cs"/>
              </a:defRPr>
            </a:lvl3pPr>
            <a:lvl4pPr marL="914400" indent="-228600" algn="l" defTabSz="457200" rtl="0" eaLnBrk="1" latinLnBrk="0" hangingPunct="1">
              <a:spcBef>
                <a:spcPct val="20000"/>
              </a:spcBef>
              <a:buFont typeface="Arial"/>
              <a:buChar char="–"/>
              <a:defRPr sz="1800" kern="1200">
                <a:solidFill>
                  <a:schemeClr val="bg1"/>
                </a:solidFill>
                <a:latin typeface="+mn-lt"/>
                <a:ea typeface="+mn-ea"/>
                <a:cs typeface="+mn-cs"/>
              </a:defRPr>
            </a:lvl4pPr>
            <a:lvl5pPr marL="1143000" indent="-228600" algn="l" defTabSz="457200" rtl="0" eaLnBrk="1" latinLnBrk="0" hangingPunct="1">
              <a:spcBef>
                <a:spcPct val="20000"/>
              </a:spcBef>
              <a:buFont typeface="Arial"/>
              <a:buChar char="»"/>
              <a:defRPr sz="1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CCFFCC"/>
                </a:solidFill>
              </a:rPr>
              <a:t>Final Cooling </a:t>
            </a:r>
            <a:r>
              <a:rPr lang="en-US" dirty="0" smtClean="0"/>
              <a:t>with 25-30T solenoids (</a:t>
            </a:r>
            <a:r>
              <a:rPr lang="en-US" dirty="0" err="1" smtClean="0"/>
              <a:t>emittance</a:t>
            </a:r>
            <a:r>
              <a:rPr lang="en-US" dirty="0" smtClean="0"/>
              <a:t> exchange):</a:t>
            </a:r>
            <a:br>
              <a:rPr lang="en-US" dirty="0" smtClean="0"/>
            </a:br>
            <a:r>
              <a:rPr lang="en-US" dirty="0" err="1" smtClean="0">
                <a:latin typeface="Symbol" charset="2"/>
                <a:cs typeface="Symbol" charset="2"/>
              </a:rPr>
              <a:t>e</a:t>
            </a:r>
            <a:r>
              <a:rPr lang="en-US" baseline="-25000" dirty="0" err="1" smtClean="0">
                <a:cs typeface="Symbol" charset="2"/>
              </a:rPr>
              <a:t>T</a:t>
            </a:r>
            <a:r>
              <a:rPr lang="en-US" baseline="-25000" dirty="0" smtClean="0">
                <a:cs typeface="Symbol" charset="2"/>
              </a:rPr>
              <a:t> </a:t>
            </a:r>
            <a:r>
              <a:rPr lang="en-US" dirty="0" smtClean="0">
                <a:cs typeface="Symbol" charset="2"/>
              </a:rPr>
              <a:t>= </a:t>
            </a:r>
            <a:r>
              <a:rPr lang="en-US" dirty="0" smtClean="0">
                <a:latin typeface="Symbol" charset="2"/>
                <a:cs typeface="Symbol" charset="2"/>
              </a:rPr>
              <a:t>55m</a:t>
            </a:r>
            <a:r>
              <a:rPr lang="en-US" dirty="0" smtClean="0"/>
              <a:t>m, </a:t>
            </a:r>
            <a:r>
              <a:rPr lang="en-US" dirty="0" err="1" smtClean="0">
                <a:latin typeface="Symbol" charset="2"/>
                <a:cs typeface="Symbol" charset="2"/>
              </a:rPr>
              <a:t>e</a:t>
            </a:r>
            <a:r>
              <a:rPr lang="en-US" baseline="-25000" dirty="0" err="1" smtClean="0">
                <a:cs typeface="Symbol" charset="2"/>
              </a:rPr>
              <a:t>L</a:t>
            </a:r>
            <a:r>
              <a:rPr lang="en-US" baseline="-25000" dirty="0" smtClean="0">
                <a:cs typeface="Symbol" charset="2"/>
              </a:rPr>
              <a:t> </a:t>
            </a:r>
            <a:r>
              <a:rPr lang="en-US" dirty="0" smtClean="0">
                <a:cs typeface="Symbol" charset="2"/>
              </a:rPr>
              <a:t>= </a:t>
            </a:r>
            <a:r>
              <a:rPr lang="en-US" dirty="0" smtClean="0"/>
              <a:t>75mm </a:t>
            </a:r>
          </a:p>
        </p:txBody>
      </p:sp>
      <p:sp>
        <p:nvSpPr>
          <p:cNvPr id="21" name="Rectangle 20"/>
          <p:cNvSpPr/>
          <p:nvPr/>
        </p:nvSpPr>
        <p:spPr>
          <a:xfrm>
            <a:off x="0" y="3807844"/>
            <a:ext cx="9144000" cy="2669156"/>
          </a:xfrm>
          <a:prstGeom prst="rect">
            <a:avLst/>
          </a:prstGeom>
          <a:noFill/>
          <a:ln w="254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0" y="914400"/>
            <a:ext cx="9144000" cy="2891288"/>
          </a:xfrm>
          <a:prstGeom prst="rect">
            <a:avLst/>
          </a:prstGeom>
          <a:noFill/>
          <a:ln w="2540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947516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22312" y="4406900"/>
            <a:ext cx="8243887" cy="1362075"/>
          </a:xfrm>
        </p:spPr>
        <p:txBody>
          <a:bodyPr/>
          <a:lstStyle/>
          <a:p>
            <a:r>
              <a:rPr lang="en-US" dirty="0" smtClean="0"/>
              <a:t>Introduction:  Why Muons?</a:t>
            </a:r>
            <a:endParaRPr lang="en-US" dirty="0"/>
          </a:p>
        </p:txBody>
      </p:sp>
      <p:sp>
        <p:nvSpPr>
          <p:cNvPr id="8" name="Text Placeholder 7"/>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4</a:t>
            </a:fld>
            <a:endParaRPr lang="en-US"/>
          </a:p>
        </p:txBody>
      </p:sp>
    </p:spTree>
    <p:extLst>
      <p:ext uri="{BB962C8B-B14F-4D97-AF65-F5344CB8AC3E}">
        <p14:creationId xmlns:p14="http://schemas.microsoft.com/office/powerpoint/2010/main" val="163611594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6839"/>
            <a:ext cx="7315200" cy="661699"/>
          </a:xfrm>
        </p:spPr>
        <p:txBody>
          <a:bodyPr>
            <a:normAutofit/>
          </a:bodyPr>
          <a:lstStyle/>
          <a:p>
            <a:r>
              <a:rPr lang="en-US" sz="3600" dirty="0" smtClean="0"/>
              <a:t>Muon Ionization Cooling (Design)</a:t>
            </a:r>
            <a:endParaRPr lang="en-US" sz="3600" dirty="0"/>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dirty="0"/>
          </a:p>
        </p:txBody>
      </p:sp>
      <p:sp>
        <p:nvSpPr>
          <p:cNvPr id="6" name="Slide Number Placeholder 5"/>
          <p:cNvSpPr>
            <a:spLocks noGrp="1"/>
          </p:cNvSpPr>
          <p:nvPr>
            <p:ph type="sldNum" sz="quarter" idx="12"/>
          </p:nvPr>
        </p:nvSpPr>
        <p:spPr/>
        <p:txBody>
          <a:bodyPr/>
          <a:lstStyle/>
          <a:p>
            <a:fld id="{98817235-C917-8F48-A936-FEF3725D9AF4}" type="slidenum">
              <a:rPr lang="en-US" smtClean="0"/>
              <a:t>40</a:t>
            </a:fld>
            <a:endParaRPr lang="en-US"/>
          </a:p>
        </p:txBody>
      </p:sp>
      <p:pic>
        <p:nvPicPr>
          <p:cNvPr id="7" name="Picture 6" descr="TUPWI040Figur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05563" y="1000126"/>
            <a:ext cx="2738437" cy="5476874"/>
          </a:xfrm>
          <a:prstGeom prst="rect">
            <a:avLst/>
          </a:prstGeom>
          <a:solidFill>
            <a:schemeClr val="bg1">
              <a:lumMod val="85000"/>
            </a:schemeClr>
          </a:solidFill>
        </p:spPr>
      </p:pic>
      <p:pic>
        <p:nvPicPr>
          <p:cNvPr id="8" name="Picture 7" descr="TUPWI040Figure2.pd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38637" y="1000126"/>
            <a:ext cx="2138363" cy="2745553"/>
          </a:xfrm>
          <a:prstGeom prst="rect">
            <a:avLst/>
          </a:prstGeom>
        </p:spPr>
      </p:pic>
      <p:sp>
        <p:nvSpPr>
          <p:cNvPr id="9" name="TextBox 8"/>
          <p:cNvSpPr txBox="1"/>
          <p:nvPr/>
        </p:nvSpPr>
        <p:spPr>
          <a:xfrm>
            <a:off x="8377544" y="2502188"/>
            <a:ext cx="766456" cy="584776"/>
          </a:xfrm>
          <a:prstGeom prst="rect">
            <a:avLst/>
          </a:prstGeom>
          <a:noFill/>
        </p:spPr>
        <p:txBody>
          <a:bodyPr wrap="none" rtlCol="0">
            <a:spAutoFit/>
          </a:bodyPr>
          <a:lstStyle/>
          <a:p>
            <a:r>
              <a:rPr lang="en-US" sz="1600" dirty="0" smtClean="0">
                <a:solidFill>
                  <a:srgbClr val="E3101C"/>
                </a:solidFill>
              </a:rPr>
              <a:t>Bunch</a:t>
            </a:r>
            <a:br>
              <a:rPr lang="en-US" sz="1600" dirty="0" smtClean="0">
                <a:solidFill>
                  <a:srgbClr val="E3101C"/>
                </a:solidFill>
              </a:rPr>
            </a:br>
            <a:r>
              <a:rPr lang="en-US" sz="1600" dirty="0" smtClean="0">
                <a:solidFill>
                  <a:srgbClr val="E3101C"/>
                </a:solidFill>
              </a:rPr>
              <a:t>Merge</a:t>
            </a:r>
            <a:endParaRPr lang="en-US" sz="1600" dirty="0">
              <a:solidFill>
                <a:srgbClr val="E3101C"/>
              </a:solidFill>
            </a:endParaRPr>
          </a:p>
        </p:txBody>
      </p:sp>
      <p:sp>
        <p:nvSpPr>
          <p:cNvPr id="11" name="TextBox 10"/>
          <p:cNvSpPr txBox="1"/>
          <p:nvPr/>
        </p:nvSpPr>
        <p:spPr>
          <a:xfrm>
            <a:off x="4572000" y="762000"/>
            <a:ext cx="1752600"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1400" dirty="0" smtClean="0">
                <a:solidFill>
                  <a:schemeClr val="bg1">
                    <a:lumMod val="95000"/>
                  </a:schemeClr>
                </a:solidFill>
              </a:rPr>
              <a:t>Longitudinal Merge</a:t>
            </a:r>
            <a:endParaRPr lang="en-US" sz="1400" dirty="0">
              <a:solidFill>
                <a:schemeClr val="bg1">
                  <a:lumMod val="95000"/>
                </a:schemeClr>
              </a:solidFill>
            </a:endParaRPr>
          </a:p>
        </p:txBody>
      </p:sp>
      <p:pic>
        <p:nvPicPr>
          <p:cNvPr id="12" name="Picture 11" descr="TUPWI040Figure3.pdf"/>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4587216" y="3590592"/>
            <a:ext cx="2109194" cy="2749225"/>
          </a:xfrm>
          <a:prstGeom prst="rect">
            <a:avLst/>
          </a:prstGeom>
        </p:spPr>
      </p:pic>
      <p:sp>
        <p:nvSpPr>
          <p:cNvPr id="13" name="TextBox 12"/>
          <p:cNvSpPr txBox="1"/>
          <p:nvPr/>
        </p:nvSpPr>
        <p:spPr>
          <a:xfrm>
            <a:off x="4538133" y="3756718"/>
            <a:ext cx="1752600"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1400" dirty="0" smtClean="0">
                <a:solidFill>
                  <a:schemeClr val="bg1">
                    <a:lumMod val="95000"/>
                  </a:schemeClr>
                </a:solidFill>
              </a:rPr>
              <a:t>Transverse Merge</a:t>
            </a:r>
            <a:endParaRPr lang="en-US" sz="1400" dirty="0">
              <a:solidFill>
                <a:schemeClr val="bg1">
                  <a:lumMod val="95000"/>
                </a:schemeClr>
              </a:solidFill>
            </a:endParaRPr>
          </a:p>
        </p:txBody>
      </p:sp>
      <p:sp>
        <p:nvSpPr>
          <p:cNvPr id="14" name="TextBox 13"/>
          <p:cNvSpPr txBox="1"/>
          <p:nvPr/>
        </p:nvSpPr>
        <p:spPr>
          <a:xfrm>
            <a:off x="4800600" y="4191000"/>
            <a:ext cx="379994" cy="369332"/>
          </a:xfrm>
          <a:prstGeom prst="rect">
            <a:avLst/>
          </a:prstGeom>
          <a:noFill/>
        </p:spPr>
        <p:txBody>
          <a:bodyPr wrap="none" rtlCol="0">
            <a:spAutoFit/>
          </a:bodyPr>
          <a:lstStyle/>
          <a:p>
            <a:r>
              <a:rPr lang="en-US" dirty="0" err="1" smtClean="0">
                <a:latin typeface="Symbol" charset="2"/>
                <a:cs typeface="Symbol" charset="2"/>
              </a:rPr>
              <a:t>e</a:t>
            </a:r>
            <a:r>
              <a:rPr lang="en-US" baseline="-25000" dirty="0" err="1" smtClean="0">
                <a:cs typeface="Symbol" charset="2"/>
              </a:rPr>
              <a:t>T</a:t>
            </a:r>
            <a:endParaRPr lang="en-US" dirty="0">
              <a:latin typeface="Symbol" charset="2"/>
              <a:cs typeface="Symbol" charset="2"/>
            </a:endParaRPr>
          </a:p>
        </p:txBody>
      </p:sp>
      <p:sp>
        <p:nvSpPr>
          <p:cNvPr id="15" name="TextBox 14"/>
          <p:cNvSpPr txBox="1"/>
          <p:nvPr/>
        </p:nvSpPr>
        <p:spPr>
          <a:xfrm>
            <a:off x="4724400" y="4953000"/>
            <a:ext cx="366619" cy="369332"/>
          </a:xfrm>
          <a:prstGeom prst="rect">
            <a:avLst/>
          </a:prstGeom>
          <a:noFill/>
        </p:spPr>
        <p:txBody>
          <a:bodyPr wrap="none" rtlCol="0">
            <a:spAutoFit/>
          </a:bodyPr>
          <a:lstStyle/>
          <a:p>
            <a:r>
              <a:rPr lang="en-US" dirty="0" err="1" smtClean="0">
                <a:solidFill>
                  <a:srgbClr val="0000FF"/>
                </a:solidFill>
                <a:latin typeface="Symbol" charset="2"/>
                <a:cs typeface="Symbol" charset="2"/>
              </a:rPr>
              <a:t>s</a:t>
            </a:r>
            <a:r>
              <a:rPr lang="en-US" baseline="-25000" dirty="0" err="1" smtClean="0">
                <a:solidFill>
                  <a:srgbClr val="0000FF"/>
                </a:solidFill>
                <a:cs typeface="Symbol" charset="2"/>
              </a:rPr>
              <a:t>t</a:t>
            </a:r>
            <a:endParaRPr lang="en-US" dirty="0">
              <a:solidFill>
                <a:srgbClr val="0000FF"/>
              </a:solidFill>
              <a:latin typeface="Symbol" charset="2"/>
              <a:cs typeface="Symbol" charset="2"/>
            </a:endParaRPr>
          </a:p>
        </p:txBody>
      </p:sp>
      <p:sp>
        <p:nvSpPr>
          <p:cNvPr id="16" name="TextBox 15"/>
          <p:cNvSpPr txBox="1"/>
          <p:nvPr/>
        </p:nvSpPr>
        <p:spPr>
          <a:xfrm>
            <a:off x="4572000" y="4690646"/>
            <a:ext cx="701534" cy="338554"/>
          </a:xfrm>
          <a:prstGeom prst="rect">
            <a:avLst/>
          </a:prstGeom>
          <a:noFill/>
        </p:spPr>
        <p:txBody>
          <a:bodyPr wrap="none" rtlCol="0">
            <a:spAutoFit/>
          </a:bodyPr>
          <a:lstStyle/>
          <a:p>
            <a:r>
              <a:rPr lang="en-US" sz="1600" dirty="0" smtClean="0">
                <a:solidFill>
                  <a:srgbClr val="DE5DFF"/>
                </a:solidFill>
              </a:rPr>
              <a:t>Trans</a:t>
            </a:r>
            <a:endParaRPr lang="en-US" sz="1600" dirty="0">
              <a:solidFill>
                <a:srgbClr val="DE5DFF"/>
              </a:solidFill>
            </a:endParaRPr>
          </a:p>
        </p:txBody>
      </p:sp>
      <p:sp>
        <p:nvSpPr>
          <p:cNvPr id="17" name="Right Arrow 16"/>
          <p:cNvSpPr/>
          <p:nvPr/>
        </p:nvSpPr>
        <p:spPr>
          <a:xfrm>
            <a:off x="3886200" y="990600"/>
            <a:ext cx="435504" cy="228600"/>
          </a:xfrm>
          <a:prstGeom prst="rightArrow">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209800" y="914400"/>
            <a:ext cx="1828800" cy="381000"/>
          </a:xfrm>
        </p:spPr>
        <p:txBody>
          <a:bodyPr>
            <a:normAutofit fontScale="70000" lnSpcReduction="20000"/>
          </a:bodyPr>
          <a:lstStyle/>
          <a:p>
            <a:pPr marL="0" indent="0">
              <a:buNone/>
            </a:pPr>
            <a:r>
              <a:rPr lang="en-US" dirty="0" smtClean="0"/>
              <a:t>Bunch Merge</a:t>
            </a:r>
          </a:p>
          <a:p>
            <a:endParaRPr lang="en-US" dirty="0" smtClean="0"/>
          </a:p>
          <a:p>
            <a:pPr marL="0" indent="0">
              <a:buNone/>
            </a:pPr>
            <a:endParaRPr lang="en-US" dirty="0"/>
          </a:p>
        </p:txBody>
      </p:sp>
      <p:sp>
        <p:nvSpPr>
          <p:cNvPr id="19" name="Content Placeholder 2"/>
          <p:cNvSpPr txBox="1">
            <a:spLocks/>
          </p:cNvSpPr>
          <p:nvPr/>
        </p:nvSpPr>
        <p:spPr>
          <a:xfrm>
            <a:off x="152400" y="1371600"/>
            <a:ext cx="3953934" cy="4419600"/>
          </a:xfrm>
          <a:prstGeom prst="rect">
            <a:avLst/>
          </a:prstGeom>
        </p:spPr>
        <p:style>
          <a:lnRef idx="3">
            <a:schemeClr val="lt1"/>
          </a:lnRef>
          <a:fillRef idx="1">
            <a:schemeClr val="dk1"/>
          </a:fillRef>
          <a:effectRef idx="1">
            <a:schemeClr val="dk1"/>
          </a:effectRef>
          <a:fontRef idx="minor">
            <a:schemeClr val="lt1"/>
          </a:fontRef>
        </p:style>
        <p:txBody>
          <a:bodyPr vert="horz" lIns="91440" tIns="45720" rIns="91440" bIns="45720" rtlCol="0">
            <a:normAutofit fontScale="70000" lnSpcReduction="20000"/>
          </a:bodyPr>
          <a:lstStyle>
            <a:lvl1pPr marL="228600" indent="-2286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457200" indent="-228600" algn="l" defTabSz="457200" rtl="0" eaLnBrk="1" latinLnBrk="0" hangingPunct="1">
              <a:spcBef>
                <a:spcPct val="20000"/>
              </a:spcBef>
              <a:buFont typeface="Arial"/>
              <a:buChar char="–"/>
              <a:defRPr sz="2400" kern="1200">
                <a:solidFill>
                  <a:schemeClr val="bg1"/>
                </a:solidFill>
                <a:latin typeface="+mn-lt"/>
                <a:ea typeface="+mn-ea"/>
                <a:cs typeface="+mn-cs"/>
              </a:defRPr>
            </a:lvl2pPr>
            <a:lvl3pPr marL="685800" indent="-228600" algn="l" defTabSz="457200" rtl="0" eaLnBrk="1" latinLnBrk="0" hangingPunct="1">
              <a:spcBef>
                <a:spcPct val="20000"/>
              </a:spcBef>
              <a:buFont typeface="Arial"/>
              <a:buChar char="•"/>
              <a:defRPr sz="2000" kern="1200">
                <a:solidFill>
                  <a:schemeClr val="bg1"/>
                </a:solidFill>
                <a:latin typeface="+mn-lt"/>
                <a:ea typeface="+mn-ea"/>
                <a:cs typeface="+mn-cs"/>
              </a:defRPr>
            </a:lvl3pPr>
            <a:lvl4pPr marL="914400" indent="-228600" algn="l" defTabSz="457200" rtl="0" eaLnBrk="1" latinLnBrk="0" hangingPunct="1">
              <a:spcBef>
                <a:spcPct val="20000"/>
              </a:spcBef>
              <a:buFont typeface="Arial"/>
              <a:buChar char="–"/>
              <a:defRPr sz="1800" kern="1200">
                <a:solidFill>
                  <a:schemeClr val="bg1"/>
                </a:solidFill>
                <a:latin typeface="+mn-lt"/>
                <a:ea typeface="+mn-ea"/>
                <a:cs typeface="+mn-cs"/>
              </a:defRPr>
            </a:lvl4pPr>
            <a:lvl5pPr marL="1143000" indent="-228600" algn="l" defTabSz="457200" rtl="0" eaLnBrk="1" latinLnBrk="0" hangingPunct="1">
              <a:spcBef>
                <a:spcPct val="20000"/>
              </a:spcBef>
              <a:buFont typeface="Arial"/>
              <a:buChar char="»"/>
              <a:defRPr sz="1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a:p>
            <a:r>
              <a:rPr lang="en-US" dirty="0" smtClean="0"/>
              <a:t>MAP Baseline Designs offer</a:t>
            </a:r>
          </a:p>
          <a:p>
            <a:pPr lvl="1"/>
            <a:r>
              <a:rPr lang="en-US" dirty="0" smtClean="0"/>
              <a:t>Factor &gt;10</a:t>
            </a:r>
            <a:r>
              <a:rPr lang="en-US" baseline="30000" dirty="0" smtClean="0"/>
              <a:t>5</a:t>
            </a:r>
            <a:r>
              <a:rPr lang="en-US" dirty="0" smtClean="0"/>
              <a:t> in </a:t>
            </a:r>
            <a:r>
              <a:rPr lang="en-US" dirty="0" err="1" smtClean="0"/>
              <a:t>emittance</a:t>
            </a:r>
            <a:r>
              <a:rPr lang="en-US" dirty="0" smtClean="0"/>
              <a:t> reduction</a:t>
            </a:r>
          </a:p>
          <a:p>
            <a:r>
              <a:rPr lang="en-US" dirty="0" smtClean="0"/>
              <a:t>Alternative and Advanced Concepts</a:t>
            </a:r>
          </a:p>
          <a:p>
            <a:pPr marL="347663" lvl="1" indent="-119063"/>
            <a:r>
              <a:rPr lang="en-US" dirty="0" smtClean="0">
                <a:solidFill>
                  <a:srgbClr val="CCFFCC"/>
                </a:solidFill>
              </a:rPr>
              <a:t> Hybrid Rectilinear Channel </a:t>
            </a:r>
            <a:r>
              <a:rPr lang="en-US" dirty="0" smtClean="0"/>
              <a:t/>
            </a:r>
            <a:br>
              <a:rPr lang="en-US" dirty="0" smtClean="0"/>
            </a:br>
            <a:r>
              <a:rPr lang="en-US" dirty="0" smtClean="0"/>
              <a:t> (gas-filled structures)</a:t>
            </a:r>
          </a:p>
          <a:p>
            <a:pPr marL="347663" lvl="1" indent="-119063"/>
            <a:r>
              <a:rPr lang="en-US" dirty="0" smtClean="0">
                <a:solidFill>
                  <a:srgbClr val="CCFFCC"/>
                </a:solidFill>
              </a:rPr>
              <a:t> Parametric Ionization Cooling</a:t>
            </a:r>
          </a:p>
          <a:p>
            <a:pPr lvl="1"/>
            <a:r>
              <a:rPr lang="en-US" dirty="0" smtClean="0">
                <a:solidFill>
                  <a:srgbClr val="CCFFCC"/>
                </a:solidFill>
              </a:rPr>
              <a:t>Alternative Final Cooling</a:t>
            </a:r>
          </a:p>
          <a:p>
            <a:pPr marL="228600" lvl="1" indent="0">
              <a:buNone/>
            </a:pPr>
            <a:r>
              <a:rPr lang="en-US" dirty="0" smtClean="0">
                <a:solidFill>
                  <a:srgbClr val="CCFFCC"/>
                </a:solidFill>
              </a:rPr>
              <a:t>One example:</a:t>
            </a:r>
            <a:br>
              <a:rPr lang="en-US" dirty="0" smtClean="0">
                <a:solidFill>
                  <a:srgbClr val="CCFFCC"/>
                </a:solidFill>
              </a:rPr>
            </a:br>
            <a:r>
              <a:rPr lang="en-US" dirty="0" smtClean="0">
                <a:solidFill>
                  <a:srgbClr val="B139FF"/>
                </a:solidFill>
                <a:latin typeface="Wingdings 3" charset="2"/>
                <a:cs typeface="Wingdings 3" charset="2"/>
              </a:rPr>
              <a:t>a</a:t>
            </a:r>
            <a:r>
              <a:rPr lang="en-US" dirty="0" smtClean="0">
                <a:solidFill>
                  <a:srgbClr val="B139FF"/>
                </a:solidFill>
                <a:cs typeface="Wingdings 3" charset="2"/>
              </a:rPr>
              <a:t> </a:t>
            </a:r>
            <a:r>
              <a:rPr lang="en-US" dirty="0" smtClean="0">
                <a:solidFill>
                  <a:srgbClr val="B139FF"/>
                </a:solidFill>
              </a:rPr>
              <a:t>Early stages of existing scheme </a:t>
            </a:r>
            <a:br>
              <a:rPr lang="en-US" dirty="0" smtClean="0">
                <a:solidFill>
                  <a:srgbClr val="B139FF"/>
                </a:solidFill>
              </a:rPr>
            </a:br>
            <a:r>
              <a:rPr lang="en-US" dirty="0" smtClean="0">
                <a:solidFill>
                  <a:srgbClr val="B139FF"/>
                </a:solidFill>
                <a:latin typeface="Wingdings 3" charset="2"/>
                <a:cs typeface="Wingdings 3" charset="2"/>
              </a:rPr>
              <a:t>a</a:t>
            </a:r>
            <a:r>
              <a:rPr lang="en-US" dirty="0" smtClean="0">
                <a:solidFill>
                  <a:srgbClr val="B139FF"/>
                </a:solidFill>
                <a:cs typeface="Wingdings 3" charset="2"/>
              </a:rPr>
              <a:t> </a:t>
            </a:r>
            <a:r>
              <a:rPr lang="en-US" dirty="0" smtClean="0">
                <a:solidFill>
                  <a:srgbClr val="B139FF"/>
                </a:solidFill>
              </a:rPr>
              <a:t>Round-to-flat Beam Transform </a:t>
            </a:r>
            <a:br>
              <a:rPr lang="en-US" dirty="0" smtClean="0">
                <a:solidFill>
                  <a:srgbClr val="B139FF"/>
                </a:solidFill>
              </a:rPr>
            </a:br>
            <a:r>
              <a:rPr lang="en-US" dirty="0" smtClean="0">
                <a:solidFill>
                  <a:srgbClr val="B139FF"/>
                </a:solidFill>
                <a:latin typeface="Wingdings 3" charset="2"/>
                <a:cs typeface="Wingdings 3" charset="2"/>
              </a:rPr>
              <a:t>a</a:t>
            </a:r>
            <a:r>
              <a:rPr lang="en-US" dirty="0" smtClean="0">
                <a:solidFill>
                  <a:srgbClr val="B139FF"/>
                </a:solidFill>
                <a:cs typeface="Wingdings 3" charset="2"/>
              </a:rPr>
              <a:t> Transverse Bunch Slicing </a:t>
            </a:r>
            <a:br>
              <a:rPr lang="en-US" dirty="0" smtClean="0">
                <a:solidFill>
                  <a:srgbClr val="B139FF"/>
                </a:solidFill>
                <a:cs typeface="Wingdings 3" charset="2"/>
              </a:rPr>
            </a:br>
            <a:r>
              <a:rPr lang="en-US" dirty="0" smtClean="0">
                <a:solidFill>
                  <a:srgbClr val="B139FF"/>
                </a:solidFill>
                <a:latin typeface="Wingdings 3" charset="2"/>
                <a:cs typeface="Wingdings 3" charset="2"/>
              </a:rPr>
              <a:t>a</a:t>
            </a:r>
            <a:r>
              <a:rPr lang="en-US" dirty="0" smtClean="0">
                <a:solidFill>
                  <a:srgbClr val="B139FF"/>
                </a:solidFill>
                <a:cs typeface="Wingdings 3" charset="2"/>
              </a:rPr>
              <a:t> Longitudinal Coalescing</a:t>
            </a:r>
            <a:br>
              <a:rPr lang="en-US" dirty="0" smtClean="0">
                <a:solidFill>
                  <a:srgbClr val="B139FF"/>
                </a:solidFill>
                <a:cs typeface="Wingdings 3" charset="2"/>
              </a:rPr>
            </a:br>
            <a:r>
              <a:rPr lang="en-US" dirty="0" smtClean="0">
                <a:cs typeface="Wingdings 3" charset="2"/>
              </a:rPr>
              <a:t>  </a:t>
            </a:r>
            <a:r>
              <a:rPr lang="en-US" dirty="0" smtClean="0">
                <a:solidFill>
                  <a:srgbClr val="B139FF"/>
                </a:solidFill>
                <a:cs typeface="Wingdings 3" charset="2"/>
              </a:rPr>
              <a:t>  (at ~10s of GeV)</a:t>
            </a:r>
          </a:p>
          <a:p>
            <a:pPr lvl="1"/>
            <a:endParaRPr lang="en-US" sz="1300" dirty="0" smtClean="0"/>
          </a:p>
          <a:p>
            <a:pPr lvl="1" indent="-338138">
              <a:buFont typeface="Arial"/>
              <a:buNone/>
            </a:pPr>
            <a:r>
              <a:rPr lang="en-US" i="1" dirty="0" smtClean="0">
                <a:solidFill>
                  <a:srgbClr val="FFFF00"/>
                </a:solidFill>
                <a:latin typeface="Wingdings 3" charset="2"/>
                <a:cs typeface="Wingdings 3" charset="2"/>
              </a:rPr>
              <a:t>a</a:t>
            </a:r>
            <a:r>
              <a:rPr lang="en-US" i="1" dirty="0" smtClean="0">
                <a:solidFill>
                  <a:srgbClr val="FFFF00"/>
                </a:solidFill>
                <a:cs typeface="Wingdings 3" charset="2"/>
              </a:rPr>
              <a:t> </a:t>
            </a:r>
            <a:r>
              <a:rPr lang="en-US" i="1" dirty="0" smtClean="0">
                <a:solidFill>
                  <a:srgbClr val="FFFF00"/>
                </a:solidFill>
              </a:rPr>
              <a:t>Considerable promise to exceed our original target parameters</a:t>
            </a:r>
          </a:p>
          <a:p>
            <a:pPr marL="0" indent="0">
              <a:buFont typeface="Arial"/>
              <a:buNone/>
            </a:pPr>
            <a:endParaRPr lang="en-US" dirty="0"/>
          </a:p>
        </p:txBody>
      </p:sp>
      <p:sp>
        <p:nvSpPr>
          <p:cNvPr id="10" name="Rounded Rectangle 9"/>
          <p:cNvSpPr/>
          <p:nvPr/>
        </p:nvSpPr>
        <p:spPr>
          <a:xfrm>
            <a:off x="304800" y="2743200"/>
            <a:ext cx="3505200" cy="762000"/>
          </a:xfrm>
          <a:prstGeom prst="round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2590800" y="2450068"/>
            <a:ext cx="1608546" cy="369332"/>
          </a:xfrm>
          <a:prstGeom prst="rect">
            <a:avLst/>
          </a:prstGeom>
          <a:noFill/>
        </p:spPr>
        <p:txBody>
          <a:bodyPr wrap="none" rtlCol="0">
            <a:spAutoFit/>
          </a:bodyPr>
          <a:lstStyle/>
          <a:p>
            <a:r>
              <a:rPr lang="en-US" dirty="0" smtClean="0">
                <a:solidFill>
                  <a:srgbClr val="FF0000"/>
                </a:solidFill>
              </a:rPr>
              <a:t>Higgs Factory</a:t>
            </a:r>
            <a:endParaRPr lang="en-US" dirty="0">
              <a:solidFill>
                <a:srgbClr val="FF0000"/>
              </a:solidFill>
            </a:endParaRPr>
          </a:p>
        </p:txBody>
      </p:sp>
    </p:spTree>
    <p:extLst>
      <p:ext uri="{BB962C8B-B14F-4D97-AF65-F5344CB8AC3E}">
        <p14:creationId xmlns:p14="http://schemas.microsoft.com/office/powerpoint/2010/main" val="1725605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9">
                                            <p:txEl>
                                              <p:pRg st="9" end="9"/>
                                            </p:txEl>
                                          </p:spTgt>
                                        </p:tgtEl>
                                        <p:attrNameLst>
                                          <p:attrName>style.visibility</p:attrName>
                                        </p:attrNameLst>
                                      </p:cBhvr>
                                      <p:to>
                                        <p:strVal val="visible"/>
                                      </p:to>
                                    </p:set>
                                    <p:animEffect transition="in" filter="dissolve">
                                      <p:cBhvr>
                                        <p:cTn id="17" dur="500"/>
                                        <p:tgtEl>
                                          <p:spTgt spid="1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52400" y="1016680"/>
            <a:ext cx="8973581" cy="5456325"/>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Content Placeholder 5" descr="Screen Shot 2014-01-02 at 11.54.34 AM.png"/>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7658" t="26981" r="5151" b="5647"/>
          <a:stretch/>
        </p:blipFill>
        <p:spPr>
          <a:xfrm>
            <a:off x="581440" y="1269953"/>
            <a:ext cx="7924790" cy="4946670"/>
          </a:xfrm>
          <a:prstGeom prst="rect">
            <a:avLst/>
          </a:prstGeom>
        </p:spPr>
      </p:pic>
      <p:sp>
        <p:nvSpPr>
          <p:cNvPr id="22" name="Rectangle 21"/>
          <p:cNvSpPr/>
          <p:nvPr/>
        </p:nvSpPr>
        <p:spPr>
          <a:xfrm>
            <a:off x="1775959" y="1102108"/>
            <a:ext cx="6929756" cy="44924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Y</a:t>
            </a:r>
            <a:endParaRPr lang="en-US" dirty="0"/>
          </a:p>
        </p:txBody>
      </p:sp>
      <p:sp>
        <p:nvSpPr>
          <p:cNvPr id="2" name="Title 1"/>
          <p:cNvSpPr>
            <a:spLocks noGrp="1"/>
          </p:cNvSpPr>
          <p:nvPr>
            <p:ph type="title"/>
          </p:nvPr>
        </p:nvSpPr>
        <p:spPr>
          <a:xfrm>
            <a:off x="990600" y="0"/>
            <a:ext cx="7278684" cy="753033"/>
          </a:xfrm>
        </p:spPr>
        <p:txBody>
          <a:bodyPr>
            <a:normAutofit fontScale="90000"/>
          </a:bodyPr>
          <a:lstStyle/>
          <a:p>
            <a:r>
              <a:rPr lang="en-US" dirty="0" smtClean="0"/>
              <a:t>Cooling: The </a:t>
            </a:r>
            <a:r>
              <a:rPr lang="en-US" dirty="0" err="1" smtClean="0"/>
              <a:t>Emittance</a:t>
            </a:r>
            <a:r>
              <a:rPr lang="en-US" dirty="0" smtClean="0"/>
              <a:t> Path</a:t>
            </a:r>
            <a:endParaRPr lang="en-US" dirty="0"/>
          </a:p>
        </p:txBody>
      </p:sp>
      <p:sp>
        <p:nvSpPr>
          <p:cNvPr id="5" name="Slide Number Placeholder 4"/>
          <p:cNvSpPr>
            <a:spLocks noGrp="1"/>
          </p:cNvSpPr>
          <p:nvPr>
            <p:ph type="sldNum" sz="quarter" idx="4294967295"/>
          </p:nvPr>
        </p:nvSpPr>
        <p:spPr>
          <a:xfrm>
            <a:off x="122118" y="6547616"/>
            <a:ext cx="670164" cy="310384"/>
          </a:xfrm>
          <a:prstGeom prst="rect">
            <a:avLst/>
          </a:prstGeom>
        </p:spPr>
        <p:txBody>
          <a:bodyPr/>
          <a:lstStyle/>
          <a:p>
            <a:fld id="{8A5FAC83-C8C4-8046-B35B-A89823688311}" type="slidenum">
              <a:rPr lang="en-US" sz="1200" smtClean="0"/>
              <a:t>41</a:t>
            </a:fld>
            <a:endParaRPr lang="en-US" sz="1200" dirty="0"/>
          </a:p>
        </p:txBody>
      </p:sp>
      <p:sp>
        <p:nvSpPr>
          <p:cNvPr id="7" name="TextBox 6"/>
          <p:cNvSpPr txBox="1"/>
          <p:nvPr/>
        </p:nvSpPr>
        <p:spPr>
          <a:xfrm>
            <a:off x="3062510" y="6154855"/>
            <a:ext cx="3446977" cy="369332"/>
          </a:xfrm>
          <a:prstGeom prst="rect">
            <a:avLst/>
          </a:prstGeom>
          <a:noFill/>
        </p:spPr>
        <p:txBody>
          <a:bodyPr wrap="none" rtlCol="0">
            <a:spAutoFit/>
          </a:bodyPr>
          <a:lstStyle/>
          <a:p>
            <a:r>
              <a:rPr lang="en-US" dirty="0" smtClean="0"/>
              <a:t>Transverse Emittance (microns)</a:t>
            </a:r>
            <a:endParaRPr lang="en-US" dirty="0"/>
          </a:p>
        </p:txBody>
      </p:sp>
      <p:sp>
        <p:nvSpPr>
          <p:cNvPr id="8" name="TextBox 7"/>
          <p:cNvSpPr txBox="1"/>
          <p:nvPr/>
        </p:nvSpPr>
        <p:spPr>
          <a:xfrm rot="16200000">
            <a:off x="-1164524" y="3338747"/>
            <a:ext cx="3122595" cy="369332"/>
          </a:xfrm>
          <a:prstGeom prst="rect">
            <a:avLst/>
          </a:prstGeom>
          <a:noFill/>
        </p:spPr>
        <p:txBody>
          <a:bodyPr wrap="none" rtlCol="0">
            <a:spAutoFit/>
          </a:bodyPr>
          <a:lstStyle/>
          <a:p>
            <a:r>
              <a:rPr lang="en-US" dirty="0" smtClean="0"/>
              <a:t>Longitudinal Emittance (mm)</a:t>
            </a:r>
            <a:endParaRPr lang="en-US" dirty="0"/>
          </a:p>
        </p:txBody>
      </p:sp>
      <p:sp>
        <p:nvSpPr>
          <p:cNvPr id="9" name="Oval 8"/>
          <p:cNvSpPr/>
          <p:nvPr/>
        </p:nvSpPr>
        <p:spPr>
          <a:xfrm>
            <a:off x="8070859" y="1269953"/>
            <a:ext cx="198425" cy="17853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 name="Straight Connector 10"/>
          <p:cNvCxnSpPr>
            <a:stCxn id="9" idx="4"/>
          </p:cNvCxnSpPr>
          <p:nvPr/>
        </p:nvCxnSpPr>
        <p:spPr>
          <a:xfrm flipH="1">
            <a:off x="8165316" y="1448485"/>
            <a:ext cx="4756" cy="12700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6024282" y="2718534"/>
            <a:ext cx="2141034" cy="223570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024282" y="3841635"/>
            <a:ext cx="797641" cy="1112604"/>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43" idx="1"/>
            <a:endCxn id="42" idx="5"/>
          </p:cNvCxnSpPr>
          <p:nvPr/>
        </p:nvCxnSpPr>
        <p:spPr>
          <a:xfrm flipH="1" flipV="1">
            <a:off x="2358121" y="2640587"/>
            <a:ext cx="2185694" cy="224017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1563794" y="2540097"/>
            <a:ext cx="196530" cy="1784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1563794" y="2980941"/>
            <a:ext cx="196530" cy="1574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Freeform 30"/>
          <p:cNvSpPr/>
          <p:nvPr/>
        </p:nvSpPr>
        <p:spPr>
          <a:xfrm>
            <a:off x="4543815" y="3852130"/>
            <a:ext cx="2257117" cy="1091756"/>
          </a:xfrm>
          <a:custGeom>
            <a:avLst/>
            <a:gdLst>
              <a:gd name="connsiteX0" fmla="*/ 2378911 w 2378911"/>
              <a:gd name="connsiteY0" fmla="*/ 0 h 1082190"/>
              <a:gd name="connsiteX1" fmla="*/ 1140470 w 2378911"/>
              <a:gd name="connsiteY1" fmla="*/ 766228 h 1082190"/>
              <a:gd name="connsiteX2" fmla="*/ 699669 w 2378911"/>
              <a:gd name="connsiteY2" fmla="*/ 902679 h 1082190"/>
              <a:gd name="connsiteX3" fmla="*/ 6981 w 2378911"/>
              <a:gd name="connsiteY3" fmla="*/ 1039131 h 1082190"/>
              <a:gd name="connsiteX0" fmla="*/ 2378911 w 2378911"/>
              <a:gd name="connsiteY0" fmla="*/ 0 h 1092200"/>
              <a:gd name="connsiteX1" fmla="*/ 1140470 w 2378911"/>
              <a:gd name="connsiteY1" fmla="*/ 766228 h 1092200"/>
              <a:gd name="connsiteX2" fmla="*/ 699669 w 2378911"/>
              <a:gd name="connsiteY2" fmla="*/ 965657 h 1092200"/>
              <a:gd name="connsiteX3" fmla="*/ 6981 w 2378911"/>
              <a:gd name="connsiteY3" fmla="*/ 1039131 h 1092200"/>
              <a:gd name="connsiteX0" fmla="*/ 2379283 w 2379283"/>
              <a:gd name="connsiteY0" fmla="*/ 0 h 1097360"/>
              <a:gd name="connsiteX1" fmla="*/ 1340252 w 2379283"/>
              <a:gd name="connsiteY1" fmla="*/ 598288 h 1097360"/>
              <a:gd name="connsiteX2" fmla="*/ 700041 w 2379283"/>
              <a:gd name="connsiteY2" fmla="*/ 965657 h 1097360"/>
              <a:gd name="connsiteX3" fmla="*/ 7353 w 2379283"/>
              <a:gd name="connsiteY3" fmla="*/ 1039131 h 1097360"/>
              <a:gd name="connsiteX0" fmla="*/ 2378810 w 2378810"/>
              <a:gd name="connsiteY0" fmla="*/ 0 h 1087354"/>
              <a:gd name="connsiteX1" fmla="*/ 1339779 w 2378810"/>
              <a:gd name="connsiteY1" fmla="*/ 598288 h 1087354"/>
              <a:gd name="connsiteX2" fmla="*/ 741549 w 2378810"/>
              <a:gd name="connsiteY2" fmla="*/ 913176 h 1087354"/>
              <a:gd name="connsiteX3" fmla="*/ 6880 w 2378810"/>
              <a:gd name="connsiteY3" fmla="*/ 1039131 h 1087354"/>
              <a:gd name="connsiteX0" fmla="*/ 2371930 w 2371930"/>
              <a:gd name="connsiteY0" fmla="*/ 0 h 1039131"/>
              <a:gd name="connsiteX1" fmla="*/ 1332899 w 2371930"/>
              <a:gd name="connsiteY1" fmla="*/ 598288 h 1039131"/>
              <a:gd name="connsiteX2" fmla="*/ 734669 w 2371930"/>
              <a:gd name="connsiteY2" fmla="*/ 913176 h 1039131"/>
              <a:gd name="connsiteX3" fmla="*/ 0 w 2371930"/>
              <a:gd name="connsiteY3" fmla="*/ 1039131 h 1039131"/>
              <a:gd name="connsiteX0" fmla="*/ 2371930 w 2371930"/>
              <a:gd name="connsiteY0" fmla="*/ 0 h 1039131"/>
              <a:gd name="connsiteX1" fmla="*/ 1332899 w 2371930"/>
              <a:gd name="connsiteY1" fmla="*/ 598288 h 1039131"/>
              <a:gd name="connsiteX2" fmla="*/ 734669 w 2371930"/>
              <a:gd name="connsiteY2" fmla="*/ 913176 h 1039131"/>
              <a:gd name="connsiteX3" fmla="*/ 0 w 2371930"/>
              <a:gd name="connsiteY3" fmla="*/ 1039131 h 1039131"/>
              <a:gd name="connsiteX0" fmla="*/ 2371930 w 2371930"/>
              <a:gd name="connsiteY0" fmla="*/ 0 h 1039131"/>
              <a:gd name="connsiteX1" fmla="*/ 1332899 w 2371930"/>
              <a:gd name="connsiteY1" fmla="*/ 598288 h 1039131"/>
              <a:gd name="connsiteX2" fmla="*/ 818631 w 2371930"/>
              <a:gd name="connsiteY2" fmla="*/ 881687 h 1039131"/>
              <a:gd name="connsiteX3" fmla="*/ 0 w 2371930"/>
              <a:gd name="connsiteY3" fmla="*/ 1039131 h 1039131"/>
              <a:gd name="connsiteX0" fmla="*/ 2371930 w 2371930"/>
              <a:gd name="connsiteY0" fmla="*/ 0 h 1039131"/>
              <a:gd name="connsiteX1" fmla="*/ 1332899 w 2371930"/>
              <a:gd name="connsiteY1" fmla="*/ 598288 h 1039131"/>
              <a:gd name="connsiteX2" fmla="*/ 818631 w 2371930"/>
              <a:gd name="connsiteY2" fmla="*/ 881687 h 1039131"/>
              <a:gd name="connsiteX3" fmla="*/ 0 w 2371930"/>
              <a:gd name="connsiteY3" fmla="*/ 1039131 h 1039131"/>
              <a:gd name="connsiteX0" fmla="*/ 2371930 w 2371930"/>
              <a:gd name="connsiteY0" fmla="*/ 0 h 1039131"/>
              <a:gd name="connsiteX1" fmla="*/ 1332899 w 2371930"/>
              <a:gd name="connsiteY1" fmla="*/ 598288 h 1039131"/>
              <a:gd name="connsiteX2" fmla="*/ 818631 w 2371930"/>
              <a:gd name="connsiteY2" fmla="*/ 881687 h 1039131"/>
              <a:gd name="connsiteX3" fmla="*/ 0 w 2371930"/>
              <a:gd name="connsiteY3" fmla="*/ 1039131 h 1039131"/>
              <a:gd name="connsiteX0" fmla="*/ 2371930 w 2371930"/>
              <a:gd name="connsiteY0" fmla="*/ 0 h 1039131"/>
              <a:gd name="connsiteX1" fmla="*/ 1364385 w 2371930"/>
              <a:gd name="connsiteY1" fmla="*/ 608784 h 1039131"/>
              <a:gd name="connsiteX2" fmla="*/ 818631 w 2371930"/>
              <a:gd name="connsiteY2" fmla="*/ 881687 h 1039131"/>
              <a:gd name="connsiteX3" fmla="*/ 0 w 2371930"/>
              <a:gd name="connsiteY3" fmla="*/ 1039131 h 1039131"/>
            </a:gdLst>
            <a:ahLst/>
            <a:cxnLst>
              <a:cxn ang="0">
                <a:pos x="connsiteX0" y="connsiteY0"/>
              </a:cxn>
              <a:cxn ang="0">
                <a:pos x="connsiteX1" y="connsiteY1"/>
              </a:cxn>
              <a:cxn ang="0">
                <a:pos x="connsiteX2" y="connsiteY2"/>
              </a:cxn>
              <a:cxn ang="0">
                <a:pos x="connsiteX3" y="connsiteY3"/>
              </a:cxn>
            </a:cxnLst>
            <a:rect l="l" t="t" r="r" b="b"/>
            <a:pathLst>
              <a:path w="2371930" h="1039131">
                <a:moveTo>
                  <a:pt x="2371930" y="0"/>
                </a:moveTo>
                <a:cubicBezTo>
                  <a:pt x="1892646" y="307890"/>
                  <a:pt x="1623268" y="461836"/>
                  <a:pt x="1364385" y="608784"/>
                </a:cubicBezTo>
                <a:cubicBezTo>
                  <a:pt x="1105502" y="755732"/>
                  <a:pt x="1046029" y="809963"/>
                  <a:pt x="818631" y="881687"/>
                </a:cubicBezTo>
                <a:cubicBezTo>
                  <a:pt x="591234" y="953412"/>
                  <a:pt x="395322" y="997146"/>
                  <a:pt x="0" y="1039131"/>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20" name="Group 19"/>
          <p:cNvGrpSpPr/>
          <p:nvPr/>
        </p:nvGrpSpPr>
        <p:grpSpPr>
          <a:xfrm>
            <a:off x="6486274" y="4324001"/>
            <a:ext cx="1326910" cy="1330063"/>
            <a:chOff x="6486274" y="4324001"/>
            <a:chExt cx="1326910" cy="1330063"/>
          </a:xfrm>
        </p:grpSpPr>
        <p:sp>
          <p:nvSpPr>
            <p:cNvPr id="45" name="TextBox 44"/>
            <p:cNvSpPr txBox="1"/>
            <p:nvPr/>
          </p:nvSpPr>
          <p:spPr>
            <a:xfrm>
              <a:off x="6757917" y="5007733"/>
              <a:ext cx="1055267" cy="646331"/>
            </a:xfrm>
            <a:prstGeom prst="rect">
              <a:avLst/>
            </a:prstGeom>
            <a:noFill/>
          </p:spPr>
          <p:txBody>
            <a:bodyPr wrap="square" rtlCol="0">
              <a:spAutoFit/>
            </a:bodyPr>
            <a:lstStyle/>
            <a:p>
              <a:r>
                <a:rPr lang="en-US" dirty="0" smtClean="0">
                  <a:solidFill>
                    <a:srgbClr val="0000FF"/>
                  </a:solidFill>
                </a:rPr>
                <a:t>Bunch</a:t>
              </a:r>
            </a:p>
            <a:p>
              <a:r>
                <a:rPr lang="en-US" dirty="0" smtClean="0">
                  <a:solidFill>
                    <a:srgbClr val="0000FF"/>
                  </a:solidFill>
                </a:rPr>
                <a:t>Merge</a:t>
              </a:r>
              <a:endParaRPr lang="en-US" dirty="0">
                <a:solidFill>
                  <a:srgbClr val="0000FF"/>
                </a:solidFill>
              </a:endParaRPr>
            </a:p>
          </p:txBody>
        </p:sp>
        <p:cxnSp>
          <p:nvCxnSpPr>
            <p:cNvPr id="47" name="Straight Arrow Connector 46"/>
            <p:cNvCxnSpPr/>
            <p:nvPr/>
          </p:nvCxnSpPr>
          <p:spPr>
            <a:xfrm flipH="1" flipV="1">
              <a:off x="6486274" y="4324001"/>
              <a:ext cx="573732" cy="76071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2191866" y="4620720"/>
            <a:ext cx="2521315" cy="646331"/>
            <a:chOff x="2191866" y="4620720"/>
            <a:chExt cx="2521315" cy="646331"/>
          </a:xfrm>
        </p:grpSpPr>
        <p:sp>
          <p:nvSpPr>
            <p:cNvPr id="43" name="Oval 42"/>
            <p:cNvSpPr/>
            <p:nvPr/>
          </p:nvSpPr>
          <p:spPr>
            <a:xfrm>
              <a:off x="4514756" y="4854620"/>
              <a:ext cx="198425" cy="17853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TextBox 49"/>
            <p:cNvSpPr txBox="1"/>
            <p:nvPr/>
          </p:nvSpPr>
          <p:spPr>
            <a:xfrm>
              <a:off x="2191866" y="4620720"/>
              <a:ext cx="1860542" cy="646331"/>
            </a:xfrm>
            <a:prstGeom prst="rect">
              <a:avLst/>
            </a:prstGeom>
            <a:noFill/>
          </p:spPr>
          <p:txBody>
            <a:bodyPr wrap="square" rtlCol="0">
              <a:spAutoFit/>
            </a:bodyPr>
            <a:lstStyle/>
            <a:p>
              <a:r>
                <a:rPr lang="en-US" dirty="0" smtClean="0">
                  <a:solidFill>
                    <a:srgbClr val="FF00FF"/>
                  </a:solidFill>
                </a:rPr>
                <a:t>For acceleration</a:t>
              </a:r>
            </a:p>
            <a:p>
              <a:r>
                <a:rPr lang="en-US" dirty="0" smtClean="0">
                  <a:solidFill>
                    <a:srgbClr val="FF00FF"/>
                  </a:solidFill>
                </a:rPr>
                <a:t>to</a:t>
              </a:r>
              <a:r>
                <a:rPr lang="en-US" dirty="0">
                  <a:solidFill>
                    <a:srgbClr val="FF00FF"/>
                  </a:solidFill>
                </a:rPr>
                <a:t> </a:t>
              </a:r>
              <a:r>
                <a:rPr lang="en-US" dirty="0" smtClean="0">
                  <a:solidFill>
                    <a:srgbClr val="FF00FF"/>
                  </a:solidFill>
                </a:rPr>
                <a:t>Higgs Factory</a:t>
              </a:r>
              <a:endParaRPr lang="en-US" dirty="0">
                <a:solidFill>
                  <a:srgbClr val="FF00FF"/>
                </a:solidFill>
              </a:endParaRPr>
            </a:p>
          </p:txBody>
        </p:sp>
        <p:cxnSp>
          <p:nvCxnSpPr>
            <p:cNvPr id="51" name="Straight Arrow Connector 50"/>
            <p:cNvCxnSpPr>
              <a:endCxn id="43" idx="3"/>
            </p:cNvCxnSpPr>
            <p:nvPr/>
          </p:nvCxnSpPr>
          <p:spPr>
            <a:xfrm flipV="1">
              <a:off x="3985259" y="5007007"/>
              <a:ext cx="558556" cy="14082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1693888" y="1666142"/>
            <a:ext cx="2342330" cy="1003905"/>
            <a:chOff x="1693888" y="1542356"/>
            <a:chExt cx="2342330" cy="1132923"/>
          </a:xfrm>
        </p:grpSpPr>
        <p:sp>
          <p:nvSpPr>
            <p:cNvPr id="42" name="Oval 41"/>
            <p:cNvSpPr/>
            <p:nvPr/>
          </p:nvSpPr>
          <p:spPr>
            <a:xfrm>
              <a:off x="2188755" y="2448258"/>
              <a:ext cx="198425" cy="227021"/>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TextBox 53"/>
            <p:cNvSpPr txBox="1"/>
            <p:nvPr/>
          </p:nvSpPr>
          <p:spPr>
            <a:xfrm>
              <a:off x="1693888" y="1542356"/>
              <a:ext cx="2342330" cy="646331"/>
            </a:xfrm>
            <a:prstGeom prst="rect">
              <a:avLst/>
            </a:prstGeom>
            <a:noFill/>
          </p:spPr>
          <p:txBody>
            <a:bodyPr wrap="square" rtlCol="0">
              <a:spAutoFit/>
            </a:bodyPr>
            <a:lstStyle/>
            <a:p>
              <a:r>
                <a:rPr lang="en-US" dirty="0" smtClean="0">
                  <a:solidFill>
                    <a:srgbClr val="FF00FF"/>
                  </a:solidFill>
                </a:rPr>
                <a:t>For acceleration to</a:t>
              </a:r>
              <a:br>
                <a:rPr lang="en-US" dirty="0" smtClean="0">
                  <a:solidFill>
                    <a:srgbClr val="FF00FF"/>
                  </a:solidFill>
                </a:rPr>
              </a:br>
              <a:r>
                <a:rPr lang="en-US" dirty="0" smtClean="0">
                  <a:solidFill>
                    <a:srgbClr val="FF00FF"/>
                  </a:solidFill>
                </a:rPr>
                <a:t>multi-</a:t>
              </a:r>
              <a:r>
                <a:rPr lang="en-US" dirty="0" err="1" smtClean="0">
                  <a:solidFill>
                    <a:srgbClr val="FF00FF"/>
                  </a:solidFill>
                </a:rPr>
                <a:t>TeV</a:t>
              </a:r>
              <a:r>
                <a:rPr lang="en-US" dirty="0" smtClean="0">
                  <a:solidFill>
                    <a:srgbClr val="FF00FF"/>
                  </a:solidFill>
                </a:rPr>
                <a:t> collider</a:t>
              </a:r>
              <a:endParaRPr lang="en-US" dirty="0">
                <a:solidFill>
                  <a:srgbClr val="FF00FF"/>
                </a:solidFill>
              </a:endParaRPr>
            </a:p>
          </p:txBody>
        </p:sp>
        <p:cxnSp>
          <p:nvCxnSpPr>
            <p:cNvPr id="55" name="Straight Arrow Connector 54"/>
            <p:cNvCxnSpPr/>
            <p:nvPr/>
          </p:nvCxnSpPr>
          <p:spPr>
            <a:xfrm>
              <a:off x="2292356" y="2153553"/>
              <a:ext cx="0" cy="32342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60" name="Oval 59"/>
          <p:cNvSpPr/>
          <p:nvPr/>
        </p:nvSpPr>
        <p:spPr>
          <a:xfrm>
            <a:off x="8070859" y="2629268"/>
            <a:ext cx="198425" cy="17853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5" name="Group 34"/>
          <p:cNvGrpSpPr/>
          <p:nvPr/>
        </p:nvGrpSpPr>
        <p:grpSpPr>
          <a:xfrm>
            <a:off x="2128469" y="3635004"/>
            <a:ext cx="1292911" cy="646331"/>
            <a:chOff x="1846995" y="3731907"/>
            <a:chExt cx="1292911" cy="646331"/>
          </a:xfrm>
        </p:grpSpPr>
        <p:sp>
          <p:nvSpPr>
            <p:cNvPr id="49" name="TextBox 48"/>
            <p:cNvSpPr txBox="1"/>
            <p:nvPr/>
          </p:nvSpPr>
          <p:spPr>
            <a:xfrm>
              <a:off x="1846995" y="3731907"/>
              <a:ext cx="1085767" cy="646331"/>
            </a:xfrm>
            <a:prstGeom prst="rect">
              <a:avLst/>
            </a:prstGeom>
            <a:noFill/>
          </p:spPr>
          <p:txBody>
            <a:bodyPr wrap="square" rtlCol="0">
              <a:spAutoFit/>
            </a:bodyPr>
            <a:lstStyle/>
            <a:p>
              <a:r>
                <a:rPr lang="en-US" dirty="0" smtClean="0">
                  <a:solidFill>
                    <a:srgbClr val="0000FF"/>
                  </a:solidFill>
                </a:rPr>
                <a:t>Final</a:t>
              </a:r>
            </a:p>
            <a:p>
              <a:r>
                <a:rPr lang="en-US" dirty="0" smtClean="0">
                  <a:solidFill>
                    <a:srgbClr val="0000FF"/>
                  </a:solidFill>
                </a:rPr>
                <a:t>Cooling</a:t>
              </a:r>
              <a:endParaRPr lang="en-US" dirty="0">
                <a:solidFill>
                  <a:srgbClr val="0000FF"/>
                </a:solidFill>
              </a:endParaRPr>
            </a:p>
          </p:txBody>
        </p:sp>
        <p:cxnSp>
          <p:nvCxnSpPr>
            <p:cNvPr id="40" name="Straight Arrow Connector 39"/>
            <p:cNvCxnSpPr/>
            <p:nvPr/>
          </p:nvCxnSpPr>
          <p:spPr>
            <a:xfrm flipV="1">
              <a:off x="2636520" y="3870406"/>
              <a:ext cx="503386" cy="17929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2" name="Group 31"/>
          <p:cNvGrpSpPr/>
          <p:nvPr/>
        </p:nvGrpSpPr>
        <p:grpSpPr>
          <a:xfrm>
            <a:off x="4517719" y="3899414"/>
            <a:ext cx="1521813" cy="953384"/>
            <a:chOff x="4040634" y="2724736"/>
            <a:chExt cx="1521813" cy="953384"/>
          </a:xfrm>
        </p:grpSpPr>
        <p:sp>
          <p:nvSpPr>
            <p:cNvPr id="48" name="TextBox 47"/>
            <p:cNvSpPr txBox="1"/>
            <p:nvPr/>
          </p:nvSpPr>
          <p:spPr>
            <a:xfrm>
              <a:off x="4040634" y="2724736"/>
              <a:ext cx="1521813" cy="646331"/>
            </a:xfrm>
            <a:prstGeom prst="rect">
              <a:avLst/>
            </a:prstGeom>
            <a:noFill/>
          </p:spPr>
          <p:txBody>
            <a:bodyPr wrap="square" rtlCol="0">
              <a:spAutoFit/>
            </a:bodyPr>
            <a:lstStyle/>
            <a:p>
              <a:r>
                <a:rPr lang="en-US" dirty="0" smtClean="0">
                  <a:solidFill>
                    <a:srgbClr val="0000FF"/>
                  </a:solidFill>
                </a:rPr>
                <a:t>post-merge 6D Cooling</a:t>
              </a:r>
            </a:p>
          </p:txBody>
        </p:sp>
        <p:cxnSp>
          <p:nvCxnSpPr>
            <p:cNvPr id="41" name="Straight Arrow Connector 40"/>
            <p:cNvCxnSpPr/>
            <p:nvPr/>
          </p:nvCxnSpPr>
          <p:spPr>
            <a:xfrm>
              <a:off x="4610316" y="3345775"/>
              <a:ext cx="153436" cy="3323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693849" y="1795204"/>
            <a:ext cx="3631361" cy="1448144"/>
            <a:chOff x="3693849" y="1795204"/>
            <a:chExt cx="3631361" cy="1448144"/>
          </a:xfrm>
        </p:grpSpPr>
        <p:sp>
          <p:nvSpPr>
            <p:cNvPr id="10" name="Isosceles Triangle 9"/>
            <p:cNvSpPr/>
            <p:nvPr/>
          </p:nvSpPr>
          <p:spPr>
            <a:xfrm>
              <a:off x="6674648" y="2980941"/>
              <a:ext cx="294550" cy="262407"/>
            </a:xfrm>
            <a:prstGeom prst="triangle">
              <a:avLst/>
            </a:prstGeom>
            <a:solidFill>
              <a:srgbClr val="FF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FF"/>
                </a:solidFill>
              </a:endParaRPr>
            </a:p>
          </p:txBody>
        </p:sp>
        <p:sp>
          <p:nvSpPr>
            <p:cNvPr id="53" name="TextBox 52"/>
            <p:cNvSpPr txBox="1"/>
            <p:nvPr/>
          </p:nvSpPr>
          <p:spPr>
            <a:xfrm>
              <a:off x="3693849" y="1795204"/>
              <a:ext cx="3631361" cy="923330"/>
            </a:xfrm>
            <a:prstGeom prst="rect">
              <a:avLst/>
            </a:prstGeom>
            <a:noFill/>
            <a:ln>
              <a:noFill/>
            </a:ln>
          </p:spPr>
          <p:txBody>
            <a:bodyPr wrap="square" rtlCol="0">
              <a:spAutoFit/>
            </a:bodyPr>
            <a:lstStyle/>
            <a:p>
              <a:pPr algn="ctr"/>
              <a:r>
                <a:rPr lang="en-US" dirty="0" smtClean="0">
                  <a:solidFill>
                    <a:srgbClr val="FF00FF"/>
                  </a:solidFill>
                </a:rPr>
                <a:t>For acceleration to </a:t>
              </a:r>
              <a:r>
                <a:rPr lang="en-US" dirty="0" err="1" smtClean="0">
                  <a:solidFill>
                    <a:srgbClr val="FF00FF"/>
                  </a:solidFill>
                </a:rPr>
                <a:t>NuMAX</a:t>
              </a:r>
              <a:r>
                <a:rPr lang="en-US" dirty="0" smtClean="0">
                  <a:solidFill>
                    <a:srgbClr val="FF00FF"/>
                  </a:solidFill>
                </a:rPr>
                <a:t> </a:t>
              </a:r>
              <a:r>
                <a:rPr lang="en-US" dirty="0">
                  <a:solidFill>
                    <a:srgbClr val="FF00FF"/>
                  </a:solidFill>
                </a:rPr>
                <a:t>(325MHz </a:t>
              </a:r>
              <a:r>
                <a:rPr lang="en-US" dirty="0" smtClean="0">
                  <a:solidFill>
                    <a:srgbClr val="FF00FF"/>
                  </a:solidFill>
                </a:rPr>
                <a:t>injector acceptance 3mm,24mm)</a:t>
              </a:r>
              <a:endParaRPr lang="en-US" dirty="0">
                <a:solidFill>
                  <a:srgbClr val="FF00FF"/>
                </a:solidFill>
              </a:endParaRPr>
            </a:p>
          </p:txBody>
        </p:sp>
        <p:cxnSp>
          <p:nvCxnSpPr>
            <p:cNvPr id="56" name="Straight Arrow Connector 55"/>
            <p:cNvCxnSpPr>
              <a:endCxn id="10" idx="1"/>
            </p:cNvCxnSpPr>
            <p:nvPr/>
          </p:nvCxnSpPr>
          <p:spPr>
            <a:xfrm>
              <a:off x="6024282" y="2629268"/>
              <a:ext cx="724004" cy="48287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cxnSp>
        <p:nvCxnSpPr>
          <p:cNvPr id="33" name="Straight Connector 32"/>
          <p:cNvCxnSpPr>
            <a:stCxn id="60" idx="6"/>
            <a:endCxn id="10" idx="5"/>
          </p:cNvCxnSpPr>
          <p:nvPr/>
        </p:nvCxnSpPr>
        <p:spPr>
          <a:xfrm flipH="1">
            <a:off x="6895561" y="2718534"/>
            <a:ext cx="1373723" cy="39361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25" name="Group 24"/>
          <p:cNvGrpSpPr/>
          <p:nvPr/>
        </p:nvGrpSpPr>
        <p:grpSpPr>
          <a:xfrm>
            <a:off x="7560733" y="2957674"/>
            <a:ext cx="1501709" cy="646331"/>
            <a:chOff x="5752925" y="1770275"/>
            <a:chExt cx="1501709" cy="646331"/>
          </a:xfrm>
        </p:grpSpPr>
        <p:sp>
          <p:nvSpPr>
            <p:cNvPr id="64" name="TextBox 63"/>
            <p:cNvSpPr txBox="1"/>
            <p:nvPr/>
          </p:nvSpPr>
          <p:spPr>
            <a:xfrm>
              <a:off x="5836652" y="1770275"/>
              <a:ext cx="1417982" cy="646331"/>
            </a:xfrm>
            <a:prstGeom prst="rect">
              <a:avLst/>
            </a:prstGeom>
            <a:noFill/>
          </p:spPr>
          <p:txBody>
            <a:bodyPr wrap="square" rtlCol="0">
              <a:spAutoFit/>
            </a:bodyPr>
            <a:lstStyle/>
            <a:p>
              <a:pPr algn="ctr"/>
              <a:r>
                <a:rPr lang="en-US" dirty="0" smtClean="0">
                  <a:solidFill>
                    <a:srgbClr val="FF0000"/>
                  </a:solidFill>
                </a:rPr>
                <a:t>Initial </a:t>
              </a:r>
              <a:r>
                <a:rPr lang="en-US" dirty="0">
                  <a:solidFill>
                    <a:srgbClr val="FF0000"/>
                  </a:solidFill>
                </a:rPr>
                <a:t>C</a:t>
              </a:r>
              <a:r>
                <a:rPr lang="en-US" dirty="0" smtClean="0">
                  <a:solidFill>
                    <a:srgbClr val="FF0000"/>
                  </a:solidFill>
                </a:rPr>
                <a:t>ooling</a:t>
              </a:r>
            </a:p>
          </p:txBody>
        </p:sp>
        <p:cxnSp>
          <p:nvCxnSpPr>
            <p:cNvPr id="65" name="Straight Arrow Connector 64"/>
            <p:cNvCxnSpPr/>
            <p:nvPr/>
          </p:nvCxnSpPr>
          <p:spPr>
            <a:xfrm flipH="1" flipV="1">
              <a:off x="5752925" y="1793620"/>
              <a:ext cx="510126" cy="16414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 name="Date Placeholder 2"/>
          <p:cNvSpPr>
            <a:spLocks noGrp="1"/>
          </p:cNvSpPr>
          <p:nvPr>
            <p:ph type="dt" sz="half" idx="4294967295"/>
          </p:nvPr>
        </p:nvSpPr>
        <p:spPr>
          <a:xfrm>
            <a:off x="5627438" y="6473005"/>
            <a:ext cx="1804085" cy="365125"/>
          </a:xfrm>
          <a:prstGeom prst="rect">
            <a:avLst/>
          </a:prstGeom>
        </p:spPr>
        <p:txBody>
          <a:bodyPr/>
          <a:lstStyle/>
          <a:p>
            <a:r>
              <a:rPr lang="en-US" smtClean="0"/>
              <a:t>February 17, 2016</a:t>
            </a:r>
            <a:endParaRPr lang="en-US" dirty="0"/>
          </a:p>
        </p:txBody>
      </p:sp>
      <p:sp>
        <p:nvSpPr>
          <p:cNvPr id="12" name="Footer Placeholder 11"/>
          <p:cNvSpPr>
            <a:spLocks noGrp="1"/>
          </p:cNvSpPr>
          <p:nvPr>
            <p:ph type="ftr" sz="quarter" idx="4294967295"/>
          </p:nvPr>
        </p:nvSpPr>
        <p:spPr>
          <a:xfrm>
            <a:off x="581440" y="6473005"/>
            <a:ext cx="4821592" cy="365125"/>
          </a:xfrm>
          <a:prstGeom prst="rect">
            <a:avLst/>
          </a:prstGeom>
        </p:spPr>
        <p:txBody>
          <a:bodyPr/>
          <a:lstStyle/>
          <a:p>
            <a:r>
              <a:rPr lang="en-US" smtClean="0"/>
              <a:t>Higgs-Maxwell Workshop - Royal Society of Edinburgh</a:t>
            </a:r>
            <a:endParaRPr lang="en-US" dirty="0"/>
          </a:p>
        </p:txBody>
      </p:sp>
      <p:grpSp>
        <p:nvGrpSpPr>
          <p:cNvPr id="59" name="Group 58"/>
          <p:cNvGrpSpPr/>
          <p:nvPr/>
        </p:nvGrpSpPr>
        <p:grpSpPr>
          <a:xfrm>
            <a:off x="7221441" y="984775"/>
            <a:ext cx="1904540" cy="1609101"/>
            <a:chOff x="3870811" y="2203444"/>
            <a:chExt cx="1904540" cy="1691957"/>
          </a:xfrm>
        </p:grpSpPr>
        <p:sp>
          <p:nvSpPr>
            <p:cNvPr id="66" name="Rectangle 65"/>
            <p:cNvSpPr/>
            <p:nvPr/>
          </p:nvSpPr>
          <p:spPr>
            <a:xfrm>
              <a:off x="3886200" y="2203444"/>
              <a:ext cx="1828799" cy="1691957"/>
            </a:xfrm>
            <a:prstGeom prst="rect">
              <a:avLst/>
            </a:prstGeom>
            <a:solidFill>
              <a:schemeClr val="bg1">
                <a:lumMod val="50000"/>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TextBox 66"/>
            <p:cNvSpPr txBox="1"/>
            <p:nvPr/>
          </p:nvSpPr>
          <p:spPr>
            <a:xfrm>
              <a:off x="4756324" y="2236992"/>
              <a:ext cx="1019027" cy="369332"/>
            </a:xfrm>
            <a:prstGeom prst="rect">
              <a:avLst/>
            </a:prstGeom>
            <a:noFill/>
          </p:spPr>
          <p:txBody>
            <a:bodyPr wrap="square" rtlCol="0">
              <a:spAutoFit/>
            </a:bodyPr>
            <a:lstStyle/>
            <a:p>
              <a:r>
                <a:rPr lang="en-US" dirty="0" smtClean="0"/>
                <a:t>Target</a:t>
              </a:r>
              <a:endParaRPr lang="en-US" dirty="0"/>
            </a:p>
          </p:txBody>
        </p:sp>
        <p:sp>
          <p:nvSpPr>
            <p:cNvPr id="70" name="TextBox 69"/>
            <p:cNvSpPr txBox="1"/>
            <p:nvPr/>
          </p:nvSpPr>
          <p:spPr>
            <a:xfrm>
              <a:off x="4736316" y="3166214"/>
              <a:ext cx="978684" cy="646331"/>
            </a:xfrm>
            <a:prstGeom prst="rect">
              <a:avLst/>
            </a:prstGeom>
            <a:noFill/>
          </p:spPr>
          <p:txBody>
            <a:bodyPr wrap="square" rtlCol="0">
              <a:spAutoFit/>
            </a:bodyPr>
            <a:lstStyle/>
            <a:p>
              <a:r>
                <a:rPr lang="en-US" dirty="0" smtClean="0"/>
                <a:t>Phase</a:t>
              </a:r>
            </a:p>
            <a:p>
              <a:r>
                <a:rPr lang="en-US" dirty="0" smtClean="0"/>
                <a:t>Rotator</a:t>
              </a:r>
              <a:endParaRPr lang="en-US" dirty="0"/>
            </a:p>
          </p:txBody>
        </p:sp>
        <p:sp>
          <p:nvSpPr>
            <p:cNvPr id="71" name="TextBox 70"/>
            <p:cNvSpPr txBox="1"/>
            <p:nvPr/>
          </p:nvSpPr>
          <p:spPr>
            <a:xfrm rot="16200000">
              <a:off x="3284160" y="2790095"/>
              <a:ext cx="1573411" cy="400110"/>
            </a:xfrm>
            <a:prstGeom prst="rect">
              <a:avLst/>
            </a:prstGeom>
            <a:noFill/>
          </p:spPr>
          <p:txBody>
            <a:bodyPr wrap="square" rtlCol="0">
              <a:spAutoFit/>
            </a:bodyPr>
            <a:lstStyle/>
            <a:p>
              <a:pPr algn="ctr"/>
              <a:r>
                <a:rPr lang="en-US" sz="2000" b="1" dirty="0" smtClean="0"/>
                <a:t>Front End</a:t>
              </a:r>
            </a:p>
          </p:txBody>
        </p:sp>
        <p:sp>
          <p:nvSpPr>
            <p:cNvPr id="72" name="TextBox 71"/>
            <p:cNvSpPr txBox="1"/>
            <p:nvPr/>
          </p:nvSpPr>
          <p:spPr>
            <a:xfrm>
              <a:off x="5044835" y="2550567"/>
              <a:ext cx="266807" cy="738664"/>
            </a:xfrm>
            <a:prstGeom prst="rect">
              <a:avLst/>
            </a:prstGeom>
            <a:noFill/>
          </p:spPr>
          <p:txBody>
            <a:bodyPr wrap="none" rtlCol="0">
              <a:spAutoFit/>
            </a:bodyPr>
            <a:lstStyle/>
            <a:p>
              <a:r>
                <a:rPr lang="en-US" sz="1400" dirty="0" smtClean="0">
                  <a:latin typeface="Wingdings"/>
                  <a:ea typeface="Wingdings"/>
                  <a:cs typeface="Wingdings"/>
                  <a:sym typeface="Wingdings"/>
                </a:rPr>
                <a:t></a:t>
              </a:r>
            </a:p>
            <a:p>
              <a:r>
                <a:rPr lang="en-US" sz="1400" dirty="0" smtClean="0">
                  <a:latin typeface="Wingdings"/>
                  <a:ea typeface="Wingdings"/>
                  <a:cs typeface="Wingdings"/>
                  <a:sym typeface="Wingdings"/>
                </a:rPr>
                <a:t></a:t>
              </a:r>
            </a:p>
            <a:p>
              <a:r>
                <a:rPr lang="en-US" sz="1400" dirty="0" smtClean="0">
                  <a:latin typeface="Wingdings"/>
                  <a:ea typeface="Wingdings"/>
                  <a:cs typeface="Wingdings"/>
                  <a:sym typeface="Wingdings"/>
                </a:rPr>
                <a:t></a:t>
              </a:r>
              <a:endParaRPr lang="en-US" sz="1400" dirty="0"/>
            </a:p>
          </p:txBody>
        </p:sp>
      </p:grpSp>
      <p:grpSp>
        <p:nvGrpSpPr>
          <p:cNvPr id="19" name="Group 18"/>
          <p:cNvGrpSpPr/>
          <p:nvPr/>
        </p:nvGrpSpPr>
        <p:grpSpPr>
          <a:xfrm>
            <a:off x="6748286" y="4109822"/>
            <a:ext cx="2178193" cy="923330"/>
            <a:chOff x="6705145" y="3989598"/>
            <a:chExt cx="2178193" cy="923330"/>
          </a:xfrm>
        </p:grpSpPr>
        <p:sp>
          <p:nvSpPr>
            <p:cNvPr id="73" name="TextBox 72"/>
            <p:cNvSpPr txBox="1"/>
            <p:nvPr/>
          </p:nvSpPr>
          <p:spPr>
            <a:xfrm>
              <a:off x="6757791" y="3989598"/>
              <a:ext cx="2125547" cy="923330"/>
            </a:xfrm>
            <a:prstGeom prst="rect">
              <a:avLst/>
            </a:prstGeom>
            <a:noFill/>
          </p:spPr>
          <p:txBody>
            <a:bodyPr wrap="square" rtlCol="0">
              <a:spAutoFit/>
            </a:bodyPr>
            <a:lstStyle/>
            <a:p>
              <a:pPr algn="ctr"/>
              <a:r>
                <a:rPr lang="en-US" dirty="0" smtClean="0">
                  <a:solidFill>
                    <a:srgbClr val="0000FF"/>
                  </a:solidFill>
                </a:rPr>
                <a:t>pre-merge</a:t>
              </a:r>
              <a:br>
                <a:rPr lang="en-US" dirty="0" smtClean="0">
                  <a:solidFill>
                    <a:srgbClr val="0000FF"/>
                  </a:solidFill>
                </a:rPr>
              </a:br>
              <a:r>
                <a:rPr lang="en-US" dirty="0" smtClean="0">
                  <a:solidFill>
                    <a:srgbClr val="0000FF"/>
                  </a:solidFill>
                </a:rPr>
                <a:t>6D Cooling (original design)</a:t>
              </a:r>
            </a:p>
          </p:txBody>
        </p:sp>
        <p:cxnSp>
          <p:nvCxnSpPr>
            <p:cNvPr id="74" name="Straight Arrow Connector 73"/>
            <p:cNvCxnSpPr/>
            <p:nvPr/>
          </p:nvCxnSpPr>
          <p:spPr>
            <a:xfrm flipH="1" flipV="1">
              <a:off x="6705145" y="4019945"/>
              <a:ext cx="587907" cy="27966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58" name="TextBox 57"/>
          <p:cNvSpPr txBox="1"/>
          <p:nvPr/>
        </p:nvSpPr>
        <p:spPr>
          <a:xfrm>
            <a:off x="7833717" y="2496985"/>
            <a:ext cx="1345026" cy="523220"/>
          </a:xfrm>
          <a:prstGeom prst="rect">
            <a:avLst/>
          </a:prstGeom>
          <a:noFill/>
        </p:spPr>
        <p:txBody>
          <a:bodyPr wrap="square" rtlCol="0">
            <a:spAutoFit/>
          </a:bodyPr>
          <a:lstStyle/>
          <a:p>
            <a:pPr algn="ctr"/>
            <a:r>
              <a:rPr lang="en-US" sz="1400" dirty="0" smtClean="0"/>
              <a:t>Exit Front End</a:t>
            </a:r>
          </a:p>
          <a:p>
            <a:pPr algn="ctr"/>
            <a:r>
              <a:rPr lang="en-US" sz="1400" dirty="0" smtClean="0"/>
              <a:t>(15mm,45mm)</a:t>
            </a:r>
            <a:endParaRPr lang="en-US" sz="1400" dirty="0"/>
          </a:p>
        </p:txBody>
      </p:sp>
      <p:sp>
        <p:nvSpPr>
          <p:cNvPr id="4" name="5-Point Star 3"/>
          <p:cNvSpPr/>
          <p:nvPr/>
        </p:nvSpPr>
        <p:spPr>
          <a:xfrm>
            <a:off x="6069723" y="3788466"/>
            <a:ext cx="388466" cy="301831"/>
          </a:xfrm>
          <a:prstGeom prst="star5">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8" name="5-Point Star 67"/>
          <p:cNvSpPr/>
          <p:nvPr/>
        </p:nvSpPr>
        <p:spPr>
          <a:xfrm>
            <a:off x="6865773" y="3770837"/>
            <a:ext cx="388466" cy="301831"/>
          </a:xfrm>
          <a:prstGeom prst="star5">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extBox 13"/>
          <p:cNvSpPr txBox="1"/>
          <p:nvPr/>
        </p:nvSpPr>
        <p:spPr>
          <a:xfrm>
            <a:off x="5903667" y="3243348"/>
            <a:ext cx="787395" cy="646331"/>
          </a:xfrm>
          <a:prstGeom prst="rect">
            <a:avLst/>
          </a:prstGeom>
          <a:noFill/>
        </p:spPr>
        <p:txBody>
          <a:bodyPr wrap="none" rtlCol="0">
            <a:spAutoFit/>
          </a:bodyPr>
          <a:lstStyle/>
          <a:p>
            <a:r>
              <a:rPr lang="en-US" b="1" dirty="0" smtClean="0">
                <a:solidFill>
                  <a:srgbClr val="008000"/>
                </a:solidFill>
              </a:rPr>
              <a:t>Initial</a:t>
            </a:r>
          </a:p>
          <a:p>
            <a:r>
              <a:rPr lang="en-US" b="1" dirty="0" smtClean="0">
                <a:solidFill>
                  <a:srgbClr val="008000"/>
                </a:solidFill>
              </a:rPr>
              <a:t> (X)</a:t>
            </a:r>
            <a:endParaRPr lang="en-GB" b="1" dirty="0">
              <a:solidFill>
                <a:srgbClr val="008000"/>
              </a:solidFill>
            </a:endParaRPr>
          </a:p>
        </p:txBody>
      </p:sp>
      <p:sp>
        <p:nvSpPr>
          <p:cNvPr id="76" name="TextBox 75"/>
          <p:cNvSpPr txBox="1"/>
          <p:nvPr/>
        </p:nvSpPr>
        <p:spPr>
          <a:xfrm>
            <a:off x="6634100" y="3253083"/>
            <a:ext cx="787395" cy="646331"/>
          </a:xfrm>
          <a:prstGeom prst="rect">
            <a:avLst/>
          </a:prstGeom>
          <a:noFill/>
        </p:spPr>
        <p:txBody>
          <a:bodyPr wrap="none" rtlCol="0">
            <a:spAutoFit/>
          </a:bodyPr>
          <a:lstStyle/>
          <a:p>
            <a:r>
              <a:rPr lang="en-US" b="1" dirty="0" smtClean="0">
                <a:solidFill>
                  <a:srgbClr val="008000"/>
                </a:solidFill>
              </a:rPr>
              <a:t>Initial</a:t>
            </a:r>
          </a:p>
          <a:p>
            <a:r>
              <a:rPr lang="en-US" b="1" dirty="0" smtClean="0">
                <a:solidFill>
                  <a:srgbClr val="008000"/>
                </a:solidFill>
              </a:rPr>
              <a:t> (Y)</a:t>
            </a:r>
            <a:endParaRPr lang="en-GB" b="1" dirty="0">
              <a:solidFill>
                <a:srgbClr val="008000"/>
              </a:solidFill>
            </a:endParaRPr>
          </a:p>
        </p:txBody>
      </p:sp>
      <p:sp>
        <p:nvSpPr>
          <p:cNvPr id="78" name="5-Point Star 77"/>
          <p:cNvSpPr/>
          <p:nvPr/>
        </p:nvSpPr>
        <p:spPr>
          <a:xfrm>
            <a:off x="4113750" y="4775587"/>
            <a:ext cx="388466" cy="301831"/>
          </a:xfrm>
          <a:prstGeom prst="star5">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9" name="TextBox 78"/>
          <p:cNvSpPr txBox="1"/>
          <p:nvPr/>
        </p:nvSpPr>
        <p:spPr>
          <a:xfrm>
            <a:off x="3850165" y="5058803"/>
            <a:ext cx="915635" cy="646331"/>
          </a:xfrm>
          <a:prstGeom prst="rect">
            <a:avLst/>
          </a:prstGeom>
          <a:noFill/>
        </p:spPr>
        <p:txBody>
          <a:bodyPr wrap="none" rtlCol="0">
            <a:spAutoFit/>
          </a:bodyPr>
          <a:lstStyle/>
          <a:p>
            <a:pPr algn="ctr"/>
            <a:r>
              <a:rPr lang="en-US" b="1" dirty="0" smtClean="0">
                <a:solidFill>
                  <a:srgbClr val="008000"/>
                </a:solidFill>
              </a:rPr>
              <a:t>VCC &amp;</a:t>
            </a:r>
          </a:p>
          <a:p>
            <a:pPr algn="ctr"/>
            <a:r>
              <a:rPr lang="en-US" b="1" dirty="0" smtClean="0">
                <a:solidFill>
                  <a:srgbClr val="008000"/>
                </a:solidFill>
              </a:rPr>
              <a:t>Hybrid</a:t>
            </a:r>
            <a:endParaRPr lang="en-GB" b="1" dirty="0">
              <a:solidFill>
                <a:srgbClr val="008000"/>
              </a:solidFill>
            </a:endParaRPr>
          </a:p>
        </p:txBody>
      </p:sp>
      <p:sp>
        <p:nvSpPr>
          <p:cNvPr id="80" name="5-Point Star 79"/>
          <p:cNvSpPr/>
          <p:nvPr/>
        </p:nvSpPr>
        <p:spPr>
          <a:xfrm>
            <a:off x="5066739" y="5147830"/>
            <a:ext cx="388466" cy="301831"/>
          </a:xfrm>
          <a:prstGeom prst="star5">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1" name="TextBox 80"/>
          <p:cNvSpPr txBox="1"/>
          <p:nvPr/>
        </p:nvSpPr>
        <p:spPr>
          <a:xfrm>
            <a:off x="4942635" y="4892752"/>
            <a:ext cx="684803" cy="369332"/>
          </a:xfrm>
          <a:prstGeom prst="rect">
            <a:avLst/>
          </a:prstGeom>
          <a:noFill/>
        </p:spPr>
        <p:txBody>
          <a:bodyPr wrap="none" rtlCol="0">
            <a:spAutoFit/>
          </a:bodyPr>
          <a:lstStyle/>
          <a:p>
            <a:r>
              <a:rPr lang="en-US" b="1" dirty="0" smtClean="0">
                <a:solidFill>
                  <a:srgbClr val="008000"/>
                </a:solidFill>
              </a:rPr>
              <a:t>HCC</a:t>
            </a:r>
            <a:endParaRPr lang="en-GB" b="1" dirty="0">
              <a:solidFill>
                <a:srgbClr val="008000"/>
              </a:solidFill>
            </a:endParaRPr>
          </a:p>
        </p:txBody>
      </p:sp>
      <p:sp>
        <p:nvSpPr>
          <p:cNvPr id="82" name="5-Point Star 81"/>
          <p:cNvSpPr/>
          <p:nvPr/>
        </p:nvSpPr>
        <p:spPr>
          <a:xfrm>
            <a:off x="2865053" y="2340951"/>
            <a:ext cx="388466" cy="301831"/>
          </a:xfrm>
          <a:prstGeom prst="star5">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3" name="TextBox 82"/>
          <p:cNvSpPr txBox="1"/>
          <p:nvPr/>
        </p:nvSpPr>
        <p:spPr>
          <a:xfrm>
            <a:off x="2697648" y="2629363"/>
            <a:ext cx="723275" cy="369332"/>
          </a:xfrm>
          <a:prstGeom prst="rect">
            <a:avLst/>
          </a:prstGeom>
          <a:noFill/>
        </p:spPr>
        <p:txBody>
          <a:bodyPr wrap="none" rtlCol="0">
            <a:spAutoFit/>
          </a:bodyPr>
          <a:lstStyle/>
          <a:p>
            <a:r>
              <a:rPr lang="en-US" b="1" dirty="0" smtClean="0">
                <a:solidFill>
                  <a:srgbClr val="008000"/>
                </a:solidFill>
              </a:rPr>
              <a:t>Final</a:t>
            </a:r>
            <a:endParaRPr lang="en-GB" b="1" dirty="0">
              <a:solidFill>
                <a:srgbClr val="008000"/>
              </a:solidFill>
            </a:endParaRPr>
          </a:p>
        </p:txBody>
      </p:sp>
      <p:sp>
        <p:nvSpPr>
          <p:cNvPr id="18" name="Oval 17"/>
          <p:cNvSpPr/>
          <p:nvPr/>
        </p:nvSpPr>
        <p:spPr>
          <a:xfrm>
            <a:off x="1847648" y="1272989"/>
            <a:ext cx="201168" cy="20116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0000"/>
              </a:solidFill>
            </a:endParaRPr>
          </a:p>
        </p:txBody>
      </p:sp>
      <p:sp>
        <p:nvSpPr>
          <p:cNvPr id="27" name="TextBox 26"/>
          <p:cNvSpPr txBox="1"/>
          <p:nvPr/>
        </p:nvSpPr>
        <p:spPr>
          <a:xfrm>
            <a:off x="2013478" y="1133802"/>
            <a:ext cx="5545040" cy="400110"/>
          </a:xfrm>
          <a:prstGeom prst="rect">
            <a:avLst/>
          </a:prstGeom>
          <a:noFill/>
        </p:spPr>
        <p:txBody>
          <a:bodyPr wrap="square" rtlCol="0">
            <a:spAutoFit/>
          </a:bodyPr>
          <a:lstStyle/>
          <a:p>
            <a:r>
              <a:rPr lang="en-US" sz="2000" b="1" dirty="0" smtClean="0">
                <a:solidFill>
                  <a:srgbClr val="FF0000"/>
                </a:solidFill>
              </a:rPr>
              <a:t>Specification </a:t>
            </a:r>
            <a:r>
              <a:rPr lang="en-US" sz="2000" b="1" dirty="0" smtClean="0"/>
              <a:t>          </a:t>
            </a:r>
            <a:r>
              <a:rPr lang="en-US" sz="2000" b="1" dirty="0" smtClean="0">
                <a:solidFill>
                  <a:srgbClr val="008000"/>
                </a:solidFill>
              </a:rPr>
              <a:t>Achieved (simulations)</a:t>
            </a:r>
            <a:r>
              <a:rPr lang="en-US" sz="2000" b="1" dirty="0" smtClean="0"/>
              <a:t>                                                                        </a:t>
            </a:r>
            <a:endParaRPr lang="en-GB" sz="2000" b="1" dirty="0"/>
          </a:p>
        </p:txBody>
      </p:sp>
      <p:sp>
        <p:nvSpPr>
          <p:cNvPr id="84" name="5-Point Star 83"/>
          <p:cNvSpPr/>
          <p:nvPr/>
        </p:nvSpPr>
        <p:spPr>
          <a:xfrm>
            <a:off x="3962400" y="1178620"/>
            <a:ext cx="388466" cy="301831"/>
          </a:xfrm>
          <a:prstGeom prst="star5">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Oval 16"/>
          <p:cNvSpPr/>
          <p:nvPr/>
        </p:nvSpPr>
        <p:spPr>
          <a:xfrm>
            <a:off x="3886200" y="4419836"/>
            <a:ext cx="980235" cy="1796788"/>
          </a:xfrm>
          <a:prstGeom prst="ellipse">
            <a:avLst/>
          </a:prstGeom>
          <a:noFill/>
          <a:ln w="38100" cmpd="sng">
            <a:solidFill>
              <a:srgbClr val="DE5D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4014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500" fill="hold"/>
                                        <p:tgtEl>
                                          <p:spTgt spid="84"/>
                                        </p:tgtEl>
                                        <p:attrNameLst>
                                          <p:attrName>ppt_x</p:attrName>
                                        </p:attrNameLst>
                                      </p:cBhvr>
                                      <p:tavLst>
                                        <p:tav tm="0">
                                          <p:val>
                                            <p:strVal val="#ppt_x"/>
                                          </p:val>
                                        </p:tav>
                                        <p:tav tm="100000">
                                          <p:val>
                                            <p:strVal val="#ppt_x"/>
                                          </p:val>
                                        </p:tav>
                                      </p:tavLst>
                                    </p:anim>
                                    <p:anim calcmode="lin" valueType="num">
                                      <p:cBhvr additive="base">
                                        <p:cTn id="12" dur="500" fill="hold"/>
                                        <p:tgtEl>
                                          <p:spTgt spid="8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additive="base">
                                        <p:cTn id="29" dur="500" fill="hold"/>
                                        <p:tgtEl>
                                          <p:spTgt spid="68"/>
                                        </p:tgtEl>
                                        <p:attrNameLst>
                                          <p:attrName>ppt_x</p:attrName>
                                        </p:attrNameLst>
                                      </p:cBhvr>
                                      <p:tavLst>
                                        <p:tav tm="0">
                                          <p:val>
                                            <p:strVal val="#ppt_x"/>
                                          </p:val>
                                        </p:tav>
                                        <p:tav tm="100000">
                                          <p:val>
                                            <p:strVal val="#ppt_x"/>
                                          </p:val>
                                        </p:tav>
                                      </p:tavLst>
                                    </p:anim>
                                    <p:anim calcmode="lin" valueType="num">
                                      <p:cBhvr additive="base">
                                        <p:cTn id="30" dur="500" fill="hold"/>
                                        <p:tgtEl>
                                          <p:spTgt spid="6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6"/>
                                        </p:tgtEl>
                                        <p:attrNameLst>
                                          <p:attrName>style.visibility</p:attrName>
                                        </p:attrNameLst>
                                      </p:cBhvr>
                                      <p:to>
                                        <p:strVal val="visible"/>
                                      </p:to>
                                    </p:set>
                                    <p:anim calcmode="lin" valueType="num">
                                      <p:cBhvr additive="base">
                                        <p:cTn id="33" dur="500" fill="hold"/>
                                        <p:tgtEl>
                                          <p:spTgt spid="76"/>
                                        </p:tgtEl>
                                        <p:attrNameLst>
                                          <p:attrName>ppt_x</p:attrName>
                                        </p:attrNameLst>
                                      </p:cBhvr>
                                      <p:tavLst>
                                        <p:tav tm="0">
                                          <p:val>
                                            <p:strVal val="#ppt_x"/>
                                          </p:val>
                                        </p:tav>
                                        <p:tav tm="100000">
                                          <p:val>
                                            <p:strVal val="#ppt_x"/>
                                          </p:val>
                                        </p:tav>
                                      </p:tavLst>
                                    </p:anim>
                                    <p:anim calcmode="lin" valueType="num">
                                      <p:cBhvr additive="base">
                                        <p:cTn id="34"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76"/>
                                        </p:tgtEl>
                                      </p:cBhvr>
                                    </p:animEffect>
                                    <p:set>
                                      <p:cBhvr>
                                        <p:cTn id="45" dur="1" fill="hold">
                                          <p:stCondLst>
                                            <p:cond delay="499"/>
                                          </p:stCondLst>
                                        </p:cTn>
                                        <p:tgtEl>
                                          <p:spTgt spid="7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8"/>
                                        </p:tgtEl>
                                      </p:cBhvr>
                                    </p:animEffect>
                                    <p:set>
                                      <p:cBhvr>
                                        <p:cTn id="48" dur="1" fill="hold">
                                          <p:stCondLst>
                                            <p:cond delay="499"/>
                                          </p:stCondLst>
                                        </p:cTn>
                                        <p:tgtEl>
                                          <p:spTgt spid="6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8"/>
                                        </p:tgtEl>
                                        <p:attrNameLst>
                                          <p:attrName>style.visibility</p:attrName>
                                        </p:attrNameLst>
                                      </p:cBhvr>
                                      <p:to>
                                        <p:strVal val="visible"/>
                                      </p:to>
                                    </p:set>
                                    <p:anim calcmode="lin" valueType="num">
                                      <p:cBhvr additive="base">
                                        <p:cTn id="53" dur="500" fill="hold"/>
                                        <p:tgtEl>
                                          <p:spTgt spid="78"/>
                                        </p:tgtEl>
                                        <p:attrNameLst>
                                          <p:attrName>ppt_x</p:attrName>
                                        </p:attrNameLst>
                                      </p:cBhvr>
                                      <p:tavLst>
                                        <p:tav tm="0">
                                          <p:val>
                                            <p:strVal val="#ppt_x"/>
                                          </p:val>
                                        </p:tav>
                                        <p:tav tm="100000">
                                          <p:val>
                                            <p:strVal val="#ppt_x"/>
                                          </p:val>
                                        </p:tav>
                                      </p:tavLst>
                                    </p:anim>
                                    <p:anim calcmode="lin" valueType="num">
                                      <p:cBhvr additive="base">
                                        <p:cTn id="54" dur="500" fill="hold"/>
                                        <p:tgtEl>
                                          <p:spTgt spid="7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79"/>
                                        </p:tgtEl>
                                        <p:attrNameLst>
                                          <p:attrName>style.visibility</p:attrName>
                                        </p:attrNameLst>
                                      </p:cBhvr>
                                      <p:to>
                                        <p:strVal val="visible"/>
                                      </p:to>
                                    </p:set>
                                    <p:anim calcmode="lin" valueType="num">
                                      <p:cBhvr additive="base">
                                        <p:cTn id="57" dur="500" fill="hold"/>
                                        <p:tgtEl>
                                          <p:spTgt spid="79"/>
                                        </p:tgtEl>
                                        <p:attrNameLst>
                                          <p:attrName>ppt_x</p:attrName>
                                        </p:attrNameLst>
                                      </p:cBhvr>
                                      <p:tavLst>
                                        <p:tav tm="0">
                                          <p:val>
                                            <p:strVal val="#ppt_x"/>
                                          </p:val>
                                        </p:tav>
                                        <p:tav tm="100000">
                                          <p:val>
                                            <p:strVal val="#ppt_x"/>
                                          </p:val>
                                        </p:tav>
                                      </p:tavLst>
                                    </p:anim>
                                    <p:anim calcmode="lin" valueType="num">
                                      <p:cBhvr additive="base">
                                        <p:cTn id="58" dur="500" fill="hold"/>
                                        <p:tgtEl>
                                          <p:spTgt spid="7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81"/>
                                        </p:tgtEl>
                                        <p:attrNameLst>
                                          <p:attrName>style.visibility</p:attrName>
                                        </p:attrNameLst>
                                      </p:cBhvr>
                                      <p:to>
                                        <p:strVal val="visible"/>
                                      </p:to>
                                    </p:set>
                                    <p:anim calcmode="lin" valueType="num">
                                      <p:cBhvr additive="base">
                                        <p:cTn id="61" dur="500" fill="hold"/>
                                        <p:tgtEl>
                                          <p:spTgt spid="81"/>
                                        </p:tgtEl>
                                        <p:attrNameLst>
                                          <p:attrName>ppt_x</p:attrName>
                                        </p:attrNameLst>
                                      </p:cBhvr>
                                      <p:tavLst>
                                        <p:tav tm="0">
                                          <p:val>
                                            <p:strVal val="#ppt_x"/>
                                          </p:val>
                                        </p:tav>
                                        <p:tav tm="100000">
                                          <p:val>
                                            <p:strVal val="#ppt_x"/>
                                          </p:val>
                                        </p:tav>
                                      </p:tavLst>
                                    </p:anim>
                                    <p:anim calcmode="lin" valueType="num">
                                      <p:cBhvr additive="base">
                                        <p:cTn id="62" dur="500" fill="hold"/>
                                        <p:tgtEl>
                                          <p:spTgt spid="8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80"/>
                                        </p:tgtEl>
                                        <p:attrNameLst>
                                          <p:attrName>style.visibility</p:attrName>
                                        </p:attrNameLst>
                                      </p:cBhvr>
                                      <p:to>
                                        <p:strVal val="visible"/>
                                      </p:to>
                                    </p:set>
                                    <p:anim calcmode="lin" valueType="num">
                                      <p:cBhvr additive="base">
                                        <p:cTn id="65" dur="500" fill="hold"/>
                                        <p:tgtEl>
                                          <p:spTgt spid="80"/>
                                        </p:tgtEl>
                                        <p:attrNameLst>
                                          <p:attrName>ppt_x</p:attrName>
                                        </p:attrNameLst>
                                      </p:cBhvr>
                                      <p:tavLst>
                                        <p:tav tm="0">
                                          <p:val>
                                            <p:strVal val="#ppt_x"/>
                                          </p:val>
                                        </p:tav>
                                        <p:tav tm="100000">
                                          <p:val>
                                            <p:strVal val="#ppt_x"/>
                                          </p:val>
                                        </p:tav>
                                      </p:tavLst>
                                    </p:anim>
                                    <p:anim calcmode="lin" valueType="num">
                                      <p:cBhvr additive="base">
                                        <p:cTn id="66"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82"/>
                                        </p:tgtEl>
                                        <p:attrNameLst>
                                          <p:attrName>style.visibility</p:attrName>
                                        </p:attrNameLst>
                                      </p:cBhvr>
                                      <p:to>
                                        <p:strVal val="visible"/>
                                      </p:to>
                                    </p:set>
                                    <p:anim calcmode="lin" valueType="num">
                                      <p:cBhvr additive="base">
                                        <p:cTn id="71" dur="500" fill="hold"/>
                                        <p:tgtEl>
                                          <p:spTgt spid="82"/>
                                        </p:tgtEl>
                                        <p:attrNameLst>
                                          <p:attrName>ppt_x</p:attrName>
                                        </p:attrNameLst>
                                      </p:cBhvr>
                                      <p:tavLst>
                                        <p:tav tm="0">
                                          <p:val>
                                            <p:strVal val="#ppt_x"/>
                                          </p:val>
                                        </p:tav>
                                        <p:tav tm="100000">
                                          <p:val>
                                            <p:strVal val="#ppt_x"/>
                                          </p:val>
                                        </p:tav>
                                      </p:tavLst>
                                    </p:anim>
                                    <p:anim calcmode="lin" valueType="num">
                                      <p:cBhvr additive="base">
                                        <p:cTn id="72" dur="500" fill="hold"/>
                                        <p:tgtEl>
                                          <p:spTgt spid="8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83"/>
                                        </p:tgtEl>
                                        <p:attrNameLst>
                                          <p:attrName>style.visibility</p:attrName>
                                        </p:attrNameLst>
                                      </p:cBhvr>
                                      <p:to>
                                        <p:strVal val="visible"/>
                                      </p:to>
                                    </p:set>
                                    <p:anim calcmode="lin" valueType="num">
                                      <p:cBhvr additive="base">
                                        <p:cTn id="75" dur="500" fill="hold"/>
                                        <p:tgtEl>
                                          <p:spTgt spid="83"/>
                                        </p:tgtEl>
                                        <p:attrNameLst>
                                          <p:attrName>ppt_x</p:attrName>
                                        </p:attrNameLst>
                                      </p:cBhvr>
                                      <p:tavLst>
                                        <p:tav tm="0">
                                          <p:val>
                                            <p:strVal val="#ppt_x"/>
                                          </p:val>
                                        </p:tav>
                                        <p:tav tm="100000">
                                          <p:val>
                                            <p:strVal val="#ppt_x"/>
                                          </p:val>
                                        </p:tav>
                                      </p:tavLst>
                                    </p:anim>
                                    <p:anim calcmode="lin" valueType="num">
                                      <p:cBhvr additive="base">
                                        <p:cTn id="76"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additive="base">
                                        <p:cTn id="81" dur="500" fill="hold"/>
                                        <p:tgtEl>
                                          <p:spTgt spid="17"/>
                                        </p:tgtEl>
                                        <p:attrNameLst>
                                          <p:attrName>ppt_x</p:attrName>
                                        </p:attrNameLst>
                                      </p:cBhvr>
                                      <p:tavLst>
                                        <p:tav tm="0">
                                          <p:val>
                                            <p:strVal val="#ppt_x"/>
                                          </p:val>
                                        </p:tav>
                                        <p:tav tm="100000">
                                          <p:val>
                                            <p:strVal val="#ppt_x"/>
                                          </p:val>
                                        </p:tav>
                                      </p:tavLst>
                                    </p:anim>
                                    <p:anim calcmode="lin" valueType="num">
                                      <p:cBhvr additive="base">
                                        <p:cTn id="8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8" grpId="0" animBg="1"/>
      <p:bldP spid="68" grpId="1" animBg="1"/>
      <p:bldP spid="14" grpId="0"/>
      <p:bldP spid="14" grpId="1"/>
      <p:bldP spid="76" grpId="0"/>
      <p:bldP spid="76" grpId="1"/>
      <p:bldP spid="78" grpId="0" animBg="1"/>
      <p:bldP spid="79" grpId="0"/>
      <p:bldP spid="80" grpId="0" animBg="1"/>
      <p:bldP spid="81" grpId="0"/>
      <p:bldP spid="82" grpId="0" animBg="1"/>
      <p:bldP spid="83" grpId="0"/>
      <p:bldP spid="18" grpId="0" animBg="1"/>
      <p:bldP spid="27" grpId="0"/>
      <p:bldP spid="84"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12759607"/>
              </p:ext>
            </p:extLst>
          </p:nvPr>
        </p:nvGraphicFramePr>
        <p:xfrm>
          <a:off x="-1" y="585946"/>
          <a:ext cx="9144001" cy="6145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12"/>
          </p:nvPr>
        </p:nvSpPr>
        <p:spPr/>
        <p:txBody>
          <a:bodyPr/>
          <a:lstStyle/>
          <a:p>
            <a:fld id="{4FA8863F-9730-A244-9B23-8257BEF97903}" type="slidenum">
              <a:rPr lang="en-US" smtClean="0">
                <a:solidFill>
                  <a:prstClr val="black">
                    <a:tint val="75000"/>
                  </a:prstClr>
                </a:solidFill>
                <a:latin typeface="Arial"/>
              </a:rPr>
              <a:pPr/>
              <a:t>42</a:t>
            </a:fld>
            <a:endParaRPr lang="en-US" dirty="0">
              <a:solidFill>
                <a:prstClr val="black">
                  <a:tint val="75000"/>
                </a:prstClr>
              </a:solidFill>
              <a:latin typeface="Arial"/>
            </a:endParaRPr>
          </a:p>
        </p:txBody>
      </p:sp>
      <p:grpSp>
        <p:nvGrpSpPr>
          <p:cNvPr id="19" name="Group 18"/>
          <p:cNvGrpSpPr/>
          <p:nvPr/>
        </p:nvGrpSpPr>
        <p:grpSpPr>
          <a:xfrm>
            <a:off x="28138" y="4419600"/>
            <a:ext cx="2953790" cy="2133599"/>
            <a:chOff x="5242147" y="3760985"/>
            <a:chExt cx="4118276" cy="2697532"/>
          </a:xfrm>
        </p:grpSpPr>
        <p:pic>
          <p:nvPicPr>
            <p:cNvPr id="20" name="Picture 19" descr="withB.pdf"/>
            <p:cNvPicPr>
              <a:picLocks noChangeAspect="1"/>
            </p:cNvPicPr>
            <p:nvPr/>
          </p:nvPicPr>
          <p:blipFill>
            <a:blip r:embed="rId7"/>
            <a:stretch>
              <a:fillRect/>
            </a:stretch>
          </p:blipFill>
          <p:spPr>
            <a:xfrm>
              <a:off x="5242147" y="3802250"/>
              <a:ext cx="4118276" cy="2619990"/>
            </a:xfrm>
            <a:prstGeom prst="rect">
              <a:avLst/>
            </a:prstGeom>
            <a:solidFill>
              <a:srgbClr val="FFFFFF"/>
            </a:solidFill>
          </p:spPr>
        </p:pic>
        <p:grpSp>
          <p:nvGrpSpPr>
            <p:cNvPr id="21" name="Group 20"/>
            <p:cNvGrpSpPr/>
            <p:nvPr/>
          </p:nvGrpSpPr>
          <p:grpSpPr>
            <a:xfrm>
              <a:off x="5453270" y="3760985"/>
              <a:ext cx="3857344" cy="2697532"/>
              <a:chOff x="5453270" y="3760985"/>
              <a:chExt cx="3857344" cy="2697532"/>
            </a:xfrm>
          </p:grpSpPr>
          <p:sp>
            <p:nvSpPr>
              <p:cNvPr id="22" name="TextBox 21"/>
              <p:cNvSpPr txBox="1"/>
              <p:nvPr/>
            </p:nvSpPr>
            <p:spPr>
              <a:xfrm>
                <a:off x="7946817" y="4030126"/>
                <a:ext cx="1171672" cy="350213"/>
              </a:xfrm>
              <a:prstGeom prst="rect">
                <a:avLst/>
              </a:prstGeom>
              <a:noFill/>
            </p:spPr>
            <p:txBody>
              <a:bodyPr wrap="none" rtlCol="0">
                <a:spAutoFit/>
              </a:bodyPr>
              <a:lstStyle/>
              <a:p>
                <a:r>
                  <a:rPr lang="en-US" sz="1200" dirty="0">
                    <a:solidFill>
                      <a:srgbClr val="0000FF"/>
                    </a:solidFill>
                    <a:latin typeface="Arial"/>
                  </a:rPr>
                  <a:t>Pure GH</a:t>
                </a:r>
                <a:r>
                  <a:rPr lang="en-US" sz="1200" baseline="-25000" dirty="0">
                    <a:solidFill>
                      <a:srgbClr val="0000FF"/>
                    </a:solidFill>
                    <a:latin typeface="Arial"/>
                  </a:rPr>
                  <a:t>2</a:t>
                </a:r>
              </a:p>
            </p:txBody>
          </p:sp>
          <p:sp>
            <p:nvSpPr>
              <p:cNvPr id="23" name="TextBox 22"/>
              <p:cNvSpPr txBox="1"/>
              <p:nvPr/>
            </p:nvSpPr>
            <p:spPr>
              <a:xfrm>
                <a:off x="5747014" y="3760985"/>
                <a:ext cx="2995820" cy="350213"/>
              </a:xfrm>
              <a:prstGeom prst="rect">
                <a:avLst/>
              </a:prstGeom>
              <a:noFill/>
            </p:spPr>
            <p:txBody>
              <a:bodyPr wrap="none" rtlCol="0">
                <a:spAutoFit/>
              </a:bodyPr>
              <a:lstStyle/>
              <a:p>
                <a:r>
                  <a:rPr lang="en-US" sz="1200" dirty="0">
                    <a:solidFill>
                      <a:srgbClr val="FF0000"/>
                    </a:solidFill>
                    <a:latin typeface="Arial"/>
                  </a:rPr>
                  <a:t>1% Dry Air (0.2% O</a:t>
                </a:r>
                <a:r>
                  <a:rPr lang="en-US" sz="1200" baseline="-25000" dirty="0">
                    <a:solidFill>
                      <a:srgbClr val="FF0000"/>
                    </a:solidFill>
                    <a:latin typeface="Arial"/>
                  </a:rPr>
                  <a:t>2</a:t>
                </a:r>
                <a:r>
                  <a:rPr lang="en-US" sz="1200" dirty="0">
                    <a:solidFill>
                      <a:srgbClr val="FF0000"/>
                    </a:solidFill>
                    <a:latin typeface="Arial"/>
                  </a:rPr>
                  <a:t>) in GH</a:t>
                </a:r>
                <a:r>
                  <a:rPr lang="en-US" sz="1200" baseline="-25000" dirty="0">
                    <a:solidFill>
                      <a:srgbClr val="FF0000"/>
                    </a:solidFill>
                    <a:latin typeface="Arial"/>
                  </a:rPr>
                  <a:t>2</a:t>
                </a:r>
              </a:p>
            </p:txBody>
          </p:sp>
          <p:sp>
            <p:nvSpPr>
              <p:cNvPr id="24" name="TextBox 23"/>
              <p:cNvSpPr txBox="1"/>
              <p:nvPr/>
            </p:nvSpPr>
            <p:spPr>
              <a:xfrm>
                <a:off x="5453270" y="6058175"/>
                <a:ext cx="1728280" cy="400342"/>
              </a:xfrm>
              <a:prstGeom prst="rect">
                <a:avLst/>
              </a:prstGeom>
              <a:noFill/>
            </p:spPr>
            <p:txBody>
              <a:bodyPr wrap="none" rtlCol="0">
                <a:spAutoFit/>
              </a:bodyPr>
              <a:lstStyle/>
              <a:p>
                <a:r>
                  <a:rPr lang="en-US" sz="1200" b="1" i="1" dirty="0">
                    <a:solidFill>
                      <a:prstClr val="black"/>
                    </a:solidFill>
                    <a:latin typeface="Times New Roman"/>
                    <a:cs typeface="Times New Roman"/>
                  </a:rPr>
                  <a:t>E</a:t>
                </a:r>
                <a:r>
                  <a:rPr lang="en-US" sz="1200" b="1" i="1" baseline="-25000" dirty="0">
                    <a:solidFill>
                      <a:prstClr val="black"/>
                    </a:solidFill>
                    <a:latin typeface="Times New Roman"/>
                    <a:cs typeface="Times New Roman"/>
                  </a:rPr>
                  <a:t>0 </a:t>
                </a:r>
                <a:r>
                  <a:rPr lang="en-US" sz="1200" b="1" i="1" dirty="0">
                    <a:solidFill>
                      <a:prstClr val="black"/>
                    </a:solidFill>
                    <a:latin typeface="Times New Roman"/>
                    <a:cs typeface="Times New Roman"/>
                  </a:rPr>
                  <a:t>= 25 MV/</a:t>
                </a:r>
                <a:r>
                  <a:rPr lang="en-US" sz="1200" b="1" i="1" dirty="0" err="1">
                    <a:solidFill>
                      <a:prstClr val="black"/>
                    </a:solidFill>
                    <a:latin typeface="Times New Roman"/>
                    <a:cs typeface="Times New Roman"/>
                  </a:rPr>
                  <a:t>m</a:t>
                </a:r>
                <a:endParaRPr lang="en-US" sz="1200" b="1" i="1" dirty="0">
                  <a:solidFill>
                    <a:prstClr val="black"/>
                  </a:solidFill>
                  <a:latin typeface="Times New Roman"/>
                  <a:cs typeface="Times New Roman"/>
                </a:endParaRPr>
              </a:p>
            </p:txBody>
          </p:sp>
          <p:sp>
            <p:nvSpPr>
              <p:cNvPr id="25" name="TextBox 24"/>
              <p:cNvSpPr txBox="1"/>
              <p:nvPr/>
            </p:nvSpPr>
            <p:spPr>
              <a:xfrm>
                <a:off x="5641854" y="5495114"/>
                <a:ext cx="2866178" cy="735328"/>
              </a:xfrm>
              <a:prstGeom prst="rect">
                <a:avLst/>
              </a:prstGeom>
              <a:noFill/>
            </p:spPr>
            <p:txBody>
              <a:bodyPr wrap="square" rtlCol="0">
                <a:spAutoFit/>
              </a:bodyPr>
              <a:lstStyle/>
              <a:p>
                <a:r>
                  <a:rPr lang="en-US" sz="1200" dirty="0">
                    <a:solidFill>
                      <a:prstClr val="white"/>
                    </a:solidFill>
                    <a:latin typeface="Arial"/>
                  </a:rPr>
                  <a:t>~50X reduction in</a:t>
                </a:r>
              </a:p>
              <a:p>
                <a:r>
                  <a:rPr lang="en-US" sz="1200" dirty="0">
                    <a:solidFill>
                      <a:prstClr val="white"/>
                    </a:solidFill>
                    <a:latin typeface="Arial"/>
                  </a:rPr>
                  <a:t>RF  power dissipation</a:t>
                </a:r>
              </a:p>
            </p:txBody>
          </p:sp>
          <p:sp>
            <p:nvSpPr>
              <p:cNvPr id="26" name="TextBox 25"/>
              <p:cNvSpPr txBox="1"/>
              <p:nvPr/>
            </p:nvSpPr>
            <p:spPr>
              <a:xfrm>
                <a:off x="7858933" y="4399432"/>
                <a:ext cx="1451681" cy="1050638"/>
              </a:xfrm>
              <a:prstGeom prst="rect">
                <a:avLst/>
              </a:prstGeom>
              <a:noFill/>
            </p:spPr>
            <p:txBody>
              <a:bodyPr wrap="square" rtlCol="0">
                <a:spAutoFit/>
              </a:bodyPr>
              <a:lstStyle/>
              <a:p>
                <a:pPr algn="r"/>
                <a:r>
                  <a:rPr lang="en-US" sz="1200" dirty="0">
                    <a:solidFill>
                      <a:srgbClr val="00B050"/>
                    </a:solidFill>
                    <a:latin typeface="Calibri" pitchFamily="34" charset="0"/>
                    <a:cs typeface="Calibri" pitchFamily="34" charset="0"/>
                  </a:rPr>
                  <a:t>1% Dry Air </a:t>
                </a:r>
              </a:p>
              <a:p>
                <a:pPr algn="r"/>
                <a:r>
                  <a:rPr lang="en-US" sz="1200" dirty="0">
                    <a:solidFill>
                      <a:srgbClr val="00B050"/>
                    </a:solidFill>
                    <a:latin typeface="Calibri" pitchFamily="34" charset="0"/>
                    <a:cs typeface="Calibri" pitchFamily="34" charset="0"/>
                  </a:rPr>
                  <a:t>(0.2 % O</a:t>
                </a:r>
                <a:r>
                  <a:rPr lang="en-US" sz="1200" baseline="-25000" dirty="0">
                    <a:solidFill>
                      <a:srgbClr val="00B050"/>
                    </a:solidFill>
                    <a:latin typeface="Calibri" pitchFamily="34" charset="0"/>
                    <a:cs typeface="Calibri" pitchFamily="34" charset="0"/>
                  </a:rPr>
                  <a:t>2</a:t>
                </a:r>
                <a:r>
                  <a:rPr lang="en-US" sz="1200" dirty="0">
                    <a:solidFill>
                      <a:srgbClr val="00B050"/>
                    </a:solidFill>
                    <a:latin typeface="Calibri" pitchFamily="34" charset="0"/>
                    <a:cs typeface="Calibri" pitchFamily="34" charset="0"/>
                  </a:rPr>
                  <a:t>)</a:t>
                </a:r>
              </a:p>
              <a:p>
                <a:pPr algn="r"/>
                <a:r>
                  <a:rPr lang="en-US" sz="1200" dirty="0">
                    <a:solidFill>
                      <a:srgbClr val="00B050"/>
                    </a:solidFill>
                    <a:latin typeface="Calibri" pitchFamily="34" charset="0"/>
                    <a:cs typeface="Calibri" pitchFamily="34" charset="0"/>
                  </a:rPr>
                  <a:t>in GH</a:t>
                </a:r>
                <a:r>
                  <a:rPr lang="en-US" sz="1200" baseline="-25000" dirty="0">
                    <a:solidFill>
                      <a:srgbClr val="00B050"/>
                    </a:solidFill>
                    <a:latin typeface="Calibri" pitchFamily="34" charset="0"/>
                    <a:cs typeface="Calibri" pitchFamily="34" charset="0"/>
                  </a:rPr>
                  <a:t>2</a:t>
                </a:r>
                <a:r>
                  <a:rPr lang="en-US" sz="1200" dirty="0">
                    <a:solidFill>
                      <a:srgbClr val="00B050"/>
                    </a:solidFill>
                    <a:latin typeface="Calibri" pitchFamily="34" charset="0"/>
                    <a:cs typeface="Calibri" pitchFamily="34" charset="0"/>
                  </a:rPr>
                  <a:t> at </a:t>
                </a:r>
              </a:p>
              <a:p>
                <a:pPr algn="r"/>
                <a:r>
                  <a:rPr lang="en-US" sz="1200" dirty="0">
                    <a:solidFill>
                      <a:srgbClr val="00B050"/>
                    </a:solidFill>
                    <a:latin typeface="Calibri" pitchFamily="34" charset="0"/>
                    <a:cs typeface="Calibri" pitchFamily="34" charset="0"/>
                  </a:rPr>
                  <a:t>B = 3T</a:t>
                </a:r>
              </a:p>
            </p:txBody>
          </p:sp>
        </p:grpSp>
      </p:grpSp>
      <p:pic>
        <p:nvPicPr>
          <p:cNvPr id="27" name="Picture 3"/>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586278" y="4960357"/>
            <a:ext cx="2405322" cy="1592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descr="Shen_plot.pdf"/>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9080" y="920750"/>
            <a:ext cx="2290156" cy="1809750"/>
          </a:xfrm>
          <a:prstGeom prst="rect">
            <a:avLst/>
          </a:prstGeom>
        </p:spPr>
      </p:pic>
      <p:pic>
        <p:nvPicPr>
          <p:cNvPr id="30" name="Picture 2"/>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25400" y="17115"/>
            <a:ext cx="1466850" cy="117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 name="Straight Arrow Connector 36"/>
          <p:cNvCxnSpPr/>
          <p:nvPr/>
        </p:nvCxnSpPr>
        <p:spPr>
          <a:xfrm>
            <a:off x="8057276" y="4483100"/>
            <a:ext cx="324724" cy="107950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2648730" y="5972178"/>
            <a:ext cx="754870" cy="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1670050" y="2209800"/>
            <a:ext cx="0" cy="59055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pic>
        <p:nvPicPr>
          <p:cNvPr id="29" name="Picture 28" descr="ASC_data.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063907" y="585946"/>
            <a:ext cx="2806700" cy="1994292"/>
          </a:xfrm>
          <a:prstGeom prst="rect">
            <a:avLst/>
          </a:prstGeom>
        </p:spPr>
      </p:pic>
      <p:sp>
        <p:nvSpPr>
          <p:cNvPr id="2" name="Title 1"/>
          <p:cNvSpPr>
            <a:spLocks noGrp="1"/>
          </p:cNvSpPr>
          <p:nvPr>
            <p:ph type="title"/>
          </p:nvPr>
        </p:nvSpPr>
        <p:spPr>
          <a:xfrm>
            <a:off x="1276350" y="0"/>
            <a:ext cx="6978650" cy="627062"/>
          </a:xfrm>
        </p:spPr>
        <p:txBody>
          <a:bodyPr>
            <a:normAutofit fontScale="90000"/>
          </a:bodyPr>
          <a:lstStyle/>
          <a:p>
            <a:pPr algn="ctr"/>
            <a:r>
              <a:rPr lang="en-US" dirty="0" smtClean="0"/>
              <a:t>Cooling Technology R&amp;D</a:t>
            </a:r>
            <a:endParaRPr lang="en-US" dirty="0"/>
          </a:p>
        </p:txBody>
      </p:sp>
      <p:pic>
        <p:nvPicPr>
          <p:cNvPr id="12" name="Content Placeholder 6"/>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781800" y="1648040"/>
            <a:ext cx="2362201" cy="1704760"/>
          </a:xfrm>
          <a:prstGeom prst="rect">
            <a:avLst/>
          </a:prstGeom>
        </p:spPr>
      </p:pic>
      <p:sp>
        <p:nvSpPr>
          <p:cNvPr id="5" name="TextBox 4"/>
          <p:cNvSpPr txBox="1"/>
          <p:nvPr/>
        </p:nvSpPr>
        <p:spPr>
          <a:xfrm>
            <a:off x="6366131" y="558800"/>
            <a:ext cx="2205577" cy="646331"/>
          </a:xfrm>
          <a:prstGeom prst="rect">
            <a:avLst/>
          </a:prstGeom>
          <a:noFill/>
        </p:spPr>
        <p:txBody>
          <a:bodyPr wrap="none" rtlCol="0">
            <a:spAutoFit/>
          </a:bodyPr>
          <a:lstStyle/>
          <a:p>
            <a:r>
              <a:rPr lang="en-US" dirty="0">
                <a:solidFill>
                  <a:srgbClr val="FF0000"/>
                </a:solidFill>
                <a:latin typeface="Arial"/>
              </a:rPr>
              <a:t>&gt;20MV/m operation </a:t>
            </a:r>
            <a:br>
              <a:rPr lang="en-US" dirty="0">
                <a:solidFill>
                  <a:srgbClr val="FF0000"/>
                </a:solidFill>
                <a:latin typeface="Arial"/>
              </a:rPr>
            </a:br>
            <a:r>
              <a:rPr lang="en-US" dirty="0">
                <a:solidFill>
                  <a:srgbClr val="FF0000"/>
                </a:solidFill>
                <a:latin typeface="Arial"/>
              </a:rPr>
              <a:t>in up to 5 T B-field</a:t>
            </a:r>
          </a:p>
        </p:txBody>
      </p:sp>
      <p:cxnSp>
        <p:nvCxnSpPr>
          <p:cNvPr id="14" name="Straight Arrow Connector 13"/>
          <p:cNvCxnSpPr/>
          <p:nvPr/>
        </p:nvCxnSpPr>
        <p:spPr>
          <a:xfrm>
            <a:off x="5784850" y="1447800"/>
            <a:ext cx="692150" cy="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pic>
        <p:nvPicPr>
          <p:cNvPr id="31" name="Content Placeholder 5" descr="yt5_9810m.jpg"/>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2895378" y="2587925"/>
            <a:ext cx="3505422" cy="2441275"/>
          </a:xfrm>
          <a:prstGeom prst="rect">
            <a:avLst/>
          </a:prstGeom>
          <a:ln w="25400">
            <a:solidFill>
              <a:srgbClr val="BC0202"/>
            </a:solidFill>
          </a:ln>
        </p:spPr>
      </p:pic>
      <p:sp>
        <p:nvSpPr>
          <p:cNvPr id="9" name="Rounded Rectangle 8"/>
          <p:cNvSpPr/>
          <p:nvPr/>
        </p:nvSpPr>
        <p:spPr>
          <a:xfrm>
            <a:off x="3403600" y="2283125"/>
            <a:ext cx="3835400" cy="993475"/>
          </a:xfrm>
          <a:prstGeom prst="roundRect">
            <a:avLst/>
          </a:prstGeom>
          <a:ln>
            <a:solidFill>
              <a:srgbClr val="E3101C"/>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400" b="1" dirty="0" smtClean="0">
                <a:solidFill>
                  <a:srgbClr val="E3101C"/>
                </a:solidFill>
              </a:rPr>
              <a:t>MICE 201 MHz RF Module – </a:t>
            </a:r>
            <a:br>
              <a:rPr lang="en-US" sz="1400" b="1" dirty="0" smtClean="0">
                <a:solidFill>
                  <a:srgbClr val="E3101C"/>
                </a:solidFill>
              </a:rPr>
            </a:br>
            <a:r>
              <a:rPr lang="en-US" sz="1400" b="1" i="1" dirty="0" smtClean="0">
                <a:solidFill>
                  <a:srgbClr val="E3101C"/>
                </a:solidFill>
              </a:rPr>
              <a:t>MTA Acceptance Test in B-field Complete</a:t>
            </a:r>
            <a:r>
              <a:rPr lang="en-US" sz="1400" i="1" dirty="0" smtClean="0">
                <a:solidFill>
                  <a:srgbClr val="CCFFCC"/>
                </a:solidFill>
              </a:rPr>
              <a:t/>
            </a:r>
            <a:br>
              <a:rPr lang="en-US" sz="1400" i="1" dirty="0" smtClean="0">
                <a:solidFill>
                  <a:srgbClr val="CCFFCC"/>
                </a:solidFill>
              </a:rPr>
            </a:br>
            <a:r>
              <a:rPr lang="en-US" sz="1400" b="1" dirty="0" smtClean="0"/>
              <a:t>11MV/m </a:t>
            </a:r>
            <a:r>
              <a:rPr lang="en-US" sz="1400" b="1" dirty="0"/>
              <a:t>i</a:t>
            </a:r>
            <a:r>
              <a:rPr lang="en-US" sz="1400" b="1" dirty="0" smtClean="0"/>
              <a:t>n Fringe of 5T Lab-G Solenoid</a:t>
            </a:r>
          </a:p>
          <a:p>
            <a:pPr algn="ctr"/>
            <a:r>
              <a:rPr lang="en-US" sz="1400" b="1" dirty="0" smtClean="0"/>
              <a:t>&lt;4×10</a:t>
            </a:r>
            <a:r>
              <a:rPr lang="en-US" sz="1400" b="1" baseline="30000" dirty="0" smtClean="0"/>
              <a:t>-7</a:t>
            </a:r>
            <a:r>
              <a:rPr lang="en-US" sz="1400" b="1" dirty="0" smtClean="0"/>
              <a:t> Spark Rate (0 observed)</a:t>
            </a:r>
          </a:p>
        </p:txBody>
      </p:sp>
      <p:sp>
        <p:nvSpPr>
          <p:cNvPr id="3" name="Date Placeholder 2"/>
          <p:cNvSpPr>
            <a:spLocks noGrp="1"/>
          </p:cNvSpPr>
          <p:nvPr>
            <p:ph type="dt" sz="half" idx="10"/>
          </p:nvPr>
        </p:nvSpPr>
        <p:spPr/>
        <p:txBody>
          <a:bodyPr/>
          <a:lstStyle/>
          <a:p>
            <a:r>
              <a:rPr lang="en-US" smtClean="0"/>
              <a:t>February 17, 2016</a:t>
            </a:r>
            <a:endParaRPr lang="en-US"/>
          </a:p>
        </p:txBody>
      </p:sp>
      <p:sp>
        <p:nvSpPr>
          <p:cNvPr id="4" name="Footer Placeholder 3"/>
          <p:cNvSpPr>
            <a:spLocks noGrp="1"/>
          </p:cNvSpPr>
          <p:nvPr>
            <p:ph type="ftr" sz="quarter" idx="11"/>
          </p:nvPr>
        </p:nvSpPr>
        <p:spPr/>
        <p:txBody>
          <a:bodyPr/>
          <a:lstStyle/>
          <a:p>
            <a:r>
              <a:rPr lang="en-US" smtClean="0"/>
              <a:t>Higgs-Maxwell Workshop - Royal Society of Edinburgh</a:t>
            </a:r>
            <a:endParaRPr lang="en-US" dirty="0"/>
          </a:p>
        </p:txBody>
      </p:sp>
    </p:spTree>
    <p:extLst>
      <p:ext uri="{BB962C8B-B14F-4D97-AF65-F5344CB8AC3E}">
        <p14:creationId xmlns:p14="http://schemas.microsoft.com/office/powerpoint/2010/main" val="37706373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par>
                                <p:cTn id="37" presetID="10"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par>
                                <p:cTn id="40" presetID="10"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heel(1)">
                                      <p:cBhvr>
                                        <p:cTn id="47" dur="2000"/>
                                        <p:tgtEl>
                                          <p:spTgt spid="31"/>
                                        </p:tgtEl>
                                      </p:cBhvr>
                                    </p:animEffect>
                                  </p:childTnLst>
                                </p:cTn>
                              </p:par>
                            </p:childTnLst>
                          </p:cTn>
                        </p:par>
                        <p:par>
                          <p:cTn id="48" fill="hold">
                            <p:stCondLst>
                              <p:cond delay="2000"/>
                            </p:stCondLst>
                            <p:childTnLst>
                              <p:par>
                                <p:cTn id="49" presetID="55"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strVal val="#ppt_w*0.70"/>
                                          </p:val>
                                        </p:tav>
                                        <p:tav tm="100000">
                                          <p:val>
                                            <p:strVal val="#ppt_w"/>
                                          </p:val>
                                        </p:tav>
                                      </p:tavLst>
                                    </p:anim>
                                    <p:anim calcmode="lin" valueType="num">
                                      <p:cBhvr>
                                        <p:cTn id="52" dur="1000" fill="hold"/>
                                        <p:tgtEl>
                                          <p:spTgt spid="9"/>
                                        </p:tgtEl>
                                        <p:attrNameLst>
                                          <p:attrName>ppt_h</p:attrName>
                                        </p:attrNameLst>
                                      </p:cBhvr>
                                      <p:tavLst>
                                        <p:tav tm="0">
                                          <p:val>
                                            <p:strVal val="#ppt_h"/>
                                          </p:val>
                                        </p:tav>
                                        <p:tav tm="100000">
                                          <p:val>
                                            <p:strVal val="#ppt_h"/>
                                          </p:val>
                                        </p:tav>
                                      </p:tavLst>
                                    </p:anim>
                                    <p:animEffect transition="in" filter="fade">
                                      <p:cBhvr>
                                        <p:cTn id="5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73100" y="76201"/>
            <a:ext cx="7785100" cy="787400"/>
          </a:xfrm>
        </p:spPr>
        <p:txBody>
          <a:bodyPr>
            <a:noAutofit/>
          </a:bodyPr>
          <a:lstStyle/>
          <a:p>
            <a:r>
              <a:rPr lang="en-US" sz="3200" dirty="0" smtClean="0"/>
              <a:t>Muon Ionization Cooling Experiment</a:t>
            </a:r>
            <a:endParaRPr lang="en-US" sz="3200" dirty="0"/>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dirty="0"/>
          </a:p>
        </p:txBody>
      </p:sp>
      <p:sp>
        <p:nvSpPr>
          <p:cNvPr id="6" name="Slide Number Placeholder 5"/>
          <p:cNvSpPr>
            <a:spLocks noGrp="1"/>
          </p:cNvSpPr>
          <p:nvPr>
            <p:ph type="sldNum" sz="quarter" idx="12"/>
          </p:nvPr>
        </p:nvSpPr>
        <p:spPr/>
        <p:txBody>
          <a:bodyPr/>
          <a:lstStyle/>
          <a:p>
            <a:fld id="{98817235-C917-8F48-A936-FEF3725D9AF4}" type="slidenum">
              <a:rPr lang="en-US" smtClean="0"/>
              <a:t>43</a:t>
            </a:fld>
            <a:endParaRPr lang="en-US"/>
          </a:p>
        </p:txBody>
      </p:sp>
      <p:pic>
        <p:nvPicPr>
          <p:cNvPr id="8" name="Picture 7" descr="IMG_8674-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863600"/>
            <a:ext cx="8991600" cy="5994400"/>
          </a:xfrm>
          <a:prstGeom prst="rect">
            <a:avLst/>
          </a:prstGeom>
        </p:spPr>
      </p:pic>
      <p:sp>
        <p:nvSpPr>
          <p:cNvPr id="2" name="Rounded Rectangle 1"/>
          <p:cNvSpPr/>
          <p:nvPr/>
        </p:nvSpPr>
        <p:spPr>
          <a:xfrm>
            <a:off x="6096000" y="4648200"/>
            <a:ext cx="2743200" cy="17780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smtClean="0"/>
              <a:t>Cooling Channel Commissioning Underway for MICE Step IV</a:t>
            </a:r>
            <a:endParaRPr lang="en-US" sz="2400" dirty="0"/>
          </a:p>
        </p:txBody>
      </p:sp>
    </p:spTree>
    <p:extLst>
      <p:ext uri="{BB962C8B-B14F-4D97-AF65-F5344CB8AC3E}">
        <p14:creationId xmlns:p14="http://schemas.microsoft.com/office/powerpoint/2010/main" val="208792896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96838"/>
            <a:ext cx="8064500" cy="954087"/>
          </a:xfrm>
        </p:spPr>
        <p:txBody>
          <a:bodyPr/>
          <a:lstStyle/>
          <a:p>
            <a:r>
              <a:rPr lang="en-US" dirty="0" smtClean="0"/>
              <a:t>Ionization Cooling Summary</a:t>
            </a:r>
            <a:endParaRPr lang="en-US" dirty="0"/>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dirty="0"/>
          </a:p>
        </p:txBody>
      </p:sp>
      <p:sp>
        <p:nvSpPr>
          <p:cNvPr id="6" name="Slide Number Placeholder 5"/>
          <p:cNvSpPr>
            <a:spLocks noGrp="1"/>
          </p:cNvSpPr>
          <p:nvPr>
            <p:ph type="sldNum" sz="quarter" idx="12"/>
          </p:nvPr>
        </p:nvSpPr>
        <p:spPr/>
        <p:txBody>
          <a:bodyPr/>
          <a:lstStyle/>
          <a:p>
            <a:fld id="{98817235-C917-8F48-A936-FEF3725D9AF4}" type="slidenum">
              <a:rPr lang="en-US" smtClean="0"/>
              <a:t>44</a:t>
            </a:fld>
            <a:endParaRPr lang="en-US"/>
          </a:p>
        </p:txBody>
      </p:sp>
      <p:sp>
        <p:nvSpPr>
          <p:cNvPr id="7" name="Rounded Rectangle 6"/>
          <p:cNvSpPr/>
          <p:nvPr/>
        </p:nvSpPr>
        <p:spPr>
          <a:xfrm>
            <a:off x="381000" y="1022859"/>
            <a:ext cx="8458200" cy="5352541"/>
          </a:xfrm>
          <a:prstGeom prst="roundRect">
            <a:avLst/>
          </a:prstGeom>
        </p:spPr>
        <p:style>
          <a:lnRef idx="3">
            <a:schemeClr val="lt1"/>
          </a:lnRef>
          <a:fillRef idx="1">
            <a:schemeClr val="accent2"/>
          </a:fillRef>
          <a:effectRef idx="1">
            <a:schemeClr val="accent2"/>
          </a:effectRef>
          <a:fontRef idx="minor">
            <a:schemeClr val="lt1"/>
          </a:fontRef>
        </p:style>
        <p:txBody>
          <a:bodyPr rtlCol="0" anchor="t"/>
          <a:lstStyle/>
          <a:p>
            <a:pPr marL="285750" indent="-285750">
              <a:buFont typeface="Wingdings" charset="2"/>
              <a:buChar char="ü"/>
            </a:pPr>
            <a:r>
              <a:rPr lang="en-US" dirty="0" smtClean="0"/>
              <a:t>6D Ionization Cooling Designs</a:t>
            </a:r>
          </a:p>
          <a:p>
            <a:pPr marL="800100" lvl="1" indent="-342900">
              <a:buFont typeface="Arial"/>
              <a:buChar char="•"/>
            </a:pPr>
            <a:r>
              <a:rPr lang="en-US" dirty="0" smtClean="0"/>
              <a:t>Designs in hand that meet performance targets in simulations with stochastic effects</a:t>
            </a:r>
          </a:p>
          <a:p>
            <a:pPr marL="800100" lvl="1" indent="-342900">
              <a:buFont typeface="Arial"/>
              <a:buChar char="•"/>
            </a:pPr>
            <a:r>
              <a:rPr lang="en-US" dirty="0" smtClean="0"/>
              <a:t>Ready to move to engineering design and prototyping</a:t>
            </a:r>
          </a:p>
          <a:p>
            <a:pPr marL="800100" lvl="1" indent="-342900">
              <a:buFont typeface="Arial"/>
              <a:buChar char="•"/>
            </a:pPr>
            <a:r>
              <a:rPr lang="en-US" dirty="0" smtClean="0"/>
              <a:t>Able to reach target performance with Nb</a:t>
            </a:r>
            <a:r>
              <a:rPr lang="en-US" baseline="-25000" dirty="0" smtClean="0"/>
              <a:t>3</a:t>
            </a:r>
            <a:r>
              <a:rPr lang="en-US" dirty="0" smtClean="0"/>
              <a:t>Sn conductors (NO HTS)</a:t>
            </a:r>
          </a:p>
          <a:p>
            <a:pPr marL="342900" indent="-342900">
              <a:buFont typeface="Wingdings" charset="2"/>
              <a:buChar char="ü"/>
            </a:pPr>
            <a:r>
              <a:rPr lang="en-US" dirty="0" smtClean="0"/>
              <a:t>RF operation in magnetic field (MTA program)</a:t>
            </a:r>
          </a:p>
          <a:p>
            <a:pPr marL="800100" lvl="1" indent="-342900">
              <a:buFont typeface="Arial"/>
              <a:buChar char="•"/>
            </a:pPr>
            <a:r>
              <a:rPr lang="en-US" dirty="0" smtClean="0"/>
              <a:t>Gas-filled cavity solution successful and performance extrapolates to the requirements of the NF and MC</a:t>
            </a:r>
          </a:p>
          <a:p>
            <a:pPr marL="800100" lvl="1" indent="-342900">
              <a:buFont typeface="Arial"/>
              <a:buChar char="•"/>
            </a:pPr>
            <a:r>
              <a:rPr lang="en-US" dirty="0" smtClean="0"/>
              <a:t>Vacuum cavity performance now consistent with models</a:t>
            </a:r>
          </a:p>
          <a:p>
            <a:pPr marL="800100" lvl="1" indent="-342900">
              <a:buFont typeface="Arial"/>
              <a:buChar char="•"/>
            </a:pPr>
            <a:r>
              <a:rPr lang="en-US" dirty="0" smtClean="0"/>
              <a:t>MICE Test Cavity significantly exceeds specified operating requirements in magnetic field</a:t>
            </a:r>
          </a:p>
          <a:p>
            <a:pPr marL="285750" indent="-285750">
              <a:buFont typeface="Wingdings" charset="2"/>
              <a:buChar char="ü"/>
            </a:pPr>
            <a:r>
              <a:rPr lang="en-US" dirty="0" smtClean="0"/>
              <a:t>MICE Experiment now in commissioning phase</a:t>
            </a:r>
          </a:p>
          <a:p>
            <a:pPr marL="342900" indent="-342900">
              <a:buFont typeface="Lucida Grande"/>
              <a:buChar char="~"/>
            </a:pPr>
            <a:r>
              <a:rPr lang="en-US" dirty="0" smtClean="0"/>
              <a:t>Final Cooling Designs</a:t>
            </a:r>
          </a:p>
          <a:p>
            <a:pPr marL="800100" lvl="1" indent="-342900">
              <a:buFont typeface="Arial"/>
              <a:buChar char="•"/>
            </a:pPr>
            <a:r>
              <a:rPr lang="en-US" dirty="0" smtClean="0"/>
              <a:t>Baseline design meets Higgs Factory specification and performs within factor of 2.2× of required transverse </a:t>
            </a:r>
            <a:r>
              <a:rPr lang="en-US" dirty="0" err="1" smtClean="0"/>
              <a:t>emittance</a:t>
            </a:r>
            <a:r>
              <a:rPr lang="en-US" dirty="0" smtClean="0"/>
              <a:t> for high energy MC (while keeping magnets within parameters to be demonstrated within the next year at NHMFL).</a:t>
            </a:r>
          </a:p>
          <a:p>
            <a:pPr marL="800100" lvl="1" indent="-342900">
              <a:buFont typeface="Arial"/>
              <a:buChar char="•"/>
            </a:pPr>
            <a:r>
              <a:rPr lang="en-US" dirty="0" smtClean="0"/>
              <a:t>Alternative options under study</a:t>
            </a:r>
          </a:p>
          <a:p>
            <a:pPr marL="800100" lvl="1" indent="-342900">
              <a:buFont typeface="Arial"/>
              <a:buChar char="•"/>
            </a:pPr>
            <a:endParaRPr lang="en-US" dirty="0" smtClean="0"/>
          </a:p>
          <a:p>
            <a:pPr marL="800100" lvl="1" indent="-342900">
              <a:buFont typeface="Arial"/>
              <a:buChar char="•"/>
            </a:pPr>
            <a:endParaRPr lang="en-US" dirty="0" smtClean="0"/>
          </a:p>
          <a:p>
            <a:pPr marL="285750" indent="-285750">
              <a:buFont typeface="Wingdings" charset="2"/>
              <a:buChar char="ü"/>
            </a:pPr>
            <a:endParaRPr lang="en-US" sz="2000" dirty="0" smtClean="0"/>
          </a:p>
          <a:p>
            <a:pPr marL="800100" lvl="1" indent="-342900">
              <a:buFont typeface="Arial"/>
              <a:buChar char="•"/>
            </a:pPr>
            <a:endParaRPr lang="en-US" sz="2000" dirty="0"/>
          </a:p>
        </p:txBody>
      </p:sp>
    </p:spTree>
    <p:extLst>
      <p:ext uri="{BB962C8B-B14F-4D97-AF65-F5344CB8AC3E}">
        <p14:creationId xmlns:p14="http://schemas.microsoft.com/office/powerpoint/2010/main" val="216997799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Acceleration Requirements</a:t>
            </a:r>
            <a:endParaRPr lang="en-US" dirty="0"/>
          </a:p>
        </p:txBody>
      </p:sp>
      <p:sp>
        <p:nvSpPr>
          <p:cNvPr id="7" name="Content Placeholder 6"/>
          <p:cNvSpPr>
            <a:spLocks noGrp="1"/>
          </p:cNvSpPr>
          <p:nvPr>
            <p:ph idx="1"/>
          </p:nvPr>
        </p:nvSpPr>
        <p:spPr/>
        <p:txBody>
          <a:bodyPr/>
          <a:lstStyle/>
          <a:p>
            <a:r>
              <a:rPr lang="en-US" dirty="0" smtClean="0"/>
              <a:t>Key Issues:</a:t>
            </a:r>
          </a:p>
          <a:p>
            <a:pPr lvl="1"/>
            <a:r>
              <a:rPr lang="en-US" dirty="0" smtClean="0"/>
              <a:t>Muon lifetime </a:t>
            </a:r>
            <a:r>
              <a:rPr lang="en-US" dirty="0">
                <a:latin typeface="Wingdings 3" charset="2"/>
                <a:cs typeface="Wingdings 3" charset="2"/>
              </a:rPr>
              <a:t>a</a:t>
            </a:r>
            <a:r>
              <a:rPr lang="en-US" dirty="0">
                <a:cs typeface="Wingdings 3" charset="2"/>
              </a:rPr>
              <a:t> </a:t>
            </a:r>
            <a:r>
              <a:rPr lang="en-US" dirty="0" smtClean="0">
                <a:cs typeface="Wingdings 3" charset="2"/>
              </a:rPr>
              <a:t>ultrafast acceleration chain</a:t>
            </a:r>
            <a:endParaRPr lang="en-US" dirty="0" smtClean="0"/>
          </a:p>
          <a:p>
            <a:pPr lvl="1"/>
            <a:endParaRPr lang="en-US" dirty="0"/>
          </a:p>
          <a:p>
            <a:pPr lvl="1"/>
            <a:r>
              <a:rPr lang="en-US" dirty="0" smtClean="0"/>
              <a:t>NF with modest cooling </a:t>
            </a:r>
            <a:r>
              <a:rPr lang="en-US" dirty="0" smtClean="0">
                <a:latin typeface="Wingdings 3" charset="2"/>
                <a:cs typeface="Wingdings 3" charset="2"/>
              </a:rPr>
              <a:t>a</a:t>
            </a:r>
            <a:r>
              <a:rPr lang="en-US" dirty="0" smtClean="0">
                <a:cs typeface="Wingdings 3" charset="2"/>
              </a:rPr>
              <a:t> accelerator acceptance</a:t>
            </a:r>
            <a:endParaRPr lang="en-US" dirty="0"/>
          </a:p>
          <a:p>
            <a:pPr lvl="1"/>
            <a:endParaRPr lang="en-US" dirty="0" smtClean="0">
              <a:cs typeface="Wingdings 3" charset="2"/>
            </a:endParaRPr>
          </a:p>
          <a:p>
            <a:pPr lvl="1"/>
            <a:r>
              <a:rPr lang="en-US" dirty="0" smtClean="0">
                <a:cs typeface="Wingdings 3" charset="2"/>
              </a:rPr>
              <a:t>Total charge </a:t>
            </a:r>
            <a:r>
              <a:rPr lang="en-US" dirty="0">
                <a:latin typeface="Wingdings 3" charset="2"/>
                <a:cs typeface="Wingdings 3" charset="2"/>
              </a:rPr>
              <a:t>a</a:t>
            </a:r>
            <a:r>
              <a:rPr lang="en-US" dirty="0">
                <a:cs typeface="Wingdings 3" charset="2"/>
              </a:rPr>
              <a:t> </a:t>
            </a:r>
            <a:r>
              <a:rPr lang="en-US" dirty="0" smtClean="0">
                <a:cs typeface="Wingdings 3" charset="2"/>
              </a:rPr>
              <a:t>cavity beam-loading (stored energy)</a:t>
            </a:r>
          </a:p>
          <a:p>
            <a:pPr lvl="1"/>
            <a:endParaRPr lang="en-US" dirty="0" smtClean="0">
              <a:cs typeface="Wingdings 3" charset="2"/>
            </a:endParaRPr>
          </a:p>
          <a:p>
            <a:pPr lvl="1"/>
            <a:r>
              <a:rPr lang="en-US" dirty="0" smtClean="0">
                <a:cs typeface="Wingdings 3" charset="2"/>
              </a:rPr>
              <a:t>TeV-scale acceleration focuses on hybrid Rapid Cycling Synchrotron </a:t>
            </a:r>
            <a:r>
              <a:rPr lang="en-US" dirty="0">
                <a:latin typeface="Wingdings 3" charset="2"/>
                <a:cs typeface="Wingdings 3" charset="2"/>
              </a:rPr>
              <a:t>a</a:t>
            </a:r>
            <a:r>
              <a:rPr lang="en-US" dirty="0">
                <a:cs typeface="Wingdings 3" charset="2"/>
              </a:rPr>
              <a:t> </a:t>
            </a:r>
            <a:r>
              <a:rPr lang="en-US" dirty="0" smtClean="0">
                <a:cs typeface="Wingdings 3" charset="2"/>
              </a:rPr>
              <a:t>requires rapid cycling magnets</a:t>
            </a:r>
            <a:br>
              <a:rPr lang="en-US" dirty="0" smtClean="0">
                <a:cs typeface="Wingdings 3" charset="2"/>
              </a:rPr>
            </a:br>
            <a:r>
              <a:rPr lang="en-US" dirty="0" smtClean="0">
                <a:cs typeface="Wingdings 3" charset="2"/>
              </a:rPr>
              <a:t>	</a:t>
            </a:r>
            <a:r>
              <a:rPr lang="en-US" dirty="0" err="1" smtClean="0">
                <a:cs typeface="Wingdings 3" charset="2"/>
              </a:rPr>
              <a:t>B</a:t>
            </a:r>
            <a:r>
              <a:rPr lang="en-US" baseline="-25000" dirty="0" err="1" smtClean="0">
                <a:cs typeface="Wingdings 3" charset="2"/>
              </a:rPr>
              <a:t>peak</a:t>
            </a:r>
            <a:r>
              <a:rPr lang="en-US" baseline="-25000" dirty="0" smtClean="0">
                <a:cs typeface="Wingdings 3" charset="2"/>
              </a:rPr>
              <a:t> </a:t>
            </a:r>
            <a:r>
              <a:rPr lang="en-US" dirty="0" smtClean="0">
                <a:cs typeface="Wingdings 3" charset="2"/>
              </a:rPr>
              <a:t>~ 2T		f &gt; 400Hz</a:t>
            </a:r>
          </a:p>
        </p:txBody>
      </p:sp>
      <p:sp>
        <p:nvSpPr>
          <p:cNvPr id="3" name="Date Placeholder 2"/>
          <p:cNvSpPr>
            <a:spLocks noGrp="1"/>
          </p:cNvSpPr>
          <p:nvPr>
            <p:ph type="dt" sz="half" idx="10"/>
          </p:nvPr>
        </p:nvSpPr>
        <p:spPr/>
        <p:txBody>
          <a:bodyPr/>
          <a:lstStyle/>
          <a:p>
            <a:r>
              <a:rPr lang="en-US" smtClean="0"/>
              <a:t>February 17, 2016</a:t>
            </a:r>
            <a:endParaRPr lang="en-US"/>
          </a:p>
        </p:txBody>
      </p:sp>
      <p:sp>
        <p:nvSpPr>
          <p:cNvPr id="4" name="Footer Placeholder 3"/>
          <p:cNvSpPr>
            <a:spLocks noGrp="1"/>
          </p:cNvSpPr>
          <p:nvPr>
            <p:ph type="ftr" sz="quarter" idx="11"/>
          </p:nvPr>
        </p:nvSpPr>
        <p:spPr/>
        <p:txBody>
          <a:bodyPr/>
          <a:lstStyle/>
          <a:p>
            <a:r>
              <a:rPr lang="en-US" smtClean="0"/>
              <a:t>Higgs-Maxwell Workshop - Royal Society of Edinburgh</a:t>
            </a:r>
            <a:endParaRPr lang="en-US"/>
          </a:p>
        </p:txBody>
      </p:sp>
      <p:sp>
        <p:nvSpPr>
          <p:cNvPr id="5" name="Slide Number Placeholder 4"/>
          <p:cNvSpPr>
            <a:spLocks noGrp="1"/>
          </p:cNvSpPr>
          <p:nvPr>
            <p:ph type="sldNum" sz="quarter" idx="12"/>
          </p:nvPr>
        </p:nvSpPr>
        <p:spPr/>
        <p:txBody>
          <a:bodyPr/>
          <a:lstStyle/>
          <a:p>
            <a:fld id="{98817235-C917-8F48-A936-FEF3725D9AF4}" type="slidenum">
              <a:rPr lang="en-US" smtClean="0"/>
              <a:t>45</a:t>
            </a:fld>
            <a:endParaRPr lang="en-US"/>
          </a:p>
        </p:txBody>
      </p:sp>
    </p:spTree>
    <p:extLst>
      <p:ext uri="{BB962C8B-B14F-4D97-AF65-F5344CB8AC3E}">
        <p14:creationId xmlns:p14="http://schemas.microsoft.com/office/powerpoint/2010/main" val="318272756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RLA.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648200"/>
            <a:ext cx="6210300" cy="1786381"/>
          </a:xfrm>
          <a:prstGeom prst="rect">
            <a:avLst/>
          </a:prstGeom>
        </p:spPr>
      </p:pic>
      <p:sp>
        <p:nvSpPr>
          <p:cNvPr id="2" name="Title 1"/>
          <p:cNvSpPr>
            <a:spLocks noGrp="1"/>
          </p:cNvSpPr>
          <p:nvPr>
            <p:ph type="title"/>
          </p:nvPr>
        </p:nvSpPr>
        <p:spPr>
          <a:xfrm>
            <a:off x="0" y="0"/>
            <a:ext cx="9093200" cy="762000"/>
          </a:xfrm>
        </p:spPr>
        <p:txBody>
          <a:bodyPr>
            <a:normAutofit/>
          </a:bodyPr>
          <a:lstStyle/>
          <a:p>
            <a:r>
              <a:rPr lang="en-GB" sz="4000" dirty="0" smtClean="0"/>
              <a:t>Acceleration</a:t>
            </a:r>
            <a:endParaRPr lang="en-GB" sz="4000" dirty="0"/>
          </a:p>
        </p:txBody>
      </p:sp>
      <p:sp>
        <p:nvSpPr>
          <p:cNvPr id="3" name="Content Placeholder 2"/>
          <p:cNvSpPr>
            <a:spLocks noGrp="1"/>
          </p:cNvSpPr>
          <p:nvPr>
            <p:ph idx="1"/>
          </p:nvPr>
        </p:nvSpPr>
        <p:spPr>
          <a:xfrm>
            <a:off x="0" y="889000"/>
            <a:ext cx="9042400" cy="5003800"/>
          </a:xfrm>
        </p:spPr>
        <p:txBody>
          <a:bodyPr>
            <a:normAutofit/>
          </a:bodyPr>
          <a:lstStyle/>
          <a:p>
            <a:pPr marL="0" indent="0">
              <a:buNone/>
            </a:pPr>
            <a:r>
              <a:rPr lang="en-GB" sz="2400" dirty="0" smtClean="0"/>
              <a:t>Technologies include:  </a:t>
            </a:r>
            <a:endParaRPr lang="en-GB" sz="2400" dirty="0"/>
          </a:p>
        </p:txBody>
      </p:sp>
      <p:sp>
        <p:nvSpPr>
          <p:cNvPr id="8" name="Date Placeholder 7"/>
          <p:cNvSpPr>
            <a:spLocks noGrp="1"/>
          </p:cNvSpPr>
          <p:nvPr>
            <p:ph type="dt" sz="half" idx="10"/>
          </p:nvPr>
        </p:nvSpPr>
        <p:spPr/>
        <p:txBody>
          <a:bodyPr/>
          <a:lstStyle/>
          <a:p>
            <a:r>
              <a:rPr lang="en-US" smtClean="0">
                <a:solidFill>
                  <a:prstClr val="black">
                    <a:tint val="75000"/>
                  </a:prstClr>
                </a:solidFill>
                <a:latin typeface="Arial"/>
              </a:rPr>
              <a:t>February 17, 2016</a:t>
            </a:r>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pPr>
              <a:defRPr/>
            </a:pPr>
            <a:r>
              <a:rPr lang="en-US" smtClean="0">
                <a:solidFill>
                  <a:prstClr val="black">
                    <a:tint val="75000"/>
                  </a:prstClr>
                </a:solidFill>
                <a:latin typeface="Arial"/>
              </a:rPr>
              <a:t>Higgs-Maxwell Workshop - Royal Society of Edinburgh</a:t>
            </a:r>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D28F90D6-1EEB-E249-9A68-6B55C19F01CF}" type="slidenum">
              <a:rPr lang="en-US" smtClean="0">
                <a:solidFill>
                  <a:prstClr val="black">
                    <a:tint val="75000"/>
                  </a:prstClr>
                </a:solidFill>
                <a:latin typeface="Arial"/>
              </a:rPr>
              <a:pPr/>
              <a:t>46</a:t>
            </a:fld>
            <a:endParaRPr lang="en-US">
              <a:solidFill>
                <a:prstClr val="black">
                  <a:tint val="75000"/>
                </a:prstClr>
              </a:solidFill>
              <a:latin typeface="Aria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l="8717" r="6734"/>
          <a:stretch/>
        </p:blipFill>
        <p:spPr>
          <a:xfrm>
            <a:off x="21012" y="1578439"/>
            <a:ext cx="3438396" cy="3069761"/>
          </a:xfrm>
          <a:prstGeom prst="rect">
            <a:avLst/>
          </a:prstGeom>
          <a:ln>
            <a:solidFill>
              <a:schemeClr val="bg1"/>
            </a:solidFill>
          </a:ln>
        </p:spPr>
      </p:pic>
      <p:sp>
        <p:nvSpPr>
          <p:cNvPr id="7" name="Rectangle 6"/>
          <p:cNvSpPr/>
          <p:nvPr/>
        </p:nvSpPr>
        <p:spPr>
          <a:xfrm>
            <a:off x="21012" y="4191000"/>
            <a:ext cx="1753470" cy="369320"/>
          </a:xfrm>
          <a:prstGeom prst="rect">
            <a:avLst/>
          </a:prstGeom>
          <a:noFill/>
        </p:spPr>
        <p:txBody>
          <a:bodyPr wrap="none" lIns="91429" tIns="45714" rIns="91429" bIns="45714">
            <a:spAutoFit/>
          </a:bodyPr>
          <a:lstStyle/>
          <a:p>
            <a:pPr algn="ctr"/>
            <a:r>
              <a:rPr lang="en-US" b="1" dirty="0">
                <a:ln w="12700">
                  <a:solidFill>
                    <a:srgbClr val="242852">
                      <a:satMod val="155000"/>
                    </a:srgbClr>
                  </a:solidFill>
                  <a:prstDash val="solid"/>
                </a:ln>
                <a:solidFill>
                  <a:prstClr val="white"/>
                </a:solidFill>
                <a:effectLst>
                  <a:outerShdw blurRad="41275" dist="20320" dir="1800000" algn="tl" rotWithShape="0">
                    <a:srgbClr val="000000">
                      <a:alpha val="40000"/>
                    </a:srgbClr>
                  </a:outerShdw>
                </a:effectLst>
                <a:latin typeface="Arial"/>
              </a:rPr>
              <a:t>EMMA – FFAG</a:t>
            </a:r>
          </a:p>
        </p:txBody>
      </p:sp>
      <p:sp>
        <p:nvSpPr>
          <p:cNvPr id="9" name="TextBox 8"/>
          <p:cNvSpPr txBox="1"/>
          <p:nvPr/>
        </p:nvSpPr>
        <p:spPr>
          <a:xfrm>
            <a:off x="3454400" y="939800"/>
            <a:ext cx="5588000" cy="1631216"/>
          </a:xfrm>
          <a:prstGeom prst="rect">
            <a:avLst/>
          </a:prstGeom>
          <a:noFill/>
        </p:spPr>
        <p:txBody>
          <a:bodyPr wrap="square" rtlCol="0">
            <a:spAutoFit/>
          </a:bodyPr>
          <a:lstStyle/>
          <a:p>
            <a:pPr marL="169863" lvl="1" indent="-169863">
              <a:buFont typeface="Arial"/>
              <a:buChar char="•"/>
            </a:pPr>
            <a:r>
              <a:rPr lang="en-GB" sz="2000" dirty="0">
                <a:solidFill>
                  <a:prstClr val="white"/>
                </a:solidFill>
                <a:latin typeface="Arial"/>
              </a:rPr>
              <a:t>Superconducting </a:t>
            </a:r>
            <a:r>
              <a:rPr lang="en-GB" sz="2000" dirty="0" err="1" smtClean="0">
                <a:solidFill>
                  <a:prstClr val="white"/>
                </a:solidFill>
                <a:latin typeface="Arial"/>
              </a:rPr>
              <a:t>Linacs</a:t>
            </a:r>
            <a:r>
              <a:rPr lang="en-GB" sz="2000" dirty="0" smtClean="0">
                <a:solidFill>
                  <a:prstClr val="white"/>
                </a:solidFill>
                <a:latin typeface="Arial"/>
              </a:rPr>
              <a:t> (NuMAX choice)</a:t>
            </a:r>
            <a:endParaRPr lang="en-GB" sz="2000" dirty="0">
              <a:solidFill>
                <a:prstClr val="white"/>
              </a:solidFill>
              <a:latin typeface="Arial"/>
            </a:endParaRPr>
          </a:p>
          <a:p>
            <a:pPr marL="169863" lvl="1" indent="-169863">
              <a:buFont typeface="Arial"/>
              <a:buChar char="•"/>
            </a:pPr>
            <a:r>
              <a:rPr lang="en-GB" sz="2000" dirty="0">
                <a:solidFill>
                  <a:prstClr val="white"/>
                </a:solidFill>
                <a:latin typeface="Arial"/>
              </a:rPr>
              <a:t>Recirculating Linear Accelerators (RLAs)</a:t>
            </a:r>
          </a:p>
          <a:p>
            <a:pPr marL="169863" lvl="1" indent="-169863">
              <a:buFont typeface="Arial"/>
              <a:buChar char="•"/>
            </a:pPr>
            <a:r>
              <a:rPr lang="en-GB" sz="2000" dirty="0">
                <a:solidFill>
                  <a:prstClr val="white"/>
                </a:solidFill>
                <a:latin typeface="Arial"/>
              </a:rPr>
              <a:t>Fixed-Field Alternating-Gradient (FFAG) </a:t>
            </a:r>
            <a:r>
              <a:rPr lang="en-GB" sz="2000" dirty="0" smtClean="0">
                <a:solidFill>
                  <a:prstClr val="white"/>
                </a:solidFill>
                <a:latin typeface="Arial"/>
              </a:rPr>
              <a:t>Rings</a:t>
            </a:r>
            <a:endParaRPr lang="en-GB" sz="2000" dirty="0">
              <a:solidFill>
                <a:prstClr val="white"/>
              </a:solidFill>
              <a:latin typeface="Arial"/>
            </a:endParaRPr>
          </a:p>
          <a:p>
            <a:pPr marL="169863" lvl="1" indent="-169863">
              <a:buFont typeface="Arial"/>
              <a:buChar char="•"/>
            </a:pPr>
            <a:r>
              <a:rPr lang="en-GB" sz="2000" dirty="0" smtClean="0">
                <a:solidFill>
                  <a:prstClr val="white"/>
                </a:solidFill>
                <a:latin typeface="Arial"/>
              </a:rPr>
              <a:t>(Hybrid) Rapid </a:t>
            </a:r>
            <a:r>
              <a:rPr lang="en-GB" sz="2000" dirty="0">
                <a:solidFill>
                  <a:prstClr val="white"/>
                </a:solidFill>
                <a:latin typeface="Arial"/>
              </a:rPr>
              <a:t>Cycling Synchrotrons (RCS</a:t>
            </a:r>
            <a:r>
              <a:rPr lang="en-GB" sz="2000" dirty="0" smtClean="0">
                <a:solidFill>
                  <a:prstClr val="white"/>
                </a:solidFill>
                <a:latin typeface="Arial"/>
              </a:rPr>
              <a:t>) for TeV energies</a:t>
            </a:r>
            <a:endParaRPr lang="en-GB" sz="2000" dirty="0">
              <a:solidFill>
                <a:prstClr val="white"/>
              </a:solidFill>
              <a:latin typeface="Arial"/>
            </a:endParaRPr>
          </a:p>
        </p:txBody>
      </p:sp>
      <p:pic>
        <p:nvPicPr>
          <p:cNvPr id="12" name="Picture 11" descr="Figure 10.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05200" y="4038600"/>
            <a:ext cx="3429000" cy="1828800"/>
          </a:xfrm>
          <a:prstGeom prst="rect">
            <a:avLst/>
          </a:prstGeom>
        </p:spPr>
      </p:pic>
      <p:sp>
        <p:nvSpPr>
          <p:cNvPr id="13" name="TextBox 12"/>
          <p:cNvSpPr txBox="1"/>
          <p:nvPr/>
        </p:nvSpPr>
        <p:spPr>
          <a:xfrm>
            <a:off x="6934200" y="4038600"/>
            <a:ext cx="2216150" cy="1323439"/>
          </a:xfrm>
          <a:prstGeom prst="rect">
            <a:avLst/>
          </a:prstGeom>
          <a:noFill/>
        </p:spPr>
        <p:txBody>
          <a:bodyPr wrap="square" rtlCol="0">
            <a:spAutoFit/>
          </a:bodyPr>
          <a:lstStyle/>
          <a:p>
            <a:pPr marL="0" lvl="1"/>
            <a:r>
              <a:rPr lang="en-GB" sz="2000" dirty="0">
                <a:solidFill>
                  <a:prstClr val="white"/>
                </a:solidFill>
                <a:latin typeface="Arial"/>
              </a:rPr>
              <a:t>RCS requires </a:t>
            </a:r>
          </a:p>
          <a:p>
            <a:pPr marL="0" lvl="1"/>
            <a:r>
              <a:rPr lang="en-GB" sz="2000" dirty="0">
                <a:solidFill>
                  <a:prstClr val="white"/>
                </a:solidFill>
                <a:latin typeface="Arial"/>
              </a:rPr>
              <a:t>2 T p-p magnets </a:t>
            </a:r>
          </a:p>
          <a:p>
            <a:pPr marL="0" lvl="1"/>
            <a:r>
              <a:rPr lang="en-GB" sz="2000" dirty="0">
                <a:solidFill>
                  <a:prstClr val="white"/>
                </a:solidFill>
                <a:latin typeface="Arial"/>
              </a:rPr>
              <a:t>at f </a:t>
            </a:r>
            <a:r>
              <a:rPr lang="en-GB" sz="2000" dirty="0" smtClean="0">
                <a:solidFill>
                  <a:prstClr val="white"/>
                </a:solidFill>
                <a:latin typeface="Arial"/>
              </a:rPr>
              <a:t>&gt; </a:t>
            </a:r>
            <a:r>
              <a:rPr lang="en-GB" sz="2000" dirty="0">
                <a:solidFill>
                  <a:prstClr val="white"/>
                </a:solidFill>
                <a:latin typeface="Arial"/>
              </a:rPr>
              <a:t>400 Hz</a:t>
            </a:r>
          </a:p>
          <a:p>
            <a:pPr marL="0" lvl="1"/>
            <a:r>
              <a:rPr lang="en-GB" sz="2000" dirty="0">
                <a:solidFill>
                  <a:prstClr val="white"/>
                </a:solidFill>
                <a:latin typeface="Arial"/>
              </a:rPr>
              <a:t>(U Miss &amp; FNAL)</a:t>
            </a:r>
          </a:p>
        </p:txBody>
      </p:sp>
      <p:pic>
        <p:nvPicPr>
          <p:cNvPr id="10" name="Picture 9"/>
          <p:cNvPicPr>
            <a:picLocks noChangeAspect="1"/>
          </p:cNvPicPr>
          <p:nvPr/>
        </p:nvPicPr>
        <p:blipFill>
          <a:blip r:embed="rId5"/>
          <a:stretch>
            <a:fillRect/>
          </a:stretch>
        </p:blipFill>
        <p:spPr>
          <a:xfrm>
            <a:off x="3505200" y="2667000"/>
            <a:ext cx="5523264" cy="1384300"/>
          </a:xfrm>
          <a:prstGeom prst="rect">
            <a:avLst/>
          </a:prstGeom>
        </p:spPr>
      </p:pic>
      <p:sp>
        <p:nvSpPr>
          <p:cNvPr id="11" name="TextBox 10"/>
          <p:cNvSpPr txBox="1"/>
          <p:nvPr/>
        </p:nvSpPr>
        <p:spPr>
          <a:xfrm>
            <a:off x="3657600" y="3733800"/>
            <a:ext cx="1454470" cy="369332"/>
          </a:xfrm>
          <a:prstGeom prst="rect">
            <a:avLst/>
          </a:prstGeom>
          <a:noFill/>
        </p:spPr>
        <p:txBody>
          <a:bodyPr wrap="none" rtlCol="0">
            <a:spAutoFit/>
          </a:bodyPr>
          <a:lstStyle/>
          <a:p>
            <a:r>
              <a:rPr lang="en-US" dirty="0" smtClean="0"/>
              <a:t>Hybrid RCS</a:t>
            </a:r>
            <a:endParaRPr lang="en-US" dirty="0"/>
          </a:p>
        </p:txBody>
      </p:sp>
      <p:sp>
        <p:nvSpPr>
          <p:cNvPr id="17" name="Rounded Rectangle 16"/>
          <p:cNvSpPr/>
          <p:nvPr/>
        </p:nvSpPr>
        <p:spPr>
          <a:xfrm>
            <a:off x="5867400" y="5410200"/>
            <a:ext cx="3276600" cy="1041400"/>
          </a:xfrm>
          <a:prstGeom prst="roundRect">
            <a:avLst/>
          </a:prstGeom>
        </p:spPr>
        <p:style>
          <a:lnRef idx="3">
            <a:schemeClr val="lt1"/>
          </a:lnRef>
          <a:fillRef idx="1">
            <a:schemeClr val="accent2"/>
          </a:fillRef>
          <a:effectRef idx="1">
            <a:schemeClr val="accent2"/>
          </a:effectRef>
          <a:fontRef idx="minor">
            <a:schemeClr val="lt1"/>
          </a:fontRef>
        </p:style>
        <p:txBody>
          <a:bodyPr rtlCol="0" anchor="t"/>
          <a:lstStyle/>
          <a:p>
            <a:pPr marL="285750" indent="-285750">
              <a:buFont typeface="Wingdings" charset="2"/>
              <a:buChar char="ü"/>
            </a:pPr>
            <a:r>
              <a:rPr lang="en-US" dirty="0" smtClean="0"/>
              <a:t>Design concepts in hand</a:t>
            </a:r>
          </a:p>
          <a:p>
            <a:pPr marL="285750" indent="-285750">
              <a:buFont typeface="Wingdings" charset="2"/>
              <a:buChar char="ü"/>
            </a:pPr>
            <a:r>
              <a:rPr lang="en-US" dirty="0" smtClean="0"/>
              <a:t>Magnet R&amp;D indicates parameters achievable </a:t>
            </a:r>
          </a:p>
        </p:txBody>
      </p:sp>
    </p:spTree>
    <p:extLst>
      <p:ext uri="{BB962C8B-B14F-4D97-AF65-F5344CB8AC3E}">
        <p14:creationId xmlns:p14="http://schemas.microsoft.com/office/powerpoint/2010/main" val="138082143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53738" t="44667" r="4050"/>
          <a:stretch/>
        </p:blipFill>
        <p:spPr>
          <a:xfrm>
            <a:off x="5257800" y="41508"/>
            <a:ext cx="2971800" cy="2979824"/>
          </a:xfrm>
          <a:prstGeom prst="rect">
            <a:avLst/>
          </a:prstGeom>
        </p:spPr>
      </p:pic>
      <p:sp>
        <p:nvSpPr>
          <p:cNvPr id="2" name="Title 1"/>
          <p:cNvSpPr>
            <a:spLocks noGrp="1"/>
          </p:cNvSpPr>
          <p:nvPr>
            <p:ph type="title"/>
          </p:nvPr>
        </p:nvSpPr>
        <p:spPr>
          <a:xfrm>
            <a:off x="165100" y="76201"/>
            <a:ext cx="8064500" cy="762000"/>
          </a:xfrm>
        </p:spPr>
        <p:txBody>
          <a:bodyPr/>
          <a:lstStyle/>
          <a:p>
            <a:pPr algn="l"/>
            <a:r>
              <a:rPr lang="en-US" dirty="0" smtClean="0"/>
              <a:t>Collider Rings</a:t>
            </a:r>
            <a:endParaRPr lang="en-US" dirty="0"/>
          </a:p>
        </p:txBody>
      </p:sp>
      <p:sp>
        <p:nvSpPr>
          <p:cNvPr id="3" name="Content Placeholder 2"/>
          <p:cNvSpPr>
            <a:spLocks noGrp="1"/>
          </p:cNvSpPr>
          <p:nvPr>
            <p:ph idx="1"/>
          </p:nvPr>
        </p:nvSpPr>
        <p:spPr>
          <a:xfrm>
            <a:off x="12700" y="685800"/>
            <a:ext cx="9074150" cy="5362574"/>
          </a:xfrm>
        </p:spPr>
        <p:txBody>
          <a:bodyPr>
            <a:normAutofit/>
          </a:bodyPr>
          <a:lstStyle/>
          <a:p>
            <a:r>
              <a:rPr lang="en-US" sz="2400" dirty="0" smtClean="0"/>
              <a:t>Detailed optics studies for Higgs, </a:t>
            </a:r>
            <a:br>
              <a:rPr lang="en-US" sz="2400" dirty="0" smtClean="0"/>
            </a:br>
            <a:r>
              <a:rPr lang="en-US" sz="2400" dirty="0" smtClean="0"/>
              <a:t>1.5 TeV, 3 TeV and now 6 TeV </a:t>
            </a:r>
            <a:r>
              <a:rPr lang="en-US" sz="2400" dirty="0" err="1" smtClean="0"/>
              <a:t>CoM</a:t>
            </a:r>
            <a:endParaRPr lang="en-US" sz="2400" dirty="0" smtClean="0"/>
          </a:p>
          <a:p>
            <a:pPr lvl="1"/>
            <a:r>
              <a:rPr lang="en-US" sz="2000" dirty="0" smtClean="0"/>
              <a:t>With supporting magnet designs</a:t>
            </a:r>
            <a:br>
              <a:rPr lang="en-US" sz="2000" dirty="0" smtClean="0"/>
            </a:br>
            <a:r>
              <a:rPr lang="en-US" sz="2000" dirty="0" smtClean="0"/>
              <a:t>and background studies</a:t>
            </a:r>
            <a:endParaRPr lang="en-US" sz="2000" dirty="0"/>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dirty="0"/>
          </a:p>
        </p:txBody>
      </p:sp>
      <p:sp>
        <p:nvSpPr>
          <p:cNvPr id="6" name="Slide Number Placeholder 5"/>
          <p:cNvSpPr>
            <a:spLocks noGrp="1"/>
          </p:cNvSpPr>
          <p:nvPr>
            <p:ph type="sldNum" sz="quarter" idx="12"/>
          </p:nvPr>
        </p:nvSpPr>
        <p:spPr/>
        <p:txBody>
          <a:bodyPr/>
          <a:lstStyle/>
          <a:p>
            <a:fld id="{98817235-C917-8F48-A936-FEF3725D9AF4}" type="slidenum">
              <a:rPr lang="en-US" smtClean="0"/>
              <a:t>47</a:t>
            </a:fld>
            <a:endParaRPr lang="en-US"/>
          </a:p>
        </p:txBody>
      </p:sp>
      <p:pic>
        <p:nvPicPr>
          <p:cNvPr id="7" name="Picture 6"/>
          <p:cNvPicPr>
            <a:picLocks noChangeAspect="1"/>
          </p:cNvPicPr>
          <p:nvPr/>
        </p:nvPicPr>
        <p:blipFill>
          <a:blip r:embed="rId3"/>
          <a:stretch>
            <a:fillRect/>
          </a:stretch>
        </p:blipFill>
        <p:spPr>
          <a:xfrm>
            <a:off x="4762009" y="3408528"/>
            <a:ext cx="4381992" cy="162067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2006" y="1981199"/>
            <a:ext cx="4381994" cy="1371600"/>
          </a:xfrm>
          <a:prstGeom prst="rect">
            <a:avLst/>
          </a:prstGeom>
        </p:spPr>
      </p:pic>
      <p:pic>
        <p:nvPicPr>
          <p:cNvPr id="11" name="Picture 10"/>
          <p:cNvPicPr>
            <a:picLocks noChangeAspect="1"/>
          </p:cNvPicPr>
          <p:nvPr/>
        </p:nvPicPr>
        <p:blipFill>
          <a:blip r:embed="rId5"/>
          <a:stretch>
            <a:fillRect/>
          </a:stretch>
        </p:blipFill>
        <p:spPr>
          <a:xfrm>
            <a:off x="3291862" y="2743200"/>
            <a:ext cx="1432538" cy="2908300"/>
          </a:xfrm>
          <a:prstGeom prst="rect">
            <a:avLst/>
          </a:prstGeom>
        </p:spPr>
      </p:pic>
      <p:sp>
        <p:nvSpPr>
          <p:cNvPr id="12" name="Rounded Rectangle 11"/>
          <p:cNvSpPr/>
          <p:nvPr/>
        </p:nvSpPr>
        <p:spPr>
          <a:xfrm>
            <a:off x="0" y="2286000"/>
            <a:ext cx="3276600" cy="3975100"/>
          </a:xfrm>
          <a:prstGeom prst="roundRect">
            <a:avLst/>
          </a:prstGeom>
        </p:spPr>
        <p:style>
          <a:lnRef idx="3">
            <a:schemeClr val="lt1"/>
          </a:lnRef>
          <a:fillRef idx="1">
            <a:schemeClr val="accent2"/>
          </a:fillRef>
          <a:effectRef idx="1">
            <a:schemeClr val="accent2"/>
          </a:effectRef>
          <a:fontRef idx="minor">
            <a:schemeClr val="lt1"/>
          </a:fontRef>
        </p:style>
        <p:txBody>
          <a:bodyPr rtlCol="0" anchor="t"/>
          <a:lstStyle/>
          <a:p>
            <a:pPr marL="285750" indent="-285750">
              <a:buFont typeface="Wingdings" charset="2"/>
              <a:buChar char="ü"/>
            </a:pPr>
            <a:r>
              <a:rPr lang="en-US" dirty="0" smtClean="0"/>
              <a:t>Higgs, 1.5 TeV </a:t>
            </a:r>
            <a:r>
              <a:rPr lang="en-US" dirty="0" err="1" smtClean="0"/>
              <a:t>CoM</a:t>
            </a:r>
            <a:r>
              <a:rPr lang="en-US" dirty="0" smtClean="0"/>
              <a:t> and 3 TeV </a:t>
            </a:r>
            <a:r>
              <a:rPr lang="en-US" dirty="0" err="1" smtClean="0"/>
              <a:t>CoM</a:t>
            </a:r>
            <a:r>
              <a:rPr lang="en-US" dirty="0" smtClean="0"/>
              <a:t> Designs</a:t>
            </a:r>
          </a:p>
          <a:p>
            <a:pPr marL="742950" lvl="1" indent="-285750">
              <a:buFont typeface="Arial"/>
              <a:buChar char="•"/>
            </a:pPr>
            <a:r>
              <a:rPr lang="en-US" dirty="0" smtClean="0"/>
              <a:t>With magnet concepts</a:t>
            </a:r>
          </a:p>
          <a:p>
            <a:pPr marL="742950" lvl="1" indent="-285750">
              <a:buFont typeface="Arial"/>
              <a:buChar char="•"/>
            </a:pPr>
            <a:r>
              <a:rPr lang="en-US" dirty="0" smtClean="0"/>
              <a:t>Achieve target parameters</a:t>
            </a:r>
          </a:p>
          <a:p>
            <a:pPr marL="285750" indent="-285750">
              <a:buFont typeface="Wingdings" charset="2"/>
              <a:buChar char="ü"/>
            </a:pPr>
            <a:r>
              <a:rPr lang="en-US" dirty="0" smtClean="0"/>
              <a:t>Preliminary 6 TeV </a:t>
            </a:r>
            <a:r>
              <a:rPr lang="en-US" dirty="0" err="1" smtClean="0"/>
              <a:t>CoM</a:t>
            </a:r>
            <a:r>
              <a:rPr lang="en-US" dirty="0" smtClean="0"/>
              <a:t> design</a:t>
            </a:r>
          </a:p>
          <a:p>
            <a:pPr marL="742950" lvl="1" indent="-285750">
              <a:buFont typeface="Arial"/>
              <a:buChar char="•"/>
            </a:pPr>
            <a:r>
              <a:rPr lang="en-US" dirty="0" smtClean="0"/>
              <a:t>Key issue is IR design and impact on luminosity</a:t>
            </a:r>
          </a:p>
          <a:p>
            <a:pPr marL="742950" lvl="1" indent="-285750">
              <a:buFont typeface="Arial"/>
              <a:buChar char="•"/>
            </a:pPr>
            <a:r>
              <a:rPr lang="en-US" dirty="0" smtClean="0"/>
              <a:t>Utilizes lower power on target</a:t>
            </a:r>
          </a:p>
        </p:txBody>
      </p:sp>
      <p:sp>
        <p:nvSpPr>
          <p:cNvPr id="14" name="TextBox 13"/>
          <p:cNvSpPr txBox="1"/>
          <p:nvPr/>
        </p:nvSpPr>
        <p:spPr>
          <a:xfrm>
            <a:off x="8229600" y="2590800"/>
            <a:ext cx="774822" cy="369332"/>
          </a:xfrm>
          <a:prstGeom prst="rect">
            <a:avLst/>
          </a:prstGeom>
          <a:noFill/>
        </p:spPr>
        <p:txBody>
          <a:bodyPr wrap="none" rtlCol="0">
            <a:spAutoFit/>
          </a:bodyPr>
          <a:lstStyle/>
          <a:p>
            <a:r>
              <a:rPr lang="en-US" dirty="0" smtClean="0"/>
              <a:t>Higgs</a:t>
            </a:r>
            <a:endParaRPr lang="en-US" dirty="0"/>
          </a:p>
        </p:txBody>
      </p:sp>
      <p:sp>
        <p:nvSpPr>
          <p:cNvPr id="15" name="TextBox 14"/>
          <p:cNvSpPr txBox="1"/>
          <p:nvPr/>
        </p:nvSpPr>
        <p:spPr>
          <a:xfrm>
            <a:off x="8229600" y="4038600"/>
            <a:ext cx="966931" cy="369332"/>
          </a:xfrm>
          <a:prstGeom prst="rect">
            <a:avLst/>
          </a:prstGeom>
          <a:noFill/>
        </p:spPr>
        <p:txBody>
          <a:bodyPr wrap="none" rtlCol="0">
            <a:spAutoFit/>
          </a:bodyPr>
          <a:lstStyle/>
          <a:p>
            <a:r>
              <a:rPr lang="en-US" dirty="0" smtClean="0"/>
              <a:t>1.5 TeV</a:t>
            </a:r>
            <a:endParaRPr lang="en-US" dirty="0"/>
          </a:p>
        </p:txBody>
      </p:sp>
      <p:grpSp>
        <p:nvGrpSpPr>
          <p:cNvPr id="17" name="Group 16"/>
          <p:cNvGrpSpPr/>
          <p:nvPr/>
        </p:nvGrpSpPr>
        <p:grpSpPr>
          <a:xfrm>
            <a:off x="4763066" y="5062548"/>
            <a:ext cx="4372466" cy="1338252"/>
            <a:chOff x="4763066" y="5062548"/>
            <a:chExt cx="4372466" cy="1338252"/>
          </a:xfrm>
        </p:grpSpPr>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63066" y="5062548"/>
              <a:ext cx="4372466" cy="1338252"/>
            </a:xfrm>
            <a:prstGeom prst="rect">
              <a:avLst/>
            </a:prstGeom>
          </p:spPr>
        </p:pic>
        <p:sp>
          <p:nvSpPr>
            <p:cNvPr id="16" name="TextBox 15"/>
            <p:cNvSpPr txBox="1"/>
            <p:nvPr/>
          </p:nvSpPr>
          <p:spPr>
            <a:xfrm>
              <a:off x="8229600" y="5486400"/>
              <a:ext cx="774571" cy="369332"/>
            </a:xfrm>
            <a:prstGeom prst="rect">
              <a:avLst/>
            </a:prstGeom>
            <a:noFill/>
          </p:spPr>
          <p:txBody>
            <a:bodyPr wrap="none" rtlCol="0">
              <a:spAutoFit/>
            </a:bodyPr>
            <a:lstStyle/>
            <a:p>
              <a:r>
                <a:rPr lang="en-US" dirty="0"/>
                <a:t>3</a:t>
              </a:r>
              <a:r>
                <a:rPr lang="en-US" dirty="0" smtClean="0"/>
                <a:t> TeV</a:t>
              </a:r>
              <a:endParaRPr lang="en-US" dirty="0"/>
            </a:p>
          </p:txBody>
        </p:sp>
      </p:grpSp>
      <p:sp>
        <p:nvSpPr>
          <p:cNvPr id="10" name="TextBox 9"/>
          <p:cNvSpPr txBox="1"/>
          <p:nvPr/>
        </p:nvSpPr>
        <p:spPr>
          <a:xfrm>
            <a:off x="5562600" y="1524000"/>
            <a:ext cx="2429647" cy="369332"/>
          </a:xfrm>
          <a:prstGeom prst="rect">
            <a:avLst/>
          </a:prstGeom>
          <a:noFill/>
        </p:spPr>
        <p:txBody>
          <a:bodyPr wrap="none" rtlCol="0">
            <a:spAutoFit/>
          </a:bodyPr>
          <a:lstStyle/>
          <a:p>
            <a:r>
              <a:rPr lang="en-US" dirty="0" smtClean="0">
                <a:solidFill>
                  <a:srgbClr val="000090"/>
                </a:solidFill>
              </a:rPr>
              <a:t>Higgs Ring (single IR)</a:t>
            </a:r>
            <a:endParaRPr lang="en-US" dirty="0">
              <a:solidFill>
                <a:srgbClr val="000090"/>
              </a:solidFill>
            </a:endParaRPr>
          </a:p>
        </p:txBody>
      </p:sp>
    </p:spTree>
    <p:extLst>
      <p:ext uri="{BB962C8B-B14F-4D97-AF65-F5344CB8AC3E}">
        <p14:creationId xmlns:p14="http://schemas.microsoft.com/office/powerpoint/2010/main" val="117036626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76201"/>
            <a:ext cx="8064500" cy="685800"/>
          </a:xfrm>
        </p:spPr>
        <p:txBody>
          <a:bodyPr>
            <a:normAutofit fontScale="90000"/>
          </a:bodyPr>
          <a:lstStyle/>
          <a:p>
            <a:r>
              <a:rPr lang="en-US" dirty="0" smtClean="0"/>
              <a:t>Machine Detector Interface</a:t>
            </a:r>
            <a:endParaRPr lang="en-US" dirty="0"/>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dirty="0"/>
          </a:p>
        </p:txBody>
      </p:sp>
      <p:sp>
        <p:nvSpPr>
          <p:cNvPr id="6" name="Slide Number Placeholder 5"/>
          <p:cNvSpPr>
            <a:spLocks noGrp="1"/>
          </p:cNvSpPr>
          <p:nvPr>
            <p:ph type="sldNum" sz="quarter" idx="12"/>
          </p:nvPr>
        </p:nvSpPr>
        <p:spPr/>
        <p:txBody>
          <a:bodyPr/>
          <a:lstStyle/>
          <a:p>
            <a:fld id="{98817235-C917-8F48-A936-FEF3725D9AF4}" type="slidenum">
              <a:rPr lang="en-US" smtClean="0"/>
              <a:t>48</a:t>
            </a:fld>
            <a:endParaRPr lang="en-US"/>
          </a:p>
        </p:txBody>
      </p:sp>
      <p:pic>
        <p:nvPicPr>
          <p:cNvPr id="10" name="Picture 9"/>
          <p:cNvPicPr>
            <a:picLocks noChangeAspect="1"/>
          </p:cNvPicPr>
          <p:nvPr/>
        </p:nvPicPr>
        <p:blipFill>
          <a:blip r:embed="rId2"/>
          <a:stretch>
            <a:fillRect/>
          </a:stretch>
        </p:blipFill>
        <p:spPr>
          <a:xfrm>
            <a:off x="3810000" y="3513049"/>
            <a:ext cx="5334000" cy="3040151"/>
          </a:xfrm>
          <a:prstGeom prst="rect">
            <a:avLst/>
          </a:prstGeom>
        </p:spPr>
      </p:pic>
      <p:pic>
        <p:nvPicPr>
          <p:cNvPr id="9" name="Picture 8"/>
          <p:cNvPicPr>
            <a:picLocks noChangeAspect="1"/>
          </p:cNvPicPr>
          <p:nvPr/>
        </p:nvPicPr>
        <p:blipFill>
          <a:blip r:embed="rId3"/>
          <a:stretch>
            <a:fillRect/>
          </a:stretch>
        </p:blipFill>
        <p:spPr>
          <a:xfrm>
            <a:off x="6854679" y="1066800"/>
            <a:ext cx="2289321" cy="2514600"/>
          </a:xfrm>
          <a:prstGeom prst="rect">
            <a:avLst/>
          </a:prstGeom>
          <a:ln>
            <a:solidFill>
              <a:srgbClr val="0E58C4"/>
            </a:solidFill>
          </a:ln>
        </p:spPr>
      </p:pic>
      <p:pic>
        <p:nvPicPr>
          <p:cNvPr id="11" name="Picture 10"/>
          <p:cNvPicPr>
            <a:picLocks noChangeAspect="1"/>
          </p:cNvPicPr>
          <p:nvPr/>
        </p:nvPicPr>
        <p:blipFill>
          <a:blip r:embed="rId4"/>
          <a:stretch>
            <a:fillRect/>
          </a:stretch>
        </p:blipFill>
        <p:spPr>
          <a:xfrm>
            <a:off x="12700" y="4596374"/>
            <a:ext cx="3797300" cy="1956826"/>
          </a:xfrm>
          <a:prstGeom prst="rect">
            <a:avLst/>
          </a:prstGeom>
          <a:ln>
            <a:solidFill>
              <a:schemeClr val="bg2">
                <a:lumMod val="50000"/>
              </a:schemeClr>
            </a:solidFill>
          </a:ln>
        </p:spPr>
      </p:pic>
      <p:sp>
        <p:nvSpPr>
          <p:cNvPr id="14" name="Rounded Rectangle 13"/>
          <p:cNvSpPr/>
          <p:nvPr/>
        </p:nvSpPr>
        <p:spPr>
          <a:xfrm>
            <a:off x="50800" y="762000"/>
            <a:ext cx="3600176" cy="3733800"/>
          </a:xfrm>
          <a:prstGeom prst="roundRect">
            <a:avLst/>
          </a:prstGeom>
        </p:spPr>
        <p:style>
          <a:lnRef idx="3">
            <a:schemeClr val="lt1"/>
          </a:lnRef>
          <a:fillRef idx="1">
            <a:schemeClr val="accent2"/>
          </a:fillRef>
          <a:effectRef idx="1">
            <a:schemeClr val="accent2"/>
          </a:effectRef>
          <a:fontRef idx="minor">
            <a:schemeClr val="lt1"/>
          </a:fontRef>
        </p:style>
        <p:txBody>
          <a:bodyPr rtlCol="0" anchor="t"/>
          <a:lstStyle/>
          <a:p>
            <a:pPr marL="285750" indent="-285750">
              <a:buFont typeface="Wingdings" charset="2"/>
              <a:buChar char="ü"/>
            </a:pPr>
            <a:r>
              <a:rPr lang="en-US" dirty="0" smtClean="0"/>
              <a:t>Backgrounds appear manageable with suitable detector </a:t>
            </a:r>
            <a:r>
              <a:rPr lang="en-US" dirty="0" err="1" smtClean="0"/>
              <a:t>pixelation</a:t>
            </a:r>
            <a:r>
              <a:rPr lang="en-US" dirty="0" smtClean="0"/>
              <a:t> and timing rejection</a:t>
            </a:r>
          </a:p>
          <a:p>
            <a:pPr marL="285750" indent="-285750">
              <a:buFont typeface="Wingdings" charset="2"/>
              <a:buChar char="ü"/>
            </a:pPr>
            <a:r>
              <a:rPr lang="en-US" dirty="0" smtClean="0"/>
              <a:t>Recent study of hit rates comparing MARS, EGS and FLUKA appear consistent to within factors of &lt;2</a:t>
            </a:r>
          </a:p>
          <a:p>
            <a:pPr marL="571500" lvl="1" indent="-279400"/>
            <a:r>
              <a:rPr lang="en-US" dirty="0" smtClean="0">
                <a:solidFill>
                  <a:srgbClr val="FFFF00"/>
                </a:solidFill>
                <a:latin typeface="Wingdings 3" charset="2"/>
                <a:cs typeface="Wingdings 3" charset="2"/>
              </a:rPr>
              <a:t>a</a:t>
            </a:r>
            <a:r>
              <a:rPr lang="en-US" dirty="0" smtClean="0">
                <a:solidFill>
                  <a:srgbClr val="FFFF00"/>
                </a:solidFill>
              </a:rPr>
              <a:t> Significant improvement in our confidence of detector performance</a:t>
            </a:r>
          </a:p>
        </p:txBody>
      </p:sp>
      <p:pic>
        <p:nvPicPr>
          <p:cNvPr id="12" name="Picture 11"/>
          <p:cNvPicPr>
            <a:picLocks noChangeAspect="1"/>
          </p:cNvPicPr>
          <p:nvPr/>
        </p:nvPicPr>
        <p:blipFill>
          <a:blip r:embed="rId5"/>
          <a:stretch>
            <a:fillRect/>
          </a:stretch>
        </p:blipFill>
        <p:spPr>
          <a:xfrm>
            <a:off x="3650976" y="1066800"/>
            <a:ext cx="3191002" cy="2446249"/>
          </a:xfrm>
          <a:prstGeom prst="rect">
            <a:avLst/>
          </a:prstGeom>
          <a:ln>
            <a:solidFill>
              <a:schemeClr val="bg2">
                <a:lumMod val="50000"/>
              </a:schemeClr>
            </a:solidFill>
          </a:ln>
        </p:spPr>
      </p:pic>
    </p:spTree>
    <p:extLst>
      <p:ext uri="{BB962C8B-B14F-4D97-AF65-F5344CB8AC3E}">
        <p14:creationId xmlns:p14="http://schemas.microsoft.com/office/powerpoint/2010/main" val="182933272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0"/>
            <a:ext cx="8064500" cy="609600"/>
          </a:xfrm>
        </p:spPr>
        <p:txBody>
          <a:bodyPr>
            <a:normAutofit fontScale="90000"/>
          </a:bodyPr>
          <a:lstStyle/>
          <a:p>
            <a:r>
              <a:rPr lang="en-US" dirty="0" smtClean="0"/>
              <a:t>Detector Backgrounds &amp; Mitigation</a:t>
            </a:r>
            <a:endParaRPr lang="en-US" dirty="0"/>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dirty="0"/>
          </a:p>
        </p:txBody>
      </p:sp>
      <p:sp>
        <p:nvSpPr>
          <p:cNvPr id="6" name="Slide Number Placeholder 5"/>
          <p:cNvSpPr>
            <a:spLocks noGrp="1"/>
          </p:cNvSpPr>
          <p:nvPr>
            <p:ph type="sldNum" sz="quarter" idx="12"/>
          </p:nvPr>
        </p:nvSpPr>
        <p:spPr/>
        <p:txBody>
          <a:bodyPr/>
          <a:lstStyle/>
          <a:p>
            <a:fld id="{98817235-C917-8F48-A936-FEF3725D9AF4}" type="slidenum">
              <a:rPr lang="en-US" smtClean="0"/>
              <a:t>49</a:t>
            </a:fld>
            <a:endParaRPr lang="en-US"/>
          </a:p>
        </p:txBody>
      </p:sp>
      <p:pic>
        <p:nvPicPr>
          <p:cNvPr id="7" name="Picture 6"/>
          <p:cNvPicPr>
            <a:picLocks noChangeAspect="1"/>
          </p:cNvPicPr>
          <p:nvPr/>
        </p:nvPicPr>
        <p:blipFill>
          <a:blip r:embed="rId2"/>
          <a:stretch>
            <a:fillRect/>
          </a:stretch>
        </p:blipFill>
        <p:spPr>
          <a:xfrm>
            <a:off x="3828616" y="609600"/>
            <a:ext cx="4781984" cy="3581400"/>
          </a:xfrm>
          <a:prstGeom prst="rect">
            <a:avLst/>
          </a:prstGeom>
          <a:ln>
            <a:solidFill>
              <a:srgbClr val="558ED5"/>
            </a:solidFill>
          </a:ln>
        </p:spPr>
      </p:pic>
      <p:pic>
        <p:nvPicPr>
          <p:cNvPr id="10" name="Picture 9"/>
          <p:cNvPicPr>
            <a:picLocks noChangeAspect="1"/>
          </p:cNvPicPr>
          <p:nvPr/>
        </p:nvPicPr>
        <p:blipFill>
          <a:blip r:embed="rId3"/>
          <a:stretch>
            <a:fillRect/>
          </a:stretch>
        </p:blipFill>
        <p:spPr>
          <a:xfrm>
            <a:off x="76200" y="4114800"/>
            <a:ext cx="3454400" cy="2379594"/>
          </a:xfrm>
          <a:prstGeom prst="rect">
            <a:avLst/>
          </a:prstGeom>
        </p:spPr>
      </p:pic>
      <p:sp>
        <p:nvSpPr>
          <p:cNvPr id="12" name="TextBox 11"/>
          <p:cNvSpPr txBox="1"/>
          <p:nvPr/>
        </p:nvSpPr>
        <p:spPr>
          <a:xfrm>
            <a:off x="558800" y="1676400"/>
            <a:ext cx="2723823" cy="369332"/>
          </a:xfrm>
          <a:prstGeom prst="rect">
            <a:avLst/>
          </a:prstGeom>
          <a:noFill/>
        </p:spPr>
        <p:txBody>
          <a:bodyPr wrap="none" rtlCol="0">
            <a:spAutoFit/>
          </a:bodyPr>
          <a:lstStyle/>
          <a:p>
            <a:r>
              <a:rPr lang="en-US" dirty="0" smtClean="0"/>
              <a:t>Single layer hit efficiency</a:t>
            </a:r>
            <a:endParaRPr lang="en-US" dirty="0"/>
          </a:p>
        </p:txBody>
      </p:sp>
      <p:sp>
        <p:nvSpPr>
          <p:cNvPr id="13" name="TextBox 12"/>
          <p:cNvSpPr txBox="1"/>
          <p:nvPr/>
        </p:nvSpPr>
        <p:spPr>
          <a:xfrm>
            <a:off x="254000" y="4126468"/>
            <a:ext cx="3123158" cy="369332"/>
          </a:xfrm>
          <a:prstGeom prst="rect">
            <a:avLst/>
          </a:prstGeom>
          <a:noFill/>
        </p:spPr>
        <p:txBody>
          <a:bodyPr wrap="none" rtlCol="0">
            <a:spAutoFit/>
          </a:bodyPr>
          <a:lstStyle/>
          <a:p>
            <a:r>
              <a:rPr lang="en-US" dirty="0" smtClean="0"/>
              <a:t>Single layer </a:t>
            </a:r>
            <a:r>
              <a:rPr lang="en-US" dirty="0" err="1" smtClean="0"/>
              <a:t>bkgd</a:t>
            </a:r>
            <a:r>
              <a:rPr lang="en-US" dirty="0" smtClean="0"/>
              <a:t> occupancy</a:t>
            </a:r>
            <a:endParaRPr lang="en-US" dirty="0"/>
          </a:p>
        </p:txBody>
      </p:sp>
      <p:pic>
        <p:nvPicPr>
          <p:cNvPr id="14" name="Picture 13"/>
          <p:cNvPicPr>
            <a:picLocks noChangeAspect="1"/>
          </p:cNvPicPr>
          <p:nvPr/>
        </p:nvPicPr>
        <p:blipFill>
          <a:blip r:embed="rId4"/>
          <a:stretch>
            <a:fillRect/>
          </a:stretch>
        </p:blipFill>
        <p:spPr>
          <a:xfrm>
            <a:off x="3505200" y="3957530"/>
            <a:ext cx="3124200" cy="2595670"/>
          </a:xfrm>
          <a:prstGeom prst="rect">
            <a:avLst/>
          </a:prstGeom>
        </p:spPr>
      </p:pic>
      <p:sp>
        <p:nvSpPr>
          <p:cNvPr id="15" name="TextBox 14"/>
          <p:cNvSpPr txBox="1"/>
          <p:nvPr/>
        </p:nvSpPr>
        <p:spPr>
          <a:xfrm>
            <a:off x="5027519" y="5181600"/>
            <a:ext cx="1677412" cy="1200329"/>
          </a:xfrm>
          <a:prstGeom prst="rect">
            <a:avLst/>
          </a:prstGeom>
          <a:noFill/>
        </p:spPr>
        <p:txBody>
          <a:bodyPr wrap="none" rtlCol="0">
            <a:spAutoFit/>
          </a:bodyPr>
          <a:lstStyle/>
          <a:p>
            <a:r>
              <a:rPr lang="en-US" dirty="0" smtClean="0"/>
              <a:t>1</a:t>
            </a:r>
            <a:r>
              <a:rPr lang="en-US" baseline="30000" dirty="0" smtClean="0"/>
              <a:t>st</a:t>
            </a:r>
            <a:r>
              <a:rPr lang="en-US" dirty="0" smtClean="0"/>
              <a:t> pass setup: </a:t>
            </a:r>
            <a:br>
              <a:rPr lang="en-US" dirty="0" smtClean="0"/>
            </a:br>
            <a:r>
              <a:rPr lang="en-US" dirty="0" smtClean="0"/>
              <a:t>Further </a:t>
            </a:r>
            <a:br>
              <a:rPr lang="en-US" dirty="0" smtClean="0"/>
            </a:br>
            <a:r>
              <a:rPr lang="en-US" dirty="0" smtClean="0"/>
              <a:t>improvements</a:t>
            </a:r>
            <a:br>
              <a:rPr lang="en-US" dirty="0" smtClean="0"/>
            </a:br>
            <a:r>
              <a:rPr lang="en-US" dirty="0" smtClean="0"/>
              <a:t>anticipated </a:t>
            </a:r>
            <a:endParaRPr lang="en-US" dirty="0"/>
          </a:p>
        </p:txBody>
      </p:sp>
      <p:sp>
        <p:nvSpPr>
          <p:cNvPr id="16" name="Rounded Rectangle 15"/>
          <p:cNvSpPr/>
          <p:nvPr/>
        </p:nvSpPr>
        <p:spPr>
          <a:xfrm>
            <a:off x="6629400" y="4419600"/>
            <a:ext cx="2514599" cy="1905000"/>
          </a:xfrm>
          <a:prstGeom prst="roundRect">
            <a:avLst/>
          </a:prstGeom>
        </p:spPr>
        <p:style>
          <a:lnRef idx="3">
            <a:schemeClr val="lt1"/>
          </a:lnRef>
          <a:fillRef idx="1">
            <a:schemeClr val="accent2"/>
          </a:fillRef>
          <a:effectRef idx="1">
            <a:schemeClr val="accent2"/>
          </a:effectRef>
          <a:fontRef idx="minor">
            <a:schemeClr val="lt1"/>
          </a:fontRef>
        </p:style>
        <p:txBody>
          <a:bodyPr rtlCol="0" anchor="t"/>
          <a:lstStyle/>
          <a:p>
            <a:pPr marL="285750" indent="-285750">
              <a:buFont typeface="Wingdings" charset="2"/>
              <a:buChar char="ü"/>
            </a:pPr>
            <a:r>
              <a:rPr lang="en-US" sz="1600" dirty="0" smtClean="0"/>
              <a:t>Preliminary detector study promising</a:t>
            </a:r>
          </a:p>
          <a:p>
            <a:pPr marL="406400" lvl="1" indent="-114300">
              <a:buFont typeface="Arial"/>
              <a:buChar char="•"/>
            </a:pPr>
            <a:r>
              <a:rPr lang="en-US" sz="1600" dirty="0" smtClean="0"/>
              <a:t>Real progress requires dedicated effort, which MAP was not allowed to fund</a:t>
            </a:r>
          </a:p>
        </p:txBody>
      </p:sp>
      <p:sp>
        <p:nvSpPr>
          <p:cNvPr id="17" name="TextBox 16"/>
          <p:cNvSpPr txBox="1"/>
          <p:nvPr/>
        </p:nvSpPr>
        <p:spPr>
          <a:xfrm>
            <a:off x="76200" y="6475968"/>
            <a:ext cx="3886200" cy="369332"/>
          </a:xfrm>
          <a:prstGeom prst="rect">
            <a:avLst/>
          </a:prstGeom>
          <a:solidFill>
            <a:schemeClr val="bg1">
              <a:lumMod val="95000"/>
            </a:schemeClr>
          </a:solidFill>
          <a:ln>
            <a:solidFill>
              <a:srgbClr val="000090"/>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MARS </a:t>
            </a:r>
            <a:r>
              <a:rPr lang="en-US" dirty="0" err="1" smtClean="0"/>
              <a:t>Bkgds</a:t>
            </a:r>
            <a:r>
              <a:rPr lang="en-US" dirty="0" smtClean="0"/>
              <a:t> </a:t>
            </a:r>
            <a:r>
              <a:rPr lang="en-US" dirty="0" smtClean="0">
                <a:latin typeface="Wingdings 3" charset="2"/>
                <a:cs typeface="Wingdings 3" charset="2"/>
              </a:rPr>
              <a:t>a</a:t>
            </a:r>
            <a:r>
              <a:rPr lang="en-US" dirty="0" smtClean="0">
                <a:cs typeface="Wingdings 3" charset="2"/>
              </a:rPr>
              <a:t> </a:t>
            </a:r>
            <a:r>
              <a:rPr lang="en-US" dirty="0" err="1" smtClean="0">
                <a:cs typeface="Wingdings 3" charset="2"/>
              </a:rPr>
              <a:t>ILCRoot</a:t>
            </a:r>
            <a:r>
              <a:rPr lang="en-US" dirty="0" smtClean="0">
                <a:cs typeface="Wingdings 3" charset="2"/>
              </a:rPr>
              <a:t> </a:t>
            </a:r>
            <a:r>
              <a:rPr lang="en-US" dirty="0" err="1" smtClean="0">
                <a:cs typeface="Wingdings 3" charset="2"/>
              </a:rPr>
              <a:t>Det</a:t>
            </a:r>
            <a:r>
              <a:rPr lang="en-US" dirty="0" smtClean="0">
                <a:cs typeface="Wingdings 3" charset="2"/>
              </a:rPr>
              <a:t> Model</a:t>
            </a:r>
            <a:endParaRPr lang="en-US" dirty="0"/>
          </a:p>
        </p:txBody>
      </p:sp>
      <p:pic>
        <p:nvPicPr>
          <p:cNvPr id="9" name="Picture 8"/>
          <p:cNvPicPr>
            <a:picLocks noChangeAspect="1"/>
          </p:cNvPicPr>
          <p:nvPr/>
        </p:nvPicPr>
        <p:blipFill>
          <a:blip r:embed="rId5"/>
          <a:stretch>
            <a:fillRect/>
          </a:stretch>
        </p:blipFill>
        <p:spPr>
          <a:xfrm>
            <a:off x="76200" y="1752600"/>
            <a:ext cx="3454400" cy="2428875"/>
          </a:xfrm>
          <a:prstGeom prst="rect">
            <a:avLst/>
          </a:prstGeom>
        </p:spPr>
      </p:pic>
      <p:sp>
        <p:nvSpPr>
          <p:cNvPr id="11" name="Rounded Rectangle 10"/>
          <p:cNvSpPr/>
          <p:nvPr/>
        </p:nvSpPr>
        <p:spPr>
          <a:xfrm>
            <a:off x="50800" y="762000"/>
            <a:ext cx="3759200" cy="9906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Trackers:  Employ double-layer structure with 1mm separation for neutral background suppression</a:t>
            </a:r>
            <a:endParaRPr lang="en-US" dirty="0"/>
          </a:p>
        </p:txBody>
      </p:sp>
    </p:spTree>
    <p:extLst>
      <p:ext uri="{BB962C8B-B14F-4D97-AF65-F5344CB8AC3E}">
        <p14:creationId xmlns:p14="http://schemas.microsoft.com/office/powerpoint/2010/main" val="122028671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Why Muons?</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935082023"/>
              </p:ext>
            </p:extLst>
          </p:nvPr>
        </p:nvGraphicFramePr>
        <p:xfrm>
          <a:off x="165100" y="1050926"/>
          <a:ext cx="8921750" cy="5362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5</a:t>
            </a:fld>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1952738426"/>
              </p:ext>
            </p:extLst>
          </p:nvPr>
        </p:nvGraphicFramePr>
        <p:xfrm>
          <a:off x="7388225" y="4968576"/>
          <a:ext cx="1498599" cy="975024"/>
        </p:xfrm>
        <a:graphic>
          <a:graphicData uri="http://schemas.openxmlformats.org/presentationml/2006/ole">
            <mc:AlternateContent xmlns:mc="http://schemas.openxmlformats.org/markup-compatibility/2006">
              <mc:Choice xmlns:v="urn:schemas-microsoft-com:vml" Requires="v">
                <p:oleObj spid="_x0000_s5162" name="Equation" r:id="rId8" imgW="800100" imgH="520700" progId="Equation.DSMT4">
                  <p:embed/>
                </p:oleObj>
              </mc:Choice>
              <mc:Fallback>
                <p:oleObj name="Equation" r:id="rId8" imgW="800100" imgH="520700" progId="Equation.DSMT4">
                  <p:embed/>
                  <p:pic>
                    <p:nvPicPr>
                      <p:cNvPr id="0" name=""/>
                      <p:cNvPicPr/>
                      <p:nvPr/>
                    </p:nvPicPr>
                    <p:blipFill>
                      <a:blip r:embed="rId9"/>
                      <a:stretch>
                        <a:fillRect/>
                      </a:stretch>
                    </p:blipFill>
                    <p:spPr>
                      <a:xfrm>
                        <a:off x="7388225" y="4968576"/>
                        <a:ext cx="1498599" cy="975024"/>
                      </a:xfrm>
                      <a:prstGeom prst="rect">
                        <a:avLst/>
                      </a:prstGeom>
                    </p:spPr>
                  </p:pic>
                </p:oleObj>
              </mc:Fallback>
            </mc:AlternateContent>
          </a:graphicData>
        </a:graphic>
      </p:graphicFrame>
      <p:sp>
        <p:nvSpPr>
          <p:cNvPr id="12" name="Rounded Rectangle 11"/>
          <p:cNvSpPr/>
          <p:nvPr/>
        </p:nvSpPr>
        <p:spPr>
          <a:xfrm>
            <a:off x="7197724" y="4953000"/>
            <a:ext cx="1870076" cy="952501"/>
          </a:xfrm>
          <a:prstGeom prst="roundRect">
            <a:avLst/>
          </a:prstGeom>
          <a:noFill/>
          <a:ln w="38100">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7045324" y="1333499"/>
            <a:ext cx="2022476" cy="952501"/>
          </a:xfrm>
          <a:prstGeom prst="roundRect">
            <a:avLst/>
          </a:prstGeom>
          <a:noFill/>
          <a:ln w="38100">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144628704"/>
              </p:ext>
            </p:extLst>
          </p:nvPr>
        </p:nvGraphicFramePr>
        <p:xfrm>
          <a:off x="7062625" y="1438044"/>
          <a:ext cx="1963899" cy="809855"/>
        </p:xfrm>
        <a:graphic>
          <a:graphicData uri="http://schemas.openxmlformats.org/presentationml/2006/ole">
            <mc:AlternateContent xmlns:mc="http://schemas.openxmlformats.org/markup-compatibility/2006">
              <mc:Choice xmlns:v="urn:schemas-microsoft-com:vml" Requires="v">
                <p:oleObj spid="_x0000_s5163" name="Equation" r:id="rId10" imgW="1231900" imgH="508000" progId="Equation.DSMT4">
                  <p:embed/>
                </p:oleObj>
              </mc:Choice>
              <mc:Fallback>
                <p:oleObj name="Equation" r:id="rId10" imgW="1231900" imgH="508000" progId="Equation.DSMT4">
                  <p:embed/>
                  <p:pic>
                    <p:nvPicPr>
                      <p:cNvPr id="0" name=""/>
                      <p:cNvPicPr/>
                      <p:nvPr/>
                    </p:nvPicPr>
                    <p:blipFill>
                      <a:blip r:embed="rId11"/>
                      <a:stretch>
                        <a:fillRect/>
                      </a:stretch>
                    </p:blipFill>
                    <p:spPr>
                      <a:xfrm>
                        <a:off x="7062625" y="1438044"/>
                        <a:ext cx="1963899" cy="809855"/>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750963787"/>
              </p:ext>
            </p:extLst>
          </p:nvPr>
        </p:nvGraphicFramePr>
        <p:xfrm>
          <a:off x="7062625" y="2966224"/>
          <a:ext cx="1885950" cy="919976"/>
        </p:xfrm>
        <a:graphic>
          <a:graphicData uri="http://schemas.openxmlformats.org/presentationml/2006/ole">
            <mc:AlternateContent xmlns:mc="http://schemas.openxmlformats.org/markup-compatibility/2006">
              <mc:Choice xmlns:v="urn:schemas-microsoft-com:vml" Requires="v">
                <p:oleObj spid="_x0000_s5164" name="Equation" r:id="rId12" imgW="1041400" imgH="508000" progId="Equation.DSMT4">
                  <p:embed/>
                </p:oleObj>
              </mc:Choice>
              <mc:Fallback>
                <p:oleObj name="Equation" r:id="rId12" imgW="1041400" imgH="508000" progId="Equation.DSMT4">
                  <p:embed/>
                  <p:pic>
                    <p:nvPicPr>
                      <p:cNvPr id="0" name=""/>
                      <p:cNvPicPr/>
                      <p:nvPr/>
                    </p:nvPicPr>
                    <p:blipFill>
                      <a:blip r:embed="rId13"/>
                      <a:stretch>
                        <a:fillRect/>
                      </a:stretch>
                    </p:blipFill>
                    <p:spPr>
                      <a:xfrm>
                        <a:off x="7062625" y="2966224"/>
                        <a:ext cx="1885950" cy="919976"/>
                      </a:xfrm>
                      <a:prstGeom prst="rect">
                        <a:avLst/>
                      </a:prstGeom>
                    </p:spPr>
                  </p:pic>
                </p:oleObj>
              </mc:Fallback>
            </mc:AlternateContent>
          </a:graphicData>
        </a:graphic>
      </p:graphicFrame>
      <p:sp>
        <p:nvSpPr>
          <p:cNvPr id="18" name="Rounded Rectangle 17"/>
          <p:cNvSpPr/>
          <p:nvPr/>
        </p:nvSpPr>
        <p:spPr>
          <a:xfrm>
            <a:off x="7062625" y="2971800"/>
            <a:ext cx="2022476" cy="952501"/>
          </a:xfrm>
          <a:prstGeom prst="roundRect">
            <a:avLst/>
          </a:prstGeom>
          <a:noFill/>
          <a:ln w="38100">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a:endCxn id="18" idx="1"/>
          </p:cNvCxnSpPr>
          <p:nvPr/>
        </p:nvCxnSpPr>
        <p:spPr>
          <a:xfrm>
            <a:off x="4953000" y="3448051"/>
            <a:ext cx="210962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34879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dissolve">
                                      <p:cBhvr>
                                        <p:cTn id="18" dur="500"/>
                                        <p:tgtEl>
                                          <p:spTgt spid="18"/>
                                        </p:tgtEl>
                                      </p:cBhvr>
                                    </p:animEffect>
                                  </p:childTnLst>
                                </p:cTn>
                              </p:par>
                              <p:par>
                                <p:cTn id="19" presetID="9"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par>
                                <p:cTn id="27" presetID="9"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5100" y="1"/>
            <a:ext cx="8064500" cy="609599"/>
          </a:xfrm>
        </p:spPr>
        <p:txBody>
          <a:bodyPr>
            <a:normAutofit fontScale="90000"/>
          </a:bodyPr>
          <a:lstStyle/>
          <a:p>
            <a:r>
              <a:rPr lang="en-US" dirty="0" smtClean="0"/>
              <a:t>Conclusion</a:t>
            </a:r>
            <a:endParaRPr lang="en-US" dirty="0"/>
          </a:p>
        </p:txBody>
      </p:sp>
      <p:sp>
        <p:nvSpPr>
          <p:cNvPr id="8" name="Content Placeholder 7"/>
          <p:cNvSpPr>
            <a:spLocks noGrp="1"/>
          </p:cNvSpPr>
          <p:nvPr>
            <p:ph idx="1"/>
          </p:nvPr>
        </p:nvSpPr>
        <p:spPr>
          <a:xfrm>
            <a:off x="25400" y="1270000"/>
            <a:ext cx="8921750" cy="5588000"/>
          </a:xfrm>
        </p:spPr>
        <p:txBody>
          <a:bodyPr>
            <a:normAutofit fontScale="70000" lnSpcReduction="20000"/>
          </a:bodyPr>
          <a:lstStyle/>
          <a:p>
            <a:r>
              <a:rPr lang="en-US" dirty="0"/>
              <a:t>Multi-TeV MC </a:t>
            </a:r>
            <a:r>
              <a:rPr lang="en-US" dirty="0">
                <a:latin typeface="Wingdings 3" charset="2"/>
                <a:cs typeface="Wingdings 3" charset="2"/>
              </a:rPr>
              <a:t>a</a:t>
            </a:r>
            <a:r>
              <a:rPr lang="en-US" dirty="0">
                <a:cs typeface="Wingdings 3" charset="2"/>
              </a:rPr>
              <a:t> potentially </a:t>
            </a:r>
            <a:br>
              <a:rPr lang="en-US" dirty="0">
                <a:cs typeface="Wingdings 3" charset="2"/>
              </a:rPr>
            </a:br>
            <a:r>
              <a:rPr lang="en-US" dirty="0"/>
              <a:t>only cost-effective route to </a:t>
            </a:r>
            <a:br>
              <a:rPr lang="en-US" dirty="0"/>
            </a:br>
            <a:r>
              <a:rPr lang="en-US" dirty="0"/>
              <a:t>lepton collider capabilities with </a:t>
            </a:r>
            <a:br>
              <a:rPr lang="en-US" dirty="0"/>
            </a:br>
            <a:r>
              <a:rPr lang="en-US" dirty="0">
                <a:solidFill>
                  <a:srgbClr val="FFFF00"/>
                </a:solidFill>
              </a:rPr>
              <a:t>E</a:t>
            </a:r>
            <a:r>
              <a:rPr lang="en-US" baseline="-25000" dirty="0">
                <a:solidFill>
                  <a:srgbClr val="FFFF00"/>
                </a:solidFill>
              </a:rPr>
              <a:t>CM</a:t>
            </a:r>
            <a:r>
              <a:rPr lang="en-US" dirty="0">
                <a:solidFill>
                  <a:srgbClr val="FFFF00"/>
                </a:solidFill>
              </a:rPr>
              <a:t> &gt; 5 TeV</a:t>
            </a:r>
          </a:p>
          <a:p>
            <a:endParaRPr lang="en-US" dirty="0" smtClean="0"/>
          </a:p>
          <a:p>
            <a:r>
              <a:rPr lang="en-US" dirty="0" smtClean="0"/>
              <a:t>Capability strongly overlaps </a:t>
            </a:r>
            <a:br>
              <a:rPr lang="en-US" dirty="0" smtClean="0"/>
            </a:br>
            <a:r>
              <a:rPr lang="en-US" dirty="0" smtClean="0"/>
              <a:t>with next generation neutrino</a:t>
            </a:r>
            <a:br>
              <a:rPr lang="en-US" dirty="0" smtClean="0"/>
            </a:br>
            <a:r>
              <a:rPr lang="en-US" dirty="0" smtClean="0"/>
              <a:t>source options, i.e., the </a:t>
            </a:r>
            <a:br>
              <a:rPr lang="en-US" dirty="0" smtClean="0"/>
            </a:br>
            <a:r>
              <a:rPr lang="en-US" dirty="0" smtClean="0"/>
              <a:t>neutrino factory</a:t>
            </a:r>
            <a:endParaRPr lang="en-US" dirty="0" smtClean="0">
              <a:solidFill>
                <a:srgbClr val="FFFF00"/>
              </a:solidFill>
            </a:endParaRPr>
          </a:p>
          <a:p>
            <a:pPr marL="0" indent="0">
              <a:buNone/>
            </a:pPr>
            <a:endParaRPr lang="en-US" dirty="0" smtClean="0">
              <a:solidFill>
                <a:srgbClr val="FFFF00"/>
              </a:solidFill>
            </a:endParaRPr>
          </a:p>
          <a:p>
            <a:pPr marL="0" indent="0">
              <a:buNone/>
            </a:pPr>
            <a:endParaRPr lang="en-US" sz="600" dirty="0" smtClean="0">
              <a:solidFill>
                <a:srgbClr val="CCFFCC"/>
              </a:solidFill>
              <a:cs typeface="Symbol" charset="2"/>
            </a:endParaRPr>
          </a:p>
          <a:p>
            <a:r>
              <a:rPr lang="en-US" dirty="0" smtClean="0">
                <a:solidFill>
                  <a:schemeClr val="bg1">
                    <a:lumMod val="95000"/>
                  </a:schemeClr>
                </a:solidFill>
                <a:cs typeface="Symbol" charset="2"/>
              </a:rPr>
              <a:t>Key technical hurdles have </a:t>
            </a:r>
            <a:br>
              <a:rPr lang="en-US" dirty="0" smtClean="0">
                <a:solidFill>
                  <a:schemeClr val="bg1">
                    <a:lumMod val="95000"/>
                  </a:schemeClr>
                </a:solidFill>
                <a:cs typeface="Symbol" charset="2"/>
              </a:rPr>
            </a:br>
            <a:r>
              <a:rPr lang="en-US" dirty="0" smtClean="0">
                <a:solidFill>
                  <a:schemeClr val="bg1">
                    <a:lumMod val="95000"/>
                  </a:schemeClr>
                </a:solidFill>
                <a:cs typeface="Symbol" charset="2"/>
              </a:rPr>
              <a:t>been addressed:</a:t>
            </a:r>
          </a:p>
          <a:p>
            <a:pPr lvl="1"/>
            <a:r>
              <a:rPr lang="en-US" dirty="0" smtClean="0">
                <a:solidFill>
                  <a:srgbClr val="CCFFCC"/>
                </a:solidFill>
                <a:cs typeface="Symbol" charset="2"/>
              </a:rPr>
              <a:t>High power target demo (MERIT)</a:t>
            </a:r>
          </a:p>
          <a:p>
            <a:pPr lvl="1"/>
            <a:r>
              <a:rPr lang="en-US" dirty="0" smtClean="0">
                <a:solidFill>
                  <a:srgbClr val="CCFFCC"/>
                </a:solidFill>
                <a:cs typeface="Symbol" charset="2"/>
              </a:rPr>
              <a:t>Realizable cooling channel designs with acceptable performance</a:t>
            </a:r>
          </a:p>
          <a:p>
            <a:pPr lvl="1"/>
            <a:r>
              <a:rPr lang="en-US" dirty="0" smtClean="0">
                <a:solidFill>
                  <a:srgbClr val="CCFFCC"/>
                </a:solidFill>
                <a:cs typeface="Symbol" charset="2"/>
              </a:rPr>
              <a:t>Breakthroughs in cooling channel technology</a:t>
            </a:r>
          </a:p>
          <a:p>
            <a:pPr lvl="1"/>
            <a:r>
              <a:rPr lang="en-US" dirty="0" smtClean="0">
                <a:solidFill>
                  <a:srgbClr val="CCFFCC"/>
                </a:solidFill>
                <a:cs typeface="Symbol" charset="2"/>
              </a:rPr>
              <a:t>Significant progress in collider &amp; detector design concepts</a:t>
            </a:r>
          </a:p>
          <a:p>
            <a:pPr marL="228600" lvl="1" indent="0">
              <a:buNone/>
            </a:pPr>
            <a:endParaRPr lang="en-US" sz="900" dirty="0">
              <a:solidFill>
                <a:srgbClr val="CCFFCC"/>
              </a:solidFill>
              <a:cs typeface="Symbol" charset="2"/>
            </a:endParaRPr>
          </a:p>
          <a:p>
            <a:endParaRPr lang="en-US" sz="900" dirty="0" smtClean="0"/>
          </a:p>
          <a:p>
            <a:pPr marL="0" indent="0" algn="ctr">
              <a:buNone/>
            </a:pPr>
            <a:r>
              <a:rPr lang="en-US" i="1" dirty="0">
                <a:solidFill>
                  <a:srgbClr val="FFFF00"/>
                </a:solidFill>
                <a:cs typeface="Symbol" charset="2"/>
              </a:rPr>
              <a:t>M</a:t>
            </a:r>
            <a:r>
              <a:rPr lang="en-US" i="1" dirty="0" smtClean="0">
                <a:solidFill>
                  <a:srgbClr val="FFFF00"/>
                </a:solidFill>
                <a:cs typeface="Symbol" charset="2"/>
              </a:rPr>
              <a:t>uon </a:t>
            </a:r>
            <a:r>
              <a:rPr lang="en-US" i="1" dirty="0" smtClean="0">
                <a:solidFill>
                  <a:srgbClr val="FFFF00"/>
                </a:solidFill>
                <a:cs typeface="Symbol" charset="2"/>
              </a:rPr>
              <a:t>collider</a:t>
            </a:r>
            <a:r>
              <a:rPr lang="en-US" i="1" dirty="0" smtClean="0">
                <a:solidFill>
                  <a:srgbClr val="FFFF00"/>
                </a:solidFill>
                <a:cs typeface="Symbol" charset="2"/>
              </a:rPr>
              <a:t> </a:t>
            </a:r>
            <a:r>
              <a:rPr lang="en-US" i="1" dirty="0" smtClean="0">
                <a:solidFill>
                  <a:srgbClr val="FFFF00"/>
                </a:solidFill>
                <a:cs typeface="Symbol" charset="2"/>
              </a:rPr>
              <a:t>capabilities offer unique potential for the future of high energy physics research</a:t>
            </a:r>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50</a:t>
            </a:fld>
            <a:endParaRPr lang="en-US"/>
          </a:p>
        </p:txBody>
      </p:sp>
      <p:pic>
        <p:nvPicPr>
          <p:cNvPr id="2" name="Picture 1" descr="MAP_Baselines_R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961" y="1028700"/>
            <a:ext cx="5290039" cy="3810000"/>
          </a:xfrm>
          <a:prstGeom prst="rect">
            <a:avLst/>
          </a:prstGeom>
        </p:spPr>
      </p:pic>
    </p:spTree>
    <p:extLst>
      <p:ext uri="{BB962C8B-B14F-4D97-AF65-F5344CB8AC3E}">
        <p14:creationId xmlns:p14="http://schemas.microsoft.com/office/powerpoint/2010/main" val="35683824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Effect transition="in" filter="dissolve">
                                      <p:cBhvr>
                                        <p:cTn id="7" dur="500"/>
                                        <p:tgtEl>
                                          <p:spTgt spid="8">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6" end="6"/>
                                            </p:txEl>
                                          </p:spTgt>
                                        </p:tgtEl>
                                        <p:attrNameLst>
                                          <p:attrName>style.visibility</p:attrName>
                                        </p:attrNameLst>
                                      </p:cBhvr>
                                      <p:to>
                                        <p:strVal val="visible"/>
                                      </p:to>
                                    </p:set>
                                    <p:animEffect transition="in" filter="dissolve">
                                      <p:cBhvr>
                                        <p:cTn id="12" dur="500"/>
                                        <p:tgtEl>
                                          <p:spTgt spid="8">
                                            <p:txEl>
                                              <p:pRg st="6" end="6"/>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animEffect transition="in" filter="dissolve">
                                      <p:cBhvr>
                                        <p:cTn id="15" dur="500"/>
                                        <p:tgtEl>
                                          <p:spTgt spid="8">
                                            <p:txEl>
                                              <p:pRg st="7" end="7"/>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8">
                                            <p:txEl>
                                              <p:pRg st="8" end="8"/>
                                            </p:txEl>
                                          </p:spTgt>
                                        </p:tgtEl>
                                        <p:attrNameLst>
                                          <p:attrName>style.visibility</p:attrName>
                                        </p:attrNameLst>
                                      </p:cBhvr>
                                      <p:to>
                                        <p:strVal val="visible"/>
                                      </p:to>
                                    </p:set>
                                    <p:animEffect transition="in" filter="dissolve">
                                      <p:cBhvr>
                                        <p:cTn id="18" dur="500"/>
                                        <p:tgtEl>
                                          <p:spTgt spid="8">
                                            <p:txEl>
                                              <p:pRg st="8" end="8"/>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8">
                                            <p:txEl>
                                              <p:pRg st="9" end="9"/>
                                            </p:txEl>
                                          </p:spTgt>
                                        </p:tgtEl>
                                        <p:attrNameLst>
                                          <p:attrName>style.visibility</p:attrName>
                                        </p:attrNameLst>
                                      </p:cBhvr>
                                      <p:to>
                                        <p:strVal val="visible"/>
                                      </p:to>
                                    </p:set>
                                    <p:animEffect transition="in" filter="dissolve">
                                      <p:cBhvr>
                                        <p:cTn id="21" dur="500"/>
                                        <p:tgtEl>
                                          <p:spTgt spid="8">
                                            <p:txEl>
                                              <p:pRg st="9" end="9"/>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8">
                                            <p:txEl>
                                              <p:pRg st="12" end="12"/>
                                            </p:txEl>
                                          </p:spTgt>
                                        </p:tgtEl>
                                        <p:attrNameLst>
                                          <p:attrName>style.visibility</p:attrName>
                                        </p:attrNameLst>
                                      </p:cBhvr>
                                      <p:to>
                                        <p:strVal val="visible"/>
                                      </p:to>
                                    </p:set>
                                    <p:animEffect transition="in" filter="dissolve">
                                      <p:cBhvr>
                                        <p:cTn id="26"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3600" dirty="0" smtClean="0"/>
              <a:t>High Energy Muon Accelerator Capabilities</a:t>
            </a:r>
            <a:endParaRPr lang="en-US" sz="3600" dirty="0"/>
          </a:p>
        </p:txBody>
      </p:sp>
      <p:sp>
        <p:nvSpPr>
          <p:cNvPr id="4" name="Date Placeholder 3"/>
          <p:cNvSpPr>
            <a:spLocks noGrp="1"/>
          </p:cNvSpPr>
          <p:nvPr>
            <p:ph type="dt" sz="half" idx="10"/>
          </p:nvPr>
        </p:nvSpPr>
        <p:spPr/>
        <p:txBody>
          <a:bodyPr/>
          <a:lstStyle/>
          <a:p>
            <a:pPr algn="r"/>
            <a:r>
              <a:rPr lang="en-US" smtClean="0"/>
              <a:t>February 17, 2016</a:t>
            </a:r>
            <a:endParaRPr lang="en-US" dirty="0"/>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6</a:t>
            </a:fld>
            <a:endParaRPr lang="en-US" dirty="0"/>
          </a:p>
        </p:txBody>
      </p:sp>
      <p:pic>
        <p:nvPicPr>
          <p:cNvPr id="8" name="Picture 7" descr="TUPME012_fig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25592"/>
            <a:ext cx="9136987" cy="5146608"/>
          </a:xfrm>
          <a:prstGeom prst="rect">
            <a:avLst/>
          </a:prstGeom>
        </p:spPr>
      </p:pic>
      <p:sp>
        <p:nvSpPr>
          <p:cNvPr id="2" name="TextBox 1"/>
          <p:cNvSpPr txBox="1"/>
          <p:nvPr/>
        </p:nvSpPr>
        <p:spPr>
          <a:xfrm>
            <a:off x="5257800" y="3124200"/>
            <a:ext cx="1611840" cy="307777"/>
          </a:xfrm>
          <a:prstGeom prst="rect">
            <a:avLst/>
          </a:prstGeom>
          <a:noFill/>
        </p:spPr>
        <p:txBody>
          <a:bodyPr wrap="none" rtlCol="0">
            <a:spAutoFit/>
          </a:bodyPr>
          <a:lstStyle/>
          <a:p>
            <a:r>
              <a:rPr lang="en-US" sz="1400" dirty="0" smtClean="0"/>
              <a:t>Long Baseline NF</a:t>
            </a:r>
            <a:endParaRPr lang="en-US" sz="1400" dirty="0"/>
          </a:p>
        </p:txBody>
      </p:sp>
    </p:spTree>
    <p:extLst>
      <p:ext uri="{BB962C8B-B14F-4D97-AF65-F5344CB8AC3E}">
        <p14:creationId xmlns:p14="http://schemas.microsoft.com/office/powerpoint/2010/main" val="397175357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6350" y="33338"/>
            <a:ext cx="6978650" cy="715962"/>
          </a:xfrm>
        </p:spPr>
        <p:txBody>
          <a:bodyPr>
            <a:normAutofit fontScale="90000"/>
          </a:bodyPr>
          <a:lstStyle/>
          <a:p>
            <a:r>
              <a:rPr lang="en-US" dirty="0" smtClean="0"/>
              <a:t>Why a </a:t>
            </a:r>
            <a:r>
              <a:rPr lang="en-US" dirty="0" err="1" smtClean="0"/>
              <a:t>Muon</a:t>
            </a:r>
            <a:r>
              <a:rPr lang="en-US" dirty="0" smtClean="0"/>
              <a:t> Collider?</a:t>
            </a:r>
            <a:endParaRPr lang="en-US" dirty="0"/>
          </a:p>
        </p:txBody>
      </p:sp>
      <p:sp>
        <p:nvSpPr>
          <p:cNvPr id="3" name="Content Placeholder 2"/>
          <p:cNvSpPr>
            <a:spLocks noGrp="1"/>
          </p:cNvSpPr>
          <p:nvPr>
            <p:ph idx="1"/>
          </p:nvPr>
        </p:nvSpPr>
        <p:spPr>
          <a:xfrm>
            <a:off x="50800" y="800100"/>
            <a:ext cx="8991600" cy="5588000"/>
          </a:xfrm>
        </p:spPr>
        <p:txBody>
          <a:bodyPr>
            <a:normAutofit fontScale="92500" lnSpcReduction="20000"/>
          </a:bodyPr>
          <a:lstStyle/>
          <a:p>
            <a:r>
              <a:rPr lang="en-US" dirty="0" smtClean="0"/>
              <a:t>First – why a lepton collider?</a:t>
            </a:r>
          </a:p>
          <a:p>
            <a:pPr lvl="1"/>
            <a:r>
              <a:rPr lang="en-US" dirty="0"/>
              <a:t>In proton (or proton-antiproton) collisions, composite particles (hadrons</a:t>
            </a:r>
            <a:r>
              <a:rPr lang="en-US" dirty="0" smtClean="0"/>
              <a:t>), </a:t>
            </a:r>
            <a:r>
              <a:rPr lang="en-US" dirty="0"/>
              <a:t>made up of quarks and </a:t>
            </a:r>
            <a:r>
              <a:rPr lang="en-US" dirty="0" smtClean="0"/>
              <a:t>gluons, </a:t>
            </a:r>
            <a:r>
              <a:rPr lang="en-US" dirty="0"/>
              <a:t>collide</a:t>
            </a:r>
          </a:p>
          <a:p>
            <a:pPr lvl="2"/>
            <a:r>
              <a:rPr lang="en-US" dirty="0"/>
              <a:t>The fundamental interactions that take place are between individual components in the hadrons</a:t>
            </a:r>
          </a:p>
          <a:p>
            <a:pPr lvl="2"/>
            <a:r>
              <a:rPr lang="en-US" dirty="0"/>
              <a:t>These components carry only a fraction of the total energy of the particles</a:t>
            </a:r>
          </a:p>
          <a:p>
            <a:pPr lvl="2"/>
            <a:r>
              <a:rPr lang="en-US" dirty="0" smtClean="0"/>
              <a:t>For p-p collisions, the </a:t>
            </a:r>
            <a:r>
              <a:rPr lang="en-US" dirty="0"/>
              <a:t>effective interaction energies are </a:t>
            </a:r>
            <a:r>
              <a:rPr lang="en-US" dirty="0" smtClean="0"/>
              <a:t>O</a:t>
            </a:r>
            <a:r>
              <a:rPr lang="en-US" dirty="0"/>
              <a:t>(10%) of the total center-of-mass (</a:t>
            </a:r>
            <a:r>
              <a:rPr lang="en-US" dirty="0" err="1"/>
              <a:t>CoM</a:t>
            </a:r>
            <a:r>
              <a:rPr lang="en-US" dirty="0"/>
              <a:t>) energy of the colliding </a:t>
            </a:r>
            <a:r>
              <a:rPr lang="en-US" dirty="0" smtClean="0"/>
              <a:t>protons</a:t>
            </a:r>
          </a:p>
          <a:p>
            <a:pPr lvl="2"/>
            <a:r>
              <a:rPr lang="en-US" dirty="0" smtClean="0"/>
              <a:t>Thus a 14 </a:t>
            </a:r>
            <a:r>
              <a:rPr lang="en-US" dirty="0" err="1" smtClean="0"/>
              <a:t>TeV</a:t>
            </a:r>
            <a:r>
              <a:rPr lang="en-US" dirty="0" smtClean="0"/>
              <a:t> </a:t>
            </a:r>
            <a:r>
              <a:rPr lang="en-US" dirty="0" err="1" smtClean="0"/>
              <a:t>CoM</a:t>
            </a:r>
            <a:r>
              <a:rPr lang="en-US" dirty="0" smtClean="0"/>
              <a:t> energy at the LHC probes an energy scale </a:t>
            </a:r>
            <a:br>
              <a:rPr lang="en-US" dirty="0" smtClean="0"/>
            </a:br>
            <a:r>
              <a:rPr lang="en-US" dirty="0" smtClean="0"/>
              <a:t>E &lt; 2 </a:t>
            </a:r>
            <a:r>
              <a:rPr lang="en-US" dirty="0" err="1" smtClean="0"/>
              <a:t>TeV</a:t>
            </a:r>
            <a:endParaRPr lang="en-US" dirty="0"/>
          </a:p>
          <a:p>
            <a:pPr lvl="1"/>
            <a:r>
              <a:rPr lang="en-US" dirty="0" smtClean="0"/>
              <a:t>Electrons (and positrons) as well as </a:t>
            </a:r>
            <a:r>
              <a:rPr lang="en-US" dirty="0" err="1" smtClean="0"/>
              <a:t>muons</a:t>
            </a:r>
            <a:r>
              <a:rPr lang="en-US" dirty="0" smtClean="0"/>
              <a:t> are fundamental particles (leptons)</a:t>
            </a:r>
          </a:p>
          <a:p>
            <a:pPr lvl="2"/>
            <a:r>
              <a:rPr lang="en-US" dirty="0" smtClean="0"/>
              <a:t>Leptons are point-like particles</a:t>
            </a:r>
          </a:p>
          <a:p>
            <a:pPr lvl="2"/>
            <a:r>
              <a:rPr lang="en-US" dirty="0" smtClean="0"/>
              <a:t>Their energy and quantum state are well understood during the collision</a:t>
            </a:r>
          </a:p>
          <a:p>
            <a:pPr lvl="2"/>
            <a:r>
              <a:rPr lang="en-US" dirty="0" smtClean="0"/>
              <a:t>When the leptons and anti-leptons collide, the reaction products probe the full </a:t>
            </a:r>
            <a:r>
              <a:rPr lang="en-US" dirty="0" err="1" smtClean="0"/>
              <a:t>CoM</a:t>
            </a:r>
            <a:r>
              <a:rPr lang="en-US" dirty="0" smtClean="0"/>
              <a:t> energy </a:t>
            </a:r>
          </a:p>
          <a:p>
            <a:pPr lvl="2"/>
            <a:r>
              <a:rPr lang="en-US" dirty="0" smtClean="0"/>
              <a:t>Thus a few TeV lepton collider can provide a precision probe of the full energy range of fundamental processes that are discovered at the LHC</a:t>
            </a:r>
          </a:p>
          <a:p>
            <a:pPr marL="914400" lvl="2" indent="0">
              <a:buNone/>
            </a:pPr>
            <a:endParaRPr lang="en-US" dirty="0" smtClean="0"/>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a:p>
        </p:txBody>
      </p:sp>
      <p:sp>
        <p:nvSpPr>
          <p:cNvPr id="6" name="Slide Number Placeholder 5"/>
          <p:cNvSpPr>
            <a:spLocks noGrp="1"/>
          </p:cNvSpPr>
          <p:nvPr>
            <p:ph type="sldNum" sz="quarter" idx="12"/>
          </p:nvPr>
        </p:nvSpPr>
        <p:spPr/>
        <p:txBody>
          <a:bodyPr/>
          <a:lstStyle/>
          <a:p>
            <a:fld id="{8A5FAC83-C8C4-8046-B35B-A89823688311}" type="slidenum">
              <a:rPr lang="en-US" smtClean="0"/>
              <a:t>7</a:t>
            </a:fld>
            <a:endParaRPr lang="en-US"/>
          </a:p>
        </p:txBody>
      </p:sp>
    </p:spTree>
    <p:extLst>
      <p:ext uri="{BB962C8B-B14F-4D97-AF65-F5344CB8AC3E}">
        <p14:creationId xmlns:p14="http://schemas.microsoft.com/office/powerpoint/2010/main" val="55807411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Muon Collider </a:t>
            </a:r>
            <a:r>
              <a:rPr lang="en-US" dirty="0" smtClean="0"/>
              <a:t>Feature</a:t>
            </a:r>
            <a:r>
              <a:rPr lang="en-US" dirty="0" smtClean="0"/>
              <a:t>s</a:t>
            </a:r>
            <a:endParaRPr lang="en-US" dirty="0"/>
          </a:p>
        </p:txBody>
      </p:sp>
      <p:sp>
        <p:nvSpPr>
          <p:cNvPr id="3" name="Content Placeholder 2"/>
          <p:cNvSpPr>
            <a:spLocks noGrp="1"/>
          </p:cNvSpPr>
          <p:nvPr>
            <p:ph idx="1"/>
          </p:nvPr>
        </p:nvSpPr>
        <p:spPr/>
        <p:txBody>
          <a:bodyPr/>
          <a:lstStyle/>
          <a:p>
            <a:pPr marL="0" indent="0">
              <a:buNone/>
            </a:pPr>
            <a:r>
              <a:rPr lang="en-US" dirty="0" err="1" smtClean="0"/>
              <a:t>Beamstrahlung</a:t>
            </a:r>
            <a:endParaRPr lang="en-US" dirty="0" smtClean="0"/>
          </a:p>
          <a:p>
            <a:r>
              <a:rPr lang="en-US" sz="2400" dirty="0" smtClean="0"/>
              <a:t>Effect of ISR and </a:t>
            </a:r>
            <a:br>
              <a:rPr lang="en-US" sz="2400" dirty="0" smtClean="0"/>
            </a:br>
            <a:r>
              <a:rPr lang="en-US" sz="2400" dirty="0" err="1" smtClean="0"/>
              <a:t>beamstrahlung</a:t>
            </a:r>
            <a:r>
              <a:rPr lang="en-US" sz="2400" dirty="0" smtClean="0"/>
              <a:t> at the </a:t>
            </a:r>
            <a:br>
              <a:rPr lang="en-US" sz="2400" dirty="0" smtClean="0"/>
            </a:br>
            <a:r>
              <a:rPr lang="en-US" sz="2400" dirty="0" smtClean="0"/>
              <a:t>IP for  3 TeV </a:t>
            </a:r>
            <a:r>
              <a:rPr lang="en-US" sz="2400" dirty="0" err="1" smtClean="0"/>
              <a:t>CoM</a:t>
            </a:r>
            <a:r>
              <a:rPr lang="en-US" sz="2400" dirty="0" smtClean="0"/>
              <a:t> </a:t>
            </a:r>
            <a:br>
              <a:rPr lang="en-US" sz="2400" dirty="0" smtClean="0"/>
            </a:br>
            <a:r>
              <a:rPr lang="en-US" sz="2400" dirty="0" smtClean="0"/>
              <a:t>energy</a:t>
            </a:r>
            <a:endParaRPr lang="en-US" sz="2400" dirty="0"/>
          </a:p>
          <a:p>
            <a:endParaRPr lang="en-US" sz="2400" dirty="0" smtClean="0"/>
          </a:p>
          <a:p>
            <a:r>
              <a:rPr lang="en-US" sz="2400" dirty="0" smtClean="0"/>
              <a:t>Typical metric </a:t>
            </a:r>
            <a:r>
              <a:rPr lang="en-US" sz="2400" dirty="0"/>
              <a:t/>
            </a:r>
            <a:br>
              <a:rPr lang="en-US" sz="2400" dirty="0"/>
            </a:br>
            <a:r>
              <a:rPr lang="en-US" sz="2400" dirty="0" smtClean="0"/>
              <a:t>developed for </a:t>
            </a:r>
            <a:r>
              <a:rPr lang="en-US" sz="2400" dirty="0" err="1" smtClean="0"/>
              <a:t>e</a:t>
            </a:r>
            <a:r>
              <a:rPr lang="en-US" sz="2400" baseline="30000" dirty="0" err="1" smtClean="0"/>
              <a:t>+</a:t>
            </a:r>
            <a:r>
              <a:rPr lang="en-US" sz="2400" dirty="0" err="1" smtClean="0"/>
              <a:t>e</a:t>
            </a:r>
            <a:r>
              <a:rPr lang="en-US" sz="2400" baseline="30000" dirty="0" smtClean="0"/>
              <a:t>-</a:t>
            </a:r>
            <a:r>
              <a:rPr lang="en-US" sz="2400" dirty="0" smtClean="0"/>
              <a:t> </a:t>
            </a:r>
            <a:br>
              <a:rPr lang="en-US" sz="2400" dirty="0" smtClean="0"/>
            </a:br>
            <a:r>
              <a:rPr lang="en-US" sz="2400" dirty="0" smtClean="0"/>
              <a:t>LCs is the fraction of </a:t>
            </a:r>
            <a:br>
              <a:rPr lang="en-US" sz="2400" dirty="0" smtClean="0"/>
            </a:br>
            <a:r>
              <a:rPr lang="en-US" sz="2400" dirty="0" smtClean="0"/>
              <a:t>luminosity within 1% </a:t>
            </a:r>
            <a:br>
              <a:rPr lang="en-US" sz="2400" dirty="0" smtClean="0"/>
            </a:br>
            <a:r>
              <a:rPr lang="en-US" sz="2400" dirty="0" smtClean="0"/>
              <a:t>of E</a:t>
            </a:r>
            <a:r>
              <a:rPr lang="en-US" sz="2400" baseline="-25000" dirty="0" smtClean="0"/>
              <a:t>CM</a:t>
            </a:r>
            <a:endParaRPr lang="en-US" sz="2400" dirty="0"/>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8</a:t>
            </a:fld>
            <a:endParaRPr lang="en-US"/>
          </a:p>
        </p:txBody>
      </p:sp>
      <p:pic>
        <p:nvPicPr>
          <p:cNvPr id="7" name="Picture 6" descr="mumulumis.pdf"/>
          <p:cNvPicPr>
            <a:picLocks noChangeAspect="1"/>
          </p:cNvPicPr>
          <p:nvPr/>
        </p:nvPicPr>
        <p:blipFill rotWithShape="1">
          <a:blip r:embed="rId2" cstate="print">
            <a:extLst>
              <a:ext uri="{28A0092B-C50C-407E-A947-70E740481C1C}">
                <a14:useLocalDpi xmlns:a14="http://schemas.microsoft.com/office/drawing/2010/main"/>
              </a:ext>
            </a:extLst>
          </a:blip>
          <a:srcRect l="5143" t="8133" r="6572" b="6824"/>
          <a:stretch/>
        </p:blipFill>
        <p:spPr>
          <a:xfrm>
            <a:off x="3482803" y="1378182"/>
            <a:ext cx="5604047" cy="4171296"/>
          </a:xfrm>
          <a:prstGeom prst="rect">
            <a:avLst/>
          </a:prstGeom>
          <a:solidFill>
            <a:schemeClr val="bg1"/>
          </a:solidFill>
          <a:ln w="38100" cmpd="sng">
            <a:solidFill>
              <a:schemeClr val="bg2">
                <a:lumMod val="75000"/>
              </a:schemeClr>
            </a:solidFill>
          </a:ln>
        </p:spPr>
      </p:pic>
    </p:spTree>
    <p:extLst>
      <p:ext uri="{BB962C8B-B14F-4D97-AF65-F5344CB8AC3E}">
        <p14:creationId xmlns:p14="http://schemas.microsoft.com/office/powerpoint/2010/main" val="188708778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err="1" smtClean="0">
                <a:latin typeface="Symbol" charset="2"/>
                <a:cs typeface="Symbol" charset="2"/>
              </a:rPr>
              <a:t>m</a:t>
            </a:r>
            <a:r>
              <a:rPr lang="en-US" i="1" baseline="30000" dirty="0" err="1" smtClean="0">
                <a:latin typeface="Symbol" charset="2"/>
                <a:cs typeface="Symbol" charset="2"/>
              </a:rPr>
              <a:t>+</a:t>
            </a:r>
            <a:r>
              <a:rPr lang="en-US" i="1" dirty="0" err="1" smtClean="0">
                <a:latin typeface="Symbol" charset="2"/>
                <a:cs typeface="Symbol" charset="2"/>
              </a:rPr>
              <a:t>m</a:t>
            </a:r>
            <a:r>
              <a:rPr lang="en-US" i="1" baseline="30000" dirty="0" smtClean="0">
                <a:latin typeface="Symbol" charset="2"/>
                <a:cs typeface="Symbol" charset="2"/>
              </a:rPr>
              <a:t>-</a:t>
            </a:r>
            <a:r>
              <a:rPr lang="en-US" dirty="0" smtClean="0"/>
              <a:t> </a:t>
            </a:r>
            <a:r>
              <a:rPr lang="en-US" dirty="0" smtClean="0"/>
              <a:t>Colliders </a:t>
            </a:r>
            <a:r>
              <a:rPr lang="en-US" dirty="0" err="1" smtClean="0"/>
              <a:t>vs</a:t>
            </a:r>
            <a:r>
              <a:rPr lang="en-US" dirty="0" smtClean="0"/>
              <a:t> </a:t>
            </a:r>
            <a:r>
              <a:rPr lang="en-US" i="1" dirty="0" err="1" smtClean="0"/>
              <a:t>e</a:t>
            </a:r>
            <a:r>
              <a:rPr lang="en-US" i="1" baseline="30000" dirty="0" err="1">
                <a:latin typeface="Symbol" charset="2"/>
                <a:cs typeface="Symbol" charset="2"/>
              </a:rPr>
              <a:t>+</a:t>
            </a:r>
            <a:r>
              <a:rPr lang="en-US" i="1" dirty="0" err="1" smtClean="0"/>
              <a:t>e</a:t>
            </a:r>
            <a:r>
              <a:rPr lang="en-US" i="1" baseline="30000" dirty="0">
                <a:latin typeface="Symbol" charset="2"/>
                <a:cs typeface="Symbol" charset="2"/>
              </a:rPr>
              <a:t>-</a:t>
            </a:r>
            <a:r>
              <a:rPr lang="en-US" dirty="0" smtClean="0"/>
              <a:t> Colliders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a:t>
            </a:r>
            <a:r>
              <a:rPr lang="en-US" dirty="0" smtClean="0"/>
              <a:t>-Channel Production</a:t>
            </a:r>
          </a:p>
          <a:p>
            <a:pPr lvl="1"/>
            <a:r>
              <a:rPr lang="en-US" dirty="0" smtClean="0"/>
              <a:t>When 2 particles annihilate with the correct quantum numbers to produce a single final state.  Examples:</a:t>
            </a:r>
            <a:endParaRPr lang="en-US" i="1" dirty="0" smtClean="0">
              <a:latin typeface="Times New Roman"/>
              <a:cs typeface="Times New Roman"/>
            </a:endParaRPr>
          </a:p>
          <a:p>
            <a:pPr lvl="1">
              <a:buNone/>
            </a:pPr>
            <a:r>
              <a:rPr lang="en-US" i="1" dirty="0">
                <a:solidFill>
                  <a:schemeClr val="bg2"/>
                </a:solidFill>
                <a:latin typeface="Times New Roman"/>
                <a:cs typeface="Times New Roman"/>
              </a:rPr>
              <a:t>	</a:t>
            </a:r>
            <a:r>
              <a:rPr lang="en-US" i="1" dirty="0" err="1" smtClean="0">
                <a:solidFill>
                  <a:schemeClr val="bg2"/>
                </a:solidFill>
                <a:latin typeface="Times New Roman"/>
                <a:cs typeface="Times New Roman"/>
              </a:rPr>
              <a:t>e</a:t>
            </a:r>
            <a:r>
              <a:rPr lang="en-US" i="1" baseline="30000" dirty="0" err="1">
                <a:solidFill>
                  <a:schemeClr val="bg2"/>
                </a:solidFill>
                <a:latin typeface="Symbol" charset="2"/>
                <a:cs typeface="Symbol" charset="2"/>
              </a:rPr>
              <a:t>+</a:t>
            </a:r>
            <a:r>
              <a:rPr lang="en-US" i="1" dirty="0" err="1">
                <a:solidFill>
                  <a:schemeClr val="bg2"/>
                </a:solidFill>
                <a:latin typeface="Times New Roman"/>
                <a:cs typeface="Times New Roman"/>
              </a:rPr>
              <a:t>e</a:t>
            </a:r>
            <a:r>
              <a:rPr lang="en-US" i="1" baseline="30000" dirty="0">
                <a:solidFill>
                  <a:schemeClr val="bg2"/>
                </a:solidFill>
                <a:latin typeface="Symbol" charset="2"/>
                <a:cs typeface="Symbol" charset="2"/>
              </a:rPr>
              <a:t>-</a:t>
            </a:r>
            <a:r>
              <a:rPr lang="en-US" dirty="0">
                <a:solidFill>
                  <a:schemeClr val="bg2"/>
                </a:solidFill>
                <a:latin typeface="Symbol" charset="2"/>
                <a:cs typeface="Symbol" charset="2"/>
              </a:rPr>
              <a:t> </a:t>
            </a:r>
            <a:r>
              <a:rPr lang="en-US" dirty="0">
                <a:solidFill>
                  <a:schemeClr val="bg2"/>
                </a:solidFill>
                <a:latin typeface="Wingdings 3" charset="2"/>
                <a:cs typeface="Wingdings 3" charset="2"/>
              </a:rPr>
              <a:t>g</a:t>
            </a:r>
            <a:r>
              <a:rPr lang="en-US" dirty="0">
                <a:solidFill>
                  <a:schemeClr val="bg2"/>
                </a:solidFill>
                <a:latin typeface="Times New Roman"/>
                <a:cs typeface="Times New Roman"/>
              </a:rPr>
              <a:t> </a:t>
            </a:r>
            <a:r>
              <a:rPr lang="en-US" i="1" dirty="0">
                <a:solidFill>
                  <a:schemeClr val="bg2"/>
                </a:solidFill>
                <a:latin typeface="Times New Roman"/>
                <a:cs typeface="Times New Roman"/>
              </a:rPr>
              <a:t>Higgs</a:t>
            </a:r>
            <a:r>
              <a:rPr lang="en-US" b="1" dirty="0">
                <a:solidFill>
                  <a:schemeClr val="bg2"/>
                </a:solidFill>
                <a:cs typeface="Times New Roman"/>
              </a:rPr>
              <a:t>		</a:t>
            </a:r>
            <a:r>
              <a:rPr lang="en-US" b="1" dirty="0" smtClean="0">
                <a:solidFill>
                  <a:schemeClr val="bg2"/>
                </a:solidFill>
                <a:cs typeface="Times New Roman"/>
              </a:rPr>
              <a:t> OR</a:t>
            </a:r>
            <a:r>
              <a:rPr lang="en-US" dirty="0">
                <a:solidFill>
                  <a:schemeClr val="bg2"/>
                </a:solidFill>
                <a:latin typeface="Times New Roman"/>
                <a:cs typeface="Times New Roman"/>
              </a:rPr>
              <a:t>	</a:t>
            </a:r>
            <a:r>
              <a:rPr lang="en-US" dirty="0" smtClean="0">
                <a:solidFill>
                  <a:schemeClr val="bg2"/>
                </a:solidFill>
                <a:latin typeface="Times New Roman"/>
                <a:cs typeface="Times New Roman"/>
              </a:rPr>
              <a:t>	</a:t>
            </a:r>
            <a:r>
              <a:rPr lang="en-US" i="1" dirty="0" err="1" smtClean="0">
                <a:solidFill>
                  <a:schemeClr val="bg2"/>
                </a:solidFill>
                <a:latin typeface="Symbol" charset="2"/>
                <a:cs typeface="Symbol" charset="2"/>
              </a:rPr>
              <a:t>m</a:t>
            </a:r>
            <a:r>
              <a:rPr lang="en-US" i="1" baseline="30000" dirty="0" err="1">
                <a:solidFill>
                  <a:schemeClr val="bg2"/>
                </a:solidFill>
                <a:latin typeface="Symbol" charset="2"/>
                <a:cs typeface="Symbol" charset="2"/>
              </a:rPr>
              <a:t>+</a:t>
            </a:r>
            <a:r>
              <a:rPr lang="en-US" i="1" dirty="0" err="1">
                <a:solidFill>
                  <a:schemeClr val="bg2"/>
                </a:solidFill>
                <a:latin typeface="Symbol" charset="2"/>
                <a:cs typeface="Symbol" charset="2"/>
              </a:rPr>
              <a:t>m</a:t>
            </a:r>
            <a:r>
              <a:rPr lang="en-US" i="1" baseline="30000" dirty="0">
                <a:solidFill>
                  <a:schemeClr val="bg2"/>
                </a:solidFill>
                <a:latin typeface="Symbol" charset="2"/>
                <a:cs typeface="Symbol" charset="2"/>
              </a:rPr>
              <a:t>-</a:t>
            </a:r>
            <a:r>
              <a:rPr lang="en-US" i="1" dirty="0">
                <a:solidFill>
                  <a:schemeClr val="bg2"/>
                </a:solidFill>
                <a:latin typeface="Symbol" charset="2"/>
                <a:cs typeface="Symbol" charset="2"/>
              </a:rPr>
              <a:t> </a:t>
            </a:r>
            <a:r>
              <a:rPr lang="en-US" dirty="0">
                <a:solidFill>
                  <a:schemeClr val="bg2"/>
                </a:solidFill>
                <a:latin typeface="Wingdings 3" charset="2"/>
                <a:cs typeface="Wingdings 3" charset="2"/>
              </a:rPr>
              <a:t>g</a:t>
            </a:r>
            <a:r>
              <a:rPr lang="en-US" dirty="0">
                <a:solidFill>
                  <a:schemeClr val="bg2"/>
                </a:solidFill>
                <a:latin typeface="Times New Roman"/>
                <a:cs typeface="Times New Roman"/>
              </a:rPr>
              <a:t> </a:t>
            </a:r>
            <a:r>
              <a:rPr lang="en-US" i="1" dirty="0" smtClean="0">
                <a:solidFill>
                  <a:schemeClr val="bg2"/>
                </a:solidFill>
                <a:latin typeface="Times New Roman"/>
                <a:cs typeface="Times New Roman"/>
              </a:rPr>
              <a:t>Higgs</a:t>
            </a:r>
            <a:endParaRPr lang="en-US" dirty="0" smtClean="0">
              <a:solidFill>
                <a:schemeClr val="bg2"/>
              </a:solidFill>
            </a:endParaRPr>
          </a:p>
          <a:p>
            <a:pPr lvl="1"/>
            <a:r>
              <a:rPr lang="en-US" dirty="0" smtClean="0"/>
              <a:t>The cross section for this process scales as </a:t>
            </a:r>
            <a:r>
              <a:rPr lang="en-US" i="1" dirty="0" smtClean="0">
                <a:solidFill>
                  <a:srgbClr val="FFFF00"/>
                </a:solidFill>
                <a:latin typeface="Times New Roman"/>
                <a:cs typeface="Times New Roman"/>
              </a:rPr>
              <a:t>m</a:t>
            </a:r>
            <a:r>
              <a:rPr lang="en-US" i="1" baseline="30000" dirty="0" smtClean="0">
                <a:solidFill>
                  <a:srgbClr val="FFFF00"/>
                </a:solidFill>
                <a:latin typeface="Times New Roman"/>
                <a:cs typeface="Times New Roman"/>
              </a:rPr>
              <a:t>2</a:t>
            </a:r>
            <a:r>
              <a:rPr lang="en-US" i="1" dirty="0" smtClean="0">
                <a:latin typeface="Times New Roman"/>
                <a:cs typeface="Times New Roman"/>
              </a:rPr>
              <a:t> </a:t>
            </a:r>
            <a:r>
              <a:rPr lang="en-US" dirty="0" smtClean="0"/>
              <a:t>of the colliding particles, so:</a:t>
            </a:r>
          </a:p>
          <a:p>
            <a:pPr lvl="1"/>
            <a:endParaRPr lang="en-US" dirty="0"/>
          </a:p>
          <a:p>
            <a:pPr marL="576263" lvl="2" indent="0">
              <a:buNone/>
            </a:pPr>
            <a:endParaRPr lang="en-US" i="1" dirty="0" smtClean="0">
              <a:solidFill>
                <a:srgbClr val="FF0000"/>
              </a:solidFill>
              <a:latin typeface="Times New Roman"/>
              <a:cs typeface="Times New Roman"/>
            </a:endParaRPr>
          </a:p>
          <a:p>
            <a:pPr lvl="1"/>
            <a:endParaRPr lang="en-US" dirty="0" smtClean="0"/>
          </a:p>
          <a:p>
            <a:pPr lvl="1"/>
            <a:endParaRPr lang="en-US" dirty="0" smtClean="0"/>
          </a:p>
          <a:p>
            <a:pPr lvl="1"/>
            <a:r>
              <a:rPr lang="en-US" dirty="0"/>
              <a:t>Thus a </a:t>
            </a:r>
            <a:r>
              <a:rPr lang="en-US" dirty="0" err="1"/>
              <a:t>muon</a:t>
            </a:r>
            <a:r>
              <a:rPr lang="en-US" dirty="0"/>
              <a:t> collider offers the potential to probe the Higgs resonance directly </a:t>
            </a:r>
            <a:endParaRPr lang="en-US" dirty="0" smtClean="0"/>
          </a:p>
          <a:p>
            <a:pPr lvl="2"/>
            <a:r>
              <a:rPr lang="en-US" sz="2400" dirty="0" smtClean="0"/>
              <a:t>The luminosity required is not so large</a:t>
            </a:r>
          </a:p>
          <a:p>
            <a:pPr lvl="2"/>
            <a:r>
              <a:rPr lang="en-US" sz="2400" dirty="0" smtClean="0"/>
              <a:t>A precision scan capability is particularly interesting in the case of a richer Higgs structure (</a:t>
            </a:r>
            <a:r>
              <a:rPr lang="en-US" sz="2400" dirty="0" err="1" smtClean="0"/>
              <a:t>eg</a:t>
            </a:r>
            <a:r>
              <a:rPr lang="en-US" sz="2400" dirty="0" smtClean="0"/>
              <a:t>, a Higgs doublet)</a:t>
            </a:r>
            <a:endParaRPr lang="en-US" sz="2400" dirty="0"/>
          </a:p>
        </p:txBody>
      </p:sp>
      <p:sp>
        <p:nvSpPr>
          <p:cNvPr id="4" name="Date Placeholder 3"/>
          <p:cNvSpPr>
            <a:spLocks noGrp="1"/>
          </p:cNvSpPr>
          <p:nvPr>
            <p:ph type="dt" sz="half" idx="10"/>
          </p:nvPr>
        </p:nvSpPr>
        <p:spPr/>
        <p:txBody>
          <a:bodyPr/>
          <a:lstStyle/>
          <a:p>
            <a:r>
              <a:rPr lang="en-US" smtClean="0"/>
              <a:t>February 17, 2016</a:t>
            </a:r>
            <a:endParaRPr lang="en-US"/>
          </a:p>
        </p:txBody>
      </p:sp>
      <p:sp>
        <p:nvSpPr>
          <p:cNvPr id="5" name="Footer Placeholder 4"/>
          <p:cNvSpPr>
            <a:spLocks noGrp="1"/>
          </p:cNvSpPr>
          <p:nvPr>
            <p:ph type="ftr" sz="quarter" idx="11"/>
          </p:nvPr>
        </p:nvSpPr>
        <p:spPr/>
        <p:txBody>
          <a:bodyPr/>
          <a:lstStyle/>
          <a:p>
            <a:r>
              <a:rPr lang="en-US" smtClean="0"/>
              <a:t>Higgs-Maxwell Workshop - Royal Society of Edinburgh</a:t>
            </a:r>
            <a:endParaRPr lang="en-US"/>
          </a:p>
        </p:txBody>
      </p:sp>
      <p:sp>
        <p:nvSpPr>
          <p:cNvPr id="6" name="Slide Number Placeholder 5"/>
          <p:cNvSpPr>
            <a:spLocks noGrp="1"/>
          </p:cNvSpPr>
          <p:nvPr>
            <p:ph type="sldNum" sz="quarter" idx="12"/>
          </p:nvPr>
        </p:nvSpPr>
        <p:spPr/>
        <p:txBody>
          <a:bodyPr/>
          <a:lstStyle/>
          <a:p>
            <a:fld id="{8A5FAC83-C8C4-8046-B35B-A89823688311}" type="slidenum">
              <a:rPr lang="en-US" smtClean="0"/>
              <a:t>9</a:t>
            </a:fld>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1138382710"/>
              </p:ext>
            </p:extLst>
          </p:nvPr>
        </p:nvGraphicFramePr>
        <p:xfrm>
          <a:off x="1028700" y="3130549"/>
          <a:ext cx="7747000" cy="1400333"/>
        </p:xfrm>
        <a:graphic>
          <a:graphicData uri="http://schemas.openxmlformats.org/presentationml/2006/ole">
            <mc:AlternateContent xmlns:mc="http://schemas.openxmlformats.org/markup-compatibility/2006">
              <mc:Choice xmlns:v="urn:schemas-microsoft-com:vml" Requires="v">
                <p:oleObj spid="_x0000_s10246" name="Equation" r:id="rId3" imgW="4356100" imgH="787400" progId="Equation.DSMT4">
                  <p:embed/>
                </p:oleObj>
              </mc:Choice>
              <mc:Fallback>
                <p:oleObj name="Equation" r:id="rId3" imgW="4356100" imgH="787400" progId="Equation.DSMT4">
                  <p:embed/>
                  <p:pic>
                    <p:nvPicPr>
                      <p:cNvPr id="0" name=""/>
                      <p:cNvPicPr/>
                      <p:nvPr/>
                    </p:nvPicPr>
                    <p:blipFill>
                      <a:blip r:embed="rId4"/>
                      <a:stretch>
                        <a:fillRect/>
                      </a:stretch>
                    </p:blipFill>
                    <p:spPr>
                      <a:xfrm>
                        <a:off x="1028700" y="3130549"/>
                        <a:ext cx="7747000" cy="1400333"/>
                      </a:xfrm>
                      <a:prstGeom prst="rect">
                        <a:avLst/>
                      </a:prstGeom>
                    </p:spPr>
                  </p:pic>
                </p:oleObj>
              </mc:Fallback>
            </mc:AlternateContent>
          </a:graphicData>
        </a:graphic>
      </p:graphicFrame>
    </p:spTree>
    <p:extLst>
      <p:ext uri="{BB962C8B-B14F-4D97-AF65-F5344CB8AC3E}">
        <p14:creationId xmlns:p14="http://schemas.microsoft.com/office/powerpoint/2010/main" val="410985599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FNAL_MAP_R2">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800" dirty="0">
            <a:latin typeface="+mj-lt"/>
          </a:defRPr>
        </a:defPPr>
      </a:lstStyle>
    </a:txDef>
  </a:objectDefaults>
  <a:extraClrSchemeLst/>
</a:theme>
</file>

<file path=ppt/theme/theme3.xml><?xml version="1.0" encoding="utf-8"?>
<a:theme xmlns:a="http://schemas.openxmlformats.org/drawingml/2006/main" name="4_Theme1">
  <a:themeElements>
    <a:clrScheme name="">
      <a:dk1>
        <a:srgbClr val="000000"/>
      </a:dk1>
      <a:lt1>
        <a:srgbClr val="FFFFFF"/>
      </a:lt1>
      <a:dk2>
        <a:srgbClr val="0033CC"/>
      </a:dk2>
      <a:lt2>
        <a:srgbClr val="5F5F5F"/>
      </a:lt2>
      <a:accent1>
        <a:srgbClr val="CCECFF"/>
      </a:accent1>
      <a:accent2>
        <a:srgbClr val="FFFFCC"/>
      </a:accent2>
      <a:accent3>
        <a:srgbClr val="FFFFFF"/>
      </a:accent3>
      <a:accent4>
        <a:srgbClr val="000000"/>
      </a:accent4>
      <a:accent5>
        <a:srgbClr val="E2F4FF"/>
      </a:accent5>
      <a:accent6>
        <a:srgbClr val="E7E7B9"/>
      </a:accent6>
      <a:hlink>
        <a:srgbClr val="FF9966"/>
      </a:hlink>
      <a:folHlink>
        <a:srgbClr val="FFFFCC"/>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Theme1">
  <a:themeElements>
    <a:clrScheme name="">
      <a:dk1>
        <a:srgbClr val="000000"/>
      </a:dk1>
      <a:lt1>
        <a:srgbClr val="FFFFFF"/>
      </a:lt1>
      <a:dk2>
        <a:srgbClr val="0033CC"/>
      </a:dk2>
      <a:lt2>
        <a:srgbClr val="5F5F5F"/>
      </a:lt2>
      <a:accent1>
        <a:srgbClr val="CCECFF"/>
      </a:accent1>
      <a:accent2>
        <a:srgbClr val="FFFFCC"/>
      </a:accent2>
      <a:accent3>
        <a:srgbClr val="FFFFFF"/>
      </a:accent3>
      <a:accent4>
        <a:srgbClr val="000000"/>
      </a:accent4>
      <a:accent5>
        <a:srgbClr val="E2F4FF"/>
      </a:accent5>
      <a:accent6>
        <a:srgbClr val="E7E7B9"/>
      </a:accent6>
      <a:hlink>
        <a:srgbClr val="FF9966"/>
      </a:hlink>
      <a:folHlink>
        <a:srgbClr val="FFFFCC"/>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FNAL_MAP_R2.potx</Template>
  <TotalTime>12488</TotalTime>
  <Words>2763</Words>
  <Application>Microsoft Macintosh PowerPoint</Application>
  <PresentationFormat>On-screen Show (4:3)</PresentationFormat>
  <Paragraphs>676</Paragraphs>
  <Slides>50</Slides>
  <Notes>1</Notes>
  <HiddenSlides>0</HiddenSlides>
  <MMClips>0</MMClips>
  <ScaleCrop>false</ScaleCrop>
  <HeadingPairs>
    <vt:vector size="6" baseType="variant">
      <vt:variant>
        <vt:lpstr>Theme</vt:lpstr>
      </vt:variant>
      <vt:variant>
        <vt:i4>4</vt:i4>
      </vt:variant>
      <vt:variant>
        <vt:lpstr>Embedded OLE Servers</vt:lpstr>
      </vt:variant>
      <vt:variant>
        <vt:i4>2</vt:i4>
      </vt:variant>
      <vt:variant>
        <vt:lpstr>Slide Titles</vt:lpstr>
      </vt:variant>
      <vt:variant>
        <vt:i4>50</vt:i4>
      </vt:variant>
    </vt:vector>
  </HeadingPairs>
  <TitlesOfParts>
    <vt:vector size="56" baseType="lpstr">
      <vt:lpstr>FNAL_MAP_R2</vt:lpstr>
      <vt:lpstr>1_Office Theme</vt:lpstr>
      <vt:lpstr>4_Theme1</vt:lpstr>
      <vt:lpstr>5_Theme1</vt:lpstr>
      <vt:lpstr>Equation</vt:lpstr>
      <vt:lpstr>MathType 6.0 Equation</vt:lpstr>
      <vt:lpstr>Muon Colliders: Physics and Accelerator Technology </vt:lpstr>
      <vt:lpstr>Acknowledgements</vt:lpstr>
      <vt:lpstr>Outline</vt:lpstr>
      <vt:lpstr>Introduction:  Why Muons?</vt:lpstr>
      <vt:lpstr>Why Muons?</vt:lpstr>
      <vt:lpstr>High Energy Muon Accelerator Capabilities</vt:lpstr>
      <vt:lpstr>Why a Muon Collider?</vt:lpstr>
      <vt:lpstr>Muon Collider Features</vt:lpstr>
      <vt:lpstr>m+m- Colliders vs e+e- Colliders</vt:lpstr>
      <vt:lpstr>Muon Collider Features</vt:lpstr>
      <vt:lpstr>Muon Collider Features</vt:lpstr>
      <vt:lpstr>Synchrotron Radiation and Energy Reach</vt:lpstr>
      <vt:lpstr>Muon Colliders –  Efficiency at the multi-TeV scale</vt:lpstr>
      <vt:lpstr>Muon Collider Parameters</vt:lpstr>
      <vt:lpstr>PowerPoint Presentation</vt:lpstr>
      <vt:lpstr>Physics with a Muon Collider</vt:lpstr>
      <vt:lpstr>A Higgs Factory</vt:lpstr>
      <vt:lpstr>A Higgs Factory</vt:lpstr>
      <vt:lpstr>A Higgs Factory</vt:lpstr>
      <vt:lpstr>Higher Energy Colliders</vt:lpstr>
      <vt:lpstr>H/A Examples</vt:lpstr>
      <vt:lpstr>Additional Higgs bosons (3)</vt:lpstr>
      <vt:lpstr>Summary</vt:lpstr>
      <vt:lpstr>Accelerator Technology</vt:lpstr>
      <vt:lpstr>High Energy Muon Accelerator Capabilities</vt:lpstr>
      <vt:lpstr>Luminosity</vt:lpstr>
      <vt:lpstr>ILC Parameters at the IP</vt:lpstr>
      <vt:lpstr>Muon Collider Luminosity</vt:lpstr>
      <vt:lpstr>Challenges for a m+m- Collider  </vt:lpstr>
      <vt:lpstr>Cooling Options</vt:lpstr>
      <vt:lpstr>Key Feasibility Issues</vt:lpstr>
      <vt:lpstr>Characteristics of the Muon Source</vt:lpstr>
      <vt:lpstr>Proton Driver</vt:lpstr>
      <vt:lpstr>High Power Target</vt:lpstr>
      <vt:lpstr>Front End</vt:lpstr>
      <vt:lpstr>Cooling Methods</vt:lpstr>
      <vt:lpstr>Muon Ionization Cooling</vt:lpstr>
      <vt:lpstr>Muon Ionization Cooling (Design)</vt:lpstr>
      <vt:lpstr>Muon Ionization Cooling (Design)</vt:lpstr>
      <vt:lpstr>Muon Ionization Cooling (Design)</vt:lpstr>
      <vt:lpstr>Cooling: The Emittance Path</vt:lpstr>
      <vt:lpstr>Cooling Technology R&amp;D</vt:lpstr>
      <vt:lpstr>Muon Ionization Cooling Experiment</vt:lpstr>
      <vt:lpstr>Ionization Cooling Summary</vt:lpstr>
      <vt:lpstr>Acceleration Requirements</vt:lpstr>
      <vt:lpstr>Acceleration</vt:lpstr>
      <vt:lpstr>Collider Rings</vt:lpstr>
      <vt:lpstr>Machine Detector Interface</vt:lpstr>
      <vt:lpstr>Detector Backgrounds &amp; Mitigation</vt:lpstr>
      <vt:lpstr>Conclusion</vt:lpstr>
    </vt:vector>
  </TitlesOfParts>
  <Company>Cornell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Palmer</dc:creator>
  <cp:lastModifiedBy>Mark Palmer</cp:lastModifiedBy>
  <cp:revision>172</cp:revision>
  <cp:lastPrinted>2016-02-17T15:22:13Z</cp:lastPrinted>
  <dcterms:created xsi:type="dcterms:W3CDTF">2012-01-28T14:57:36Z</dcterms:created>
  <dcterms:modified xsi:type="dcterms:W3CDTF">2016-02-17T15:42:00Z</dcterms:modified>
</cp:coreProperties>
</file>