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89B-40AC-40F4-8378-0DCD8F24E7E9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6EE6-E3E2-4D3F-81B0-0300C2E9A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4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89B-40AC-40F4-8378-0DCD8F24E7E9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6EE6-E3E2-4D3F-81B0-0300C2E9A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89B-40AC-40F4-8378-0DCD8F24E7E9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6EE6-E3E2-4D3F-81B0-0300C2E9A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2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89B-40AC-40F4-8378-0DCD8F24E7E9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6EE6-E3E2-4D3F-81B0-0300C2E9A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7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89B-40AC-40F4-8378-0DCD8F24E7E9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6EE6-E3E2-4D3F-81B0-0300C2E9A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0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89B-40AC-40F4-8378-0DCD8F24E7E9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6EE6-E3E2-4D3F-81B0-0300C2E9A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6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89B-40AC-40F4-8378-0DCD8F24E7E9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6EE6-E3E2-4D3F-81B0-0300C2E9A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3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89B-40AC-40F4-8378-0DCD8F24E7E9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6EE6-E3E2-4D3F-81B0-0300C2E9A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08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89B-40AC-40F4-8378-0DCD8F24E7E9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6EE6-E3E2-4D3F-81B0-0300C2E9A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1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89B-40AC-40F4-8378-0DCD8F24E7E9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6EE6-E3E2-4D3F-81B0-0300C2E9A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1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589B-40AC-40F4-8378-0DCD8F24E7E9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6EE6-E3E2-4D3F-81B0-0300C2E9A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1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C589B-40AC-40F4-8378-0DCD8F24E7E9}" type="datetimeFigureOut">
              <a:rPr lang="en-GB" smtClean="0"/>
              <a:t>27/07/16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76EE6-E3E2-4D3F-81B0-0300C2E9A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7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cdn-blogs.tribune.com.pk/2013/11/19695-DrSalamFile-1385026401-949-64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48975"/>
            <a:ext cx="2602711" cy="19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GB" b="1" dirty="0" smtClean="0"/>
              <a:t>Formal Theory</a:t>
            </a:r>
            <a:br>
              <a:rPr lang="en-GB" b="1" dirty="0" smtClean="0"/>
            </a:br>
            <a:r>
              <a:rPr lang="en-GB" sz="2400" b="1" dirty="0" smtClean="0"/>
              <a:t>Nick Evans (University of Southampton)</a:t>
            </a:r>
            <a:endParaRPr lang="en-GB" sz="2400" b="1" dirty="0"/>
          </a:p>
        </p:txBody>
      </p:sp>
      <p:pic>
        <p:nvPicPr>
          <p:cNvPr id="1026" name="Picture 2" descr="http://www.astronoo.com/images/biographies/james-clerk-maxw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48975"/>
            <a:ext cx="1763372" cy="2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3/39/GodfreyKneller-IsaacNewton-16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4" y="1837017"/>
            <a:ext cx="1661078" cy="22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c/cf/Dirac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46" y="1654717"/>
            <a:ext cx="1565674" cy="231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obelprize.org/nobel_prizes/physics/laureates/2013/higgs_postc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63" y="1844824"/>
            <a:ext cx="1628845" cy="230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Image result for hawking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http://static.independent.co.uk/s3fs-public/thumbnails/image/2014/05/01/21/stephen-hawk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83" y="4365104"/>
            <a:ext cx="2787382" cy="20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ofessor M.B. Gre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74699"/>
            <a:ext cx="1578151" cy="21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494957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.. sets the ground rules for particle physics…  </a:t>
            </a:r>
            <a:r>
              <a:rPr lang="en-GB" dirty="0"/>
              <a:t>i</a:t>
            </a:r>
            <a:r>
              <a:rPr lang="en-GB" dirty="0" smtClean="0"/>
              <a:t>n the UK… to this day…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73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Lattice Gauge Theory – DiRAC3 review </a:t>
            </a:r>
            <a:endParaRPr lang="en-GB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" y="1340768"/>
            <a:ext cx="811742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7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9563"/>
            <a:ext cx="835342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82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085850"/>
            <a:ext cx="85629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09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44624" y="301778"/>
            <a:ext cx="7772400" cy="1470025"/>
          </a:xfrm>
        </p:spPr>
        <p:txBody>
          <a:bodyPr/>
          <a:lstStyle/>
          <a:p>
            <a:r>
              <a:rPr lang="en-GB" b="1" dirty="0" smtClean="0"/>
              <a:t>Formal Theory</a:t>
            </a:r>
            <a:br>
              <a:rPr lang="en-GB" b="1" dirty="0" smtClean="0"/>
            </a:br>
            <a:endParaRPr lang="en-GB" sz="2400" b="1" dirty="0"/>
          </a:p>
        </p:txBody>
      </p:sp>
      <p:sp>
        <p:nvSpPr>
          <p:cNvPr id="4" name="AutoShape 12" descr="Image result for hawking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https://moviusdudem.files.wordpress.com/2014/11/interstell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4" y="4382260"/>
            <a:ext cx="4104455" cy="212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big bang s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xMTEhMTEhMWFhUXFx0XGBgYFxcgFxsaFRkYFx0YFhkYHSggGR0lGxcYIjEhJSktLi4uGh8zODMtNygtMCsBCgoKDg0OGxAQGy0mICYvLS0tLi8tLS0tLTUtLS8tLS0tLS0tLS0tLS0tLS0tLS0tLS0tLS0tLS0tLS0tLS0tLf/AABEIALkBEAMBEQACEQEDEQH/xAAcAAACAwEBAQEAAAAAAAAAAAAFBgIDBAcBAAj/xABLEAACAQIEAgcEBQgJAwIHAAABAhEAAwQSITEFQQYTIlFhcYEHMpGhFEJSscEjM2JykrLR8BU0c4Kis8Lh8SQlg3STNUNEY8PS0//EABsBAAIDAQEBAAAAAAAAAAAAAAMEAQIFAAYH/8QAOBEAAgECBAMFBwQCAgIDAAAAAAECAxEEEiExBUFREyJhcYEyM5GhscHwFCPR4ULxNFIVciRDYv/aAAwDAQACEQMRAD8AAoKw2fR2brC0CTAyN9paXkwLNSLQmyjZcq1Rso2WBarci5MLUXIuTC1BFyYWqlbk1WoKtlirXFWy1UrrFWyxbddYq2WLbqbFcxMW66xGYkLVdlIzH3VV2U7Me9XUZTsx51dVynXMfFMbbsWzcumBMADUsTsqjmaJSoTqyywWpWdRQV2c64p7TbtttMKqrOmdyWI8cugO3fW1DgsLd6bv4IRlj5LZDP0U6W2caIXsXQNbZMnSJKmBmGvdWfi+Hzw+u8ev8jWHxUaumzD7JSVhu5ArUlrkCtcSmQK1JNyBWuLXIFasTcrZasiyZS61dF0yi4tXTLpmS6tFiwsWYb60eIeLMNwUZB0e2hXMowjh1pebF5G+0tLyYFmpFoTYNsuVaoyjZaFqpUkFqCLlgWuIuTVa6xVssVK6xVsuVKmxRstW3U5SjZctupsVcixbVTlKuRYLVTlK5iXV1OUjMe9XXZSMx91dRlJzETbqMp2YXOPcM+kYzBWGJFsrduXB9oJ1YAB5SWAnuJrT4alFTfl9xevrYq4/7KsFd1V7lsb5VII9C2o9ZrVc3FXTF1BTdmhHudHrWEx2F+jZtLyKSTJhpB+Uj1perUdSjNS6ML2Uac4uPU6kyV5uxpXKmWpsWTK2WosXTIFagm5ArXFrkCKkkrZasWTKXWrosmZ3WroImZbq0VBYmC+KNEPEwXRR0MRPrI1qZFZBPDilZi0whaFLyYCRqRaC2DZcq1Uo2WAVBW5YFriLkwtTYq2WqtTYq2WolWSKNl6W6tlBtlrQqlmICqCSTsABJJ9KtGDbsgcpWOd9IPacbTAWLSsORfNJG06ERPIa1sUuFxy996+AjPFu/dRp4T7UkZ1GIsdUjQC6sWCE/aEAlfEbdxqs+GWjeDucsTrqjpdtAQCNQdQRsQeYrPyBs5k4xiWs2i6W+sbQKswJJjUwYGvdTNHDZtZbFHPWyB2C4leZM7oF9OySN55geUxzpn9LSaKuckwlwzGreDQIZTDKdx/saSq0HB2LqdzYbdByFsxkxOHOYMujBWUHuzlTvy9wfKmsK8t0dLUD/TMXbs32uhWW2CVk67xBOUT3z86dld7bEQSW+4t8HwN5r93rYe62U6H8mEF1Ccoygg5e750OpKMabt0JtLMsw6ulYlhpMpZK6xdMqZaq0WTFbivS+2l/6NZtvfvD3hbBIU9xIBJPgB5kU7Q4fOpHPJ2XzYvUxcYyyxV2SbpKLc/SrNywOTMjxrsD2d/KatU4bL/63f5HRxiXtqwZturKGUgqRII2IPMVnNOLs9x2Mk1dHjLUoumZ7rqASWUAbyQN/OjxoVGrqJXtoJ2bKryxI7qlxcXZh4TUldMx3RV0HiYb4osQ8QdeFHiMRPrAqZHSCmGFKzFJhG0KWkAkakWhAmXKKqUZYorirKsdjbdlC9wwB4En4Cj0aE6r7oKpVjDcBW/aBgS2XrG/ZPw23p//AMVVte6E/wBfTvYbMLcVxKmR/O9JSpSpu0kMKakro2IlckVbNFtKuog2xP8Aa9iblvh5CaC5cW2510Qy3LkSoHrT+App1bvkKYmTyaHPOjfCm4gy2W3UbjTs7fLw761qk8q0AU4KW4S9o3R+xgrdlbLqCvvWyRmcfaA8J+FCoTm209i9aMFG60Oh+yDHte4eM0kWrjWlJ+wqow9BnK+SilcTTXaacysJaBq7iQ+KyEwtpA8cizlhJ8gD8TRNFaK5Baa0bIdIMTbNprisBrGx7TbZSImfTaun4FoxdrMWOjvFBaxahj2bg6ufUFSfkPjQqizRKWsdGNulnAhSKMTYlSBvy86iKyu5dSE7pVxg/RboBglSnaUEHTUATIM6TTcXcMoX1QL9n3ExcvOrfnDaB8IQgQPGSTQMRG1PTqQ53lceHSs5xCJlDpVbBEwfxfMtm8ye+Lblf1gpI+dTTinNJ7XR0pNRdhT9l+Mw+GwiEqTcuA3LjqAW1OgYzJ0nQSa9BU9t3EKS7isNnSfimDbDgXblopd0UOQAwPnVJJ7xCx00lsKXQOUS/h5LLYvEWz/9twGUTzjWsvicf3Iz6rXzQxgpd1w6MJ8axDDq7Vv85dcIseJA/GfIGqYGipycnsguJquMbLmFl6FZLYm/mOhYC2kEjWJMmPGZrWm7aozoO+jEbheKu28Zew9/cjMp5ELpI9I+FL4qCnSU1yHMHNwrOm+Ybuis9G1EwXxRUMRB16jxGYn2HFdIiYVwwpSYpMKYS0WMD+fjQowc3ZClWooK7G/hPDLST1ihzyBKknvIEwNeUnzrVo4SjD21fzsYtfFVZ+y7eV/9mHGPhbhi1KNMFSCIPcyn3f53oGIw1GT/AG1Z/ILRq1oe27ow5IMHesppp2Y9e6ujnN7i+JxGLuWrKSqnts09Wq6gZ8oJ7vnppp6OlSjTpK7MmU5TqNJGDpT0Hvh2CdRKRmClhJYAwCVAJiDE6TR6dZR0YOrh3PWJn9mvH7ljFLYuNFskqVOwMmSPGdfIGq4yiqlO633B4ao4Tys7siViJGi2abduiKIJsD9PODDE4C/bM6L1gjvt9r10B0GtNYZ5KiYvUtJWZDC8Ass1m8txlVYyopAUEkHbu/ifCGE9LMI5O4o8U4BbuZrrXSc7m2ytlOYhyNCAI059wHrMajuo2LTgrNscOhfCf6P4VbDyrEdZczbq1yND5DKPSpqyvLMJ01d2RSWQ33a6pyXbKrGsjqnfXTUH8oKomt2Nwi3dI84q9i3bsWuoY2S4+rK5WDKS5mQdZ1FXcuZaNPdCNxi9aznqQQisAszMEDv1iQT61WxSaSZ2KxxG31Fu67hQbYYkn9EE1Xs29hKpVjTu5Owsce6aBBFhRPe3/wCvL15giKNHCL/IxsVxrLpSXxBPHnN6zmw173/eRWWZPJlOoNBcGnqj0GHxdGrG8JL4il/QhwzK5xAt3FYEFGlhzM5eUSI50WMXJ2a0FsZjqNGm0pLNySGc9OQsKD1h5sywNZjbyifXwqJYKlLwMmHGa0Oj8/6GHgnHLWKWUMOPeQnUeXePGs/EYSdLXddTbwPEqeJVtpdP46m27ZBBBEg6EeB5UpGykmad9DEiWgEUW/0VIWco3yxlI5c+6tenLWwFrS7YucVw+G+kutyyEfqffOpaGZjlKkN9bUka1ebaLRhF6o3cC4almyBb2Ylyf1th5AQB5ViYyq51XfloMYeChDTnqCeIOW4pgratlYBnU+OS7p6gGnsCrUJPx/gBiH+6l4B7iti+lkhsS5BuKH15OSCFLFivLnTDkdCKbEnj2G6nE4Ns5Yi6Uk5fdKkt7oA7vh51eLz05q3IpNdnUhLxGG8KyEb8QfiBREMQB18UeIzE8wwrpnTC+GFKTE5jNwPJBVlzFtY8BI++j0ElHbcx8W5Opo9ifEsctkdkBCRIE66Hu9d6LryQFQvuxbHEBduG4ILCFeDsCYB8Vn4T8SJPZlJLLsMxbMquNZlT+shyknziaRxkLSUlz+wbDy7uV8gZ0X4RZtNjC6qWN/rFzRzQFfgZ175rSo1M9OL8LC8oOM2izB8WRnvresjNnL2hmRzoNXEbARV35F5Qatqcq4twd2x+YKQL1yQw2/Kg6EeYOnOPGjxnanboJzh+5mO+2LUADu0+FZCQ02a0WixiAlIVr3G2xN8Ye1cNpGDKLigFiwUwYP1ZExpI+FbsMAqVLPJd76Ccqjk9NgPjHu4cfRLmUkL9dQwuKI1UM6BtR30g4Wndj9OcZJagDo7xKzYxNr6SStoXeyAmxP1ioZuyCRME7iiKKbugVadllR1i5xbD4u1+RuLcUOAY5MBmhgdRoQda6rTyqzF6Tea4p9NMZ1CWOrI6xX0WfeUyHnnBzb98UGyasNQbTuB+kPFsPcta2XW7oSCqwSO8wZ+IrlN2tca7yVhb4Qpdbj3Wgs5y+g/2b+RVn4Ckr31PMdxi7ORm0UBQOULqB8dfOm6dsqseR4h2k68sz/ORTbxObnJ5/wA+tWMycLask1QUWhWa4uZwY+JB+Oh+dcFaufHHtaZHtmHBkH9Xn5cvWoaUlZhsOpRlmTs0dd4Txy3fsWrswXEFeYYSCI8waw6mGam4nt8LiO1pKpbz8zFe4sMMWN5WNi4TDATGvusKbpXiGkuaBNpbOIuMuFAVWEXHyBTlJBZVAA1OgJqK9VxWZnR72iVhm6sAQBAGgFYUrt3Y4jnfTHH/AEfiOGvwT1eWQNyGzKY8crmtrARzYdx8xDEytVTHzitlb2HzIQy+8C0Sh3PKZ561yaS2GI76nKek/GFfF2baTlsiSTzZgF/nzpuhTaptvmJ4mpeoo9B9bUA94n41iNWbR6Km7pMw4gVdDMAZiBR4jUDzCiumdUDGGFKSE5mvFYRGvWS5It9TlbtMAG95YjYnt7RMDwpyjNKKMaopOcvMvbBYVs6XFNyQgDPmeSFCiMxkknzE+tHzy1sUcNFcDfRiuKuXYC2ltt1nIQV0UjzAPpQ4y0sWqpbjJwe7NoKBp73mTJJ+JpfFawXmVpaSZpxV0IuY7SBHfJiPOowkmpZeQSUHLbdAzpsFwloXCzds9WWJJjQt8IBEVpuLbFe0zbiH0eVcZxXCXF9y2Nm00thmBXv7RE+dXqNwpOIHJmkprZfn4zuIIUEsQABJJ2AHMmkIxbdkWlIRelXS0XQbOGJyzDPMBx3DSYn4+VegwWBdPvz35Lp/YjUq5tEL3B+IdVetMZBVg0HmswQDsezI9a052lFxAod/aacK/Drj3xnAANll9/O8Bcp9ZPgDWRKIRXTujgeMvZGBUliRpmEFfTWSaqoFpyudH9nivZsYi7czqLhUga5icpEATMnx2nwpfGOSspBsKk7tH3HmAvA810nkCpggesknmTOgilthpajhxzg6vaLFO1HKpcbK5eM9bCNwyyCGwxXN2wVZYzAwSQ3esQZGxPOYqb6AcuoJ6SYBkYHwjU7x47U9hISqRaXIxuJ0VnU+uhPgXD3u3UsqQC31txGpLGN9jp30WdOUX3kYkcNKtPL+IcjxUYFzZTBoXBIV2YNccSQrEKOzmAnLpvQxx1FhXkhT+er8dj7C3f6Suiy+Hs2iAczrK3RAbUAkB+1lkEHQnbccTCSxTcZxSt8foJXHMC9i9ctPGZDB7iCJBHgQR8a4RlRdKeRi/exUx3jT7zU2Go0rDd0BuM4dM0ZCGEqCIeVPcQYBgzpOxpbEQTakavDajjmhfR6/yOK8VV7JtsVKkQrSGUwY1I2Mg/CuhhJ1Kd4brdbfC/5caqcUpYatlr3UX7Mt14p22afpa2wqYZ8RaxmHt21lM5YlfdjKxgtIERM68qHPDTySzxa89BuONw8pR7OcXe+zT8dtx4vcZQScrFCmdXUSpEkGY1WInURBGusVnf8Aj25aSsg/6pJbHMOl/EVv4i4RoBkjnoFUn5zWlRpKlHKhac87uzobWhcwytHayiY74B1jekmrM0Iyuco4tw24t25eKkAsIn+fAfGtCnNZVEzq1NqbkdJ4Zez2LbD7IHwFY1em4zbtozcwlRSglzRDECqI0IAvEijwGoHmEFdUOqBnDClZCczZxgl7AUAgqQyleWQjtN3kTpy3o9Oa0MqcGpu5SelSgG2qMb6gk6HJIMFl7tTt4mnHJuCBxinLL9gXgi7KzYgDIxMTmgFhvCkSY75MbUF2T0JqK+gbw2PGGtszWnIaB2R4aQSYPLSidlKUHf8AsJQwkqs0k0vP+Nz69xlfpGHtsFbMwePsqvbDEc2JUAd29EpUYUttWWqxcYtR35/c39K1+lWGRwMkzEAz3HzGhHiKLmd7maoLY5VwTGPZuZUTMZAd195ShmQR48v+KmST1bH8LrJRUbrn4DzxLit7G4cWs0ayxUaOFG1yYy9rWBMnL63ws4Up52v6K4rhqk7Qlbwf9Cnj7F3DkhwAdtGB1icpg6HUaeNbdKvCp7LMSthp0t9uq2J4bEdYCDBEEH4D8aZWq1FwjxHEG/hbFm60pYJf3hmcnS3mU7hQbgP92snG3jVSS31f51GKaTi2xa4iozAqoGUQDpM66+eo+fjR8DTUs073XIQx1W1oLfmNvs/PWG6HMiQd9CdAJM+Bpbi0U3EY4U3GMjzi9sWsT1RYXWDKG0kLJBI15x9+sVlOLTNeDutDqK2Q9uORFMWTQHNZiDcwlu08XdHV+ypBykAAFgQIiAN9RQbW0CO/IXumDoj9kAr7yCRoJEjTYTNaPC7qblbQzOKpSpqN9RbwvEbtpla2cpzZlI3Gu09x+6teWqs1ozIilmzRbuh36GdJbQxly/iSFN1YD6kK2gInkCBE8tudZdSGSVglKoo1pSnzSswzfxlvE8UsXMNqLYm5cAhSBmnU76ELPOfChkuUamJi4a2Tu/ohO9qOOVsY+Ug5UVTH2tT9zLXIjExzVV5C/wBFkwbMxxLHN9mbkfsoon/3BUsM+zjBZhiTiFosLOGtslt4V2ACdnYkQzMDH1ndj3QTVJLQ6jXzSSpR8/z+wriuEphrQbDqQoK5lkwRqD/e7Uz4RtQsPiJUqma5o4rCU8TSdOS8vM+uIpBykgXAEhZLFSe2FgTLDsyNgW5xT+OrOUEupm8MwNOjVlJX6defkunLr4alujHETkPWPIBfLnkXVXMVCvm1YAAANv37TWVKWptxg+RViOh9jFYm5iHOS0VynqiAWuiBmHYZdt/EDxq6npqcoN6Ius4jqFulYbtwqQZOW2usTpopJ33G9LJIZm5xTa1FrjuJe+hOQatqR7oEaKOZYw58AviKLFJMVp1Z1I3kZ+E8SayGUDMqhZHKC0fHX5CjQWeLg1dP8uWlOVJqcd0MV/XUVhtOLcXyPT0pqSUlzBeJFFgOQI4MVaoTUDWGFKyEplfHFZzbW0jMYIygnXYwI5Sdz8RTFFJrQzp3TdwrwLo6totevNNwqVO2RFJkx3kkbnSm4xurC05ty0BV2/ZuYgW0fMouC5MDLKj3ZMc42GtX/TyhLM9huNGpkzyVvr8DTxTBv+Ua3oN/eA1JkgSdJP31cbw9WHdU/oBsDw+614XDlzRBPcAoXkNNh61yQzU7CCbtq/ywyjiy2z1LnNcmBocu06nv8OdR4GSsE59+Ps/MUuJ8Ny3ma2AA0uY2Dbk+u9Umm2aOFy0VbkUYPE6uTcGfNny7S8EiNIH8TNXsyvawjfQBcZxTtnmBCwo/vDX1JJJ7yTTeD0qq3iZPEpJ0n6fX80KuF3z1gEQCJI7uyPxrcg9kefN734IWQB1cEtsNeZ5TqPWksdNRsFpxuDbxJAZg0bZoMd+8ROoMUXBzhksnrd/Uz8ZTqOblbS25p4TxtrT9kErGyzrlMjT13qcTRVdZeZGFqvDvNye4W4HxayMUHvz1cyYEuG+0w3cDnHpzpCXDZ5O69R9cUhmvbRnaeGXLdy2HtXQ6HYiI/wBj4GsuVSpSllkrMbVRTV4nLvaH0mt3bq27BBS2SWeNHbaF71GuuxmeQNbWEwd6eaqtXsuhmV8fLPlp7LmIPEMW/VkSDp4zqdpnXf507PuQyrYTglUq53e5s6PcIu4q4ELhVWMxnUeg5/KlK+LyR6v83HMNhFUlptz/AK/NDpNzo9YFtEFvsJ3GGM7nN3n+FZPbScszNWtgaNan2cltsL/HcbgMO4Fm1dbELquYtlU7Ziv1tzGkU0mpK6MKpTp4VtRjZrre3z+wi8TxQ1gflGkknUieZPeaukK0Yym883dfUJ9GsImRS6gyWImJjbc+U/Ghyl3rGxTpRlTTkrjhYsW1Xsie4CdT4NGVQO8z4VAZJLRBLEX8ttj1bsYkBdTMSIM668zvSsorMMRlpdH3RnEgm/yyt66qrH51eay0qa6XXz0I3qzfWz9bK5evVyofJOygjXKpjSd9dT3UF33CJ2L+G8WVA1pm0VmA05aPy5w1TcupKwGw7p9KuuDmzqoAjbKdY5zqDy2qrVollLPKxfjMGVthmhgLrHKq9qWUAM+gBOuw7vGpTT2ZLWq0FO+nVviJ26ufloPjrTeFffSF8R7LYxcPJNi0TzQH41k4yOXETXib3D5Xw8H4GfEihwNWBDBCrVC1QJ3cSLVtrjbKJ8/CqUKDrVFBCFSSinJ7LU94d0n6m1lFnNfb845YQSRMJA2AMAHbnJkncWFinZbCNHBVK7zVHbw/jZW/PEA8W4zfvaXH0+yNF+A/GixpxjsjUhhqVBd1fch0ewjXLhKx3az3TQK72QPtEk5SCeMN22r22LKIzDLG4jnO2n87UtdoNTyzkpxs+Wpn4VxErc0LsCdJaCQDIzATroJ1qcyCVqDqU7ysvL+SXHsRndW0XQdoToZ09eXoKq9QVJKhG+62e238L7m3jeLjDgFYbmJEkx59kHQ+sVO4razcltyEfCXCCzk89FBEAeJ1J276K7LYVpxnN3k/TQzYm7IfXcqpiIEyeW21NYNd+/gZ/Ep9y3iT4Env3T9bRRzyjb7vlWvSW8jGKcbfcOAv2RIJ0PaMT6ikcZFSmk+gaDaV0dD9lbZsO4IGlxhHLZTp6GsytG0/QdoO9P1BXtLKWb1vIiqWVszKoGxXeOfjWhw+rJX1M7iVGEsun9ic2LzAEkfh6EnxrR7W6MtUbNhLA8Te0rZbjBWBzhCwVtIggb6+HOiWg2pySbX5oAkp2dODauD8RxEFiSnIASdoqkqvevYNDDtQtfnfTT4FdrF+8dBoTI+XkZoNSpeLCKnkeh7wq/ctuHt3CGHw8j3is+STVmUVd0ZZo7nWej3SBb6ANCuB2h+I8KQqQynocHjIYmN47rdAnppwkvbL2tHGxjUjmB493j51NGpldnsU4hgo1457XlH5+BzG/ZAGpI8PrHxP86U+YMJuT0/peC/NRg4ZdC2bbsYUCB3k69le/wDnyIJR71zdwtGU6V1t9+nmNXWI6KQ7aidGMHzylfmam5VwcXZhS3chcsTooA8coga6/wDBpSo7SDx2PMFbFu/cEg9YA5MbmAD84+NXcs1BL/q/qCy5a1/+y+n+zUllWEuobXMJAMHcEabzOtADi9ibsYYkLbGZ2Pcwk5QRHOANPPuonMgA4XiT27ocEkAQZnWSCd/IR5UeNPNEH2mWVxlxfEM1m6yHlmXXVj3QPPmdxQMuqTGc2jcdhPxONLpddxEoVA8Wgfj99aFCOXRbsz6s83kOfCGnDWj+j9xIrEx8XHEST8Poel4Y74ePr9SrE0CBrwK8EKtULVSfHbhW2rDYHMf7uv8AGneGWvL0+4jUdoyf5oB8Pc7CnkQDvPgSD/d/CtdvV/6A8FUYYSL5vfW/z8tjHibtUbGq9UI9F+J9UdQCCTziNv4UnWfeB0aPaUW721CnG8cL1y0u24O3PXTv0BpdsPRj2C8W/szPgsAudQSd/CdfSoUeYepVkoto2cewiIFQSQ4MyRyjXXzq2wtSn2sZKXl8RW4qLi3GtuxLL2ZM+7yPfsaIupn3dsqZmv21RSVgwQoPIhAJP7T/ACq24DM4v85H1nhpvochUMXgAkCSFIj/ABfGmsNOEJNyYljYSqJZQhiuFvhxD28mgEzIMeIJHp8q1qNSE13WZcqco7i+1w9axFvP2VHPvP8AGkcW1mtctTQ+eynFlhf0Ihwxn9JQNPDs1m1ouLQ7QleLB/tLvq19AVBGRhqYgypmfQ09w9rvRfMR4lCTyyi9vUSjgQjQSDpIJmD4b1ouiouxnRrOcc1i5G17xyjQb7r4fwq8dCk1fXY8XCvcZitq5cjfq1JiZ+yPA0CpUhGXeYeFKpKN4IzPbZAwYEEkCDvprHxNAqPTQrUvzLLF0CgCk4tjt0C6OtcdcVcDLbX3SSQbh2IA+x39+3fC9eaSsafDMPPPnvZL5jH0j4kuuoCruTsKVim2bs5xpxvJnLuIFMzso0ZiddyCZA/2rRjseRlPPVbW13Y1WeD3LiG4uvV+8CdlYBuegiaHOdnY2OFVMycW9vhr/oIcJFxPdK66yRKr4qJ1PLuoTkaVeUHpHV9eX9jZway5EsdZMdkARzZpmSf53paW4JGnGNku2zM6xtqcwP8AqUaV0dmiZcn4l+IxBVDpqTG8b+JHh86qlc5iOMQWsqDplnz3P8aNbUrfQx4a1M/dWlSrKnDLYXlG7uXqXUOinRhzO8ch40CUFJ3sSpOOiBvHBlS2u2vxgSfmRTSqNrLFbAJRsPHR0/8ASWfBY+Zrz3Eb9u3Loj03Cn/8dep7iqXgbMCGBqahaqEcThw9th4T8KnCVezrLo9PiJt2YnYe1kQIDIWRPkTXomWw9JUqSpx2V18zJilNUF68WE+FXBaRTrm33I5nujx3+BpOq1mYShFypKPS5vSxbvMHduqPLtCDPMrpvtpQ1qglalltZ7FmHVi4WzdDNMAspBMbxqR31WzGPYheqtCXFbeIcgOJynTVfDu8q6SbLUOxiu69/Mx8d4NjHuJeNljoNsmxHMKaItFZmPVqUXJOmxYx+IyiGUgiZUiDJ1Mg7b0SKdwFScFG4R4XjrWGuxca1dUoJZWzIGJW5vGrKywY7zvT8YRlRcFvuY9Wo3UU+Q2Hp3hyrAiy2YQwLSD3jLEnSPWRSip1FPRahe0puOrEW5eUtdNrsqSNNYiBtmkxM85pmpCUnee9hZuN+5sOfslAyYoxrnC+irPp71J173V+gxh0srt1AHT22WxQWfdtljPcDt86Ywe6AY29vQAASe0TB+4TtWzz1MV6LuomgnNrKgx4xH+5++ptdPoVcrNXWozdFXtliGEOTpD3Z7tEtaHYamBqN6ycbncm7aeRt8PVNQSTd+l/sMvFeE2MSmS4BmGzAgOvrJMeB0pCM5R1Q9WoQqq0v7B3A+h2FsTdvub5B7KFQqf3hJL+Ux4GiSrtoTp8NjGV5O5f0h6XKsjNqNAixOmwgaKKHGnKbuw9XF0aCst+iEHiHE3vtLCAD2V5DxPefE/Km4QUTBxWKnWer0Mt0n+J/hVxSNg3jLWfCJv+UZtBzyBQCe8gzrQZO0h7h69o2cNTRR4D5UCRsRG7APC0CQRA7jWLh7YAk502/RbMR8AaJRV36MHWllhfxX1NPF8RqgnXU/4WH8+VUSCCNxTGEl7YEdozr36/cadoxSakwE5PY+wxgDWnliIrkCyl5YiPE0KrWz8iUrGLpFJS0x1AYqfUAj92r9u5a2KSiOHRRpwq+DEfj+NYPE5Zqyfgvqz0PCPcteP2RoxVJwNyBDBVaoTVD/D8Cb028xWVMsNx5esVGGjesn01M7EVezWYRGOrfrGvSMeg7J+bM90VUDUPsKt1xlS2WyAnfaTuZ3NLVYXdxFVpUHfkaxxFFUB7WoGobmR4HSg5GiyxrejZj4fxW1ZuLcURE9kHTu2mBvyrnBsq8TBXS0Xy9F/Btu9KQzHQLmOhJ7/KpyMssdTStYa8D0vtXbai6wR41B2nwOxrrma6TQjdIr4uu7ugMbD6wHLtDcHeDV07bFMuZ2C/tK6MYpzhrrG3cJsKqC2oQZBLapEBpflofCnKMtNdjOqqN9L3EccDxCRNi56IT+7NMxceoHKwphcMQr5gQ0xBBBEAbg1Sq7yLpaDp7L4Fq943T+4lZuJ9teQ9hvYfmLPTa/ONuAcrYX4mT8hTeCjsJ42VrgK24EE6gGPiDtWqnzZlSTei3Pswknz02rm0TZ2SZ9auTCzBPOflVVaXdOk3BOf0PLN3IxZey3eu+nf3+tDnTjJWaCwqzi1KLLMdxu8xKtfIHh2eXhvSMqMYSsEniK81zsZbar9qfj+FdcUdOq9oly3kH2v2T/CoKPC15cvmQu4lfst8B/GuuEjg6vOwZwmKzWLKgHsl/wDFl7vKgVNzQwlB0078wnw8bUGQ6hhTEBVkmgtBED+J3DIYiG5ToYIY8jIo+HXeshTHtKhd9Sy7bzFCDBJP3MZ8aHsNChxv+sOZnbXyUCflWlQnHs0pC013j22TFH7Sl0+RWzLp223/ABH8aHUqRdsqOSZZxZZwz94Kt8GAPyJq/b5nZIiUdA/0OecNHc5+4VjcYi+0i/D7m5wZ/tyXj9jbiqzYHoIEcDVqhNUauDXhbtYm62yWifgGb8KNgY3k/Qxce/ZRyyxjg1truVgocjaY1G8THvrv491bktJJdfz7FqXFaEqbm7pJ9L/S5bZcXEZ07SqQG7wWOUaHU6+HMVEtHZh446hUgpxd03a9ub5ajlZwP0fDqraO3afvk/V9Bp8aSnPNIzK9TtZ5uXIVcbaGJd7IaHAkd2mpB8Yg0SMXYWzZfIoToa6NalTdN0E28hkHKMx0MEQO8VWU53yoboU8Mk51L6bm5uCHKT1MqNJDKZbQ5RkntDYg7GqdnMYljMI9HH5AnHcJbKezk5rmMZv0QWjXz013q8Iu9xPE1qSVkvuYcLhrzhVOUCTbljqBmiCBIMHx2NFcUKKq4taHRvaVx18PewlpFNwLhULZ9zJZQQR9bsGdO6j07ZbMTm7yb8RbwvTBdc9i6OfZIPwmKtli9mdm8ARiLzO1y4Nmdm1OupJju0Glc2dcZvZjd/PKdO1PxUD8KSxPtJjmFfdaFHpHcnHYqeTR8AP96fwS0v4Gfjm3JrxB7MJBjT8fCnrq9xHK7WT1PrjrGg9T51MmraERjO6zMrknTSZnsjY9/wAvlVNWXsl/Z9aDMfE693r/AD310VKTIk4wj4IqxlsBgQeUHzB/gaWxMUmrDGFm5J3ViQIEUqNnxOorjj25tXHG/gKkqT+lpQ6haAwYYQ09+vrt9wFAkFiHMDa/+Y+/Kdl8Y76E+gRAzicO5bMZ2EmJkETHks0xQ0EeIS/bS/N/4LsK4ZU7RBhSd+aHb4mhNWbHE7oVOLj8s0fhWhQyZFmF53uQtudv4Ub9n8uU7xoDfITVJyhdZUSrk8XdJs3FAJlavKurWSsRlbGboph3t2mV1iSCNRzHh5CsPiMoyytO71NzhMJwzJrp9zZiqRgeggRwNWqE1Rku2mPDsVlBJZWAABJMLsANe+msHpG/iYeLd6qS6HKeEXUTDv35irExvAgiNfjpI8a2ZK9VdDHwjUcPUT0fP5/e35s0+zfhyPZN66Awt3cySuzqDEN9YdqSORC70HFzcZac0dgf3KCjL/F3Wm2muvPf0JdNekOQEJ2rpHZHJZ0DN66Acz60vQpObu9hqtLKrR3EjhF24LufMc0bhtZ1nnvrTVV93QjBwbrLP0/nl11GPD8dxAa2/WSbalVzKugaJA08Bz5Uo5WZsLDQlG219/zU1WekFq3nC2L0MTMvbG5P2Y7MH3fh3URSj1MqeCrvl8/mDMV0kt6/k33JktayztrNvX/mrQQHEQbktlbx008xexPErrLIuESxYhQApJ1JECd/GrrexScbpSv/AAM3HOIm8MI7brhLaamT2JWZ8TJq8dhat7xg+yNj4VYGWNsRUEhz2ZR118DuQ/vil8SthrCv2vQXOmFnq8biZBh2DDugqNfjIp7BtZL+gjjE+0+YMsQXhuY01509CzlaQhVclC8fUqur7wMAxyO3x8KpJWumEjK6TRWLnZ/2qt9C1tTQbmVlzgN2IjTb7qvms1m10AZLp5HbUy3F7EgjfafTn50vVj3LjVKX7ln0Kp1FKDZdrr51BJ7c2NccwtwJIEdwB/ak/wAKFULwDuKJS2XjaCR8uXdM0OKUnYvJtJtGFekQJyyscw73kM+DZiCKaWEpvaXxRnyxteD71PTwd/z4HtziXWtrChV7JR80k8yxOppjD4eFO6bvfyM/H4qpWUcsWrefM3pxe0tlUdlzZO/tDVhpAnwrPlSbm/Nm7CrHso+S+mvzF+9h7lxywUkGI+HnRYtJWIyt6mmzwi8fqH4j+NQ6kSezka7XALp3ECCNT3+VQ6sSVRkEMLwcJqzTIKwB9oFddfGaFUqZlZDFGjaWozi3C7fzFZuJ1t6mzg0k3bw+4OxVCga0COBNWqE1Q9avfkmQuySRldSAVJ0BGYEbxpB8qvhp2eX1MjFR/wAvQ9RbS5hfWy+bXVELNG7OQo1OmkaRvrAeU2thJwXT+xc6RdKbNmx1eFCQpyKqDsKxknNl07zG5PxolOlKrPvC1avChT7nl4HPLTPcN1y0nLncnnqtv73GlaF400o9dF8G/sZHaVJSc0+jfjsvua8EB1rajY+B3U6943+FL1k8jRt4OVsVbTZ/YJGkjdbIFqlA27blKmRECKlgVaStbQzYm0ANIHkD/CrxbbF61OMVoaVb8lYP6LA/3bjnX0YU1DYxcT7foi+1FWAE7y6VBIZ9nRVGvuTBOUa9yyf9VL1+Q1ho7sAdL8X1mKuwdAAPTw+JrRwqtSsZ+Ld6r8LL7gdAsxty8vjTKSuKtySueG1qV35kgbT+PhUZdbHdppcrt3Bk93tRpB02jnVU1l8SWpZt9CZV9PLc+PjUtS5lbw5FeITf9X7tvLaqVI6BKctUZLbdoHl/saSHeZsT3f57qqWIsDFccNfBeFscNcvrP5N0VtoCsszB8WX40OUbq4Sm1ezK+OXP+nuCdR1Z583A/CqU13kHrW7N+gDmmRIwYq7JjuqbFWz3D2jKx31zIQ5cHbMqnwpSW49EYsLQmERqaqliCYfOCP51odSeWwzh4ZmzVePw0+4UviHsjRw0dZMGYo0KBpQIYI1eoWqmri2HF2z1RJHWGNCASVBuAAtoCSkSe+iYLSrm6Jv7fcw+JWdNQbtdpfDX7CbxjhN0pnS9cuWxH5PrHcAyAVDTDKDz8u8VrUpLNlkrPrt4mPXjKEe0i21ppq/xAlwEw2XTM164xjaEVFHzZopiC/dvb/FfNv56amdWneFnvmf0/s24Thos2bt2+6w9kKqKxzzdi4mYAdn3J/4qmIjUk4ZOUk34KzX3DwoqnTcpvdbc+q+gI4Vc/Krryj4wPxolb2WTwyb/AFEW34fYbODcLbEXRbBgbs28Db1JMADvNZsY5nY9RXq9nG4X4jwHDXLV76K5Nyx70sSDAJI2jZW1GkiKNkjyM516l1m5ilgmJWTpPKhTVnYewzcoZmRxY0rokYhaGq2lv6Bacn8oMTdSO9OrstPoxP7XhTcDAxK1Xl92eYeIq4uWNBGm1QSZOFcb+j3boZc1tiPMHKBI7xHKqVIZkFo1cj12MXEsTmuM86EyPLyrQprLBLwM+o805PxKLYhu1I00oi0eoKTzLunkwxK7d/8Azzrtnod7UUpblCEEGd507zQ0XehbcDgAH4f8VZ5loysXB6xIXDIidhz9dKiWqsTs7mTakR42p7oqpYkiyQO8gfOuOOmYHBxwPiTfae58LS20+9DXQImcnS88ZMxykiRy7O3lE7Vey3KXdrG/PpUEg+2JaasUCmDAkk7AE+uw+ZFUk9AkFqNHR612BSs3qORGGytCYRF76VCJNWGtdkzzP3UriZNSjYfwUbqRXfNK3bd2alNJaIFYk0SA3AhgjV6hNU18R4stgJmUt1hK6EAiBMyQe750bBU3KUnfZGRinFyhTf8Ak7LbTq9WuRm4ji1ayXsiJzKJS2rBhlMaDbQtB+1odKdpq0+9/IvVhUlCVruVnZ+KurK66rpbTpqJPDuGG+/VqVAVCzTO0gGAASfIVsyaR4zDYedZuzs/E6Vw7CpbwbpeHXtanrBqWMAEDtHXsliP0VG3JWr0PSUZTprJntpZv8u9dkDeB8C4ffXr7WHIk5SrM/ZIIOwc6yO/6p0obncVo0Ip5tV6hDHYIYLD4l7U5nIjeUDCAG7olz+zQGsibRo9o684qX+/zQBez22xuXxHZNvKSfdksAASdNiaikUxLLsP0MW0qm/fVFyg+MlQWGZoBAbMNJ2qHT5yYajiHGOWEb7/AFNNro3g71u4bV1zlGrycsxPNADA1InapjCL2IrVqq0kvz4iBbY5QOQZj8coJ+QotMzsWvZ9TbZUEag/A/dRBQtQrBy7TFQSAsWJdo5sfvriCV5QCR4xWhZJCN22Vkye0T+Fde71JtZd0llXfN8Km0St522M9w6sOcyCPQzQ3uy8U7ItxV3NEqA3M+G/wq05ZraalKUMl7PQ9u2zlkjSRERroda6SdrslSTdluYn2NIPce5GwHsjyFVLm3g1sG9bnYHMfJFLH7qrLYlbnWjYNvo8wiWe1cY/+V2/0mpiVlucX6vXv8eVEKn2IaEPlHx0riGU4da4hBvhFmQT3kD01P8AChVGGpLUdeF4eAKVkxtIJJa1oZdErq/dUohmwiFUeH360hiXeoauCjan5mLEGhI0YgrEmiwGoHmCNXmTUBfToErYgTqx2/VitDhaXfb8PueT47JqVNLxfwsD7TnqyzMVgblYgk8p7MeG/rTuSPaWWoSli5VcP2kpZZb3ypZXpzejXRb6X3J9Fb6W2W5cbKA2rEGPdJjONRIkR4j1ZnJKyZn8MlBQnKX/AGetvDr8dPIO8N6Q5b5uKhFq5usnkB2gDsc33nlS1V5VZcuRqJ9tRbVNtauMvBWTvHdR8eup5xjgrsnX8OY5LwHZtkiJZdFUHbeR9U+GtTBWkZ8p9pSyv0v9PPxGkY2zg8Ha+l3VSEFuWli7KiAhAss8GZ+rqJO1Q1dglUyRSlv+fnUutYy0+F63ClXUqxtlFjVVYxk0yMCAMsa7zVWrBISzu9yWN4YrHD4i4VLJYCnORMnKVZs2g0LxPMiKWpRd3KQzGo0nCPN8vzyFnpvxTLaWzbcdqc4WPd0gEjaTJI5wJq85ckFpUr3k0INvb1P4USkI4xaR9fsE7B0/nyookWW0ERy1+U1UkBW0+sRv+NSQMHAuhuK4gLr4cI2RhmDNlPbkjLpB2puNaLWoq6Uk9CHEeg2NsMFxFoKSJWHQiNuRqHXpp99llh6svdr5mc9DsVvlUD9cfhQv1dK/MYWCr21S+JmXo3ezT2Mx5Hl4zHhUfqoJ3J/Q1Gg/wLoV1pKXrmgEkINfLMf4VH6vN3YoiWA7PvyfwEXEscxB0jkNtKiVRz3IjTjDYoJ3qpYIIIGuhGnwqrLI38KUy8blerHncIGn93NVJFkda9qFxsNw2xh00zFLLEfZS2zH4lAPU1MNysjjLCKKUMuL2A7zXIqyzDiuJQz4LBNbs2rzwtu6xCsSBLAsIgmfqk0vOSlJxW6GIRaipPZjhw1eyKWkMo3KKoXPQkmB4VZbFXuWYhtTG1ZlR3k2blCOWCT6A/EGuQ3AF4k0WI1A+wlWmTUDeFNLyEZkOP41bdghrNzEG6eqSzb95yysTsCQAFOoBO3oxgsO6lTMnaxk8QrqnDK1e+ggDAm1YS6LWKW1c6zrZAdbDW7htflAbQ5gSCVNehaTd2YNGvUpRcYtWe6aTT9GZeO8YuYa6LPV2SVRJOVtyqkxlYc6jKi0cTUUFFPS1tNNH5W6b7mvhHTO/gmS1ewqLaaHZAHVypBAZGZiOZ5QYg1zVysKsoaIb/aJwW1jbeEunGWbGjlDeZVS5buPmzqAeywkSsGQVjaqxYSrFN3TLnxdjhfCg1h1vqDlRxlIu3rxJkZSerVRZPPN2Y0Laduzk1Sj1b/PUSMR0u4piMO95hbfC27ih16qzkDsDEmOsJOvannvXOEXuVhiKsJZouxo4Tft37fXKgUqLge3qVDraZ1ZZ1ymNjMZTvS1SmoO6NnC4p4iOWW9182UYO7dutlt2rbNBMC2n4jyqkZz2iN18Jhkr1dvN8zTgcSt6VKKrqpZWXQNkElWWYnKCQRG3OdC06rk7Mz8dw+FKHaU/VHvEMWbS2lVU7Vss2ZATLO6/WGgygVFWo4uyLcPwdKtScprn1fgZsJcF1bqlEBW2WXKigyrLOo/RzaV1Ko5OzJ4hgqVKlmgufVhXD9J8VgQqYS4LQe2jNFu2SxyzJLqTzNRUqSjKyLYHBUKtFSnG715v+Rz9p/Si51XDr1gqBetM5BRGgnq9O0DEEkaV1aV0mU4dhYudSM+T6vxB3EuNdTg7V5lV7lxUABAC5imZmIWNBpoI1IoNluHhSz1HBbK/wBRW/pfG9UMQSpt5+rnq7MZozRlyzEc49am7tca7DD5+zW9r7scejmOa9gsXiLCZb6WnAVVzflAsoUUzIM+6Z1B3o1FJu5j8Rpum8t/I5BxDiN9Hi/Yto51h8OqnciYKjmD8KaSRlZmFejth7rHr8MotG2zq3UhVJGqw0ajw51zRKbKujvEWxOKW3eS0VfOzZbaKSQjvMqBHaA2qHFHKTLuj/GmGPs2ylrq/pKgxaSYV43iZidahxVjlJ3Dvtb6WYkcQv4YsjWbTI1tWtWzlLWlJM5ZPvNuedRCKtcmbd7ALhtm/dzpesC3IXI3U5O0122u8CeyzGO7yqzRCZkTiVy9dWxg0thczZC62y7aAl3e6IXRJgQBtruZtYhu59w/Gm7cbD30QXCWVHVVVhcEwjBIVgSI2mSNeVc0cmFPaHxy4uJOFUWzYsrb6pGtocoezbY6kSdSdyd6DQisubm9wtaTzZeS2Bf9L38K6pdshBoxVC1slTzVrbRyOpBE7g7UVxUtwak47DJ076TXrN4HDOBadRAyqTOVX5jSUuWz5k0GjRioJSV3/YetWk5txdlp9DDxjpLiMN1b2rsm8OsAcBgLbqhUBXkDtC5rE6eFWdCnJWaKRr1IO8XqP2Ea4bNk3tbptqzwoHacZohRAgED0rDxSgqrUFZI9NgXOVFSm7tmfEGhI0oAzEGixGoHuEqZkVA1hjQJCUzD0xu4ZcKDijeVetXqzYjrQ+VtRmIGXLMye6Kd4bnzu23Mw+K5Msb78jn/ANJ4YIi5j3EyUcWQjGZ7cXNQTvz8a2lfmYT8DF03VhimDEFsiSRsTkWSByqWVWxPid9MdibS22W0MgTNfdVQHM7ks2wHbj0rjkM3tYwy2sNwu2r5zbtXLZM6dgWQIHIHf1qkL3YxXVrIG8Vvr/QeDtg9oX2YjuDHEASI1nKdZqVuUfsIIdDLGHucKxFrE3/o63L5GcgwzW1suqA7A+96VEm1qlcmGVxtJ8zzg+CsWrd4Ye71oZWLGVOUixfy7d8t+zQarbWq6/Q08BCnGTyyvtytzRh4JjVs3M7hiI2WJkMrDfl2aXpzyu5s4zDuvTyJ21Rr4DhZ6y/mXsK4yA9s51K5gv2Bmkn0q9GN5XFeJ1clHJZ6215HnF7WfFJa5Rat+Uqk/NjUVNZ2L4H9vCKXmy68gHEb6DRWuXkUeFzOqj/EtTHSoRW/cwN//wAp/DUH8Z963/Y2/wB0VFb2i3C/+OvNlmO4qbmFw1g72Gux+pdNtgP2g/yqjleKQzCjlqymudvlf+gx0tP/AEfDv1G/y7FdIBhfe1PzmyfCrVp8AiX7gto15yDIklAkgSP0xV17OoOq5xxDlBXdl+fIevZdg7KLiRYu9YpKEmRoYeNhz1+FXhZbGdxCc5uOdW3OSe1y2i49lQyAp/aN26zD0YsPSmYbGTPcow89dhv7BP8AKaue5ZeyAeBcS+j30vZM+XN2Zicysu8ae9NXBl/ALmbG2W2zXgfKWmoexK3NvtFxnXcQxF37eRh5G0kfKogrRSJk7thXhV61ib5vWzcUq6sytlg5uzAjx1rrEXF/ogP+qT9W5/lPVmQW4f8A+KL/AOsH+dXHGv2nH/uWI0jS1p3fkLelBw/uohq/vGZuJ3fp+JtJh1ykqEAuXLayxZmPaYhRq0ATJgczRdgW4Z6a4DI2IsTJsph7i+SWkw9yOepCH+7QaFTtI3XV/UNXp9nKz6L6AnhpOPxOBsMOyipZbXe3bZ7jH0Qt8KLOWWLl0B04OclFczruKuSSe8zXmW8zuz2dOKiklyB2INWQzAG3zRYjUSeFrplagYw9BkJTBHSi24u2nPFEwqlka1bYNKuqMhuSPdE5xmOnajnWxgXF0tF/Z5biMZKs7y8vAw4viGIVczdIEcAjspLNrpoo1NNQd37NhKcbL2rib07EYxwPsp+6KKCRb0+nr7cxPVCdpjPcyzH6OX0iuOQT6d24wHCCc2Y2XJnbLls5Sp56VWO7DVHdR8gbjx/2yx+uvl7+MqF7TJkn2S82FOGYZH6PYtmEtbxashk9lmFlDoDBlSw1qjlLtUuVmVSWRvmYug4/JYry/wDwYqor7D3DV336fVBToiG685d8vyzLM+ETPhS9H2jZ4kn2GnUo6PicUgXmWX0ZWEfA1FP20ExyvhpX6HuPxDDGO6jMVvdlYJnI8KIGpmANKiT79y1Gmv0yg9Fl1+BXdxjfSRduJkYOrFYYRlg7MSdhzrnJ5rsmNKKodnB3VrGzpBZyYpE+yEHwq9X2xXh3/F+JV0w4Z9GxuIsgQq3Dl/UbtL/hIoc1aTG8JV7SjGT6Bbpcn/RcOPLIQfW3Zj7j8K6WwHCv92ovzdmU2QeFhiNUvsFbXQ3BbzDeDIQb91W/wJzNYqy5r6XHD2NYgW7GOdtlKMfJVuGoi9BLiq70fJ/Y5D0tvs72rje89ss3m168T8zT0NjBnuE7H57C/wBgn+W1Q/aJXsgvoVaVsbaV1V1h5VlDKYtuRIbQ6iauyi3POCqBxC2AIAvxHhmrmQQ6WmcUx/Qtf5NuuWxL3HPhOFdsYq21siznBi11MkKNCer7RE99Uk2lctFXYn9DVJxdsASctzQf2T0RlDTwpc3F7Q3nHL8OvFVnpFloe0i72on/ALnif/H/AJNug4X3MfILifey8yrp6Zv2zpPVDkOT3FExvoAPQUdAZBTpDfLYi0xMl+GgtPMnCu0n1ANBoqzkvFh6ruo/+qKvZQgOLukjVcO5XwJe2hP7LMPWh45tUXYNw6KeIVzpF01go9XEwYg1dB4A69RUMxLcLXSKTC1g0GQpI9x3CcPiMhv2VuFPdJLDTU5TlIlZMxRKWMqUY5YmbiMFTrSzS3A3SfguGsYZ71jC2luIVIMMY7QEwzEc6awWNqVKyhN6O5nY7BU6VFzgtVY5/j3s3ity490PkVWhEIlFCzJuCZidudbdjEUgv0Q6JYbGO4Ny+FQAnsWxJY6AHM0bHlSWNxaw0U7XbG8Jh3iJNXtYbvaHwO1csYUZmtpYm2iqobssqBdWcbC14zNZ+Axuac8y1ev2NSrw/tLKLtZCjntrbWwQz2shRphXP5RroZYLBWUtpvOs71odr3syKfo7U+zk/UZeE+yq0HVr2Jd7RhjbCZWOhgM2cgRO4HftM0rLisFtFiy4fK+rMl7o6nDc1s3Wui+s5urC5YS7b0Gc5vzoO4q8cXGutFaw9g8JKleV77fJ3Aj2LAMdbc/9pf8A+lWUE+Y/PGSjpl+f9BLgN2xZurdUvcZTpKqoE6ExmOYwTG1HhSUXcycVxKVaGRRsnvqQtWrVpxe612KsGjqwJadNesMa1WNGzvcJV4pnpOCja6tv/RnxLW7zB2a4GKqCBbDaoirM5xM5Z251M6WZ3uVw3EuxpKnlvbx/oebXQ76d1eLF42gQoyNaknq+yWkPpmKkx40CrOKnqFw2LcKWVR68+r8gn0/6KLir63+tNslchGTNOUkhpzDkQPSqKakWwmIdGOS1/UzYvgqXbFvCuSQqoFcCCGQZQwWdoJlZ2586nMvQ6NWUJ9ovH5ixgOjFvUXL7NbEkIikdoiAxkwI9ZiJFW0GKmLlvGNn1GzhHADg+G44rdzm9YZh2MuXLbuR9YzOaqZ1mUV1EsXWdbW1rJnH8Zas3haz3HQomSBbDA9t3mc6/biI5VoRlYyZRu7mmzfQ4jDgE5AqWsxUA7dXmyye+YnlUOXM5R5EOE2rGFvi6Lty4UzCOqCg5lZJzdYY96duVWzXRGSzNfDuEWg5xYu3CEuZynUjmwgZusMasBMVHaK9juzdrmDiuGsXXztedWKoMotK3uIqb9YJnLO3OrJlWhj9mOAt28crJcdjkbQ2woEQZkXDzjSOdLYyplosPhaeaqgZ0o4Vh0x1/qLr4co/uhSVBZQx6tlMqO1ERp30TD1XOmpPmUrU1Co4oo4G1nB3UvoWvXFMglcqKOZAklmIkAmAJmCYi1RZ4uPUrTeWSl0G/pB0ETHX2xa4ooLqowXqZgC2qjXrBvE7c6zaePjSiqck7rQ0amBlVk5pqz1FHG2rGNv2w117RkWR+SVh2naGJ6wQJYDwrSlUyxcreIgqeaSjfwNHSS0tvGZC8raw64YsBqYw3Vlgs/pzE8omh0JZo5+rbCV4ZJZOiSGXoZ0UXCk3xfNzrbOUL1YWM5R5nOZ92I8aRxeKjOLppfiNLA4KVOaqt8vqMFxPEVnJG4mYb1uedEig8ZWB1+3oTIoiQzCRLC1EiswtYoMhSRtt0GQFg/pX/U8R+p+Io2B/5MPP7COP/wCPPyOPHYeteqPJHR/ZT+av/rr+6a8/xv2oeT+xucI9mfmg701/q3/kX8aRwHvfT+DYjuc4u+9W3EC/eI7fY2HlXnHuzmJ/tJ/+n/v/AOitHA7S9C9Lmc6xm9akBavubcBtTS2MJ7svxXuHzH31Bx9w/c/z3VxyOz9Ff6pY/U/E1l1veM0aXsIu4x7q+dRDmEjuCcN+dT1+41d7FnsLuG900QtIceK/1C7/AOmb/KNLL3i8wEvZZ+eDWsZ5Kx+ct/rr+9Ucjj6/7xrkcNPBP6jivNf30oMveR9foE/wfp9RVs++/nTIuOfs1/rh/sn/AHkpHiPufVfccwXvfQBdKv6/i/7X/SKPhfcw8gOI97LzByUcEdlwH9Vtf2K/5YrzNT3z8/uejpe6Xl9jh1v88n9ov7wr0b9l+Rg/5LzJcX/P3v7W5++a6n7K8l9DqntvzZ1vgX9Vw/8AYp+6K8/X97Lzf1PTYX3UPJfQuu1VDaMF+iRGIg+9REMRP//Z"/>
          <p:cNvSpPr>
            <a:spLocks noChangeAspect="1" noChangeArrowheads="1"/>
          </p:cNvSpPr>
          <p:nvPr/>
        </p:nvSpPr>
        <p:spPr bwMode="auto">
          <a:xfrm>
            <a:off x="460375" y="290761"/>
            <a:ext cx="73628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MTEhMTEhMWFhUXFx0XGBgYFxcgFxsaFRkYFx0YFhkYHSggGR0lGxcYIjEhJSktLi4uGh8zODMtNygtMCsBCgoKDg0OGxAQGy0mICYvLS0tLi8tLS0tLTUtLS8tLS0tLS0tLS0tLS0tLS0tLS0tLS0tLS0tLS0tLS0tLS0tLf/AABEIALkBEAMBEQACEQEDEQH/xAAcAAACAwEBAQEAAAAAAAAAAAAFBgIDBAcBAAj/xABLEAACAQIEAgcEBQgJAwIHAAABAhEAAwQSITEFQQYTIlFhcYEHMpGhFEJSscEjM2JykrLR8BU0c4Kis8Lh8SQlg3STNUNEY8PS0//EABsBAAIDAQEBAAAAAAAAAAAAAAMEAQIFAAYH/8QAOBEAAgECBAMFBwQCAgIDAAAAAAECAxEEEiExBUFREyJhcYEyM5GhscHwFCPR4ULxNFIVciRDYv/aAAwDAQACEQMRAD8AAoKw2fR2brC0CTAyN9paXkwLNSLQmyjZcq1Rso2WBarci5MLUXIuTC1BFyYWqlbk1WoKtlirXFWy1UrrFWyxbddYq2WLbqbFcxMW66xGYkLVdlIzH3VV2U7Me9XUZTsx51dVynXMfFMbbsWzcumBMADUsTsqjmaJSoTqyywWpWdRQV2c64p7TbtttMKqrOmdyWI8cugO3fW1DgsLd6bv4IRlj5LZDP0U6W2caIXsXQNbZMnSJKmBmGvdWfi+Hzw+u8ev8jWHxUaumzD7JSVhu5ArUlrkCtcSmQK1JNyBWuLXIFasTcrZasiyZS61dF0yi4tXTLpmS6tFiwsWYb60eIeLMNwUZB0e2hXMowjh1pebF5G+0tLyYFmpFoTYNsuVaoyjZaFqpUkFqCLlgWuIuTVa6xVssVK6xVsuVKmxRstW3U5SjZctupsVcixbVTlKuRYLVTlK5iXV1OUjMe9XXZSMx91dRlJzETbqMp2YXOPcM+kYzBWGJFsrduXB9oJ1YAB5SWAnuJrT4alFTfl9xevrYq4/7KsFd1V7lsb5VII9C2o9ZrVc3FXTF1BTdmhHudHrWEx2F+jZtLyKSTJhpB+Uj1perUdSjNS6ML2Uac4uPU6kyV5uxpXKmWpsWTK2WosXTIFagm5ArXFrkCKkkrZasWTKXWrosmZ3WroImZbq0VBYmC+KNEPEwXRR0MRPrI1qZFZBPDilZi0whaFLyYCRqRaC2DZcq1Uo2WAVBW5YFriLkwtTYq2WqtTYq2WolWSKNl6W6tlBtlrQqlmICqCSTsABJJ9KtGDbsgcpWOd9IPacbTAWLSsORfNJG06ERPIa1sUuFxy996+AjPFu/dRp4T7UkZ1GIsdUjQC6sWCE/aEAlfEbdxqs+GWjeDucsTrqjpdtAQCNQdQRsQeYrPyBs5k4xiWs2i6W+sbQKswJJjUwYGvdTNHDZtZbFHPWyB2C4leZM7oF9OySN55geUxzpn9LSaKuckwlwzGreDQIZTDKdx/saSq0HB2LqdzYbdByFsxkxOHOYMujBWUHuzlTvy9wfKmsK8t0dLUD/TMXbs32uhWW2CVk67xBOUT3z86dld7bEQSW+4t8HwN5r93rYe62U6H8mEF1Ccoygg5e750OpKMabt0JtLMsw6ulYlhpMpZK6xdMqZaq0WTFbivS+2l/6NZtvfvD3hbBIU9xIBJPgB5kU7Q4fOpHPJ2XzYvUxcYyyxV2SbpKLc/SrNywOTMjxrsD2d/KatU4bL/63f5HRxiXtqwZturKGUgqRII2IPMVnNOLs9x2Mk1dHjLUoumZ7rqASWUAbyQN/OjxoVGrqJXtoJ2bKryxI7qlxcXZh4TUldMx3RV0HiYb4osQ8QdeFHiMRPrAqZHSCmGFKzFJhG0KWkAkakWhAmXKKqUZYorirKsdjbdlC9wwB4En4Cj0aE6r7oKpVjDcBW/aBgS2XrG/ZPw23p//AMVVte6E/wBfTvYbMLcVxKmR/O9JSpSpu0kMKakro2IlckVbNFtKuog2xP8Aa9iblvh5CaC5cW2510Qy3LkSoHrT+App1bvkKYmTyaHPOjfCm4gy2W3UbjTs7fLw761qk8q0AU4KW4S9o3R+xgrdlbLqCvvWyRmcfaA8J+FCoTm209i9aMFG60Oh+yDHte4eM0kWrjWlJ+wqow9BnK+SilcTTXaacysJaBq7iQ+KyEwtpA8cizlhJ8gD8TRNFaK5Baa0bIdIMTbNprisBrGx7TbZSImfTaun4FoxdrMWOjvFBaxahj2bg6ufUFSfkPjQqizRKWsdGNulnAhSKMTYlSBvy86iKyu5dSE7pVxg/RboBglSnaUEHTUATIM6TTcXcMoX1QL9n3ExcvOrfnDaB8IQgQPGSTQMRG1PTqQ53lceHSs5xCJlDpVbBEwfxfMtm8ye+Lblf1gpI+dTTinNJ7XR0pNRdhT9l+Mw+GwiEqTcuA3LjqAW1OgYzJ0nQSa9BU9t3EKS7isNnSfimDbDgXblopd0UOQAwPnVJJ7xCx00lsKXQOUS/h5LLYvEWz/9twGUTzjWsvicf3Iz6rXzQxgpd1w6MJ8axDDq7Vv85dcIseJA/GfIGqYGipycnsguJquMbLmFl6FZLYm/mOhYC2kEjWJMmPGZrWm7aozoO+jEbheKu28Zew9/cjMp5ELpI9I+FL4qCnSU1yHMHNwrOm+Ybuis9G1EwXxRUMRB16jxGYn2HFdIiYVwwpSYpMKYS0WMD+fjQowc3ZClWooK7G/hPDLST1ihzyBKknvIEwNeUnzrVo4SjD21fzsYtfFVZ+y7eV/9mHGPhbhi1KNMFSCIPcyn3f53oGIw1GT/AG1Z/ILRq1oe27ow5IMHesppp2Y9e6ujnN7i+JxGLuWrKSqnts09Wq6gZ8oJ7vnppp6OlSjTpK7MmU5TqNJGDpT0Hvh2CdRKRmClhJYAwCVAJiDE6TR6dZR0YOrh3PWJn9mvH7ljFLYuNFskqVOwMmSPGdfIGq4yiqlO633B4ao4Tys7siViJGi2abduiKIJsD9PODDE4C/bM6L1gjvt9r10B0GtNYZ5KiYvUtJWZDC8Ass1m8txlVYyopAUEkHbu/ifCGE9LMI5O4o8U4BbuZrrXSc7m2ytlOYhyNCAI059wHrMajuo2LTgrNscOhfCf6P4VbDyrEdZczbq1yND5DKPSpqyvLMJ01d2RSWQ33a6pyXbKrGsjqnfXTUH8oKomt2Nwi3dI84q9i3bsWuoY2S4+rK5WDKS5mQdZ1FXcuZaNPdCNxi9aznqQQisAszMEDv1iQT61WxSaSZ2KxxG31Fu67hQbYYkn9EE1Xs29hKpVjTu5Owsce6aBBFhRPe3/wCvL15giKNHCL/IxsVxrLpSXxBPHnN6zmw173/eRWWZPJlOoNBcGnqj0GHxdGrG8JL4il/QhwzK5xAt3FYEFGlhzM5eUSI50WMXJ2a0FsZjqNGm0pLNySGc9OQsKD1h5sywNZjbyifXwqJYKlLwMmHGa0Oj8/6GHgnHLWKWUMOPeQnUeXePGs/EYSdLXddTbwPEqeJVtpdP46m27ZBBBEg6EeB5UpGykmad9DEiWgEUW/0VIWco3yxlI5c+6tenLWwFrS7YucVw+G+kutyyEfqffOpaGZjlKkN9bUka1ebaLRhF6o3cC4almyBb2Ylyf1th5AQB5ViYyq51XfloMYeChDTnqCeIOW4pgratlYBnU+OS7p6gGnsCrUJPx/gBiH+6l4B7iti+lkhsS5BuKH15OSCFLFivLnTDkdCKbEnj2G6nE4Ns5Yi6Uk5fdKkt7oA7vh51eLz05q3IpNdnUhLxGG8KyEb8QfiBREMQB18UeIzE8wwrpnTC+GFKTE5jNwPJBVlzFtY8BI++j0ElHbcx8W5Opo9ifEsctkdkBCRIE66Hu9d6LryQFQvuxbHEBduG4ILCFeDsCYB8Vn4T8SJPZlJLLsMxbMquNZlT+shyknziaRxkLSUlz+wbDy7uV8gZ0X4RZtNjC6qWN/rFzRzQFfgZ175rSo1M9OL8LC8oOM2izB8WRnvresjNnL2hmRzoNXEbARV35F5Qatqcq4twd2x+YKQL1yQw2/Kg6EeYOnOPGjxnanboJzh+5mO+2LUADu0+FZCQ02a0WixiAlIVr3G2xN8Ye1cNpGDKLigFiwUwYP1ZExpI+FbsMAqVLPJd76Ccqjk9NgPjHu4cfRLmUkL9dQwuKI1UM6BtR30g4Wndj9OcZJagDo7xKzYxNr6SStoXeyAmxP1ioZuyCRME7iiKKbugVadllR1i5xbD4u1+RuLcUOAY5MBmhgdRoQda6rTyqzF6Tea4p9NMZ1CWOrI6xX0WfeUyHnnBzb98UGyasNQbTuB+kPFsPcta2XW7oSCqwSO8wZ+IrlN2tca7yVhb4Qpdbj3Wgs5y+g/2b+RVn4Ckr31PMdxi7ORm0UBQOULqB8dfOm6dsqseR4h2k68sz/ORTbxObnJ5/wA+tWMycLask1QUWhWa4uZwY+JB+Oh+dcFaufHHtaZHtmHBkH9Xn5cvWoaUlZhsOpRlmTs0dd4Txy3fsWrswXEFeYYSCI8waw6mGam4nt8LiO1pKpbz8zFe4sMMWN5WNi4TDATGvusKbpXiGkuaBNpbOIuMuFAVWEXHyBTlJBZVAA1OgJqK9VxWZnR72iVhm6sAQBAGgFYUrt3Y4jnfTHH/AEfiOGvwT1eWQNyGzKY8crmtrARzYdx8xDEytVTHzitlb2HzIQy+8C0Sh3PKZ561yaS2GI76nKek/GFfF2baTlsiSTzZgF/nzpuhTaptvmJ4mpeoo9B9bUA94n41iNWbR6Km7pMw4gVdDMAZiBR4jUDzCiumdUDGGFKSE5mvFYRGvWS5It9TlbtMAG95YjYnt7RMDwpyjNKKMaopOcvMvbBYVs6XFNyQgDPmeSFCiMxkknzE+tHzy1sUcNFcDfRiuKuXYC2ltt1nIQV0UjzAPpQ4y0sWqpbjJwe7NoKBp73mTJJ+JpfFawXmVpaSZpxV0IuY7SBHfJiPOowkmpZeQSUHLbdAzpsFwloXCzds9WWJJjQt8IBEVpuLbFe0zbiH0eVcZxXCXF9y2Nm00thmBXv7RE+dXqNwpOIHJmkprZfn4zuIIUEsQABJJ2AHMmkIxbdkWlIRelXS0XQbOGJyzDPMBx3DSYn4+VegwWBdPvz35Lp/YjUq5tEL3B+IdVetMZBVg0HmswQDsezI9a052lFxAod/aacK/Drj3xnAANll9/O8Bcp9ZPgDWRKIRXTujgeMvZGBUliRpmEFfTWSaqoFpyudH9nivZsYi7czqLhUga5icpEATMnx2nwpfGOSspBsKk7tH3HmAvA810nkCpggesknmTOgilthpajhxzg6vaLFO1HKpcbK5eM9bCNwyyCGwxXN2wVZYzAwSQ3esQZGxPOYqb6AcuoJ6SYBkYHwjU7x47U9hISqRaXIxuJ0VnU+uhPgXD3u3UsqQC31txGpLGN9jp30WdOUX3kYkcNKtPL+IcjxUYFzZTBoXBIV2YNccSQrEKOzmAnLpvQxx1FhXkhT+er8dj7C3f6Suiy+Hs2iAczrK3RAbUAkB+1lkEHQnbccTCSxTcZxSt8foJXHMC9i9ctPGZDB7iCJBHgQR8a4RlRdKeRi/exUx3jT7zU2Go0rDd0BuM4dM0ZCGEqCIeVPcQYBgzpOxpbEQTakavDajjmhfR6/yOK8VV7JtsVKkQrSGUwY1I2Mg/CuhhJ1Kd4brdbfC/5caqcUpYatlr3UX7Mt14p22afpa2wqYZ8RaxmHt21lM5YlfdjKxgtIERM68qHPDTySzxa89BuONw8pR7OcXe+zT8dtx4vcZQScrFCmdXUSpEkGY1WInURBGusVnf8Aj25aSsg/6pJbHMOl/EVv4i4RoBkjnoFUn5zWlRpKlHKhac87uzobWhcwytHayiY74B1jekmrM0Iyuco4tw24t25eKkAsIn+fAfGtCnNZVEzq1NqbkdJ4Zez2LbD7IHwFY1em4zbtozcwlRSglzRDECqI0IAvEijwGoHmEFdUOqBnDClZCczZxgl7AUAgqQyleWQjtN3kTpy3o9Oa0MqcGpu5SelSgG2qMb6gk6HJIMFl7tTt4mnHJuCBxinLL9gXgi7KzYgDIxMTmgFhvCkSY75MbUF2T0JqK+gbw2PGGtszWnIaB2R4aQSYPLSidlKUHf8AsJQwkqs0k0vP+Nz69xlfpGHtsFbMwePsqvbDEc2JUAd29EpUYUttWWqxcYtR35/c39K1+lWGRwMkzEAz3HzGhHiKLmd7maoLY5VwTGPZuZUTMZAd195ShmQR48v+KmST1bH8LrJRUbrn4DzxLit7G4cWs0ayxUaOFG1yYy9rWBMnL63ws4Up52v6K4rhqk7Qlbwf9Cnj7F3DkhwAdtGB1icpg6HUaeNbdKvCp7LMSthp0t9uq2J4bEdYCDBEEH4D8aZWq1FwjxHEG/hbFm60pYJf3hmcnS3mU7hQbgP92snG3jVSS31f51GKaTi2xa4iozAqoGUQDpM66+eo+fjR8DTUs073XIQx1W1oLfmNvs/PWG6HMiQd9CdAJM+Bpbi0U3EY4U3GMjzi9sWsT1RYXWDKG0kLJBI15x9+sVlOLTNeDutDqK2Q9uORFMWTQHNZiDcwlu08XdHV+ypBykAAFgQIiAN9RQbW0CO/IXumDoj9kAr7yCRoJEjTYTNaPC7qblbQzOKpSpqN9RbwvEbtpla2cpzZlI3Gu09x+6teWqs1ozIilmzRbuh36GdJbQxly/iSFN1YD6kK2gInkCBE8tudZdSGSVglKoo1pSnzSswzfxlvE8UsXMNqLYm5cAhSBmnU76ELPOfChkuUamJi4a2Tu/ohO9qOOVsY+Ug5UVTH2tT9zLXIjExzVV5C/wBFkwbMxxLHN9mbkfsoon/3BUsM+zjBZhiTiFosLOGtslt4V2ACdnYkQzMDH1ndj3QTVJLQ6jXzSSpR8/z+wriuEphrQbDqQoK5lkwRqD/e7Uz4RtQsPiJUqma5o4rCU8TSdOS8vM+uIpBykgXAEhZLFSe2FgTLDsyNgW5xT+OrOUEupm8MwNOjVlJX6defkunLr4alujHETkPWPIBfLnkXVXMVCvm1YAAANv37TWVKWptxg+RViOh9jFYm5iHOS0VynqiAWuiBmHYZdt/EDxq6npqcoN6Ius4jqFulYbtwqQZOW2usTpopJ33G9LJIZm5xTa1FrjuJe+hOQatqR7oEaKOZYw58AviKLFJMVp1Z1I3kZ+E8SayGUDMqhZHKC0fHX5CjQWeLg1dP8uWlOVJqcd0MV/XUVhtOLcXyPT0pqSUlzBeJFFgOQI4MVaoTUDWGFKyEplfHFZzbW0jMYIygnXYwI5Sdz8RTFFJrQzp3TdwrwLo6totevNNwqVO2RFJkx3kkbnSm4xurC05ty0BV2/ZuYgW0fMouC5MDLKj3ZMc42GtX/TyhLM9huNGpkzyVvr8DTxTBv+Ua3oN/eA1JkgSdJP31cbw9WHdU/oBsDw+614XDlzRBPcAoXkNNh61yQzU7CCbtq/ywyjiy2z1LnNcmBocu06nv8OdR4GSsE59+Ps/MUuJ8Ny3ma2AA0uY2Dbk+u9Umm2aOFy0VbkUYPE6uTcGfNny7S8EiNIH8TNXsyvawjfQBcZxTtnmBCwo/vDX1JJJ7yTTeD0qq3iZPEpJ0n6fX80KuF3z1gEQCJI7uyPxrcg9kefN734IWQB1cEtsNeZ5TqPWksdNRsFpxuDbxJAZg0bZoMd+8ROoMUXBzhksnrd/Uz8ZTqOblbS25p4TxtrT9kErGyzrlMjT13qcTRVdZeZGFqvDvNye4W4HxayMUHvz1cyYEuG+0w3cDnHpzpCXDZ5O69R9cUhmvbRnaeGXLdy2HtXQ6HYiI/wBj4GsuVSpSllkrMbVRTV4nLvaH0mt3bq27BBS2SWeNHbaF71GuuxmeQNbWEwd6eaqtXsuhmV8fLPlp7LmIPEMW/VkSDp4zqdpnXf507PuQyrYTglUq53e5s6PcIu4q4ELhVWMxnUeg5/KlK+LyR6v83HMNhFUlptz/AK/NDpNzo9YFtEFvsJ3GGM7nN3n+FZPbScszNWtgaNan2cltsL/HcbgMO4Fm1dbELquYtlU7Ziv1tzGkU0mpK6MKpTp4VtRjZrre3z+wi8TxQ1gflGkknUieZPeaukK0Yym883dfUJ9GsImRS6gyWImJjbc+U/Ghyl3rGxTpRlTTkrjhYsW1Xsie4CdT4NGVQO8z4VAZJLRBLEX8ttj1bsYkBdTMSIM668zvSsorMMRlpdH3RnEgm/yyt66qrH51eay0qa6XXz0I3qzfWz9bK5evVyofJOygjXKpjSd9dT3UF33CJ2L+G8WVA1pm0VmA05aPy5w1TcupKwGw7p9KuuDmzqoAjbKdY5zqDy2qrVollLPKxfjMGVthmhgLrHKq9qWUAM+gBOuw7vGpTT2ZLWq0FO+nVviJ26ufloPjrTeFffSF8R7LYxcPJNi0TzQH41k4yOXETXib3D5Xw8H4GfEihwNWBDBCrVC1QJ3cSLVtrjbKJ8/CqUKDrVFBCFSSinJ7LU94d0n6m1lFnNfb845YQSRMJA2AMAHbnJkncWFinZbCNHBVK7zVHbw/jZW/PEA8W4zfvaXH0+yNF+A/GixpxjsjUhhqVBd1fch0ewjXLhKx3az3TQK72QPtEk5SCeMN22r22LKIzDLG4jnO2n87UtdoNTyzkpxs+Wpn4VxErc0LsCdJaCQDIzATroJ1qcyCVqDqU7ysvL+SXHsRndW0XQdoToZ09eXoKq9QVJKhG+62e238L7m3jeLjDgFYbmJEkx59kHQ+sVO4razcltyEfCXCCzk89FBEAeJ1J276K7LYVpxnN3k/TQzYm7IfXcqpiIEyeW21NYNd+/gZ/Ep9y3iT4Env3T9bRRzyjb7vlWvSW8jGKcbfcOAv2RIJ0PaMT6ikcZFSmk+gaDaV0dD9lbZsO4IGlxhHLZTp6GsytG0/QdoO9P1BXtLKWb1vIiqWVszKoGxXeOfjWhw+rJX1M7iVGEsun9ic2LzAEkfh6EnxrR7W6MtUbNhLA8Te0rZbjBWBzhCwVtIggb6+HOiWg2pySbX5oAkp2dODauD8RxEFiSnIASdoqkqvevYNDDtQtfnfTT4FdrF+8dBoTI+XkZoNSpeLCKnkeh7wq/ctuHt3CGHw8j3is+STVmUVd0ZZo7nWej3SBb6ANCuB2h+I8KQqQynocHjIYmN47rdAnppwkvbL2tHGxjUjmB493j51NGpldnsU4hgo1457XlH5+BzG/ZAGpI8PrHxP86U+YMJuT0/peC/NRg4ZdC2bbsYUCB3k69le/wDnyIJR71zdwtGU6V1t9+nmNXWI6KQ7aidGMHzylfmam5VwcXZhS3chcsTooA8coga6/wDBpSo7SDx2PMFbFu/cEg9YA5MbmAD84+NXcs1BL/q/qCy5a1/+y+n+zUllWEuobXMJAMHcEabzOtADi9ibsYYkLbGZ2Pcwk5QRHOANPPuonMgA4XiT27ocEkAQZnWSCd/IR5UeNPNEH2mWVxlxfEM1m6yHlmXXVj3QPPmdxQMuqTGc2jcdhPxONLpddxEoVA8Wgfj99aFCOXRbsz6s83kOfCGnDWj+j9xIrEx8XHEST8Poel4Y74ePr9SrE0CBrwK8EKtULVSfHbhW2rDYHMf7uv8AGneGWvL0+4jUdoyf5oB8Pc7CnkQDvPgSD/d/CtdvV/6A8FUYYSL5vfW/z8tjHibtUbGq9UI9F+J9UdQCCTziNv4UnWfeB0aPaUW721CnG8cL1y0u24O3PXTv0BpdsPRj2C8W/szPgsAudQSd/CdfSoUeYepVkoto2cewiIFQSQ4MyRyjXXzq2wtSn2sZKXl8RW4qLi3GtuxLL2ZM+7yPfsaIupn3dsqZmv21RSVgwQoPIhAJP7T/ACq24DM4v85H1nhpvochUMXgAkCSFIj/ABfGmsNOEJNyYljYSqJZQhiuFvhxD28mgEzIMeIJHp8q1qNSE13WZcqco7i+1w9axFvP2VHPvP8AGkcW1mtctTQ+eynFlhf0Ihwxn9JQNPDs1m1ouLQ7QleLB/tLvq19AVBGRhqYgypmfQ09w9rvRfMR4lCTyyi9vUSjgQjQSDpIJmD4b1ouiouxnRrOcc1i5G17xyjQb7r4fwq8dCk1fXY8XCvcZitq5cjfq1JiZ+yPA0CpUhGXeYeFKpKN4IzPbZAwYEEkCDvprHxNAqPTQrUvzLLF0CgCk4tjt0C6OtcdcVcDLbX3SSQbh2IA+x39+3fC9eaSsafDMPPPnvZL5jH0j4kuuoCruTsKVim2bs5xpxvJnLuIFMzso0ZiddyCZA/2rRjseRlPPVbW13Y1WeD3LiG4uvV+8CdlYBuegiaHOdnY2OFVMycW9vhr/oIcJFxPdK66yRKr4qJ1PLuoTkaVeUHpHV9eX9jZway5EsdZMdkARzZpmSf53paW4JGnGNku2zM6xtqcwP8AqUaV0dmiZcn4l+IxBVDpqTG8b+JHh86qlc5iOMQWsqDplnz3P8aNbUrfQx4a1M/dWlSrKnDLYXlG7uXqXUOinRhzO8ch40CUFJ3sSpOOiBvHBlS2u2vxgSfmRTSqNrLFbAJRsPHR0/8ASWfBY+Zrz3Eb9u3Loj03Cn/8dep7iqXgbMCGBqahaqEcThw9th4T8KnCVezrLo9PiJt2YnYe1kQIDIWRPkTXomWw9JUqSpx2V18zJilNUF68WE+FXBaRTrm33I5nujx3+BpOq1mYShFypKPS5vSxbvMHduqPLtCDPMrpvtpQ1qglalltZ7FmHVi4WzdDNMAspBMbxqR31WzGPYheqtCXFbeIcgOJynTVfDu8q6SbLUOxiu69/Mx8d4NjHuJeNljoNsmxHMKaItFZmPVqUXJOmxYx+IyiGUgiZUiDJ1Mg7b0SKdwFScFG4R4XjrWGuxca1dUoJZWzIGJW5vGrKywY7zvT8YRlRcFvuY9Wo3UU+Q2Hp3hyrAiy2YQwLSD3jLEnSPWRSip1FPRahe0puOrEW5eUtdNrsqSNNYiBtmkxM85pmpCUnee9hZuN+5sOfslAyYoxrnC+irPp71J173V+gxh0srt1AHT22WxQWfdtljPcDt86Ywe6AY29vQAASe0TB+4TtWzz1MV6LuomgnNrKgx4xH+5++ptdPoVcrNXWozdFXtliGEOTpD3Z7tEtaHYamBqN6ycbncm7aeRt8PVNQSTd+l/sMvFeE2MSmS4BmGzAgOvrJMeB0pCM5R1Q9WoQqq0v7B3A+h2FsTdvub5B7KFQqf3hJL+Ux4GiSrtoTp8NjGV5O5f0h6XKsjNqNAixOmwgaKKHGnKbuw9XF0aCst+iEHiHE3vtLCAD2V5DxPefE/Km4QUTBxWKnWer0Mt0n+J/hVxSNg3jLWfCJv+UZtBzyBQCe8gzrQZO0h7h69o2cNTRR4D5UCRsRG7APC0CQRA7jWLh7YAk502/RbMR8AaJRV36MHWllhfxX1NPF8RqgnXU/4WH8+VUSCCNxTGEl7YEdozr36/cadoxSakwE5PY+wxgDWnliIrkCyl5YiPE0KrWz8iUrGLpFJS0x1AYqfUAj92r9u5a2KSiOHRRpwq+DEfj+NYPE5Zqyfgvqz0PCPcteP2RoxVJwNyBDBVaoTVD/D8Cb028xWVMsNx5esVGGjesn01M7EVezWYRGOrfrGvSMeg7J+bM90VUDUPsKt1xlS2WyAnfaTuZ3NLVYXdxFVpUHfkaxxFFUB7WoGobmR4HSg5GiyxrejZj4fxW1ZuLcURE9kHTu2mBvyrnBsq8TBXS0Xy9F/Btu9KQzHQLmOhJ7/KpyMssdTStYa8D0vtXbai6wR41B2nwOxrrma6TQjdIr4uu7ugMbD6wHLtDcHeDV07bFMuZ2C/tK6MYpzhrrG3cJsKqC2oQZBLapEBpflofCnKMtNdjOqqN9L3EccDxCRNi56IT+7NMxceoHKwphcMQr5gQ0xBBBEAbg1Sq7yLpaDp7L4Fq943T+4lZuJ9teQ9hvYfmLPTa/ONuAcrYX4mT8hTeCjsJ42VrgK24EE6gGPiDtWqnzZlSTei3Pswknz02rm0TZ2SZ9auTCzBPOflVVaXdOk3BOf0PLN3IxZey3eu+nf3+tDnTjJWaCwqzi1KLLMdxu8xKtfIHh2eXhvSMqMYSsEniK81zsZbar9qfj+FdcUdOq9oly3kH2v2T/CoKPC15cvmQu4lfst8B/GuuEjg6vOwZwmKzWLKgHsl/wDFl7vKgVNzQwlB0078wnw8bUGQ6hhTEBVkmgtBED+J3DIYiG5ToYIY8jIo+HXeshTHtKhd9Sy7bzFCDBJP3MZ8aHsNChxv+sOZnbXyUCflWlQnHs0pC013j22TFH7Sl0+RWzLp223/ABH8aHUqRdsqOSZZxZZwz94Kt8GAPyJq/b5nZIiUdA/0OecNHc5+4VjcYi+0i/D7m5wZ/tyXj9jbiqzYHoIEcDVqhNUauDXhbtYm62yWifgGb8KNgY3k/Qxce/ZRyyxjg1truVgocjaY1G8THvrv491bktJJdfz7FqXFaEqbm7pJ9L/S5bZcXEZ07SqQG7wWOUaHU6+HMVEtHZh446hUgpxd03a9ub5ajlZwP0fDqraO3afvk/V9Bp8aSnPNIzK9TtZ5uXIVcbaGJd7IaHAkd2mpB8Yg0SMXYWzZfIoToa6NalTdN0E28hkHKMx0MEQO8VWU53yoboU8Mk51L6bm5uCHKT1MqNJDKZbQ5RkntDYg7GqdnMYljMI9HH5AnHcJbKezk5rmMZv0QWjXz013q8Iu9xPE1qSVkvuYcLhrzhVOUCTbljqBmiCBIMHx2NFcUKKq4taHRvaVx18PewlpFNwLhULZ9zJZQQR9bsGdO6j07ZbMTm7yb8RbwvTBdc9i6OfZIPwmKtli9mdm8ARiLzO1y4Nmdm1OupJju0Glc2dcZvZjd/PKdO1PxUD8KSxPtJjmFfdaFHpHcnHYqeTR8AP96fwS0v4Gfjm3JrxB7MJBjT8fCnrq9xHK7WT1PrjrGg9T51MmraERjO6zMrknTSZnsjY9/wAvlVNWXsl/Z9aDMfE693r/AD310VKTIk4wj4IqxlsBgQeUHzB/gaWxMUmrDGFm5J3ViQIEUqNnxOorjj25tXHG/gKkqT+lpQ6haAwYYQ09+vrt9wFAkFiHMDa/+Y+/Kdl8Y76E+gRAzicO5bMZ2EmJkETHks0xQ0EeIS/bS/N/4LsK4ZU7RBhSd+aHb4mhNWbHE7oVOLj8s0fhWhQyZFmF53uQtudv4Ub9n8uU7xoDfITVJyhdZUSrk8XdJs3FAJlavKurWSsRlbGboph3t2mV1iSCNRzHh5CsPiMoyytO71NzhMJwzJrp9zZiqRgeggRwNWqE1Rku2mPDsVlBJZWAABJMLsANe+msHpG/iYeLd6qS6HKeEXUTDv35irExvAgiNfjpI8a2ZK9VdDHwjUcPUT0fP5/e35s0+zfhyPZN66Awt3cySuzqDEN9YdqSORC70HFzcZac0dgf3KCjL/F3Wm2muvPf0JdNekOQEJ2rpHZHJZ0DN66Acz60vQpObu9hqtLKrR3EjhF24LufMc0bhtZ1nnvrTVV93QjBwbrLP0/nl11GPD8dxAa2/WSbalVzKugaJA08Bz5Uo5WZsLDQlG219/zU1WekFq3nC2L0MTMvbG5P2Y7MH3fh3URSj1MqeCrvl8/mDMV0kt6/k33JktayztrNvX/mrQQHEQbktlbx008xexPErrLIuESxYhQApJ1JECd/GrrexScbpSv/AAM3HOIm8MI7brhLaamT2JWZ8TJq8dhat7xg+yNj4VYGWNsRUEhz2ZR118DuQ/vil8SthrCv2vQXOmFnq8biZBh2DDugqNfjIp7BtZL+gjjE+0+YMsQXhuY01509CzlaQhVclC8fUqur7wMAxyO3x8KpJWumEjK6TRWLnZ/2qt9C1tTQbmVlzgN2IjTb7qvms1m10AZLp5HbUy3F7EgjfafTn50vVj3LjVKX7ln0Kp1FKDZdrr51BJ7c2NccwtwJIEdwB/ak/wAKFULwDuKJS2XjaCR8uXdM0OKUnYvJtJtGFekQJyyscw73kM+DZiCKaWEpvaXxRnyxteD71PTwd/z4HtziXWtrChV7JR80k8yxOppjD4eFO6bvfyM/H4qpWUcsWrefM3pxe0tlUdlzZO/tDVhpAnwrPlSbm/Nm7CrHso+S+mvzF+9h7lxywUkGI+HnRYtJWIyt6mmzwi8fqH4j+NQ6kSezka7XALp3ECCNT3+VQ6sSVRkEMLwcJqzTIKwB9oFddfGaFUqZlZDFGjaWozi3C7fzFZuJ1t6mzg0k3bw+4OxVCga0COBNWqE1Q9avfkmQuySRldSAVJ0BGYEbxpB8qvhp2eX1MjFR/wAvQ9RbS5hfWy+bXVELNG7OQo1OmkaRvrAeU2thJwXT+xc6RdKbNmx1eFCQpyKqDsKxknNl07zG5PxolOlKrPvC1avChT7nl4HPLTPcN1y0nLncnnqtv73GlaF400o9dF8G/sZHaVJSc0+jfjsvua8EB1rajY+B3U6943+FL1k8jRt4OVsVbTZ/YJGkjdbIFqlA27blKmRECKlgVaStbQzYm0ANIHkD/CrxbbF61OMVoaVb8lYP6LA/3bjnX0YU1DYxcT7foi+1FWAE7y6VBIZ9nRVGvuTBOUa9yyf9VL1+Q1ho7sAdL8X1mKuwdAAPTw+JrRwqtSsZ+Ld6r8LL7gdAsxty8vjTKSuKtySueG1qV35kgbT+PhUZdbHdppcrt3Bk93tRpB02jnVU1l8SWpZt9CZV9PLc+PjUtS5lbw5FeITf9X7tvLaqVI6BKctUZLbdoHl/saSHeZsT3f57qqWIsDFccNfBeFscNcvrP5N0VtoCsszB8WX40OUbq4Sm1ezK+OXP+nuCdR1Z583A/CqU13kHrW7N+gDmmRIwYq7JjuqbFWz3D2jKx31zIQ5cHbMqnwpSW49EYsLQmERqaqliCYfOCP51odSeWwzh4ZmzVePw0+4UviHsjRw0dZMGYo0KBpQIYI1eoWqmri2HF2z1RJHWGNCASVBuAAtoCSkSe+iYLSrm6Jv7fcw+JWdNQbtdpfDX7CbxjhN0pnS9cuWxH5PrHcAyAVDTDKDz8u8VrUpLNlkrPrt4mPXjKEe0i21ppq/xAlwEw2XTM164xjaEVFHzZopiC/dvb/FfNv56amdWneFnvmf0/s24Thos2bt2+6w9kKqKxzzdi4mYAdn3J/4qmIjUk4ZOUk34KzX3DwoqnTcpvdbc+q+gI4Vc/Krryj4wPxolb2WTwyb/AFEW34fYbODcLbEXRbBgbs28Db1JMADvNZsY5nY9RXq9nG4X4jwHDXLV76K5Nyx70sSDAJI2jZW1GkiKNkjyM516l1m5ilgmJWTpPKhTVnYewzcoZmRxY0rokYhaGq2lv6Bacn8oMTdSO9OrstPoxP7XhTcDAxK1Xl92eYeIq4uWNBGm1QSZOFcb+j3boZc1tiPMHKBI7xHKqVIZkFo1cj12MXEsTmuM86EyPLyrQprLBLwM+o805PxKLYhu1I00oi0eoKTzLunkwxK7d/8Azzrtnod7UUpblCEEGd507zQ0XehbcDgAH4f8VZ5loysXB6xIXDIidhz9dKiWqsTs7mTakR42p7oqpYkiyQO8gfOuOOmYHBxwPiTfae58LS20+9DXQImcnS88ZMxykiRy7O3lE7Vey3KXdrG/PpUEg+2JaasUCmDAkk7AE+uw+ZFUk9AkFqNHR612BSs3qORGGytCYRF76VCJNWGtdkzzP3UriZNSjYfwUbqRXfNK3bd2alNJaIFYk0SA3AhgjV6hNU18R4stgJmUt1hK6EAiBMyQe750bBU3KUnfZGRinFyhTf8Ak7LbTq9WuRm4ji1ayXsiJzKJS2rBhlMaDbQtB+1odKdpq0+9/IvVhUlCVruVnZ+KurK66rpbTpqJPDuGG+/VqVAVCzTO0gGAASfIVsyaR4zDYedZuzs/E6Vw7CpbwbpeHXtanrBqWMAEDtHXsliP0VG3JWr0PSUZTprJntpZv8u9dkDeB8C4ffXr7WHIk5SrM/ZIIOwc6yO/6p0obncVo0Ip5tV6hDHYIYLD4l7U5nIjeUDCAG7olz+zQGsibRo9o684qX+/zQBez22xuXxHZNvKSfdksAASdNiaikUxLLsP0MW0qm/fVFyg+MlQWGZoBAbMNJ2qHT5yYajiHGOWEb7/AFNNro3g71u4bV1zlGrycsxPNADA1InapjCL2IrVqq0kvz4iBbY5QOQZj8coJ+QotMzsWvZ9TbZUEag/A/dRBQtQrBy7TFQSAsWJdo5sfvriCV5QCR4xWhZJCN22Vkye0T+Fde71JtZd0llXfN8Km0St522M9w6sOcyCPQzQ3uy8U7ItxV3NEqA3M+G/wq05ZraalKUMl7PQ9u2zlkjSRERroda6SdrslSTdluYn2NIPce5GwHsjyFVLm3g1sG9bnYHMfJFLH7qrLYlbnWjYNvo8wiWe1cY/+V2/0mpiVlucX6vXv8eVEKn2IaEPlHx0riGU4da4hBvhFmQT3kD01P8AChVGGpLUdeF4eAKVkxtIJJa1oZdErq/dUohmwiFUeH360hiXeoauCjan5mLEGhI0YgrEmiwGoHmCNXmTUBfToErYgTqx2/VitDhaXfb8PueT47JqVNLxfwsD7TnqyzMVgblYgk8p7MeG/rTuSPaWWoSli5VcP2kpZZb3ypZXpzejXRb6X3J9Fb6W2W5cbKA2rEGPdJjONRIkR4j1ZnJKyZn8MlBQnKX/AGetvDr8dPIO8N6Q5b5uKhFq5usnkB2gDsc33nlS1V5VZcuRqJ9tRbVNtauMvBWTvHdR8eup5xjgrsnX8OY5LwHZtkiJZdFUHbeR9U+GtTBWkZ8p9pSyv0v9PPxGkY2zg8Ha+l3VSEFuWli7KiAhAss8GZ+rqJO1Q1dglUyRSlv+fnUutYy0+F63ClXUqxtlFjVVYxk0yMCAMsa7zVWrBISzu9yWN4YrHD4i4VLJYCnORMnKVZs2g0LxPMiKWpRd3KQzGo0nCPN8vzyFnpvxTLaWzbcdqc4WPd0gEjaTJI5wJq85ckFpUr3k0INvb1P4USkI4xaR9fsE7B0/nyookWW0ERy1+U1UkBW0+sRv+NSQMHAuhuK4gLr4cI2RhmDNlPbkjLpB2puNaLWoq6Uk9CHEeg2NsMFxFoKSJWHQiNuRqHXpp99llh6svdr5mc9DsVvlUD9cfhQv1dK/MYWCr21S+JmXo3ezT2Mx5Hl4zHhUfqoJ3J/Q1Gg/wLoV1pKXrmgEkINfLMf4VH6vN3YoiWA7PvyfwEXEscxB0jkNtKiVRz3IjTjDYoJ3qpYIIIGuhGnwqrLI38KUy8blerHncIGn93NVJFkda9qFxsNw2xh00zFLLEfZS2zH4lAPU1MNysjjLCKKUMuL2A7zXIqyzDiuJQz4LBNbs2rzwtu6xCsSBLAsIgmfqk0vOSlJxW6GIRaipPZjhw1eyKWkMo3KKoXPQkmB4VZbFXuWYhtTG1ZlR3k2blCOWCT6A/EGuQ3AF4k0WI1A+wlWmTUDeFNLyEZkOP41bdghrNzEG6eqSzb95yysTsCQAFOoBO3oxgsO6lTMnaxk8QrqnDK1e+ggDAm1YS6LWKW1c6zrZAdbDW7htflAbQ5gSCVNehaTd2YNGvUpRcYtWe6aTT9GZeO8YuYa6LPV2SVRJOVtyqkxlYc6jKi0cTUUFFPS1tNNH5W6b7mvhHTO/gmS1ewqLaaHZAHVypBAZGZiOZ5QYg1zVysKsoaIb/aJwW1jbeEunGWbGjlDeZVS5buPmzqAeywkSsGQVjaqxYSrFN3TLnxdjhfCg1h1vqDlRxlIu3rxJkZSerVRZPPN2Y0Laduzk1Sj1b/PUSMR0u4piMO95hbfC27ih16qzkDsDEmOsJOvannvXOEXuVhiKsJZouxo4Tft37fXKgUqLge3qVDraZ1ZZ1ymNjMZTvS1SmoO6NnC4p4iOWW9182UYO7dutlt2rbNBMC2n4jyqkZz2iN18Jhkr1dvN8zTgcSt6VKKrqpZWXQNkElWWYnKCQRG3OdC06rk7Mz8dw+FKHaU/VHvEMWbS2lVU7Vss2ZATLO6/WGgygVFWo4uyLcPwdKtScprn1fgZsJcF1bqlEBW2WXKigyrLOo/RzaV1Ko5OzJ4hgqVKlmgufVhXD9J8VgQqYS4LQe2jNFu2SxyzJLqTzNRUqSjKyLYHBUKtFSnG715v+Rz9p/Si51XDr1gqBetM5BRGgnq9O0DEEkaV1aV0mU4dhYudSM+T6vxB3EuNdTg7V5lV7lxUABAC5imZmIWNBpoI1IoNluHhSz1HBbK/wBRW/pfG9UMQSpt5+rnq7MZozRlyzEc49am7tca7DD5+zW9r7scejmOa9gsXiLCZb6WnAVVzflAsoUUzIM+6Z1B3o1FJu5j8Rpum8t/I5BxDiN9Hi/Yto51h8OqnciYKjmD8KaSRlZmFejth7rHr8MotG2zq3UhVJGqw0ajw51zRKbKujvEWxOKW3eS0VfOzZbaKSQjvMqBHaA2qHFHKTLuj/GmGPs2ylrq/pKgxaSYV43iZidahxVjlJ3Dvtb6WYkcQv4YsjWbTI1tWtWzlLWlJM5ZPvNuedRCKtcmbd7ALhtm/dzpesC3IXI3U5O0122u8CeyzGO7yqzRCZkTiVy9dWxg0thczZC62y7aAl3e6IXRJgQBtruZtYhu59w/Gm7cbD30QXCWVHVVVhcEwjBIVgSI2mSNeVc0cmFPaHxy4uJOFUWzYsrb6pGtocoezbY6kSdSdyd6DQisubm9wtaTzZeS2Bf9L38K6pdshBoxVC1slTzVrbRyOpBE7g7UVxUtwak47DJ076TXrN4HDOBadRAyqTOVX5jSUuWz5k0GjRioJSV3/YetWk5txdlp9DDxjpLiMN1b2rsm8OsAcBgLbqhUBXkDtC5rE6eFWdCnJWaKRr1IO8XqP2Ea4bNk3tbptqzwoHacZohRAgED0rDxSgqrUFZI9NgXOVFSm7tmfEGhI0oAzEGixGoHuEqZkVA1hjQJCUzD0xu4ZcKDijeVetXqzYjrQ+VtRmIGXLMye6Kd4bnzu23Mw+K5Msb78jn/ANJ4YIi5j3EyUcWQjGZ7cXNQTvz8a2lfmYT8DF03VhimDEFsiSRsTkWSByqWVWxPid9MdibS22W0MgTNfdVQHM7ks2wHbj0rjkM3tYwy2sNwu2r5zbtXLZM6dgWQIHIHf1qkL3YxXVrIG8Vvr/QeDtg9oX2YjuDHEASI1nKdZqVuUfsIIdDLGHucKxFrE3/o63L5GcgwzW1suqA7A+96VEm1qlcmGVxtJ8zzg+CsWrd4Ye71oZWLGVOUixfy7d8t+zQarbWq6/Q08BCnGTyyvtytzRh4JjVs3M7hiI2WJkMrDfl2aXpzyu5s4zDuvTyJ21Rr4DhZ6y/mXsK4yA9s51K5gv2Bmkn0q9GN5XFeJ1clHJZ6215HnF7WfFJa5Rat+Uqk/NjUVNZ2L4H9vCKXmy68gHEb6DRWuXkUeFzOqj/EtTHSoRW/cwN//wAp/DUH8Z963/Y2/wB0VFb2i3C/+OvNlmO4qbmFw1g72Gux+pdNtgP2g/yqjleKQzCjlqymudvlf+gx0tP/AEfDv1G/y7FdIBhfe1PzmyfCrVp8AiX7gto15yDIklAkgSP0xV17OoOq5xxDlBXdl+fIevZdg7KLiRYu9YpKEmRoYeNhz1+FXhZbGdxCc5uOdW3OSe1y2i49lQyAp/aN26zD0YsPSmYbGTPcow89dhv7BP8AKaue5ZeyAeBcS+j30vZM+XN2Zicysu8ae9NXBl/ALmbG2W2zXgfKWmoexK3NvtFxnXcQxF37eRh5G0kfKogrRSJk7thXhV61ib5vWzcUq6sytlg5uzAjx1rrEXF/ogP+qT9W5/lPVmQW4f8A+KL/AOsH+dXHGv2nH/uWI0jS1p3fkLelBw/uohq/vGZuJ3fp+JtJh1ykqEAuXLayxZmPaYhRq0ATJgczRdgW4Z6a4DI2IsTJsph7i+SWkw9yOepCH+7QaFTtI3XV/UNXp9nKz6L6AnhpOPxOBsMOyipZbXe3bZ7jH0Qt8KLOWWLl0B04OclFczruKuSSe8zXmW8zuz2dOKiklyB2INWQzAG3zRYjUSeFrplagYw9BkJTBHSi24u2nPFEwqlka1bYNKuqMhuSPdE5xmOnajnWxgXF0tF/Z5biMZKs7y8vAw4viGIVczdIEcAjspLNrpoo1NNQd37NhKcbL2rib07EYxwPsp+6KKCRb0+nr7cxPVCdpjPcyzH6OX0iuOQT6d24wHCCc2Y2XJnbLls5Sp56VWO7DVHdR8gbjx/2yx+uvl7+MqF7TJkn2S82FOGYZH6PYtmEtbxashk9lmFlDoDBlSw1qjlLtUuVmVSWRvmYug4/JYry/wDwYqor7D3DV336fVBToiG685d8vyzLM+ETPhS9H2jZ4kn2GnUo6PicUgXmWX0ZWEfA1FP20ExyvhpX6HuPxDDGO6jMVvdlYJnI8KIGpmANKiT79y1Gmv0yg9Fl1+BXdxjfSRduJkYOrFYYRlg7MSdhzrnJ5rsmNKKodnB3VrGzpBZyYpE+yEHwq9X2xXh3/F+JV0w4Z9GxuIsgQq3Dl/UbtL/hIoc1aTG8JV7SjGT6Bbpcn/RcOPLIQfW3Zj7j8K6WwHCv92ovzdmU2QeFhiNUvsFbXQ3BbzDeDIQb91W/wJzNYqy5r6XHD2NYgW7GOdtlKMfJVuGoi9BLiq70fJ/Y5D0tvs72rje89ss3m168T8zT0NjBnuE7H57C/wBgn+W1Q/aJXsgvoVaVsbaV1V1h5VlDKYtuRIbQ6iauyi3POCqBxC2AIAvxHhmrmQQ6WmcUx/Qtf5NuuWxL3HPhOFdsYq21siznBi11MkKNCer7RE99Uk2lctFXYn9DVJxdsASctzQf2T0RlDTwpc3F7Q3nHL8OvFVnpFloe0i72on/ALnif/H/AJNug4X3MfILifey8yrp6Zv2zpPVDkOT3FExvoAPQUdAZBTpDfLYi0xMl+GgtPMnCu0n1ANBoqzkvFh6ruo/+qKvZQgOLukjVcO5XwJe2hP7LMPWh45tUXYNw6KeIVzpF01go9XEwYg1dB4A69RUMxLcLXSKTC1g0GQpI9x3CcPiMhv2VuFPdJLDTU5TlIlZMxRKWMqUY5YmbiMFTrSzS3A3SfguGsYZ71jC2luIVIMMY7QEwzEc6awWNqVKyhN6O5nY7BU6VFzgtVY5/j3s3ity490PkVWhEIlFCzJuCZidudbdjEUgv0Q6JYbGO4Ny+FQAnsWxJY6AHM0bHlSWNxaw0U7XbG8Jh3iJNXtYbvaHwO1csYUZmtpYm2iqobssqBdWcbC14zNZ+Axuac8y1ev2NSrw/tLKLtZCjntrbWwQz2shRphXP5RroZYLBWUtpvOs71odr3syKfo7U+zk/UZeE+yq0HVr2Jd7RhjbCZWOhgM2cgRO4HftM0rLisFtFiy4fK+rMl7o6nDc1s3Wui+s5urC5YS7b0Gc5vzoO4q8cXGutFaw9g8JKleV77fJ3Aj2LAMdbc/9pf8A+lWUE+Y/PGSjpl+f9BLgN2xZurdUvcZTpKqoE6ExmOYwTG1HhSUXcycVxKVaGRRsnvqQtWrVpxe612KsGjqwJadNesMa1WNGzvcJV4pnpOCja6tv/RnxLW7zB2a4GKqCBbDaoirM5xM5Z251M6WZ3uVw3EuxpKnlvbx/oebXQ76d1eLF42gQoyNaknq+yWkPpmKkx40CrOKnqFw2LcKWVR68+r8gn0/6KLir63+tNslchGTNOUkhpzDkQPSqKakWwmIdGOS1/UzYvgqXbFvCuSQqoFcCCGQZQwWdoJlZ2586nMvQ6NWUJ9ovH5ixgOjFvUXL7NbEkIikdoiAxkwI9ZiJFW0GKmLlvGNn1GzhHADg+G44rdzm9YZh2MuXLbuR9YzOaqZ1mUV1EsXWdbW1rJnH8Zas3haz3HQomSBbDA9t3mc6/biI5VoRlYyZRu7mmzfQ4jDgE5AqWsxUA7dXmyye+YnlUOXM5R5EOE2rGFvi6Lty4UzCOqCg5lZJzdYY96duVWzXRGSzNfDuEWg5xYu3CEuZynUjmwgZusMasBMVHaK9juzdrmDiuGsXXztedWKoMotK3uIqb9YJnLO3OrJlWhj9mOAt28crJcdjkbQ2woEQZkXDzjSOdLYyplosPhaeaqgZ0o4Vh0x1/qLr4co/uhSVBZQx6tlMqO1ERp30TD1XOmpPmUrU1Co4oo4G1nB3UvoWvXFMglcqKOZAklmIkAmAJmCYi1RZ4uPUrTeWSl0G/pB0ETHX2xa4ooLqowXqZgC2qjXrBvE7c6zaePjSiqck7rQ0amBlVk5pqz1FHG2rGNv2w117RkWR+SVh2naGJ6wQJYDwrSlUyxcreIgqeaSjfwNHSS0tvGZC8raw64YsBqYw3Vlgs/pzE8omh0JZo5+rbCV4ZJZOiSGXoZ0UXCk3xfNzrbOUL1YWM5R5nOZ92I8aRxeKjOLppfiNLA4KVOaqt8vqMFxPEVnJG4mYb1uedEig8ZWB1+3oTIoiQzCRLC1EiswtYoMhSRtt0GQFg/pX/U8R+p+Io2B/5MPP7COP/wCPPyOPHYeteqPJHR/ZT+av/rr+6a8/xv2oeT+xucI9mfmg701/q3/kX8aRwHvfT+DYjuc4u+9W3EC/eI7fY2HlXnHuzmJ/tJ/+n/v/AOitHA7S9C9Lmc6xm9akBavubcBtTS2MJ7svxXuHzH31Bx9w/c/z3VxyOz9Ff6pY/U/E1l1veM0aXsIu4x7q+dRDmEjuCcN+dT1+41d7FnsLuG900QtIceK/1C7/AOmb/KNLL3i8wEvZZ+eDWsZ5Kx+ct/rr+9Ucjj6/7xrkcNPBP6jivNf30oMveR9foE/wfp9RVs++/nTIuOfs1/rh/sn/AHkpHiPufVfccwXvfQBdKv6/i/7X/SKPhfcw8gOI97LzByUcEdlwH9Vtf2K/5YrzNT3z8/uejpe6Xl9jh1v88n9ov7wr0b9l+Rg/5LzJcX/P3v7W5++a6n7K8l9DqntvzZ1vgX9Vw/8AYp+6K8/X97Lzf1PTYX3UPJfQuu1VDaMF+iRGIg+9REMRP//Z"/>
          <p:cNvSpPr>
            <a:spLocks noChangeAspect="1" noChangeArrowheads="1"/>
          </p:cNvSpPr>
          <p:nvPr/>
        </p:nvSpPr>
        <p:spPr bwMode="auto">
          <a:xfrm>
            <a:off x="307975" y="-2255838"/>
            <a:ext cx="73628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http://www.24x7review.com/wp-content/uploads/2016/04/END-IS-COMING-FOR-AMERICAN-COMEDY-SHOW-BIG-BANG-THEORY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97" y="1333500"/>
            <a:ext cx="273845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.huffpost.com/gen/1433050/thumbs/o-SIMPSON-MATH-face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52" y="1845328"/>
            <a:ext cx="3162244" cy="15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encrypted-tbn1.gstatic.com/images?q=tbn:ANd9GcQsJgbLMoU_EnjhOI0qzCLOhWgSiwkGdLfDfibPdq2R7MqidqGq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40" y="3573016"/>
            <a:ext cx="3323365" cy="18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5805264"/>
            <a:ext cx="3449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 has a brand… that is crucial to physics recruitment… and undergraduate teaching…  </a:t>
            </a:r>
            <a:endParaRPr lang="en-GB" dirty="0"/>
          </a:p>
        </p:txBody>
      </p:sp>
      <p:sp>
        <p:nvSpPr>
          <p:cNvPr id="8" name="AutoShape 16" descr="data:image/jpeg;base64,/9j/4AAQSkZJRgABAQAAAQABAAD/2wCEAAkGBxISEhUSExMWFRUXGRcaFxgYGBgWHRgbGBgfHhoXFxobHSggGBolGxcYITMhJSorLi4uGB8zODMsNygtLisBCgoKDg0OGhAQFysgIB4rLSsuLS0rLSsrKystLS0tLSstKy0rKy0rLS0tKy0tNystLS0rLi0tLS0tLSsrLSsrK//AABEIANYAkQMBIgACEQEDEQH/xAAbAAABBQEBAAAAAAAAAAAAAAAFAAIDBAYBB//EAEsQAAIBAgQDBgIFCAYHCQEAAAECEQADBBIhMQVBURMiYXGBkQYyQlKhscEUFSNTYnLR8AckM4KSshY0Q1STouE1dKOzwtLT4/EX/8QAGQEBAQEBAQEAAAAAAAAAAAAAAAECAwQF/8QAIREBAAMAAgICAwEAAAAAAAAAAAECEQMhEjEEURMiQSP/2gAMAwEAAhEDEQA/AOs1NtHWo79yKVu915158dlxCJqRvelgLIYkn5QNSTEfZRrCGwgJQy0bnUD7q8vLz14+nStJsGYXh9y5qBp10EU69g7K6Nf1G+VCwHm0gUP4z8YgSlvvRpmMBR6c6yPEcbcud+4xI3G33aVin5b9+obmKw32GtWG+XEg+aEfcTRAcAH663HWYrzvCcc0yo2QGZd5ZtugEAGm2cXbzEqpuufpOVVf8IGo8zU/1ifZ41lt+J8Me0dDnH1lBjy8ag4ZcZbmndcqwQnkxHdOvtPjQzh2LvoO6ttR9VGzT52yv41Y/OrMYNoggicsgjzQifHSrXmncmCeMjdLEliSeZJk1e4ogUovNLaBvM94+2YCocKVfEqD8rXPLQkke+3rVfGXHebrAgMxOukmeU7xXp9uKzcxiG2qBIImTm0JP0ojeIG+kVbt8FcoGzDPoWQ/QUzDOdhoJigHawaurxFuya19dszmdW00B9a1gt4mzbFosjM2V1UsQArEgnuDeBG53mqaxzNEFwTXLdjDpGZ815idgpOVSfQfbUa4EOrLbDFrbwxYQYYbkDYBlPvUmDQvMas8UUC3YI3a3J8e+alZAlsN2aNDFXmZkiV1BkCJ186Zx3L2WGKExkdYO6w5OU+InfnViANzUqiznrSq4aia5rUiXdaHuTNS4bEZZJHIx58q6W9MwJcR4r2am1mXKPm56+K6egnlWa4vxonuo5I5nQZj0UDRQPCn3eF3jYN5tnMienI+JO9Z5gZivLxcVZnfcu95tWMTi6xI58h4eA/jRXll3PPwoRYJ9dPQTVtZYNB1Hzdda9FocqziUWRIjrTsSwTRYJ8PxNScOXtGVfu5tUzYYW21Mk7+fSuc27x0is5oPcv3DuQvhE//AJV/DcWulQlxs6jYMDmX9xpkVUuySSAd+fWoFvAHmPatzSto9MbMf1orPFmBBfMbZMZjqVP72zD7aMXb7XDnZi5P0iZJHLWsUzz8oknx39KP8KuMLeVgQVMQeUwfx+6pHHnom2iYarOEtG5cS0u7sB77+wk0LNyr/CseLbM5JzC2+SBPfYQJ6AAk1vGRPFcfy375CZlOVU1iBakJIjVZho6gVHhOPlQxNsNcZFUtmIDZJhmEatEc+VZ3OZ1p5umKeKCljHMhJEEFYYHUMPH11B5UzE4sEQEVRPIanzJkmq/DrJuuqLuRudgAJLHwABNWrdy057FVAzaJdPzFuWbkEbaNxI8aRC6rZ6VN/N2I/VP7UquGqLmucU/RYYXMxDXSQoH1BozE+J0/umn2rJdgq6kmBRLjHA7l1VDQFtoFBHONTHqd6xy8la9S1SszPTQYvhlu/hgq97KilCByPQe1BON/AIRwLTloUZ5+tzPl4Vf+CMaw7TDlTFsAqx0gE/L5dK1DLA896+bPJNJnJe+Yi8Rrz7gfweWZ88gDSfuis7xPh7W3eNHtSD0dOc+IG/UeVe1cPtTWJ+NOHo2INoFVe4ASx2RdRPmxED1PKuvBy2mdlz5OOuZDN/BNy322YnkY8CRGtVeOr2d5lBkDmPwq2vBP0XaAMjochkgg8gR9k+c1Y4PcNyxdw3ZDtTu0d4evMEbV3tlbeTFYma+IZhMWpyjKNwB7/wDU1P8AEXCFt6Ay258J6nrFOwHCHtXFe4pAUggHmQdPtp+Oudox15+55mpN4m+1k8Mr+0AGCthDJGaORmK01vGrcUAWwGHOd/MR/MUCxNqDHPpv/JohwnutE/MDM/z1rpbJnXGI6wSxNpWBuWgRl+e2TOXWMynmnnqJ6VTV6v8ACpOIEcyQf3SCHBHTLJ9KoWbU5YI7xABP416IcktxNAfCmLRzFl7KfpbGGUnQLl7/AJkK3d9aB7RVwaL4UwodMUSTIsOq+bb/AGIaG4Lh4CrdvEqhgoo+a7+79Vf2z6UY+Bmk3FBgl1HoyXVHpJHvQu5xR2aboW7yOZQDppoywRFZQf8A9L736u3/AM1drN/1T9Xf/wCJb/8AjpVRpOC/DT2kW9eGVnnKhEMAObdN9ookyTuK2HxDh81vMN1M/gaxWPxYRMxr5Py9/L293xs8NW8PaAkgRO9dvCm4a/Kg9as2lmvNL0Qfw8kefKsZxTCI+KdsTmBeFknKFIJCGdijAgTyPnW6C5RMUO4tbt4hClxTB0BETr56HyrrS3ix7ll8f8P3kUqQzIAcjDvH90jmPGs1heNW7OJtFjBkpcMbKRoT5NHoTW6w/wAL2wotPfxL2+SdrlUDp3RMetAv6Q+CYS3as2sPZRLjNoV3KgS2YnVuXqa9fHFZlzva2elf4x4quZQhBOhkGR786zeEuGPvPmaq3+EZbYdcyyY16jqKqHHsttkjvA7+fOutOKIjKuV+XZ2RVbqkkwT9Gf8AMR/Hxp+GaSXiBy9Nh5UKwN9iFtqPM0ca+cippC7aCRO4npXaKduM366WLGOKIVRAGYENcklsp3VeSA841NVy81NasWyJN1VPQq5I9hUowlr/AHhT/cuD/wBNd3NWU113q2MNZETiB6WnP3xVu1wy2RIXEuOuRLQ92J0oKnBOINYui6usHUdRzH2T5im4/EK1x3UZQzMQDrAJmKvYewig/orW5g3sSOv1VI8q6rft4BP+c/jUwBc/jSo5p/vWE/4X/wBdKmJr2++ARB2INeU/GaG0ch+tp4g7V6pcuTqNjtWC/pTwgfDi4Pntn/EvMeY3HrXm+RxxaIn6deDk8Zz7U+GXptiOX4UVwd/TaTWV+EcWLgCzyB/A/dWjxANs6V8q1Ziz6VZiYxJb47F3sriG2T8uciG8VbY+W9S/E/DhesAZzbKkMrAwPET4g+lZ/ifE7Fz9BiFjN8jHafBvot0NBDxl8HNi+huodbbZiB0nxPUeFeitZ/jE1iO/pPwP4qNhmtYi52mRiEc6kr0aNz086rfEF0X7puMrKERQJEFAxzC5HIE6E8oFAeFx2pvXNgZ16zRLivGDduBkEQpWTzBPT+d66VpM2/VmbViNkA4jj20QnNEx/E9aDLaa4+kk9Rt69BRn83qSS2smY0EeA5x4VbRAogCBX0KUx4L28pQ4PDBB4nc1ZtrXAadNdPHGdW8HgGvZssSoLEkgAAbkn+dqltcPTI7m5nC5ZFsH6RgDOwgHnsdqu8KbJg8S43cpbnwJk+ehNRKP6pbtj/a3if8ACMq+epNMTVdccVEIq2x4at6udfaKq3brNq0t4kk/fVvFWc2IuLMDtHluQGaJNcOCuK7JkYlCQSASBHOYiKsiK1gmdAyay628o3zMCV98p8qZe4c35R2FtlusWChk2JO8eWs+Va3h7pbwN25Kq0gKxB0ZlKgiOcMaA8EsmyMTeOjWrH6M7gm6wQOp5iCYPjUgFf8ARTB/79/kpViexH8mlVR7r8J8S7fBWLk69mFbzXun7RQ346M2COVZ7+ibiymxcw5PeR8yjqrjl/eB9603xJZN2wyjeNK4ckbVadWeQ4TFth7gI2mR+K+tb3CfE1u6oIYA8wdK8s4tjwmZNGeYjcDzP4VStcQMElQSCNtBH8ZivLPBN41645orOPRvi/idl0ggE6ais1hseHTJcm5l/s1P0ehJ8KzOM4vccZdFHh/GoeF4jLdBJ0PdPr/1iuvH8fI7Zv8AI+mpYzqfamk13zpteutYrGQ89rTM7J63K5npm1dia1iJluCIj151wGmPb8aaFO9VGuLLcwN02woAVGdZ+V7TAMfAMjAjyNDbV9TZw7T/AGV059Z0ZgwPgNCKHWkuhXyBgLiFTAkMDyI5/fVPBMyiNRuD76g1Aau4wJiHZSHTtS2kQ4DkjceNMx3E3vOzszQTOWSQs8gNqG2wRuedS25HMUF69xH+riwBIZw86yCoKxHSDVjhVi9luWmt3ct20VWVIAZWDqQDykH3oVibrLkK6HvajQ6+NV2M6mCTzOp9TzpAJfmPE/qH+ylQbsvL2FKmBfDWKKXTDFSRII01B0j0JrYca47fv2LiG72bBJAQQbpHLNOmnIRXnmBxIS4GO3Pyiiv5zVvpevTzrnaAF4lwi7bhmQiRmAIg5esdKo2rsBhG4/Gtte4i94akNcVSqORO4IAfqO8dayjYNgpUIZBgk7msxqyHGuVcvYJlt5z1A+yqYraNTgr2dFbnGvmKtWrJZgo1J0AGpNB+DvAK+tGrTlULfSYlR4KIzH1mPetaCJ4OQO9ctIejOPw2NDrtvKYkHxBkehG9cDdKWUjetDoFS2UzSJiB71OmCUKCzkE/VXMB5md/KmPbVRK3A2vIMCPEyKB+FcIpfIrGQAST3TG8A1Vqzh0zJc5QUP8AmH4iqmaoHE0+22lMtWmf5VLHwBNXBgYE3HW2NtSCTHRRrVFa+0geZ/CqhNWJEwpJAO50n05VEy1IDKVPmu1RnJEgkSJ1HhOo9qP3eB4YNIuOvhKn7xWcnvMPWjOGwlx1DToR/P3VzsCVpLNvVXI9iDUtzEo4J6DeN/CoMLw1Qe/3j05VeSys96PBR+NYA7FYObSA/SbMfQR+NZLFW8rsvQkVu+INLgcgAKxXFf7a5+8a1AlwN2CD71q7V0KqXAoZUka7SddfAz9lYqy1HuF49lEqR0IiQR0IO4rUDU4fjZbYBOXdAPvpVTFANcbtXgxO3toPKqR4ipn9DbBPSfuqPF4svl0VcogAVQTvXrU5oZ20lnjl0HKnW8Vh+do+h+/1oKbs1LavRBgHwOx86otWcOzajurzY6L4SeZ8KfntJsvaN1Mhf8I1NMm5dIzOABrqQqqNtANqlv2rNvRiztEwO6NfHeoI2x9xu7mIH1VED2Fct4K4xgIZPXSfel+cyPkVU8hNQPi3Y6sTQXDw64NJGadFGvhVK4u/XWkDpTkSSAN6C3+RWvrn3FKovyM9V9z/AApVRkXbKytAMciJB8CDuPCvS+N2baCwLdu3aVrFq4VtiBmuSWOpOmmg868zxmx8Na9I+JuK9m2GQWbVwnCYcgutwnZtytxQAPLnWJE/DWT8jxbdmjPb7LIxWWHaMVPPU6aTtWdw5kyfWj/C8T2mBxsW7Vs/1eTbDif0h3zO21BcDh87rbmAT3m+qo1dj4BQTWQZwvDLb4W4T/rAC3wOlkMUjzMFvILWM+GMTh/zgoxNq3ds3bmRs4Jy5mhXEERBInwmtpwfjWD/ACz8oDX8rDsyrJbCC2wyZTrMBYNec/EfC2wuKvWDM23IU9RujexFaga3gGAtfluL4dfw1jtf04w7FPluAFra795SsEDwofxIi2MLYFi2t4W1a8QpBZ7hlLbidwmWepY7UXxqNiMRw7iiHKGUNiWH+zfB63Sf3ra+vrUnHMMqcRuY/wCax2S4y3OzM4y2rfn2wHotEUvie7bTE5bdq0otBVYKpyvcABcsCdRmkR0FEvivhynEWLNizbthsPbutlBUAuCXd2J0RQPT1rGW75aWY5mJJY9SdSff769U41btYpVwSkW8S2GwzoxMC/lUkWGnbYkDrWhiuM46y2W3ZtWgFADXVUhrjDdgCYVPDc/ZRCwlv82XLvZW+1W+lsXMpzBWWTzgt4xpNZ27YZGKsCrKSGB0II3BFaHD/wDZF7/vVr/yzQSfCGGtYntsPdyJ+jLrd2ZGVhEmYKGdqq8SwT27/ZXcoZDBziRA2nqpGvka58NrH5QdwcLdnzzLIPSidi4OJWRYYxjLQPYsf9sg1No/tgbeXnQD/iY2g1rJbRJsozC2CAWaczSSTGmg5VPfwdvDW7WZA924i3GD6raRpI7umZyonXQaaUM4+CpsKwgjDWZB0IjNII60a/pDcjE5gZt3bVl0PIjIBp7UVWwGJw73exxNtEQnu3rQ7JlnVS41VlPORInegYxGVu6YiRIP40X+FMFaxGJtWLyFlddwzIRlVjpG/wAoGtAb0ZmgZRJgSTAnQSd/Ogs/lT/XPuaVVcorlALIBMMCQTqF0JHMDQ61peN8ZTFXLP8AVruHZLa2gHYkMiDu6FQc3jtWYuUUw/xR35e1nGZDDNMZUVZBIMfKT/eqSNJw/jFqxh7tk2mbtcuZhcCRkMrlGU8zrJqjgeI2rdu92ltnN1DbBVwmQNvEqZJj2qLDcXGdz2YIYyCMoy6EdCOc9JFI8Xts6r2QCBlzGFaVAMoNBAMgTvWRWwSQmsnMYgbnyqH424zZxdxXWzct3URLbkurqwSQC0KCHjToYFE8LxcWSD2YLZs3KBqIGokRBjz1oX+eUtIbLWQ/zBpywwJLAnTNILekaVRDw34ma1gMRgokXnVg2ndEAXF/vBVGnQ0/FfFDPgLWBI0tuxzdUOqJ17rFj02qH882e2uXDhwUZUATuiCpBJkDmBGm9WLvxBYI7uGWcxPeCbFlJGi6SFj1NBQ4ZB3mCRtoSNjH3edaj4l43bxFy3cS1cs3LaJb1cNpa+U/KCHH4UNs8YD5IT+zZSshQdHZyO6AI7wEbaeNWcfxRbisBbCs0S3dJHMgQJgmTJ11rSLPG+NrilR7lojEABXuqwC3cuzMkfPEag0+1xi0ME2ENq4S1wXDcDqBnUQAFy/LHKZplvjCHLmsqVWN8oAOULp3f2Zg7zUWE4zbRcpshxnZhOWBmjYEbiNtqDvBOI2rAvC5bdzcttb7rhQqtuYKmTppQ1cQyOroxVlIKnmCDoZovf4zZCqFtKTGvcCwee4g7n2mdartxm3H+rrPLRTA00210Da/teFUN+IeNti7ovOArZEVo2LKILAcp3irdjjIeymGxNo3FT+xdWyXLYP0QSCHQ9D6Gq+Kx9gXcyIGTIFACBYIMnRhBkAiY0DdRNPHG1zM7Wd8nMaBFy5QY0B301qKks8at4Zs+GVu1AKi5dKtkEQSiKILETqSYnaghfXWiq8VtQZw6/KQCAuhJ3gDXpQhgPGOXWKB2c0qj9aVAOuHWqDjWrtw1UuigL2r821jprU2DG5oZgn7seNEWfKsczWR25dlqH8T+c+n3VZw+9cxSBiRzoBRo38LcBGLN6bnZiygcnLmmWCwNRGpGpoI4gxRHgXHb2ELm1k/SKEcOocFQZAjlqN6o3uE/o/yLm/KQVNtLg7kH9IxQLq0aFetWR/R8xfIt/MSttkAt6tnUsd2AWApOprPYD48xjSCbMQqwLQAhWLjnvnYmd9anPxvi5P9lsggWwICAgZYMqYYjSjKp8T8NOEvnDlsxUISYjV1DaiTqJjflQnPVrjPErmIvG7cILEKNBlEKABp5CqmcfVH2/xqjoauk1wXBvlX2rrXf2QKqlNINTVU0o8R71BJbOtdW/GwHrrUQO/p99RzQXvy89B7UqozSoKd2oG2qW9vUVFPwV7LOmpiKslp3qvhV3qyiVkTWBUV5oefAVOlUMY3fPpQV7mpmmU80yiLWCeGPlV1rk0LstDA0QqwJZnbellPSoppZ6picaedNAqLNSzUVPlPh7imkeIqImlNBKp3FRmlHpXHaiFNKm0qB97CgQWuouYSAc5MeikVA2HT9fb9rn/srTcKcLZvOXW2Rbw8XGt9rll7k92DvXHv23/KcRhkBuL2Kg9ntM9pdW2RpJ8NKgCWcKAhZbiNEExmB1MfSUV0W2+qfY0T48jKmc5Ze0hlUa3mi5Esh+U+VS4PG91f0+w2yr9WAJjQ1AIyN9VvY1QuW2JJCk89uVai/jgBK3QxzLy2BOrbaQSTB6CoLeJUXZzASiSQoMGSJI2EDWgzZstvlbpsedN7BjsrH0Na63il2N1QREQvyn10IACmddjQR+M3tAVXumV7rCOQ2IkabGqoWLD75W9j/O9XURonKfY1NZ4zeVSoC5ZLfKdJbNuDUmF4tdAhVHIbM2gOg1PWddzRFfsW17p030OnnSFpvqt7Gr547f10XUz8vMaDn5fZXfzze17q8pGVuQ02OmnSKoHBG+qfY8t6XZt9U+xq0nE7o5A6lgIO5JM6b6nY6U5eNXgS2neMkQYJgD7MtFU+zb6p9jTSCORFXm45dJBhZBkGDv5TBEHbaq2Nx7XcoYDu9BH87UFjg2EF68ttiQpksRvCiTHjpWmtfBtkuUOIJKFXeFGtq5ORl/a2kbamsvwG8yX7bJEzz2g6GfCK1o4jiVUXGyA957kKJITtIXwAKmBoD70RL/8Az1f15/w0qH/6Y4r63/hGu0GYfGIVyN2ggBWCsAGykkEgjxpuExdu22a2byHqGUfhXaVSA/E4sOrDNcZmjV2DQA2Yx51SGMddoB2mKVKgfZxb+Ht5+nOlfxbEzpMfzz6/fXKVRSXH3BsR7D31rjY1yc2kwADG0bHz1rtKg4ce/PKd+XWpLPEH/Z8NNv58aVKqHW8Y42gak7Tv508cQcdPalSqhlvGOogER5eM02/iWcAGNNoEb1ylQQmuUqVB2aI3eKhhAUg8jmOk/d82+5jxpUqIH/lJ+s3vXaVKiv/Z"/>
          <p:cNvSpPr>
            <a:spLocks noChangeAspect="1" noChangeArrowheads="1"/>
          </p:cNvSpPr>
          <p:nvPr/>
        </p:nvSpPr>
        <p:spPr bwMode="auto">
          <a:xfrm>
            <a:off x="155575" y="-1219200"/>
            <a:ext cx="17335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8" descr="data:image/jpeg;base64,/9j/4AAQSkZJRgABAQAAAQABAAD/2wCEAAkGBxISEhUSExMWFRUXGRcaFxgYGBgWHRgbGBgfHhoXFxobHSggGBolGxcYITMhJSorLi4uGB8zODMsNygtLisBCgoKDg0OGhAQFysgIB4rLSsuLS0rLSsrKystLS0tLSstKy0rKy0rLS0tKy0tNystLS0rLi0tLS0tLSsrLSsrK//AABEIANYAkQMBIgACEQEDEQH/xAAbAAABBQEBAAAAAAAAAAAAAAAFAAIDBAYBB//EAEsQAAIBAgQDBgIFCAYHCQEAAAECEQADBBIhMQVBURMiYXGBkQYyQlKhscEUFSNTYnLR8AckM4KSshY0Q1STouE1dKOzwtLT4/EX/8QAGQEBAQEBAQEAAAAAAAAAAAAAAAECAwQF/8QAIREBAAMAAgICAwEAAAAAAAAAAAECEQMhEjEEURMiQSP/2gAMAwEAAhEDEQA/AOs1NtHWo79yKVu915158dlxCJqRvelgLIYkn5QNSTEfZRrCGwgJQy0bnUD7q8vLz14+nStJsGYXh9y5qBp10EU69g7K6Nf1G+VCwHm0gUP4z8YgSlvvRpmMBR6c6yPEcbcud+4xI3G33aVin5b9+obmKw32GtWG+XEg+aEfcTRAcAH663HWYrzvCcc0yo2QGZd5ZtugEAGm2cXbzEqpuufpOVVf8IGo8zU/1ifZ41lt+J8Me0dDnH1lBjy8ag4ZcZbmndcqwQnkxHdOvtPjQzh2LvoO6ttR9VGzT52yv41Y/OrMYNoggicsgjzQifHSrXmncmCeMjdLEliSeZJk1e4ogUovNLaBvM94+2YCocKVfEqD8rXPLQkke+3rVfGXHebrAgMxOukmeU7xXp9uKzcxiG2qBIImTm0JP0ojeIG+kVbt8FcoGzDPoWQ/QUzDOdhoJigHawaurxFuya19dszmdW00B9a1gt4mzbFosjM2V1UsQArEgnuDeBG53mqaxzNEFwTXLdjDpGZ815idgpOVSfQfbUa4EOrLbDFrbwxYQYYbkDYBlPvUmDQvMas8UUC3YI3a3J8e+alZAlsN2aNDFXmZkiV1BkCJ186Zx3L2WGKExkdYO6w5OU+InfnViANzUqiznrSq4aia5rUiXdaHuTNS4bEZZJHIx58q6W9MwJcR4r2am1mXKPm56+K6egnlWa4vxonuo5I5nQZj0UDRQPCn3eF3jYN5tnMienI+JO9Z5gZivLxcVZnfcu95tWMTi6xI58h4eA/jRXll3PPwoRYJ9dPQTVtZYNB1Hzdda9FocqziUWRIjrTsSwTRYJ8PxNScOXtGVfu5tUzYYW21Mk7+fSuc27x0is5oPcv3DuQvhE//AJV/DcWulQlxs6jYMDmX9xpkVUuySSAd+fWoFvAHmPatzSto9MbMf1orPFmBBfMbZMZjqVP72zD7aMXb7XDnZi5P0iZJHLWsUzz8oknx39KP8KuMLeVgQVMQeUwfx+6pHHnom2iYarOEtG5cS0u7sB77+wk0LNyr/CseLbM5JzC2+SBPfYQJ6AAk1vGRPFcfy375CZlOVU1iBakJIjVZho6gVHhOPlQxNsNcZFUtmIDZJhmEatEc+VZ3OZ1p5umKeKCljHMhJEEFYYHUMPH11B5UzE4sEQEVRPIanzJkmq/DrJuuqLuRudgAJLHwABNWrdy057FVAzaJdPzFuWbkEbaNxI8aRC6rZ6VN/N2I/VP7UquGqLmucU/RYYXMxDXSQoH1BozE+J0/umn2rJdgq6kmBRLjHA7l1VDQFtoFBHONTHqd6xy8la9S1SszPTQYvhlu/hgq97KilCByPQe1BON/AIRwLTloUZ5+tzPl4Vf+CMaw7TDlTFsAqx0gE/L5dK1DLA896+bPJNJnJe+Yi8Rrz7gfweWZ88gDSfuis7xPh7W3eNHtSD0dOc+IG/UeVe1cPtTWJ+NOHo2INoFVe4ASx2RdRPmxED1PKuvBy2mdlz5OOuZDN/BNy322YnkY8CRGtVeOr2d5lBkDmPwq2vBP0XaAMjochkgg8gR9k+c1Y4PcNyxdw3ZDtTu0d4evMEbV3tlbeTFYma+IZhMWpyjKNwB7/wDU1P8AEXCFt6Ay258J6nrFOwHCHtXFe4pAUggHmQdPtp+Oudox15+55mpN4m+1k8Mr+0AGCthDJGaORmK01vGrcUAWwGHOd/MR/MUCxNqDHPpv/JohwnutE/MDM/z1rpbJnXGI6wSxNpWBuWgRl+e2TOXWMynmnnqJ6VTV6v8ACpOIEcyQf3SCHBHTLJ9KoWbU5YI7xABP416IcktxNAfCmLRzFl7KfpbGGUnQLl7/AJkK3d9aB7RVwaL4UwodMUSTIsOq+bb/AGIaG4Lh4CrdvEqhgoo+a7+79Vf2z6UY+Bmk3FBgl1HoyXVHpJHvQu5xR2aboW7yOZQDppoywRFZQf8A9L736u3/AM1drN/1T9Xf/wCJb/8AjpVRpOC/DT2kW9eGVnnKhEMAObdN9ookyTuK2HxDh81vMN1M/gaxWPxYRMxr5Py9/L293xs8NW8PaAkgRO9dvCm4a/Kg9as2lmvNL0Qfw8kefKsZxTCI+KdsTmBeFknKFIJCGdijAgTyPnW6C5RMUO4tbt4hClxTB0BETr56HyrrS3ix7ll8f8P3kUqQzIAcjDvH90jmPGs1heNW7OJtFjBkpcMbKRoT5NHoTW6w/wAL2wotPfxL2+SdrlUDp3RMetAv6Q+CYS3as2sPZRLjNoV3KgS2YnVuXqa9fHFZlzva2elf4x4quZQhBOhkGR786zeEuGPvPmaq3+EZbYdcyyY16jqKqHHsttkjvA7+fOutOKIjKuV+XZ2RVbqkkwT9Gf8AMR/Hxp+GaSXiBy9Nh5UKwN9iFtqPM0ca+cippC7aCRO4npXaKduM366WLGOKIVRAGYENcklsp3VeSA841NVy81NasWyJN1VPQq5I9hUowlr/AHhT/cuD/wBNd3NWU113q2MNZETiB6WnP3xVu1wy2RIXEuOuRLQ92J0oKnBOINYui6usHUdRzH2T5im4/EK1x3UZQzMQDrAJmKvYewig/orW5g3sSOv1VI8q6rft4BP+c/jUwBc/jSo5p/vWE/4X/wBdKmJr2++ARB2INeU/GaG0ch+tp4g7V6pcuTqNjtWC/pTwgfDi4Pntn/EvMeY3HrXm+RxxaIn6deDk8Zz7U+GXptiOX4UVwd/TaTWV+EcWLgCzyB/A/dWjxANs6V8q1Ziz6VZiYxJb47F3sriG2T8uciG8VbY+W9S/E/DhesAZzbKkMrAwPET4g+lZ/ifE7Fz9BiFjN8jHafBvot0NBDxl8HNi+huodbbZiB0nxPUeFeitZ/jE1iO/pPwP4qNhmtYi52mRiEc6kr0aNz086rfEF0X7puMrKERQJEFAxzC5HIE6E8oFAeFx2pvXNgZ16zRLivGDduBkEQpWTzBPT+d66VpM2/VmbViNkA4jj20QnNEx/E9aDLaa4+kk9Rt69BRn83qSS2smY0EeA5x4VbRAogCBX0KUx4L28pQ4PDBB4nc1ZtrXAadNdPHGdW8HgGvZssSoLEkgAAbkn+dqltcPTI7m5nC5ZFsH6RgDOwgHnsdqu8KbJg8S43cpbnwJk+ehNRKP6pbtj/a3if8ACMq+epNMTVdccVEIq2x4at6udfaKq3brNq0t4kk/fVvFWc2IuLMDtHluQGaJNcOCuK7JkYlCQSASBHOYiKsiK1gmdAyay628o3zMCV98p8qZe4c35R2FtlusWChk2JO8eWs+Va3h7pbwN25Kq0gKxB0ZlKgiOcMaA8EsmyMTeOjWrH6M7gm6wQOp5iCYPjUgFf8ARTB/79/kpViexH8mlVR7r8J8S7fBWLk69mFbzXun7RQ346M2COVZ7+ibiymxcw5PeR8yjqrjl/eB9603xJZN2wyjeNK4ckbVadWeQ4TFth7gI2mR+K+tb3CfE1u6oIYA8wdK8s4tjwmZNGeYjcDzP4VStcQMElQSCNtBH8ZivLPBN41645orOPRvi/idl0ggE6ais1hseHTJcm5l/s1P0ehJ8KzOM4vccZdFHh/GoeF4jLdBJ0PdPr/1iuvH8fI7Zv8AI+mpYzqfamk13zpteutYrGQ89rTM7J63K5npm1dia1iJluCIj151wGmPb8aaFO9VGuLLcwN02woAVGdZ+V7TAMfAMjAjyNDbV9TZw7T/AGV059Z0ZgwPgNCKHWkuhXyBgLiFTAkMDyI5/fVPBMyiNRuD76g1Aau4wJiHZSHTtS2kQ4DkjceNMx3E3vOzszQTOWSQs8gNqG2wRuedS25HMUF69xH+riwBIZw86yCoKxHSDVjhVi9luWmt3ct20VWVIAZWDqQDykH3oVibrLkK6HvajQ6+NV2M6mCTzOp9TzpAJfmPE/qH+ylQbsvL2FKmBfDWKKXTDFSRII01B0j0JrYca47fv2LiG72bBJAQQbpHLNOmnIRXnmBxIS4GO3Pyiiv5zVvpevTzrnaAF4lwi7bhmQiRmAIg5esdKo2rsBhG4/Gtte4i94akNcVSqORO4IAfqO8dayjYNgpUIZBgk7msxqyHGuVcvYJlt5z1A+yqYraNTgr2dFbnGvmKtWrJZgo1J0AGpNB+DvAK+tGrTlULfSYlR4KIzH1mPetaCJ4OQO9ctIejOPw2NDrtvKYkHxBkehG9cDdKWUjetDoFS2UzSJiB71OmCUKCzkE/VXMB5md/KmPbVRK3A2vIMCPEyKB+FcIpfIrGQAST3TG8A1Vqzh0zJc5QUP8AmH4iqmaoHE0+22lMtWmf5VLHwBNXBgYE3HW2NtSCTHRRrVFa+0geZ/CqhNWJEwpJAO50n05VEy1IDKVPmu1RnJEgkSJ1HhOo9qP3eB4YNIuOvhKn7xWcnvMPWjOGwlx1DToR/P3VzsCVpLNvVXI9iDUtzEo4J6DeN/CoMLw1Qe/3j05VeSys96PBR+NYA7FYObSA/SbMfQR+NZLFW8rsvQkVu+INLgcgAKxXFf7a5+8a1AlwN2CD71q7V0KqXAoZUka7SddfAz9lYqy1HuF49lEqR0IiQR0IO4rUDU4fjZbYBOXdAPvpVTFANcbtXgxO3toPKqR4ipn9DbBPSfuqPF4svl0VcogAVQTvXrU5oZ20lnjl0HKnW8Vh+do+h+/1oKbs1LavRBgHwOx86otWcOzajurzY6L4SeZ8KfntJsvaN1Mhf8I1NMm5dIzOABrqQqqNtANqlv2rNvRiztEwO6NfHeoI2x9xu7mIH1VED2Fct4K4xgIZPXSfel+cyPkVU8hNQPi3Y6sTQXDw64NJGadFGvhVK4u/XWkDpTkSSAN6C3+RWvrn3FKovyM9V9z/AApVRkXbKytAMciJB8CDuPCvS+N2baCwLdu3aVrFq4VtiBmuSWOpOmmg868zxmx8Na9I+JuK9m2GQWbVwnCYcgutwnZtytxQAPLnWJE/DWT8jxbdmjPb7LIxWWHaMVPPU6aTtWdw5kyfWj/C8T2mBxsW7Vs/1eTbDif0h3zO21BcDh87rbmAT3m+qo1dj4BQTWQZwvDLb4W4T/rAC3wOlkMUjzMFvILWM+GMTh/zgoxNq3ds3bmRs4Jy5mhXEERBInwmtpwfjWD/ACz8oDX8rDsyrJbCC2wyZTrMBYNec/EfC2wuKvWDM23IU9RujexFaga3gGAtfluL4dfw1jtf04w7FPluAFra795SsEDwofxIi2MLYFi2t4W1a8QpBZ7hlLbidwmWepY7UXxqNiMRw7iiHKGUNiWH+zfB63Sf3ra+vrUnHMMqcRuY/wCax2S4y3OzM4y2rfn2wHotEUvie7bTE5bdq0otBVYKpyvcABcsCdRmkR0FEvivhynEWLNizbthsPbutlBUAuCXd2J0RQPT1rGW75aWY5mJJY9SdSff769U41btYpVwSkW8S2GwzoxMC/lUkWGnbYkDrWhiuM46y2W3ZtWgFADXVUhrjDdgCYVPDc/ZRCwlv82XLvZW+1W+lsXMpzBWWTzgt4xpNZ27YZGKsCrKSGB0II3BFaHD/wDZF7/vVr/yzQSfCGGtYntsPdyJ+jLrd2ZGVhEmYKGdqq8SwT27/ZXcoZDBziRA2nqpGvka58NrH5QdwcLdnzzLIPSidi4OJWRYYxjLQPYsf9sg1No/tgbeXnQD/iY2g1rJbRJsozC2CAWaczSSTGmg5VPfwdvDW7WZA924i3GD6raRpI7umZyonXQaaUM4+CpsKwgjDWZB0IjNII60a/pDcjE5gZt3bVl0PIjIBp7UVWwGJw73exxNtEQnu3rQ7JlnVS41VlPORInegYxGVu6YiRIP40X+FMFaxGJtWLyFlddwzIRlVjpG/wAoGtAb0ZmgZRJgSTAnQSd/Ogs/lT/XPuaVVcorlALIBMMCQTqF0JHMDQ61peN8ZTFXLP8AVruHZLa2gHYkMiDu6FQc3jtWYuUUw/xR35e1nGZDDNMZUVZBIMfKT/eqSNJw/jFqxh7tk2mbtcuZhcCRkMrlGU8zrJqjgeI2rdu92ltnN1DbBVwmQNvEqZJj2qLDcXGdz2YIYyCMoy6EdCOc9JFI8Xts6r2QCBlzGFaVAMoNBAMgTvWRWwSQmsnMYgbnyqH424zZxdxXWzct3URLbkurqwSQC0KCHjToYFE8LxcWSD2YLZs3KBqIGokRBjz1oX+eUtIbLWQ/zBpywwJLAnTNILekaVRDw34ma1gMRgokXnVg2ndEAXF/vBVGnQ0/FfFDPgLWBI0tuxzdUOqJ17rFj02qH882e2uXDhwUZUATuiCpBJkDmBGm9WLvxBYI7uGWcxPeCbFlJGi6SFj1NBQ4ZB3mCRtoSNjH3edaj4l43bxFy3cS1cs3LaJb1cNpa+U/KCHH4UNs8YD5IT+zZSshQdHZyO6AI7wEbaeNWcfxRbisBbCs0S3dJHMgQJgmTJ11rSLPG+NrilR7lojEABXuqwC3cuzMkfPEag0+1xi0ME2ENq4S1wXDcDqBnUQAFy/LHKZplvjCHLmsqVWN8oAOULp3f2Zg7zUWE4zbRcpshxnZhOWBmjYEbiNtqDvBOI2rAvC5bdzcttb7rhQqtuYKmTppQ1cQyOroxVlIKnmCDoZovf4zZCqFtKTGvcCwee4g7n2mdartxm3H+rrPLRTA00210Da/teFUN+IeNti7ovOArZEVo2LKILAcp3irdjjIeymGxNo3FT+xdWyXLYP0QSCHQ9D6Gq+Kx9gXcyIGTIFACBYIMnRhBkAiY0DdRNPHG1zM7Wd8nMaBFy5QY0B301qKks8at4Zs+GVu1AKi5dKtkEQSiKILETqSYnaghfXWiq8VtQZw6/KQCAuhJ3gDXpQhgPGOXWKB2c0qj9aVAOuHWqDjWrtw1UuigL2r821jprU2DG5oZgn7seNEWfKsczWR25dlqH8T+c+n3VZw+9cxSBiRzoBRo38LcBGLN6bnZiygcnLmmWCwNRGpGpoI4gxRHgXHb2ELm1k/SKEcOocFQZAjlqN6o3uE/o/yLm/KQVNtLg7kH9IxQLq0aFetWR/R8xfIt/MSttkAt6tnUsd2AWApOprPYD48xjSCbMQqwLQAhWLjnvnYmd9anPxvi5P9lsggWwICAgZYMqYYjSjKp8T8NOEvnDlsxUISYjV1DaiTqJjflQnPVrjPErmIvG7cILEKNBlEKABp5CqmcfVH2/xqjoauk1wXBvlX2rrXf2QKqlNINTVU0o8R71BJbOtdW/GwHrrUQO/p99RzQXvy89B7UqozSoKd2oG2qW9vUVFPwV7LOmpiKslp3qvhV3qyiVkTWBUV5oefAVOlUMY3fPpQV7mpmmU80yiLWCeGPlV1rk0LstDA0QqwJZnbellPSoppZ6picaedNAqLNSzUVPlPh7imkeIqImlNBKp3FRmlHpXHaiFNKm0qB97CgQWuouYSAc5MeikVA2HT9fb9rn/srTcKcLZvOXW2Rbw8XGt9rll7k92DvXHv23/KcRhkBuL2Kg9ntM9pdW2RpJ8NKgCWcKAhZbiNEExmB1MfSUV0W2+qfY0T48jKmc5Ze0hlUa3mi5Esh+U+VS4PG91f0+w2yr9WAJjQ1AIyN9VvY1QuW2JJCk89uVai/jgBK3QxzLy2BOrbaQSTB6CoLeJUXZzASiSQoMGSJI2EDWgzZstvlbpsedN7BjsrH0Na63il2N1QREQvyn10IACmddjQR+M3tAVXumV7rCOQ2IkabGqoWLD75W9j/O9XURonKfY1NZ4zeVSoC5ZLfKdJbNuDUmF4tdAhVHIbM2gOg1PWddzRFfsW17p030OnnSFpvqt7Gr547f10XUz8vMaDn5fZXfzze17q8pGVuQ02OmnSKoHBG+qfY8t6XZt9U+xq0nE7o5A6lgIO5JM6b6nY6U5eNXgS2neMkQYJgD7MtFU+zb6p9jTSCORFXm45dJBhZBkGDv5TBEHbaq2Nx7XcoYDu9BH87UFjg2EF68ttiQpksRvCiTHjpWmtfBtkuUOIJKFXeFGtq5ORl/a2kbamsvwG8yX7bJEzz2g6GfCK1o4jiVUXGyA957kKJITtIXwAKmBoD70RL/8Az1f15/w0qH/6Y4r63/hGu0GYfGIVyN2ggBWCsAGykkEgjxpuExdu22a2byHqGUfhXaVSA/E4sOrDNcZmjV2DQA2Yx51SGMddoB2mKVKgfZxb+Ht5+nOlfxbEzpMfzz6/fXKVRSXH3BsR7D31rjY1yc2kwADG0bHz1rtKg4ce/PKd+XWpLPEH/Z8NNv58aVKqHW8Y42gak7Tv508cQcdPalSqhlvGOogER5eM02/iWcAGNNoEb1ylQQmuUqVB2aI3eKhhAUg8jmOk/d82+5jxpUqIH/lJ+s3vXaVKiv/Z"/>
          <p:cNvSpPr>
            <a:spLocks noChangeAspect="1" noChangeArrowheads="1"/>
          </p:cNvSpPr>
          <p:nvPr/>
        </p:nvSpPr>
        <p:spPr bwMode="auto">
          <a:xfrm>
            <a:off x="307975" y="-1066800"/>
            <a:ext cx="17335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8" name="Picture 20" descr="http://ia.media-imdb.com/images/M/MV5BN2IxZDBiMzEtNzRmMi00N2ZiLTlmYjMtYmZiOTlkMzJhOGU0XkEyXkFqcGdeQXVyMzAzODY0NzE@._V1_UY268_CR3,0,182,268_AL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" y="2152146"/>
            <a:ext cx="17335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2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psofworld.com/united-kingdom/maps/uk-roa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31" y="128873"/>
            <a:ext cx="4104456" cy="57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452320" y="4725144"/>
            <a:ext cx="1440160" cy="5760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39552" y="5843925"/>
            <a:ext cx="1440160" cy="5760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452320" y="3888036"/>
            <a:ext cx="1440160" cy="5760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7322233" y="1476157"/>
            <a:ext cx="1440160" cy="5760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80223" y="3401443"/>
            <a:ext cx="1440160" cy="5760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12201" y="1730252"/>
            <a:ext cx="1440160" cy="5760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7452320" y="6165304"/>
            <a:ext cx="1440160" cy="5760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84298" y="4782343"/>
            <a:ext cx="11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Queen Mary</a:t>
            </a:r>
          </a:p>
          <a:p>
            <a:r>
              <a:rPr lang="en-GB" sz="1200" dirty="0" smtClean="0"/>
              <a:t>12 staff</a:t>
            </a:r>
            <a:endParaRPr lang="en-GB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7452320" y="5445224"/>
            <a:ext cx="1440160" cy="5760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84298" y="5502423"/>
            <a:ext cx="11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Kings, Maths</a:t>
            </a:r>
          </a:p>
          <a:p>
            <a:r>
              <a:rPr lang="en-GB" sz="1200" dirty="0" smtClean="0"/>
              <a:t>8 staff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584298" y="6222503"/>
            <a:ext cx="11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Imperial</a:t>
            </a:r>
          </a:p>
          <a:p>
            <a:r>
              <a:rPr lang="en-GB" sz="1200" dirty="0" smtClean="0"/>
              <a:t>15 staff</a:t>
            </a:r>
            <a:endParaRPr lang="en-GB" sz="1200" dirty="0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5983120" y="5122129"/>
            <a:ext cx="1446507" cy="12978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983120" y="5122128"/>
            <a:ext cx="1418497" cy="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1"/>
          </p:cNvCxnSpPr>
          <p:nvPr/>
        </p:nvCxnSpPr>
        <p:spPr>
          <a:xfrm flipH="1" flipV="1">
            <a:off x="5983120" y="5122129"/>
            <a:ext cx="1469200" cy="61112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552" y="590248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Southampton, STAG</a:t>
            </a:r>
          </a:p>
          <a:p>
            <a:r>
              <a:rPr lang="en-GB" sz="1200" dirty="0" smtClean="0"/>
              <a:t>9 staff</a:t>
            </a:r>
            <a:endParaRPr lang="en-GB" sz="12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979712" y="5301208"/>
            <a:ext cx="3528392" cy="87248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84298" y="3945235"/>
            <a:ext cx="11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DAMTP</a:t>
            </a:r>
          </a:p>
          <a:p>
            <a:r>
              <a:rPr lang="en-GB" sz="1200" dirty="0" smtClean="0"/>
              <a:t>11 staff</a:t>
            </a:r>
            <a:endParaRPr lang="en-GB" sz="1200" dirty="0"/>
          </a:p>
        </p:txBody>
      </p:sp>
      <p:cxnSp>
        <p:nvCxnSpPr>
          <p:cNvPr id="28" name="Straight Connector 27"/>
          <p:cNvCxnSpPr>
            <a:endCxn id="7" idx="1"/>
          </p:cNvCxnSpPr>
          <p:nvPr/>
        </p:nvCxnSpPr>
        <p:spPr>
          <a:xfrm flipV="1">
            <a:off x="6084168" y="4176068"/>
            <a:ext cx="1368152" cy="57100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59161" y="1556619"/>
            <a:ext cx="11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Durham, Maths</a:t>
            </a:r>
          </a:p>
          <a:p>
            <a:r>
              <a:rPr lang="en-GB" sz="1200" dirty="0" smtClean="0"/>
              <a:t>11 staff</a:t>
            </a:r>
            <a:endParaRPr lang="en-GB" sz="1200" dirty="0"/>
          </a:p>
        </p:txBody>
      </p:sp>
      <p:cxnSp>
        <p:nvCxnSpPr>
          <p:cNvPr id="31" name="Straight Connector 30"/>
          <p:cNvCxnSpPr>
            <a:endCxn id="8" idx="1"/>
          </p:cNvCxnSpPr>
          <p:nvPr/>
        </p:nvCxnSpPr>
        <p:spPr>
          <a:xfrm flipV="1">
            <a:off x="5724128" y="1764189"/>
            <a:ext cx="1598105" cy="160090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2201" y="3446795"/>
            <a:ext cx="11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Liverpool</a:t>
            </a:r>
          </a:p>
          <a:p>
            <a:r>
              <a:rPr lang="en-GB" sz="1200" dirty="0"/>
              <a:t>5</a:t>
            </a:r>
            <a:r>
              <a:rPr lang="en-GB" sz="1200" dirty="0" smtClean="0"/>
              <a:t> staff</a:t>
            </a:r>
            <a:endParaRPr lang="en-GB" sz="1200" dirty="0"/>
          </a:p>
        </p:txBody>
      </p:sp>
      <p:cxnSp>
        <p:nvCxnSpPr>
          <p:cNvPr id="36" name="Straight Connector 35"/>
          <p:cNvCxnSpPr>
            <a:stCxn id="9" idx="3"/>
          </p:cNvCxnSpPr>
          <p:nvPr/>
        </p:nvCxnSpPr>
        <p:spPr>
          <a:xfrm>
            <a:off x="1920383" y="3689475"/>
            <a:ext cx="3299689" cy="30561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459161" y="2705409"/>
            <a:ext cx="1440160" cy="5760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3458636" y="6127870"/>
            <a:ext cx="1440160" cy="5760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397285" y="4171010"/>
            <a:ext cx="1440160" cy="5760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271040" y="5120902"/>
            <a:ext cx="1440160" cy="5760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382596" y="5174012"/>
            <a:ext cx="11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Oxford</a:t>
            </a:r>
          </a:p>
          <a:p>
            <a:r>
              <a:rPr lang="en-GB" sz="1200" dirty="0"/>
              <a:t>5</a:t>
            </a:r>
            <a:r>
              <a:rPr lang="en-GB" sz="1200" dirty="0" smtClean="0"/>
              <a:t> staff</a:t>
            </a:r>
            <a:endParaRPr lang="en-GB" sz="1200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688580" y="4941168"/>
            <a:ext cx="3891532" cy="47848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4748" y="4228209"/>
            <a:ext cx="11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Swansea</a:t>
            </a:r>
          </a:p>
          <a:p>
            <a:r>
              <a:rPr lang="en-GB" sz="1200" dirty="0" smtClean="0"/>
              <a:t>8 staff</a:t>
            </a:r>
            <a:endParaRPr lang="en-GB" sz="12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823571" y="4464100"/>
            <a:ext cx="2868288" cy="31824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76550" y="61891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Surrey</a:t>
            </a:r>
          </a:p>
          <a:p>
            <a:r>
              <a:rPr lang="en-GB" sz="1200" dirty="0"/>
              <a:t>6</a:t>
            </a:r>
            <a:r>
              <a:rPr lang="en-GB" sz="1200" dirty="0" smtClean="0"/>
              <a:t> staff</a:t>
            </a:r>
            <a:endParaRPr lang="en-GB" sz="1200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4860032" y="5244008"/>
            <a:ext cx="864096" cy="88386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84298" y="2762608"/>
            <a:ext cx="117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Nottingham</a:t>
            </a:r>
          </a:p>
          <a:p>
            <a:r>
              <a:rPr lang="en-GB" sz="1200" dirty="0" smtClean="0"/>
              <a:t>9 staff</a:t>
            </a:r>
            <a:endParaRPr lang="en-GB" sz="12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5724128" y="2975961"/>
            <a:ext cx="1750505" cy="13171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5328084" y="6127870"/>
            <a:ext cx="1440160" cy="57606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5452223" y="61891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Sussex</a:t>
            </a:r>
          </a:p>
          <a:p>
            <a:r>
              <a:rPr lang="en-GB" sz="1200" dirty="0" smtClean="0"/>
              <a:t>2 staff</a:t>
            </a:r>
            <a:endParaRPr lang="en-GB" sz="1200" dirty="0"/>
          </a:p>
        </p:txBody>
      </p:sp>
      <p:cxnSp>
        <p:nvCxnSpPr>
          <p:cNvPr id="54" name="Straight Connector 53"/>
          <p:cNvCxnSpPr>
            <a:stCxn id="52" idx="0"/>
          </p:cNvCxnSpPr>
          <p:nvPr/>
        </p:nvCxnSpPr>
        <p:spPr>
          <a:xfrm flipH="1" flipV="1">
            <a:off x="5868144" y="5445224"/>
            <a:ext cx="180020" cy="6826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2628" y="1788941"/>
            <a:ext cx="134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Edinburgh/</a:t>
            </a:r>
            <a:r>
              <a:rPr lang="en-GB" sz="1200" dirty="0" err="1" smtClean="0"/>
              <a:t>Heriott</a:t>
            </a:r>
            <a:r>
              <a:rPr lang="en-GB" sz="1200" dirty="0" smtClean="0"/>
              <a:t> Watt</a:t>
            </a:r>
            <a:r>
              <a:rPr lang="en-GB" sz="1200" dirty="0"/>
              <a:t> </a:t>
            </a:r>
            <a:r>
              <a:rPr lang="en-GB" sz="1200" dirty="0" smtClean="0"/>
              <a:t>         8 staff</a:t>
            </a:r>
            <a:endParaRPr lang="en-GB" sz="1200" dirty="0"/>
          </a:p>
        </p:txBody>
      </p:sp>
      <p:cxnSp>
        <p:nvCxnSpPr>
          <p:cNvPr id="60" name="Straight Connector 59"/>
          <p:cNvCxnSpPr>
            <a:stCxn id="10" idx="3"/>
          </p:cNvCxnSpPr>
          <p:nvPr/>
        </p:nvCxnSpPr>
        <p:spPr>
          <a:xfrm>
            <a:off x="2052361" y="2018284"/>
            <a:ext cx="3377032" cy="60507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71040" y="188640"/>
            <a:ext cx="199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13 UK Groups</a:t>
            </a:r>
          </a:p>
          <a:p>
            <a:r>
              <a:rPr lang="en-GB" dirty="0" smtClean="0"/>
              <a:t>(Formal = theorists – </a:t>
            </a:r>
            <a:r>
              <a:rPr lang="en-GB" dirty="0" err="1" smtClean="0"/>
              <a:t>pheno</a:t>
            </a:r>
            <a:r>
              <a:rPr lang="en-GB" dirty="0" smtClean="0"/>
              <a:t> – lattice)</a:t>
            </a:r>
          </a:p>
          <a:p>
            <a:r>
              <a:rPr lang="en-GB" dirty="0" smtClean="0"/>
              <a:t>~110 staff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93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3528" y="260648"/>
            <a:ext cx="7632848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611560" y="3356992"/>
            <a:ext cx="7992888" cy="3264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12043" y="260648"/>
            <a:ext cx="82809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Experiment is still busy confirming the Standard Model – 1960s &amp; 70s theory…</a:t>
            </a:r>
          </a:p>
          <a:p>
            <a:endParaRPr lang="en-GB" sz="2000" b="1" dirty="0">
              <a:solidFill>
                <a:srgbClr val="0070C0"/>
              </a:solidFill>
            </a:endParaRPr>
          </a:p>
          <a:p>
            <a:endParaRPr lang="en-GB" sz="2000" b="1" dirty="0" smtClean="0">
              <a:solidFill>
                <a:srgbClr val="0070C0"/>
              </a:solidFill>
            </a:endParaRPr>
          </a:p>
          <a:p>
            <a:r>
              <a:rPr lang="en-GB" sz="2000" b="1" dirty="0" smtClean="0">
                <a:solidFill>
                  <a:srgbClr val="0070C0"/>
                </a:solidFill>
              </a:rPr>
              <a:t>So what are formal theorists up to? </a:t>
            </a:r>
          </a:p>
          <a:p>
            <a:endParaRPr lang="en-GB" sz="2000" b="1" dirty="0" smtClean="0">
              <a:solidFill>
                <a:srgbClr val="0070C0"/>
              </a:solidFill>
            </a:endParaRPr>
          </a:p>
          <a:p>
            <a:r>
              <a:rPr lang="en-GB" sz="2000" b="1" dirty="0" smtClean="0">
                <a:solidFill>
                  <a:srgbClr val="0070C0"/>
                </a:solidFill>
              </a:rPr>
              <a:t>Answer: what they should be doing!</a:t>
            </a:r>
          </a:p>
          <a:p>
            <a:endParaRPr lang="en-GB" sz="2000" b="1" dirty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/>
              <a:t> </a:t>
            </a:r>
            <a:r>
              <a:rPr lang="en-GB" sz="2000" b="1" dirty="0" smtClean="0"/>
              <a:t>       * understanding field theory, the structure that underlies the SM</a:t>
            </a:r>
          </a:p>
          <a:p>
            <a:endParaRPr lang="en-GB" sz="2000" b="1" dirty="0" smtClean="0"/>
          </a:p>
          <a:p>
            <a:r>
              <a:rPr lang="en-GB" sz="2000" b="1" dirty="0"/>
              <a:t> </a:t>
            </a:r>
            <a:r>
              <a:rPr lang="en-GB" sz="2000" b="1" dirty="0" smtClean="0"/>
              <a:t>       * understanding strong coupling ala QCD</a:t>
            </a:r>
          </a:p>
          <a:p>
            <a:endParaRPr lang="en-GB" sz="2000" b="1" dirty="0"/>
          </a:p>
          <a:p>
            <a:r>
              <a:rPr lang="en-GB" sz="2000" b="1" dirty="0" smtClean="0"/>
              <a:t>        * thinking about quantum gravity where we know we must go </a:t>
            </a:r>
          </a:p>
          <a:p>
            <a:r>
              <a:rPr lang="en-GB" sz="2000" b="1" dirty="0"/>
              <a:t> </a:t>
            </a:r>
            <a:r>
              <a:rPr lang="en-GB" sz="2000" b="1" dirty="0" smtClean="0"/>
              <a:t>          eventually</a:t>
            </a:r>
          </a:p>
          <a:p>
            <a:endParaRPr lang="en-GB" sz="2000" b="1" dirty="0"/>
          </a:p>
          <a:p>
            <a:r>
              <a:rPr lang="en-GB" sz="2000" b="1" dirty="0" smtClean="0"/>
              <a:t>        * pursuing anomalies from the SM from astronomy – dark matter, dark </a:t>
            </a:r>
          </a:p>
          <a:p>
            <a:r>
              <a:rPr lang="en-GB" sz="2000" b="1" dirty="0"/>
              <a:t> </a:t>
            </a:r>
            <a:r>
              <a:rPr lang="en-GB" sz="2000" b="1" dirty="0" smtClean="0"/>
              <a:t>          energy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14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548680"/>
            <a:ext cx="36004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7544" y="548680"/>
            <a:ext cx="806489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Innovations in Field Theory</a:t>
            </a:r>
          </a:p>
          <a:p>
            <a:endParaRPr lang="en-GB" dirty="0"/>
          </a:p>
          <a:p>
            <a:r>
              <a:rPr lang="en-GB" dirty="0" smtClean="0"/>
              <a:t>   * Supersymmetric gauge theories</a:t>
            </a:r>
          </a:p>
          <a:p>
            <a:endParaRPr lang="en-GB" dirty="0"/>
          </a:p>
          <a:p>
            <a:r>
              <a:rPr lang="en-GB" dirty="0" smtClean="0"/>
              <a:t>   * </a:t>
            </a:r>
            <a:r>
              <a:rPr lang="en-GB" dirty="0" smtClean="0">
                <a:solidFill>
                  <a:srgbClr val="0070C0"/>
                </a:solidFill>
              </a:rPr>
              <a:t>Conformal theories (IR fixed points and UV asymptotic safety)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/>
              <a:t>   * </a:t>
            </a:r>
            <a:r>
              <a:rPr lang="en-GB" dirty="0" err="1" smtClean="0"/>
              <a:t>Integrable</a:t>
            </a:r>
            <a:r>
              <a:rPr lang="en-GB" dirty="0" smtClean="0"/>
              <a:t> models </a:t>
            </a:r>
            <a:r>
              <a:rPr lang="en-GB" dirty="0" err="1" smtClean="0"/>
              <a:t>eg</a:t>
            </a:r>
            <a:r>
              <a:rPr lang="en-GB" dirty="0" smtClean="0"/>
              <a:t> N=4 SYM – large sectors have been exactly solved even at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strong coupling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* </a:t>
            </a:r>
            <a:r>
              <a:rPr lang="en-GB" dirty="0" smtClean="0">
                <a:solidFill>
                  <a:srgbClr val="0070C0"/>
                </a:solidFill>
              </a:rPr>
              <a:t>Bootstrap methods in </a:t>
            </a:r>
            <a:r>
              <a:rPr lang="en-GB" dirty="0" err="1" smtClean="0">
                <a:solidFill>
                  <a:srgbClr val="0070C0"/>
                </a:solidFill>
              </a:rPr>
              <a:t>integrable</a:t>
            </a:r>
            <a:r>
              <a:rPr lang="en-GB" dirty="0" smtClean="0">
                <a:solidFill>
                  <a:srgbClr val="0070C0"/>
                </a:solidFill>
              </a:rPr>
              <a:t> models</a:t>
            </a:r>
          </a:p>
          <a:p>
            <a:endParaRPr lang="en-GB" dirty="0"/>
          </a:p>
          <a:p>
            <a:r>
              <a:rPr lang="en-GB" dirty="0" smtClean="0"/>
              <a:t>   * Amplitude methods – escaping Feynman Diagrams and efficient computation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rgbClr val="00B0F0"/>
                </a:solidFill>
              </a:rPr>
              <a:t>Spin Offs:  MHV techniques for LHC cross-sections beyond LO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2050" name="Picture 2" descr="https://encrypted-tbn1.gstatic.com/images?q=tbn:ANd9GcTGjxuMK2XZ3cZ1Dz5-MiHYueIfn5ob4Wg_-r5QMwNxYTOzfGnt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395287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ture.com/nphys/journal/v12/n6/carousel/nphys3761-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7270"/>
            <a:ext cx="2357636" cy="15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6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548680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7544" y="548680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Gauge/Gravity </a:t>
            </a:r>
            <a:r>
              <a:rPr lang="en-GB" sz="2400" b="1" dirty="0"/>
              <a:t>D</a:t>
            </a:r>
            <a:r>
              <a:rPr lang="en-GB" sz="2400" b="1" dirty="0" smtClean="0"/>
              <a:t>uality</a:t>
            </a:r>
          </a:p>
          <a:p>
            <a:endParaRPr lang="en-GB" dirty="0"/>
          </a:p>
          <a:p>
            <a:r>
              <a:rPr lang="en-GB" dirty="0" smtClean="0"/>
              <a:t>   * </a:t>
            </a:r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dirty="0" smtClean="0">
                <a:solidFill>
                  <a:srgbClr val="FF0000"/>
                </a:solidFill>
              </a:rPr>
              <a:t>auge Theory and Quantum Gravity are the same thing!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   * Black Hole information loss accessible (if not solvable yet)</a:t>
            </a:r>
          </a:p>
          <a:p>
            <a:endParaRPr lang="en-GB" dirty="0"/>
          </a:p>
          <a:p>
            <a:r>
              <a:rPr lang="en-GB" dirty="0" smtClean="0"/>
              <a:t>   * </a:t>
            </a:r>
            <a:r>
              <a:rPr lang="en-GB" dirty="0" smtClean="0">
                <a:solidFill>
                  <a:srgbClr val="0070C0"/>
                </a:solidFill>
              </a:rPr>
              <a:t>Holographic models of QCD &amp; BSM physics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* A first theory description of the quark gluon plasma at strong coupling – new  </a:t>
            </a:r>
          </a:p>
          <a:p>
            <a:r>
              <a:rPr lang="en-GB" dirty="0"/>
              <a:t> </a:t>
            </a:r>
            <a:r>
              <a:rPr lang="en-GB" dirty="0" smtClean="0"/>
              <a:t>     understandings of transport properties and links to fluid mechanics &amp; CM</a:t>
            </a:r>
          </a:p>
          <a:p>
            <a:endParaRPr lang="en-GB" dirty="0"/>
          </a:p>
          <a:p>
            <a:r>
              <a:rPr lang="en-GB" dirty="0" smtClean="0"/>
              <a:t>   * </a:t>
            </a:r>
            <a:r>
              <a:rPr lang="en-GB" dirty="0" smtClean="0">
                <a:solidFill>
                  <a:srgbClr val="0070C0"/>
                </a:solidFill>
              </a:rPr>
              <a:t>new cosmologies of the singularity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rgbClr val="00B0F0"/>
                </a:solidFill>
              </a:rPr>
              <a:t>Spin Offs:  </a:t>
            </a:r>
            <a:r>
              <a:rPr lang="en-GB" dirty="0" err="1" smtClean="0">
                <a:solidFill>
                  <a:srgbClr val="00B0F0"/>
                </a:solidFill>
              </a:rPr>
              <a:t>TeV</a:t>
            </a:r>
            <a:r>
              <a:rPr lang="en-GB" dirty="0" smtClean="0">
                <a:solidFill>
                  <a:srgbClr val="00B0F0"/>
                </a:solidFill>
              </a:rPr>
              <a:t> scale gravity &amp; brane world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 smtClean="0"/>
              <a:t>Remember: 10 solar mass black hole collisions </a:t>
            </a:r>
          </a:p>
          <a:p>
            <a:r>
              <a:rPr lang="en-GB" dirty="0" smtClean="0"/>
              <a:t>is now experimental physics!</a:t>
            </a:r>
            <a:endParaRPr lang="en-GB" dirty="0"/>
          </a:p>
        </p:txBody>
      </p:sp>
      <p:pic>
        <p:nvPicPr>
          <p:cNvPr id="3074" name="Picture 2" descr="http://philosophy-of-cosmology.ox.ac.uk/images/cft-correspond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54" y="332656"/>
            <a:ext cx="2504534" cy="23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s-images.forbes.com/startswithabang/files/2016/02/sig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82893"/>
            <a:ext cx="3024336" cy="243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74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Dark Theory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  * WIMPS, </a:t>
            </a:r>
            <a:r>
              <a:rPr lang="en-GB" dirty="0" err="1" smtClean="0">
                <a:solidFill>
                  <a:schemeClr val="bg1"/>
                </a:solidFill>
              </a:rPr>
              <a:t>axions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etc</a:t>
            </a:r>
            <a:r>
              <a:rPr lang="en-GB" dirty="0" smtClean="0">
                <a:solidFill>
                  <a:schemeClr val="bg1"/>
                </a:solidFill>
              </a:rPr>
              <a:t> &amp; their signals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  * </a:t>
            </a:r>
            <a:r>
              <a:rPr lang="en-GB" dirty="0" smtClean="0">
                <a:solidFill>
                  <a:srgbClr val="00B0F0"/>
                </a:solidFill>
              </a:rPr>
              <a:t>Dark energy &amp; fine tuning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  * Cosmological scalars, inflation mechanisms 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  and models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  * </a:t>
            </a:r>
            <a:r>
              <a:rPr lang="en-GB" dirty="0" smtClean="0">
                <a:solidFill>
                  <a:srgbClr val="00B0F0"/>
                </a:solidFill>
              </a:rPr>
              <a:t>Modified gravity in the IR </a:t>
            </a:r>
            <a:r>
              <a:rPr lang="en-GB" dirty="0" err="1" smtClean="0">
                <a:solidFill>
                  <a:srgbClr val="00B0F0"/>
                </a:solidFill>
              </a:rPr>
              <a:t>eg</a:t>
            </a:r>
            <a:r>
              <a:rPr lang="en-GB" dirty="0" smtClean="0">
                <a:solidFill>
                  <a:srgbClr val="00B0F0"/>
                </a:solidFill>
              </a:rPr>
              <a:t> massive gravity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* String phenomenology</a:t>
            </a:r>
          </a:p>
          <a:p>
            <a:endParaRPr lang="en-GB" dirty="0" smtClean="0"/>
          </a:p>
        </p:txBody>
      </p:sp>
      <p:pic>
        <p:nvPicPr>
          <p:cNvPr id="4098" name="Picture 2" descr="http://www.physicsoftheuniverse.com/images/bigbang_dark_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528392" cy="162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TwFBlFouV_4OkNW8zUZ37qSc71DU-eUCsK9_YbujOIjkKZbX7_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7920880" cy="24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6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World Leading?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ESF </a:t>
            </a:r>
            <a:r>
              <a:rPr lang="en-GB" dirty="0" err="1" smtClean="0"/>
              <a:t>Holograv</a:t>
            </a:r>
            <a:r>
              <a:rPr lang="en-GB" dirty="0" smtClean="0"/>
              <a:t> – UK contributed  5%</a:t>
            </a:r>
          </a:p>
          <a:p>
            <a:endParaRPr lang="en-GB" dirty="0"/>
          </a:p>
          <a:p>
            <a:r>
              <a:rPr lang="en-GB" dirty="0" smtClean="0"/>
              <a:t>   spent 20%...</a:t>
            </a: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368"/>
              </p:ext>
            </p:extLst>
          </p:nvPr>
        </p:nvGraphicFramePr>
        <p:xfrm>
          <a:off x="3779912" y="368474"/>
          <a:ext cx="5112568" cy="361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8019977" imgH="5667172" progId="AcroExch.Document.11">
                  <p:embed/>
                </p:oleObj>
              </mc:Choice>
              <mc:Fallback>
                <p:oleObj name="Acrobat Document" r:id="rId3" imgW="8019977" imgH="5667172" progId="AcroExch.Documen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68474"/>
                        <a:ext cx="5112568" cy="3617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3573016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21 ERC, STFC RF,  RS URF</a:t>
            </a:r>
          </a:p>
          <a:p>
            <a:endParaRPr lang="en-GB" dirty="0"/>
          </a:p>
          <a:p>
            <a:r>
              <a:rPr lang="en-GB" dirty="0" smtClean="0"/>
              <a:t>QM – 2                     </a:t>
            </a:r>
            <a:r>
              <a:rPr lang="en-GB" dirty="0" err="1" smtClean="0"/>
              <a:t>Edin</a:t>
            </a:r>
            <a:r>
              <a:rPr lang="en-GB" dirty="0" smtClean="0"/>
              <a:t> - 1</a:t>
            </a:r>
          </a:p>
          <a:p>
            <a:r>
              <a:rPr lang="en-GB" dirty="0" smtClean="0"/>
              <a:t>KCL – 2                      Nottingham - 3</a:t>
            </a:r>
          </a:p>
          <a:p>
            <a:r>
              <a:rPr lang="en-GB" dirty="0" smtClean="0"/>
              <a:t>Cambridge – 1         IC – 2</a:t>
            </a:r>
          </a:p>
          <a:p>
            <a:r>
              <a:rPr lang="en-GB" dirty="0" smtClean="0"/>
              <a:t>Swansea – 1             Southampton - 5</a:t>
            </a:r>
          </a:p>
          <a:p>
            <a:r>
              <a:rPr lang="en-GB" dirty="0" smtClean="0"/>
              <a:t>Oxford – 3</a:t>
            </a:r>
          </a:p>
          <a:p>
            <a:r>
              <a:rPr lang="en-GB" dirty="0" smtClean="0"/>
              <a:t>Surrey – 1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426551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STFC RA Funding</a:t>
            </a:r>
          </a:p>
          <a:p>
            <a:endParaRPr lang="en-GB" dirty="0"/>
          </a:p>
          <a:p>
            <a:r>
              <a:rPr lang="en-GB" dirty="0" smtClean="0"/>
              <a:t>13 1/3 postdocs across 110 academics….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0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Formal theorists are a core element of our Universities’ </a:t>
            </a:r>
            <a:r>
              <a:rPr lang="en-GB" sz="2000" b="1" dirty="0" smtClean="0"/>
              <a:t>recruitment</a:t>
            </a:r>
            <a:r>
              <a:rPr lang="en-GB" sz="2000" dirty="0" smtClean="0"/>
              <a:t> and </a:t>
            </a:r>
            <a:r>
              <a:rPr lang="en-GB" sz="2000" b="1" dirty="0" smtClean="0"/>
              <a:t>teaching excellence</a:t>
            </a:r>
          </a:p>
          <a:p>
            <a:endParaRPr lang="en-GB" sz="2000" dirty="0"/>
          </a:p>
          <a:p>
            <a:r>
              <a:rPr lang="en-GB" sz="2000" dirty="0" smtClean="0"/>
              <a:t>The SM </a:t>
            </a:r>
            <a:r>
              <a:rPr lang="en-GB" sz="2000" i="1" dirty="0" smtClean="0"/>
              <a:t>will</a:t>
            </a:r>
            <a:r>
              <a:rPr lang="en-GB" sz="2000" dirty="0" smtClean="0"/>
              <a:t> break and then we need </a:t>
            </a:r>
            <a:r>
              <a:rPr lang="en-GB" sz="2000" b="1" dirty="0" smtClean="0"/>
              <a:t>innovative and flexible theorists </a:t>
            </a:r>
            <a:r>
              <a:rPr lang="en-GB" sz="2000" dirty="0" smtClean="0"/>
              <a:t>and the ideas they have in the bag already</a:t>
            </a:r>
          </a:p>
          <a:p>
            <a:endParaRPr lang="en-GB" sz="2000" dirty="0"/>
          </a:p>
          <a:p>
            <a:r>
              <a:rPr lang="en-GB" sz="2000" dirty="0" smtClean="0"/>
              <a:t>UK is competing globally on </a:t>
            </a:r>
            <a:r>
              <a:rPr lang="en-GB" sz="2000" b="1" dirty="0" smtClean="0"/>
              <a:t>very limited </a:t>
            </a:r>
            <a:r>
              <a:rPr lang="en-GB" sz="2000" dirty="0" smtClean="0"/>
              <a:t>funding</a:t>
            </a:r>
            <a:endParaRPr lang="en-GB" sz="2000" dirty="0"/>
          </a:p>
        </p:txBody>
      </p:sp>
      <p:sp>
        <p:nvSpPr>
          <p:cNvPr id="4" name="AutoShape 2" descr="data:image/jpeg;base64,/9j/4AAQSkZJRgABAQAAAQABAAD/2wCEAAkGBxMTEhUTExMWFRUVGBgXGBcYGBcfFxocFRoYIBodHR0YHiggGholIRgXITEhJikrLi4uGB8zODMvNygtLisBCgoKDg0OGxAQGy0lHyYtLS0vLTctLTItLS0tLS0tLS0tLS01LS0vLS0tLS0tKy0tLS0tLS0tLS0tLS0tLS0tLf/AABEIAMoA+QMBIgACEQEDEQH/xAAcAAACAgMBAQAAAAAAAAAAAAAABgQFAQMHAgj/xABMEAACAQMCBAQCBgYFCAkFAAABAgMABBESIQUTMUEGIlFhMnEHFCNCgZEzUmJygqEkc5KisRVTY5PBwtHwFhc0RFR0o7LxQ0WDpMP/xAAZAQEAAwEBAAAAAAAAAAAAAAAAAQIDBAX/xAAlEQACAgEFAQACAgMAAAAAAAAAAQIRAxIhMUFREwRhInEUgbH/2gAMAwEAAhEDEQA/AO40UUUAVgsM471hmryh3oDZRRRQBRRRQBRRRQBRXkmsb+tAe6KwDWaAKKKKAKq+K+IrW2IWadFc9I86pW/djXLt+AqwuGwjH0BP5CufcEKQcMs2hVUkuIY5JpFA5jsUQuWbqWLNuSc1WUlFWyYq3RfT+MVAylpduD0LRpCP/wBp4zj8KjL4tuXIWOzjBYgATXSL1/qUkGfxpfY5OTufXvWK5X+S+kb/ABXpdPxrimAZEsrVTrHmeWZgUfTjTHozqGWBB2GM4JxWocZuz1voR+5ZP/v3B/wqAuSdRJJOT+P498nOO9an67Uf5EugsSLlOI3B/wDuSD52X/CSvY4neDpf2Uns1rOm3zWc4P4UuzF/LoCkavNqJHlwc6cA5bONjt1rbUf5Ev0T8YjLD4hvB1t7WUf6G785/gmjQf3qk/8ATGGPH1qOazztqnQcrfpmaMtEPxYUo1vtZ5R5Yy2+2lcnP8PQ/lV1+T6irw+M6RG4YAgggjII3BB7g16pe8Gxqi3MaALHHdSrGigBVXCEhQNgNTMcDuTTDXUYBRXgn8KzkjrQHqiiigCsMaDWsUAYzWwCgCs0AUUUUAUUUUAUUUUB4FZz6UEelAoAUd69VB4zxiG1iM1xII4wQCxBIy2w+EE1VHxjCf0cN5Jnpps7kD+06Kv86AY6KWh4jun/AEfC7nHrLJbRj8uazfyrxJxXiX/hrKL+svHJ/u2/+2gL/ib4hlPojn8lNc5ht0itbOKNVVVtoiQoAy7qC7HHVicEnuaub/it88UkZXhx1oyeW8kyNQIzvb4OM+1KvEeJTxBebbExxqqaoXSXyRRKAcIxcuzhhjSqhSpJ2NYZv5RpGuPaW5Pr2i/7SPw/56VHsrqOVQ6MGU91IP8Ah3redts/8/8AGuLg6TD9c5PTBGfL16/ve/vWKKKNgKKKKgBUvhU5SZGU48wB9wSMiolYNyYyrhNellJHMiTYEZOqVlX+efarRu1REuNxs8BWyRxXCxoqILu5CqoAUBJCuABsB5aZHpU+i+751iZdhzLi7fAIYDXcSnqNj16jrTYRXpnEYrGaD6V6AoAUVmiigCjFFFAFFFFAFFFFAFFFFAFFFFAFFFFAa7iBJFKOqujDDKwBUg9QQdiKWLjwSo/7LdXNoB0jR9UPyEcmQg9kK010scY4vNJK9vasI1iwJ7kqGKMwDCKJTs0ukhiW8qBl2YnAh1W5KF/jHCLq3XXPxC10dAZlkjyfT9KwJ9gKXTJxB3Agto5EPWVjLEg9wJ0VnHuqke9OlnwmKNuYFLykYM8p1zn+Nt1H7KaV9AKmk1zS0dI1Tl6Ik3B+LEnBtANOABJJsfXPJ3+VV0vDuKqza4oXARSMSsAWy2oKSnxHY4OANt+tdK1j1H51nUD3FUpeE2/Tl8nh29b7RI4YJd/Mtw4JwcDWBCVcbZ3ycHsa3w8L4uoOWtnJyR55AB5QFx9n0yCTvvq6in++4bHLG8bg6ZFZWwSDhhg4I6da88J4YlumhC7ZOSzsWYnAG5PsAABgAAYFTtXAtiTHZ8TyQYoTk7YuHGBgdcx775Odqp5/Ek8c/wBXeIc3Vo0iYHfBPdBtgZzXW6S/G3C1+tWdz35vKYZc51RS6DjVpGDkfDk6uu28aY+E6n6UMfHbk4xbPvq6sgxpON8gdeo9RvW0cduR1tXPyeE/74q4uLXLDTtnr6V7WxX3NY2vDWn6VMfiJ/vWc/4GE/8A9K2cE4+k86FbB5zE5Xz/AFbCkr5vM0hC7EEkelWZsk9D+dHhng4hnbRI328inonkJGnI2wRjGxHbfNXg1ZWSdDh9HAzaGYKsaXMslxHGpyEWUg41YAJLam2AA1Y3xktNLn0drp4dbr10K0edh+jdl6DYfDTHXoHIFFFFAFFFFAFFFFAFFFFAFFFFAFFFFAFFFFAFFFFAFJPE+daNMDDJLBJK0ySQqXeNpANaSRjzkZyVdQ2xwQMZLtRUNWqCOXHxVCTj+kE+n1W6z+XLrD8SuJAfq1hdSNg6Wki5SaseXPOZCV9xXUqwxrP5RLamcCu/G94XkSK1RNAKMGYswk5hQt5BpZVKNkA9MHPat3/Sm+BGY7dgzY2EnlGO5zuMj+9WxeG3kdqLlrUxxoIjNzARM7ylRKUjGWwruzZbc4wBvkVUP1vVNybS4OpkZNUMiqNgHH2gUD4fzNYyUk+DRVXIxQ+NriJWM1mTjIBjkDLscAsCNSoeuQGOO1OvDeIRzxrLE2pG3B6ZGSM4O+Dg49aQrLhHEtGt7dMgt5DKglIz5MYzGMDAOW3J7Y3uPAvB54JLh5IVgSXQeXqRmLjOp8psAQQMZO4J2zvCvsl10N9UHjmFmtGZBl4mSZQOpMLByB7kBl/iq/qNenoKggTLziOkwSAgwSeVj6GTHKfP6pPl/jFWdLVldQBpLNsG3dpEt2bGh1GOZGu/RGYqDtkDA+GvEL3FkSj65rfrHIFZ3XJYnm4JY9QAVGNu1ZuHRspdjTipfCB9vGT0DBifQLuT+QNJ0PiOWfy28D62A80iMsaauuok7lf1RknbHqGmDh0kv9DViZZEC3EgAHIhYectjZZpR5UTqAzN0FTDG3JESmkhr+j0H/J1sxGDInNx6c9mk/36Yq8RRhVCqAFUAADoANgK916ByBRRRQBRRRQBUXifEY7eMyytpQYHQkkscKqqoJZiSAFAJJO1SqRvpAvmS5s1HQpcupx0kXkqpHowSSYD94+lQ3SsF6OOTkahw+505281qHI9dJmGB7HDe1b+F+IIJ3aJWKzKMtDIrJKB66HALL+0uVPrXPI7qQHUHYH1DHNWUnFI7hRHeIX07pNGSs8bfrIy4Kn3BHvms1lT5LOJ0aik/h/HZ4RiTN7AOk8K5uEH+ngXzMf24xv+oOtauLfSDbloobW5tTLKW1PM+lIVTAOtMq5kJYKsXlJ3ORpNa2VHWilCx8VmKQLeT2xicMUuUDRIGQAtHIkrtpYg6lYNggMMDG7Dw3jNtcfoLiKb+rkRv/aTQE6iiigCiiigCivKt1r1QBRRS14w4vdW/LMMacls8ydkll5RHTMMWGZTv5gcDvgUB5+keVFsXZn0sHiaIY1a5o5EeKPTkagzIARkYGTkYzUG24ukhRSyLLIrPy1YuBo06/NpGwLjqB1rnN/x+K4uEY3DXchJVCdIVBjzlUTyRjHXcsRsWNSHukGCSPMdC+pJ3wPXpn8K5MuTeqN4Q25Hu341A7RqkgJlR5E64ZYmCud/Qt09j6Vv4ZdGWKOQoYy6hihIJXPYkbGkWJyvwnGxG3o3UfLepN9xNora2uFk08q45ZyfIySqww3bYlTntprOMrLOND1S54pMZiJmlaKPOWCMFd1GcoPvYOd9ODtjNUzfSCk3Lit3jWZwSzPuqKvooILSHfCZ6Ak5A3rHs3QvKQt6rEmUPGv1jfO6k7Mg7R4GB09Da6KpWY8ScS4XMgiSRE5YWMEaVzGQrgJ6KMDcAEH0Iqi4NxK8kYx2za9OMtIQ8Sg56yxsG7HYgsaY7OMQqLmwOqJvM0K7Aj7xi6GOQd06HGMA70yPw+G7xq/o9zj7K6RQHyeiyrsJEPcN77g71KcXt/0mmir4Jwi4kuY4rm9wkmpVNmWRuYia2jcyDWmUywZeoVtxtXVuFcLhtoxHCgRck7ZJJPVmY5Lse7Eknua4u6RW7P8AW7ZTdIypIMEhmYERyI2RhX6K+QR8JORXQ/os4k9xZtLlzCZWFvzG1SCMBQQzHzECTmqNXm0hc56nfE1xVGU13Y40UUVqUCiisM2KAzRWBWaAKXfG/ADdwARkCeFhLCT01AEFWP6rqWU+mQe1MVee9AchtLgupJQxsh0vGwGuNh2Yf4HoQQR1rYwyCRsf5fP5U/8AiHwzFdebLRTadImjxqA9CCCHX2YH2x1pPvvDHEIv0ccV0uPiV+XKf4JMp+Tj8K55Yn0XUhUEPEAzMJbc5xjKSDSRjOnBzg+5O5/CreC7umyJ3VhgY0s5/PX+FZaK6XZ7C7X5JG4/9N2qBeT3a+YWN0ERsuTC26aCWI9CGx8wDVdMvCbRugkEk2tWbNuzJjoutlQlh+0FYqD21MK23NwfrdnI0pjdZJPt9Cu6KYJgR5gSQSVGDnGc1V+FLlWiIBBYNqcgghnlCyNjHUDmBfwrTNdcy8wD5YEK/N5MFvyVV/tGo1OP+iUrOm21/ddYb61uR/m5kMUh+Txk6f8AVGpzeLUi2vIZbX9tl1wH3E0WVUfv6D7VzWvEt1cx4a2l0MucrkhXHpkbqffceoqY/k+os8Ph2Sw4rBOMwzRSg943Vh/dJqS5rhljx+2nlMd9w+B5e/MhVJSuN2DoMOBk/lmmizksF/RSXtttsY7iR0GfRZGdT/Yrb6x72MtD6OlxivdIK8akT9HxRJB6XNoS39q3MQ/u1sbxlOp/7lIPXm3SH+z9Wf8AxqfpH1DTLweqK5mnju8kONFtbAqG1ETTkEkgrgcoahgHOSNxWqXjDOPtry8l/ZiENvH+Bj1Sj+3UPLBdhQl4QvpV4K8dwty11IscwdGkkVXjgOV5aLpC8tWy5JJ3Ma5JOKVrDw4rJG/15TDCCVaFVAAAwSWZnGQM7/Op/iCNWeKWKB25RYsjzzSu2pcBgZ2I1L2G3xNUzhXHLWRNIdUIwHjk8jAvjYq+M7nG22dq58k7dxNoRrkR7a/QiBY2ZgsksuF1O4DmTSDpBOrEg699VOvArKeSKFJ49KxSSShGwXZmLhNQ6KqI2MHfPpir5RjoMVHNkxkZmml0HYRoVUAbfeUaz/a71TWn+i2gXfEVvJ8M/wBXggydgNTNjODuFCt32zuKqeG8dEDqnOM8ewEuCSuehZgMMnY53B657MfGLOyiJmmWMBV2MhDOTv0LknPoM0p8Q4i1wSsMTGM6kII0oUZdm1EZyCegB7+1WStV0Q3Q6W9qUn5kQ+znzzVyMK6jyyAepxpbHXyn1NWtL3hji6uOVIQswAyh2LEbEpn4lPXb13rZ4kvLiD7ZAJIVH2iY84wG8wbI23XP6oBO/bJpt0aWqsZOI2rXUavHg3lsp5eTjnRnBeJidtWwKk9GAPTVm2+iu2cW0szjSLmdpVTbKgIkfmA2VyYySvUZwd8ikTg/E2haIiUyQSECKXUGaN+yM331PRWO+djnIp8i4mLc/WxtbTMBdL2glOAJx6RtsHHur7Ycnqwyt78mGRbbcDnRRWCa6DECa1k5oNe1WgMis0UUAVgis0UB5A9a9UUUAUUUUBzbxZ4GeKV7vh0Ss8vllgJCgkk4kQnZd2yy9CMkbjdAPBZ+HELdxshZsmfZoZGY7nmKBp74D4NfRFeZYwwKsAwIwQRkEHsQeoqksakWjJo4oKyKeeIfRtaMS1u0toTviFhyv9XIGRf4QtU9z9GVycaOJAYz8VspJyCNysgB656dQK5n+NLo2+yFriVpFMNLxhh1wex/ZPUH3FarK1WJAgZio6ajkgemfQe9XM30ccSTOm5gnG3xcyI7D9kODk77+p+VVV34V4inxWbv7xSQsP7zq38qq8M+CVkiYa4UfeH/AD8q1ter2BNajwS+3/oNwAOpbkqox6lpAAPeqbh/Dbu4bWAkKKAj3GoNExDg4i0kiZwNQIUkb7sMZosL7DyIuDxLUdEa65CCVXO2B1Zm+6g7n8BkkCpFlCyoA7l23Jbtk9gOyjoBXu1tYoEKQrpUnU7tjmSEZOpyNgBkkIPKuT3JJ0ScSjUaiw0HBDgjTv03zWcq4iXV8sl0u38McsragphgOZC2MF8bJk9hnU34D1qbNfmXKQNhR+kn+6gHULnZn/kvf0rUqLhUjGI1yAuxD5+8TuTnc++STUxVEN2Q7DhKF86WjU7ctWKqME5PkbG+1Wd1wGGRSjBsH9piR8ix6VMtYNIyeprfRzd8hRVFR/kNQwIVRpOUH6vl04GB0x69z8qlCwPdv5VNrINVcm+SVFIpuKcCWUDJJx06ZGSMkZ2B2xnqMnFTvC99KGNrcnUwBaJiSS8YOCrEjd1yuT3B9jUsioHGPKgmHxQNzRjqQuda/wASFh+IqVK9mKrck8CXkzS2p+FCHj/q3yUH8JV1+QWnPgN0FkKOA0co5bqd1IbbcHqN8fImlTiEJ+tW0yAkMHjYgbYIDqT6DyMP4qm3l7okhTG0rMmfQqjMP/aRUptSTQramPPg5mi51i7FjaMBGxOWaCUaoc+pXDxZ78nPemB+tLPD5s8QhfG9xYtqPvbSx42+dy9NVegnas42eVWvVFFSAooooAooooAooooAooqr8Q8YFtGCqGWaRhHDEDgyO3QZ+6oGWZvuqrHtQBxvjsdtpUhpJZNo4YxqlkI64HZRkZdiFXuRSrxrxHcxZa4uYLQdOVFHz5RnoGkdlTX+yEPtmqzinFhaLLI0uu4YD6xcgdcHaGEdVjBOFA3JOdySaOD8PW0C3d2ge9cZihJytsjdMj/On7z9c5UYAJMWCz4RxbizMGWAywHr9ZRLeTHquiRjn2aJfnTBL4hkj3ms7gJ3kiCTKP4YmMv5JSNf8TlmOZHLe3RR8gNqjxSspyrFT6qSD/KosizqnDOJw3Ca4ZFkXOCVOcEdQR1Vh6HBFQuPcb5GmONObcS55cQONh1dz9yJdst8gASQK58bomQSlmSYDAuI8CXA6Bx8M6fsyA+xU71BvOIyxBllyZLjJa6zlbnTnTGpwOSEH/0MDG5827GJSpWWirdFxxa6Qn+kOL6YHOCMWUZ/YiBxJj9Zyx75HSqi8u3lbVIxY9B6AegA2A9hSlxHxMFIYEBCkmxwG1xMAV39cnb2pnsbO4nGpI+TFtm5uAUjGf1FbDyn0wAp/Wrkl9J8nRHTEhcTYBd3Ks3lUAEszHoFUZLN7AGqW08NMrO12OWoG8YOh2BXfncptIA/VHm9SuMFu+swW2r6rrmnGEkuW0mch8bIuwgjwc4ABIHcjJgRwMW1SNkhmKBSQNJGBr3856nfbf8AGovQqTJrVyRAS+kIpRVLAKNGhl6KdhsuNwBj3qZb24XfqfWt2KKzbsukFFFFVJCovEbzlKHK5UEazndVPVsdwDjPtk9sVKqn43bJKQHHwg4IJDDV1wRv6bVaNXuQ+Cw4feiVSyggBnTfvoYrn5HFbp1BVs7Ag5z2GN8+1VPhJQLWIDYYz/a83+2rd1yCNxkEbdd6SVMhbomeHZddrbsdyYYyfnoGag+ILlRNar97npp2PfIbfpnS3+NVvDeNi1UW0uU06gjnddAbYkjpgFfiA61Y8L4TPc3UUikNCmXTQ2dbFcKWGMADU51Zx02q+n+RF7D7wRv6XZf+Uvvy+sWn/CnSk/w9ol4hIYyGjsrcWusfCZZXEkyg9CVEcOfQsR2pwruiqikcsnbCiiirEBRRRQBRRRQBRRUbiXEIoI2lmdY403ZmOAM7D5knAA6kkCgN08yorO5CqoLMxOAABkknsAK5jd8WeaRrk5VpFKwg9YbcnIPtLMNLt3C8teoNWnH+PpeFLdVkSDQ883OiliMyQaCsSLKqmRHZhrIyAqkH4xSZxPi5Mgij+0uJm0oo3HMfBXXj4Vw2rPTCt6VDILHgcCSTPcyjVb2RART0luiMr+EQIPzfP3aL1+c/Mk8z6tQJ7HBG3psSPlUviESwpHaRnKW4IZu8krHMrn3LE/zquEh1FdJwADq20nJOw3zkY9O4qGDRb3mqSSIrpaPB/eRujD8QwI7FalVT8Zn5c1vKdIGeUWLAEiUgBcd8MFbPYA1s4bMqc7UQAbllXPdm07D3zmoBYhDqJ1HBAGnbAxncbZyc+vYVYWlzEIpormPmwOjEx9y6jyaPSQnCqRg5K+lQq8QSD6xHncQq9ywI2JiwsIP/AOWSNh/Vml1uFyWPC4rfhkfKWKOe5Zf6TO+CCxHmTpuo6Y2G2Tkk0kG0a5bmIWgtT+jhWSTTjsVy2Y0PUIuBjHyFh4glPIk83mcaAc76pTpz88tU5ECgAdAAAPYdK45ZZNHWoJEeGxVfU/8APfua3qoFebidUUu7BVUZJNa/C99ayTy/XbaabQxVIMRlVAx5pYC4kZyckBkIAAxuTUY8byMTkoI0txm3yRzo8jrhgfzx0rZa8Qik2jlRz6Kyk/kDmnLiPjXTpFr9mu4KTWF8ABjbHKj7Ht3z2xWb/jnD7iPFxZyXTgZLfU3iGcdUe406PnryPWt3+KvTL7nP7ywuCSUumGTkLojwBnp8OTt3JqGtheA73MmNR6LFnTjbfT1z1P8A81acOjlnnZLCMSR6S4he5DzRaeoaRVKJqyFVHcnIPmA6SrebWM4ZSCVZWGGVkJDKR2III/CspxlDk0i4y4I3DreVcmSZpM9AyxjH4oozUac5Y/M1MuboDYdf8KrnBwcHB7H0rNelmePC0mlOWeqFoz/AfL+a4P41fSMVBIVmIBIVd2PsB3JpV8OqyzzAg51Idwg8xB1HCEjcaT677011OTaQhwV/2VwupSCGBBBHY9VYHcHsRTD4X8J24mttaEx3UVzqCs6DXE8WjPLYZyvN6+9aL/w619E09sdF7FpMiAhVulB2JP3ZTjTr79G6gra+EOItPHwnKlHSe6Dggg4jgmV8hsHAeRFPvXRhhTtcGWSW1dnQ+GcOit41igjWKNeiIAAM9enc+tSqiz8ShT45o1/edR/ia9QX8T/BKjfusp/wNdJiSKKKKAKKKKAKKKKAK59414ti9jTAb6tEJkDDKiWZpFWQjuyLG4Uf6QnsKfWauXePGA4jgEHXbptkZBikfO3UbSqffaqZW1BtFoK5bi9f397cSw2bSNNznj0TSCP7KYMxZgERfszEJFZMnIPbvY8Sg4TZxoi2bzqhCSXIY/WVxgLJEV32O+FKAAbZ6VQw8Q03tqQcNrk0/wCplXr06sPzqymjVlKMAQwwQe471z/aSSNfmm2REnuo5ZUaOS4ijlRRcRxs4MTx8xZG5eWDMrRnOMZJqdFxHVgLDckkZwLa4J+XlQ71U2uOdoDyI0MNvAJIpHjc8qPuY2B+Erscjarx7ucrpN1ckevPlDfmjA1o80CnyZW+JOHXLRkuv1WJlK6rpoUjbPoo1Tl8HYKo6VReDZ2kkHOyzqGkXby/a4bmHOMswbSuOgR/WpvG9MaSMmeay6OYzM0hL7KNbktjJHei7iExjmtFCtbjlqrAc1STpCSAnAjC7kgkkE6fe0JqS2KyhpGdjgZPQVq4dHmCa5/8TKIo/wCptNWT/FKzH5KtVUBurqaO1RTHLIWGtdWlQhw0qsGV10g5AZSpOF3J2YPGk0duqR24CwwKIo1UgZYd8nALMcDJ6nfvUZdo/wBjGt7F2SYtMoGdKnfGnB9jnfvn8BVhKTg6QCewJwCfc4OPyqv4ZbjJcDBJ1MNupGB06gAY/AVZVxSOpELiaPmFl1kRyh2EfL5nkDFCvN8hIfQ2D6VLveOc8BLiQynBIF3w1ZiAMAkG3AA6gZB7+9bYoix0qMk/7Nz8gBk5qLwuISX8D4JRY5tEmk8tnHLP2b/C+AGJKkjbFb4cjSqtjLLFc2RJGiHw3drH7A8Ri/ui7AH5Vpa3VutzHLnssF/cj+zJM6/mK6XmjNX/AMr9GGk5o9zcaxbHnaNDMiNKlvCFVlGo29qqvg6h5WK5wd+uN4RYV5aYGWZiBsF1sWIUdlycAZJAxuetW3G+GO/EIzFJGrvbyeWXZXMbxYQMoyjHVnU2oeXGN6osNrZXUxyIxWRG6ow6g47bggjYggjIIqmSUppN8G2Ol/ZmNMnH/O3WsMMGpZZUXc9wOoBJOMDvhh2FVd/cktpTBkbogDliO5CxgsT8hVK6L2euAYMkjdzK4/sKFH8lq7mnVMaj1IVQASzE9FVVyWY+gBNUPC+HzW4YzxyxqWMivJFKowFBbJkAO2D19acOAxm3jW5cA3c6a0yM/VoZPgRQekrLgseu+Ogq3y1S3IeTTEkcMs7mBubJMLMFSAmlZLpg3fTkxxdARq19NwDtUWa0tSxcwGZ2LFnuZGfUX06jy0KxKW0rnC74FZdySSSSTuSdyfma1Rq2WyQQT5QBjAwNjvuc5OdutdMUoqkc7k27ZthCIcxwW0f7ltAP56Mmiblucy21rL+/bwk/mFBH515oPQnYYBOT029amyC34Vd6NoJZLZuysXmtD6Bo5G1xL/VuvvTpwHjJmLxSJyriHTzI86lIbOiSNttcTYODgHIIIBBFcv4Xwue7tFu4bkFsakhVFEZZD543JLMzbMuoFQCQcEdb/hfEp43S/aB2s0t44GYZMoGdbTCMDLxLkKcebyswBFSnZNHSKK1wTK6q6kMrAEEHIIPQgjqDWyrAwTVBN4wsskCbXpOCYkkkUEdQWiVgCPSljxVxvnyyId7aBzFytwtxMuNZkI628ZIXR999QOyEVQX3iCUaQXfrgBCFVBjbCggAbAbDuPesp5lF0Xjjb3LvjXjSSaVUtp47eFJ+U07DUzScgyKhjdQFiZiFzqDEoQMZBpWmhtUhikeF55IrW4Ny1swRi6PBrlkmLI7HWCMAMSJHPRcHfBZJetJdXLMYrfTFkHE00hGoRGT4ljUMCSDnzbEYOYV3EVaTkW0AWaCW3dR5B9oVw7EZeTGG6nO43HWqvKtrLaPCLL4OmTiNtC96i81DNGeW7KHgKvyirOGYbbPqyRnYVr4jxIRtpm+zdGkR8ZKBo/Rj2Iwy56g1ZzC4kKGWVC8KKsUqpiQFXVtZySpY6ApwMEFumai3XBUlZnmJkkdzIzHYE+XHlXbSAqgD2rKc4Oi8YyRW8M8xUudMkz83GcNgFSB8goUGmOR8An0rXDbhenX1NauIE6R6Z3rBu2aJUik4g4MkKtnDSFjhWJ8isRsoJ+LRXh4W5olhaVZMYPLikfV0wGUKcqMHbbr1FMn0XwleMAkABoJtPmYknVCScHZevQeldxrsx49k7MJS3o4XanisYa5is5gzRpHJiL9IqFiAofE8WdR6Bh0B6ZrEtxzfPKrJyt2gZCJFOMjWjDVt1GNj1ruhFU3iDwvbXgHOQ61zolQ6ZUz+qw3x+ycg9wavPHqKRlRxzhnEUmZijKfYHp8x1B6dasCaseOfRncBtUawXijoX+yuB/Go0MffyUocS8OPE2qWO+tmGPMytLH5TkZdeYunP7Q61zSwuzdZEM/ArZJ7hkkINvDFzp1/znmxFGf2GZWYjvoAOxNSOOu1ywYsY2QgxMmAYtOQNPbGCQR0IJB60s+CLtYzcQieObnJEVZDviGSUkMMnBHOT8B7UwyAA6y2AoOd8Lvjc/LHX3NW4SSM3u7ZmDj1xH5Zrcy/6SArv7mORgV/AtW258TYH2dtMx9X5caD3ZmbIHyBrTKW20gHcZySML3IwDk+386zJGGBVgCDsQRkH5g1Sl4RRRcNZ7m6N0zBwqNHqTPK8xHkjz8arhsv95m9sCw4iuu4hzKI+ZG8bMU1seWMpgagCwBkA1bAEdcYqwjOnGNsdMdqpOI3Ae/t4x9xJZGA7ahpXP8Af3+VXTHBJ4rwe2NvIixF5AjFJ5WJlV1BKFdGlIxqC5CruBg5q64T4ghggUWFssIkVWMjeaV9QByxO7Nv1Ymq29uwmhSCTI+gY/dZiT7AKap0k0WMbDqtpGw+YgUiolOWnYtFJvcjeIL2S6SaWSU8oBo1LM2ZXOV+6CdCnOEUeYj063lzxj64nNgdUm0x64235bxhVeNh10kqcMOxBG4Iqgu4Qps4h8CQsyj1ZRGoPzwzf2jUfhvBVleQjyNHcbshKvoMK7Ky7jzNqx061tGk9JnLdamXbcdCYE0UsbEgEBGZd+4dAVK/kfas8CnivLkRym4jieMGNMNEHcajIjMAGLBdJAVsEBuuK0/5Pu0jbTds7hTpDRx7sAcAnGcHavNpw1Z40lM0zsQHRywBjcdCqoFUOpyNwT1FXa2KImeILBrC4Xkp/RZ28qKuWEunHLBZwFVgNYJzkhh3qvQSXZDNbxxpp8rTZc+bO3KGBkHrqP51ZTxXU7D61ca0DahEihIyVKlGOnzbEHyksOnpU+oVpbkur2IPDvrlmGS1kR+awZzMudLYILoEKrg+QEdAFyAd6avCl/8AVV+ryyO4kZmd8/o3lJLaMABEyTsBt19apeZgdtu57V5qSLHTg8A4dPHaBmNpcZ5BdmYxzKCzxlmySsihpFz0ZZB3UU3Vzi5Y3PDpV3M9kPrEBBPxQgtHsDht1K79iKsP+s2z/WH5irkiBw3hkrwRTsk4My83NvcxNkynWxMN2gC5L5IR+rGtN3w1w28k6E9Fk4dOT7+aCVlJ+VdC4v8ARhbynUk9xDjGFDK6AB+YABIpKgMMgBgKrB9GFysnMTiWCWZjqtyT51CsNphtgA/OsXBt8IupCRYrdC38vOCLNMS3KdoGIYjzQrmeJ8Z3x0xnpW+K/Y7BYpWHUQXEJI+aTGNwfbHami48P8SsmAt4zPEJGkZomjVmDxIG1RSsBnmKxGGOzVSw8XvQVW9spnAhZWL2bsOaCNLZRCGyM5wcbdqpKF8ovGXjNcc0h2FtcH5R5/mDj+dbHiuB/wB1kHu8lsg/9SYYqDa3sBMJl4bbj7Jud/RCDzfJpxlMgfGcb17bicaq6wcMjLhotDJZOchm+0OBHjIXpv1HfpVFjj4ydbNrO2cG4sIz00m65kv+rgRsn21Vvh4eXG0t5P8A+XtFgTp/nL5tx7gelEF3xJ3UxWk40SnAW2aNWiKkZ+0CqGGrv+r2zUy18M8YlRQ66PtJCwmnUB1bWEzyeZgjKHGPu1dR8iQ5esjcK4cLW+t7nCR8uVY5FNw882m51RBmyqxxjWyfCD89sHtdc14P9GD4UXV1qHKELpCpBkXKk65JCxOSo3UIfeukgVvFNLcyddGaKKKsQFFFFALPjXwx9aiDwhEuomEkTkDcjIZHIGdDKWX2yD2rn0FyHLRupjlTaSFxh1+Y+8p7MMg9jXZ6reNcBtroAXEKyY+FjkOuf1XXDIfcEVScFIlOjmlZxTa30eW33ZbpB6Cdm/nJqP8AOvUP0c2OcyLLP7Szysv4pqCEexFZfFltQlQF5n5VsnOl6HB+zj95X6IPbdj2BqPceE7qwleaZHuFfJaaBdQGcY1RYMkekDSNBYYGTiuyWdpHEgjiRY0XYKihVHyA2Fbq0WNJURqZ87cW4qskjGFuY0UbJGqAszTTDGyr5joRWJwPvH0qO/GUdeUkUzIgEeFicnCIANsZA+6M9xX0UbOPWJOWmsbB9I1DPXfGa31DxJkqbR88NCz2kbKGMtqSpVlZXdVXBBVgDqeMo4yNzpqbw3gtzbRR3kzRPBdCNS8TFtLb8t38oA16tBxnB0Dvt03xpwBnP1qBNcirpliGMzRrkjTnpMhLFOx1Mp2bIU+C3nJVwE+tWNxr5sIUlgT+kaNDvq68yA+bPmUZyGvpV2UvogXLHyqNfmYDUoXy4382ropxp6fe7daqpJPqkpJ/7PO2Se0Urdc+kb+vZifWrm8tRAgmik+s2DfBcIdRiH6k2N8DpzO2MPgjJxIqupBAZGGD0KsD/iKEGysVRJBNa7Rgz246R5+2jHohP6Rf2ScjbrU+x4xBKcJINQ6o3lkHzVsGoIJXlkUgjKtlSGU7jcEEMOnX51kk6gABpwcnO4xjAAxvnfvtj3rZiot3xCOPZ3AY9FG7n91R5m/AUBc8JvBELiRvhW2nZvkq5/2Vyr/qqvfQfkaf+B8Lnv7hIzmK3Uq9xH94xjDIkhGymRgpEQ30AsxGVB7RVkWCiiipAUUUUAUUUUAUUUUAUUUUAUUUUAUUUUAUUUUAUUUUAUUUUAUUUUAUs8c8IrI7T278idsa/Lqhm09ObHkZYdpFKuPXG1M1FAcxu7G4hZne0njlPxXFk+sP++oUtKf6yBj+2aQHWeOZjD9YRSSOW1jKIyQAdWhFXTqJI8ipuM6e5+jaKA4fwg38q6m4bcAADJAx1HQLPy2OO+nUPc1i+tBJtNYXLY/Ws52/IhD/ACNdxoqKIo4DacBlcfY8Jus6dlfVEmrfykSuoA6bgHrTXwD6ObjJ5phs4yc6LcBpiMDZpCNKnOdwG67Eda6nRU0SQ+FcMit4xFCgRBk43JJPVmJ3Zj1LEkmplFFAf//Z"/>
          <p:cNvSpPr>
            <a:spLocks noChangeAspect="1" noChangeArrowheads="1"/>
          </p:cNvSpPr>
          <p:nvPr/>
        </p:nvSpPr>
        <p:spPr bwMode="auto">
          <a:xfrm>
            <a:off x="155575" y="-2781300"/>
            <a:ext cx="714375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MTEhUTExMWFRUVGBgXGBcYGBcfFxocFRoYIBodHR0YHiggGholIRgXITEhJikrLi4uGB8zODMvNygtLisBCgoKDg0OGxAQGy0lHyYtLS0vLTctLTItLS0tLS0tLS0tLS01LS0vLS0tLS0tKy0tLS0tLS0tLS0tLS0tLS0tLf/AABEIAMoA+QMBIgACEQEDEQH/xAAcAAACAgMBAQAAAAAAAAAAAAAABgQFAQMHAgj/xABMEAACAQMCBAQCBgYFCAkFAAABAgMABBESIQUTMUEGIlFhMnEHFCNCgZEzUmJygqEkc5KisRVTY5PBwtHwFhc0RFR0o7LxQ0WDpMP/xAAZAQEAAwEBAAAAAAAAAAAAAAAAAQIDBAX/xAAlEQACAgEFAQACAgMAAAAAAAAAAQIRAxIhMUFREwRhInEUgbH/2gAMAwEAAhEDEQA/AO40UUUAVgsM471hmryh3oDZRRRQBRRRQBRRRQBRXkmsb+tAe6KwDWaAKKKKAKq+K+IrW2IWadFc9I86pW/djXLt+AqwuGwjH0BP5CufcEKQcMs2hVUkuIY5JpFA5jsUQuWbqWLNuSc1WUlFWyYq3RfT+MVAylpduD0LRpCP/wBp4zj8KjL4tuXIWOzjBYgATXSL1/qUkGfxpfY5OTufXvWK5X+S+kb/ABXpdPxrimAZEsrVTrHmeWZgUfTjTHozqGWBB2GM4JxWocZuz1voR+5ZP/v3B/wqAuSdRJJOT+P498nOO9an67Uf5EugsSLlOI3B/wDuSD52X/CSvY4neDpf2Uns1rOm3zWc4P4UuzF/LoCkavNqJHlwc6cA5bONjt1rbUf5Ev0T8YjLD4hvB1t7WUf6G785/gmjQf3qk/8ATGGPH1qOazztqnQcrfpmaMtEPxYUo1vtZ5R5Yy2+2lcnP8PQ/lV1+T6irw+M6RG4YAgggjII3BB7g16pe8Gxqi3MaALHHdSrGigBVXCEhQNgNTMcDuTTDXUYBRXgn8KzkjrQHqiiigCsMaDWsUAYzWwCgCs0AUUUUAUUUUAUUUUB4FZz6UEelAoAUd69VB4zxiG1iM1xII4wQCxBIy2w+EE1VHxjCf0cN5Jnpps7kD+06Kv86AY6KWh4jun/AEfC7nHrLJbRj8uazfyrxJxXiX/hrKL+svHJ/u2/+2gL/ib4hlPojn8lNc5ht0itbOKNVVVtoiQoAy7qC7HHVicEnuaub/it88UkZXhx1oyeW8kyNQIzvb4OM+1KvEeJTxBebbExxqqaoXSXyRRKAcIxcuzhhjSqhSpJ2NYZv5RpGuPaW5Pr2i/7SPw/56VHsrqOVQ6MGU91IP8Ah3redts/8/8AGuLg6TD9c5PTBGfL16/ve/vWKKKNgKKKKgBUvhU5SZGU48wB9wSMiolYNyYyrhNellJHMiTYEZOqVlX+efarRu1REuNxs8BWyRxXCxoqILu5CqoAUBJCuABsB5aZHpU+i+751iZdhzLi7fAIYDXcSnqNj16jrTYRXpnEYrGaD6V6AoAUVmiigCjFFFAFFFFAFFFFAFFFFAFFFFAFFFFAa7iBJFKOqujDDKwBUg9QQdiKWLjwSo/7LdXNoB0jR9UPyEcmQg9kK010scY4vNJK9vasI1iwJ7kqGKMwDCKJTs0ukhiW8qBl2YnAh1W5KF/jHCLq3XXPxC10dAZlkjyfT9KwJ9gKXTJxB3Agto5EPWVjLEg9wJ0VnHuqke9OlnwmKNuYFLykYM8p1zn+Nt1H7KaV9AKmk1zS0dI1Tl6Ik3B+LEnBtANOABJJsfXPJ3+VV0vDuKqza4oXARSMSsAWy2oKSnxHY4OANt+tdK1j1H51nUD3FUpeE2/Tl8nh29b7RI4YJd/Mtw4JwcDWBCVcbZ3ycHsa3w8L4uoOWtnJyR55AB5QFx9n0yCTvvq6in++4bHLG8bg6ZFZWwSDhhg4I6da88J4YlumhC7ZOSzsWYnAG5PsAABgAAYFTtXAtiTHZ8TyQYoTk7YuHGBgdcx775Odqp5/Ek8c/wBXeIc3Vo0iYHfBPdBtgZzXW6S/G3C1+tWdz35vKYZc51RS6DjVpGDkfDk6uu28aY+E6n6UMfHbk4xbPvq6sgxpON8gdeo9RvW0cduR1tXPyeE/74q4uLXLDTtnr6V7WxX3NY2vDWn6VMfiJ/vWc/4GE/8A9K2cE4+k86FbB5zE5Xz/AFbCkr5vM0hC7EEkelWZsk9D+dHhng4hnbRI328inonkJGnI2wRjGxHbfNXg1ZWSdDh9HAzaGYKsaXMslxHGpyEWUg41YAJLam2AA1Y3xktNLn0drp4dbr10K0edh+jdl6DYfDTHXoHIFFFFAFFFFAFFFFAFFFFAFFFFAFFFFAFFFFAFFFFAFJPE+daNMDDJLBJK0ySQqXeNpANaSRjzkZyVdQ2xwQMZLtRUNWqCOXHxVCTj+kE+n1W6z+XLrD8SuJAfq1hdSNg6Wki5SaseXPOZCV9xXUqwxrP5RLamcCu/G94XkSK1RNAKMGYswk5hQt5BpZVKNkA9MHPat3/Sm+BGY7dgzY2EnlGO5zuMj+9WxeG3kdqLlrUxxoIjNzARM7ylRKUjGWwruzZbc4wBvkVUP1vVNybS4OpkZNUMiqNgHH2gUD4fzNYyUk+DRVXIxQ+NriJWM1mTjIBjkDLscAsCNSoeuQGOO1OvDeIRzxrLE2pG3B6ZGSM4O+Dg49aQrLhHEtGt7dMgt5DKglIz5MYzGMDAOW3J7Y3uPAvB54JLh5IVgSXQeXqRmLjOp8psAQQMZO4J2zvCvsl10N9UHjmFmtGZBl4mSZQOpMLByB7kBl/iq/qNenoKggTLziOkwSAgwSeVj6GTHKfP6pPl/jFWdLVldQBpLNsG3dpEt2bGh1GOZGu/RGYqDtkDA+GvEL3FkSj65rfrHIFZ3XJYnm4JY9QAVGNu1ZuHRspdjTipfCB9vGT0DBifQLuT+QNJ0PiOWfy28D62A80iMsaauuok7lf1RknbHqGmDh0kv9DViZZEC3EgAHIhYectjZZpR5UTqAzN0FTDG3JESmkhr+j0H/J1sxGDInNx6c9mk/36Yq8RRhVCqAFUAADoANgK916ByBRRRQBRRRQBUXifEY7eMyytpQYHQkkscKqqoJZiSAFAJJO1SqRvpAvmS5s1HQpcupx0kXkqpHowSSYD94+lQ3SsF6OOTkahw+505281qHI9dJmGB7HDe1b+F+IIJ3aJWKzKMtDIrJKB66HALL+0uVPrXPI7qQHUHYH1DHNWUnFI7hRHeIX07pNGSs8bfrIy4Kn3BHvms1lT5LOJ0aik/h/HZ4RiTN7AOk8K5uEH+ngXzMf24xv+oOtauLfSDbloobW5tTLKW1PM+lIVTAOtMq5kJYKsXlJ3ORpNa2VHWilCx8VmKQLeT2xicMUuUDRIGQAtHIkrtpYg6lYNggMMDG7Dw3jNtcfoLiKb+rkRv/aTQE6iiigCiiigCivKt1r1QBRRS14w4vdW/LMMacls8ydkll5RHTMMWGZTv5gcDvgUB5+keVFsXZn0sHiaIY1a5o5EeKPTkagzIARkYGTkYzUG24ukhRSyLLIrPy1YuBo06/NpGwLjqB1rnN/x+K4uEY3DXchJVCdIVBjzlUTyRjHXcsRsWNSHukGCSPMdC+pJ3wPXpn8K5MuTeqN4Q25Hu341A7RqkgJlR5E64ZYmCud/Qt09j6Vv4ZdGWKOQoYy6hihIJXPYkbGkWJyvwnGxG3o3UfLepN9xNora2uFk08q45ZyfIySqww3bYlTntprOMrLOND1S54pMZiJmlaKPOWCMFd1GcoPvYOd9ODtjNUzfSCk3Lit3jWZwSzPuqKvooILSHfCZ6Ak5A3rHs3QvKQt6rEmUPGv1jfO6k7Mg7R4GB09Da6KpWY8ScS4XMgiSRE5YWMEaVzGQrgJ6KMDcAEH0Iqi4NxK8kYx2za9OMtIQ8Sg56yxsG7HYgsaY7OMQqLmwOqJvM0K7Aj7xi6GOQd06HGMA70yPw+G7xq/o9zj7K6RQHyeiyrsJEPcN77g71KcXt/0mmir4Jwi4kuY4rm9wkmpVNmWRuYia2jcyDWmUywZeoVtxtXVuFcLhtoxHCgRck7ZJJPVmY5Lse7Eknua4u6RW7P8AW7ZTdIypIMEhmYERyI2RhX6K+QR8JORXQ/os4k9xZtLlzCZWFvzG1SCMBQQzHzECTmqNXm0hc56nfE1xVGU13Y40UUVqUCiisM2KAzRWBWaAKXfG/ADdwARkCeFhLCT01AEFWP6rqWU+mQe1MVee9AchtLgupJQxsh0vGwGuNh2Yf4HoQQR1rYwyCRsf5fP5U/8AiHwzFdebLRTadImjxqA9CCCHX2YH2x1pPvvDHEIv0ccV0uPiV+XKf4JMp+Tj8K55Yn0XUhUEPEAzMJbc5xjKSDSRjOnBzg+5O5/CreC7umyJ3VhgY0s5/PX+FZaK6XZ7C7X5JG4/9N2qBeT3a+YWN0ERsuTC26aCWI9CGx8wDVdMvCbRugkEk2tWbNuzJjoutlQlh+0FYqD21MK23NwfrdnI0pjdZJPt9Cu6KYJgR5gSQSVGDnGc1V+FLlWiIBBYNqcgghnlCyNjHUDmBfwrTNdcy8wD5YEK/N5MFvyVV/tGo1OP+iUrOm21/ddYb61uR/m5kMUh+Txk6f8AVGpzeLUi2vIZbX9tl1wH3E0WVUfv6D7VzWvEt1cx4a2l0MucrkhXHpkbqffceoqY/k+os8Ph2Sw4rBOMwzRSg943Vh/dJqS5rhljx+2nlMd9w+B5e/MhVJSuN2DoMOBk/lmmizksF/RSXtttsY7iR0GfRZGdT/Yrb6x72MtD6OlxivdIK8akT9HxRJB6XNoS39q3MQ/u1sbxlOp/7lIPXm3SH+z9Wf8AxqfpH1DTLweqK5mnju8kONFtbAqG1ETTkEkgrgcoahgHOSNxWqXjDOPtry8l/ZiENvH+Bj1Sj+3UPLBdhQl4QvpV4K8dwty11IscwdGkkVXjgOV5aLpC8tWy5JJ3Ma5JOKVrDw4rJG/15TDCCVaFVAAAwSWZnGQM7/Op/iCNWeKWKB25RYsjzzSu2pcBgZ2I1L2G3xNUzhXHLWRNIdUIwHjk8jAvjYq+M7nG22dq58k7dxNoRrkR7a/QiBY2ZgsksuF1O4DmTSDpBOrEg699VOvArKeSKFJ49KxSSShGwXZmLhNQ6KqI2MHfPpir5RjoMVHNkxkZmml0HYRoVUAbfeUaz/a71TWn+i2gXfEVvJ8M/wBXggydgNTNjODuFCt32zuKqeG8dEDqnOM8ewEuCSuehZgMMnY53B657MfGLOyiJmmWMBV2MhDOTv0LknPoM0p8Q4i1wSsMTGM6kII0oUZdm1EZyCegB7+1WStV0Q3Q6W9qUn5kQ+znzzVyMK6jyyAepxpbHXyn1NWtL3hji6uOVIQswAyh2LEbEpn4lPXb13rZ4kvLiD7ZAJIVH2iY84wG8wbI23XP6oBO/bJpt0aWqsZOI2rXUavHg3lsp5eTjnRnBeJidtWwKk9GAPTVm2+iu2cW0szjSLmdpVTbKgIkfmA2VyYySvUZwd8ikTg/E2haIiUyQSECKXUGaN+yM331PRWO+djnIp8i4mLc/WxtbTMBdL2glOAJx6RtsHHur7Ycnqwyt78mGRbbcDnRRWCa6DECa1k5oNe1WgMis0UUAVgis0UB5A9a9UUUAUUUUBzbxZ4GeKV7vh0Ss8vllgJCgkk4kQnZd2yy9CMkbjdAPBZ+HELdxshZsmfZoZGY7nmKBp74D4NfRFeZYwwKsAwIwQRkEHsQeoqksakWjJo4oKyKeeIfRtaMS1u0toTviFhyv9XIGRf4QtU9z9GVycaOJAYz8VspJyCNysgB656dQK5n+NLo2+yFriVpFMNLxhh1wex/ZPUH3FarK1WJAgZio6ajkgemfQe9XM30ccSTOm5gnG3xcyI7D9kODk77+p+VVV34V4inxWbv7xSQsP7zq38qq8M+CVkiYa4UfeH/AD8q1ter2BNajwS+3/oNwAOpbkqox6lpAAPeqbh/Dbu4bWAkKKAj3GoNExDg4i0kiZwNQIUkb7sMZosL7DyIuDxLUdEa65CCVXO2B1Zm+6g7n8BkkCpFlCyoA7l23Jbtk9gOyjoBXu1tYoEKQrpUnU7tjmSEZOpyNgBkkIPKuT3JJ0ScSjUaiw0HBDgjTv03zWcq4iXV8sl0u38McsragphgOZC2MF8bJk9hnU34D1qbNfmXKQNhR+kn+6gHULnZn/kvf0rUqLhUjGI1yAuxD5+8TuTnc++STUxVEN2Q7DhKF86WjU7ctWKqME5PkbG+1Wd1wGGRSjBsH9piR8ix6VMtYNIyeprfRzd8hRVFR/kNQwIVRpOUH6vl04GB0x69z8qlCwPdv5VNrINVcm+SVFIpuKcCWUDJJx06ZGSMkZ2B2xnqMnFTvC99KGNrcnUwBaJiSS8YOCrEjd1yuT3B9jUsioHGPKgmHxQNzRjqQuda/wASFh+IqVK9mKrck8CXkzS2p+FCHj/q3yUH8JV1+QWnPgN0FkKOA0co5bqd1IbbcHqN8fImlTiEJ+tW0yAkMHjYgbYIDqT6DyMP4qm3l7okhTG0rMmfQqjMP/aRUptSTQramPPg5mi51i7FjaMBGxOWaCUaoc+pXDxZ78nPemB+tLPD5s8QhfG9xYtqPvbSx42+dy9NVegnas42eVWvVFFSAooooAooooAooooAooqr8Q8YFtGCqGWaRhHDEDgyO3QZ+6oGWZvuqrHtQBxvjsdtpUhpJZNo4YxqlkI64HZRkZdiFXuRSrxrxHcxZa4uYLQdOVFHz5RnoGkdlTX+yEPtmqzinFhaLLI0uu4YD6xcgdcHaGEdVjBOFA3JOdySaOD8PW0C3d2ge9cZihJytsjdMj/On7z9c5UYAJMWCz4RxbizMGWAywHr9ZRLeTHquiRjn2aJfnTBL4hkj3ms7gJ3kiCTKP4YmMv5JSNf8TlmOZHLe3RR8gNqjxSspyrFT6qSD/KosizqnDOJw3Ca4ZFkXOCVOcEdQR1Vh6HBFQuPcb5GmONObcS55cQONh1dz9yJdst8gASQK58bomQSlmSYDAuI8CXA6Bx8M6fsyA+xU71BvOIyxBllyZLjJa6zlbnTnTGpwOSEH/0MDG5827GJSpWWirdFxxa6Qn+kOL6YHOCMWUZ/YiBxJj9Zyx75HSqi8u3lbVIxY9B6AegA2A9hSlxHxMFIYEBCkmxwG1xMAV39cnb2pnsbO4nGpI+TFtm5uAUjGf1FbDyn0wAp/Wrkl9J8nRHTEhcTYBd3Ks3lUAEszHoFUZLN7AGqW08NMrO12OWoG8YOh2BXfncptIA/VHm9SuMFu+swW2r6rrmnGEkuW0mch8bIuwgjwc4ABIHcjJgRwMW1SNkhmKBSQNJGBr3856nfbf8AGovQqTJrVyRAS+kIpRVLAKNGhl6KdhsuNwBj3qZb24XfqfWt2KKzbsukFFFFVJCovEbzlKHK5UEazndVPVsdwDjPtk9sVKqn43bJKQHHwg4IJDDV1wRv6bVaNXuQ+Cw4feiVSyggBnTfvoYrn5HFbp1BVs7Ag5z2GN8+1VPhJQLWIDYYz/a83+2rd1yCNxkEbdd6SVMhbomeHZddrbsdyYYyfnoGag+ILlRNar97npp2PfIbfpnS3+NVvDeNi1UW0uU06gjnddAbYkjpgFfiA61Y8L4TPc3UUikNCmXTQ2dbFcKWGMADU51Zx02q+n+RF7D7wRv6XZf+Uvvy+sWn/CnSk/w9ol4hIYyGjsrcWusfCZZXEkyg9CVEcOfQsR2pwruiqikcsnbCiiirEBRRRQBRRRQBRRUbiXEIoI2lmdY403ZmOAM7D5knAA6kkCgN08yorO5CqoLMxOAABkknsAK5jd8WeaRrk5VpFKwg9YbcnIPtLMNLt3C8teoNWnH+PpeFLdVkSDQ883OiliMyQaCsSLKqmRHZhrIyAqkH4xSZxPi5Mgij+0uJm0oo3HMfBXXj4Vw2rPTCt6VDILHgcCSTPcyjVb2RART0luiMr+EQIPzfP3aL1+c/Mk8z6tQJ7HBG3psSPlUviESwpHaRnKW4IZu8krHMrn3LE/zquEh1FdJwADq20nJOw3zkY9O4qGDRb3mqSSIrpaPB/eRujD8QwI7FalVT8Zn5c1vKdIGeUWLAEiUgBcd8MFbPYA1s4bMqc7UQAbllXPdm07D3zmoBYhDqJ1HBAGnbAxncbZyc+vYVYWlzEIpormPmwOjEx9y6jyaPSQnCqRg5K+lQq8QSD6xHncQq9ywI2JiwsIP/AOWSNh/Vml1uFyWPC4rfhkfKWKOe5Zf6TO+CCxHmTpuo6Y2G2Tkk0kG0a5bmIWgtT+jhWSTTjsVy2Y0PUIuBjHyFh4glPIk83mcaAc76pTpz88tU5ECgAdAAAPYdK45ZZNHWoJEeGxVfU/8APfua3qoFebidUUu7BVUZJNa/C99ayTy/XbaabQxVIMRlVAx5pYC4kZyckBkIAAxuTUY8byMTkoI0txm3yRzo8jrhgfzx0rZa8Qik2jlRz6Kyk/kDmnLiPjXTpFr9mu4KTWF8ABjbHKj7Ht3z2xWb/jnD7iPFxZyXTgZLfU3iGcdUe406PnryPWt3+KvTL7nP7ywuCSUumGTkLojwBnp8OTt3JqGtheA73MmNR6LFnTjbfT1z1P8A81acOjlnnZLCMSR6S4he5DzRaeoaRVKJqyFVHcnIPmA6SrebWM4ZSCVZWGGVkJDKR2III/CspxlDk0i4y4I3DreVcmSZpM9AyxjH4oozUac5Y/M1MuboDYdf8KrnBwcHB7H0rNelmePC0mlOWeqFoz/AfL+a4P41fSMVBIVmIBIVd2PsB3JpV8OqyzzAg51Idwg8xB1HCEjcaT677011OTaQhwV/2VwupSCGBBBHY9VYHcHsRTD4X8J24mttaEx3UVzqCs6DXE8WjPLYZyvN6+9aL/w619E09sdF7FpMiAhVulB2JP3ZTjTr79G6gra+EOItPHwnKlHSe6Dggg4jgmV8hsHAeRFPvXRhhTtcGWSW1dnQ+GcOit41igjWKNeiIAAM9enc+tSqiz8ShT45o1/edR/ia9QX8T/BKjfusp/wNdJiSKKKKAKKKKAKKKKAK59414ti9jTAb6tEJkDDKiWZpFWQjuyLG4Uf6QnsKfWauXePGA4jgEHXbptkZBikfO3UbSqffaqZW1BtFoK5bi9f397cSw2bSNNznj0TSCP7KYMxZgERfszEJFZMnIPbvY8Sg4TZxoi2bzqhCSXIY/WVxgLJEV32O+FKAAbZ6VQw8Q03tqQcNrk0/wCplXr06sPzqymjVlKMAQwwQe471z/aSSNfmm2REnuo5ZUaOS4ijlRRcRxs4MTx8xZG5eWDMrRnOMZJqdFxHVgLDckkZwLa4J+XlQ71U2uOdoDyI0MNvAJIpHjc8qPuY2B+Erscjarx7ucrpN1ckevPlDfmjA1o80CnyZW+JOHXLRkuv1WJlK6rpoUjbPoo1Tl8HYKo6VReDZ2kkHOyzqGkXby/a4bmHOMswbSuOgR/WpvG9MaSMmeay6OYzM0hL7KNbktjJHei7iExjmtFCtbjlqrAc1STpCSAnAjC7kgkkE6fe0JqS2KyhpGdjgZPQVq4dHmCa5/8TKIo/wCptNWT/FKzH5KtVUBurqaO1RTHLIWGtdWlQhw0qsGV10g5AZSpOF3J2YPGk0duqR24CwwKIo1UgZYd8nALMcDJ6nfvUZdo/wBjGt7F2SYtMoGdKnfGnB9jnfvn8BVhKTg6QCewJwCfc4OPyqv4ZbjJcDBJ1MNupGB06gAY/AVZVxSOpELiaPmFl1kRyh2EfL5nkDFCvN8hIfQ2D6VLveOc8BLiQynBIF3w1ZiAMAkG3AA6gZB7+9bYoix0qMk/7Nz8gBk5qLwuISX8D4JRY5tEmk8tnHLP2b/C+AGJKkjbFb4cjSqtjLLFc2RJGiHw3drH7A8Ri/ui7AH5Vpa3VutzHLnssF/cj+zJM6/mK6XmjNX/AMr9GGk5o9zcaxbHnaNDMiNKlvCFVlGo29qqvg6h5WK5wd+uN4RYV5aYGWZiBsF1sWIUdlycAZJAxuetW3G+GO/EIzFJGrvbyeWXZXMbxYQMoyjHVnU2oeXGN6osNrZXUxyIxWRG6ow6g47bggjYggjIIqmSUppN8G2Ol/ZmNMnH/O3WsMMGpZZUXc9wOoBJOMDvhh2FVd/cktpTBkbogDliO5CxgsT8hVK6L2euAYMkjdzK4/sKFH8lq7mnVMaj1IVQASzE9FVVyWY+gBNUPC+HzW4YzxyxqWMivJFKowFBbJkAO2D19acOAxm3jW5cA3c6a0yM/VoZPgRQekrLgseu+Ogq3y1S3IeTTEkcMs7mBubJMLMFSAmlZLpg3fTkxxdARq19NwDtUWa0tSxcwGZ2LFnuZGfUX06jy0KxKW0rnC74FZdySSSSTuSdyfma1Rq2WyQQT5QBjAwNjvuc5OdutdMUoqkc7k27ZthCIcxwW0f7ltAP56Mmiblucy21rL+/bwk/mFBH515oPQnYYBOT029amyC34Vd6NoJZLZuysXmtD6Bo5G1xL/VuvvTpwHjJmLxSJyriHTzI86lIbOiSNttcTYODgHIIIBBFcv4Xwue7tFu4bkFsakhVFEZZD543JLMzbMuoFQCQcEdb/hfEp43S/aB2s0t44GYZMoGdbTCMDLxLkKcebyswBFSnZNHSKK1wTK6q6kMrAEEHIIPQgjqDWyrAwTVBN4wsskCbXpOCYkkkUEdQWiVgCPSljxVxvnyyId7aBzFytwtxMuNZkI628ZIXR999QOyEVQX3iCUaQXfrgBCFVBjbCggAbAbDuPesp5lF0Xjjb3LvjXjSSaVUtp47eFJ+U07DUzScgyKhjdQFiZiFzqDEoQMZBpWmhtUhikeF55IrW4Ny1swRi6PBrlkmLI7HWCMAMSJHPRcHfBZJetJdXLMYrfTFkHE00hGoRGT4ljUMCSDnzbEYOYV3EVaTkW0AWaCW3dR5B9oVw7EZeTGG6nO43HWqvKtrLaPCLL4OmTiNtC96i81DNGeW7KHgKvyirOGYbbPqyRnYVr4jxIRtpm+zdGkR8ZKBo/Rj2Iwy56g1ZzC4kKGWVC8KKsUqpiQFXVtZySpY6ApwMEFumai3XBUlZnmJkkdzIzHYE+XHlXbSAqgD2rKc4Oi8YyRW8M8xUudMkz83GcNgFSB8goUGmOR8An0rXDbhenX1NauIE6R6Z3rBu2aJUik4g4MkKtnDSFjhWJ8isRsoJ+LRXh4W5olhaVZMYPLikfV0wGUKcqMHbbr1FMn0XwleMAkABoJtPmYknVCScHZevQeldxrsx49k7MJS3o4XanisYa5is5gzRpHJiL9IqFiAofE8WdR6Bh0B6ZrEtxzfPKrJyt2gZCJFOMjWjDVt1GNj1ruhFU3iDwvbXgHOQ61zolQ6ZUz+qw3x+ycg9wavPHqKRlRxzhnEUmZijKfYHp8x1B6dasCaseOfRncBtUawXijoX+yuB/Go0MffyUocS8OPE2qWO+tmGPMytLH5TkZdeYunP7Q61zSwuzdZEM/ArZJ7hkkINvDFzp1/znmxFGf2GZWYjvoAOxNSOOu1ywYsY2QgxMmAYtOQNPbGCQR0IJB60s+CLtYzcQieObnJEVZDviGSUkMMnBHOT8B7UwyAA6y2AoOd8Lvjc/LHX3NW4SSM3u7ZmDj1xH5Zrcy/6SArv7mORgV/AtW258TYH2dtMx9X5caD3ZmbIHyBrTKW20gHcZySML3IwDk+386zJGGBVgCDsQRkH5g1Sl4RRRcNZ7m6N0zBwqNHqTPK8xHkjz8arhsv95m9sCw4iuu4hzKI+ZG8bMU1seWMpgagCwBkA1bAEdcYqwjOnGNsdMdqpOI3Ae/t4x9xJZGA7ahpXP8Af3+VXTHBJ4rwe2NvIixF5AjFJ5WJlV1BKFdGlIxqC5CruBg5q64T4ghggUWFssIkVWMjeaV9QByxO7Nv1Ymq29uwmhSCTI+gY/dZiT7AKap0k0WMbDqtpGw+YgUiolOWnYtFJvcjeIL2S6SaWSU8oBo1LM2ZXOV+6CdCnOEUeYj063lzxj64nNgdUm0x64235bxhVeNh10kqcMOxBG4Iqgu4Qps4h8CQsyj1ZRGoPzwzf2jUfhvBVleQjyNHcbshKvoMK7Ky7jzNqx061tGk9JnLdamXbcdCYE0UsbEgEBGZd+4dAVK/kfas8CnivLkRym4jieMGNMNEHcajIjMAGLBdJAVsEBuuK0/5Pu0jbTds7hTpDRx7sAcAnGcHavNpw1Z40lM0zsQHRywBjcdCqoFUOpyNwT1FXa2KImeILBrC4Xkp/RZ28qKuWEunHLBZwFVgNYJzkhh3qvQSXZDNbxxpp8rTZc+bO3KGBkHrqP51ZTxXU7D61ca0DahEihIyVKlGOnzbEHyksOnpU+oVpbkur2IPDvrlmGS1kR+awZzMudLYILoEKrg+QEdAFyAd6avCl/8AVV+ryyO4kZmd8/o3lJLaMABEyTsBt19apeZgdtu57V5qSLHTg8A4dPHaBmNpcZ5BdmYxzKCzxlmySsihpFz0ZZB3UU3Vzi5Y3PDpV3M9kPrEBBPxQgtHsDht1K79iKsP+s2z/WH5irkiBw3hkrwRTsk4My83NvcxNkynWxMN2gC5L5IR+rGtN3w1w28k6E9Fk4dOT7+aCVlJ+VdC4v8ARhbynUk9xDjGFDK6AB+YABIpKgMMgBgKrB9GFysnMTiWCWZjqtyT51CsNphtgA/OsXBt8IupCRYrdC38vOCLNMS3KdoGIYjzQrmeJ8Z3x0xnpW+K/Y7BYpWHUQXEJI+aTGNwfbHami48P8SsmAt4zPEJGkZomjVmDxIG1RSsBnmKxGGOzVSw8XvQVW9spnAhZWL2bsOaCNLZRCGyM5wcbdqpKF8ovGXjNcc0h2FtcH5R5/mDj+dbHiuB/wB1kHu8lsg/9SYYqDa3sBMJl4bbj7Jud/RCDzfJpxlMgfGcb17bicaq6wcMjLhotDJZOchm+0OBHjIXpv1HfpVFjj4ydbNrO2cG4sIz00m65kv+rgRsn21Vvh4eXG0t5P8A+XtFgTp/nL5tx7gelEF3xJ3UxWk40SnAW2aNWiKkZ+0CqGGrv+r2zUy18M8YlRQ66PtJCwmnUB1bWEzyeZgjKHGPu1dR8iQ5esjcK4cLW+t7nCR8uVY5FNw882m51RBmyqxxjWyfCD89sHtdc14P9GD4UXV1qHKELpCpBkXKk65JCxOSo3UIfeukgVvFNLcyddGaKKKsQFFFFALPjXwx9aiDwhEuomEkTkDcjIZHIGdDKWX2yD2rn0FyHLRupjlTaSFxh1+Y+8p7MMg9jXZ6reNcBtroAXEKyY+FjkOuf1XXDIfcEVScFIlOjmlZxTa30eW33ZbpB6Cdm/nJqP8AOvUP0c2OcyLLP7Szysv4pqCEexFZfFltQlQF5n5VsnOl6HB+zj95X6IPbdj2BqPceE7qwleaZHuFfJaaBdQGcY1RYMkekDSNBYYGTiuyWdpHEgjiRY0XYKihVHyA2Fbq0WNJURqZ87cW4qskjGFuY0UbJGqAszTTDGyr5joRWJwPvH0qO/GUdeUkUzIgEeFicnCIANsZA+6M9xX0UbOPWJOWmsbB9I1DPXfGa31DxJkqbR88NCz2kbKGMtqSpVlZXdVXBBVgDqeMo4yNzpqbw3gtzbRR3kzRPBdCNS8TFtLb8t38oA16tBxnB0Dvt03xpwBnP1qBNcirpliGMzRrkjTnpMhLFOx1Mp2bIU+C3nJVwE+tWNxr5sIUlgT+kaNDvq68yA+bPmUZyGvpV2UvogXLHyqNfmYDUoXy4382ropxp6fe7daqpJPqkpJ/7PO2Se0Urdc+kb+vZifWrm8tRAgmik+s2DfBcIdRiH6k2N8DpzO2MPgjJxIqupBAZGGD0KsD/iKEGysVRJBNa7Rgz246R5+2jHohP6Rf2ScjbrU+x4xBKcJINQ6o3lkHzVsGoIJXlkUgjKtlSGU7jcEEMOnX51kk6gABpwcnO4xjAAxvnfvtj3rZiot3xCOPZ3AY9FG7n91R5m/AUBc8JvBELiRvhW2nZvkq5/2Vyr/qqvfQfkaf+B8Lnv7hIzmK3Uq9xH94xjDIkhGymRgpEQ30AsxGVB7RVkWCiiipAUUUUAUUUUAUUUUAUUUUAUUUUAUUUUAUUUUAUUUUAUUUUAUUUUAUs8c8IrI7T278idsa/Lqhm09ObHkZYdpFKuPXG1M1FAcxu7G4hZne0njlPxXFk+sP++oUtKf6yBj+2aQHWeOZjD9YRSSOW1jKIyQAdWhFXTqJI8ipuM6e5+jaKA4fwg38q6m4bcAADJAx1HQLPy2OO+nUPc1i+tBJtNYXLY/Ws52/IhD/ACNdxoqKIo4DacBlcfY8Jus6dlfVEmrfykSuoA6bgHrTXwD6ObjJ5phs4yc6LcBpiMDZpCNKnOdwG67Eda6nRU0SQ+FcMit4xFCgRBk43JJPVmJ3Zj1LEkmplFFAf//Z"/>
          <p:cNvSpPr>
            <a:spLocks noChangeAspect="1" noChangeArrowheads="1"/>
          </p:cNvSpPr>
          <p:nvPr/>
        </p:nvSpPr>
        <p:spPr bwMode="auto">
          <a:xfrm>
            <a:off x="307975" y="-2628900"/>
            <a:ext cx="714375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https://myfairdiary.files.wordpress.com/2012/12/beg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3205262" cy="24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0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511</Words>
  <Application>Microsoft Macintosh PowerPoint</Application>
  <PresentationFormat>On-screen Show (4:3)</PresentationFormat>
  <Paragraphs>126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Acrobat Document</vt:lpstr>
      <vt:lpstr>Formal Theory Nick Evans (University of Southampton)</vt:lpstr>
      <vt:lpstr>Formal Theory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Outlook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Theory Nick Evans (Uni Southampton)</dc:title>
  <dc:creator>Evans N.J.</dc:creator>
  <cp:lastModifiedBy>Victoria Martin</cp:lastModifiedBy>
  <cp:revision>24</cp:revision>
  <dcterms:created xsi:type="dcterms:W3CDTF">2016-07-14T10:38:02Z</dcterms:created>
  <dcterms:modified xsi:type="dcterms:W3CDTF">2016-07-27T08:56:32Z</dcterms:modified>
</cp:coreProperties>
</file>