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678" r:id="rId2"/>
    <p:sldId id="667" r:id="rId3"/>
    <p:sldId id="679" r:id="rId4"/>
    <p:sldId id="680" r:id="rId5"/>
    <p:sldId id="681" r:id="rId6"/>
  </p:sldIdLst>
  <p:sldSz cx="9906000" cy="6858000" type="A4"/>
  <p:notesSz cx="6811963" cy="9942513"/>
  <p:defaultTextStyle>
    <a:defPPr>
      <a:defRPr lang="en-GB"/>
    </a:defPPr>
    <a:lvl1pPr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DC0FF"/>
    <a:srgbClr val="96DFFF"/>
    <a:srgbClr val="7087FF"/>
    <a:srgbClr val="900090"/>
    <a:srgbClr val="000000"/>
    <a:srgbClr val="F4F4F4"/>
    <a:srgbClr val="F2F2F2"/>
    <a:srgbClr val="EDEDED"/>
    <a:srgbClr val="E6E6E6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4" autoAdjust="0"/>
  </p:normalViewPr>
  <p:slideViewPr>
    <p:cSldViewPr snapToGrid="0">
      <p:cViewPr>
        <p:scale>
          <a:sx n="100" d="100"/>
          <a:sy n="100" d="100"/>
        </p:scale>
        <p:origin x="-1064" y="-304"/>
      </p:cViewPr>
      <p:guideLst>
        <p:guide orient="horz" pos="2160"/>
        <p:guide pos="4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808" y="-96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9878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r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2258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9878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CED8CE8-5666-4A68-BC79-EDC1A48465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810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r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21225"/>
            <a:ext cx="4992687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noProof="0" smtClean="0"/>
              <a:t>Click to edit Master text styles</a:t>
            </a:r>
          </a:p>
          <a:p>
            <a:pPr lvl="1"/>
            <a:r>
              <a:rPr lang="en-GB" altLang="en-GB" noProof="0" smtClean="0"/>
              <a:t>Second level</a:t>
            </a:r>
          </a:p>
          <a:p>
            <a:pPr lvl="2"/>
            <a:r>
              <a:rPr lang="en-GB" altLang="en-GB" noProof="0" smtClean="0"/>
              <a:t>Third level</a:t>
            </a:r>
          </a:p>
          <a:p>
            <a:pPr lvl="3"/>
            <a:r>
              <a:rPr lang="en-GB" altLang="en-GB" noProof="0" smtClean="0"/>
              <a:t>Fourth level</a:t>
            </a:r>
          </a:p>
          <a:p>
            <a:pPr lvl="4"/>
            <a:r>
              <a:rPr lang="en-GB" alt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7213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D8C3639-9B5A-4081-9F33-1411393B58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0085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60400" y="1219200"/>
            <a:ext cx="85852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146300" y="3962400"/>
            <a:ext cx="705485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8258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6300" y="3962400"/>
            <a:ext cx="70993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3638"/>
            <a:ext cx="23114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3638"/>
            <a:ext cx="31369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3638"/>
            <a:ext cx="2311400" cy="457200"/>
          </a:xfrm>
        </p:spPr>
        <p:txBody>
          <a:bodyPr/>
          <a:lstStyle>
            <a:lvl1pPr>
              <a:defRPr sz="1200"/>
            </a:lvl1pPr>
          </a:lstStyle>
          <a:p>
            <a:fld id="{ABB4307B-2207-4B2D-90A4-47AB593032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65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C3CE3-3A05-4072-A449-BE19058D589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7006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6030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7813"/>
            <a:ext cx="6534150" cy="6030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E322B-613D-4081-BB9D-AE3F58A384D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754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DE00E-A80D-4B23-8072-3D92E3F3621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1445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C56B6-F522-4591-94F9-84D79336782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476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0F89E-0BE2-495A-9E38-4197A8BF54B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390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06475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" y="3733800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7FE50-AED6-432F-BD62-CF84A5455ED7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516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06475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" y="3733800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699E5-99F6-4573-95CA-C42AA72F0C7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653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BD538-ECC4-4255-B313-CA133B5662D9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137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89154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733800"/>
            <a:ext cx="89154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44422-E2AC-4B24-89FF-B845C277C6D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420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006475"/>
            <a:ext cx="8915400" cy="530225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0477D-253E-4DEE-8978-08CE5641D5F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3964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4D2D7-83F5-4541-9D32-B2FDCDFFC81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8949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AD42A-E9B0-41D7-904F-8A3A594AA3D2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4809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FBC05-92F9-41C4-BEE5-B9C42204204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743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C2823-2227-48E8-8AAF-B9E5DAD8605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468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175E5-16AB-4B64-B2C8-BEC48E990EE8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82662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E3995-A210-4BDF-AFA3-6114831AD80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7638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1091E-0219-4FFC-A49F-B2755FBD209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2166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3ADD7-C00C-4B8D-B1D5-510B741DDC2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0156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43717"/>
            <a:ext cx="89154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2999"/>
            <a:ext cx="8915400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375400"/>
            <a:ext cx="23114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96818" y="6391275"/>
            <a:ext cx="34513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GB" altLang="en-US" dirty="0" smtClean="0"/>
              <a:t>C. Shepherd-Themistocleous, RAL</a:t>
            </a:r>
            <a:endParaRPr lang="en-GB" altLang="en-US" dirty="0"/>
          </a:p>
        </p:txBody>
      </p:sp>
      <p:sp>
        <p:nvSpPr>
          <p:cNvPr id="357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99213"/>
            <a:ext cx="23114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fld id="{C1306BD8-6677-446A-B6D7-F2DF376113C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 flipV="1">
            <a:off x="410203" y="220876"/>
            <a:ext cx="8917947" cy="709958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96888" y="6327775"/>
            <a:ext cx="89154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75" r:id="rId4"/>
    <p:sldLayoutId id="2147484276" r:id="rId5"/>
    <p:sldLayoutId id="2147484277" r:id="rId6"/>
    <p:sldLayoutId id="2147484293" r:id="rId7"/>
    <p:sldLayoutId id="2147484278" r:id="rId8"/>
    <p:sldLayoutId id="2147484279" r:id="rId9"/>
    <p:sldLayoutId id="2147484280" r:id="rId10"/>
    <p:sldLayoutId id="2147484281" r:id="rId11"/>
    <p:sldLayoutId id="2147484282" r:id="rId12"/>
    <p:sldLayoutId id="2147484283" r:id="rId13"/>
    <p:sldLayoutId id="2147484284" r:id="rId14"/>
    <p:sldLayoutId id="2147484285" r:id="rId15"/>
    <p:sldLayoutId id="2147484286" r:id="rId16"/>
    <p:sldLayoutId id="2147484287" r:id="rId17"/>
    <p:sldLayoutId id="2147484288" r:id="rId18"/>
    <p:sldLayoutId id="2147484289" r:id="rId1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rgbClr val="FF0000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20000"/>
        <a:buFont typeface="Lucida Grande"/>
        <a:buChar char="-"/>
        <a:defRPr sz="2000">
          <a:solidFill>
            <a:srgbClr val="0000FF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Lucida Grande"/>
        <a:buChar char="-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1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05458" y="2146300"/>
            <a:ext cx="683169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b="0" dirty="0" smtClean="0">
                <a:solidFill>
                  <a:schemeClr val="tx1"/>
                </a:solidFill>
                <a:latin typeface="+mn-lt"/>
              </a:rPr>
              <a:t>Technology Session Introduction </a:t>
            </a: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Birmingham </a:t>
            </a: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26</a:t>
            </a:r>
            <a:r>
              <a:rPr lang="en-US" sz="2400" b="0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-27</a:t>
            </a:r>
            <a:r>
              <a:rPr lang="en-US" sz="2400" b="0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 July 2016 </a:t>
            </a:r>
          </a:p>
          <a:p>
            <a:pPr>
              <a:buNone/>
            </a:pPr>
            <a:endParaRPr lang="en-US" sz="3600" b="0" dirty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en-US" sz="2400" b="0" dirty="0" smtClean="0">
                <a:solidFill>
                  <a:srgbClr val="0000FF"/>
                </a:solidFill>
                <a:latin typeface="+mn-lt"/>
              </a:rPr>
              <a:t>C. H. Shepherd-Themistocleous (RAL) </a:t>
            </a:r>
          </a:p>
        </p:txBody>
      </p:sp>
    </p:spTree>
    <p:extLst>
      <p:ext uri="{BB962C8B-B14F-4D97-AF65-F5344CB8AC3E}">
        <p14:creationId xmlns:p14="http://schemas.microsoft.com/office/powerpoint/2010/main" val="388659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00FF"/>
                </a:solidFill>
              </a:rPr>
              <a:t>New session for this meeting</a:t>
            </a:r>
          </a:p>
          <a:p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Technology Roadmap part of PPAP remit</a:t>
            </a:r>
          </a:p>
          <a:p>
            <a:pPr lvl="1"/>
            <a:r>
              <a:rPr lang="en-US" sz="2200" dirty="0" smtClean="0"/>
              <a:t>From Terms of Reference – “Develop </a:t>
            </a:r>
            <a:r>
              <a:rPr lang="en-US" sz="2200" dirty="0"/>
              <a:t>and maintain a technology roadmap for their area of </a:t>
            </a:r>
            <a:r>
              <a:rPr lang="en-US" sz="2200" dirty="0" smtClean="0"/>
              <a:t>research”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Distinguish between </a:t>
            </a:r>
          </a:p>
          <a:p>
            <a:pPr lvl="1"/>
            <a:r>
              <a:rPr lang="en-US" sz="2200" dirty="0"/>
              <a:t>D</a:t>
            </a:r>
            <a:r>
              <a:rPr lang="en-US" sz="2200" dirty="0" smtClean="0"/>
              <a:t>etector systems developments for specific experiments 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pecific technology developments that could be used in many experiments </a:t>
            </a:r>
          </a:p>
          <a:p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1848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00FF"/>
                </a:solidFill>
              </a:rPr>
              <a:t>One of the question areas for the review is technology. </a:t>
            </a:r>
            <a:r>
              <a:rPr lang="en-US" sz="2800" dirty="0">
                <a:solidFill>
                  <a:srgbClr val="0000FF"/>
                </a:solidFill>
              </a:rPr>
              <a:t>Q</a:t>
            </a:r>
            <a:r>
              <a:rPr lang="en-US" sz="2800" dirty="0" smtClean="0">
                <a:solidFill>
                  <a:srgbClr val="0000FF"/>
                </a:solidFill>
              </a:rPr>
              <a:t>uestions are: </a:t>
            </a:r>
          </a:p>
          <a:p>
            <a:endParaRPr lang="en-US" dirty="0" smtClean="0"/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are the key technologies in your area where the UK is world leading and how do they generate benefit for the UK</a:t>
            </a:r>
            <a:r>
              <a:rPr lang="en-US" sz="2400" dirty="0" smtClean="0"/>
              <a:t>?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How </a:t>
            </a:r>
            <a:r>
              <a:rPr lang="en-US" sz="2400" dirty="0"/>
              <a:t>could STFC support the development of critical technologies that will be essential to support the field in the future?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3609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376"/>
              </a:spcBef>
            </a:pP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urrent mechanisms are through PRD grants of 2 years or PPRP reviewed project grants for specific experiments.</a:t>
            </a:r>
          </a:p>
          <a:p>
            <a:pPr>
              <a:spcBef>
                <a:spcPts val="2376"/>
              </a:spcBef>
            </a:pPr>
            <a:r>
              <a:rPr lang="en-US" dirty="0" smtClean="0">
                <a:solidFill>
                  <a:srgbClr val="FF0000"/>
                </a:solidFill>
              </a:rPr>
              <a:t>Issue longer term support for particular technological developments. e.g. example today is CMOS sensors. </a:t>
            </a:r>
          </a:p>
          <a:p>
            <a:pPr>
              <a:spcBef>
                <a:spcPts val="2376"/>
              </a:spcBef>
            </a:pPr>
            <a:r>
              <a:rPr lang="en-US" dirty="0" smtClean="0">
                <a:solidFill>
                  <a:srgbClr val="0000FF"/>
                </a:solidFill>
              </a:rPr>
              <a:t>Question: </a:t>
            </a:r>
            <a:r>
              <a:rPr lang="en-US" dirty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s it desirable to have an alternative mechanism for funding such activities? </a:t>
            </a:r>
          </a:p>
          <a:p>
            <a:pPr>
              <a:spcBef>
                <a:spcPts val="2376"/>
              </a:spcBef>
            </a:pPr>
            <a:r>
              <a:rPr lang="en-US" dirty="0" smtClean="0">
                <a:solidFill>
                  <a:srgbClr val="FF0000"/>
                </a:solidFill>
              </a:rPr>
              <a:t>Caveat: There is no more money. Flat cash is what we have in the near term.</a:t>
            </a:r>
          </a:p>
          <a:p>
            <a:pPr>
              <a:spcBef>
                <a:spcPts val="2376"/>
              </a:spcBef>
            </a:pPr>
            <a:r>
              <a:rPr lang="en-US" dirty="0" smtClean="0">
                <a:solidFill>
                  <a:srgbClr val="0000FF"/>
                </a:solidFill>
              </a:rPr>
              <a:t>Purpose of discussion session today. 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6820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Examples of technology areas where funding has been or could be separate from specific experiments. </a:t>
            </a:r>
          </a:p>
          <a:p>
            <a:pPr lvl="1"/>
            <a:r>
              <a:rPr lang="en-US" dirty="0" smtClean="0"/>
              <a:t>CMOS Report – Fergus Wilson</a:t>
            </a:r>
          </a:p>
          <a:p>
            <a:pPr lvl="1"/>
            <a:r>
              <a:rPr lang="en-US" dirty="0" smtClean="0"/>
              <a:t>Future computing – Pete Clarke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Example of application of technology developed within Particle Physics being applied elsewhere. </a:t>
            </a:r>
          </a:p>
          <a:p>
            <a:pPr lvl="1"/>
            <a:r>
              <a:rPr lang="en-US" dirty="0" smtClean="0"/>
              <a:t>LSST – </a:t>
            </a:r>
            <a:r>
              <a:rPr lang="en-US" dirty="0" err="1" smtClean="0"/>
              <a:t>Ulrik</a:t>
            </a:r>
            <a:r>
              <a:rPr lang="en-US" dirty="0" smtClean="0"/>
              <a:t> </a:t>
            </a:r>
            <a:r>
              <a:rPr lang="en-US" dirty="0" err="1" smtClean="0"/>
              <a:t>Egede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6354945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l"/>
          <a:tabLst/>
          <a:defRPr kumimoji="0" lang="en-GB" sz="22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l"/>
          <a:tabLst/>
          <a:defRPr kumimoji="0" lang="en-GB" sz="22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buNone/>
          <a:defRPr sz="1800" b="0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48049</TotalTime>
  <Words>315</Words>
  <Application>Microsoft Macintosh PowerPoint</Application>
  <PresentationFormat>A4 Paper (210x297 mm)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Edge</vt:lpstr>
      <vt:lpstr>PowerPoint Presentation</vt:lpstr>
      <vt:lpstr>Technology </vt:lpstr>
      <vt:lpstr>SB Questions </vt:lpstr>
      <vt:lpstr>Technology Funding</vt:lpstr>
      <vt:lpstr>Talks today</vt:lpstr>
    </vt:vector>
  </TitlesOfParts>
  <Company>PPEP Group, 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Claire Shepherd-Themistocleous</cp:lastModifiedBy>
  <cp:revision>1119</cp:revision>
  <cp:lastPrinted>2013-04-26T14:46:55Z</cp:lastPrinted>
  <dcterms:created xsi:type="dcterms:W3CDTF">2000-09-22T22:23:34Z</dcterms:created>
  <dcterms:modified xsi:type="dcterms:W3CDTF">2016-07-25T16:35:30Z</dcterms:modified>
</cp:coreProperties>
</file>