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7"/>
  </p:notesMasterIdLst>
  <p:handoutMasterIdLst>
    <p:handoutMasterId r:id="rId8"/>
  </p:handoutMasterIdLst>
  <p:sldIdLst>
    <p:sldId id="678" r:id="rId2"/>
    <p:sldId id="667" r:id="rId3"/>
    <p:sldId id="679" r:id="rId4"/>
    <p:sldId id="680" r:id="rId5"/>
    <p:sldId id="681" r:id="rId6"/>
  </p:sldIdLst>
  <p:sldSz cx="9906000" cy="6858000" type="A4"/>
  <p:notesSz cx="6811963" cy="9942513"/>
  <p:defaultTextStyle>
    <a:defPPr>
      <a:defRPr lang="en-GB"/>
    </a:defPPr>
    <a:lvl1pPr algn="ctr" rtl="0" fontAlgn="base">
      <a:spcBef>
        <a:spcPct val="50000"/>
      </a:spcBef>
      <a:spcAft>
        <a:spcPct val="0"/>
      </a:spcAft>
      <a:buFont typeface="Wingdings" pitchFamily="2" charset="2"/>
      <a:buChar char="l"/>
      <a:defRPr sz="2200" b="1" kern="1200">
        <a:solidFill>
          <a:srgbClr val="0000CC"/>
        </a:solidFill>
        <a:latin typeface="Times" pitchFamily="18" charset="0"/>
        <a:ea typeface="ＭＳ Ｐゴシック" pitchFamily="34" charset="-128"/>
        <a:cs typeface="+mn-cs"/>
      </a:defRPr>
    </a:lvl1pPr>
    <a:lvl2pPr marL="457200" algn="ctr" rtl="0" fontAlgn="base">
      <a:spcBef>
        <a:spcPct val="50000"/>
      </a:spcBef>
      <a:spcAft>
        <a:spcPct val="0"/>
      </a:spcAft>
      <a:buFont typeface="Wingdings" pitchFamily="2" charset="2"/>
      <a:buChar char="l"/>
      <a:defRPr sz="2200" b="1" kern="1200">
        <a:solidFill>
          <a:srgbClr val="0000CC"/>
        </a:solidFill>
        <a:latin typeface="Times" pitchFamily="18" charset="0"/>
        <a:ea typeface="ＭＳ Ｐゴシック" pitchFamily="34" charset="-128"/>
        <a:cs typeface="+mn-cs"/>
      </a:defRPr>
    </a:lvl2pPr>
    <a:lvl3pPr marL="914400" algn="ctr" rtl="0" fontAlgn="base">
      <a:spcBef>
        <a:spcPct val="50000"/>
      </a:spcBef>
      <a:spcAft>
        <a:spcPct val="0"/>
      </a:spcAft>
      <a:buFont typeface="Wingdings" pitchFamily="2" charset="2"/>
      <a:buChar char="l"/>
      <a:defRPr sz="2200" b="1" kern="1200">
        <a:solidFill>
          <a:srgbClr val="0000CC"/>
        </a:solidFill>
        <a:latin typeface="Times" pitchFamily="18" charset="0"/>
        <a:ea typeface="ＭＳ Ｐゴシック" pitchFamily="34" charset="-128"/>
        <a:cs typeface="+mn-cs"/>
      </a:defRPr>
    </a:lvl3pPr>
    <a:lvl4pPr marL="1371600" algn="ctr" rtl="0" fontAlgn="base">
      <a:spcBef>
        <a:spcPct val="50000"/>
      </a:spcBef>
      <a:spcAft>
        <a:spcPct val="0"/>
      </a:spcAft>
      <a:buFont typeface="Wingdings" pitchFamily="2" charset="2"/>
      <a:buChar char="l"/>
      <a:defRPr sz="2200" b="1" kern="1200">
        <a:solidFill>
          <a:srgbClr val="0000CC"/>
        </a:solidFill>
        <a:latin typeface="Times" pitchFamily="18" charset="0"/>
        <a:ea typeface="ＭＳ Ｐゴシック" pitchFamily="34" charset="-128"/>
        <a:cs typeface="+mn-cs"/>
      </a:defRPr>
    </a:lvl4pPr>
    <a:lvl5pPr marL="1828800" algn="ctr" rtl="0" fontAlgn="base">
      <a:spcBef>
        <a:spcPct val="50000"/>
      </a:spcBef>
      <a:spcAft>
        <a:spcPct val="0"/>
      </a:spcAft>
      <a:buFont typeface="Wingdings" pitchFamily="2" charset="2"/>
      <a:buChar char="l"/>
      <a:defRPr sz="2200" b="1" kern="1200">
        <a:solidFill>
          <a:srgbClr val="0000CC"/>
        </a:solidFill>
        <a:latin typeface="Times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200" b="1" kern="1200">
        <a:solidFill>
          <a:srgbClr val="0000CC"/>
        </a:solidFill>
        <a:latin typeface="Times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200" b="1" kern="1200">
        <a:solidFill>
          <a:srgbClr val="0000CC"/>
        </a:solidFill>
        <a:latin typeface="Times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200" b="1" kern="1200">
        <a:solidFill>
          <a:srgbClr val="0000CC"/>
        </a:solidFill>
        <a:latin typeface="Times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200" b="1" kern="1200">
        <a:solidFill>
          <a:srgbClr val="0000CC"/>
        </a:solidFill>
        <a:latin typeface="Times" pitchFamily="18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DC0FF"/>
    <a:srgbClr val="96DFFF"/>
    <a:srgbClr val="7087FF"/>
    <a:srgbClr val="900090"/>
    <a:srgbClr val="000000"/>
    <a:srgbClr val="F4F4F4"/>
    <a:srgbClr val="F2F2F2"/>
    <a:srgbClr val="EDEDED"/>
    <a:srgbClr val="E6E6E6"/>
    <a:srgbClr val="E2E2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64" autoAdjust="0"/>
  </p:normalViewPr>
  <p:slideViewPr>
    <p:cSldViewPr snapToGrid="0">
      <p:cViewPr>
        <p:scale>
          <a:sx n="100" d="100"/>
          <a:sy n="100" d="100"/>
        </p:scale>
        <p:origin x="-1064" y="-304"/>
      </p:cViewPr>
      <p:guideLst>
        <p:guide orient="horz" pos="2160"/>
        <p:guide pos="42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2808" y="-96"/>
      </p:cViewPr>
      <p:guideLst>
        <p:guide orient="horz" pos="3132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4" tIns="45731" rIns="91464" bIns="45731" numCol="1" anchor="t" anchorCtr="0" compatLnSpc="1">
            <a:prstTxWarp prst="textNoShape">
              <a:avLst/>
            </a:prstTxWarp>
          </a:bodyPr>
          <a:lstStyle>
            <a:lvl1pPr algn="l" defTabSz="915989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 altLang="en-GB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98788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4" tIns="45731" rIns="91464" bIns="45731" numCol="1" anchor="t" anchorCtr="0" compatLnSpc="1">
            <a:prstTxWarp prst="textNoShape">
              <a:avLst/>
            </a:prstTxWarp>
          </a:bodyPr>
          <a:lstStyle>
            <a:lvl1pPr algn="r" defTabSz="915989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 altLang="en-GB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22588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4" tIns="45731" rIns="91464" bIns="45731" numCol="1" anchor="b" anchorCtr="0" compatLnSpc="1">
            <a:prstTxWarp prst="textNoShape">
              <a:avLst/>
            </a:prstTxWarp>
          </a:bodyPr>
          <a:lstStyle>
            <a:lvl1pPr algn="l" defTabSz="915989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 altLang="en-GB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09113"/>
            <a:ext cx="2998788" cy="53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4" tIns="45731" rIns="91464" bIns="45731" numCol="1" anchor="b" anchorCtr="0" compatLnSpc="1">
            <a:prstTxWarp prst="textNoShape">
              <a:avLst/>
            </a:prstTxWarp>
          </a:bodyPr>
          <a:lstStyle>
            <a:lvl1pPr algn="r" defTabSz="915988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5CED8CE8-5666-4A68-BC79-EDC1A484650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08106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59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4" tIns="45731" rIns="91464" bIns="45731" numCol="1" anchor="t" anchorCtr="0" compatLnSpc="1">
            <a:prstTxWarp prst="textNoShape">
              <a:avLst/>
            </a:prstTxWarp>
          </a:bodyPr>
          <a:lstStyle>
            <a:lvl1pPr algn="l" defTabSz="915989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 alt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59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4" tIns="45731" rIns="91464" bIns="45731" numCol="1" anchor="t" anchorCtr="0" compatLnSpc="1">
            <a:prstTxWarp prst="textNoShape">
              <a:avLst/>
            </a:prstTxWarp>
          </a:bodyPr>
          <a:lstStyle>
            <a:lvl1pPr algn="r" defTabSz="915989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 altLang="en-GB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6125"/>
            <a:ext cx="5383212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9638" y="4721225"/>
            <a:ext cx="4992687" cy="4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4" tIns="45731" rIns="91464" bIns="457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GB" noProof="0" smtClean="0"/>
              <a:t>Click to edit Master text styles</a:t>
            </a:r>
          </a:p>
          <a:p>
            <a:pPr lvl="1"/>
            <a:r>
              <a:rPr lang="en-GB" altLang="en-GB" noProof="0" smtClean="0"/>
              <a:t>Second level</a:t>
            </a:r>
          </a:p>
          <a:p>
            <a:pPr lvl="2"/>
            <a:r>
              <a:rPr lang="en-GB" altLang="en-GB" noProof="0" smtClean="0"/>
              <a:t>Third level</a:t>
            </a:r>
          </a:p>
          <a:p>
            <a:pPr lvl="3"/>
            <a:r>
              <a:rPr lang="en-GB" altLang="en-GB" noProof="0" smtClean="0"/>
              <a:t>Fourth level</a:t>
            </a:r>
          </a:p>
          <a:p>
            <a:pPr lvl="4"/>
            <a:r>
              <a:rPr lang="en-GB" altLang="en-GB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559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4" tIns="45731" rIns="91464" bIns="45731" numCol="1" anchor="b" anchorCtr="0" compatLnSpc="1">
            <a:prstTxWarp prst="textNoShape">
              <a:avLst/>
            </a:prstTxWarp>
          </a:bodyPr>
          <a:lstStyle>
            <a:lvl1pPr algn="l" defTabSz="915989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 alt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7213"/>
            <a:ext cx="29559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64" tIns="45731" rIns="91464" bIns="45731" numCol="1" anchor="b" anchorCtr="0" compatLnSpc="1">
            <a:prstTxWarp prst="textNoShape">
              <a:avLst/>
            </a:prstTxWarp>
          </a:bodyPr>
          <a:lstStyle>
            <a:lvl1pPr algn="r" defTabSz="915988"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BD8C3639-9B5A-4081-9F33-1411393B585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00859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60400" y="1219200"/>
            <a:ext cx="85852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2146300" y="3962400"/>
            <a:ext cx="705485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84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524000"/>
            <a:ext cx="8258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GB" altLang="en-US"/>
              <a:t>Click to edit Master title style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6300" y="3962400"/>
            <a:ext cx="70993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GB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3638"/>
            <a:ext cx="2311400" cy="4572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 smtClean="0"/>
              <a:t>26th-27th July  2016</a:t>
            </a:r>
            <a:endParaRPr lang="en-GB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3638"/>
            <a:ext cx="3136900" cy="4572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 altLang="en-US" smtClean="0"/>
              <a:t>C. Shepherd-Themistocleous, RAL</a:t>
            </a:r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3638"/>
            <a:ext cx="2311400" cy="457200"/>
          </a:xfrm>
        </p:spPr>
        <p:txBody>
          <a:bodyPr/>
          <a:lstStyle>
            <a:lvl1pPr>
              <a:defRPr sz="1200"/>
            </a:lvl1pPr>
          </a:lstStyle>
          <a:p>
            <a:fld id="{ABB4307B-2207-4B2D-90A4-47AB593032F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0650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26th-27th July  2016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C. Shepherd-Themistocleous, RAL</a:t>
            </a: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6C3CE3-3A05-4072-A449-BE19058D5896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70066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7813"/>
            <a:ext cx="2228850" cy="6030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7813"/>
            <a:ext cx="6534150" cy="6030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26th-27th July  2016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C. Shepherd-Themistocleous, RAL</a:t>
            </a: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1E322B-613D-4081-BB9D-AE3F58A384DF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37547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7813"/>
            <a:ext cx="8915400" cy="6524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006475"/>
            <a:ext cx="4381500" cy="5302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9200" y="1006475"/>
            <a:ext cx="4381500" cy="2574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29200" y="3733800"/>
            <a:ext cx="4381500" cy="2574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26th-27th July  2016</a:t>
            </a:r>
            <a:endParaRPr lang="en-GB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C. Shepherd-Themistocleous, RAL</a:t>
            </a:r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DDE00E-A80D-4B23-8072-3D92E3F36214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14456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7813"/>
            <a:ext cx="8915400" cy="6524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006475"/>
            <a:ext cx="4381500" cy="5302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9200" y="1006475"/>
            <a:ext cx="4381500" cy="2574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29200" y="3733800"/>
            <a:ext cx="4381500" cy="2574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26th-27th July  2016</a:t>
            </a:r>
            <a:endParaRPr lang="en-GB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C. Shepherd-Themistocleous, RAL</a:t>
            </a:r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CC56B6-F522-4591-94F9-84D79336782C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74762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7813"/>
            <a:ext cx="8915400" cy="6524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006475"/>
            <a:ext cx="4381500" cy="5302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006475"/>
            <a:ext cx="4381500" cy="5302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26th-27th July  2016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C. Shepherd-Themistocleous, RAL</a:t>
            </a: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B0F89E-0BE2-495A-9E38-4197A8BF54BF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83901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95300" y="277813"/>
            <a:ext cx="8915400" cy="6524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006475"/>
            <a:ext cx="4381500" cy="2574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9200" y="1006475"/>
            <a:ext cx="4381500" cy="2574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5300" y="3733800"/>
            <a:ext cx="4381500" cy="2574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3733800"/>
            <a:ext cx="4381500" cy="2574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26th-27th July  2016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C. Shepherd-Themistocleous, RAL</a:t>
            </a: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A7FE50-AED6-432F-BD62-CF84A5455ED7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55160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7813"/>
            <a:ext cx="8915400" cy="6524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5300" y="1006475"/>
            <a:ext cx="4381500" cy="2574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5300" y="3733800"/>
            <a:ext cx="4381500" cy="2574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5029200" y="1006475"/>
            <a:ext cx="4381500" cy="5302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26th-27th July  2016</a:t>
            </a:r>
            <a:endParaRPr lang="en-GB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C. Shepherd-Themistocleous, RAL</a:t>
            </a:r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4699E5-99F6-4573-95CA-C42AA72F0C76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96532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7813"/>
            <a:ext cx="8915400" cy="6524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006475"/>
            <a:ext cx="4381500" cy="5302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00" y="1006475"/>
            <a:ext cx="4381500" cy="5302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26th-27th July  2016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C. Shepherd-Themistocleous, RAL</a:t>
            </a: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ABD538-ECC4-4255-B313-CA133B5662D9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1373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7813"/>
            <a:ext cx="8915400" cy="6524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006475"/>
            <a:ext cx="8915400" cy="2574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3733800"/>
            <a:ext cx="8915400" cy="2574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26th-27th July  2016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C. Shepherd-Themistocleous, RAL</a:t>
            </a: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D44422-E2AC-4B24-89FF-B845C277C6DC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4202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7813"/>
            <a:ext cx="8915400" cy="6524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006475"/>
            <a:ext cx="8915400" cy="530225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26th-27th July  2016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C. Shepherd-Themistocleous, RAL</a:t>
            </a: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40477D-253E-4DEE-8978-08CE5641D5F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93964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26th-27th July  2016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C. Shepherd-Themistocleous, RAL</a:t>
            </a: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4D2D7-83F5-4541-9D32-B2FDCDFFC81E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78949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26th-27th July  2016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C. Shepherd-Themistocleous, RAL</a:t>
            </a: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AD42A-E9B0-41D7-904F-8A3A594AA3D2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48099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006475"/>
            <a:ext cx="4381500" cy="5302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006475"/>
            <a:ext cx="4381500" cy="5302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26th-27th July  2016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C. Shepherd-Themistocleous, RAL</a:t>
            </a: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FFBC05-92F9-41C4-BEE5-B9C42204204E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27435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26th-27th July  2016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C. Shepherd-Themistocleous, RAL</a:t>
            </a: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AC2823-2227-48E8-8AAF-B9E5DAD86056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94688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26th-27th July  2016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C. Shepherd-Themistocleous, RAL</a:t>
            </a: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1175E5-16AB-4B64-B2C8-BEC48E990EE8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82662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26th-27th July  2016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C. Shepherd-Themistocleous, RAL</a:t>
            </a: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E3995-A210-4BDF-AFA3-6114831AD80C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76388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26th-27th July  2016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C. Shepherd-Themistocleous, RAL</a:t>
            </a: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E1091E-0219-4FFC-A49F-B2755FBD209E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21663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26th-27th July  2016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C. Shepherd-Themistocleous, RAL</a:t>
            </a: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63ADD7-C00C-4B8D-B1D5-510B741DDC26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90156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143717"/>
            <a:ext cx="8915400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142999"/>
            <a:ext cx="8915400" cy="516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text styles</a:t>
            </a:r>
          </a:p>
          <a:p>
            <a:pPr lvl="1"/>
            <a:r>
              <a:rPr lang="en-GB" altLang="en-US" dirty="0" smtClean="0"/>
              <a:t>Second level</a:t>
            </a:r>
          </a:p>
          <a:p>
            <a:pPr lvl="2"/>
            <a:r>
              <a:rPr lang="en-GB" altLang="en-US" dirty="0" smtClean="0"/>
              <a:t>Third level</a:t>
            </a:r>
          </a:p>
          <a:p>
            <a:pPr lvl="3"/>
            <a:r>
              <a:rPr lang="en-GB" altLang="en-US" dirty="0" smtClean="0"/>
              <a:t>Fourth level</a:t>
            </a:r>
          </a:p>
        </p:txBody>
      </p:sp>
      <p:sp>
        <p:nvSpPr>
          <p:cNvPr id="3573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375400"/>
            <a:ext cx="2311400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1800" b="0">
                <a:solidFill>
                  <a:schemeClr val="tx1"/>
                </a:solidFill>
                <a:latin typeface="+mj-lt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GB" smtClean="0"/>
              <a:t>26th-27th July  2016</a:t>
            </a:r>
            <a:endParaRPr lang="en-GB" altLang="en-US"/>
          </a:p>
        </p:txBody>
      </p:sp>
      <p:sp>
        <p:nvSpPr>
          <p:cNvPr id="3573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96818" y="6391275"/>
            <a:ext cx="3451363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800" b="0">
                <a:solidFill>
                  <a:schemeClr val="tx1"/>
                </a:solidFill>
                <a:latin typeface="+mj-lt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GB" altLang="en-US" dirty="0" smtClean="0"/>
              <a:t>C. Shepherd-Themistocleous, RAL</a:t>
            </a:r>
            <a:endParaRPr lang="en-GB" altLang="en-US" dirty="0"/>
          </a:p>
        </p:txBody>
      </p:sp>
      <p:sp>
        <p:nvSpPr>
          <p:cNvPr id="3573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399213"/>
            <a:ext cx="23114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800" b="0">
                <a:solidFill>
                  <a:schemeClr val="tx1"/>
                </a:solidFill>
                <a:latin typeface="Garamond" pitchFamily="18" charset="0"/>
              </a:defRPr>
            </a:lvl1pPr>
          </a:lstStyle>
          <a:p>
            <a:fld id="{C1306BD8-6677-446A-B6D7-F2DF376113CD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 flipV="1">
            <a:off x="410203" y="220876"/>
            <a:ext cx="8917947" cy="709958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96888" y="6327775"/>
            <a:ext cx="89154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0" r:id="rId1"/>
    <p:sldLayoutId id="2147484291" r:id="rId2"/>
    <p:sldLayoutId id="2147484292" r:id="rId3"/>
    <p:sldLayoutId id="2147484275" r:id="rId4"/>
    <p:sldLayoutId id="2147484276" r:id="rId5"/>
    <p:sldLayoutId id="2147484277" r:id="rId6"/>
    <p:sldLayoutId id="2147484293" r:id="rId7"/>
    <p:sldLayoutId id="2147484278" r:id="rId8"/>
    <p:sldLayoutId id="2147484279" r:id="rId9"/>
    <p:sldLayoutId id="2147484280" r:id="rId10"/>
    <p:sldLayoutId id="2147484281" r:id="rId11"/>
    <p:sldLayoutId id="2147484282" r:id="rId12"/>
    <p:sldLayoutId id="2147484283" r:id="rId13"/>
    <p:sldLayoutId id="2147484284" r:id="rId14"/>
    <p:sldLayoutId id="2147484285" r:id="rId15"/>
    <p:sldLayoutId id="2147484286" r:id="rId16"/>
    <p:sldLayoutId id="2147484287" r:id="rId17"/>
    <p:sldLayoutId id="2147484288" r:id="rId18"/>
    <p:sldLayoutId id="2147484289" r:id="rId1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000">
          <a:solidFill>
            <a:srgbClr val="FF0000"/>
          </a:solidFill>
          <a:latin typeface="+mn-lt"/>
          <a:ea typeface="ＭＳ Ｐゴシック" charset="0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20000"/>
        <a:buFont typeface="Lucida Grande"/>
        <a:buChar char="-"/>
        <a:defRPr sz="2000">
          <a:solidFill>
            <a:srgbClr val="0000FF"/>
          </a:solidFill>
          <a:latin typeface="+mn-lt"/>
          <a:ea typeface="ＭＳ Ｐゴシック" charset="0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Lucida Grande"/>
        <a:buChar char="-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26th-27th July  2016</a:t>
            </a: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C. Shepherd-Themistocleous, RAL</a:t>
            </a: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D2D7-83F5-4541-9D32-B2FDCDFFC81E}" type="slidenum">
              <a:rPr lang="en-GB" altLang="en-US" smtClean="0"/>
              <a:pPr/>
              <a:t>1</a:t>
            </a:fld>
            <a:endParaRPr lang="en-GB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05458" y="2146300"/>
            <a:ext cx="683169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3600" b="0" dirty="0" smtClean="0">
                <a:solidFill>
                  <a:schemeClr val="tx1"/>
                </a:solidFill>
                <a:latin typeface="+mn-lt"/>
              </a:rPr>
              <a:t>Technology Session Introduction </a:t>
            </a:r>
          </a:p>
          <a:p>
            <a:pPr>
              <a:buNone/>
            </a:pPr>
            <a:r>
              <a:rPr lang="en-US" sz="2400" b="0" dirty="0" smtClean="0">
                <a:solidFill>
                  <a:schemeClr val="tx1"/>
                </a:solidFill>
                <a:latin typeface="+mn-lt"/>
              </a:rPr>
              <a:t>Birmingham </a:t>
            </a:r>
            <a:r>
              <a:rPr lang="en-US" sz="2400" b="0" dirty="0" smtClean="0">
                <a:solidFill>
                  <a:schemeClr val="tx1"/>
                </a:solidFill>
                <a:latin typeface="+mn-lt"/>
              </a:rPr>
              <a:t>26</a:t>
            </a:r>
            <a:r>
              <a:rPr lang="en-US" sz="2400" b="0" baseline="30000" dirty="0" smtClean="0">
                <a:solidFill>
                  <a:schemeClr val="tx1"/>
                </a:solidFill>
                <a:latin typeface="+mn-lt"/>
              </a:rPr>
              <a:t>th</a:t>
            </a:r>
            <a:r>
              <a:rPr lang="en-US" sz="2400" b="0" dirty="0" smtClean="0">
                <a:solidFill>
                  <a:schemeClr val="tx1"/>
                </a:solidFill>
                <a:latin typeface="+mn-lt"/>
              </a:rPr>
              <a:t>-27</a:t>
            </a:r>
            <a:r>
              <a:rPr lang="en-US" sz="2400" b="0" baseline="30000" dirty="0" smtClean="0">
                <a:solidFill>
                  <a:schemeClr val="tx1"/>
                </a:solidFill>
                <a:latin typeface="+mn-lt"/>
              </a:rPr>
              <a:t>th</a:t>
            </a:r>
            <a:r>
              <a:rPr lang="en-US" sz="2400" b="0" dirty="0" smtClean="0">
                <a:solidFill>
                  <a:schemeClr val="tx1"/>
                </a:solidFill>
                <a:latin typeface="+mn-lt"/>
              </a:rPr>
              <a:t> July 2016 </a:t>
            </a:r>
          </a:p>
          <a:p>
            <a:pPr>
              <a:buNone/>
            </a:pPr>
            <a:endParaRPr lang="en-US" sz="3600" b="0" dirty="0">
              <a:solidFill>
                <a:schemeClr val="tx1"/>
              </a:solidFill>
              <a:latin typeface="+mn-lt"/>
            </a:endParaRPr>
          </a:p>
          <a:p>
            <a:pPr>
              <a:buNone/>
            </a:pPr>
            <a:r>
              <a:rPr lang="en-US" sz="2400" b="0" dirty="0" smtClean="0">
                <a:solidFill>
                  <a:srgbClr val="0000FF"/>
                </a:solidFill>
                <a:latin typeface="+mn-lt"/>
              </a:rPr>
              <a:t>C. H. Shepherd-Themistocleous (RAL) </a:t>
            </a:r>
          </a:p>
        </p:txBody>
      </p:sp>
    </p:spTree>
    <p:extLst>
      <p:ext uri="{BB962C8B-B14F-4D97-AF65-F5344CB8AC3E}">
        <p14:creationId xmlns:p14="http://schemas.microsoft.com/office/powerpoint/2010/main" val="3886594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0000FF"/>
                </a:solidFill>
              </a:rPr>
              <a:t>New session for this meeting</a:t>
            </a:r>
          </a:p>
          <a:p>
            <a:endParaRPr lang="en-US" sz="2800" dirty="0" smtClean="0">
              <a:solidFill>
                <a:srgbClr val="0000FF"/>
              </a:solidFill>
            </a:endParaRPr>
          </a:p>
          <a:p>
            <a:r>
              <a:rPr lang="en-US" sz="2800" dirty="0" smtClean="0">
                <a:solidFill>
                  <a:srgbClr val="0000FF"/>
                </a:solidFill>
              </a:rPr>
              <a:t>Technology Roadmap part of PPAP remit</a:t>
            </a:r>
          </a:p>
          <a:p>
            <a:pPr lvl="1"/>
            <a:r>
              <a:rPr lang="en-US" sz="2200" dirty="0" smtClean="0"/>
              <a:t>From Terms of Reference – “Develop </a:t>
            </a:r>
            <a:r>
              <a:rPr lang="en-US" sz="2200" dirty="0"/>
              <a:t>and maintain a technology roadmap for their area of </a:t>
            </a:r>
            <a:r>
              <a:rPr lang="en-US" sz="2200" dirty="0" smtClean="0"/>
              <a:t>research”</a:t>
            </a:r>
          </a:p>
          <a:p>
            <a:endParaRPr lang="en-US" dirty="0" smtClean="0">
              <a:solidFill>
                <a:srgbClr val="0000FF"/>
              </a:solidFill>
            </a:endParaRPr>
          </a:p>
          <a:p>
            <a:r>
              <a:rPr lang="en-US" sz="2800" dirty="0" smtClean="0">
                <a:solidFill>
                  <a:srgbClr val="0000FF"/>
                </a:solidFill>
              </a:rPr>
              <a:t>Distinguish between </a:t>
            </a:r>
          </a:p>
          <a:p>
            <a:pPr lvl="1"/>
            <a:r>
              <a:rPr lang="en-US" sz="2200" dirty="0"/>
              <a:t>D</a:t>
            </a:r>
            <a:r>
              <a:rPr lang="en-US" sz="2200" dirty="0" smtClean="0"/>
              <a:t>etector systems developments for specific experiments </a:t>
            </a:r>
          </a:p>
          <a:p>
            <a:pPr lvl="1"/>
            <a:r>
              <a:rPr lang="en-US" sz="2200" dirty="0"/>
              <a:t>S</a:t>
            </a:r>
            <a:r>
              <a:rPr lang="en-US" sz="2200" dirty="0" smtClean="0"/>
              <a:t>pecific technology developments that could be used in many experiments </a:t>
            </a:r>
          </a:p>
          <a:p>
            <a:endParaRPr lang="en-US" sz="2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26th-27th July  2016</a:t>
            </a: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C. Shepherd-Themistocleous, RAL</a:t>
            </a: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D2D7-83F5-4541-9D32-B2FDCDFFC81E}" type="slidenum">
              <a:rPr lang="en-GB" altLang="en-US" smtClean="0"/>
              <a:pPr/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18486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 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0000FF"/>
                </a:solidFill>
              </a:rPr>
              <a:t>One of the question areas for the review is technology. </a:t>
            </a:r>
            <a:r>
              <a:rPr lang="en-US" sz="2800" dirty="0">
                <a:solidFill>
                  <a:srgbClr val="0000FF"/>
                </a:solidFill>
              </a:rPr>
              <a:t>Q</a:t>
            </a:r>
            <a:r>
              <a:rPr lang="en-US" sz="2800" dirty="0" smtClean="0">
                <a:solidFill>
                  <a:srgbClr val="0000FF"/>
                </a:solidFill>
              </a:rPr>
              <a:t>uestions are: </a:t>
            </a:r>
          </a:p>
          <a:p>
            <a:endParaRPr lang="en-US" dirty="0" smtClean="0"/>
          </a:p>
          <a:p>
            <a:pPr lvl="1"/>
            <a:r>
              <a:rPr lang="en-US" sz="2400" dirty="0" smtClean="0"/>
              <a:t>What </a:t>
            </a:r>
            <a:r>
              <a:rPr lang="en-US" sz="2400" dirty="0"/>
              <a:t>are the key technologies in your area where the UK is world leading and how do they generate benefit for the UK</a:t>
            </a:r>
            <a:r>
              <a:rPr lang="en-US" sz="2400" dirty="0" smtClean="0"/>
              <a:t>?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How </a:t>
            </a:r>
            <a:r>
              <a:rPr lang="en-US" sz="2400" dirty="0"/>
              <a:t>could STFC support the development of critical technologies that will be essential to support the field in the future?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26th-27th July  2016</a:t>
            </a: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C. Shepherd-Themistocleous, RAL</a:t>
            </a: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D2D7-83F5-4541-9D32-B2FDCDFFC81E}" type="slidenum">
              <a:rPr lang="en-GB" altLang="en-US" smtClean="0"/>
              <a:pPr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36096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 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376"/>
              </a:spcBef>
            </a:pPr>
            <a:r>
              <a:rPr lang="en-US" dirty="0">
                <a:solidFill>
                  <a:srgbClr val="0000FF"/>
                </a:solidFill>
              </a:rPr>
              <a:t>C</a:t>
            </a:r>
            <a:r>
              <a:rPr lang="en-US" dirty="0" smtClean="0">
                <a:solidFill>
                  <a:srgbClr val="0000FF"/>
                </a:solidFill>
              </a:rPr>
              <a:t>urrent mechanisms are through PRD grants of 2 years or PPRP reviewed project grants for specific experiments.</a:t>
            </a:r>
          </a:p>
          <a:p>
            <a:pPr>
              <a:spcBef>
                <a:spcPts val="2376"/>
              </a:spcBef>
            </a:pPr>
            <a:r>
              <a:rPr lang="en-US" dirty="0" smtClean="0">
                <a:solidFill>
                  <a:srgbClr val="FF0000"/>
                </a:solidFill>
              </a:rPr>
              <a:t>Issue longer term support for particular technological developments. e.g. example today is CMOS sensors. </a:t>
            </a:r>
          </a:p>
          <a:p>
            <a:pPr>
              <a:spcBef>
                <a:spcPts val="2376"/>
              </a:spcBef>
            </a:pPr>
            <a:r>
              <a:rPr lang="en-US" dirty="0" smtClean="0">
                <a:solidFill>
                  <a:srgbClr val="0000FF"/>
                </a:solidFill>
              </a:rPr>
              <a:t>Question: </a:t>
            </a:r>
            <a:r>
              <a:rPr lang="en-US" dirty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s it desirable to have an alternative mechanism for funding such activities? </a:t>
            </a:r>
          </a:p>
          <a:p>
            <a:pPr>
              <a:spcBef>
                <a:spcPts val="2376"/>
              </a:spcBef>
            </a:pPr>
            <a:r>
              <a:rPr lang="en-US" dirty="0" smtClean="0">
                <a:solidFill>
                  <a:srgbClr val="FF0000"/>
                </a:solidFill>
              </a:rPr>
              <a:t>Caveat: There is no more money. Flat cash is what we have in the near term.</a:t>
            </a:r>
          </a:p>
          <a:p>
            <a:pPr>
              <a:spcBef>
                <a:spcPts val="2376"/>
              </a:spcBef>
            </a:pPr>
            <a:r>
              <a:rPr lang="en-US" dirty="0" smtClean="0">
                <a:solidFill>
                  <a:srgbClr val="0000FF"/>
                </a:solidFill>
              </a:rPr>
              <a:t>Purpose of discussion session today.  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26th-27th July  2016</a:t>
            </a: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C. Shepherd-Themistocleous, RAL</a:t>
            </a: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D2D7-83F5-4541-9D32-B2FDCDFFC81E}" type="slidenum">
              <a:rPr lang="en-GB" altLang="en-US" smtClean="0"/>
              <a:pPr/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68201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Talks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Examples of technology areas where funding has been or could be separate from specific experiments. </a:t>
            </a:r>
          </a:p>
          <a:p>
            <a:pPr lvl="1"/>
            <a:r>
              <a:rPr lang="en-US" dirty="0" smtClean="0"/>
              <a:t>CMOS Report – Fergus Wilson</a:t>
            </a:r>
          </a:p>
          <a:p>
            <a:pPr lvl="1"/>
            <a:r>
              <a:rPr lang="en-US" dirty="0" smtClean="0"/>
              <a:t>Future computing – Pete Clarke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Example of application of technology developed within Particle Physics being applied elsewhere. </a:t>
            </a:r>
          </a:p>
          <a:p>
            <a:pPr lvl="1"/>
            <a:r>
              <a:rPr lang="en-US" dirty="0" smtClean="0"/>
              <a:t>LSST – </a:t>
            </a:r>
            <a:r>
              <a:rPr lang="en-US" dirty="0" err="1" smtClean="0"/>
              <a:t>Ulrik</a:t>
            </a:r>
            <a:r>
              <a:rPr lang="en-US" dirty="0" smtClean="0"/>
              <a:t> </a:t>
            </a:r>
            <a:r>
              <a:rPr lang="en-US" dirty="0" err="1" smtClean="0"/>
              <a:t>Egede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26th-27th July  2016</a:t>
            </a: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C. Shepherd-Themistocleous, RAL</a:t>
            </a: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4D2D7-83F5-4541-9D32-B2FDCDFFC81E}" type="slidenum">
              <a:rPr lang="en-GB" altLang="en-US" smtClean="0"/>
              <a:pPr/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63549453"/>
      </p:ext>
    </p:extLst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Wingdings" pitchFamily="2" charset="2"/>
          <a:buChar char="l"/>
          <a:tabLst/>
          <a:defRPr kumimoji="0" lang="en-GB" sz="2200" b="1" i="0" u="none" strike="noStrike" cap="none" normalizeH="0" baseline="0" smtClean="0">
            <a:ln>
              <a:noFill/>
            </a:ln>
            <a:solidFill>
              <a:srgbClr val="0000CC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Wingdings" pitchFamily="2" charset="2"/>
          <a:buChar char="l"/>
          <a:tabLst/>
          <a:defRPr kumimoji="0" lang="en-GB" sz="2200" b="1" i="0" u="none" strike="noStrike" cap="none" normalizeH="0" baseline="0" smtClean="0">
            <a:ln>
              <a:noFill/>
            </a:ln>
            <a:solidFill>
              <a:srgbClr val="0000CC"/>
            </a:solidFill>
            <a:effectLst/>
            <a:latin typeface="Times" pitchFamily="18" charset="0"/>
            <a:cs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 algn="l">
          <a:buNone/>
          <a:defRPr sz="1800" b="0" dirty="0" smtClean="0">
            <a:solidFill>
              <a:schemeClr val="tx1"/>
            </a:solidFill>
            <a:latin typeface="+mn-lt"/>
          </a:defRPr>
        </a:defPPr>
      </a:lstStyle>
    </a:tx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48049</TotalTime>
  <Words>315</Words>
  <Application>Microsoft Macintosh PowerPoint</Application>
  <PresentationFormat>A4 Paper (210x297 mm)</PresentationFormat>
  <Paragraphs>47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Edge</vt:lpstr>
      <vt:lpstr>PowerPoint Presentation</vt:lpstr>
      <vt:lpstr>Technology </vt:lpstr>
      <vt:lpstr>SB Questions </vt:lpstr>
      <vt:lpstr>Technology Funding</vt:lpstr>
      <vt:lpstr>Talks today</vt:lpstr>
    </vt:vector>
  </TitlesOfParts>
  <Company>PPEP Group, RAL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Default</dc:creator>
  <cp:lastModifiedBy>Claire Shepherd-Themistocleous</cp:lastModifiedBy>
  <cp:revision>1119</cp:revision>
  <cp:lastPrinted>2013-04-26T14:46:55Z</cp:lastPrinted>
  <dcterms:created xsi:type="dcterms:W3CDTF">2000-09-22T22:23:34Z</dcterms:created>
  <dcterms:modified xsi:type="dcterms:W3CDTF">2016-07-25T16:35:30Z</dcterms:modified>
</cp:coreProperties>
</file>