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9" r:id="rId2"/>
    <p:sldId id="300" r:id="rId3"/>
    <p:sldId id="290" r:id="rId4"/>
    <p:sldId id="288" r:id="rId5"/>
    <p:sldId id="303" r:id="rId6"/>
    <p:sldId id="258" r:id="rId7"/>
    <p:sldId id="301" r:id="rId8"/>
    <p:sldId id="268" r:id="rId9"/>
    <p:sldId id="271" r:id="rId10"/>
    <p:sldId id="302" r:id="rId11"/>
    <p:sldId id="291" r:id="rId12"/>
    <p:sldId id="285" r:id="rId13"/>
    <p:sldId id="286" r:id="rId14"/>
    <p:sldId id="284" r:id="rId1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4561" autoAdjust="0"/>
  </p:normalViewPr>
  <p:slideViewPr>
    <p:cSldViewPr showGuides="1">
      <p:cViewPr varScale="1">
        <p:scale>
          <a:sx n="66" d="100"/>
          <a:sy n="66" d="100"/>
        </p:scale>
        <p:origin x="-2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15D22-82E3-4BD7-9558-F90FDDC27AD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4676534-97EE-4A21-B9EB-96D37AC4AD9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800" dirty="0"/>
            <a:t>10</a:t>
          </a:r>
          <a:r>
            <a:rPr lang="en-GB" sz="1800" baseline="30000" dirty="0"/>
            <a:t>15 </a:t>
          </a:r>
          <a:r>
            <a:rPr lang="en-GB" sz="1800" baseline="0" dirty="0" err="1"/>
            <a:t>n</a:t>
          </a:r>
          <a:r>
            <a:rPr lang="en-GB" sz="1800" baseline="-25000" dirty="0" err="1"/>
            <a:t>eq</a:t>
          </a:r>
          <a:r>
            <a:rPr lang="en-GB" sz="1800" baseline="0" dirty="0"/>
            <a:t>/cm</a:t>
          </a:r>
          <a:r>
            <a:rPr lang="en-GB" sz="1800" baseline="30000" dirty="0"/>
            <a:t>2 </a:t>
          </a:r>
        </a:p>
      </dgm:t>
    </dgm:pt>
    <dgm:pt modelId="{85596B40-C671-4829-9F71-0431F6184F43}" type="parTrans" cxnId="{09F50DB6-81F2-49C3-9540-EDD399AA6DD2}">
      <dgm:prSet/>
      <dgm:spPr/>
      <dgm:t>
        <a:bodyPr/>
        <a:lstStyle/>
        <a:p>
          <a:endParaRPr lang="en-GB" sz="1400"/>
        </a:p>
      </dgm:t>
    </dgm:pt>
    <dgm:pt modelId="{EF239B53-D5A8-4B53-8763-9C26738EAE9F}" type="sibTrans" cxnId="{09F50DB6-81F2-49C3-9540-EDD399AA6DD2}">
      <dgm:prSet/>
      <dgm:spPr/>
      <dgm:t>
        <a:bodyPr/>
        <a:lstStyle/>
        <a:p>
          <a:endParaRPr lang="en-GB" sz="1400"/>
        </a:p>
      </dgm:t>
    </dgm:pt>
    <dgm:pt modelId="{C49F51DD-9A79-420A-A9F7-79F2E60F6B1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dirty="0"/>
            <a:t>10</a:t>
          </a:r>
          <a:r>
            <a:rPr lang="en-GB" sz="1400" baseline="30000" dirty="0"/>
            <a:t>16 </a:t>
          </a:r>
          <a:r>
            <a:rPr lang="en-GB" sz="1400" baseline="0" dirty="0" err="1"/>
            <a:t>n</a:t>
          </a:r>
          <a:r>
            <a:rPr lang="en-GB" sz="1400" baseline="-25000" dirty="0" err="1"/>
            <a:t>eq</a:t>
          </a:r>
          <a:r>
            <a:rPr lang="en-GB" sz="1400" baseline="0" dirty="0"/>
            <a:t>/cm</a:t>
          </a:r>
          <a:r>
            <a:rPr lang="en-GB" sz="1400" baseline="30000" dirty="0"/>
            <a:t>2</a:t>
          </a:r>
        </a:p>
      </dgm:t>
    </dgm:pt>
    <dgm:pt modelId="{60A1905A-1F44-40A8-B468-2D1543EAE4E6}" type="parTrans" cxnId="{483EE5A6-D772-4F64-8AF2-9B64C3E4DC79}">
      <dgm:prSet/>
      <dgm:spPr/>
      <dgm:t>
        <a:bodyPr/>
        <a:lstStyle/>
        <a:p>
          <a:endParaRPr lang="en-GB" sz="1400"/>
        </a:p>
      </dgm:t>
    </dgm:pt>
    <dgm:pt modelId="{D0C41148-E6C0-44A7-8F83-32D37AE932F4}" type="sibTrans" cxnId="{483EE5A6-D772-4F64-8AF2-9B64C3E4DC79}">
      <dgm:prSet/>
      <dgm:spPr/>
      <dgm:t>
        <a:bodyPr/>
        <a:lstStyle/>
        <a:p>
          <a:endParaRPr lang="en-GB" sz="1400"/>
        </a:p>
      </dgm:t>
    </dgm:pt>
    <dgm:pt modelId="{3969E409-CE9C-408A-9604-E95C115417B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600" dirty="0"/>
            <a:t>10</a:t>
          </a:r>
          <a:r>
            <a:rPr lang="en-GB" sz="1600" baseline="30000" dirty="0"/>
            <a:t>18 </a:t>
          </a:r>
          <a:r>
            <a:rPr lang="en-GB" sz="1600" baseline="0" dirty="0" err="1"/>
            <a:t>n</a:t>
          </a:r>
          <a:r>
            <a:rPr lang="en-GB" sz="1600" baseline="-25000" dirty="0" err="1"/>
            <a:t>eq</a:t>
          </a:r>
          <a:r>
            <a:rPr lang="en-GB" sz="1600" baseline="0" dirty="0"/>
            <a:t>/cm</a:t>
          </a:r>
          <a:r>
            <a:rPr lang="en-GB" sz="1600" baseline="30000" dirty="0"/>
            <a:t>2</a:t>
          </a:r>
          <a:endParaRPr lang="en-GB" sz="1600" dirty="0"/>
        </a:p>
      </dgm:t>
    </dgm:pt>
    <dgm:pt modelId="{0A804511-8082-4618-B797-2BB65D682179}" type="parTrans" cxnId="{91FD3F2B-9965-45F8-9FA3-16B53C1F1FD9}">
      <dgm:prSet/>
      <dgm:spPr/>
      <dgm:t>
        <a:bodyPr/>
        <a:lstStyle/>
        <a:p>
          <a:endParaRPr lang="en-GB" sz="1400"/>
        </a:p>
      </dgm:t>
    </dgm:pt>
    <dgm:pt modelId="{6AA6BF29-B301-427D-AC95-2840F2CDDAC2}" type="sibTrans" cxnId="{91FD3F2B-9965-45F8-9FA3-16B53C1F1FD9}">
      <dgm:prSet/>
      <dgm:spPr/>
      <dgm:t>
        <a:bodyPr/>
        <a:lstStyle/>
        <a:p>
          <a:endParaRPr lang="en-GB" sz="1400"/>
        </a:p>
      </dgm:t>
    </dgm:pt>
    <dgm:pt modelId="{D2C7A6F8-E35C-449F-9075-DD32617FE3A1}" type="pres">
      <dgm:prSet presAssocID="{4DE15D22-82E3-4BD7-9558-F90FDDC27AD2}" presName="Name0" presStyleCnt="0">
        <dgm:presLayoutVars>
          <dgm:dir/>
          <dgm:resizeHandles val="exact"/>
        </dgm:presLayoutVars>
      </dgm:prSet>
      <dgm:spPr/>
    </dgm:pt>
    <dgm:pt modelId="{C70C2015-E1D9-42AE-BA3B-EA9291703511}" type="pres">
      <dgm:prSet presAssocID="{24676534-97EE-4A21-B9EB-96D37AC4AD9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E4E55-5087-4B44-BA27-7D35493961F0}" type="pres">
      <dgm:prSet presAssocID="{EF239B53-D5A8-4B53-8763-9C26738EAE9F}" presName="parSpace" presStyleCnt="0"/>
      <dgm:spPr/>
    </dgm:pt>
    <dgm:pt modelId="{14E9F76C-F4DF-4864-B7EB-9F3A2DC00B96}" type="pres">
      <dgm:prSet presAssocID="{C49F51DD-9A79-420A-A9F7-79F2E60F6B1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C7EA6-D14B-4C29-8037-AFFE1E0C321A}" type="pres">
      <dgm:prSet presAssocID="{D0C41148-E6C0-44A7-8F83-32D37AE932F4}" presName="parSpace" presStyleCnt="0"/>
      <dgm:spPr/>
    </dgm:pt>
    <dgm:pt modelId="{D6FCC508-ECAC-4AF7-B03E-495E600B1C14}" type="pres">
      <dgm:prSet presAssocID="{3969E409-CE9C-408A-9604-E95C115417B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3EE5A6-D772-4F64-8AF2-9B64C3E4DC79}" srcId="{4DE15D22-82E3-4BD7-9558-F90FDDC27AD2}" destId="{C49F51DD-9A79-420A-A9F7-79F2E60F6B1F}" srcOrd="1" destOrd="0" parTransId="{60A1905A-1F44-40A8-B468-2D1543EAE4E6}" sibTransId="{D0C41148-E6C0-44A7-8F83-32D37AE932F4}"/>
    <dgm:cxn modelId="{96C13FD8-5B54-4EA9-94AF-6EE2A2ED24FC}" type="presOf" srcId="{C49F51DD-9A79-420A-A9F7-79F2E60F6B1F}" destId="{14E9F76C-F4DF-4864-B7EB-9F3A2DC00B96}" srcOrd="0" destOrd="0" presId="urn:microsoft.com/office/officeart/2005/8/layout/hChevron3"/>
    <dgm:cxn modelId="{09F50DB6-81F2-49C3-9540-EDD399AA6DD2}" srcId="{4DE15D22-82E3-4BD7-9558-F90FDDC27AD2}" destId="{24676534-97EE-4A21-B9EB-96D37AC4AD96}" srcOrd="0" destOrd="0" parTransId="{85596B40-C671-4829-9F71-0431F6184F43}" sibTransId="{EF239B53-D5A8-4B53-8763-9C26738EAE9F}"/>
    <dgm:cxn modelId="{91FD3F2B-9965-45F8-9FA3-16B53C1F1FD9}" srcId="{4DE15D22-82E3-4BD7-9558-F90FDDC27AD2}" destId="{3969E409-CE9C-408A-9604-E95C115417BF}" srcOrd="2" destOrd="0" parTransId="{0A804511-8082-4618-B797-2BB65D682179}" sibTransId="{6AA6BF29-B301-427D-AC95-2840F2CDDAC2}"/>
    <dgm:cxn modelId="{F646C44B-F60B-4EC7-8122-D7E0DB8AE8F6}" type="presOf" srcId="{3969E409-CE9C-408A-9604-E95C115417BF}" destId="{D6FCC508-ECAC-4AF7-B03E-495E600B1C14}" srcOrd="0" destOrd="0" presId="urn:microsoft.com/office/officeart/2005/8/layout/hChevron3"/>
    <dgm:cxn modelId="{D90B1423-5F39-41AB-90A6-FB4F20BD9894}" type="presOf" srcId="{4DE15D22-82E3-4BD7-9558-F90FDDC27AD2}" destId="{D2C7A6F8-E35C-449F-9075-DD32617FE3A1}" srcOrd="0" destOrd="0" presId="urn:microsoft.com/office/officeart/2005/8/layout/hChevron3"/>
    <dgm:cxn modelId="{0253AFB3-9823-4A2C-A060-CA898B848711}" type="presOf" srcId="{24676534-97EE-4A21-B9EB-96D37AC4AD96}" destId="{C70C2015-E1D9-42AE-BA3B-EA9291703511}" srcOrd="0" destOrd="0" presId="urn:microsoft.com/office/officeart/2005/8/layout/hChevron3"/>
    <dgm:cxn modelId="{371ED305-3EB0-4758-A34B-865E16D6651D}" type="presParOf" srcId="{D2C7A6F8-E35C-449F-9075-DD32617FE3A1}" destId="{C70C2015-E1D9-42AE-BA3B-EA9291703511}" srcOrd="0" destOrd="0" presId="urn:microsoft.com/office/officeart/2005/8/layout/hChevron3"/>
    <dgm:cxn modelId="{E2890436-6762-48F6-B25D-EF107055451E}" type="presParOf" srcId="{D2C7A6F8-E35C-449F-9075-DD32617FE3A1}" destId="{8A3E4E55-5087-4B44-BA27-7D35493961F0}" srcOrd="1" destOrd="0" presId="urn:microsoft.com/office/officeart/2005/8/layout/hChevron3"/>
    <dgm:cxn modelId="{0D57347B-B7EC-4AB4-809A-F8A89CC142CF}" type="presParOf" srcId="{D2C7A6F8-E35C-449F-9075-DD32617FE3A1}" destId="{14E9F76C-F4DF-4864-B7EB-9F3A2DC00B96}" srcOrd="2" destOrd="0" presId="urn:microsoft.com/office/officeart/2005/8/layout/hChevron3"/>
    <dgm:cxn modelId="{CF4D7DE0-CCC3-4875-A407-00F7517A24AB}" type="presParOf" srcId="{D2C7A6F8-E35C-449F-9075-DD32617FE3A1}" destId="{AB2C7EA6-D14B-4C29-8037-AFFE1E0C321A}" srcOrd="3" destOrd="0" presId="urn:microsoft.com/office/officeart/2005/8/layout/hChevron3"/>
    <dgm:cxn modelId="{14ACAF04-5E6B-4FAA-B2E6-D7F9FCBE5919}" type="presParOf" srcId="{D2C7A6F8-E35C-449F-9075-DD32617FE3A1}" destId="{D6FCC508-ECAC-4AF7-B03E-495E600B1C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15D22-82E3-4BD7-9558-F90FDDC27AD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4676534-97EE-4A21-B9EB-96D37AC4AD9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600"/>
            <a:t>10-20 ns</a:t>
          </a:r>
        </a:p>
      </dgm:t>
    </dgm:pt>
    <dgm:pt modelId="{85596B40-C671-4829-9F71-0431F6184F43}" type="parTrans" cxnId="{09F50DB6-81F2-49C3-9540-EDD399AA6DD2}">
      <dgm:prSet/>
      <dgm:spPr/>
      <dgm:t>
        <a:bodyPr/>
        <a:lstStyle/>
        <a:p>
          <a:endParaRPr lang="en-GB" sz="1600"/>
        </a:p>
      </dgm:t>
    </dgm:pt>
    <dgm:pt modelId="{EF239B53-D5A8-4B53-8763-9C26738EAE9F}" type="sibTrans" cxnId="{09F50DB6-81F2-49C3-9540-EDD399AA6DD2}">
      <dgm:prSet/>
      <dgm:spPr/>
      <dgm:t>
        <a:bodyPr/>
        <a:lstStyle/>
        <a:p>
          <a:endParaRPr lang="en-GB" sz="1600"/>
        </a:p>
      </dgm:t>
    </dgm:pt>
    <dgm:pt modelId="{3969E409-CE9C-408A-9604-E95C115417B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1600"/>
            <a:t>&lt; 100</a:t>
          </a:r>
          <a:r>
            <a:rPr lang="en-GB" sz="1600" baseline="0"/>
            <a:t> ps</a:t>
          </a:r>
        </a:p>
      </dgm:t>
    </dgm:pt>
    <dgm:pt modelId="{0A804511-8082-4618-B797-2BB65D682179}" type="parTrans" cxnId="{91FD3F2B-9965-45F8-9FA3-16B53C1F1FD9}">
      <dgm:prSet/>
      <dgm:spPr/>
      <dgm:t>
        <a:bodyPr/>
        <a:lstStyle/>
        <a:p>
          <a:endParaRPr lang="en-GB" sz="1600"/>
        </a:p>
      </dgm:t>
    </dgm:pt>
    <dgm:pt modelId="{6AA6BF29-B301-427D-AC95-2840F2CDDAC2}" type="sibTrans" cxnId="{91FD3F2B-9965-45F8-9FA3-16B53C1F1FD9}">
      <dgm:prSet/>
      <dgm:spPr/>
      <dgm:t>
        <a:bodyPr/>
        <a:lstStyle/>
        <a:p>
          <a:endParaRPr lang="en-GB" sz="1600"/>
        </a:p>
      </dgm:t>
    </dgm:pt>
    <dgm:pt modelId="{C49F51DD-9A79-420A-A9F7-79F2E60F6B1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/>
            <a:t>&lt; 1ns</a:t>
          </a:r>
        </a:p>
      </dgm:t>
    </dgm:pt>
    <dgm:pt modelId="{D0C41148-E6C0-44A7-8F83-32D37AE932F4}" type="sibTrans" cxnId="{483EE5A6-D772-4F64-8AF2-9B64C3E4DC79}">
      <dgm:prSet/>
      <dgm:spPr/>
      <dgm:t>
        <a:bodyPr/>
        <a:lstStyle/>
        <a:p>
          <a:endParaRPr lang="en-GB" sz="1600"/>
        </a:p>
      </dgm:t>
    </dgm:pt>
    <dgm:pt modelId="{60A1905A-1F44-40A8-B468-2D1543EAE4E6}" type="parTrans" cxnId="{483EE5A6-D772-4F64-8AF2-9B64C3E4DC79}">
      <dgm:prSet/>
      <dgm:spPr/>
      <dgm:t>
        <a:bodyPr/>
        <a:lstStyle/>
        <a:p>
          <a:endParaRPr lang="en-GB" sz="1600"/>
        </a:p>
      </dgm:t>
    </dgm:pt>
    <dgm:pt modelId="{D2C7A6F8-E35C-449F-9075-DD32617FE3A1}" type="pres">
      <dgm:prSet presAssocID="{4DE15D22-82E3-4BD7-9558-F90FDDC27AD2}" presName="Name0" presStyleCnt="0">
        <dgm:presLayoutVars>
          <dgm:dir/>
          <dgm:resizeHandles val="exact"/>
        </dgm:presLayoutVars>
      </dgm:prSet>
      <dgm:spPr/>
    </dgm:pt>
    <dgm:pt modelId="{C70C2015-E1D9-42AE-BA3B-EA9291703511}" type="pres">
      <dgm:prSet presAssocID="{24676534-97EE-4A21-B9EB-96D37AC4AD9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E4E55-5087-4B44-BA27-7D35493961F0}" type="pres">
      <dgm:prSet presAssocID="{EF239B53-D5A8-4B53-8763-9C26738EAE9F}" presName="parSpace" presStyleCnt="0"/>
      <dgm:spPr/>
    </dgm:pt>
    <dgm:pt modelId="{14E9F76C-F4DF-4864-B7EB-9F3A2DC00B96}" type="pres">
      <dgm:prSet presAssocID="{C49F51DD-9A79-420A-A9F7-79F2E60F6B1F}" presName="parTxOnly" presStyleLbl="node1" presStyleIdx="1" presStyleCnt="3" custLinFactNeighborX="10591" custLinFactNeighborY="-46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C7EA6-D14B-4C29-8037-AFFE1E0C321A}" type="pres">
      <dgm:prSet presAssocID="{D0C41148-E6C0-44A7-8F83-32D37AE932F4}" presName="parSpace" presStyleCnt="0"/>
      <dgm:spPr/>
    </dgm:pt>
    <dgm:pt modelId="{D6FCC508-ECAC-4AF7-B03E-495E600B1C14}" type="pres">
      <dgm:prSet presAssocID="{3969E409-CE9C-408A-9604-E95C115417B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1FD3F2B-9965-45F8-9FA3-16B53C1F1FD9}" srcId="{4DE15D22-82E3-4BD7-9558-F90FDDC27AD2}" destId="{3969E409-CE9C-408A-9604-E95C115417BF}" srcOrd="2" destOrd="0" parTransId="{0A804511-8082-4618-B797-2BB65D682179}" sibTransId="{6AA6BF29-B301-427D-AC95-2840F2CDDAC2}"/>
    <dgm:cxn modelId="{FCF48A0C-B302-40D3-BAE7-785BD80B4EC2}" type="presOf" srcId="{4DE15D22-82E3-4BD7-9558-F90FDDC27AD2}" destId="{D2C7A6F8-E35C-449F-9075-DD32617FE3A1}" srcOrd="0" destOrd="0" presId="urn:microsoft.com/office/officeart/2005/8/layout/hChevron3"/>
    <dgm:cxn modelId="{73E07B9F-71E3-4E38-AFC5-193BAE9443B0}" type="presOf" srcId="{3969E409-CE9C-408A-9604-E95C115417BF}" destId="{D6FCC508-ECAC-4AF7-B03E-495E600B1C14}" srcOrd="0" destOrd="0" presId="urn:microsoft.com/office/officeart/2005/8/layout/hChevron3"/>
    <dgm:cxn modelId="{483EE5A6-D772-4F64-8AF2-9B64C3E4DC79}" srcId="{4DE15D22-82E3-4BD7-9558-F90FDDC27AD2}" destId="{C49F51DD-9A79-420A-A9F7-79F2E60F6B1F}" srcOrd="1" destOrd="0" parTransId="{60A1905A-1F44-40A8-B468-2D1543EAE4E6}" sibTransId="{D0C41148-E6C0-44A7-8F83-32D37AE932F4}"/>
    <dgm:cxn modelId="{09F50DB6-81F2-49C3-9540-EDD399AA6DD2}" srcId="{4DE15D22-82E3-4BD7-9558-F90FDDC27AD2}" destId="{24676534-97EE-4A21-B9EB-96D37AC4AD96}" srcOrd="0" destOrd="0" parTransId="{85596B40-C671-4829-9F71-0431F6184F43}" sibTransId="{EF239B53-D5A8-4B53-8763-9C26738EAE9F}"/>
    <dgm:cxn modelId="{04FB6EEB-2967-444B-B9B7-B0585361A866}" type="presOf" srcId="{C49F51DD-9A79-420A-A9F7-79F2E60F6B1F}" destId="{14E9F76C-F4DF-4864-B7EB-9F3A2DC00B96}" srcOrd="0" destOrd="0" presId="urn:microsoft.com/office/officeart/2005/8/layout/hChevron3"/>
    <dgm:cxn modelId="{B877F042-96E1-44E7-A1E3-D64BEBC489D8}" type="presOf" srcId="{24676534-97EE-4A21-B9EB-96D37AC4AD96}" destId="{C70C2015-E1D9-42AE-BA3B-EA9291703511}" srcOrd="0" destOrd="0" presId="urn:microsoft.com/office/officeart/2005/8/layout/hChevron3"/>
    <dgm:cxn modelId="{E51B7F85-A1FC-4F64-AC9E-97CEDE0A2B30}" type="presParOf" srcId="{D2C7A6F8-E35C-449F-9075-DD32617FE3A1}" destId="{C70C2015-E1D9-42AE-BA3B-EA9291703511}" srcOrd="0" destOrd="0" presId="urn:microsoft.com/office/officeart/2005/8/layout/hChevron3"/>
    <dgm:cxn modelId="{EEA93B84-4A3D-498A-8704-A4BF80558EDE}" type="presParOf" srcId="{D2C7A6F8-E35C-449F-9075-DD32617FE3A1}" destId="{8A3E4E55-5087-4B44-BA27-7D35493961F0}" srcOrd="1" destOrd="0" presId="urn:microsoft.com/office/officeart/2005/8/layout/hChevron3"/>
    <dgm:cxn modelId="{7C647844-2AA3-4BA3-BA06-B0845BB4161E}" type="presParOf" srcId="{D2C7A6F8-E35C-449F-9075-DD32617FE3A1}" destId="{14E9F76C-F4DF-4864-B7EB-9F3A2DC00B96}" srcOrd="2" destOrd="0" presId="urn:microsoft.com/office/officeart/2005/8/layout/hChevron3"/>
    <dgm:cxn modelId="{5F6B153A-6DEE-42A4-85E6-89AB5D9831C5}" type="presParOf" srcId="{D2C7A6F8-E35C-449F-9075-DD32617FE3A1}" destId="{AB2C7EA6-D14B-4C29-8037-AFFE1E0C321A}" srcOrd="3" destOrd="0" presId="urn:microsoft.com/office/officeart/2005/8/layout/hChevron3"/>
    <dgm:cxn modelId="{AC88407F-347C-4F8A-BBDA-399DA4A54F80}" type="presParOf" srcId="{D2C7A6F8-E35C-449F-9075-DD32617FE3A1}" destId="{D6FCC508-ECAC-4AF7-B03E-495E600B1C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15D22-82E3-4BD7-9558-F90FDDC27AD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4676534-97EE-4A21-B9EB-96D37AC4AD9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/>
            <a:t>25-100</a:t>
          </a:r>
          <a:r>
            <a:rPr lang="en-GB" sz="1600" baseline="0"/>
            <a:t> </a:t>
          </a:r>
          <a:r>
            <a:rPr lang="en-GB" sz="1600" baseline="0">
              <a:latin typeface="Arial" panose="020B0604020202020204" pitchFamily="34" charset="0"/>
              <a:cs typeface="Arial" panose="020B0604020202020204" pitchFamily="34" charset="0"/>
            </a:rPr>
            <a:t>µm</a:t>
          </a:r>
          <a:endParaRPr lang="en-GB" sz="1600"/>
        </a:p>
      </dgm:t>
    </dgm:pt>
    <dgm:pt modelId="{85596B40-C671-4829-9F71-0431F6184F43}" type="parTrans" cxnId="{09F50DB6-81F2-49C3-9540-EDD399AA6DD2}">
      <dgm:prSet/>
      <dgm:spPr/>
      <dgm:t>
        <a:bodyPr/>
        <a:lstStyle/>
        <a:p>
          <a:endParaRPr lang="en-GB" sz="1600"/>
        </a:p>
      </dgm:t>
    </dgm:pt>
    <dgm:pt modelId="{EF239B53-D5A8-4B53-8763-9C26738EAE9F}" type="sibTrans" cxnId="{09F50DB6-81F2-49C3-9540-EDD399AA6DD2}">
      <dgm:prSet/>
      <dgm:spPr/>
      <dgm:t>
        <a:bodyPr/>
        <a:lstStyle/>
        <a:p>
          <a:endParaRPr lang="en-GB" sz="1600"/>
        </a:p>
      </dgm:t>
    </dgm:pt>
    <dgm:pt modelId="{C49F51DD-9A79-420A-A9F7-79F2E60F6B1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600" dirty="0"/>
            <a:t>10-25 </a:t>
          </a:r>
          <a:r>
            <a:rPr lang="en-GB" sz="1600" baseline="0" dirty="0">
              <a:latin typeface="Arial" panose="020B0604020202020204" pitchFamily="34" charset="0"/>
              <a:cs typeface="Arial" panose="020B0604020202020204" pitchFamily="34" charset="0"/>
            </a:rPr>
            <a:t>µm</a:t>
          </a:r>
          <a:endParaRPr lang="en-GB" sz="1600" dirty="0"/>
        </a:p>
      </dgm:t>
    </dgm:pt>
    <dgm:pt modelId="{60A1905A-1F44-40A8-B468-2D1543EAE4E6}" type="parTrans" cxnId="{483EE5A6-D772-4F64-8AF2-9B64C3E4DC79}">
      <dgm:prSet/>
      <dgm:spPr/>
      <dgm:t>
        <a:bodyPr/>
        <a:lstStyle/>
        <a:p>
          <a:endParaRPr lang="en-GB" sz="1600"/>
        </a:p>
      </dgm:t>
    </dgm:pt>
    <dgm:pt modelId="{D0C41148-E6C0-44A7-8F83-32D37AE932F4}" type="sibTrans" cxnId="{483EE5A6-D772-4F64-8AF2-9B64C3E4DC79}">
      <dgm:prSet/>
      <dgm:spPr/>
      <dgm:t>
        <a:bodyPr/>
        <a:lstStyle/>
        <a:p>
          <a:endParaRPr lang="en-GB" sz="1600"/>
        </a:p>
      </dgm:t>
    </dgm:pt>
    <dgm:pt modelId="{3969E409-CE9C-408A-9604-E95C115417B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1600"/>
            <a:t>1-5 </a:t>
          </a:r>
          <a:r>
            <a:rPr lang="en-GB" sz="1600" baseline="0">
              <a:latin typeface="Arial" panose="020B0604020202020204" pitchFamily="34" charset="0"/>
              <a:cs typeface="Arial" panose="020B0604020202020204" pitchFamily="34" charset="0"/>
            </a:rPr>
            <a:t>µm</a:t>
          </a:r>
          <a:endParaRPr lang="en-GB" sz="1600"/>
        </a:p>
      </dgm:t>
    </dgm:pt>
    <dgm:pt modelId="{0A804511-8082-4618-B797-2BB65D682179}" type="parTrans" cxnId="{91FD3F2B-9965-45F8-9FA3-16B53C1F1FD9}">
      <dgm:prSet/>
      <dgm:spPr/>
      <dgm:t>
        <a:bodyPr/>
        <a:lstStyle/>
        <a:p>
          <a:endParaRPr lang="en-GB" sz="1600"/>
        </a:p>
      </dgm:t>
    </dgm:pt>
    <dgm:pt modelId="{6AA6BF29-B301-427D-AC95-2840F2CDDAC2}" type="sibTrans" cxnId="{91FD3F2B-9965-45F8-9FA3-16B53C1F1FD9}">
      <dgm:prSet/>
      <dgm:spPr/>
      <dgm:t>
        <a:bodyPr/>
        <a:lstStyle/>
        <a:p>
          <a:endParaRPr lang="en-GB" sz="1600"/>
        </a:p>
      </dgm:t>
    </dgm:pt>
    <dgm:pt modelId="{D2C7A6F8-E35C-449F-9075-DD32617FE3A1}" type="pres">
      <dgm:prSet presAssocID="{4DE15D22-82E3-4BD7-9558-F90FDDC27AD2}" presName="Name0" presStyleCnt="0">
        <dgm:presLayoutVars>
          <dgm:dir/>
          <dgm:resizeHandles val="exact"/>
        </dgm:presLayoutVars>
      </dgm:prSet>
      <dgm:spPr/>
    </dgm:pt>
    <dgm:pt modelId="{C70C2015-E1D9-42AE-BA3B-EA9291703511}" type="pres">
      <dgm:prSet presAssocID="{24676534-97EE-4A21-B9EB-96D37AC4AD96}" presName="parTxOnly" presStyleLbl="node1" presStyleIdx="0" presStyleCnt="3" custLinFactNeighborX="-509" custLinFactNeighborY="47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E4E55-5087-4B44-BA27-7D35493961F0}" type="pres">
      <dgm:prSet presAssocID="{EF239B53-D5A8-4B53-8763-9C26738EAE9F}" presName="parSpace" presStyleCnt="0"/>
      <dgm:spPr/>
    </dgm:pt>
    <dgm:pt modelId="{14E9F76C-F4DF-4864-B7EB-9F3A2DC00B96}" type="pres">
      <dgm:prSet presAssocID="{C49F51DD-9A79-420A-A9F7-79F2E60F6B1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C7EA6-D14B-4C29-8037-AFFE1E0C321A}" type="pres">
      <dgm:prSet presAssocID="{D0C41148-E6C0-44A7-8F83-32D37AE932F4}" presName="parSpace" presStyleCnt="0"/>
      <dgm:spPr/>
    </dgm:pt>
    <dgm:pt modelId="{D6FCC508-ECAC-4AF7-B03E-495E600B1C14}" type="pres">
      <dgm:prSet presAssocID="{3969E409-CE9C-408A-9604-E95C115417BF}" presName="parTxOnly" presStyleLbl="node1" presStyleIdx="2" presStyleCnt="3" custScaleX="1003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187DBA-F9CB-4BB9-96EE-F1325B0C5086}" type="presOf" srcId="{24676534-97EE-4A21-B9EB-96D37AC4AD96}" destId="{C70C2015-E1D9-42AE-BA3B-EA9291703511}" srcOrd="0" destOrd="0" presId="urn:microsoft.com/office/officeart/2005/8/layout/hChevron3"/>
    <dgm:cxn modelId="{77BE6CE7-AE6B-4CB9-9C44-8ED13A3F13A6}" type="presOf" srcId="{C49F51DD-9A79-420A-A9F7-79F2E60F6B1F}" destId="{14E9F76C-F4DF-4864-B7EB-9F3A2DC00B96}" srcOrd="0" destOrd="0" presId="urn:microsoft.com/office/officeart/2005/8/layout/hChevron3"/>
    <dgm:cxn modelId="{00CB867E-0410-4D7F-AC96-87D3F0712BB1}" type="presOf" srcId="{4DE15D22-82E3-4BD7-9558-F90FDDC27AD2}" destId="{D2C7A6F8-E35C-449F-9075-DD32617FE3A1}" srcOrd="0" destOrd="0" presId="urn:microsoft.com/office/officeart/2005/8/layout/hChevron3"/>
    <dgm:cxn modelId="{483EE5A6-D772-4F64-8AF2-9B64C3E4DC79}" srcId="{4DE15D22-82E3-4BD7-9558-F90FDDC27AD2}" destId="{C49F51DD-9A79-420A-A9F7-79F2E60F6B1F}" srcOrd="1" destOrd="0" parTransId="{60A1905A-1F44-40A8-B468-2D1543EAE4E6}" sibTransId="{D0C41148-E6C0-44A7-8F83-32D37AE932F4}"/>
    <dgm:cxn modelId="{8FF9C8A3-EDA5-483F-8DC9-9EF011416927}" type="presOf" srcId="{3969E409-CE9C-408A-9604-E95C115417BF}" destId="{D6FCC508-ECAC-4AF7-B03E-495E600B1C14}" srcOrd="0" destOrd="0" presId="urn:microsoft.com/office/officeart/2005/8/layout/hChevron3"/>
    <dgm:cxn modelId="{09F50DB6-81F2-49C3-9540-EDD399AA6DD2}" srcId="{4DE15D22-82E3-4BD7-9558-F90FDDC27AD2}" destId="{24676534-97EE-4A21-B9EB-96D37AC4AD96}" srcOrd="0" destOrd="0" parTransId="{85596B40-C671-4829-9F71-0431F6184F43}" sibTransId="{EF239B53-D5A8-4B53-8763-9C26738EAE9F}"/>
    <dgm:cxn modelId="{91FD3F2B-9965-45F8-9FA3-16B53C1F1FD9}" srcId="{4DE15D22-82E3-4BD7-9558-F90FDDC27AD2}" destId="{3969E409-CE9C-408A-9604-E95C115417BF}" srcOrd="2" destOrd="0" parTransId="{0A804511-8082-4618-B797-2BB65D682179}" sibTransId="{6AA6BF29-B301-427D-AC95-2840F2CDDAC2}"/>
    <dgm:cxn modelId="{425C6D26-AA18-4BF4-8576-72BFD04F7007}" type="presParOf" srcId="{D2C7A6F8-E35C-449F-9075-DD32617FE3A1}" destId="{C70C2015-E1D9-42AE-BA3B-EA9291703511}" srcOrd="0" destOrd="0" presId="urn:microsoft.com/office/officeart/2005/8/layout/hChevron3"/>
    <dgm:cxn modelId="{FC47A8F3-F636-48A7-BB93-9317BAEFD445}" type="presParOf" srcId="{D2C7A6F8-E35C-449F-9075-DD32617FE3A1}" destId="{8A3E4E55-5087-4B44-BA27-7D35493961F0}" srcOrd="1" destOrd="0" presId="urn:microsoft.com/office/officeart/2005/8/layout/hChevron3"/>
    <dgm:cxn modelId="{43889DB7-F42E-4BBC-82F1-559A15D33F6E}" type="presParOf" srcId="{D2C7A6F8-E35C-449F-9075-DD32617FE3A1}" destId="{14E9F76C-F4DF-4864-B7EB-9F3A2DC00B96}" srcOrd="2" destOrd="0" presId="urn:microsoft.com/office/officeart/2005/8/layout/hChevron3"/>
    <dgm:cxn modelId="{799F8370-F925-4361-B2B2-1F487BB95697}" type="presParOf" srcId="{D2C7A6F8-E35C-449F-9075-DD32617FE3A1}" destId="{AB2C7EA6-D14B-4C29-8037-AFFE1E0C321A}" srcOrd="3" destOrd="0" presId="urn:microsoft.com/office/officeart/2005/8/layout/hChevron3"/>
    <dgm:cxn modelId="{78EB3418-4BA6-4D2C-885C-BAD84F9A7CFC}" type="presParOf" srcId="{D2C7A6F8-E35C-449F-9075-DD32617FE3A1}" destId="{D6FCC508-ECAC-4AF7-B03E-495E600B1C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15D22-82E3-4BD7-9558-F90FDDC27AD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4676534-97EE-4A21-B9EB-96D37AC4AD9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600" dirty="0"/>
            <a:t>150-100 </a:t>
          </a:r>
          <a:r>
            <a:rPr lang="el-GR" sz="1600" dirty="0">
              <a:latin typeface="Calibri"/>
            </a:rPr>
            <a:t>μ</a:t>
          </a:r>
          <a:r>
            <a:rPr lang="en-GB" sz="1600" dirty="0">
              <a:latin typeface="Calibri"/>
            </a:rPr>
            <a:t>m</a:t>
          </a:r>
          <a:endParaRPr lang="en-GB" sz="1600" dirty="0"/>
        </a:p>
      </dgm:t>
    </dgm:pt>
    <dgm:pt modelId="{85596B40-C671-4829-9F71-0431F6184F43}" type="parTrans" cxnId="{09F50DB6-81F2-49C3-9540-EDD399AA6DD2}">
      <dgm:prSet/>
      <dgm:spPr/>
      <dgm:t>
        <a:bodyPr/>
        <a:lstStyle/>
        <a:p>
          <a:endParaRPr lang="en-GB" sz="1600"/>
        </a:p>
      </dgm:t>
    </dgm:pt>
    <dgm:pt modelId="{EF239B53-D5A8-4B53-8763-9C26738EAE9F}" type="sibTrans" cxnId="{09F50DB6-81F2-49C3-9540-EDD399AA6DD2}">
      <dgm:prSet/>
      <dgm:spPr/>
      <dgm:t>
        <a:bodyPr/>
        <a:lstStyle/>
        <a:p>
          <a:endParaRPr lang="en-GB" sz="1600"/>
        </a:p>
      </dgm:t>
    </dgm:pt>
    <dgm:pt modelId="{C49F51DD-9A79-420A-A9F7-79F2E60F6B1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dirty="0"/>
            <a:t>~50 </a:t>
          </a:r>
          <a:r>
            <a:rPr lang="el-GR" sz="1600" dirty="0">
              <a:latin typeface="Calibri"/>
            </a:rPr>
            <a:t>μ</a:t>
          </a:r>
          <a:r>
            <a:rPr lang="en-GB" sz="1600" dirty="0">
              <a:latin typeface="Calibri"/>
            </a:rPr>
            <a:t>m</a:t>
          </a:r>
          <a:endParaRPr lang="en-GB" sz="1600" dirty="0"/>
        </a:p>
      </dgm:t>
    </dgm:pt>
    <dgm:pt modelId="{60A1905A-1F44-40A8-B468-2D1543EAE4E6}" type="parTrans" cxnId="{483EE5A6-D772-4F64-8AF2-9B64C3E4DC79}">
      <dgm:prSet/>
      <dgm:spPr/>
      <dgm:t>
        <a:bodyPr/>
        <a:lstStyle/>
        <a:p>
          <a:endParaRPr lang="en-GB" sz="1600"/>
        </a:p>
      </dgm:t>
    </dgm:pt>
    <dgm:pt modelId="{D0C41148-E6C0-44A7-8F83-32D37AE932F4}" type="sibTrans" cxnId="{483EE5A6-D772-4F64-8AF2-9B64C3E4DC79}">
      <dgm:prSet/>
      <dgm:spPr/>
      <dgm:t>
        <a:bodyPr/>
        <a:lstStyle/>
        <a:p>
          <a:endParaRPr lang="en-GB" sz="1600"/>
        </a:p>
      </dgm:t>
    </dgm:pt>
    <dgm:pt modelId="{3969E409-CE9C-408A-9604-E95C115417B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1600">
              <a:sym typeface="Symbol"/>
            </a:rPr>
            <a:t></a:t>
          </a:r>
          <a:r>
            <a:rPr lang="en-GB" sz="1600"/>
            <a:t>20 </a:t>
          </a:r>
          <a:r>
            <a:rPr lang="el-GR" sz="1600">
              <a:latin typeface="Calibri"/>
            </a:rPr>
            <a:t>μ</a:t>
          </a:r>
          <a:r>
            <a:rPr lang="en-GB" sz="1600">
              <a:latin typeface="Calibri"/>
            </a:rPr>
            <a:t>m</a:t>
          </a:r>
          <a:endParaRPr lang="en-GB" sz="1600"/>
        </a:p>
      </dgm:t>
    </dgm:pt>
    <dgm:pt modelId="{0A804511-8082-4618-B797-2BB65D682179}" type="parTrans" cxnId="{91FD3F2B-9965-45F8-9FA3-16B53C1F1FD9}">
      <dgm:prSet/>
      <dgm:spPr/>
      <dgm:t>
        <a:bodyPr/>
        <a:lstStyle/>
        <a:p>
          <a:endParaRPr lang="en-GB" sz="1600"/>
        </a:p>
      </dgm:t>
    </dgm:pt>
    <dgm:pt modelId="{6AA6BF29-B301-427D-AC95-2840F2CDDAC2}" type="sibTrans" cxnId="{91FD3F2B-9965-45F8-9FA3-16B53C1F1FD9}">
      <dgm:prSet/>
      <dgm:spPr/>
      <dgm:t>
        <a:bodyPr/>
        <a:lstStyle/>
        <a:p>
          <a:endParaRPr lang="en-GB" sz="1600"/>
        </a:p>
      </dgm:t>
    </dgm:pt>
    <dgm:pt modelId="{D2C7A6F8-E35C-449F-9075-DD32617FE3A1}" type="pres">
      <dgm:prSet presAssocID="{4DE15D22-82E3-4BD7-9558-F90FDDC27AD2}" presName="Name0" presStyleCnt="0">
        <dgm:presLayoutVars>
          <dgm:dir/>
          <dgm:resizeHandles val="exact"/>
        </dgm:presLayoutVars>
      </dgm:prSet>
      <dgm:spPr/>
    </dgm:pt>
    <dgm:pt modelId="{C70C2015-E1D9-42AE-BA3B-EA9291703511}" type="pres">
      <dgm:prSet presAssocID="{24676534-97EE-4A21-B9EB-96D37AC4AD96}" presName="parTxOnly" presStyleLbl="node1" presStyleIdx="0" presStyleCnt="3" custLinFactNeighborX="184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E4E55-5087-4B44-BA27-7D35493961F0}" type="pres">
      <dgm:prSet presAssocID="{EF239B53-D5A8-4B53-8763-9C26738EAE9F}" presName="parSpace" presStyleCnt="0"/>
      <dgm:spPr/>
    </dgm:pt>
    <dgm:pt modelId="{14E9F76C-F4DF-4864-B7EB-9F3A2DC00B96}" type="pres">
      <dgm:prSet presAssocID="{C49F51DD-9A79-420A-A9F7-79F2E60F6B1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C7EA6-D14B-4C29-8037-AFFE1E0C321A}" type="pres">
      <dgm:prSet presAssocID="{D0C41148-E6C0-44A7-8F83-32D37AE932F4}" presName="parSpace" presStyleCnt="0"/>
      <dgm:spPr/>
    </dgm:pt>
    <dgm:pt modelId="{D6FCC508-ECAC-4AF7-B03E-495E600B1C14}" type="pres">
      <dgm:prSet presAssocID="{3969E409-CE9C-408A-9604-E95C115417B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DCD8D1-2F67-487E-9401-5BBD727FF7EC}" type="presOf" srcId="{24676534-97EE-4A21-B9EB-96D37AC4AD96}" destId="{C70C2015-E1D9-42AE-BA3B-EA9291703511}" srcOrd="0" destOrd="0" presId="urn:microsoft.com/office/officeart/2005/8/layout/hChevron3"/>
    <dgm:cxn modelId="{F8C45AA9-0B4E-4AE7-8811-9DCE2F0C4356}" type="presOf" srcId="{3969E409-CE9C-408A-9604-E95C115417BF}" destId="{D6FCC508-ECAC-4AF7-B03E-495E600B1C14}" srcOrd="0" destOrd="0" presId="urn:microsoft.com/office/officeart/2005/8/layout/hChevron3"/>
    <dgm:cxn modelId="{483EE5A6-D772-4F64-8AF2-9B64C3E4DC79}" srcId="{4DE15D22-82E3-4BD7-9558-F90FDDC27AD2}" destId="{C49F51DD-9A79-420A-A9F7-79F2E60F6B1F}" srcOrd="1" destOrd="0" parTransId="{60A1905A-1F44-40A8-B468-2D1543EAE4E6}" sibTransId="{D0C41148-E6C0-44A7-8F83-32D37AE932F4}"/>
    <dgm:cxn modelId="{09F50DB6-81F2-49C3-9540-EDD399AA6DD2}" srcId="{4DE15D22-82E3-4BD7-9558-F90FDDC27AD2}" destId="{24676534-97EE-4A21-B9EB-96D37AC4AD96}" srcOrd="0" destOrd="0" parTransId="{85596B40-C671-4829-9F71-0431F6184F43}" sibTransId="{EF239B53-D5A8-4B53-8763-9C26738EAE9F}"/>
    <dgm:cxn modelId="{3778750D-11FF-41C8-BD75-F0045B23E12C}" type="presOf" srcId="{C49F51DD-9A79-420A-A9F7-79F2E60F6B1F}" destId="{14E9F76C-F4DF-4864-B7EB-9F3A2DC00B96}" srcOrd="0" destOrd="0" presId="urn:microsoft.com/office/officeart/2005/8/layout/hChevron3"/>
    <dgm:cxn modelId="{91FD3F2B-9965-45F8-9FA3-16B53C1F1FD9}" srcId="{4DE15D22-82E3-4BD7-9558-F90FDDC27AD2}" destId="{3969E409-CE9C-408A-9604-E95C115417BF}" srcOrd="2" destOrd="0" parTransId="{0A804511-8082-4618-B797-2BB65D682179}" sibTransId="{6AA6BF29-B301-427D-AC95-2840F2CDDAC2}"/>
    <dgm:cxn modelId="{6C36574E-49C5-4262-9014-92690FF2D862}" type="presOf" srcId="{4DE15D22-82E3-4BD7-9558-F90FDDC27AD2}" destId="{D2C7A6F8-E35C-449F-9075-DD32617FE3A1}" srcOrd="0" destOrd="0" presId="urn:microsoft.com/office/officeart/2005/8/layout/hChevron3"/>
    <dgm:cxn modelId="{3DD3532E-623E-4C90-8ADE-56D692F048BD}" type="presParOf" srcId="{D2C7A6F8-E35C-449F-9075-DD32617FE3A1}" destId="{C70C2015-E1D9-42AE-BA3B-EA9291703511}" srcOrd="0" destOrd="0" presId="urn:microsoft.com/office/officeart/2005/8/layout/hChevron3"/>
    <dgm:cxn modelId="{030E3165-42D0-453D-89A0-EE1CB0AC7015}" type="presParOf" srcId="{D2C7A6F8-E35C-449F-9075-DD32617FE3A1}" destId="{8A3E4E55-5087-4B44-BA27-7D35493961F0}" srcOrd="1" destOrd="0" presId="urn:microsoft.com/office/officeart/2005/8/layout/hChevron3"/>
    <dgm:cxn modelId="{76AC52A2-0012-4FDD-843F-68F1400B0F29}" type="presParOf" srcId="{D2C7A6F8-E35C-449F-9075-DD32617FE3A1}" destId="{14E9F76C-F4DF-4864-B7EB-9F3A2DC00B96}" srcOrd="2" destOrd="0" presId="urn:microsoft.com/office/officeart/2005/8/layout/hChevron3"/>
    <dgm:cxn modelId="{8BBE8E67-AA33-4332-AC75-8ECB1971BF3C}" type="presParOf" srcId="{D2C7A6F8-E35C-449F-9075-DD32617FE3A1}" destId="{AB2C7EA6-D14B-4C29-8037-AFFE1E0C321A}" srcOrd="3" destOrd="0" presId="urn:microsoft.com/office/officeart/2005/8/layout/hChevron3"/>
    <dgm:cxn modelId="{674CDDDC-AD32-4980-962C-1B951CA117C5}" type="presParOf" srcId="{D2C7A6F8-E35C-449F-9075-DD32617FE3A1}" destId="{D6FCC508-ECAC-4AF7-B03E-495E600B1C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15D22-82E3-4BD7-9558-F90FDDC27AD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4676534-97EE-4A21-B9EB-96D37AC4AD9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600"/>
            <a:t>100</a:t>
          </a:r>
          <a:r>
            <a:rPr lang="en-GB" sz="1600">
              <a:latin typeface="Calibri"/>
            </a:rPr>
            <a:t>m</a:t>
          </a:r>
          <a:r>
            <a:rPr lang="en-GB" sz="1600" baseline="30000">
              <a:latin typeface="Calibri"/>
            </a:rPr>
            <a:t>2</a:t>
          </a:r>
          <a:endParaRPr lang="en-GB" sz="1600" baseline="30000"/>
        </a:p>
      </dgm:t>
    </dgm:pt>
    <dgm:pt modelId="{85596B40-C671-4829-9F71-0431F6184F43}" type="parTrans" cxnId="{09F50DB6-81F2-49C3-9540-EDD399AA6DD2}">
      <dgm:prSet/>
      <dgm:spPr/>
      <dgm:t>
        <a:bodyPr/>
        <a:lstStyle/>
        <a:p>
          <a:endParaRPr lang="en-GB" sz="1600"/>
        </a:p>
      </dgm:t>
    </dgm:pt>
    <dgm:pt modelId="{EF239B53-D5A8-4B53-8763-9C26738EAE9F}" type="sibTrans" cxnId="{09F50DB6-81F2-49C3-9540-EDD399AA6DD2}">
      <dgm:prSet/>
      <dgm:spPr/>
      <dgm:t>
        <a:bodyPr/>
        <a:lstStyle/>
        <a:p>
          <a:endParaRPr lang="en-GB" sz="1600"/>
        </a:p>
      </dgm:t>
    </dgm:pt>
    <dgm:pt modelId="{C49F51DD-9A79-420A-A9F7-79F2E60F6B1F}">
      <dgm:prSet phldrT="[Text]" custT="1"/>
      <dgm:spPr>
        <a:solidFill>
          <a:srgbClr val="FE8002"/>
        </a:solidFill>
      </dgm:spPr>
      <dgm:t>
        <a:bodyPr/>
        <a:lstStyle/>
        <a:p>
          <a:r>
            <a:rPr lang="en-GB" sz="1600">
              <a:latin typeface="Calibri"/>
            </a:rPr>
            <a:t>1,000m</a:t>
          </a:r>
          <a:r>
            <a:rPr lang="en-GB" sz="1600" baseline="30000">
              <a:latin typeface="Calibri"/>
            </a:rPr>
            <a:t>2</a:t>
          </a:r>
          <a:endParaRPr lang="en-GB" sz="1600" baseline="30000"/>
        </a:p>
      </dgm:t>
    </dgm:pt>
    <dgm:pt modelId="{60A1905A-1F44-40A8-B468-2D1543EAE4E6}" type="parTrans" cxnId="{483EE5A6-D772-4F64-8AF2-9B64C3E4DC79}">
      <dgm:prSet/>
      <dgm:spPr/>
      <dgm:t>
        <a:bodyPr/>
        <a:lstStyle/>
        <a:p>
          <a:endParaRPr lang="en-GB" sz="1600"/>
        </a:p>
      </dgm:t>
    </dgm:pt>
    <dgm:pt modelId="{D0C41148-E6C0-44A7-8F83-32D37AE932F4}" type="sibTrans" cxnId="{483EE5A6-D772-4F64-8AF2-9B64C3E4DC79}">
      <dgm:prSet/>
      <dgm:spPr/>
      <dgm:t>
        <a:bodyPr/>
        <a:lstStyle/>
        <a:p>
          <a:endParaRPr lang="en-GB" sz="1600"/>
        </a:p>
      </dgm:t>
    </dgm:pt>
    <dgm:pt modelId="{3969E409-CE9C-408A-9604-E95C115417B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600">
              <a:latin typeface="Calibri"/>
            </a:rPr>
            <a:t>10,000m</a:t>
          </a:r>
          <a:r>
            <a:rPr lang="en-GB" sz="1600" baseline="30000">
              <a:latin typeface="Calibri"/>
            </a:rPr>
            <a:t>2</a:t>
          </a:r>
          <a:endParaRPr lang="en-GB" sz="1600" baseline="30000"/>
        </a:p>
      </dgm:t>
    </dgm:pt>
    <dgm:pt modelId="{0A804511-8082-4618-B797-2BB65D682179}" type="parTrans" cxnId="{91FD3F2B-9965-45F8-9FA3-16B53C1F1FD9}">
      <dgm:prSet/>
      <dgm:spPr/>
      <dgm:t>
        <a:bodyPr/>
        <a:lstStyle/>
        <a:p>
          <a:endParaRPr lang="en-GB" sz="1600"/>
        </a:p>
      </dgm:t>
    </dgm:pt>
    <dgm:pt modelId="{6AA6BF29-B301-427D-AC95-2840F2CDDAC2}" type="sibTrans" cxnId="{91FD3F2B-9965-45F8-9FA3-16B53C1F1FD9}">
      <dgm:prSet/>
      <dgm:spPr/>
      <dgm:t>
        <a:bodyPr/>
        <a:lstStyle/>
        <a:p>
          <a:endParaRPr lang="en-GB" sz="1600"/>
        </a:p>
      </dgm:t>
    </dgm:pt>
    <dgm:pt modelId="{D2C7A6F8-E35C-449F-9075-DD32617FE3A1}" type="pres">
      <dgm:prSet presAssocID="{4DE15D22-82E3-4BD7-9558-F90FDDC27AD2}" presName="Name0" presStyleCnt="0">
        <dgm:presLayoutVars>
          <dgm:dir/>
          <dgm:resizeHandles val="exact"/>
        </dgm:presLayoutVars>
      </dgm:prSet>
      <dgm:spPr/>
    </dgm:pt>
    <dgm:pt modelId="{C70C2015-E1D9-42AE-BA3B-EA9291703511}" type="pres">
      <dgm:prSet presAssocID="{24676534-97EE-4A21-B9EB-96D37AC4AD9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E4E55-5087-4B44-BA27-7D35493961F0}" type="pres">
      <dgm:prSet presAssocID="{EF239B53-D5A8-4B53-8763-9C26738EAE9F}" presName="parSpace" presStyleCnt="0"/>
      <dgm:spPr/>
    </dgm:pt>
    <dgm:pt modelId="{14E9F76C-F4DF-4864-B7EB-9F3A2DC00B96}" type="pres">
      <dgm:prSet presAssocID="{C49F51DD-9A79-420A-A9F7-79F2E60F6B1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C7EA6-D14B-4C29-8037-AFFE1E0C321A}" type="pres">
      <dgm:prSet presAssocID="{D0C41148-E6C0-44A7-8F83-32D37AE932F4}" presName="parSpace" presStyleCnt="0"/>
      <dgm:spPr/>
    </dgm:pt>
    <dgm:pt modelId="{D6FCC508-ECAC-4AF7-B03E-495E600B1C14}" type="pres">
      <dgm:prSet presAssocID="{3969E409-CE9C-408A-9604-E95C115417B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ACD3CA-8B07-4EB4-A5C4-0FF9EDE9C953}" type="presOf" srcId="{24676534-97EE-4A21-B9EB-96D37AC4AD96}" destId="{C70C2015-E1D9-42AE-BA3B-EA9291703511}" srcOrd="0" destOrd="0" presId="urn:microsoft.com/office/officeart/2005/8/layout/hChevron3"/>
    <dgm:cxn modelId="{5CDF6641-B307-4936-A9A8-E86607A4EE0C}" type="presOf" srcId="{4DE15D22-82E3-4BD7-9558-F90FDDC27AD2}" destId="{D2C7A6F8-E35C-449F-9075-DD32617FE3A1}" srcOrd="0" destOrd="0" presId="urn:microsoft.com/office/officeart/2005/8/layout/hChevron3"/>
    <dgm:cxn modelId="{483EE5A6-D772-4F64-8AF2-9B64C3E4DC79}" srcId="{4DE15D22-82E3-4BD7-9558-F90FDDC27AD2}" destId="{C49F51DD-9A79-420A-A9F7-79F2E60F6B1F}" srcOrd="1" destOrd="0" parTransId="{60A1905A-1F44-40A8-B468-2D1543EAE4E6}" sibTransId="{D0C41148-E6C0-44A7-8F83-32D37AE932F4}"/>
    <dgm:cxn modelId="{09F50DB6-81F2-49C3-9540-EDD399AA6DD2}" srcId="{4DE15D22-82E3-4BD7-9558-F90FDDC27AD2}" destId="{24676534-97EE-4A21-B9EB-96D37AC4AD96}" srcOrd="0" destOrd="0" parTransId="{85596B40-C671-4829-9F71-0431F6184F43}" sibTransId="{EF239B53-D5A8-4B53-8763-9C26738EAE9F}"/>
    <dgm:cxn modelId="{221288D0-DDDA-4162-85AA-3B4E1B60531E}" type="presOf" srcId="{C49F51DD-9A79-420A-A9F7-79F2E60F6B1F}" destId="{14E9F76C-F4DF-4864-B7EB-9F3A2DC00B96}" srcOrd="0" destOrd="0" presId="urn:microsoft.com/office/officeart/2005/8/layout/hChevron3"/>
    <dgm:cxn modelId="{91FD3F2B-9965-45F8-9FA3-16B53C1F1FD9}" srcId="{4DE15D22-82E3-4BD7-9558-F90FDDC27AD2}" destId="{3969E409-CE9C-408A-9604-E95C115417BF}" srcOrd="2" destOrd="0" parTransId="{0A804511-8082-4618-B797-2BB65D682179}" sibTransId="{6AA6BF29-B301-427D-AC95-2840F2CDDAC2}"/>
    <dgm:cxn modelId="{F795DA13-5428-42CE-9010-6E55F26A6F66}" type="presOf" srcId="{3969E409-CE9C-408A-9604-E95C115417BF}" destId="{D6FCC508-ECAC-4AF7-B03E-495E600B1C14}" srcOrd="0" destOrd="0" presId="urn:microsoft.com/office/officeart/2005/8/layout/hChevron3"/>
    <dgm:cxn modelId="{F94357BC-2A4D-44B8-8D0B-863CB6E60669}" type="presParOf" srcId="{D2C7A6F8-E35C-449F-9075-DD32617FE3A1}" destId="{C70C2015-E1D9-42AE-BA3B-EA9291703511}" srcOrd="0" destOrd="0" presId="urn:microsoft.com/office/officeart/2005/8/layout/hChevron3"/>
    <dgm:cxn modelId="{007E8931-F0C0-46BB-85CE-FE5DF6570D9E}" type="presParOf" srcId="{D2C7A6F8-E35C-449F-9075-DD32617FE3A1}" destId="{8A3E4E55-5087-4B44-BA27-7D35493961F0}" srcOrd="1" destOrd="0" presId="urn:microsoft.com/office/officeart/2005/8/layout/hChevron3"/>
    <dgm:cxn modelId="{41E034D6-D14C-4425-A127-3839E3296684}" type="presParOf" srcId="{D2C7A6F8-E35C-449F-9075-DD32617FE3A1}" destId="{14E9F76C-F4DF-4864-B7EB-9F3A2DC00B96}" srcOrd="2" destOrd="0" presId="urn:microsoft.com/office/officeart/2005/8/layout/hChevron3"/>
    <dgm:cxn modelId="{F2C99987-8C69-49E9-8AC4-4F2B4CCEE4A3}" type="presParOf" srcId="{D2C7A6F8-E35C-449F-9075-DD32617FE3A1}" destId="{AB2C7EA6-D14B-4C29-8037-AFFE1E0C321A}" srcOrd="3" destOrd="0" presId="urn:microsoft.com/office/officeart/2005/8/layout/hChevron3"/>
    <dgm:cxn modelId="{58209C44-DA89-46F3-9B82-F79484322079}" type="presParOf" srcId="{D2C7A6F8-E35C-449F-9075-DD32617FE3A1}" destId="{D6FCC508-ECAC-4AF7-B03E-495E600B1C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2015-E1D9-42AE-BA3B-EA9291703511}">
      <dsp:nvSpPr>
        <dsp:cNvPr id="0" name=""/>
        <dsp:cNvSpPr/>
      </dsp:nvSpPr>
      <dsp:spPr>
        <a:xfrm>
          <a:off x="2009" y="0"/>
          <a:ext cx="1756916" cy="57606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kern="1200" dirty="0"/>
            <a:t>10</a:t>
          </a:r>
          <a:r>
            <a:rPr lang="en-GB" sz="1800" kern="1200" baseline="30000" dirty="0"/>
            <a:t>15 </a:t>
          </a:r>
          <a:r>
            <a:rPr lang="en-GB" sz="1800" kern="1200" baseline="0" dirty="0" err="1"/>
            <a:t>n</a:t>
          </a:r>
          <a:r>
            <a:rPr lang="en-GB" sz="1800" kern="1200" baseline="-25000" dirty="0" err="1"/>
            <a:t>eq</a:t>
          </a:r>
          <a:r>
            <a:rPr lang="en-GB" sz="1800" kern="1200" baseline="0" dirty="0"/>
            <a:t>/cm</a:t>
          </a:r>
          <a:r>
            <a:rPr lang="en-GB" sz="1800" kern="1200" baseline="30000" dirty="0"/>
            <a:t>2 </a:t>
          </a:r>
        </a:p>
      </dsp:txBody>
      <dsp:txXfrm>
        <a:off x="2009" y="0"/>
        <a:ext cx="1612900" cy="576064"/>
      </dsp:txXfrm>
    </dsp:sp>
    <dsp:sp modelId="{14E9F76C-F4DF-4864-B7EB-9F3A2DC00B96}">
      <dsp:nvSpPr>
        <dsp:cNvPr id="0" name=""/>
        <dsp:cNvSpPr/>
      </dsp:nvSpPr>
      <dsp:spPr>
        <a:xfrm>
          <a:off x="1407541" y="0"/>
          <a:ext cx="1756916" cy="576064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10</a:t>
          </a:r>
          <a:r>
            <a:rPr lang="en-GB" sz="1400" kern="1200" baseline="30000" dirty="0"/>
            <a:t>16 </a:t>
          </a:r>
          <a:r>
            <a:rPr lang="en-GB" sz="1400" kern="1200" baseline="0" dirty="0" err="1"/>
            <a:t>n</a:t>
          </a:r>
          <a:r>
            <a:rPr lang="en-GB" sz="1400" kern="1200" baseline="-25000" dirty="0" err="1"/>
            <a:t>eq</a:t>
          </a:r>
          <a:r>
            <a:rPr lang="en-GB" sz="1400" kern="1200" baseline="0" dirty="0"/>
            <a:t>/cm</a:t>
          </a:r>
          <a:r>
            <a:rPr lang="en-GB" sz="1400" kern="1200" baseline="30000" dirty="0"/>
            <a:t>2</a:t>
          </a:r>
        </a:p>
      </dsp:txBody>
      <dsp:txXfrm>
        <a:off x="1695573" y="0"/>
        <a:ext cx="1180852" cy="576064"/>
      </dsp:txXfrm>
    </dsp:sp>
    <dsp:sp modelId="{D6FCC508-ECAC-4AF7-B03E-495E600B1C14}">
      <dsp:nvSpPr>
        <dsp:cNvPr id="0" name=""/>
        <dsp:cNvSpPr/>
      </dsp:nvSpPr>
      <dsp:spPr>
        <a:xfrm>
          <a:off x="2813074" y="0"/>
          <a:ext cx="1756916" cy="576064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10</a:t>
          </a:r>
          <a:r>
            <a:rPr lang="en-GB" sz="1600" kern="1200" baseline="30000" dirty="0"/>
            <a:t>18 </a:t>
          </a:r>
          <a:r>
            <a:rPr lang="en-GB" sz="1600" kern="1200" baseline="0" dirty="0" err="1"/>
            <a:t>n</a:t>
          </a:r>
          <a:r>
            <a:rPr lang="en-GB" sz="1600" kern="1200" baseline="-25000" dirty="0" err="1"/>
            <a:t>eq</a:t>
          </a:r>
          <a:r>
            <a:rPr lang="en-GB" sz="1600" kern="1200" baseline="0" dirty="0"/>
            <a:t>/cm</a:t>
          </a:r>
          <a:r>
            <a:rPr lang="en-GB" sz="1600" kern="1200" baseline="30000" dirty="0"/>
            <a:t>2</a:t>
          </a:r>
          <a:endParaRPr lang="en-GB" sz="1600" kern="1200" dirty="0"/>
        </a:p>
      </dsp:txBody>
      <dsp:txXfrm>
        <a:off x="3101106" y="0"/>
        <a:ext cx="1180852" cy="57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2015-E1D9-42AE-BA3B-EA9291703511}">
      <dsp:nvSpPr>
        <dsp:cNvPr id="0" name=""/>
        <dsp:cNvSpPr/>
      </dsp:nvSpPr>
      <dsp:spPr>
        <a:xfrm>
          <a:off x="2002" y="0"/>
          <a:ext cx="1750820" cy="50405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10-20 ns</a:t>
          </a:r>
        </a:p>
      </dsp:txBody>
      <dsp:txXfrm>
        <a:off x="2002" y="0"/>
        <a:ext cx="1624806" cy="504056"/>
      </dsp:txXfrm>
    </dsp:sp>
    <dsp:sp modelId="{14E9F76C-F4DF-4864-B7EB-9F3A2DC00B96}">
      <dsp:nvSpPr>
        <dsp:cNvPr id="0" name=""/>
        <dsp:cNvSpPr/>
      </dsp:nvSpPr>
      <dsp:spPr>
        <a:xfrm>
          <a:off x="1439744" y="0"/>
          <a:ext cx="1750820" cy="50405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&lt; 1ns</a:t>
          </a:r>
        </a:p>
      </dsp:txBody>
      <dsp:txXfrm>
        <a:off x="1691772" y="0"/>
        <a:ext cx="1246764" cy="504056"/>
      </dsp:txXfrm>
    </dsp:sp>
    <dsp:sp modelId="{D6FCC508-ECAC-4AF7-B03E-495E600B1C14}">
      <dsp:nvSpPr>
        <dsp:cNvPr id="0" name=""/>
        <dsp:cNvSpPr/>
      </dsp:nvSpPr>
      <dsp:spPr>
        <a:xfrm>
          <a:off x="2803315" y="0"/>
          <a:ext cx="1750820" cy="504056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&lt; 100</a:t>
          </a:r>
          <a:r>
            <a:rPr lang="en-GB" sz="1600" kern="1200" baseline="0"/>
            <a:t> ps</a:t>
          </a:r>
        </a:p>
      </dsp:txBody>
      <dsp:txXfrm>
        <a:off x="3055343" y="0"/>
        <a:ext cx="1246764" cy="504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2015-E1D9-42AE-BA3B-EA9291703511}">
      <dsp:nvSpPr>
        <dsp:cNvPr id="0" name=""/>
        <dsp:cNvSpPr/>
      </dsp:nvSpPr>
      <dsp:spPr>
        <a:xfrm>
          <a:off x="1" y="0"/>
          <a:ext cx="1754683" cy="57606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25-100</a:t>
          </a:r>
          <a:r>
            <a:rPr lang="en-GB" sz="1600" kern="1200" baseline="0"/>
            <a:t> </a:t>
          </a:r>
          <a:r>
            <a:rPr lang="en-GB" sz="1600" kern="1200" baseline="0">
              <a:latin typeface="Arial" panose="020B0604020202020204" pitchFamily="34" charset="0"/>
              <a:cs typeface="Arial" panose="020B0604020202020204" pitchFamily="34" charset="0"/>
            </a:rPr>
            <a:t>µm</a:t>
          </a:r>
          <a:endParaRPr lang="en-GB" sz="1600" kern="1200"/>
        </a:p>
      </dsp:txBody>
      <dsp:txXfrm>
        <a:off x="1" y="0"/>
        <a:ext cx="1610667" cy="576064"/>
      </dsp:txXfrm>
    </dsp:sp>
    <dsp:sp modelId="{14E9F76C-F4DF-4864-B7EB-9F3A2DC00B96}">
      <dsp:nvSpPr>
        <dsp:cNvPr id="0" name=""/>
        <dsp:cNvSpPr/>
      </dsp:nvSpPr>
      <dsp:spPr>
        <a:xfrm>
          <a:off x="1405534" y="0"/>
          <a:ext cx="1754683" cy="576064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10-25 </a:t>
          </a:r>
          <a:r>
            <a:rPr lang="en-GB" sz="1600" kern="1200" baseline="0" dirty="0">
              <a:latin typeface="Arial" panose="020B0604020202020204" pitchFamily="34" charset="0"/>
              <a:cs typeface="Arial" panose="020B0604020202020204" pitchFamily="34" charset="0"/>
            </a:rPr>
            <a:t>µm</a:t>
          </a:r>
          <a:endParaRPr lang="en-GB" sz="1600" kern="1200" dirty="0"/>
        </a:p>
      </dsp:txBody>
      <dsp:txXfrm>
        <a:off x="1693566" y="0"/>
        <a:ext cx="1178619" cy="576064"/>
      </dsp:txXfrm>
    </dsp:sp>
    <dsp:sp modelId="{D6FCC508-ECAC-4AF7-B03E-495E600B1C14}">
      <dsp:nvSpPr>
        <dsp:cNvPr id="0" name=""/>
        <dsp:cNvSpPr/>
      </dsp:nvSpPr>
      <dsp:spPr>
        <a:xfrm>
          <a:off x="2809281" y="0"/>
          <a:ext cx="1760930" cy="576064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1-5 </a:t>
          </a:r>
          <a:r>
            <a:rPr lang="en-GB" sz="1600" kern="1200" baseline="0">
              <a:latin typeface="Arial" panose="020B0604020202020204" pitchFamily="34" charset="0"/>
              <a:cs typeface="Arial" panose="020B0604020202020204" pitchFamily="34" charset="0"/>
            </a:rPr>
            <a:t>µm</a:t>
          </a:r>
          <a:endParaRPr lang="en-GB" sz="1600" kern="1200"/>
        </a:p>
      </dsp:txBody>
      <dsp:txXfrm>
        <a:off x="3097313" y="0"/>
        <a:ext cx="1184866" cy="576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2015-E1D9-42AE-BA3B-EA9291703511}">
      <dsp:nvSpPr>
        <dsp:cNvPr id="0" name=""/>
        <dsp:cNvSpPr/>
      </dsp:nvSpPr>
      <dsp:spPr>
        <a:xfrm>
          <a:off x="67451" y="0"/>
          <a:ext cx="1769205" cy="472440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150-100 </a:t>
          </a:r>
          <a:r>
            <a:rPr lang="el-GR" sz="1600" kern="1200" dirty="0">
              <a:latin typeface="Calibri"/>
            </a:rPr>
            <a:t>μ</a:t>
          </a:r>
          <a:r>
            <a:rPr lang="en-GB" sz="1600" kern="1200" dirty="0">
              <a:latin typeface="Calibri"/>
            </a:rPr>
            <a:t>m</a:t>
          </a:r>
          <a:endParaRPr lang="en-GB" sz="1600" kern="1200" dirty="0"/>
        </a:p>
      </dsp:txBody>
      <dsp:txXfrm>
        <a:off x="67451" y="0"/>
        <a:ext cx="1651095" cy="472440"/>
      </dsp:txXfrm>
    </dsp:sp>
    <dsp:sp modelId="{14E9F76C-F4DF-4864-B7EB-9F3A2DC00B96}">
      <dsp:nvSpPr>
        <dsp:cNvPr id="0" name=""/>
        <dsp:cNvSpPr/>
      </dsp:nvSpPr>
      <dsp:spPr>
        <a:xfrm>
          <a:off x="1417387" y="0"/>
          <a:ext cx="1769205" cy="472440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~50 </a:t>
          </a:r>
          <a:r>
            <a:rPr lang="el-GR" sz="1600" kern="1200" dirty="0">
              <a:latin typeface="Calibri"/>
            </a:rPr>
            <a:t>μ</a:t>
          </a:r>
          <a:r>
            <a:rPr lang="en-GB" sz="1600" kern="1200" dirty="0">
              <a:latin typeface="Calibri"/>
            </a:rPr>
            <a:t>m</a:t>
          </a:r>
          <a:endParaRPr lang="en-GB" sz="1600" kern="1200" dirty="0"/>
        </a:p>
      </dsp:txBody>
      <dsp:txXfrm>
        <a:off x="1653607" y="0"/>
        <a:ext cx="1296765" cy="472440"/>
      </dsp:txXfrm>
    </dsp:sp>
    <dsp:sp modelId="{D6FCC508-ECAC-4AF7-B03E-495E600B1C14}">
      <dsp:nvSpPr>
        <dsp:cNvPr id="0" name=""/>
        <dsp:cNvSpPr/>
      </dsp:nvSpPr>
      <dsp:spPr>
        <a:xfrm>
          <a:off x="2832752" y="0"/>
          <a:ext cx="1769205" cy="472440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>
              <a:sym typeface="Symbol"/>
            </a:rPr>
            <a:t></a:t>
          </a:r>
          <a:r>
            <a:rPr lang="en-GB" sz="1600" kern="1200"/>
            <a:t>20 </a:t>
          </a:r>
          <a:r>
            <a:rPr lang="el-GR" sz="1600" kern="1200">
              <a:latin typeface="Calibri"/>
            </a:rPr>
            <a:t>μ</a:t>
          </a:r>
          <a:r>
            <a:rPr lang="en-GB" sz="1600" kern="1200">
              <a:latin typeface="Calibri"/>
            </a:rPr>
            <a:t>m</a:t>
          </a:r>
          <a:endParaRPr lang="en-GB" sz="1600" kern="1200"/>
        </a:p>
      </dsp:txBody>
      <dsp:txXfrm>
        <a:off x="3068972" y="0"/>
        <a:ext cx="1296765" cy="472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2015-E1D9-42AE-BA3B-EA9291703511}">
      <dsp:nvSpPr>
        <dsp:cNvPr id="0" name=""/>
        <dsp:cNvSpPr/>
      </dsp:nvSpPr>
      <dsp:spPr>
        <a:xfrm>
          <a:off x="2009" y="0"/>
          <a:ext cx="1756916" cy="47244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100</a:t>
          </a:r>
          <a:r>
            <a:rPr lang="en-GB" sz="1600" kern="1200">
              <a:latin typeface="Calibri"/>
            </a:rPr>
            <a:t>m</a:t>
          </a:r>
          <a:r>
            <a:rPr lang="en-GB" sz="1600" kern="1200" baseline="30000">
              <a:latin typeface="Calibri"/>
            </a:rPr>
            <a:t>2</a:t>
          </a:r>
          <a:endParaRPr lang="en-GB" sz="1600" kern="1200" baseline="30000"/>
        </a:p>
      </dsp:txBody>
      <dsp:txXfrm>
        <a:off x="2009" y="0"/>
        <a:ext cx="1638806" cy="472440"/>
      </dsp:txXfrm>
    </dsp:sp>
    <dsp:sp modelId="{14E9F76C-F4DF-4864-B7EB-9F3A2DC00B96}">
      <dsp:nvSpPr>
        <dsp:cNvPr id="0" name=""/>
        <dsp:cNvSpPr/>
      </dsp:nvSpPr>
      <dsp:spPr>
        <a:xfrm>
          <a:off x="1407541" y="0"/>
          <a:ext cx="1756916" cy="472440"/>
        </a:xfrm>
        <a:prstGeom prst="chevron">
          <a:avLst/>
        </a:prstGeom>
        <a:solidFill>
          <a:srgbClr val="FE80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>
              <a:latin typeface="Calibri"/>
            </a:rPr>
            <a:t>1,000m</a:t>
          </a:r>
          <a:r>
            <a:rPr lang="en-GB" sz="1600" kern="1200" baseline="30000">
              <a:latin typeface="Calibri"/>
            </a:rPr>
            <a:t>2</a:t>
          </a:r>
          <a:endParaRPr lang="en-GB" sz="1600" kern="1200" baseline="30000"/>
        </a:p>
      </dsp:txBody>
      <dsp:txXfrm>
        <a:off x="1643761" y="0"/>
        <a:ext cx="1284476" cy="472440"/>
      </dsp:txXfrm>
    </dsp:sp>
    <dsp:sp modelId="{D6FCC508-ECAC-4AF7-B03E-495E600B1C14}">
      <dsp:nvSpPr>
        <dsp:cNvPr id="0" name=""/>
        <dsp:cNvSpPr/>
      </dsp:nvSpPr>
      <dsp:spPr>
        <a:xfrm>
          <a:off x="2813074" y="0"/>
          <a:ext cx="1756916" cy="47244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>
              <a:latin typeface="Calibri"/>
            </a:rPr>
            <a:t>10,000m</a:t>
          </a:r>
          <a:r>
            <a:rPr lang="en-GB" sz="1600" kern="1200" baseline="30000">
              <a:latin typeface="Calibri"/>
            </a:rPr>
            <a:t>2</a:t>
          </a:r>
          <a:endParaRPr lang="en-GB" sz="1600" kern="1200" baseline="30000"/>
        </a:p>
      </dsp:txBody>
      <dsp:txXfrm>
        <a:off x="3049294" y="0"/>
        <a:ext cx="1284476" cy="472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F1B1C-BF2E-4D20-B626-098E91AA11C3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582D-8F6C-4E4D-B656-8735C8365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3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4BD-F6BB-46E0-AA4A-49E9EDD428F4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47301-3864-46E1-8AD4-F9ED18A3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0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fld id="{8BB70D08-E906-495D-BC6F-E8FCA508A32F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3960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47301-3864-46E1-8AD4-F9ED18A3D1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9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47301-3864-46E1-8AD4-F9ED18A3D1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9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47301-3864-46E1-8AD4-F9ED18A3D1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1800200" cy="365125"/>
          </a:xfrm>
        </p:spPr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5976664" cy="365125"/>
          </a:xfrm>
        </p:spPr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3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5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5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8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0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4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9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9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3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H:\Admin RAL\STFC logos\STF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02" y="0"/>
            <a:ext cx="9148102" cy="16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5130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436564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27th July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01097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Fergus Wilson, RAL PPD / STFC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437101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7812EC-C685-4B6D-8958-412E95C5E1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1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22" Type="http://schemas.openxmlformats.org/officeDocument/2006/relationships/diagramData" Target="../diagrams/data5.xml"/><Relationship Id="rId23" Type="http://schemas.openxmlformats.org/officeDocument/2006/relationships/diagramLayout" Target="../diagrams/layout5.xml"/><Relationship Id="rId24" Type="http://schemas.openxmlformats.org/officeDocument/2006/relationships/diagramQuickStyle" Target="../diagrams/quickStyle5.xml"/><Relationship Id="rId25" Type="http://schemas.openxmlformats.org/officeDocument/2006/relationships/diagramColors" Target="../diagrams/colors5.xml"/><Relationship Id="rId26" Type="http://schemas.microsoft.com/office/2007/relationships/diagramDrawing" Target="../diagrams/drawing5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s://conference.ippp.dur.ac.uk/event/542/session/4/?slotId=0%232016072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79834" y="1673647"/>
            <a:ext cx="802461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smtClean="0">
                <a:solidFill>
                  <a:schemeClr val="tx1"/>
                </a:solidFill>
              </a:rPr>
              <a:t>High Granularity CMOS </a:t>
            </a:r>
            <a:r>
              <a:rPr lang="en-GB" dirty="0" smtClean="0">
                <a:solidFill>
                  <a:schemeClr val="tx1"/>
                </a:solidFill>
              </a:rPr>
              <a:t>Technology Strategy for Particle Physics and STFC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1</a:t>
            </a:fld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Particle Physics Advisory Panel</a:t>
            </a:r>
          </a:p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July 2016</a:t>
            </a:r>
          </a:p>
          <a:p>
            <a:r>
              <a:rPr lang="en-US" dirty="0" smtClean="0"/>
              <a:t>University of Birmingham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4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311029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0000"/>
                </a:solidFill>
              </a:rPr>
              <a:t>Radiation Tolerance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B0F0"/>
                </a:solidFill>
              </a:rPr>
              <a:t>Timing Resolution and High Rate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0000"/>
                </a:solidFill>
              </a:rPr>
              <a:t>Pixel Size Granularity and Position Resolution</a:t>
            </a:r>
            <a:endParaRPr lang="en-GB" sz="3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B0F0"/>
                </a:solidFill>
              </a:rPr>
              <a:t>Radiation Length and Collection Thinness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0000"/>
                </a:solidFill>
              </a:rPr>
              <a:t>Device Area (Cost) and Power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Outcomes - The Challenges and Road Map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27th July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1424"/>
              </p:ext>
            </p:extLst>
          </p:nvPr>
        </p:nvGraphicFramePr>
        <p:xfrm>
          <a:off x="4572000" y="1527076"/>
          <a:ext cx="45720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78264822"/>
              </p:ext>
            </p:extLst>
          </p:nvPr>
        </p:nvGraphicFramePr>
        <p:xfrm>
          <a:off x="4572000" y="2404889"/>
          <a:ext cx="455613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475564"/>
              </p:ext>
            </p:extLst>
          </p:nvPr>
        </p:nvGraphicFramePr>
        <p:xfrm>
          <a:off x="4581525" y="3217312"/>
          <a:ext cx="45720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34410683"/>
              </p:ext>
            </p:extLst>
          </p:nvPr>
        </p:nvGraphicFramePr>
        <p:xfrm>
          <a:off x="4530494" y="4228331"/>
          <a:ext cx="4603981" cy="47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74194242"/>
              </p:ext>
            </p:extLst>
          </p:nvPr>
        </p:nvGraphicFramePr>
        <p:xfrm>
          <a:off x="4572000" y="5121002"/>
          <a:ext cx="4572000" cy="47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01941"/>
              </p:ext>
            </p:extLst>
          </p:nvPr>
        </p:nvGraphicFramePr>
        <p:xfrm>
          <a:off x="4572000" y="1106845"/>
          <a:ext cx="443981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939"/>
                <a:gridCol w="1479939"/>
                <a:gridCol w="147993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Today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Short-term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Long-term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7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Outcomes - HEP Performance Drivers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11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451336" cy="5400600"/>
          </a:xfrm>
        </p:spPr>
      </p:pic>
      <p:sp>
        <p:nvSpPr>
          <p:cNvPr id="10" name="TextBox 9"/>
          <p:cNvSpPr txBox="1"/>
          <p:nvPr/>
        </p:nvSpPr>
        <p:spPr>
          <a:xfrm>
            <a:off x="1872680" y="5908630"/>
            <a:ext cx="539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Darker colours indicate increased importance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Outcomes - STFC Technology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HEP not the only users of CMOS within STFC remit:</a:t>
            </a:r>
          </a:p>
          <a:p>
            <a:pPr lvl="1"/>
            <a:r>
              <a:rPr lang="en-GB" dirty="0" smtClean="0"/>
              <a:t>Photon Science (e.g. XFEL, LCLS, DLS).</a:t>
            </a:r>
          </a:p>
          <a:p>
            <a:pPr lvl="1"/>
            <a:r>
              <a:rPr lang="en-GB" dirty="0" smtClean="0"/>
              <a:t>Astronomy and Space Science (</a:t>
            </a:r>
            <a:r>
              <a:rPr lang="en-GB" dirty="0"/>
              <a:t>E</a:t>
            </a:r>
            <a:r>
              <a:rPr lang="en-GB" dirty="0" smtClean="0"/>
              <a:t>arth Observation).</a:t>
            </a:r>
          </a:p>
          <a:p>
            <a:pPr lvl="1"/>
            <a:r>
              <a:rPr lang="en-GB" dirty="0" smtClean="0"/>
              <a:t>Nuclear Physics (CBM@FAIR, R3B).</a:t>
            </a:r>
          </a:p>
          <a:p>
            <a:pPr lvl="1"/>
            <a:r>
              <a:rPr lang="en-GB" dirty="0" smtClean="0"/>
              <a:t>High Speed Imaging (commercialisation).</a:t>
            </a:r>
          </a:p>
          <a:p>
            <a:pPr lvl="1"/>
            <a:r>
              <a:rPr lang="en-GB" dirty="0" smtClean="0"/>
              <a:t>X-ray Imaging.</a:t>
            </a:r>
          </a:p>
          <a:p>
            <a:pPr lvl="1"/>
            <a:r>
              <a:rPr lang="en-GB" dirty="0" smtClean="0"/>
              <a:t>Fluorescent Lifetime Imaging (FLIM, Single Photon APDs).</a:t>
            </a:r>
          </a:p>
          <a:p>
            <a:pPr lvl="1"/>
            <a:r>
              <a:rPr lang="en-GB" dirty="0" smtClean="0"/>
              <a:t>Transition Electron Microscopy.</a:t>
            </a:r>
          </a:p>
          <a:p>
            <a:pPr lvl="1"/>
            <a:r>
              <a:rPr lang="en-GB" dirty="0" smtClean="0"/>
              <a:t>Mass Spectroscopy.</a:t>
            </a:r>
            <a:endParaRPr lang="en-GB" dirty="0"/>
          </a:p>
          <a:p>
            <a:pPr lvl="1"/>
            <a:r>
              <a:rPr lang="en-GB" dirty="0" smtClean="0"/>
              <a:t>Medical Imaging.</a:t>
            </a:r>
          </a:p>
          <a:p>
            <a:pPr lvl="1"/>
            <a:r>
              <a:rPr lang="en-GB" dirty="0" smtClean="0"/>
              <a:t>Hadron Therapy.</a:t>
            </a:r>
          </a:p>
          <a:p>
            <a:pPr lvl="1"/>
            <a:r>
              <a:rPr lang="en-GB" dirty="0" smtClean="0"/>
              <a:t>Global Challenges (Technology for Health, Agriculture).</a:t>
            </a:r>
          </a:p>
          <a:p>
            <a:r>
              <a:rPr lang="en-GB" dirty="0" smtClean="0"/>
              <a:t>Overlap between HEP needs and other STFC programmes</a:t>
            </a:r>
          </a:p>
          <a:p>
            <a:pPr lvl="1"/>
            <a:r>
              <a:rPr lang="en-GB" dirty="0" smtClean="0"/>
              <a:t>STFC Technology Department is carrying out its own CMOS review now.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2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Outcomes - Input to PPAP document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32" y="2623080"/>
            <a:ext cx="6757416" cy="37947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13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Document available on the </a:t>
            </a:r>
            <a:r>
              <a:rPr lang="en-GB" sz="2400" dirty="0" smtClean="0">
                <a:hlinkClick r:id="rId3"/>
              </a:rPr>
              <a:t>PPAP Community Meeting 2016</a:t>
            </a:r>
            <a:r>
              <a:rPr lang="en-GB" sz="2400" dirty="0" smtClean="0"/>
              <a:t> page.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Current status of UK and UK desires for the future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Review of Technological Challenges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Roadmap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Proposal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52046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Provided as input to TD strategy planning.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Presented to STFC facility representatives and National </a:t>
            </a:r>
            <a:r>
              <a:rPr lang="en-US" smtClean="0"/>
              <a:t>Labs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8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Executive Summary of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We </a:t>
            </a:r>
            <a:r>
              <a:rPr lang="en-US" sz="2400" dirty="0"/>
              <a:t>have the </a:t>
            </a:r>
            <a:r>
              <a:rPr lang="en-US" sz="2400" dirty="0" smtClean="0"/>
              <a:t>basis </a:t>
            </a:r>
            <a:r>
              <a:rPr lang="en-US" sz="2400" dirty="0"/>
              <a:t>to </a:t>
            </a:r>
            <a:r>
              <a:rPr lang="en-US" sz="2400" dirty="0" smtClean="0"/>
              <a:t>be world leaders in HV/HR CMOS technology.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Comparison with international activities shows that key to a successful R&amp;D </a:t>
            </a:r>
            <a:r>
              <a:rPr lang="en-GB" sz="2400" dirty="0" smtClean="0">
                <a:solidFill>
                  <a:srgbClr val="FF0000"/>
                </a:solidFill>
              </a:rPr>
              <a:t>programme</a:t>
            </a:r>
            <a:r>
              <a:rPr lang="en-US" sz="2400" dirty="0" smtClean="0">
                <a:solidFill>
                  <a:srgbClr val="FF0000"/>
                </a:solidFill>
              </a:rPr>
              <a:t> is long-term continuity of funding to allow rapid submission </a:t>
            </a:r>
            <a:r>
              <a:rPr lang="en-US" sz="2400" smtClean="0">
                <a:solidFill>
                  <a:srgbClr val="FF0000"/>
                </a:solidFill>
              </a:rPr>
              <a:t>of incremental designs </a:t>
            </a:r>
            <a:r>
              <a:rPr lang="en-US" sz="2400" dirty="0" smtClean="0">
                <a:solidFill>
                  <a:srgbClr val="FF0000"/>
                </a:solidFill>
              </a:rPr>
              <a:t>and testing.</a:t>
            </a:r>
          </a:p>
          <a:p>
            <a:r>
              <a:rPr lang="en-GB" sz="2400" dirty="0" smtClean="0"/>
              <a:t>Encourage STFC </a:t>
            </a:r>
            <a:r>
              <a:rPr lang="en-GB" sz="2400" dirty="0"/>
              <a:t>to adopt a </a:t>
            </a:r>
            <a:r>
              <a:rPr lang="en-GB" sz="2400" dirty="0" smtClean="0"/>
              <a:t>long-term </a:t>
            </a:r>
            <a:r>
              <a:rPr lang="en-GB" sz="2400" dirty="0"/>
              <a:t>approach to strategic technology R&amp;D areas and </a:t>
            </a:r>
            <a:r>
              <a:rPr lang="en-GB" sz="2400" dirty="0" smtClean="0"/>
              <a:t>support </a:t>
            </a:r>
            <a:r>
              <a:rPr lang="en-GB" sz="2400" dirty="0"/>
              <a:t>the R&amp;D </a:t>
            </a:r>
            <a:r>
              <a:rPr lang="en-GB" sz="2400" dirty="0" smtClean="0"/>
              <a:t>needed to make HV/HR </a:t>
            </a:r>
            <a:r>
              <a:rPr lang="en-GB" sz="2400" dirty="0"/>
              <a:t>CMOS technology as (one of its) strategic technology </a:t>
            </a:r>
            <a:r>
              <a:rPr lang="en-GB" sz="2400" dirty="0" smtClean="0"/>
              <a:t>priorities;</a:t>
            </a:r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UK </a:t>
            </a:r>
            <a:r>
              <a:rPr lang="en-GB" sz="2400" dirty="0">
                <a:solidFill>
                  <a:srgbClr val="FF0000"/>
                </a:solidFill>
              </a:rPr>
              <a:t>groups to create a national HV/HR CMOS R&amp;D consortium that, working closely with international partners, will develop applications of this technology in the near future and carry out the required R&amp;D to meet the most challenging performance requirements of HEP applications in the long-term </a:t>
            </a:r>
            <a:r>
              <a:rPr lang="en-GB" sz="2400" dirty="0" smtClean="0">
                <a:solidFill>
                  <a:srgbClr val="FF0000"/>
                </a:solidFill>
              </a:rPr>
              <a:t>future;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UK </a:t>
            </a:r>
            <a:r>
              <a:rPr lang="en-GB" sz="2400" dirty="0">
                <a:solidFill>
                  <a:srgbClr val="0070C0"/>
                </a:solidFill>
              </a:rPr>
              <a:t>groups to prepare a bid requesting a sustained funding line that would establish a</a:t>
            </a:r>
            <a:r>
              <a:rPr lang="en-US" sz="2400" dirty="0">
                <a:solidFill>
                  <a:srgbClr val="0070C0"/>
                </a:solidFill>
              </a:rPr>
              <a:t> core team of designers in the UK and allow for the regular submission of </a:t>
            </a:r>
            <a:r>
              <a:rPr lang="en-US" sz="2400" dirty="0" smtClean="0">
                <a:solidFill>
                  <a:srgbClr val="0070C0"/>
                </a:solidFill>
              </a:rPr>
              <a:t>prototypes.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8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Background and development.</a:t>
            </a:r>
          </a:p>
          <a:p>
            <a:r>
              <a:rPr lang="en-GB" dirty="0" err="1" smtClean="0"/>
              <a:t>Cosener’s</a:t>
            </a:r>
            <a:r>
              <a:rPr lang="en-GB" dirty="0" smtClean="0"/>
              <a:t> House 10</a:t>
            </a:r>
            <a:r>
              <a:rPr lang="en-GB" baseline="30000" dirty="0" smtClean="0"/>
              <a:t>th</a:t>
            </a:r>
            <a:r>
              <a:rPr lang="en-GB" dirty="0" smtClean="0"/>
              <a:t> March 2016 meeting.</a:t>
            </a:r>
          </a:p>
          <a:p>
            <a:r>
              <a:rPr lang="en-GB" dirty="0" smtClean="0"/>
              <a:t>Outcomes and Strategy Proposal.</a:t>
            </a:r>
          </a:p>
          <a:p>
            <a:r>
              <a:rPr lang="en-GB" dirty="0" smtClean="0"/>
              <a:t>Only one slide on the HR/HV CMOS technology.</a:t>
            </a:r>
          </a:p>
          <a:p>
            <a:r>
              <a:rPr lang="en-GB" dirty="0" smtClean="0"/>
              <a:t>No slides on projects/experiments (e.g. </a:t>
            </a:r>
            <a:r>
              <a:rPr lang="en-GB" dirty="0" smtClean="0">
                <a:solidFill>
                  <a:srgbClr val="FF0000"/>
                </a:solidFill>
              </a:rPr>
              <a:t>STAR/RHIC, Beam-line telescopes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mu3e, ALICE ITS upgrade,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LHC upgrades LS2 and LS3, ALICE vertex, LC, FCC, + others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No slides on international collaborations (e.g. AIDA-2020, STREAM, RD50, RD53, </a:t>
            </a:r>
            <a:r>
              <a:rPr lang="is-IS" dirty="0" smtClean="0"/>
              <a:t>…</a:t>
            </a:r>
            <a:r>
              <a:rPr lang="en-GB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4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know this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Silicon is at the heart of vertex and tracking detectors in HEP.</a:t>
            </a:r>
          </a:p>
          <a:p>
            <a:r>
              <a:rPr lang="en-GB" dirty="0" smtClean="0"/>
              <a:t>Very few experiments that don’t need 2D/3D reconstruction in some form. </a:t>
            </a:r>
          </a:p>
          <a:p>
            <a:r>
              <a:rPr lang="en-GB" dirty="0" smtClean="0"/>
              <a:t>Beginning to be proposed for other purposes:</a:t>
            </a:r>
          </a:p>
          <a:p>
            <a:pPr lvl="1"/>
            <a:r>
              <a:rPr lang="en-GB" dirty="0" smtClean="0"/>
              <a:t>Digital Calorimetry.</a:t>
            </a:r>
          </a:p>
          <a:p>
            <a:pPr lvl="1"/>
            <a:r>
              <a:rPr lang="en-GB" dirty="0" smtClean="0"/>
              <a:t>Fast timing for vertex separation in colliders.</a:t>
            </a:r>
          </a:p>
          <a:p>
            <a:pPr lvl="1"/>
            <a:r>
              <a:rPr lang="en-GB" dirty="0" smtClean="0"/>
              <a:t>Charge detection in Drift and Time Projection Chambers.</a:t>
            </a:r>
          </a:p>
          <a:p>
            <a:pPr lvl="1"/>
            <a:r>
              <a:rPr lang="en-GB" dirty="0" err="1" smtClean="0"/>
              <a:t>SiPM</a:t>
            </a:r>
            <a:r>
              <a:rPr lang="en-GB" dirty="0" smtClean="0"/>
              <a:t>/APDs instead of phototubes.</a:t>
            </a:r>
          </a:p>
          <a:p>
            <a:r>
              <a:rPr lang="en-GB" dirty="0"/>
              <a:t>85% of $38 billion sensor market uses </a:t>
            </a:r>
            <a:r>
              <a:rPr lang="en-GB" dirty="0" smtClean="0"/>
              <a:t>CMOS and growing.</a:t>
            </a:r>
            <a:endParaRPr lang="en-GB" dirty="0"/>
          </a:p>
          <a:p>
            <a:r>
              <a:rPr lang="en-GB" dirty="0" smtClean="0"/>
              <a:t>It takes about 10-15 years of continuous development to implement the technology into a detector.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do we position the UK to do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5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other words…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51304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How do we scale up from 0.25 mm</a:t>
            </a:r>
            <a:r>
              <a:rPr lang="en-GB" baseline="30000" dirty="0" smtClean="0"/>
              <a:t>2</a:t>
            </a:r>
            <a:r>
              <a:rPr lang="en-GB" dirty="0" smtClean="0"/>
              <a:t> sensors (Industry) to 1 hectare (FCC/LC calorimetry) and meet all the requirements?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http://extras.mnginteractive.com/live/media/site568/2013/0523/20130523_071448_gallery_camera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8" y="2967855"/>
            <a:ext cx="3032239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tballgroundguide.com/images/image/product/property/st-andrews-birmingham-city-fc-spion-kop-1414604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67855"/>
            <a:ext cx="5238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187624" y="3429000"/>
            <a:ext cx="3600400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4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High Voltage (HV)/High Resistivity (HR) CMOS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2936"/>
            <a:ext cx="5180880" cy="29810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27th July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3905621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risandeRegular" panose="00000400000000000000" pitchFamily="2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mall feature size (1μm), </a:t>
            </a:r>
            <a:r>
              <a:rPr lang="en-GB" sz="2400" dirty="0">
                <a:latin typeface="CorisandeRegular" panose="00000400000000000000" pitchFamily="2" charset="0"/>
              </a:rPr>
              <a:t>thin </a:t>
            </a:r>
            <a:r>
              <a:rPr lang="en-GB" sz="2400" dirty="0" smtClean="0">
                <a:latin typeface="CorisandeRegular" panose="00000400000000000000" pitchFamily="2" charset="0"/>
              </a:rPr>
              <a:t>material (20μm), 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high speed (80 MHz), timing resolution (&lt;1ns), </a:t>
            </a:r>
            <a:r>
              <a:rPr lang="en-GB" sz="2400" dirty="0" smtClean="0">
                <a:latin typeface="CorisandeRegular" panose="00000400000000000000" pitchFamily="2" charset="0"/>
              </a:rPr>
              <a:t>low-power </a:t>
            </a:r>
            <a:r>
              <a:rPr lang="en-GB" sz="2400" smtClean="0">
                <a:latin typeface="CorisandeRegular" panose="00000400000000000000" pitchFamily="2" charset="0"/>
              </a:rPr>
              <a:t>(20 mW</a:t>
            </a:r>
            <a:r>
              <a:rPr lang="en-GB" sz="2400" dirty="0" smtClean="0">
                <a:latin typeface="CorisandeRegular" panose="00000400000000000000" pitchFamily="2" charset="0"/>
              </a:rPr>
              <a:t>/cm</a:t>
            </a:r>
            <a:r>
              <a:rPr lang="en-GB" sz="2400" baseline="30000" dirty="0" smtClean="0">
                <a:latin typeface="CorisandeRegular" panose="00000400000000000000" pitchFamily="2" charset="0"/>
              </a:rPr>
              <a:t>2</a:t>
            </a:r>
            <a:r>
              <a:rPr lang="en-GB" sz="2400" dirty="0" smtClean="0">
                <a:latin typeface="CorisandeRegular" panose="00000400000000000000" pitchFamily="2" charset="0"/>
              </a:rPr>
              <a:t>)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CorisandeRegular" panose="00000400000000000000" pitchFamily="2" charset="0"/>
              </a:rPr>
              <a:t>high radiation 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hardness (&gt;100 </a:t>
            </a:r>
            <a:r>
              <a:rPr lang="en-GB" sz="2400" dirty="0" err="1" smtClean="0">
                <a:solidFill>
                  <a:srgbClr val="FF0000"/>
                </a:solidFill>
                <a:latin typeface="CorisandeRegular" panose="00000400000000000000" pitchFamily="2" charset="0"/>
              </a:rPr>
              <a:t>Mrads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), </a:t>
            </a:r>
            <a:r>
              <a:rPr lang="en-GB" sz="2400" dirty="0">
                <a:latin typeface="CorisandeRegular" panose="00000400000000000000" pitchFamily="2" charset="0"/>
              </a:rPr>
              <a:t>high dynamic range</a:t>
            </a:r>
            <a:r>
              <a:rPr lang="en-GB" sz="2400" dirty="0">
                <a:solidFill>
                  <a:srgbClr val="FF0000"/>
                </a:solidFill>
                <a:latin typeface="CorisandeRegular" panose="00000400000000000000" pitchFamily="2" charset="0"/>
              </a:rPr>
              <a:t>, low 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noise (&lt; 1e</a:t>
            </a:r>
            <a:r>
              <a:rPr lang="en-GB" sz="2400" baseline="300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-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), </a:t>
            </a:r>
            <a:r>
              <a:rPr lang="en-GB" sz="2400" dirty="0" smtClean="0">
                <a:latin typeface="CorisandeRegular" panose="00000400000000000000" pitchFamily="2" charset="0"/>
              </a:rPr>
              <a:t>wafer scale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, higher yield</a:t>
            </a:r>
            <a:r>
              <a:rPr lang="en-GB" sz="2400" dirty="0" smtClean="0">
                <a:latin typeface="CorisandeRegular" panose="00000400000000000000" pitchFamily="2" charset="0"/>
              </a:rPr>
              <a:t>, low cost ($0.3/cm</a:t>
            </a:r>
            <a:r>
              <a:rPr lang="en-GB" sz="2400" baseline="30000" dirty="0" smtClean="0">
                <a:latin typeface="CorisandeRegular" panose="00000400000000000000" pitchFamily="2" charset="0"/>
              </a:rPr>
              <a:t>2</a:t>
            </a:r>
            <a:r>
              <a:rPr lang="en-GB" sz="2400" dirty="0" smtClean="0">
                <a:latin typeface="CorisandeRegular" panose="00000400000000000000" pitchFamily="2" charset="0"/>
              </a:rPr>
              <a:t>), </a:t>
            </a:r>
            <a:r>
              <a:rPr lang="en-GB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intelligent</a:t>
            </a:r>
            <a:r>
              <a:rPr lang="en-US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, </a:t>
            </a:r>
            <a:r>
              <a:rPr lang="is-IS" sz="2400" dirty="0" smtClean="0">
                <a:solidFill>
                  <a:srgbClr val="FF0000"/>
                </a:solidFill>
                <a:latin typeface="CorisandeRegular" panose="00000400000000000000" pitchFamily="2" charset="0"/>
              </a:rPr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2567" y="5385434"/>
            <a:ext cx="8878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CorisandeRegular" panose="00000400000000000000" pitchFamily="2" charset="0"/>
              </a:rPr>
              <a:t>Institutes/STFC </a:t>
            </a:r>
            <a:r>
              <a:rPr lang="en-GB" sz="2000" dirty="0">
                <a:solidFill>
                  <a:srgbClr val="0070C0"/>
                </a:solidFill>
                <a:latin typeface="CorisandeRegular" panose="00000400000000000000" pitchFamily="2" charset="0"/>
              </a:rPr>
              <a:t>have </a:t>
            </a:r>
            <a:r>
              <a:rPr lang="en-GB" sz="2000" dirty="0" smtClean="0">
                <a:solidFill>
                  <a:srgbClr val="0070C0"/>
                </a:solidFill>
                <a:latin typeface="CorisandeRegular" panose="00000400000000000000" pitchFamily="2" charset="0"/>
              </a:rPr>
              <a:t>track record, capabilities, </a:t>
            </a:r>
            <a:r>
              <a:rPr lang="en-GB" sz="2000" dirty="0">
                <a:solidFill>
                  <a:srgbClr val="0070C0"/>
                </a:solidFill>
                <a:latin typeface="CorisandeRegular" panose="00000400000000000000" pitchFamily="2" charset="0"/>
              </a:rPr>
              <a:t>and potential in this area.</a:t>
            </a:r>
          </a:p>
          <a:p>
            <a:r>
              <a:rPr lang="en-GB" sz="2000" dirty="0">
                <a:solidFill>
                  <a:srgbClr val="0070C0"/>
                </a:solidFill>
                <a:latin typeface="CorisandeRegular" panose="00000400000000000000" pitchFamily="2" charset="0"/>
              </a:rPr>
              <a:t>Already have success with Newton Fund and HR/HV </a:t>
            </a:r>
            <a:r>
              <a:rPr lang="en-GB" sz="2000" dirty="0" smtClean="0">
                <a:solidFill>
                  <a:srgbClr val="0070C0"/>
                </a:solidFill>
                <a:latin typeface="CorisandeRegular" panose="00000400000000000000" pitchFamily="2" charset="0"/>
              </a:rPr>
              <a:t>CMOS. </a:t>
            </a:r>
            <a:endParaRPr lang="en-GB" sz="2000" dirty="0">
              <a:solidFill>
                <a:srgbClr val="0070C0"/>
              </a:solidFill>
              <a:latin typeface="CorisandeRegular" panose="00000400000000000000" pitchFamily="2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orisandeRegular" panose="00000400000000000000" pitchFamily="2" charset="0"/>
              </a:rPr>
              <a:t>Enables institutes and STFC to </a:t>
            </a:r>
            <a:r>
              <a:rPr lang="en-GB" sz="2000" dirty="0" smtClean="0">
                <a:solidFill>
                  <a:srgbClr val="0070C0"/>
                </a:solidFill>
                <a:latin typeface="CorisandeRegular" panose="00000400000000000000" pitchFamily="2" charset="0"/>
              </a:rPr>
              <a:t>access Global </a:t>
            </a:r>
            <a:r>
              <a:rPr lang="en-GB" sz="2000" dirty="0">
                <a:solidFill>
                  <a:srgbClr val="0070C0"/>
                </a:solidFill>
                <a:latin typeface="CorisandeRegular" panose="00000400000000000000" pitchFamily="2" charset="0"/>
              </a:rPr>
              <a:t>Challenges Research </a:t>
            </a:r>
            <a:r>
              <a:rPr lang="en-GB" sz="2000" dirty="0" smtClean="0">
                <a:solidFill>
                  <a:srgbClr val="0070C0"/>
                </a:solidFill>
                <a:latin typeface="CorisandeRegular" panose="00000400000000000000" pitchFamily="2" charset="0"/>
              </a:rPr>
              <a:t>Fund.</a:t>
            </a:r>
            <a:endParaRPr lang="en-GB" sz="2000" dirty="0">
              <a:solidFill>
                <a:srgbClr val="0070C0"/>
              </a:solidFill>
              <a:latin typeface="CorisandeRegular" panose="000004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01" y="997386"/>
            <a:ext cx="4025594" cy="28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1556792"/>
            <a:ext cx="4208249" cy="4464496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55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attendees from 11 UK institutes +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OU + CERN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+ DESY + Heidelberg + STFC.</a:t>
            </a:r>
            <a:br>
              <a:rPr lang="en-GB" sz="2000" dirty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We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organised 14 talks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on HEP + planning session.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GB" sz="2000" dirty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Talks on wider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context (mass spectroscopy, space,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astronomy,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medical, proton therapy, x-ray, electron microscopy,…)</a:t>
            </a:r>
            <a:br>
              <a:rPr lang="en-GB" sz="2000" dirty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Concentrated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on HEP needs but looked at synergies with STFC facilities and other programmes.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+mn-lt"/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GB" sz="2000" dirty="0">
                <a:solidFill>
                  <a:schemeClr val="tx1"/>
                </a:solidFill>
                <a:latin typeface="+mn-lt"/>
              </a:rPr>
            </a:b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All talks available on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</a:rPr>
              <a:t>indico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site</a:t>
            </a:r>
            <a:endParaRPr lang="en-GB" alt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RAL PPD / STFC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AACC4-B1A3-46D6-B83A-8281982DD6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27th July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65" y="-1322"/>
            <a:ext cx="4774204" cy="636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0"/>
            <a:ext cx="7772400" cy="764704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risandeRegular" panose="00000400000000000000" pitchFamily="2" charset="0"/>
              </a:rPr>
              <a:t>Outcomes - Feedback</a:t>
            </a:r>
            <a:endParaRPr lang="en-GB" sz="4000" dirty="0">
              <a:latin typeface="CorisandeRegular" panose="000004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056" y="1504553"/>
            <a:ext cx="8784976" cy="489654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Only source of STFC funding for institutes are Project R&amp;D (PRD) grants:</a:t>
            </a:r>
          </a:p>
          <a:p>
            <a:pPr lvl="1"/>
            <a:r>
              <a:rPr lang="en-GB" sz="2400" dirty="0" smtClean="0"/>
              <a:t>Example costs: 1 year of design effort £70k; 1 engineering run can cost £200k.</a:t>
            </a:r>
          </a:p>
          <a:p>
            <a:pPr lvl="1"/>
            <a:r>
              <a:rPr lang="en-GB" sz="2400" dirty="0" smtClean="0"/>
              <a:t>No follow-on funding so projects have no momentum.</a:t>
            </a:r>
          </a:p>
          <a:p>
            <a:r>
              <a:rPr lang="en-GB" sz="2400" dirty="0" smtClean="0"/>
              <a:t>Grant awards:</a:t>
            </a:r>
          </a:p>
          <a:p>
            <a:pPr lvl="1"/>
            <a:r>
              <a:rPr lang="en-GB" sz="2400" dirty="0" smtClean="0"/>
              <a:t>How to choose between competing proposals?</a:t>
            </a:r>
          </a:p>
          <a:p>
            <a:pPr lvl="1"/>
            <a:r>
              <a:rPr lang="en-GB" sz="2400" dirty="0" smtClean="0"/>
              <a:t>How to/Whether to fund follow on proposals? </a:t>
            </a:r>
          </a:p>
          <a:p>
            <a:r>
              <a:rPr lang="en-GB" sz="2400" dirty="0" smtClean="0"/>
              <a:t>As Technology is not a roadmap/strategy for STFC, institutes can not ask for posts in their consolidated grant.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</a:p>
          <a:p>
            <a:r>
              <a:rPr lang="en-GB" sz="2400" dirty="0"/>
              <a:t>S</a:t>
            </a:r>
            <a:r>
              <a:rPr lang="en-GB" sz="2400" dirty="0" smtClean="0"/>
              <a:t>trong technology R&amp;D stream leads to success at the project level.</a:t>
            </a:r>
          </a:p>
          <a:p>
            <a:r>
              <a:rPr lang="en-GB" sz="2400" dirty="0" smtClean="0"/>
              <a:t>Recognition that technology R&amp;D needs a strategy in the same way that experiments/projects do.</a:t>
            </a:r>
          </a:p>
          <a:p>
            <a:pPr lvl="1"/>
            <a:r>
              <a:rPr lang="en-GB" sz="2000" dirty="0" smtClean="0"/>
              <a:t>Avoid duplication, avoid segmentation, avoid silo mentality, create networks, improved planning, invest to save, amplify outcomes, expand horizons, higher profile, </a:t>
            </a:r>
            <a:r>
              <a:rPr lang="is-IS" sz="2000" dirty="0" smtClean="0"/>
              <a:t>….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36564"/>
            <a:ext cx="244827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27th July 2016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RAL PPD / STFC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5532C-0E77-4309-9024-FF660E54C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0"/>
            <a:ext cx="8708504" cy="692696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orisandeRegular" panose="00000400000000000000" pitchFamily="2" charset="0"/>
              </a:rPr>
              <a:t>Outcomes – Competition/Benchmarking</a:t>
            </a:r>
            <a:endParaRPr lang="en-GB" sz="4000" dirty="0">
              <a:latin typeface="CorisandeRegular" panose="000004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3920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Other countries (e.g. France/</a:t>
            </a:r>
            <a:r>
              <a:rPr lang="en-GB" dirty="0"/>
              <a:t>G</a:t>
            </a:r>
            <a:r>
              <a:rPr lang="en-GB" dirty="0" smtClean="0"/>
              <a:t>ermany) have continuous funding which ensures they can constantly improve their technology, often producing new sensors every 3 months.</a:t>
            </a:r>
          </a:p>
          <a:p>
            <a:r>
              <a:rPr lang="en-GB" dirty="0" smtClean="0"/>
              <a:t>They have full time designers.</a:t>
            </a:r>
          </a:p>
          <a:p>
            <a:r>
              <a:rPr lang="en-GB" dirty="0" smtClean="0"/>
              <a:t>Building long-term relationships with foundries is essential (design rules, NDA’s, </a:t>
            </a:r>
            <a:r>
              <a:rPr lang="is-IS" smtClean="0"/>
              <a:t>…)</a:t>
            </a:r>
            <a:endParaRPr lang="en-GB" smtClean="0"/>
          </a:p>
          <a:p>
            <a:r>
              <a:rPr lang="en-GB" dirty="0" smtClean="0"/>
              <a:t>Concern that UK is at a disadvantage when bidding for high-profile, advanced technology projects</a:t>
            </a:r>
          </a:p>
          <a:p>
            <a:pPr lvl="1"/>
            <a:r>
              <a:rPr lang="en-GB" dirty="0" smtClean="0"/>
              <a:t>Projects go to groups/countries that have a consistent track record</a:t>
            </a:r>
          </a:p>
          <a:p>
            <a:r>
              <a:rPr lang="en-GB" dirty="0" smtClean="0"/>
              <a:t>We have examples where UK led the world but lost the race.</a:t>
            </a:r>
          </a:p>
          <a:p>
            <a:r>
              <a:rPr lang="en-GB" dirty="0" smtClean="0"/>
              <a:t>Concern that a lot of our expertise is being transferred out of UK.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36564"/>
            <a:ext cx="244827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27th July 2016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Fergus Wilson, RAL PPD / STFC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5532C-0E77-4309-9024-FF660E54CB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risandeRegular" panose="00000400000000000000" pitchFamily="2" charset="0"/>
              </a:rPr>
              <a:t>Outcomes - Message from meeting</a:t>
            </a:r>
            <a:endParaRPr lang="en-GB" dirty="0">
              <a:latin typeface="CorisandeRegular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Many of the problems HEP are trying to solve have overlaps with other facility </a:t>
            </a:r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nd programme needs.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Stop-Start funding doesn’t work. Long term consistent funding is the key to progress.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Desire by institutes to bring together their people to make R&amp;D more coherent and national.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Desire to put a UK flag on CMOS technology R&amp;D (again!).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Full-time sensor and ASIC designs/designers vital.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Incremental submission of designs key to progress.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Acknowledgement that UK shouldn’t do everything.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36564"/>
            <a:ext cx="2304256" cy="365125"/>
          </a:xfrm>
        </p:spPr>
        <p:txBody>
          <a:bodyPr/>
          <a:lstStyle/>
          <a:p>
            <a:r>
              <a:rPr lang="en-US" smtClean="0"/>
              <a:t>27th July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Fergus Wilson, RAL PPD / STFC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12EC-C685-4B6D-8958-412E95C5E1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7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wilson_stf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fwilson_stfc</Template>
  <TotalTime>1575</TotalTime>
  <Words>1338</Words>
  <Application>Microsoft Macintosh PowerPoint</Application>
  <PresentationFormat>On-screen Show (4:3)</PresentationFormat>
  <Paragraphs>159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fwilson_stfc</vt:lpstr>
      <vt:lpstr>A High Granularity CMOS Technology Strategy for Particle Physics and STFC</vt:lpstr>
      <vt:lpstr>Outline</vt:lpstr>
      <vt:lpstr>You know this…</vt:lpstr>
      <vt:lpstr>In other words…</vt:lpstr>
      <vt:lpstr>High Voltage (HV)/High Resistivity (HR) CMOS</vt:lpstr>
      <vt:lpstr> 55 attendees from 11 UK institutes + OU + CERN + DESY + Heidelberg + STFC.  We organised 14 talks on HEP + planning session.  Talks on wider context (mass spectroscopy, space, astronomy, medical, proton therapy, x-ray, electron microscopy,…)  Concentrated on HEP needs but looked at synergies with STFC facilities and other programmes.   All talks available on indico site</vt:lpstr>
      <vt:lpstr>Outcomes - Feedback</vt:lpstr>
      <vt:lpstr>Outcomes – Competition/Benchmarking</vt:lpstr>
      <vt:lpstr>Outcomes - Message from meeting</vt:lpstr>
      <vt:lpstr>Outcomes - The Challenges and Road Map</vt:lpstr>
      <vt:lpstr>Outcomes - HEP Performance Drivers</vt:lpstr>
      <vt:lpstr>Outcomes - STFC Technology Strategy</vt:lpstr>
      <vt:lpstr>Outcomes - Input to PPAP document</vt:lpstr>
      <vt:lpstr>Executive Summary of Strategy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Fergus</dc:creator>
  <cp:lastModifiedBy>Victoria Martin</cp:lastModifiedBy>
  <cp:revision>232</cp:revision>
  <cp:lastPrinted>2016-07-27T09:27:24Z</cp:lastPrinted>
  <dcterms:created xsi:type="dcterms:W3CDTF">2015-11-12T09:44:43Z</dcterms:created>
  <dcterms:modified xsi:type="dcterms:W3CDTF">2016-07-27T11:05:19Z</dcterms:modified>
</cp:coreProperties>
</file>