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678" r:id="rId2"/>
    <p:sldId id="667" r:id="rId3"/>
    <p:sldId id="679" r:id="rId4"/>
    <p:sldId id="681" r:id="rId5"/>
  </p:sldIdLst>
  <p:sldSz cx="9906000" cy="6858000" type="A4"/>
  <p:notesSz cx="6811963" cy="9942513"/>
  <p:defaultTextStyle>
    <a:defPPr>
      <a:defRPr lang="en-GB"/>
    </a:defPPr>
    <a:lvl1pPr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C0FF"/>
    <a:srgbClr val="96DFFF"/>
    <a:srgbClr val="7087FF"/>
    <a:srgbClr val="900090"/>
    <a:srgbClr val="000000"/>
    <a:srgbClr val="F4F4F4"/>
    <a:srgbClr val="F2F2F2"/>
    <a:srgbClr val="EDEDED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4" autoAdjust="0"/>
  </p:normalViewPr>
  <p:slideViewPr>
    <p:cSldViewPr snapToGrid="0">
      <p:cViewPr>
        <p:scale>
          <a:sx n="100" d="100"/>
          <a:sy n="100" d="100"/>
        </p:scale>
        <p:origin x="-752" y="-216"/>
      </p:cViewPr>
      <p:guideLst>
        <p:guide orient="horz" pos="2160"/>
        <p:guide pos="4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80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987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987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CED8CE8-5666-4A68-BC79-EDC1A4846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926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 smtClean="0"/>
              <a:t>Click to edit Master text styles</a:t>
            </a:r>
          </a:p>
          <a:p>
            <a:pPr lvl="1"/>
            <a:r>
              <a:rPr lang="en-GB" altLang="en-GB" noProof="0" smtClean="0"/>
              <a:t>Second level</a:t>
            </a:r>
          </a:p>
          <a:p>
            <a:pPr lvl="2"/>
            <a:r>
              <a:rPr lang="en-GB" altLang="en-GB" noProof="0" smtClean="0"/>
              <a:t>Third level</a:t>
            </a:r>
          </a:p>
          <a:p>
            <a:pPr lvl="3"/>
            <a:r>
              <a:rPr lang="en-GB" altLang="en-GB" noProof="0" smtClean="0"/>
              <a:t>Fourth level</a:t>
            </a:r>
          </a:p>
          <a:p>
            <a:pPr lvl="4"/>
            <a:r>
              <a:rPr lang="en-GB" alt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D8C3639-9B5A-4081-9F33-1411393B5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08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60400" y="1219200"/>
            <a:ext cx="85852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46300" y="3962400"/>
            <a:ext cx="70548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3638"/>
            <a:ext cx="31369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fld id="{ABB4307B-2207-4B2D-90A4-47AB59303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5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3CE3-3A05-4072-A449-BE19058D589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006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6030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6030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322B-613D-4081-BB9D-AE3F58A384D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754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E00E-A80D-4B23-8072-3D92E3F362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445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C56B6-F522-4591-94F9-84D79336782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76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F89E-0BE2-495A-9E38-4197A8BF54B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90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7FE50-AED6-432F-BD62-CF84A5455E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16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699E5-99F6-4573-95CA-C42AA72F0C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653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D538-ECC4-4255-B313-CA133B5662D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137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89154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733800"/>
            <a:ext cx="8915400" cy="2574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4422-E2AC-4B24-89FF-B845C277C6D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006475"/>
            <a:ext cx="8915400" cy="53022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0477D-253E-4DEE-8978-08CE5641D5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6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D2D7-83F5-4541-9D32-B2FDCDF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894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D42A-E9B0-41D7-904F-8A3A594AA3D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809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FBC05-92F9-41C4-BEE5-B9C42204204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43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C2823-2227-48E8-8AAF-B9E5DAD8605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46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75E5-16AB-4B64-B2C8-BEC48E990EE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266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95-A210-4BDF-AFA3-6114831AD80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638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091E-0219-4FFC-A49F-B2755FBD20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166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ADD7-C00C-4B8D-B1D5-510B741DDC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015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3717"/>
            <a:ext cx="8915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2999"/>
            <a:ext cx="8915400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5400"/>
            <a:ext cx="2311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6818" y="6391275"/>
            <a:ext cx="3451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 altLang="en-US" dirty="0" smtClean="0"/>
              <a:t>C. Shepherd-Themistocleous, RAL</a:t>
            </a:r>
            <a:endParaRPr lang="en-GB" alt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99213"/>
            <a:ext cx="231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C1306BD8-6677-446A-B6D7-F2DF376113C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flipV="1">
            <a:off x="410203" y="220876"/>
            <a:ext cx="8917947" cy="709958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6888" y="6327775"/>
            <a:ext cx="8915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75" r:id="rId4"/>
    <p:sldLayoutId id="2147484276" r:id="rId5"/>
    <p:sldLayoutId id="2147484277" r:id="rId6"/>
    <p:sldLayoutId id="2147484293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rgbClr val="FF0000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Lucida Grande"/>
        <a:buChar char="-"/>
        <a:defRPr sz="2000">
          <a:solidFill>
            <a:srgbClr val="0000FF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Lucida Grande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0056" y="2146300"/>
            <a:ext cx="67624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b="0" dirty="0" smtClean="0">
                <a:solidFill>
                  <a:schemeClr val="tx1"/>
                </a:solidFill>
                <a:latin typeface="+mn-lt"/>
              </a:rPr>
              <a:t>PPAP Community Meeting 2016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Birmingham 26</a:t>
            </a:r>
            <a:r>
              <a:rPr lang="en-US" sz="2400" b="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-27</a:t>
            </a:r>
            <a:r>
              <a:rPr lang="en-US" sz="2400" b="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 July 2016 </a:t>
            </a:r>
          </a:p>
          <a:p>
            <a:pPr>
              <a:buNone/>
            </a:pPr>
            <a:endParaRPr lang="en-US" sz="3600" b="0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en-US" sz="2400" b="0" dirty="0" smtClean="0">
                <a:solidFill>
                  <a:srgbClr val="0000FF"/>
                </a:solidFill>
                <a:latin typeface="+mn-lt"/>
              </a:rPr>
              <a:t>C. H. Shepherd-Themistocleous (RAL) </a:t>
            </a:r>
          </a:p>
        </p:txBody>
      </p:sp>
    </p:spTree>
    <p:extLst>
      <p:ext uri="{BB962C8B-B14F-4D97-AF65-F5344CB8AC3E}">
        <p14:creationId xmlns:p14="http://schemas.microsoft.com/office/powerpoint/2010/main" val="388659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SB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Set of questions given to panels. Broad areas of questions: </a:t>
            </a:r>
          </a:p>
          <a:p>
            <a:pPr lvl="1"/>
            <a:r>
              <a:rPr lang="en-US" dirty="0"/>
              <a:t>Update to roadmap, scientific priorities, support movement to new opportunities. </a:t>
            </a:r>
          </a:p>
          <a:p>
            <a:pPr lvl="1"/>
            <a:r>
              <a:rPr lang="en-US" dirty="0"/>
              <a:t>Breadth and balance between R&amp;D, construction, operation and scientific exploitation </a:t>
            </a:r>
          </a:p>
          <a:p>
            <a:pPr lvl="1"/>
            <a:r>
              <a:rPr lang="en-US" dirty="0"/>
              <a:t>Given the flat cash environment sustainability and balance of </a:t>
            </a:r>
            <a:r>
              <a:rPr lang="en-US" dirty="0" err="1"/>
              <a:t>programme</a:t>
            </a:r>
            <a:r>
              <a:rPr lang="en-US" dirty="0"/>
              <a:t>.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Key technologies, benefit for the UK, STFC support for development of tech.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Balance of skills and skills impact for UK.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Computing needs in the future. 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848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Breadth of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Broader than a few years ago. </a:t>
            </a:r>
          </a:p>
          <a:p>
            <a:pPr lvl="1"/>
            <a:r>
              <a:rPr lang="en-US" dirty="0" smtClean="0"/>
              <a:t>Breadth vs. depth question. </a:t>
            </a:r>
          </a:p>
          <a:p>
            <a:pPr lvl="1"/>
            <a:r>
              <a:rPr lang="en-US" dirty="0" smtClean="0"/>
              <a:t>Size of contributions to various experiments. Frequently heard UK is large fraction of expt. Is this a good thing?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Balance across </a:t>
            </a:r>
            <a:r>
              <a:rPr lang="en-US" dirty="0"/>
              <a:t>R&amp;D, construction, operation and scientific </a:t>
            </a:r>
            <a:r>
              <a:rPr lang="en-US" dirty="0" smtClean="0"/>
              <a:t>exploitation</a:t>
            </a:r>
          </a:p>
          <a:p>
            <a:pPr lvl="2"/>
            <a:r>
              <a:rPr lang="en-US" dirty="0" smtClean="0"/>
              <a:t>New toy syndrome? </a:t>
            </a:r>
          </a:p>
          <a:p>
            <a:endParaRPr lang="en-US" dirty="0"/>
          </a:p>
          <a:p>
            <a:r>
              <a:rPr lang="en-US" dirty="0" smtClean="0"/>
              <a:t>How do we deal with flat cash? </a:t>
            </a:r>
          </a:p>
          <a:p>
            <a:pPr lvl="1"/>
            <a:r>
              <a:rPr lang="en-US" dirty="0" smtClean="0"/>
              <a:t>Keep current fractional divisions?</a:t>
            </a:r>
          </a:p>
          <a:p>
            <a:pPr lvl="1"/>
            <a:r>
              <a:rPr lang="en-US" dirty="0" smtClean="0"/>
              <a:t>Use boundary conditions? Lower/upper? </a:t>
            </a:r>
          </a:p>
          <a:p>
            <a:pPr lvl="1"/>
            <a:r>
              <a:rPr lang="en-US" dirty="0" smtClean="0"/>
              <a:t>Don’t keep cutting where have already cut.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800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are there gaps we could address</a:t>
            </a:r>
          </a:p>
          <a:p>
            <a:pPr lvl="1"/>
            <a:r>
              <a:rPr lang="en-US" dirty="0" smtClean="0"/>
              <a:t>Comments this morning on software </a:t>
            </a:r>
          </a:p>
          <a:p>
            <a:pPr lvl="1"/>
            <a:endParaRPr lang="en-US" dirty="0"/>
          </a:p>
          <a:p>
            <a:r>
              <a:rPr lang="en-US" dirty="0" smtClean="0"/>
              <a:t>Questions from SB</a:t>
            </a:r>
            <a:endParaRPr lang="en-US" dirty="0"/>
          </a:p>
          <a:p>
            <a:pPr lvl="1"/>
            <a:r>
              <a:rPr lang="en-US" dirty="0"/>
              <a:t>Do you feel the current balance that exists for students, PDRAs, academic staff, technicians, engineers, </a:t>
            </a:r>
            <a:r>
              <a:rPr lang="en-US" dirty="0">
                <a:solidFill>
                  <a:srgbClr val="0000FF"/>
                </a:solidFill>
              </a:rPr>
              <a:t>software engineers</a:t>
            </a:r>
            <a:r>
              <a:rPr lang="en-US" dirty="0"/>
              <a:t> etc. is roughly correct in your field? </a:t>
            </a:r>
            <a:endParaRPr lang="en-US" dirty="0"/>
          </a:p>
          <a:p>
            <a:pPr lvl="1"/>
            <a:r>
              <a:rPr lang="en-US" dirty="0" smtClean="0"/>
              <a:t>Are </a:t>
            </a:r>
            <a:r>
              <a:rPr lang="en-US" dirty="0"/>
              <a:t>there sufficient </a:t>
            </a:r>
            <a:r>
              <a:rPr lang="en-US" dirty="0">
                <a:solidFill>
                  <a:srgbClr val="0000FF"/>
                </a:solidFill>
              </a:rPr>
              <a:t>skills,</a:t>
            </a:r>
            <a:r>
              <a:rPr lang="en-US" dirty="0"/>
              <a:t> experience and leadership for the current and </a:t>
            </a:r>
            <a:r>
              <a:rPr lang="en-US" dirty="0">
                <a:solidFill>
                  <a:srgbClr val="0000FF"/>
                </a:solidFill>
              </a:rPr>
              <a:t>projected future </a:t>
            </a:r>
            <a:r>
              <a:rPr lang="en-US" dirty="0" err="1">
                <a:solidFill>
                  <a:srgbClr val="0000FF"/>
                </a:solidFill>
              </a:rPr>
              <a:t>programme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or are there areas where these are lacking? </a:t>
            </a:r>
            <a:endParaRPr lang="en-US" dirty="0"/>
          </a:p>
          <a:p>
            <a:pPr lvl="1"/>
            <a:r>
              <a:rPr lang="en-US" dirty="0" smtClean="0"/>
              <a:t>Please </a:t>
            </a:r>
            <a:r>
              <a:rPr lang="en-US" dirty="0"/>
              <a:t>comment on how this field generates skills impact for the UK.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26th-27th July  2016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C. Shepherd-Themistocleous, RAL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878806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buNone/>
          <a:defRPr sz="18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48341</TotalTime>
  <Words>322</Words>
  <Application>Microsoft Macintosh PowerPoint</Application>
  <PresentationFormat>A4 Paper (210x297 mm)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PowerPoint Presentation</vt:lpstr>
      <vt:lpstr>Questions from SB </vt:lpstr>
      <vt:lpstr>PowerPoint Presentation</vt:lpstr>
      <vt:lpstr>PowerPoint Presentation</vt:lpstr>
    </vt:vector>
  </TitlesOfParts>
  <Company>PPEP Group, 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Claire Shepherd-Themistocleous</cp:lastModifiedBy>
  <cp:revision>1126</cp:revision>
  <cp:lastPrinted>2013-04-26T14:46:55Z</cp:lastPrinted>
  <dcterms:created xsi:type="dcterms:W3CDTF">2000-09-22T22:23:34Z</dcterms:created>
  <dcterms:modified xsi:type="dcterms:W3CDTF">2016-07-27T14:49:18Z</dcterms:modified>
</cp:coreProperties>
</file>