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0" r:id="rId2"/>
    <p:sldId id="259" r:id="rId3"/>
    <p:sldId id="275" r:id="rId4"/>
    <p:sldId id="276" r:id="rId5"/>
    <p:sldId id="277" r:id="rId6"/>
    <p:sldId id="278" r:id="rId7"/>
    <p:sldId id="293" r:id="rId8"/>
    <p:sldId id="261" r:id="rId9"/>
    <p:sldId id="262" r:id="rId10"/>
    <p:sldId id="263" r:id="rId11"/>
    <p:sldId id="291" r:id="rId12"/>
    <p:sldId id="292" r:id="rId13"/>
    <p:sldId id="265" r:id="rId14"/>
    <p:sldId id="267" r:id="rId15"/>
    <p:sldId id="273" r:id="rId16"/>
    <p:sldId id="269" r:id="rId17"/>
    <p:sldId id="272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68" r:id="rId27"/>
    <p:sldId id="286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5" autoAdjust="0"/>
    <p:restoredTop sz="94660"/>
  </p:normalViewPr>
  <p:slideViewPr>
    <p:cSldViewPr>
      <p:cViewPr>
        <p:scale>
          <a:sx n="70" d="100"/>
          <a:sy n="70" d="100"/>
        </p:scale>
        <p:origin x="-111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9DB82-F333-495E-82CC-A37EB0691999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FFD8D-6F00-446A-AEFD-FA24319C2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6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FD8D-6F00-446A-AEFD-FA24319C23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2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9.6 </a:t>
            </a:r>
            <a:r>
              <a:rPr lang="en-US" dirty="0" err="1" smtClean="0"/>
              <a:t>bck</a:t>
            </a:r>
            <a:r>
              <a:rPr lang="en-US" baseline="0" dirty="0" smtClean="0"/>
              <a:t> 95% – 5.7 limit</a:t>
            </a:r>
          </a:p>
          <a:p>
            <a:r>
              <a:rPr lang="en-US" baseline="0" dirty="0" smtClean="0"/>
              <a:t>1.4 </a:t>
            </a:r>
            <a:r>
              <a:rPr lang="en-US" baseline="0" dirty="0" err="1" smtClean="0"/>
              <a:t>bck</a:t>
            </a:r>
            <a:r>
              <a:rPr lang="en-US" baseline="0" dirty="0" smtClean="0"/>
              <a:t> 60% – 5.2 limit</a:t>
            </a:r>
          </a:p>
          <a:p>
            <a:r>
              <a:rPr lang="en-US" dirty="0" smtClean="0"/>
              <a:t>2.35 </a:t>
            </a:r>
            <a:r>
              <a:rPr lang="en-US" dirty="0" err="1" smtClean="0"/>
              <a:t>bck</a:t>
            </a:r>
            <a:r>
              <a:rPr lang="en-US" baseline="0" dirty="0" smtClean="0"/>
              <a:t>  50% sig– 7.1 </a:t>
            </a:r>
            <a:r>
              <a:rPr lang="en-US" baseline="0" dirty="0" err="1" smtClean="0"/>
              <a:t>lim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FD8D-6F00-446A-AEFD-FA24319C23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0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M_weak</a:t>
            </a:r>
            <a:r>
              <a:rPr lang="en-US" dirty="0" smtClean="0"/>
              <a:t> = 246.2 GeV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FFD8D-6F00-446A-AEFD-FA24319C23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9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2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7251272" y="35540"/>
            <a:ext cx="1892728" cy="133606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cs typeface="+mj-cs"/>
              </a:rPr>
              <a:t>Introduction</a:t>
            </a:r>
            <a:endParaRPr lang="he-IL" sz="1400" baseline="0" dirty="0" smtClean="0">
              <a:cs typeface="+mj-cs"/>
            </a:endParaRPr>
          </a:p>
          <a:p>
            <a:pPr algn="ctr"/>
            <a:r>
              <a:rPr lang="en-US" sz="1400" baseline="0" dirty="0" smtClean="0">
                <a:cs typeface="+mj-cs"/>
              </a:rPr>
              <a:t>Strategy</a:t>
            </a:r>
            <a:endParaRPr lang="en-US" sz="1400" dirty="0" smtClean="0">
              <a:cs typeface="+mj-cs"/>
            </a:endParaRPr>
          </a:p>
          <a:p>
            <a:pPr algn="ctr"/>
            <a:r>
              <a:rPr lang="en-US" sz="1400" dirty="0" smtClean="0">
                <a:cs typeface="+mj-cs"/>
              </a:rPr>
              <a:t>High E</a:t>
            </a:r>
            <a:endParaRPr lang="en-US" sz="1400" baseline="0" dirty="0" smtClean="0"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cs typeface="+mj-cs"/>
              </a:rPr>
              <a:t>Low E</a:t>
            </a:r>
            <a:endParaRPr lang="he-IL" sz="1400" dirty="0" smtClean="0">
              <a:cs typeface="+mj-cs"/>
            </a:endParaRPr>
          </a:p>
          <a:p>
            <a:pPr algn="ctr"/>
            <a:r>
              <a:rPr lang="en-US" sz="1400" baseline="0" dirty="0" smtClean="0">
                <a:cs typeface="+mj-cs"/>
              </a:rPr>
              <a:t>Sensitivity</a:t>
            </a:r>
          </a:p>
          <a:p>
            <a:pPr algn="ctr"/>
            <a:r>
              <a:rPr lang="en-US" sz="1400" dirty="0" smtClean="0">
                <a:cs typeface="+mj-cs"/>
              </a:rPr>
              <a:t>Summary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533352" y="707362"/>
            <a:ext cx="6705648" cy="6191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he-I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57290" y="197771"/>
            <a:ext cx="56436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b="0" i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EFT Scattering in XENON100 Detector </a:t>
            </a:r>
            <a:endParaRPr lang="he-IL" sz="1800" b="0" i="1" baseline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9725"/>
            <a:ext cx="664369" cy="6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9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רגיל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7251272" y="35540"/>
            <a:ext cx="1892728" cy="1336060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cs typeface="+mj-cs"/>
              </a:rPr>
              <a:t>Introduction</a:t>
            </a:r>
            <a:endParaRPr lang="he-IL" sz="1400" baseline="0" dirty="0" smtClean="0">
              <a:cs typeface="+mj-cs"/>
            </a:endParaRPr>
          </a:p>
          <a:p>
            <a:pPr algn="ctr"/>
            <a:r>
              <a:rPr lang="en-US" sz="1400" baseline="0" dirty="0" smtClean="0">
                <a:cs typeface="+mj-cs"/>
              </a:rPr>
              <a:t>Strategy</a:t>
            </a:r>
            <a:endParaRPr lang="en-US" sz="1400" dirty="0" smtClean="0">
              <a:cs typeface="+mj-cs"/>
            </a:endParaRPr>
          </a:p>
          <a:p>
            <a:pPr algn="ctr"/>
            <a:r>
              <a:rPr lang="en-US" sz="1400" dirty="0" smtClean="0">
                <a:cs typeface="+mj-cs"/>
              </a:rPr>
              <a:t>High E</a:t>
            </a:r>
            <a:endParaRPr lang="en-US" sz="1400" baseline="0" dirty="0" smtClean="0">
              <a:cs typeface="+mj-cs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 smtClean="0">
                <a:cs typeface="+mj-cs"/>
              </a:rPr>
              <a:t>Low E</a:t>
            </a:r>
            <a:endParaRPr lang="he-IL" sz="1400" dirty="0" smtClean="0">
              <a:cs typeface="+mj-cs"/>
            </a:endParaRPr>
          </a:p>
          <a:p>
            <a:pPr algn="ctr"/>
            <a:r>
              <a:rPr lang="en-US" sz="1400" baseline="0" dirty="0" smtClean="0">
                <a:cs typeface="+mj-cs"/>
              </a:rPr>
              <a:t>Sensitivity</a:t>
            </a:r>
          </a:p>
          <a:p>
            <a:pPr algn="ctr"/>
            <a:r>
              <a:rPr lang="en-US" sz="1400" dirty="0" smtClean="0">
                <a:cs typeface="+mj-cs"/>
              </a:rPr>
              <a:t>Summary</a:t>
            </a: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533352" y="707362"/>
            <a:ext cx="6705648" cy="61914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he-IL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57290" y="197771"/>
            <a:ext cx="56436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b="0" i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EFT Scattering in XENON100 Detector </a:t>
            </a:r>
            <a:endParaRPr lang="he-IL" sz="1800" b="0" i="1" baseline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19725"/>
            <a:ext cx="664369" cy="6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9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0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7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2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6C537-B656-48D0-91B8-F755028A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0.wdp"/><Relationship Id="rId7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4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3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70.png"/><Relationship Id="rId5" Type="http://schemas.openxmlformats.org/officeDocument/2006/relationships/image" Target="../media/image47.png"/><Relationship Id="rId15" Type="http://schemas.openxmlformats.org/officeDocument/2006/relationships/image" Target="../media/image43.png"/><Relationship Id="rId4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12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43.png"/><Relationship Id="rId4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0.png"/><Relationship Id="rId5" Type="http://schemas.openxmlformats.org/officeDocument/2006/relationships/image" Target="../media/image321.png"/><Relationship Id="rId4" Type="http://schemas.openxmlformats.org/officeDocument/2006/relationships/image" Target="../media/image3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62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 Effective Field Theory Scattering analysis in the XENON100 detector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4953000"/>
            <a:ext cx="64008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 </a:t>
            </a:r>
            <a:r>
              <a:rPr lang="en-US" sz="19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Itay</a:t>
            </a:r>
            <a:r>
              <a:rPr lang="en-US" sz="1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Weizmann</a:t>
            </a:r>
            <a:r>
              <a:rPr lang="en-US" sz="1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Science </a:t>
            </a:r>
          </a:p>
          <a:p>
            <a:r>
              <a:rPr lang="en-US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the</a:t>
            </a:r>
            <a:r>
              <a:rPr lang="en-US" sz="17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XENON Collaboration.</a:t>
            </a:r>
          </a:p>
          <a:p>
            <a:r>
              <a:rPr lang="en-US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Benjamin Farmer, Stockholm University</a:t>
            </a:r>
          </a:p>
          <a:p>
            <a:endParaRPr lang="en-US" sz="19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US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Interpretations 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Detection,  August 201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he-IL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0"/>
            <a:ext cx="3076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hysics\Documents\presentations\EFT_DM_WORKSH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05" y="2062022"/>
            <a:ext cx="4648200" cy="28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hysics\Documents\presentations\EFT_DM_WORKSHOP\xenonlogo_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"/>
            <a:ext cx="623565" cy="6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Physics\Documents\presentations\EFT_DM_WORKSHOP\co_am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1"/>
            <a:ext cx="3690101" cy="250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</a:t>
            </a:r>
            <a:endParaRPr lang="en-US" sz="32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4" y="2857143"/>
            <a:ext cx="2728794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Energy (3-30PE), </a:t>
            </a:r>
          </a:p>
          <a:p>
            <a:pPr algn="ctr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“standard” analysis.</a:t>
            </a: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Model – MC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Model(fit)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Likelihood(pdf in S1)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1355742"/>
            <a:ext cx="60178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 analysis, data of Run 2,  28.2.11 – 31.3.12 (34*225.6 kg*day)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each operator separately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ignal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energy regimes.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85472" y="3048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599" y="5955268"/>
            <a:ext cx="25078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 combination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3463790" y="3048000"/>
            <a:ext cx="41410" cy="1905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84792" y="2799055"/>
            <a:ext cx="2883008" cy="2862322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(30-180PE), </a:t>
            </a:r>
          </a:p>
          <a:p>
            <a:pPr algn="ctr"/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work.</a:t>
            </a:r>
          </a:p>
          <a:p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Model – calibration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acceptance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Model </a:t>
            </a:r>
          </a:p>
          <a:p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(calibration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 Likelihood (binned S1)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9335496">
            <a:off x="2819611" y="2302097"/>
            <a:ext cx="725958" cy="244499"/>
          </a:xfrm>
          <a:prstGeom prst="leftArrow">
            <a:avLst>
              <a:gd name="adj1" fmla="val 30095"/>
              <a:gd name="adj2" fmla="val 52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19335496">
            <a:off x="5447355" y="5530603"/>
            <a:ext cx="725958" cy="244499"/>
          </a:xfrm>
          <a:prstGeom prst="leftArrow">
            <a:avLst>
              <a:gd name="adj1" fmla="val 30095"/>
              <a:gd name="adj2" fmla="val 52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2264504" flipH="1">
            <a:off x="2738945" y="5530603"/>
            <a:ext cx="725958" cy="244499"/>
          </a:xfrm>
          <a:prstGeom prst="leftArrow">
            <a:avLst>
              <a:gd name="adj1" fmla="val 30095"/>
              <a:gd name="adj2" fmla="val 52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 rot="2264504" flipH="1">
            <a:off x="5459947" y="2302097"/>
            <a:ext cx="725958" cy="244499"/>
          </a:xfrm>
          <a:prstGeom prst="leftArrow">
            <a:avLst>
              <a:gd name="adj1" fmla="val 30095"/>
              <a:gd name="adj2" fmla="val 52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5478" y="4604266"/>
            <a:ext cx="196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3352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40 </a:t>
            </a:r>
            <a:r>
              <a:rPr lang="en-US" sz="1400" dirty="0" err="1" smtClean="0">
                <a:solidFill>
                  <a:srgbClr val="FF0000"/>
                </a:solidFill>
              </a:rPr>
              <a:t>keV</a:t>
            </a:r>
            <a:r>
              <a:rPr lang="en-US" sz="1400" dirty="0" smtClean="0">
                <a:solidFill>
                  <a:srgbClr val="FF0000"/>
                </a:solidFill>
              </a:rPr>
              <a:t> line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29200" y="3660577"/>
            <a:ext cx="533400" cy="3338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2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0712" y="501216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7" y="3810000"/>
            <a:ext cx="3901764" cy="265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986382" cy="264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(30-180 PE)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Model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08" y="2555731"/>
            <a:ext cx="2680278" cy="1030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54" y="2270129"/>
            <a:ext cx="2313145" cy="1317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871633"/>
                <a:ext cx="2507481" cy="684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71633"/>
                <a:ext cx="2507481" cy="6840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423772" y="4038600"/>
            <a:ext cx="27145" cy="2057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4114800"/>
            <a:ext cx="13572" cy="2057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8962" y="1600200"/>
            <a:ext cx="14342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Spin-orbit.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48" y="3810000"/>
            <a:ext cx="3878653" cy="269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7" y="3831222"/>
            <a:ext cx="3825563" cy="267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0712" y="501216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(30-180 PE)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Model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08" y="2707408"/>
            <a:ext cx="2285800" cy="87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55" y="2414653"/>
            <a:ext cx="2059472" cy="1173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1871633"/>
                <a:ext cx="2213876" cy="435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71633"/>
                <a:ext cx="2213876" cy="435697"/>
              </a:xfrm>
              <a:prstGeom prst="rect">
                <a:avLst/>
              </a:prstGeom>
              <a:blipFill rotWithShape="1">
                <a:blip r:embed="rId8"/>
                <a:stretch>
                  <a:fillRect t="-19718" r="-6612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306855" y="4114800"/>
            <a:ext cx="27145" cy="2057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4114800"/>
            <a:ext cx="13572" cy="2057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8962" y="1600200"/>
            <a:ext cx="24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SD( longitudinal only 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4648200"/>
            <a:ext cx="228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0712" y="501216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(30-180 PE)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Model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Physics\Documents\presentations\EFT_DM_WORKSHOP\allcali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44" y="3278922"/>
            <a:ext cx="4689265" cy="31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47598" y="2733841"/>
            <a:ext cx="273588" cy="247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433126">
            <a:off x="7755929" y="3625023"/>
            <a:ext cx="107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region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3126">
            <a:off x="7687894" y="4736884"/>
            <a:ext cx="1196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 acceptance quantiles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5161" y="3420310"/>
            <a:ext cx="338750" cy="23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3200400"/>
            <a:ext cx="2438400" cy="338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724" y="1524000"/>
                <a:ext cx="7694876" cy="198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Data Driven Method</a:t>
                </a:r>
              </a:p>
              <a:p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ER calibration runs (Co +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estimate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signal-free control region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 scaling factor using control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𝐷𝑀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𝐶𝑅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𝐶𝑜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&amp;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𝐶𝑅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Scale ER calibration in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ignal region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4" y="1524000"/>
                <a:ext cx="7694876" cy="1989263"/>
              </a:xfrm>
              <a:prstGeom prst="rect">
                <a:avLst/>
              </a:prstGeom>
              <a:blipFill rotWithShape="1">
                <a:blip r:embed="rId3"/>
                <a:stretch>
                  <a:fillRect l="-475" t="-1534" b="-3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1433126">
            <a:off x="5088929" y="4844606"/>
            <a:ext cx="107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region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88993" y="5410200"/>
            <a:ext cx="4058605" cy="620916"/>
            <a:chOff x="4343400" y="1741284"/>
            <a:chExt cx="4058605" cy="620916"/>
          </a:xfrm>
        </p:grpSpPr>
        <p:sp>
          <p:nvSpPr>
            <p:cNvPr id="14" name="TextBox 13"/>
            <p:cNvSpPr txBox="1"/>
            <p:nvPr/>
          </p:nvSpPr>
          <p:spPr>
            <a:xfrm>
              <a:off x="4343400" y="1741284"/>
              <a:ext cx="405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, </a:t>
              </a:r>
              <a:r>
                <a:rPr lang="el-GR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– background 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3400" y="1992868"/>
              <a:ext cx="405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WIMP, N – signal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4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8744" y="3281185"/>
            <a:ext cx="4689265" cy="31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433126">
            <a:off x="7755929" y="3625023"/>
            <a:ext cx="107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region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29200" y="3188336"/>
            <a:ext cx="2438400" cy="31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0712" y="501216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(30-180 PE)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Model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2743200"/>
                <a:ext cx="3048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Total number of events in calibration Sample – 49468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number of events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 Sample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1163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(2.35 ± 0.07)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systematic uncertainty to be evaluated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200"/>
                <a:ext cx="3048000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1200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76800" y="2286000"/>
            <a:ext cx="2819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00600" y="463974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724185">
            <a:off x="6324600" y="533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0712" y="501216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(30-180 PE)</a:t>
            </a:r>
          </a:p>
          <a:p>
            <a:pPr algn="ctr"/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Physics\Documents\presentations\EFT_DM_WORKSHOP\signalreg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68" y="2072435"/>
            <a:ext cx="4789132" cy="32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5325070"/>
            <a:ext cx="388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95% NR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99.9% 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background: 1.4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signal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~60%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36935" y="1920554"/>
            <a:ext cx="697265" cy="51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39911" y="1999708"/>
            <a:ext cx="2589845" cy="362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433126">
            <a:off x="3035420" y="3701221"/>
            <a:ext cx="107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 region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437543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Likelihood analysis will include “full” region.</a:t>
            </a:r>
          </a:p>
          <a:p>
            <a:r>
              <a:rPr lang="en-US" dirty="0" smtClean="0"/>
              <a:t> </a:t>
            </a:r>
            <a:r>
              <a:rPr lang="en-US" dirty="0"/>
              <a:t>Benchmark </a:t>
            </a:r>
            <a:r>
              <a:rPr lang="en-US" dirty="0" smtClean="0"/>
              <a:t>area, shown here for preliminary sensitivity 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62200" y="4343400"/>
            <a:ext cx="4058605" cy="620916"/>
            <a:chOff x="4343400" y="1741284"/>
            <a:chExt cx="4058605" cy="620916"/>
          </a:xfrm>
        </p:grpSpPr>
        <p:sp>
          <p:nvSpPr>
            <p:cNvPr id="17" name="TextBox 16"/>
            <p:cNvSpPr txBox="1"/>
            <p:nvPr/>
          </p:nvSpPr>
          <p:spPr>
            <a:xfrm>
              <a:off x="4343400" y="1741284"/>
              <a:ext cx="405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, </a:t>
              </a:r>
              <a:r>
                <a:rPr lang="el-GR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– background 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43400" y="1992868"/>
              <a:ext cx="405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WIMP, N – signal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7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Energy (3 - 30 PE)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and improved to </a:t>
            </a:r>
            <a:r>
              <a:rPr lang="en-US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1207.5988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85472" y="71724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01" y="2743200"/>
            <a:ext cx="327081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hysics\Documents\presentations\EFT_DM_WORKSHOP\bkg_run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50" y="4800600"/>
            <a:ext cx="2909350" cy="187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828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1828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11795" y="4110824"/>
                <a:ext cx="1219200" cy="28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46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17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34</m:t>
                          </m:r>
                        </m:sup>
                      </m:sSub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95" y="4110824"/>
                <a:ext cx="1219200" cy="2818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72650" y="2290465"/>
            <a:ext cx="296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background: 1.7</a:t>
            </a:r>
            <a:endParaRPr lang="en-US" dirty="0"/>
          </a:p>
        </p:txBody>
      </p:sp>
      <p:pic>
        <p:nvPicPr>
          <p:cNvPr id="1025" name="Picture 1" descr="C:\Users\Physics\Documents\presentations\EFT_DM_WORKSHOP\example_SI_50GeV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1787"/>
            <a:ext cx="4529622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2819400"/>
            <a:ext cx="2819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9724185">
            <a:off x="1204386" y="35872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724185">
            <a:off x="5806013" y="50930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39000" y="933264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6934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 preliminary.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based on Feldman-Cousins counting approach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CDMS results taken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Schneck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91, 092004 (2015)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773" y="1665123"/>
            <a:ext cx="3656654" cy="24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03" y="4114191"/>
            <a:ext cx="3674394" cy="244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39000" y="933264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Sensitivity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1671667"/>
            <a:ext cx="3616699" cy="241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4195959"/>
            <a:ext cx="3585556" cy="23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93422" y="6400143"/>
                <a:ext cx="1903358" cy="359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sz="1400" b="0" i="1" smtClean="0">
                          <a:latin typeface="Cambria Math"/>
                        </a:rPr>
                        <m:t>)⋅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1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sz="1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422" y="6400143"/>
                <a:ext cx="1903358" cy="359329"/>
              </a:xfrm>
              <a:prstGeom prst="rect">
                <a:avLst/>
              </a:prstGeom>
              <a:blipFill rotWithShape="1">
                <a:blip r:embed="rId12"/>
                <a:stretch>
                  <a:fillRect t="-8475" r="-4487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21472" y="6378440"/>
                <a:ext cx="1160381" cy="359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472" y="6378440"/>
                <a:ext cx="1160381" cy="359329"/>
              </a:xfrm>
              <a:prstGeom prst="rect">
                <a:avLst/>
              </a:prstGeom>
              <a:blipFill rotWithShape="1">
                <a:blip r:embed="rId13"/>
                <a:stretch>
                  <a:fillRect t="-8475" r="-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" y="1312571"/>
                <a:ext cx="1189300" cy="339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12571"/>
                <a:ext cx="1189300" cy="3390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80927" y="1219200"/>
                <a:ext cx="1858073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⋅(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/>
                                </a:rPr>
                                <m:t>q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27" y="1219200"/>
                <a:ext cx="1858073" cy="55252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35" y="3733800"/>
            <a:ext cx="1914065" cy="6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19724185">
            <a:off x="3033187" y="37214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39000" y="933264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Sensitivity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4150713"/>
            <a:ext cx="3476964" cy="231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6230" y="1651674"/>
            <a:ext cx="3580388" cy="238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4906" y="4114800"/>
            <a:ext cx="3531579" cy="2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619123"/>
            <a:ext cx="3705564" cy="247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1316326"/>
                <a:ext cx="1192249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16326"/>
                <a:ext cx="1192249" cy="335348"/>
              </a:xfrm>
              <a:prstGeom prst="rect">
                <a:avLst/>
              </a:prstGeom>
              <a:blipFill rotWithShape="1">
                <a:blip r:embed="rId11"/>
                <a:stretch>
                  <a:fillRect t="-10909"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09800" y="6289527"/>
                <a:ext cx="1842748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289527"/>
                <a:ext cx="1842748" cy="552524"/>
              </a:xfrm>
              <a:prstGeom prst="rect">
                <a:avLst/>
              </a:prstGeom>
              <a:blipFill rotWithShape="1">
                <a:blip r:embed="rId12"/>
                <a:stretch>
                  <a:fillRect t="-6667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34000" y="1219200"/>
                <a:ext cx="1377107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219200"/>
                <a:ext cx="1377107" cy="552524"/>
              </a:xfrm>
              <a:prstGeom prst="rect">
                <a:avLst/>
              </a:prstGeom>
              <a:blipFill rotWithShape="1">
                <a:blip r:embed="rId13"/>
                <a:stretch>
                  <a:fillRect t="-6593" r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04073" y="6289527"/>
                <a:ext cx="1365054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073" y="6289527"/>
                <a:ext cx="1365054" cy="552524"/>
              </a:xfrm>
              <a:prstGeom prst="rect">
                <a:avLst/>
              </a:prstGeom>
              <a:blipFill rotWithShape="1">
                <a:blip r:embed="rId14"/>
                <a:stretch>
                  <a:fillRect t="-6667" r="-6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35" y="3733800"/>
            <a:ext cx="1914065" cy="6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 rot="19724185">
            <a:off x="3033187" y="37214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ysics\Documents\presentations\EFT_DM_WORKSHOP\collaboration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6675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7285472" y="762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83642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21 Institutes from 10 countries.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106132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 The XENON Collaboration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10 countries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21 Institutes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130 Scientists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39000" y="933264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Sensitivity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671114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214" y="1717827"/>
            <a:ext cx="3420386" cy="228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44" y="4031440"/>
            <a:ext cx="3338712" cy="222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468" y="3959085"/>
            <a:ext cx="3483863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7200" y="1344005"/>
                <a:ext cx="1803442" cy="359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4005"/>
                <a:ext cx="1803442" cy="359329"/>
              </a:xfrm>
              <a:prstGeom prst="rect">
                <a:avLst/>
              </a:prstGeom>
              <a:blipFill rotWithShape="1">
                <a:blip r:embed="rId11"/>
                <a:stretch>
                  <a:fillRect t="-8475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77024" y="6305476"/>
                <a:ext cx="2273315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)(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024" y="6305476"/>
                <a:ext cx="2273315" cy="552524"/>
              </a:xfrm>
              <a:prstGeom prst="rect">
                <a:avLst/>
              </a:prstGeom>
              <a:blipFill rotWithShape="1">
                <a:blip r:embed="rId12"/>
                <a:stretch>
                  <a:fillRect t="-6593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5559" y="1247407"/>
                <a:ext cx="2273315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14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)(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14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1400" i="1">
                              <a:latin typeface="Cambria Math"/>
                            </a:rPr>
                            <m:t>⊥</m:t>
                          </m:r>
                        </m:sup>
                      </m:sSup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59" y="1247407"/>
                <a:ext cx="2273315" cy="552524"/>
              </a:xfrm>
              <a:prstGeom prst="rect">
                <a:avLst/>
              </a:prstGeom>
              <a:blipFill rotWithShape="1">
                <a:blip r:embed="rId13"/>
                <a:stretch>
                  <a:fillRect t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85371" y="6257249"/>
                <a:ext cx="2953629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15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=−(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sz="1400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)[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⊥</m:t>
                              </m:r>
                            </m:sup>
                          </m:sSup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71" y="6257249"/>
                <a:ext cx="2953629" cy="552524"/>
              </a:xfrm>
              <a:prstGeom prst="rect">
                <a:avLst/>
              </a:prstGeom>
              <a:blipFill rotWithShape="1">
                <a:blip r:embed="rId14"/>
                <a:stretch>
                  <a:fillRect t="-6593" r="-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35" y="3733800"/>
            <a:ext cx="1914065" cy="62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 rot="19724185">
            <a:off x="3033187" y="372144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21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743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875" y="2813050"/>
            <a:ext cx="34385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Sensitivity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39000" y="933264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0" y="2047583"/>
                <a:ext cx="2353593" cy="684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⊥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047583"/>
                <a:ext cx="2353593" cy="6840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6377" y="2171783"/>
                <a:ext cx="1462965" cy="435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77" y="2171783"/>
                <a:ext cx="1462965" cy="435697"/>
              </a:xfrm>
              <a:prstGeom prst="rect">
                <a:avLst/>
              </a:prstGeom>
              <a:blipFill rotWithShape="1">
                <a:blip r:embed="rId5"/>
                <a:stretch>
                  <a:fillRect t="-19444" r="-833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80000"/>
            <a:ext cx="2089150" cy="8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9724185">
            <a:off x="3905031" y="32574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39000" y="933264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1" y="2057400"/>
            <a:ext cx="571499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6248400"/>
            <a:ext cx="291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Goldman et al. arXiv:1005.1286 </a:t>
            </a:r>
            <a:endParaRPr lang="da-DK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Panci et al. arXiv:</a:t>
            </a:r>
            <a:r>
              <a:rPr lang="en-US" sz="1400" dirty="0"/>
              <a:t>1307.5955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935" y="2819400"/>
                <a:ext cx="3200400" cy="207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𝜒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𝑁𝑅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5" y="2819400"/>
                <a:ext cx="3200400" cy="2078582"/>
              </a:xfrm>
              <a:prstGeom prst="rect">
                <a:avLst/>
              </a:prstGeom>
              <a:blipFill rotWithShape="1">
                <a:blip r:embed="rId3"/>
                <a:stretch>
                  <a:fillRect t="-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8200" y="8382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Sensitivity</a:t>
            </a:r>
            <a:endParaRPr lang="en-US" sz="1600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from Relativistic operators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35" y="1828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Limits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fermions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724185">
            <a:off x="7253813" y="246242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2133600"/>
            <a:ext cx="7848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Ongoing analysis on EFT operators in XENON100.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Energy range extended to 180PE (240 </a:t>
            </a:r>
            <a:r>
              <a:rPr lang="en-US" dirty="0" err="1" smtClean="0"/>
              <a:t>keVnr</a:t>
            </a:r>
            <a:r>
              <a:rPr lang="en-US" dirty="0" smtClean="0"/>
              <a:t>), previously up to </a:t>
            </a:r>
            <a:r>
              <a:rPr lang="en-US" dirty="0" smtClean="0"/>
              <a:t>30PE (43 </a:t>
            </a:r>
            <a:r>
              <a:rPr lang="en-US" dirty="0" err="1" smtClean="0"/>
              <a:t>keVnr</a:t>
            </a:r>
            <a:r>
              <a:rPr lang="en-US" dirty="0" smtClean="0"/>
              <a:t>)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Estimated sensitivity promising.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Comparison to Relativistic operators in </a:t>
            </a:r>
            <a:r>
              <a:rPr lang="en-US" dirty="0" err="1" smtClean="0"/>
              <a:t>Tevatron</a:t>
            </a:r>
            <a:r>
              <a:rPr lang="en-US" dirty="0" smtClean="0"/>
              <a:t> presented.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Future  - XENON1T, stay tuned! </a:t>
            </a: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248183" y="110267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67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00100" y="838200"/>
            <a:ext cx="6515099" cy="5334000"/>
            <a:chOff x="1000100" y="837267"/>
            <a:chExt cx="6515099" cy="5334000"/>
          </a:xfrm>
        </p:grpSpPr>
        <p:pic>
          <p:nvPicPr>
            <p:cNvPr id="4" name="Picture 3" descr="317600-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3042" y="2071678"/>
              <a:ext cx="5872157" cy="40995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000100" y="837267"/>
              <a:ext cx="628654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800" b="1" dirty="0" smtClean="0">
                  <a:solidFill>
                    <a:schemeClr val="tx2"/>
                  </a:solidFill>
                </a:rPr>
                <a:t>Questions</a:t>
              </a:r>
              <a:endParaRPr lang="he-IL" sz="2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248183" y="110267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6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95400" y="34290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9945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300712" y="501216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(30-180 PE)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Inference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Likelihood ratio.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82669" y="5181600"/>
                <a:ext cx="52108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𝑒𝑥𝑝𝑒𝑐𝑡𝑒𝑑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𝑓𝑟𝑎𝑐𝑡𝑖𝑜𝑛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𝑒𝑣𝑒𝑛𝑡𝑠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𝑐𝑎𝑙𝑖𝑏𝑟𝑎𝑡𝑖𝑜𝑛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𝑒𝑣𝑒𝑛𝑡𝑠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𝑠𝑐𝑎𝑙𝑖𝑛𝑔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𝑓𝑎𝑐𝑡𝑜𝑟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669" y="5181600"/>
                <a:ext cx="5210850" cy="923330"/>
              </a:xfrm>
              <a:prstGeom prst="rect">
                <a:avLst/>
              </a:prstGeom>
              <a:blipFill rotWithShape="1">
                <a:blip r:embed="rId2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66800" y="3891518"/>
                <a:ext cx="4733412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𝐺𝑎𝑢𝑠𝑠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𝑎𝑢𝑠𝑠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𝐺𝑎𝑢𝑠𝑠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𝐴𝑐𝑐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91518"/>
                <a:ext cx="4733412" cy="411331"/>
              </a:xfrm>
              <a:prstGeom prst="rect">
                <a:avLst/>
              </a:prstGeom>
              <a:blipFill rotWithShape="1"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0188" y="4319448"/>
                <a:ext cx="6559794" cy="40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𝑃𝑜𝑖𝑠𝑠𝑜𝑛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𝑐𝑎𝑙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𝑇𝑜𝑡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 ∗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) 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𝑃𝑜𝑖𝑠𝑠𝑜𝑛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𝑐𝑎𝑙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𝑇𝑜𝑡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 ∗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188" y="4319448"/>
                <a:ext cx="6559794" cy="406458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0206" y="3429000"/>
                <a:ext cx="4030462" cy="40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𝑃𝑜𝑖𝑠𝑠𝑜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𝑜𝑏𝑠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𝐶𝑎𝑙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6" y="3429000"/>
                <a:ext cx="4030462" cy="406650"/>
              </a:xfrm>
              <a:prstGeom prst="rect">
                <a:avLst/>
              </a:prstGeom>
              <a:blipFill rotWithShape="1"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6800" y="2832428"/>
                <a:ext cx="2444579" cy="60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32428"/>
                <a:ext cx="2444579" cy="6029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7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85472" y="71724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9249" y="5181600"/>
                <a:ext cx="52108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−</m:t>
                      </m:r>
                      <m:r>
                        <a:rPr lang="en-US" b="0" i="1" smtClean="0">
                          <a:latin typeface="Cambria Math"/>
                        </a:rPr>
                        <m:t>𝑒𝑥𝑝𝑒𝑐𝑡𝑒𝑑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𝑓𝑟𝑎𝑐𝑡𝑖𝑜𝑛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𝑒𝑣𝑒𝑛𝑡𝑠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𝑇𝑜𝑡𝑎𝑙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𝑛𝑢𝑚𝑏𝑒𝑟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𝑐𝑎𝑙𝑖𝑏𝑟𝑎𝑡𝑖𝑜𝑛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𝑒𝑣𝑒𝑛𝑡𝑠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𝑏𝑖𝑛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𝑑𝑎𝑡𝑎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𝑐𝑜𝑚𝑖𝑛𝑔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𝑓𝑟𝑜𝑚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9" y="5181600"/>
                <a:ext cx="521085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23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800" y="3447395"/>
                <a:ext cx="3536674" cy="4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</a:rPr>
                        <m:t>𝐺𝑎𝑢𝑠𝑠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𝑒𝑓𝑓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𝐺𝑎𝑢𝑠𝑠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𝐴𝑐𝑐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447395"/>
                <a:ext cx="3536674" cy="411331"/>
              </a:xfrm>
              <a:prstGeom prst="rect">
                <a:avLst/>
              </a:prstGeom>
              <a:blipFill rotWithShape="1"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74406" y="3875325"/>
                <a:ext cx="7474194" cy="406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𝑃𝑜𝑖𝑠𝑠𝑜𝑛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𝑐𝑎𝑙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𝑇𝑜𝑡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 ∗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) 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𝑃𝑜𝑖𝑠𝑠𝑜𝑛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𝑐𝑎𝑙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𝑇𝑜𝑡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 ∗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06" y="3875325"/>
                <a:ext cx="7474194" cy="406458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60206" y="2984877"/>
                <a:ext cx="3920369" cy="406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𝑃𝑜𝑖𝑠𝑠𝑜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𝑜𝑏𝑠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𝐶𝑎𝑙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206" y="2984877"/>
                <a:ext cx="3920369" cy="406650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2388305"/>
                <a:ext cx="2852639" cy="604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388305"/>
                <a:ext cx="2852639" cy="6044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66800" y="4356477"/>
                <a:ext cx="3630161" cy="955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56477"/>
                <a:ext cx="3630161" cy="9559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90600" y="1966456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 Likelihood ratio.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8382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Energy (3-30 PE)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Inference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28</a:t>
            </a:fld>
            <a:endParaRPr lang="en-US" dirty="0"/>
          </a:p>
        </p:txBody>
      </p:sp>
      <p:pic>
        <p:nvPicPr>
          <p:cNvPr id="8194" name="Picture 2" descr="C:\Users\Physics\Documents\presentations\EFT_DM_WORKSHOP\Le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296151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9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29</a:t>
            </a:fld>
            <a:endParaRPr lang="en-US" dirty="0"/>
          </a:p>
        </p:txBody>
      </p:sp>
      <p:pic>
        <p:nvPicPr>
          <p:cNvPr id="9218" name="Picture 2" descr="C:\Users\Physics\Documents\presentations\EFT_DM_WORKSHOP\q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248526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Principle</a:t>
            </a:r>
            <a:endParaRPr lang="en-US" sz="32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285472" y="762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80826" y="1600200"/>
            <a:ext cx="3479231" cy="4609952"/>
            <a:chOff x="0" y="0"/>
            <a:chExt cx="3117" cy="413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781" y="416"/>
              <a:ext cx="2336" cy="536"/>
            </a:xfrm>
            <a:prstGeom prst="rect">
              <a:avLst/>
            </a:prstGeom>
            <a:solidFill>
              <a:srgbClr val="CADB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781" y="920"/>
              <a:ext cx="2336" cy="2704"/>
            </a:xfrm>
            <a:prstGeom prst="rect">
              <a:avLst/>
            </a:prstGeom>
            <a:solidFill>
              <a:srgbClr val="6293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81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117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rot="10800000" flipH="1">
              <a:off x="781" y="415"/>
              <a:ext cx="2336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rot="10800000" flipH="1">
              <a:off x="781" y="361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837" y="3512"/>
              <a:ext cx="2216" cy="200"/>
              <a:chOff x="0" y="0"/>
              <a:chExt cx="2216" cy="200"/>
            </a:xfrm>
          </p:grpSpPr>
          <p:sp>
            <p:nvSpPr>
              <p:cNvPr id="20" name="Rectangle 16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Rectangle 17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Rectangle 18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B3B3B3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Rectangle 19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Rectangle 20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Rectangle 21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Rectangle 22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Rectangle 23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Rectangle 24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Rectangle 25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3" name="Line 27"/>
            <p:cNvSpPr>
              <a:spLocks noChangeShapeType="1"/>
            </p:cNvSpPr>
            <p:nvPr/>
          </p:nvSpPr>
          <p:spPr bwMode="auto">
            <a:xfrm rot="10800000" flipH="1">
              <a:off x="781" y="729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28"/>
            <p:cNvSpPr>
              <a:spLocks noChangeShapeType="1"/>
            </p:cNvSpPr>
            <p:nvPr/>
          </p:nvSpPr>
          <p:spPr bwMode="auto">
            <a:xfrm rot="10800000" flipH="1">
              <a:off x="781" y="97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Rectangle 31"/>
            <p:cNvSpPr>
              <a:spLocks/>
            </p:cNvSpPr>
            <p:nvPr/>
          </p:nvSpPr>
          <p:spPr bwMode="auto">
            <a:xfrm>
              <a:off x="179" y="680"/>
              <a:ext cx="518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Anode</a:t>
              </a:r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rot="10800000" flipH="1">
              <a:off x="781" y="3408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Rectangle 33"/>
            <p:cNvSpPr>
              <a:spLocks/>
            </p:cNvSpPr>
            <p:nvPr/>
          </p:nvSpPr>
          <p:spPr bwMode="auto">
            <a:xfrm>
              <a:off x="0" y="3248"/>
              <a:ext cx="66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Cathode</a:t>
              </a:r>
            </a:p>
          </p:txBody>
        </p:sp>
        <p:sp>
          <p:nvSpPr>
            <p:cNvPr id="18" name="Rectangle 34"/>
            <p:cNvSpPr>
              <a:spLocks/>
            </p:cNvSpPr>
            <p:nvPr/>
          </p:nvSpPr>
          <p:spPr bwMode="auto">
            <a:xfrm>
              <a:off x="1310" y="0"/>
              <a:ext cx="113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Top PMT array</a:t>
              </a:r>
            </a:p>
          </p:txBody>
        </p:sp>
        <p:sp>
          <p:nvSpPr>
            <p:cNvPr id="19" name="Rectangle 35"/>
            <p:cNvSpPr>
              <a:spLocks/>
            </p:cNvSpPr>
            <p:nvPr/>
          </p:nvSpPr>
          <p:spPr bwMode="auto">
            <a:xfrm>
              <a:off x="1152" y="3896"/>
              <a:ext cx="1451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Bottom PMT array</a:t>
              </a:r>
            </a:p>
          </p:txBody>
        </p:sp>
      </p:grpSp>
      <p:sp>
        <p:nvSpPr>
          <p:cNvPr id="30" name="Rectangle 48"/>
          <p:cNvSpPr>
            <a:spLocks/>
          </p:cNvSpPr>
          <p:nvPr/>
        </p:nvSpPr>
        <p:spPr bwMode="auto">
          <a:xfrm>
            <a:off x="1544836" y="4913114"/>
            <a:ext cx="6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endParaRPr lang="en-US" sz="1700" dirty="0">
              <a:solidFill>
                <a:srgbClr val="FFFF33"/>
              </a:solidFill>
              <a:latin typeface="Corsiva Hebrew" charset="0"/>
              <a:ea typeface="ヒラギノ明朝 ProN W6" charset="0"/>
              <a:cs typeface="ヒラギノ明朝 ProN W6" charset="0"/>
              <a:sym typeface="Corsiva Hebrew" charset="0"/>
            </a:endParaRPr>
          </a:p>
        </p:txBody>
      </p:sp>
      <p:grpSp>
        <p:nvGrpSpPr>
          <p:cNvPr id="31" name="Group 64"/>
          <p:cNvGrpSpPr>
            <a:grpSpLocks/>
          </p:cNvGrpSpPr>
          <p:nvPr/>
        </p:nvGrpSpPr>
        <p:grpSpPr bwMode="auto">
          <a:xfrm>
            <a:off x="1116211" y="5520333"/>
            <a:ext cx="2473523" cy="223242"/>
            <a:chOff x="0" y="0"/>
            <a:chExt cx="2216" cy="200"/>
          </a:xfrm>
        </p:grpSpPr>
        <p:sp>
          <p:nvSpPr>
            <p:cNvPr id="32" name="Rectangle 54"/>
            <p:cNvSpPr>
              <a:spLocks/>
            </p:cNvSpPr>
            <p:nvPr/>
          </p:nvSpPr>
          <p:spPr bwMode="auto">
            <a:xfrm>
              <a:off x="0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Rectangle 55"/>
            <p:cNvSpPr>
              <a:spLocks/>
            </p:cNvSpPr>
            <p:nvPr/>
          </p:nvSpPr>
          <p:spPr bwMode="auto">
            <a:xfrm>
              <a:off x="224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56"/>
            <p:cNvSpPr>
              <a:spLocks/>
            </p:cNvSpPr>
            <p:nvPr/>
          </p:nvSpPr>
          <p:spPr bwMode="auto">
            <a:xfrm>
              <a:off x="448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Rectangle 57"/>
            <p:cNvSpPr>
              <a:spLocks/>
            </p:cNvSpPr>
            <p:nvPr/>
          </p:nvSpPr>
          <p:spPr bwMode="auto">
            <a:xfrm>
              <a:off x="672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Rectangle 58"/>
            <p:cNvSpPr>
              <a:spLocks/>
            </p:cNvSpPr>
            <p:nvPr/>
          </p:nvSpPr>
          <p:spPr bwMode="auto">
            <a:xfrm>
              <a:off x="896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Rectangle 59"/>
            <p:cNvSpPr>
              <a:spLocks/>
            </p:cNvSpPr>
            <p:nvPr/>
          </p:nvSpPr>
          <p:spPr bwMode="auto">
            <a:xfrm>
              <a:off x="1120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Rectangle 60"/>
            <p:cNvSpPr>
              <a:spLocks/>
            </p:cNvSpPr>
            <p:nvPr/>
          </p:nvSpPr>
          <p:spPr bwMode="auto">
            <a:xfrm>
              <a:off x="1344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Rectangle 61"/>
            <p:cNvSpPr>
              <a:spLocks/>
            </p:cNvSpPr>
            <p:nvPr/>
          </p:nvSpPr>
          <p:spPr bwMode="auto">
            <a:xfrm>
              <a:off x="1568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Rectangle 62"/>
            <p:cNvSpPr>
              <a:spLocks/>
            </p:cNvSpPr>
            <p:nvPr/>
          </p:nvSpPr>
          <p:spPr bwMode="auto">
            <a:xfrm>
              <a:off x="1792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Rectangle 63"/>
            <p:cNvSpPr>
              <a:spLocks/>
            </p:cNvSpPr>
            <p:nvPr/>
          </p:nvSpPr>
          <p:spPr bwMode="auto">
            <a:xfrm>
              <a:off x="2016" y="0"/>
              <a:ext cx="200" cy="200"/>
            </a:xfrm>
            <a:prstGeom prst="rect">
              <a:avLst/>
            </a:prstGeom>
            <a:solidFill>
              <a:srgbClr val="B7B1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" name="Group 99"/>
          <p:cNvGrpSpPr>
            <a:grpSpLocks/>
          </p:cNvGrpSpPr>
          <p:nvPr/>
        </p:nvGrpSpPr>
        <p:grpSpPr bwMode="auto">
          <a:xfrm>
            <a:off x="1116211" y="2108076"/>
            <a:ext cx="2473523" cy="3635499"/>
            <a:chOff x="0" y="-49"/>
            <a:chExt cx="2216" cy="3257"/>
          </a:xfrm>
        </p:grpSpPr>
        <p:grpSp>
          <p:nvGrpSpPr>
            <p:cNvPr id="43" name="Group 87"/>
            <p:cNvGrpSpPr>
              <a:grpSpLocks/>
            </p:cNvGrpSpPr>
            <p:nvPr/>
          </p:nvGrpSpPr>
          <p:grpSpPr bwMode="auto">
            <a:xfrm>
              <a:off x="63" y="-49"/>
              <a:ext cx="2072" cy="200"/>
              <a:chOff x="-9" y="-49"/>
              <a:chExt cx="2072" cy="200"/>
            </a:xfrm>
          </p:grpSpPr>
          <p:sp>
            <p:nvSpPr>
              <p:cNvPr id="55" name="Rectangle 80"/>
              <p:cNvSpPr>
                <a:spLocks/>
              </p:cNvSpPr>
              <p:nvPr/>
            </p:nvSpPr>
            <p:spPr bwMode="auto">
              <a:xfrm>
                <a:off x="-9" y="-49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Rectangle 81"/>
              <p:cNvSpPr>
                <a:spLocks/>
              </p:cNvSpPr>
              <p:nvPr/>
            </p:nvSpPr>
            <p:spPr bwMode="auto">
              <a:xfrm>
                <a:off x="303" y="-49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7" name="Rectangle 82"/>
              <p:cNvSpPr>
                <a:spLocks/>
              </p:cNvSpPr>
              <p:nvPr/>
            </p:nvSpPr>
            <p:spPr bwMode="auto">
              <a:xfrm>
                <a:off x="615" y="-49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8" name="Rectangle 83"/>
              <p:cNvSpPr>
                <a:spLocks/>
              </p:cNvSpPr>
              <p:nvPr/>
            </p:nvSpPr>
            <p:spPr bwMode="auto">
              <a:xfrm>
                <a:off x="927" y="-49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" name="Rectangle 84"/>
              <p:cNvSpPr>
                <a:spLocks/>
              </p:cNvSpPr>
              <p:nvPr/>
            </p:nvSpPr>
            <p:spPr bwMode="auto">
              <a:xfrm>
                <a:off x="1239" y="-49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0" name="Rectangle 85"/>
              <p:cNvSpPr>
                <a:spLocks/>
              </p:cNvSpPr>
              <p:nvPr/>
            </p:nvSpPr>
            <p:spPr bwMode="auto">
              <a:xfrm>
                <a:off x="1551" y="-49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Rectangle 86"/>
              <p:cNvSpPr>
                <a:spLocks/>
              </p:cNvSpPr>
              <p:nvPr/>
            </p:nvSpPr>
            <p:spPr bwMode="auto">
              <a:xfrm>
                <a:off x="1863" y="-49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4" name="Group 98"/>
            <p:cNvGrpSpPr>
              <a:grpSpLocks/>
            </p:cNvGrpSpPr>
            <p:nvPr/>
          </p:nvGrpSpPr>
          <p:grpSpPr bwMode="auto">
            <a:xfrm>
              <a:off x="0" y="3008"/>
              <a:ext cx="2216" cy="200"/>
              <a:chOff x="0" y="0"/>
              <a:chExt cx="2216" cy="200"/>
            </a:xfrm>
          </p:grpSpPr>
          <p:sp>
            <p:nvSpPr>
              <p:cNvPr id="45" name="Rectangle 88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89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7" name="Rectangle 90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91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92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Rectangle 93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Rectangle 94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95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96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97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62" name="Rectangle 100"/>
          <p:cNvSpPr>
            <a:spLocks/>
          </p:cNvSpPr>
          <p:nvPr/>
        </p:nvSpPr>
        <p:spPr bwMode="auto">
          <a:xfrm>
            <a:off x="293564" y="5475684"/>
            <a:ext cx="429605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-16 kV</a:t>
            </a:r>
          </a:p>
        </p:txBody>
      </p: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802556" y="2688506"/>
            <a:ext cx="25784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Line 37"/>
          <p:cNvSpPr>
            <a:spLocks noChangeShapeType="1"/>
          </p:cNvSpPr>
          <p:nvPr/>
        </p:nvSpPr>
        <p:spPr bwMode="auto">
          <a:xfrm rot="10800000" flipH="1">
            <a:off x="811485" y="2689622"/>
            <a:ext cx="0" cy="17747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>
            <a:off x="668610" y="2867100"/>
            <a:ext cx="27682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704329" y="2907283"/>
            <a:ext cx="20538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Line 40"/>
          <p:cNvSpPr>
            <a:spLocks noChangeShapeType="1"/>
          </p:cNvSpPr>
          <p:nvPr/>
        </p:nvSpPr>
        <p:spPr bwMode="auto">
          <a:xfrm>
            <a:off x="748977" y="2947467"/>
            <a:ext cx="116086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Rectangle 101"/>
          <p:cNvSpPr>
            <a:spLocks/>
          </p:cNvSpPr>
          <p:nvPr/>
        </p:nvSpPr>
        <p:spPr bwMode="auto">
          <a:xfrm>
            <a:off x="471041" y="2189559"/>
            <a:ext cx="41998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4.4 kV</a:t>
            </a:r>
          </a:p>
        </p:txBody>
      </p:sp>
      <p:sp>
        <p:nvSpPr>
          <p:cNvPr id="69" name="Rectangle 29"/>
          <p:cNvSpPr>
            <a:spLocks/>
          </p:cNvSpPr>
          <p:nvPr/>
        </p:nvSpPr>
        <p:spPr bwMode="auto">
          <a:xfrm>
            <a:off x="1066800" y="4056787"/>
            <a:ext cx="309957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700" dirty="0" err="1" smtClean="0">
                <a:ea typeface="Helvetica Neue Light" charset="0"/>
                <a:cs typeface="Helvetica Neue Light" charset="0"/>
              </a:rPr>
              <a:t>LXe</a:t>
            </a:r>
            <a:endParaRPr lang="en-US" sz="17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70" name="Rectangle 30"/>
          <p:cNvSpPr>
            <a:spLocks/>
          </p:cNvSpPr>
          <p:nvPr/>
        </p:nvSpPr>
        <p:spPr bwMode="auto">
          <a:xfrm>
            <a:off x="1066800" y="2347347"/>
            <a:ext cx="321178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700" dirty="0" err="1" smtClean="0">
                <a:ea typeface="Helvetica Neue Light" charset="0"/>
                <a:cs typeface="Helvetica Neue Light" charset="0"/>
              </a:rPr>
              <a:t>gXe</a:t>
            </a:r>
            <a:endParaRPr lang="en-US" sz="17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97779" y="3861197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drift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86000" y="2260997"/>
            <a:ext cx="1086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extraction</a:t>
            </a:r>
            <a:endParaRPr lang="en-US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3352800" y="2413397"/>
            <a:ext cx="152400" cy="22860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3352800" y="2718197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3352800" y="3403997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>
            <a:off x="3352800" y="4089797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3352800" y="4775597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uppieren 86"/>
          <p:cNvGrpSpPr/>
          <p:nvPr/>
        </p:nvGrpSpPr>
        <p:grpSpPr>
          <a:xfrm>
            <a:off x="2227942" y="3803140"/>
            <a:ext cx="285750" cy="304800"/>
            <a:chOff x="4403697" y="3427039"/>
            <a:chExt cx="590550" cy="546100"/>
          </a:xfrm>
        </p:grpSpPr>
        <p:sp>
          <p:nvSpPr>
            <p:cNvPr id="79" name="Ellipse 78"/>
            <p:cNvSpPr/>
            <p:nvPr/>
          </p:nvSpPr>
          <p:spPr bwMode="auto">
            <a:xfrm>
              <a:off x="4466970" y="3698916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Ellipse 79"/>
            <p:cNvSpPr/>
            <p:nvPr/>
          </p:nvSpPr>
          <p:spPr bwMode="auto">
            <a:xfrm>
              <a:off x="4534931" y="3584072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Ellipse 80"/>
            <p:cNvSpPr/>
            <p:nvPr/>
          </p:nvSpPr>
          <p:spPr bwMode="auto">
            <a:xfrm>
              <a:off x="4490405" y="3427039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Ellipse 81"/>
            <p:cNvSpPr/>
            <p:nvPr/>
          </p:nvSpPr>
          <p:spPr bwMode="auto">
            <a:xfrm>
              <a:off x="4403697" y="3537198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Ellipse 82"/>
            <p:cNvSpPr/>
            <p:nvPr/>
          </p:nvSpPr>
          <p:spPr bwMode="auto">
            <a:xfrm>
              <a:off x="4640386" y="3633292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Ellipse 83"/>
            <p:cNvSpPr/>
            <p:nvPr/>
          </p:nvSpPr>
          <p:spPr bwMode="auto">
            <a:xfrm>
              <a:off x="4654447" y="3450477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Ellipse 84"/>
            <p:cNvSpPr/>
            <p:nvPr/>
          </p:nvSpPr>
          <p:spPr bwMode="auto">
            <a:xfrm>
              <a:off x="4769276" y="3565320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Ellipse 85"/>
            <p:cNvSpPr/>
            <p:nvPr/>
          </p:nvSpPr>
          <p:spPr bwMode="auto">
            <a:xfrm>
              <a:off x="4656790" y="3762199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n>
                  <a:solidFill>
                    <a:srgbClr val="FF0000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6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30</a:t>
            </a:fld>
            <a:endParaRPr lang="en-US" dirty="0"/>
          </a:p>
        </p:txBody>
      </p:sp>
      <p:pic>
        <p:nvPicPr>
          <p:cNvPr id="3" name="Picture 2" descr="C:\Users\Physics\Documents\presentations\EFT_DM_WORKSHOP\allcali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35" y="2286000"/>
            <a:ext cx="3434365" cy="23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817" y="4572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95% NR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background: 9.6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0292" y="2209800"/>
            <a:ext cx="1981200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343150"/>
            <a:ext cx="304800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78114" y="1682410"/>
            <a:ext cx="4058605" cy="620916"/>
            <a:chOff x="4343400" y="1741284"/>
            <a:chExt cx="4058605" cy="620916"/>
          </a:xfrm>
        </p:grpSpPr>
        <p:sp>
          <p:nvSpPr>
            <p:cNvPr id="8" name="TextBox 7"/>
            <p:cNvSpPr txBox="1"/>
            <p:nvPr/>
          </p:nvSpPr>
          <p:spPr>
            <a:xfrm>
              <a:off x="4343400" y="1741284"/>
              <a:ext cx="405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, </a:t>
              </a:r>
              <a:r>
                <a:rPr lang="el-GR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– background </a:t>
              </a:r>
              <a:endPara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1992868"/>
              <a:ext cx="405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WIMP, N – signal</a:t>
              </a:r>
              <a:endPara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29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80826" y="1610688"/>
            <a:ext cx="3479231" cy="4609952"/>
            <a:chOff x="0" y="0"/>
            <a:chExt cx="3117" cy="4130"/>
          </a:xfrm>
        </p:grpSpPr>
        <p:sp>
          <p:nvSpPr>
            <p:cNvPr id="4" name="Rectangle 3"/>
            <p:cNvSpPr>
              <a:spLocks/>
            </p:cNvSpPr>
            <p:nvPr/>
          </p:nvSpPr>
          <p:spPr bwMode="auto">
            <a:xfrm>
              <a:off x="781" y="416"/>
              <a:ext cx="2336" cy="536"/>
            </a:xfrm>
            <a:prstGeom prst="rect">
              <a:avLst/>
            </a:prstGeom>
            <a:solidFill>
              <a:srgbClr val="CADB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781" y="920"/>
              <a:ext cx="2336" cy="2704"/>
            </a:xfrm>
            <a:prstGeom prst="rect">
              <a:avLst/>
            </a:prstGeom>
            <a:solidFill>
              <a:srgbClr val="6293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781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3117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rot="10800000" flipH="1">
              <a:off x="781" y="415"/>
              <a:ext cx="2336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10800000" flipH="1">
              <a:off x="781" y="361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909" y="504"/>
              <a:ext cx="2072" cy="200"/>
              <a:chOff x="0" y="0"/>
              <a:chExt cx="2072" cy="200"/>
            </a:xfrm>
          </p:grpSpPr>
          <p:sp>
            <p:nvSpPr>
              <p:cNvPr id="29" name="Rectangle 8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9"/>
              <p:cNvSpPr>
                <a:spLocks/>
              </p:cNvSpPr>
              <p:nvPr/>
            </p:nvSpPr>
            <p:spPr bwMode="auto">
              <a:xfrm>
                <a:off x="31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Rectangle 10"/>
              <p:cNvSpPr>
                <a:spLocks/>
              </p:cNvSpPr>
              <p:nvPr/>
            </p:nvSpPr>
            <p:spPr bwMode="auto">
              <a:xfrm>
                <a:off x="62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11"/>
              <p:cNvSpPr>
                <a:spLocks/>
              </p:cNvSpPr>
              <p:nvPr/>
            </p:nvSpPr>
            <p:spPr bwMode="auto">
              <a:xfrm>
                <a:off x="93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12"/>
              <p:cNvSpPr>
                <a:spLocks/>
              </p:cNvSpPr>
              <p:nvPr/>
            </p:nvSpPr>
            <p:spPr bwMode="auto">
              <a:xfrm>
                <a:off x="1248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13"/>
              <p:cNvSpPr>
                <a:spLocks/>
              </p:cNvSpPr>
              <p:nvPr/>
            </p:nvSpPr>
            <p:spPr bwMode="auto">
              <a:xfrm>
                <a:off x="156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Rectangle 14"/>
              <p:cNvSpPr>
                <a:spLocks/>
              </p:cNvSpPr>
              <p:nvPr/>
            </p:nvSpPr>
            <p:spPr bwMode="auto">
              <a:xfrm>
                <a:off x="187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837" y="3512"/>
              <a:ext cx="2216" cy="200"/>
              <a:chOff x="0" y="0"/>
              <a:chExt cx="2216" cy="200"/>
            </a:xfrm>
          </p:grpSpPr>
          <p:sp>
            <p:nvSpPr>
              <p:cNvPr id="19" name="Rectangle 16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Rectangle 17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Rectangle 18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B3B3B3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Rectangle 19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Rectangle 20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Rectangle 21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Rectangle 22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Rectangle 24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Rectangle 25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rot="10800000" flipH="1">
              <a:off x="781" y="840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rot="10800000" flipH="1">
              <a:off x="781" y="97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Rectangle 31"/>
            <p:cNvSpPr>
              <a:spLocks/>
            </p:cNvSpPr>
            <p:nvPr/>
          </p:nvSpPr>
          <p:spPr bwMode="auto">
            <a:xfrm>
              <a:off x="179" y="680"/>
              <a:ext cx="518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Anode</a:t>
              </a: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rot="10800000" flipH="1">
              <a:off x="781" y="3408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33"/>
            <p:cNvSpPr>
              <a:spLocks/>
            </p:cNvSpPr>
            <p:nvPr/>
          </p:nvSpPr>
          <p:spPr bwMode="auto">
            <a:xfrm>
              <a:off x="0" y="3248"/>
              <a:ext cx="66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Cathode</a:t>
              </a:r>
            </a:p>
          </p:txBody>
        </p:sp>
        <p:sp>
          <p:nvSpPr>
            <p:cNvPr id="17" name="Rectangle 34"/>
            <p:cNvSpPr>
              <a:spLocks/>
            </p:cNvSpPr>
            <p:nvPr/>
          </p:nvSpPr>
          <p:spPr bwMode="auto">
            <a:xfrm>
              <a:off x="1310" y="0"/>
              <a:ext cx="113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Top PMT array</a:t>
              </a:r>
            </a:p>
          </p:txBody>
        </p:sp>
        <p:sp>
          <p:nvSpPr>
            <p:cNvPr id="18" name="Rectangle 35"/>
            <p:cNvSpPr>
              <a:spLocks/>
            </p:cNvSpPr>
            <p:nvPr/>
          </p:nvSpPr>
          <p:spPr bwMode="auto">
            <a:xfrm>
              <a:off x="1152" y="3896"/>
              <a:ext cx="1451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Bottom PMT array</a:t>
              </a:r>
            </a:p>
          </p:txBody>
        </p:sp>
      </p:grpSp>
      <p:sp>
        <p:nvSpPr>
          <p:cNvPr id="36" name="Rectangle 48"/>
          <p:cNvSpPr>
            <a:spLocks/>
          </p:cNvSpPr>
          <p:nvPr/>
        </p:nvSpPr>
        <p:spPr bwMode="auto">
          <a:xfrm>
            <a:off x="1544836" y="4938117"/>
            <a:ext cx="6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endParaRPr lang="en-US" sz="1700" dirty="0">
              <a:solidFill>
                <a:srgbClr val="FFFF33"/>
              </a:solidFill>
              <a:latin typeface="Corsiva Hebrew" charset="0"/>
              <a:ea typeface="ヒラギノ明朝 ProN W6" charset="0"/>
              <a:cs typeface="ヒラギノ明朝 ProN W6" charset="0"/>
              <a:sym typeface="Corsiva Hebrew" charset="0"/>
            </a:endParaRPr>
          </a:p>
        </p:txBody>
      </p:sp>
      <p:grpSp>
        <p:nvGrpSpPr>
          <p:cNvPr id="37" name="Group 74"/>
          <p:cNvGrpSpPr>
            <a:grpSpLocks/>
          </p:cNvGrpSpPr>
          <p:nvPr/>
        </p:nvGrpSpPr>
        <p:grpSpPr bwMode="auto">
          <a:xfrm>
            <a:off x="1116211" y="2187773"/>
            <a:ext cx="2473523" cy="3580805"/>
            <a:chOff x="0" y="0"/>
            <a:chExt cx="2216" cy="3208"/>
          </a:xfrm>
        </p:grpSpPr>
        <p:grpSp>
          <p:nvGrpSpPr>
            <p:cNvPr id="38" name="Group 64"/>
            <p:cNvGrpSpPr>
              <a:grpSpLocks/>
            </p:cNvGrpSpPr>
            <p:nvPr/>
          </p:nvGrpSpPr>
          <p:grpSpPr bwMode="auto">
            <a:xfrm>
              <a:off x="0" y="3008"/>
              <a:ext cx="2216" cy="200"/>
              <a:chOff x="0" y="0"/>
              <a:chExt cx="2216" cy="200"/>
            </a:xfrm>
          </p:grpSpPr>
          <p:sp>
            <p:nvSpPr>
              <p:cNvPr id="47" name="Rectangle 54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55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56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Rectangle 57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Rectangle 58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59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60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61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Rectangle 62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Rectangle 63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72" y="0"/>
              <a:ext cx="2072" cy="200"/>
              <a:chOff x="0" y="0"/>
              <a:chExt cx="2072" cy="200"/>
            </a:xfrm>
          </p:grpSpPr>
          <p:sp>
            <p:nvSpPr>
              <p:cNvPr id="40" name="Rectangle 65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Rectangle 66"/>
              <p:cNvSpPr>
                <a:spLocks/>
              </p:cNvSpPr>
              <p:nvPr/>
            </p:nvSpPr>
            <p:spPr bwMode="auto">
              <a:xfrm>
                <a:off x="312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Rectangle 67"/>
              <p:cNvSpPr>
                <a:spLocks/>
              </p:cNvSpPr>
              <p:nvPr/>
            </p:nvSpPr>
            <p:spPr bwMode="auto">
              <a:xfrm>
                <a:off x="624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Rectangle 68"/>
              <p:cNvSpPr>
                <a:spLocks/>
              </p:cNvSpPr>
              <p:nvPr/>
            </p:nvSpPr>
            <p:spPr bwMode="auto">
              <a:xfrm>
                <a:off x="936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Rectangle 69"/>
              <p:cNvSpPr>
                <a:spLocks/>
              </p:cNvSpPr>
              <p:nvPr/>
            </p:nvSpPr>
            <p:spPr bwMode="auto">
              <a:xfrm>
                <a:off x="1248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Rectangle 70"/>
              <p:cNvSpPr>
                <a:spLocks/>
              </p:cNvSpPr>
              <p:nvPr/>
            </p:nvSpPr>
            <p:spPr bwMode="auto">
              <a:xfrm>
                <a:off x="1560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71"/>
              <p:cNvSpPr>
                <a:spLocks/>
              </p:cNvSpPr>
              <p:nvPr/>
            </p:nvSpPr>
            <p:spPr bwMode="auto">
              <a:xfrm>
                <a:off x="1872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57" name="Group 99"/>
          <p:cNvGrpSpPr>
            <a:grpSpLocks/>
          </p:cNvGrpSpPr>
          <p:nvPr/>
        </p:nvGrpSpPr>
        <p:grpSpPr bwMode="auto">
          <a:xfrm>
            <a:off x="1116211" y="2187773"/>
            <a:ext cx="2473523" cy="3580805"/>
            <a:chOff x="0" y="0"/>
            <a:chExt cx="2216" cy="3208"/>
          </a:xfrm>
        </p:grpSpPr>
        <p:grpSp>
          <p:nvGrpSpPr>
            <p:cNvPr id="58" name="Group 87"/>
            <p:cNvGrpSpPr>
              <a:grpSpLocks/>
            </p:cNvGrpSpPr>
            <p:nvPr/>
          </p:nvGrpSpPr>
          <p:grpSpPr bwMode="auto">
            <a:xfrm>
              <a:off x="72" y="0"/>
              <a:ext cx="2072" cy="200"/>
              <a:chOff x="0" y="0"/>
              <a:chExt cx="2072" cy="200"/>
            </a:xfrm>
          </p:grpSpPr>
          <p:sp>
            <p:nvSpPr>
              <p:cNvPr id="70" name="Rectangle 80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" name="Rectangle 81"/>
              <p:cNvSpPr>
                <a:spLocks/>
              </p:cNvSpPr>
              <p:nvPr/>
            </p:nvSpPr>
            <p:spPr bwMode="auto">
              <a:xfrm>
                <a:off x="312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" name="Rectangle 82"/>
              <p:cNvSpPr>
                <a:spLocks/>
              </p:cNvSpPr>
              <p:nvPr/>
            </p:nvSpPr>
            <p:spPr bwMode="auto">
              <a:xfrm>
                <a:off x="624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3" name="Rectangle 83"/>
              <p:cNvSpPr>
                <a:spLocks/>
              </p:cNvSpPr>
              <p:nvPr/>
            </p:nvSpPr>
            <p:spPr bwMode="auto">
              <a:xfrm>
                <a:off x="936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4" name="Rectangle 84"/>
              <p:cNvSpPr>
                <a:spLocks/>
              </p:cNvSpPr>
              <p:nvPr/>
            </p:nvSpPr>
            <p:spPr bwMode="auto">
              <a:xfrm>
                <a:off x="1248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5" name="Rectangle 85"/>
              <p:cNvSpPr>
                <a:spLocks/>
              </p:cNvSpPr>
              <p:nvPr/>
            </p:nvSpPr>
            <p:spPr bwMode="auto">
              <a:xfrm>
                <a:off x="1560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6" name="Rectangle 86"/>
              <p:cNvSpPr>
                <a:spLocks/>
              </p:cNvSpPr>
              <p:nvPr/>
            </p:nvSpPr>
            <p:spPr bwMode="auto">
              <a:xfrm>
                <a:off x="1872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" name="Group 98"/>
            <p:cNvGrpSpPr>
              <a:grpSpLocks/>
            </p:cNvGrpSpPr>
            <p:nvPr/>
          </p:nvGrpSpPr>
          <p:grpSpPr bwMode="auto">
            <a:xfrm>
              <a:off x="0" y="3008"/>
              <a:ext cx="2216" cy="200"/>
              <a:chOff x="0" y="0"/>
              <a:chExt cx="2216" cy="200"/>
            </a:xfrm>
          </p:grpSpPr>
          <p:sp>
            <p:nvSpPr>
              <p:cNvPr id="60" name="Rectangle 88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1" name="Rectangle 89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2" name="Rectangle 90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3" name="Rectangle 91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4" name="Rectangle 92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5" name="Rectangle 93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6" name="Rectangle 94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7" name="Rectangle 95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8" name="Rectangle 96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69" name="Rectangle 97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rgbClr val="9A9A9A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7" name="Rectangle 100"/>
          <p:cNvSpPr>
            <a:spLocks/>
          </p:cNvSpPr>
          <p:nvPr/>
        </p:nvSpPr>
        <p:spPr bwMode="auto">
          <a:xfrm>
            <a:off x="293564" y="5500687"/>
            <a:ext cx="429605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-16 kV</a:t>
            </a:r>
          </a:p>
        </p:txBody>
      </p:sp>
      <p:sp>
        <p:nvSpPr>
          <p:cNvPr id="78" name="Line 36"/>
          <p:cNvSpPr>
            <a:spLocks noChangeShapeType="1"/>
          </p:cNvSpPr>
          <p:nvPr/>
        </p:nvSpPr>
        <p:spPr bwMode="auto">
          <a:xfrm>
            <a:off x="802556" y="2713509"/>
            <a:ext cx="25784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 rot="10800000" flipH="1">
            <a:off x="811485" y="2714625"/>
            <a:ext cx="0" cy="17747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" name="Line 38"/>
          <p:cNvSpPr>
            <a:spLocks noChangeShapeType="1"/>
          </p:cNvSpPr>
          <p:nvPr/>
        </p:nvSpPr>
        <p:spPr bwMode="auto">
          <a:xfrm>
            <a:off x="668610" y="2892103"/>
            <a:ext cx="27682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704329" y="2932286"/>
            <a:ext cx="20538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Line 40"/>
          <p:cNvSpPr>
            <a:spLocks noChangeShapeType="1"/>
          </p:cNvSpPr>
          <p:nvPr/>
        </p:nvSpPr>
        <p:spPr bwMode="auto">
          <a:xfrm>
            <a:off x="748977" y="2972470"/>
            <a:ext cx="116086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" name="Rectangle 101"/>
          <p:cNvSpPr>
            <a:spLocks/>
          </p:cNvSpPr>
          <p:nvPr/>
        </p:nvSpPr>
        <p:spPr bwMode="auto">
          <a:xfrm>
            <a:off x="471041" y="2214562"/>
            <a:ext cx="41998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4.4 kV</a:t>
            </a:r>
          </a:p>
        </p:txBody>
      </p:sp>
      <p:sp>
        <p:nvSpPr>
          <p:cNvPr id="84" name="Oval 83"/>
          <p:cNvSpPr/>
          <p:nvPr/>
        </p:nvSpPr>
        <p:spPr>
          <a:xfrm>
            <a:off x="575733" y="3352800"/>
            <a:ext cx="186267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ine 39"/>
          <p:cNvSpPr>
            <a:spLocks noChangeShapeType="1"/>
          </p:cNvSpPr>
          <p:nvPr/>
        </p:nvSpPr>
        <p:spPr bwMode="auto">
          <a:xfrm>
            <a:off x="704329" y="2932286"/>
            <a:ext cx="20538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" name="Line 40"/>
          <p:cNvSpPr>
            <a:spLocks noChangeShapeType="1"/>
          </p:cNvSpPr>
          <p:nvPr/>
        </p:nvSpPr>
        <p:spPr bwMode="auto">
          <a:xfrm>
            <a:off x="748977" y="2972470"/>
            <a:ext cx="116086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" name="Rectangle 29"/>
          <p:cNvSpPr>
            <a:spLocks/>
          </p:cNvSpPr>
          <p:nvPr/>
        </p:nvSpPr>
        <p:spPr bwMode="auto">
          <a:xfrm>
            <a:off x="1066800" y="4081790"/>
            <a:ext cx="309957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700" dirty="0" err="1" smtClean="0">
                <a:ea typeface="Helvetica Neue Light" charset="0"/>
                <a:cs typeface="Helvetica Neue Light" charset="0"/>
              </a:rPr>
              <a:t>LXe</a:t>
            </a:r>
            <a:endParaRPr lang="en-US" sz="1700" dirty="0">
              <a:ea typeface="Helvetica Neue Light" charset="0"/>
              <a:cs typeface="Helvetica Neue Light" charset="0"/>
            </a:endParaRPr>
          </a:p>
        </p:txBody>
      </p:sp>
      <p:grpSp>
        <p:nvGrpSpPr>
          <p:cNvPr id="88" name="Gruppieren 86"/>
          <p:cNvGrpSpPr/>
          <p:nvPr/>
        </p:nvGrpSpPr>
        <p:grpSpPr>
          <a:xfrm>
            <a:off x="2227942" y="3828143"/>
            <a:ext cx="285750" cy="304800"/>
            <a:chOff x="4403697" y="3427039"/>
            <a:chExt cx="590550" cy="546100"/>
          </a:xfrm>
        </p:grpSpPr>
        <p:sp>
          <p:nvSpPr>
            <p:cNvPr id="89" name="Ellipse 78"/>
            <p:cNvSpPr/>
            <p:nvPr/>
          </p:nvSpPr>
          <p:spPr bwMode="auto">
            <a:xfrm>
              <a:off x="4466970" y="3698916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Ellipse 79"/>
            <p:cNvSpPr/>
            <p:nvPr/>
          </p:nvSpPr>
          <p:spPr bwMode="auto">
            <a:xfrm>
              <a:off x="4534931" y="3584072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Ellipse 80"/>
            <p:cNvSpPr/>
            <p:nvPr/>
          </p:nvSpPr>
          <p:spPr bwMode="auto">
            <a:xfrm>
              <a:off x="4490405" y="3427039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Ellipse 81"/>
            <p:cNvSpPr/>
            <p:nvPr/>
          </p:nvSpPr>
          <p:spPr bwMode="auto">
            <a:xfrm>
              <a:off x="4403697" y="3537198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Ellipse 82"/>
            <p:cNvSpPr/>
            <p:nvPr/>
          </p:nvSpPr>
          <p:spPr bwMode="auto">
            <a:xfrm>
              <a:off x="4640386" y="3633292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Ellipse 83"/>
            <p:cNvSpPr/>
            <p:nvPr/>
          </p:nvSpPr>
          <p:spPr bwMode="auto">
            <a:xfrm>
              <a:off x="4654447" y="3450477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Ellipse 84"/>
            <p:cNvSpPr/>
            <p:nvPr/>
          </p:nvSpPr>
          <p:spPr bwMode="auto">
            <a:xfrm>
              <a:off x="4769276" y="3565320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Ellipse 85"/>
            <p:cNvSpPr/>
            <p:nvPr/>
          </p:nvSpPr>
          <p:spPr bwMode="auto">
            <a:xfrm>
              <a:off x="4656790" y="3762199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97" name="Explosion 1 96"/>
          <p:cNvSpPr/>
          <p:nvPr/>
        </p:nvSpPr>
        <p:spPr>
          <a:xfrm>
            <a:off x="2159390" y="4228514"/>
            <a:ext cx="152400" cy="1524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Explosion 1 97"/>
          <p:cNvSpPr/>
          <p:nvPr/>
        </p:nvSpPr>
        <p:spPr>
          <a:xfrm>
            <a:off x="1725748" y="4011358"/>
            <a:ext cx="152400" cy="152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291861" y="413004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73290" y="3919583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791118" y="3556726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102" name="Explosion 1 101"/>
          <p:cNvSpPr/>
          <p:nvPr/>
        </p:nvSpPr>
        <p:spPr>
          <a:xfrm>
            <a:off x="2560320" y="3829929"/>
            <a:ext cx="152400" cy="152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Explosion 1 102"/>
          <p:cNvSpPr/>
          <p:nvPr/>
        </p:nvSpPr>
        <p:spPr>
          <a:xfrm>
            <a:off x="2108590" y="3713257"/>
            <a:ext cx="152400" cy="1524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Explosion 1 103"/>
          <p:cNvSpPr/>
          <p:nvPr/>
        </p:nvSpPr>
        <p:spPr>
          <a:xfrm>
            <a:off x="2514990" y="4221257"/>
            <a:ext cx="152400" cy="1524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2697779" y="38862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drift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286000" y="2286000"/>
            <a:ext cx="1086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extraction</a:t>
            </a:r>
            <a:endParaRPr lang="en-US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107" name="Down Arrow 106"/>
          <p:cNvSpPr/>
          <p:nvPr/>
        </p:nvSpPr>
        <p:spPr>
          <a:xfrm>
            <a:off x="3352800" y="2438400"/>
            <a:ext cx="152400" cy="22860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own Arrow 107"/>
          <p:cNvSpPr/>
          <p:nvPr/>
        </p:nvSpPr>
        <p:spPr>
          <a:xfrm>
            <a:off x="3352800" y="27432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Down Arrow 108"/>
          <p:cNvSpPr/>
          <p:nvPr/>
        </p:nvSpPr>
        <p:spPr>
          <a:xfrm>
            <a:off x="3352800" y="34290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3352800" y="41148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3352800" y="48006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2"/>
          <p:cNvSpPr>
            <a:spLocks noChangeArrowheads="1"/>
          </p:cNvSpPr>
          <p:nvPr/>
        </p:nvSpPr>
        <p:spPr bwMode="auto">
          <a:xfrm>
            <a:off x="7285472" y="762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22" name="TextBox 221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Principle</a:t>
            </a:r>
            <a:endParaRPr lang="en-US" sz="32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044 L 0.17344 0.08809 L 0.98455 -0.3581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7" grpId="0" animBg="1"/>
      <p:bldP spid="98" grpId="0" animBg="1"/>
      <p:bldP spid="99" grpId="0"/>
      <p:bldP spid="100" grpId="0"/>
      <p:bldP spid="101" grpId="0"/>
      <p:bldP spid="102" grpId="0" animBg="1"/>
      <p:bldP spid="103" grpId="0" animBg="1"/>
      <p:bldP spid="10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80826" y="1610688"/>
            <a:ext cx="3479231" cy="4609952"/>
            <a:chOff x="0" y="0"/>
            <a:chExt cx="3117" cy="4130"/>
          </a:xfrm>
        </p:grpSpPr>
        <p:sp>
          <p:nvSpPr>
            <p:cNvPr id="4" name="Rectangle 3"/>
            <p:cNvSpPr>
              <a:spLocks/>
            </p:cNvSpPr>
            <p:nvPr/>
          </p:nvSpPr>
          <p:spPr bwMode="auto">
            <a:xfrm>
              <a:off x="781" y="416"/>
              <a:ext cx="2336" cy="536"/>
            </a:xfrm>
            <a:prstGeom prst="rect">
              <a:avLst/>
            </a:prstGeom>
            <a:solidFill>
              <a:srgbClr val="CADB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/>
            </p:cNvSpPr>
            <p:nvPr/>
          </p:nvSpPr>
          <p:spPr bwMode="auto">
            <a:xfrm>
              <a:off x="781" y="920"/>
              <a:ext cx="2336" cy="2704"/>
            </a:xfrm>
            <a:prstGeom prst="rect">
              <a:avLst/>
            </a:prstGeom>
            <a:solidFill>
              <a:srgbClr val="6293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781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3117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rot="10800000" flipH="1">
              <a:off x="781" y="415"/>
              <a:ext cx="2336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10800000" flipH="1">
              <a:off x="781" y="361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909" y="504"/>
              <a:ext cx="2072" cy="200"/>
              <a:chOff x="0" y="0"/>
              <a:chExt cx="2072" cy="200"/>
            </a:xfrm>
          </p:grpSpPr>
          <p:sp>
            <p:nvSpPr>
              <p:cNvPr id="29" name="Rectangle 8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9"/>
              <p:cNvSpPr>
                <a:spLocks/>
              </p:cNvSpPr>
              <p:nvPr/>
            </p:nvSpPr>
            <p:spPr bwMode="auto">
              <a:xfrm>
                <a:off x="31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Rectangle 10"/>
              <p:cNvSpPr>
                <a:spLocks/>
              </p:cNvSpPr>
              <p:nvPr/>
            </p:nvSpPr>
            <p:spPr bwMode="auto">
              <a:xfrm>
                <a:off x="62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11"/>
              <p:cNvSpPr>
                <a:spLocks/>
              </p:cNvSpPr>
              <p:nvPr/>
            </p:nvSpPr>
            <p:spPr bwMode="auto">
              <a:xfrm>
                <a:off x="93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12"/>
              <p:cNvSpPr>
                <a:spLocks/>
              </p:cNvSpPr>
              <p:nvPr/>
            </p:nvSpPr>
            <p:spPr bwMode="auto">
              <a:xfrm>
                <a:off x="1248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13"/>
              <p:cNvSpPr>
                <a:spLocks/>
              </p:cNvSpPr>
              <p:nvPr/>
            </p:nvSpPr>
            <p:spPr bwMode="auto">
              <a:xfrm>
                <a:off x="156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Rectangle 14"/>
              <p:cNvSpPr>
                <a:spLocks/>
              </p:cNvSpPr>
              <p:nvPr/>
            </p:nvSpPr>
            <p:spPr bwMode="auto">
              <a:xfrm>
                <a:off x="187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837" y="3512"/>
              <a:ext cx="2216" cy="200"/>
              <a:chOff x="0" y="0"/>
              <a:chExt cx="2216" cy="200"/>
            </a:xfrm>
          </p:grpSpPr>
          <p:sp>
            <p:nvSpPr>
              <p:cNvPr id="19" name="Rectangle 16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Rectangle 17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Rectangle 18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B3B3B3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Rectangle 19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Rectangle 20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Rectangle 21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Rectangle 22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Rectangle 24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Rectangle 25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rot="10800000" flipH="1">
              <a:off x="781" y="840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rot="10800000" flipH="1">
              <a:off x="781" y="97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Rectangle 31"/>
            <p:cNvSpPr>
              <a:spLocks/>
            </p:cNvSpPr>
            <p:nvPr/>
          </p:nvSpPr>
          <p:spPr bwMode="auto">
            <a:xfrm>
              <a:off x="179" y="680"/>
              <a:ext cx="518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Anode</a:t>
              </a: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rot="10800000" flipH="1">
              <a:off x="781" y="3408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33"/>
            <p:cNvSpPr>
              <a:spLocks/>
            </p:cNvSpPr>
            <p:nvPr/>
          </p:nvSpPr>
          <p:spPr bwMode="auto">
            <a:xfrm>
              <a:off x="0" y="3248"/>
              <a:ext cx="66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Cathode</a:t>
              </a:r>
            </a:p>
          </p:txBody>
        </p:sp>
        <p:sp>
          <p:nvSpPr>
            <p:cNvPr id="17" name="Rectangle 34"/>
            <p:cNvSpPr>
              <a:spLocks/>
            </p:cNvSpPr>
            <p:nvPr/>
          </p:nvSpPr>
          <p:spPr bwMode="auto">
            <a:xfrm>
              <a:off x="1310" y="0"/>
              <a:ext cx="113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Top PMT array</a:t>
              </a:r>
            </a:p>
          </p:txBody>
        </p:sp>
        <p:sp>
          <p:nvSpPr>
            <p:cNvPr id="18" name="Rectangle 35"/>
            <p:cNvSpPr>
              <a:spLocks/>
            </p:cNvSpPr>
            <p:nvPr/>
          </p:nvSpPr>
          <p:spPr bwMode="auto">
            <a:xfrm>
              <a:off x="1152" y="3896"/>
              <a:ext cx="1451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Bottom PMT array</a:t>
              </a:r>
            </a:p>
          </p:txBody>
        </p:sp>
      </p:grpSp>
      <p:sp>
        <p:nvSpPr>
          <p:cNvPr id="36" name="Rectangle 48"/>
          <p:cNvSpPr>
            <a:spLocks/>
          </p:cNvSpPr>
          <p:nvPr/>
        </p:nvSpPr>
        <p:spPr bwMode="auto">
          <a:xfrm>
            <a:off x="1544836" y="4938117"/>
            <a:ext cx="6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endParaRPr lang="en-US" sz="1700" dirty="0">
              <a:solidFill>
                <a:srgbClr val="FFFF33"/>
              </a:solidFill>
              <a:latin typeface="Corsiva Hebrew" charset="0"/>
              <a:ea typeface="ヒラギノ明朝 ProN W6" charset="0"/>
              <a:cs typeface="ヒラギノ明朝 ProN W6" charset="0"/>
              <a:sym typeface="Corsiva Hebrew" charset="0"/>
            </a:endParaRPr>
          </a:p>
        </p:txBody>
      </p:sp>
      <p:grpSp>
        <p:nvGrpSpPr>
          <p:cNvPr id="37" name="Group 74"/>
          <p:cNvGrpSpPr>
            <a:grpSpLocks/>
          </p:cNvGrpSpPr>
          <p:nvPr/>
        </p:nvGrpSpPr>
        <p:grpSpPr bwMode="auto">
          <a:xfrm>
            <a:off x="1116211" y="2187773"/>
            <a:ext cx="2473523" cy="3580805"/>
            <a:chOff x="0" y="0"/>
            <a:chExt cx="2216" cy="3208"/>
          </a:xfrm>
        </p:grpSpPr>
        <p:grpSp>
          <p:nvGrpSpPr>
            <p:cNvPr id="38" name="Group 64"/>
            <p:cNvGrpSpPr>
              <a:grpSpLocks/>
            </p:cNvGrpSpPr>
            <p:nvPr/>
          </p:nvGrpSpPr>
          <p:grpSpPr bwMode="auto">
            <a:xfrm>
              <a:off x="0" y="3008"/>
              <a:ext cx="2216" cy="200"/>
              <a:chOff x="0" y="0"/>
              <a:chExt cx="2216" cy="200"/>
            </a:xfrm>
          </p:grpSpPr>
          <p:sp>
            <p:nvSpPr>
              <p:cNvPr id="47" name="Rectangle 54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55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56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Rectangle 57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Rectangle 58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59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60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61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Rectangle 62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Rectangle 63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72" y="0"/>
              <a:ext cx="2072" cy="200"/>
              <a:chOff x="0" y="0"/>
              <a:chExt cx="2072" cy="200"/>
            </a:xfrm>
          </p:grpSpPr>
          <p:sp>
            <p:nvSpPr>
              <p:cNvPr id="40" name="Rectangle 65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Rectangle 66"/>
              <p:cNvSpPr>
                <a:spLocks/>
              </p:cNvSpPr>
              <p:nvPr/>
            </p:nvSpPr>
            <p:spPr bwMode="auto">
              <a:xfrm>
                <a:off x="312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Rectangle 67"/>
              <p:cNvSpPr>
                <a:spLocks/>
              </p:cNvSpPr>
              <p:nvPr/>
            </p:nvSpPr>
            <p:spPr bwMode="auto">
              <a:xfrm>
                <a:off x="624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Rectangle 68"/>
              <p:cNvSpPr>
                <a:spLocks/>
              </p:cNvSpPr>
              <p:nvPr/>
            </p:nvSpPr>
            <p:spPr bwMode="auto">
              <a:xfrm>
                <a:off x="936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Rectangle 69"/>
              <p:cNvSpPr>
                <a:spLocks/>
              </p:cNvSpPr>
              <p:nvPr/>
            </p:nvSpPr>
            <p:spPr bwMode="auto">
              <a:xfrm>
                <a:off x="1248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Rectangle 70"/>
              <p:cNvSpPr>
                <a:spLocks/>
              </p:cNvSpPr>
              <p:nvPr/>
            </p:nvSpPr>
            <p:spPr bwMode="auto">
              <a:xfrm>
                <a:off x="1560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71"/>
              <p:cNvSpPr>
                <a:spLocks/>
              </p:cNvSpPr>
              <p:nvPr/>
            </p:nvSpPr>
            <p:spPr bwMode="auto">
              <a:xfrm>
                <a:off x="1872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57" name="Rectangle 80"/>
          <p:cNvSpPr>
            <a:spLocks/>
          </p:cNvSpPr>
          <p:nvPr/>
        </p:nvSpPr>
        <p:spPr bwMode="auto">
          <a:xfrm>
            <a:off x="1196578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81"/>
          <p:cNvSpPr>
            <a:spLocks/>
          </p:cNvSpPr>
          <p:nvPr/>
        </p:nvSpPr>
        <p:spPr bwMode="auto">
          <a:xfrm>
            <a:off x="1544836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Rectangle 82"/>
          <p:cNvSpPr>
            <a:spLocks/>
          </p:cNvSpPr>
          <p:nvPr/>
        </p:nvSpPr>
        <p:spPr bwMode="auto">
          <a:xfrm>
            <a:off x="1893094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Rectangle 83"/>
          <p:cNvSpPr>
            <a:spLocks/>
          </p:cNvSpPr>
          <p:nvPr/>
        </p:nvSpPr>
        <p:spPr bwMode="auto">
          <a:xfrm>
            <a:off x="2241351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Rectangle 84"/>
          <p:cNvSpPr>
            <a:spLocks/>
          </p:cNvSpPr>
          <p:nvPr/>
        </p:nvSpPr>
        <p:spPr bwMode="auto">
          <a:xfrm>
            <a:off x="2589609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" name="Rectangle 85"/>
          <p:cNvSpPr>
            <a:spLocks/>
          </p:cNvSpPr>
          <p:nvPr/>
        </p:nvSpPr>
        <p:spPr bwMode="auto">
          <a:xfrm>
            <a:off x="2937867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Rectangle 86"/>
          <p:cNvSpPr>
            <a:spLocks/>
          </p:cNvSpPr>
          <p:nvPr/>
        </p:nvSpPr>
        <p:spPr bwMode="auto">
          <a:xfrm>
            <a:off x="3286125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Rectangle 88"/>
          <p:cNvSpPr>
            <a:spLocks/>
          </p:cNvSpPr>
          <p:nvPr/>
        </p:nvSpPr>
        <p:spPr bwMode="auto">
          <a:xfrm>
            <a:off x="1116211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89"/>
          <p:cNvSpPr>
            <a:spLocks/>
          </p:cNvSpPr>
          <p:nvPr/>
        </p:nvSpPr>
        <p:spPr bwMode="auto">
          <a:xfrm>
            <a:off x="1366242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Rectangle 90"/>
          <p:cNvSpPr>
            <a:spLocks/>
          </p:cNvSpPr>
          <p:nvPr/>
        </p:nvSpPr>
        <p:spPr bwMode="auto">
          <a:xfrm>
            <a:off x="1616273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Rectangle 91"/>
          <p:cNvSpPr>
            <a:spLocks/>
          </p:cNvSpPr>
          <p:nvPr/>
        </p:nvSpPr>
        <p:spPr bwMode="auto">
          <a:xfrm>
            <a:off x="1866305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Rectangle 92"/>
          <p:cNvSpPr>
            <a:spLocks/>
          </p:cNvSpPr>
          <p:nvPr/>
        </p:nvSpPr>
        <p:spPr bwMode="auto">
          <a:xfrm>
            <a:off x="2116336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Rectangle 93"/>
          <p:cNvSpPr>
            <a:spLocks/>
          </p:cNvSpPr>
          <p:nvPr/>
        </p:nvSpPr>
        <p:spPr bwMode="auto">
          <a:xfrm>
            <a:off x="2366367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Rectangle 94"/>
          <p:cNvSpPr>
            <a:spLocks/>
          </p:cNvSpPr>
          <p:nvPr/>
        </p:nvSpPr>
        <p:spPr bwMode="auto">
          <a:xfrm>
            <a:off x="2616398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" name="Rectangle 95"/>
          <p:cNvSpPr>
            <a:spLocks/>
          </p:cNvSpPr>
          <p:nvPr/>
        </p:nvSpPr>
        <p:spPr bwMode="auto">
          <a:xfrm>
            <a:off x="2866429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Rectangle 96"/>
          <p:cNvSpPr>
            <a:spLocks/>
          </p:cNvSpPr>
          <p:nvPr/>
        </p:nvSpPr>
        <p:spPr bwMode="auto">
          <a:xfrm>
            <a:off x="3116461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Rectangle 97"/>
          <p:cNvSpPr>
            <a:spLocks/>
          </p:cNvSpPr>
          <p:nvPr/>
        </p:nvSpPr>
        <p:spPr bwMode="auto">
          <a:xfrm>
            <a:off x="3366492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Rectangle 100"/>
          <p:cNvSpPr>
            <a:spLocks/>
          </p:cNvSpPr>
          <p:nvPr/>
        </p:nvSpPr>
        <p:spPr bwMode="auto">
          <a:xfrm>
            <a:off x="293564" y="5500687"/>
            <a:ext cx="429605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-16 kV</a:t>
            </a:r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>
            <a:off x="802556" y="2713509"/>
            <a:ext cx="25784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rot="10800000" flipH="1">
            <a:off x="811485" y="2714625"/>
            <a:ext cx="0" cy="17747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>
            <a:off x="668610" y="2892103"/>
            <a:ext cx="27682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" name="Line 39"/>
          <p:cNvSpPr>
            <a:spLocks noChangeShapeType="1"/>
          </p:cNvSpPr>
          <p:nvPr/>
        </p:nvSpPr>
        <p:spPr bwMode="auto">
          <a:xfrm>
            <a:off x="704329" y="2932286"/>
            <a:ext cx="20538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Line 40"/>
          <p:cNvSpPr>
            <a:spLocks noChangeShapeType="1"/>
          </p:cNvSpPr>
          <p:nvPr/>
        </p:nvSpPr>
        <p:spPr bwMode="auto">
          <a:xfrm>
            <a:off x="748977" y="2972470"/>
            <a:ext cx="116086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" name="Rectangle 101"/>
          <p:cNvSpPr>
            <a:spLocks/>
          </p:cNvSpPr>
          <p:nvPr/>
        </p:nvSpPr>
        <p:spPr bwMode="auto">
          <a:xfrm>
            <a:off x="471041" y="2214562"/>
            <a:ext cx="41998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4.4 kV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704329" y="2932286"/>
            <a:ext cx="20538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Line 40"/>
          <p:cNvSpPr>
            <a:spLocks noChangeShapeType="1"/>
          </p:cNvSpPr>
          <p:nvPr/>
        </p:nvSpPr>
        <p:spPr bwMode="auto">
          <a:xfrm>
            <a:off x="748977" y="2972470"/>
            <a:ext cx="116086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" name="Rectangle 29"/>
          <p:cNvSpPr>
            <a:spLocks/>
          </p:cNvSpPr>
          <p:nvPr/>
        </p:nvSpPr>
        <p:spPr bwMode="auto">
          <a:xfrm>
            <a:off x="1066800" y="4081790"/>
            <a:ext cx="309957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700" dirty="0" err="1" smtClean="0">
                <a:ea typeface="Helvetica Neue Light" charset="0"/>
                <a:cs typeface="Helvetica Neue Light" charset="0"/>
              </a:rPr>
              <a:t>LXe</a:t>
            </a:r>
            <a:endParaRPr lang="en-US" sz="1700" dirty="0">
              <a:ea typeface="Helvetica Neue Light" charset="0"/>
              <a:cs typeface="Helvetica Neue Light" charset="0"/>
            </a:endParaRPr>
          </a:p>
        </p:txBody>
      </p:sp>
      <p:grpSp>
        <p:nvGrpSpPr>
          <p:cNvPr id="84" name="Gruppieren 86"/>
          <p:cNvGrpSpPr/>
          <p:nvPr/>
        </p:nvGrpSpPr>
        <p:grpSpPr>
          <a:xfrm>
            <a:off x="2227942" y="3828143"/>
            <a:ext cx="285750" cy="304800"/>
            <a:chOff x="4403697" y="3427039"/>
            <a:chExt cx="590550" cy="546100"/>
          </a:xfrm>
        </p:grpSpPr>
        <p:sp>
          <p:nvSpPr>
            <p:cNvPr id="85" name="Ellipse 78"/>
            <p:cNvSpPr/>
            <p:nvPr/>
          </p:nvSpPr>
          <p:spPr bwMode="auto">
            <a:xfrm>
              <a:off x="4466970" y="3698916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Ellipse 79"/>
            <p:cNvSpPr/>
            <p:nvPr/>
          </p:nvSpPr>
          <p:spPr bwMode="auto">
            <a:xfrm>
              <a:off x="4534931" y="3584072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Ellipse 80"/>
            <p:cNvSpPr/>
            <p:nvPr/>
          </p:nvSpPr>
          <p:spPr bwMode="auto">
            <a:xfrm>
              <a:off x="4490405" y="3427039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Ellipse 81"/>
            <p:cNvSpPr/>
            <p:nvPr/>
          </p:nvSpPr>
          <p:spPr bwMode="auto">
            <a:xfrm>
              <a:off x="4403697" y="3537198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Ellipse 82"/>
            <p:cNvSpPr/>
            <p:nvPr/>
          </p:nvSpPr>
          <p:spPr bwMode="auto">
            <a:xfrm>
              <a:off x="4640386" y="3633292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Ellipse 83"/>
            <p:cNvSpPr/>
            <p:nvPr/>
          </p:nvSpPr>
          <p:spPr bwMode="auto">
            <a:xfrm>
              <a:off x="4654447" y="3450477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Ellipse 84"/>
            <p:cNvSpPr/>
            <p:nvPr/>
          </p:nvSpPr>
          <p:spPr bwMode="auto">
            <a:xfrm>
              <a:off x="4769276" y="3565320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Ellipse 85"/>
            <p:cNvSpPr/>
            <p:nvPr/>
          </p:nvSpPr>
          <p:spPr bwMode="auto">
            <a:xfrm>
              <a:off x="4656790" y="3762199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623645" y="3889717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91861" y="413004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73290" y="3919583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91118" y="3556726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15196" y="4112455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434882" y="4278923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573215" y="3713871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162907" y="3402037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97779" y="38862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drift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286000" y="2286000"/>
            <a:ext cx="1086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extraction</a:t>
            </a:r>
            <a:endParaRPr lang="en-US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103" name="Down Arrow 102"/>
          <p:cNvSpPr/>
          <p:nvPr/>
        </p:nvSpPr>
        <p:spPr>
          <a:xfrm>
            <a:off x="3352800" y="2438400"/>
            <a:ext cx="152400" cy="22860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wn Arrow 103"/>
          <p:cNvSpPr/>
          <p:nvPr/>
        </p:nvSpPr>
        <p:spPr>
          <a:xfrm>
            <a:off x="3352800" y="27432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own Arrow 104"/>
          <p:cNvSpPr/>
          <p:nvPr/>
        </p:nvSpPr>
        <p:spPr>
          <a:xfrm>
            <a:off x="3352800" y="34290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own Arrow 105"/>
          <p:cNvSpPr/>
          <p:nvPr/>
        </p:nvSpPr>
        <p:spPr>
          <a:xfrm>
            <a:off x="3352800" y="41148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own Arrow 106"/>
          <p:cNvSpPr/>
          <p:nvPr/>
        </p:nvSpPr>
        <p:spPr>
          <a:xfrm>
            <a:off x="3352800" y="48006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2"/>
          <p:cNvSpPr>
            <a:spLocks noChangeArrowheads="1"/>
          </p:cNvSpPr>
          <p:nvPr/>
        </p:nvSpPr>
        <p:spPr bwMode="auto">
          <a:xfrm>
            <a:off x="7285472" y="88776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17" name="TextBox 216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Principle</a:t>
            </a:r>
            <a:endParaRPr lang="en-US" sz="320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3867E-6 L -0.03993 0.19473 " pathEditMode="relative" ptsTypes="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12303E-7 L -0.0217 -0.29302 " pathEditMode="relative" ptsTypes="AA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54487E-6 L 0.01371 -0.17021 " pathEditMode="relative" ptsTypes="AA">
                                      <p:cBhvr>
                                        <p:cTn id="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408E-6 L -0.01077 0.14963 " pathEditMode="relative" ptsTypes="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62442E-6 L -0.00764 -0.20906 " pathEditMode="relative" ptsTypes="AA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4" grpId="0" animBg="1"/>
      <p:bldP spid="65" grpId="0" animBg="1"/>
      <p:bldP spid="69" grpId="0" animBg="1"/>
      <p:bldP spid="93" grpId="0"/>
      <p:bldP spid="97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80826" y="1610688"/>
            <a:ext cx="3479231" cy="4609952"/>
            <a:chOff x="0" y="0"/>
            <a:chExt cx="3117" cy="4130"/>
          </a:xfrm>
        </p:grpSpPr>
        <p:sp>
          <p:nvSpPr>
            <p:cNvPr id="4" name="Rectangle 2"/>
            <p:cNvSpPr>
              <a:spLocks/>
            </p:cNvSpPr>
            <p:nvPr/>
          </p:nvSpPr>
          <p:spPr bwMode="auto">
            <a:xfrm>
              <a:off x="781" y="416"/>
              <a:ext cx="2336" cy="536"/>
            </a:xfrm>
            <a:prstGeom prst="rect">
              <a:avLst/>
            </a:prstGeom>
            <a:solidFill>
              <a:srgbClr val="CADB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Rectangle 3"/>
            <p:cNvSpPr>
              <a:spLocks/>
            </p:cNvSpPr>
            <p:nvPr/>
          </p:nvSpPr>
          <p:spPr bwMode="auto">
            <a:xfrm>
              <a:off x="781" y="920"/>
              <a:ext cx="2336" cy="2704"/>
            </a:xfrm>
            <a:prstGeom prst="rect">
              <a:avLst/>
            </a:prstGeom>
            <a:solidFill>
              <a:srgbClr val="6293FE"/>
            </a:solidFill>
            <a:ln w="635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781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3117" y="416"/>
              <a:ext cx="0" cy="320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rot="10800000" flipH="1">
              <a:off x="781" y="415"/>
              <a:ext cx="2336" cy="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rot="10800000" flipH="1">
              <a:off x="781" y="361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909" y="504"/>
              <a:ext cx="2072" cy="200"/>
              <a:chOff x="0" y="0"/>
              <a:chExt cx="2072" cy="200"/>
            </a:xfrm>
          </p:grpSpPr>
          <p:sp>
            <p:nvSpPr>
              <p:cNvPr id="29" name="Rectangle 8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9"/>
              <p:cNvSpPr>
                <a:spLocks/>
              </p:cNvSpPr>
              <p:nvPr/>
            </p:nvSpPr>
            <p:spPr bwMode="auto">
              <a:xfrm>
                <a:off x="31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Rectangle 10"/>
              <p:cNvSpPr>
                <a:spLocks/>
              </p:cNvSpPr>
              <p:nvPr/>
            </p:nvSpPr>
            <p:spPr bwMode="auto">
              <a:xfrm>
                <a:off x="62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11"/>
              <p:cNvSpPr>
                <a:spLocks/>
              </p:cNvSpPr>
              <p:nvPr/>
            </p:nvSpPr>
            <p:spPr bwMode="auto">
              <a:xfrm>
                <a:off x="93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" name="Rectangle 12"/>
              <p:cNvSpPr>
                <a:spLocks/>
              </p:cNvSpPr>
              <p:nvPr/>
            </p:nvSpPr>
            <p:spPr bwMode="auto">
              <a:xfrm>
                <a:off x="1248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13"/>
              <p:cNvSpPr>
                <a:spLocks/>
              </p:cNvSpPr>
              <p:nvPr/>
            </p:nvSpPr>
            <p:spPr bwMode="auto">
              <a:xfrm>
                <a:off x="156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" name="Rectangle 14"/>
              <p:cNvSpPr>
                <a:spLocks/>
              </p:cNvSpPr>
              <p:nvPr/>
            </p:nvSpPr>
            <p:spPr bwMode="auto">
              <a:xfrm>
                <a:off x="187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837" y="3512"/>
              <a:ext cx="2216" cy="200"/>
              <a:chOff x="0" y="0"/>
              <a:chExt cx="2216" cy="200"/>
            </a:xfrm>
          </p:grpSpPr>
          <p:sp>
            <p:nvSpPr>
              <p:cNvPr id="19" name="Rectangle 16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" name="Rectangle 17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" name="Rectangle 18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B3B3B3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" name="Rectangle 19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" name="Rectangle 20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" name="Rectangle 21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" name="Rectangle 22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Rectangle 23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Rectangle 24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Rectangle 25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rot="10800000" flipH="1">
              <a:off x="781" y="840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rot="10800000" flipH="1">
              <a:off x="781" y="976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Rectangle 31"/>
            <p:cNvSpPr>
              <a:spLocks/>
            </p:cNvSpPr>
            <p:nvPr/>
          </p:nvSpPr>
          <p:spPr bwMode="auto">
            <a:xfrm>
              <a:off x="179" y="680"/>
              <a:ext cx="518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Anode</a:t>
              </a: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 rot="10800000" flipH="1">
              <a:off x="781" y="3408"/>
              <a:ext cx="233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Rectangle 33"/>
            <p:cNvSpPr>
              <a:spLocks/>
            </p:cNvSpPr>
            <p:nvPr/>
          </p:nvSpPr>
          <p:spPr bwMode="auto">
            <a:xfrm>
              <a:off x="0" y="3248"/>
              <a:ext cx="66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Cathode</a:t>
              </a:r>
            </a:p>
          </p:txBody>
        </p:sp>
        <p:sp>
          <p:nvSpPr>
            <p:cNvPr id="17" name="Rectangle 34"/>
            <p:cNvSpPr>
              <a:spLocks/>
            </p:cNvSpPr>
            <p:nvPr/>
          </p:nvSpPr>
          <p:spPr bwMode="auto">
            <a:xfrm>
              <a:off x="1310" y="0"/>
              <a:ext cx="1137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Top PMT array</a:t>
              </a:r>
            </a:p>
          </p:txBody>
        </p:sp>
        <p:sp>
          <p:nvSpPr>
            <p:cNvPr id="18" name="Rectangle 35"/>
            <p:cNvSpPr>
              <a:spLocks/>
            </p:cNvSpPr>
            <p:nvPr/>
          </p:nvSpPr>
          <p:spPr bwMode="auto">
            <a:xfrm>
              <a:off x="1152" y="3896"/>
              <a:ext cx="1451" cy="23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b">
              <a:spAutoFit/>
            </a:bodyPr>
            <a:lstStyle/>
            <a:p>
              <a:r>
                <a:rPr lang="en-US" sz="1700" dirty="0">
                  <a:ea typeface="Helvetica Neue Light" charset="0"/>
                  <a:cs typeface="Helvetica Neue Light" charset="0"/>
                </a:rPr>
                <a:t>Bottom PMT array</a:t>
              </a:r>
            </a:p>
          </p:txBody>
        </p:sp>
      </p:grpSp>
      <p:sp>
        <p:nvSpPr>
          <p:cNvPr id="36" name="Rectangle 48"/>
          <p:cNvSpPr>
            <a:spLocks/>
          </p:cNvSpPr>
          <p:nvPr/>
        </p:nvSpPr>
        <p:spPr bwMode="auto">
          <a:xfrm>
            <a:off x="1544836" y="4938117"/>
            <a:ext cx="65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endParaRPr lang="en-US" sz="1700" dirty="0">
              <a:solidFill>
                <a:srgbClr val="FFFF33"/>
              </a:solidFill>
              <a:latin typeface="Corsiva Hebrew" charset="0"/>
              <a:ea typeface="ヒラギノ明朝 ProN W6" charset="0"/>
              <a:cs typeface="ヒラギノ明朝 ProN W6" charset="0"/>
              <a:sym typeface="Corsiva Hebrew" charset="0"/>
            </a:endParaRPr>
          </a:p>
        </p:txBody>
      </p:sp>
      <p:grpSp>
        <p:nvGrpSpPr>
          <p:cNvPr id="37" name="Group 74"/>
          <p:cNvGrpSpPr>
            <a:grpSpLocks/>
          </p:cNvGrpSpPr>
          <p:nvPr/>
        </p:nvGrpSpPr>
        <p:grpSpPr bwMode="auto">
          <a:xfrm>
            <a:off x="1116211" y="2187773"/>
            <a:ext cx="2473523" cy="3580805"/>
            <a:chOff x="0" y="0"/>
            <a:chExt cx="2216" cy="3208"/>
          </a:xfrm>
        </p:grpSpPr>
        <p:grpSp>
          <p:nvGrpSpPr>
            <p:cNvPr id="38" name="Group 64"/>
            <p:cNvGrpSpPr>
              <a:grpSpLocks/>
            </p:cNvGrpSpPr>
            <p:nvPr/>
          </p:nvGrpSpPr>
          <p:grpSpPr bwMode="auto">
            <a:xfrm>
              <a:off x="0" y="3008"/>
              <a:ext cx="2216" cy="200"/>
              <a:chOff x="0" y="0"/>
              <a:chExt cx="2216" cy="200"/>
            </a:xfrm>
          </p:grpSpPr>
          <p:sp>
            <p:nvSpPr>
              <p:cNvPr id="47" name="Rectangle 54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8" name="Rectangle 55"/>
              <p:cNvSpPr>
                <a:spLocks/>
              </p:cNvSpPr>
              <p:nvPr/>
            </p:nvSpPr>
            <p:spPr bwMode="auto">
              <a:xfrm>
                <a:off x="224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9" name="Rectangle 56"/>
              <p:cNvSpPr>
                <a:spLocks/>
              </p:cNvSpPr>
              <p:nvPr/>
            </p:nvSpPr>
            <p:spPr bwMode="auto">
              <a:xfrm>
                <a:off x="448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0" name="Rectangle 57"/>
              <p:cNvSpPr>
                <a:spLocks/>
              </p:cNvSpPr>
              <p:nvPr/>
            </p:nvSpPr>
            <p:spPr bwMode="auto">
              <a:xfrm>
                <a:off x="672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" name="Rectangle 58"/>
              <p:cNvSpPr>
                <a:spLocks/>
              </p:cNvSpPr>
              <p:nvPr/>
            </p:nvSpPr>
            <p:spPr bwMode="auto">
              <a:xfrm>
                <a:off x="896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2" name="Rectangle 59"/>
              <p:cNvSpPr>
                <a:spLocks/>
              </p:cNvSpPr>
              <p:nvPr/>
            </p:nvSpPr>
            <p:spPr bwMode="auto">
              <a:xfrm>
                <a:off x="1120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3" name="Rectangle 60"/>
              <p:cNvSpPr>
                <a:spLocks/>
              </p:cNvSpPr>
              <p:nvPr/>
            </p:nvSpPr>
            <p:spPr bwMode="auto">
              <a:xfrm>
                <a:off x="1344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4" name="Rectangle 61"/>
              <p:cNvSpPr>
                <a:spLocks/>
              </p:cNvSpPr>
              <p:nvPr/>
            </p:nvSpPr>
            <p:spPr bwMode="auto">
              <a:xfrm>
                <a:off x="1568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5" name="Rectangle 62"/>
              <p:cNvSpPr>
                <a:spLocks/>
              </p:cNvSpPr>
              <p:nvPr/>
            </p:nvSpPr>
            <p:spPr bwMode="auto">
              <a:xfrm>
                <a:off x="1792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6" name="Rectangle 63"/>
              <p:cNvSpPr>
                <a:spLocks/>
              </p:cNvSpPr>
              <p:nvPr/>
            </p:nvSpPr>
            <p:spPr bwMode="auto">
              <a:xfrm>
                <a:off x="2016" y="0"/>
                <a:ext cx="200" cy="200"/>
              </a:xfrm>
              <a:prstGeom prst="rect">
                <a:avLst/>
              </a:prstGeom>
              <a:solidFill>
                <a:srgbClr val="B7B1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" name="Group 72"/>
            <p:cNvGrpSpPr>
              <a:grpSpLocks/>
            </p:cNvGrpSpPr>
            <p:nvPr/>
          </p:nvGrpSpPr>
          <p:grpSpPr bwMode="auto">
            <a:xfrm>
              <a:off x="72" y="0"/>
              <a:ext cx="2072" cy="200"/>
              <a:chOff x="0" y="0"/>
              <a:chExt cx="2072" cy="200"/>
            </a:xfrm>
          </p:grpSpPr>
          <p:sp>
            <p:nvSpPr>
              <p:cNvPr id="40" name="Rectangle 65"/>
              <p:cNvSpPr>
                <a:spLocks/>
              </p:cNvSpPr>
              <p:nvPr/>
            </p:nvSpPr>
            <p:spPr bwMode="auto">
              <a:xfrm>
                <a:off x="0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" name="Rectangle 66"/>
              <p:cNvSpPr>
                <a:spLocks/>
              </p:cNvSpPr>
              <p:nvPr/>
            </p:nvSpPr>
            <p:spPr bwMode="auto">
              <a:xfrm>
                <a:off x="312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2" name="Rectangle 67"/>
              <p:cNvSpPr>
                <a:spLocks/>
              </p:cNvSpPr>
              <p:nvPr/>
            </p:nvSpPr>
            <p:spPr bwMode="auto">
              <a:xfrm>
                <a:off x="624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" name="Rectangle 68"/>
              <p:cNvSpPr>
                <a:spLocks/>
              </p:cNvSpPr>
              <p:nvPr/>
            </p:nvSpPr>
            <p:spPr bwMode="auto">
              <a:xfrm>
                <a:off x="936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4" name="Rectangle 69"/>
              <p:cNvSpPr>
                <a:spLocks/>
              </p:cNvSpPr>
              <p:nvPr/>
            </p:nvSpPr>
            <p:spPr bwMode="auto">
              <a:xfrm>
                <a:off x="1248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" name="Rectangle 70"/>
              <p:cNvSpPr>
                <a:spLocks/>
              </p:cNvSpPr>
              <p:nvPr/>
            </p:nvSpPr>
            <p:spPr bwMode="auto">
              <a:xfrm>
                <a:off x="1560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6" name="Rectangle 71"/>
              <p:cNvSpPr>
                <a:spLocks/>
              </p:cNvSpPr>
              <p:nvPr/>
            </p:nvSpPr>
            <p:spPr bwMode="auto">
              <a:xfrm>
                <a:off x="1872" y="0"/>
                <a:ext cx="200" cy="200"/>
              </a:xfrm>
              <a:prstGeom prst="rect">
                <a:avLst/>
              </a:prstGeom>
              <a:solidFill>
                <a:srgbClr val="535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57" name="Rectangle 80"/>
          <p:cNvSpPr>
            <a:spLocks/>
          </p:cNvSpPr>
          <p:nvPr/>
        </p:nvSpPr>
        <p:spPr bwMode="auto">
          <a:xfrm>
            <a:off x="1196578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81"/>
          <p:cNvSpPr>
            <a:spLocks/>
          </p:cNvSpPr>
          <p:nvPr/>
        </p:nvSpPr>
        <p:spPr bwMode="auto">
          <a:xfrm>
            <a:off x="1544836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Rectangle 82"/>
          <p:cNvSpPr>
            <a:spLocks/>
          </p:cNvSpPr>
          <p:nvPr/>
        </p:nvSpPr>
        <p:spPr bwMode="auto">
          <a:xfrm>
            <a:off x="1893094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Rectangle 83"/>
          <p:cNvSpPr>
            <a:spLocks/>
          </p:cNvSpPr>
          <p:nvPr/>
        </p:nvSpPr>
        <p:spPr bwMode="auto">
          <a:xfrm>
            <a:off x="2227063" y="2192535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Rectangle 84"/>
          <p:cNvSpPr>
            <a:spLocks/>
          </p:cNvSpPr>
          <p:nvPr/>
        </p:nvSpPr>
        <p:spPr bwMode="auto">
          <a:xfrm>
            <a:off x="2589609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" name="Rectangle 85"/>
          <p:cNvSpPr>
            <a:spLocks/>
          </p:cNvSpPr>
          <p:nvPr/>
        </p:nvSpPr>
        <p:spPr bwMode="auto">
          <a:xfrm>
            <a:off x="2937867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" name="Rectangle 86"/>
          <p:cNvSpPr>
            <a:spLocks/>
          </p:cNvSpPr>
          <p:nvPr/>
        </p:nvSpPr>
        <p:spPr bwMode="auto">
          <a:xfrm>
            <a:off x="3286125" y="2187773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Rectangle 88"/>
          <p:cNvSpPr>
            <a:spLocks/>
          </p:cNvSpPr>
          <p:nvPr/>
        </p:nvSpPr>
        <p:spPr bwMode="auto">
          <a:xfrm>
            <a:off x="1116211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89"/>
          <p:cNvSpPr>
            <a:spLocks/>
          </p:cNvSpPr>
          <p:nvPr/>
        </p:nvSpPr>
        <p:spPr bwMode="auto">
          <a:xfrm>
            <a:off x="1366242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Rectangle 90"/>
          <p:cNvSpPr>
            <a:spLocks/>
          </p:cNvSpPr>
          <p:nvPr/>
        </p:nvSpPr>
        <p:spPr bwMode="auto">
          <a:xfrm>
            <a:off x="1616273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Rectangle 91"/>
          <p:cNvSpPr>
            <a:spLocks/>
          </p:cNvSpPr>
          <p:nvPr/>
        </p:nvSpPr>
        <p:spPr bwMode="auto">
          <a:xfrm>
            <a:off x="1866305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8" name="Rectangle 92"/>
          <p:cNvSpPr>
            <a:spLocks/>
          </p:cNvSpPr>
          <p:nvPr/>
        </p:nvSpPr>
        <p:spPr bwMode="auto">
          <a:xfrm>
            <a:off x="2116336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Rectangle 93"/>
          <p:cNvSpPr>
            <a:spLocks/>
          </p:cNvSpPr>
          <p:nvPr/>
        </p:nvSpPr>
        <p:spPr bwMode="auto">
          <a:xfrm>
            <a:off x="2366367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Rectangle 94"/>
          <p:cNvSpPr>
            <a:spLocks/>
          </p:cNvSpPr>
          <p:nvPr/>
        </p:nvSpPr>
        <p:spPr bwMode="auto">
          <a:xfrm>
            <a:off x="2616398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" name="Rectangle 95"/>
          <p:cNvSpPr>
            <a:spLocks/>
          </p:cNvSpPr>
          <p:nvPr/>
        </p:nvSpPr>
        <p:spPr bwMode="auto">
          <a:xfrm>
            <a:off x="2866429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Rectangle 96"/>
          <p:cNvSpPr>
            <a:spLocks/>
          </p:cNvSpPr>
          <p:nvPr/>
        </p:nvSpPr>
        <p:spPr bwMode="auto">
          <a:xfrm>
            <a:off x="3116461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Rectangle 97"/>
          <p:cNvSpPr>
            <a:spLocks/>
          </p:cNvSpPr>
          <p:nvPr/>
        </p:nvSpPr>
        <p:spPr bwMode="auto">
          <a:xfrm>
            <a:off x="3366492" y="5545336"/>
            <a:ext cx="223242" cy="223242"/>
          </a:xfrm>
          <a:prstGeom prst="rect">
            <a:avLst/>
          </a:prstGeom>
          <a:solidFill>
            <a:srgbClr val="9A9A9A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Rectangle 100"/>
          <p:cNvSpPr>
            <a:spLocks/>
          </p:cNvSpPr>
          <p:nvPr/>
        </p:nvSpPr>
        <p:spPr bwMode="auto">
          <a:xfrm>
            <a:off x="293564" y="5500687"/>
            <a:ext cx="429605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-16 kV</a:t>
            </a:r>
          </a:p>
        </p:txBody>
      </p:sp>
      <p:sp>
        <p:nvSpPr>
          <p:cNvPr id="75" name="Line 36"/>
          <p:cNvSpPr>
            <a:spLocks noChangeShapeType="1"/>
          </p:cNvSpPr>
          <p:nvPr/>
        </p:nvSpPr>
        <p:spPr bwMode="auto">
          <a:xfrm>
            <a:off x="802556" y="2713509"/>
            <a:ext cx="257845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Line 37"/>
          <p:cNvSpPr>
            <a:spLocks noChangeShapeType="1"/>
          </p:cNvSpPr>
          <p:nvPr/>
        </p:nvSpPr>
        <p:spPr bwMode="auto">
          <a:xfrm rot="10800000" flipH="1">
            <a:off x="811485" y="2714625"/>
            <a:ext cx="0" cy="17747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Line 38"/>
          <p:cNvSpPr>
            <a:spLocks noChangeShapeType="1"/>
          </p:cNvSpPr>
          <p:nvPr/>
        </p:nvSpPr>
        <p:spPr bwMode="auto">
          <a:xfrm>
            <a:off x="668610" y="2892103"/>
            <a:ext cx="27682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" name="Line 39"/>
          <p:cNvSpPr>
            <a:spLocks noChangeShapeType="1"/>
          </p:cNvSpPr>
          <p:nvPr/>
        </p:nvSpPr>
        <p:spPr bwMode="auto">
          <a:xfrm>
            <a:off x="704329" y="2932286"/>
            <a:ext cx="20538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Line 40"/>
          <p:cNvSpPr>
            <a:spLocks noChangeShapeType="1"/>
          </p:cNvSpPr>
          <p:nvPr/>
        </p:nvSpPr>
        <p:spPr bwMode="auto">
          <a:xfrm>
            <a:off x="748977" y="2972470"/>
            <a:ext cx="116086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" name="Rectangle 101"/>
          <p:cNvSpPr>
            <a:spLocks/>
          </p:cNvSpPr>
          <p:nvPr/>
        </p:nvSpPr>
        <p:spPr bwMode="auto">
          <a:xfrm>
            <a:off x="471041" y="2214562"/>
            <a:ext cx="419987" cy="20005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300" dirty="0">
                <a:ea typeface="Helvetica Neue Light" charset="0"/>
                <a:cs typeface="Helvetica Neue Light" charset="0"/>
              </a:rPr>
              <a:t>4.4 kV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704329" y="2932286"/>
            <a:ext cx="20538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Line 40"/>
          <p:cNvSpPr>
            <a:spLocks noChangeShapeType="1"/>
          </p:cNvSpPr>
          <p:nvPr/>
        </p:nvSpPr>
        <p:spPr bwMode="auto">
          <a:xfrm>
            <a:off x="748977" y="2972470"/>
            <a:ext cx="116086" cy="111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" name="Rectangle 29"/>
          <p:cNvSpPr>
            <a:spLocks/>
          </p:cNvSpPr>
          <p:nvPr/>
        </p:nvSpPr>
        <p:spPr bwMode="auto">
          <a:xfrm>
            <a:off x="1066800" y="4081790"/>
            <a:ext cx="309957" cy="26161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b">
            <a:spAutoFit/>
          </a:bodyPr>
          <a:lstStyle/>
          <a:p>
            <a:r>
              <a:rPr lang="en-US" sz="1700" dirty="0" err="1" smtClean="0">
                <a:ea typeface="Helvetica Neue Light" charset="0"/>
                <a:cs typeface="Helvetica Neue Light" charset="0"/>
              </a:rPr>
              <a:t>LXe</a:t>
            </a:r>
            <a:endParaRPr lang="en-US" sz="1700" dirty="0">
              <a:ea typeface="Helvetica Neue Light" charset="0"/>
              <a:cs typeface="Helvetica Neue Light" charset="0"/>
            </a:endParaRPr>
          </a:p>
        </p:txBody>
      </p:sp>
      <p:grpSp>
        <p:nvGrpSpPr>
          <p:cNvPr id="84" name="Gruppieren 86"/>
          <p:cNvGrpSpPr/>
          <p:nvPr/>
        </p:nvGrpSpPr>
        <p:grpSpPr>
          <a:xfrm>
            <a:off x="2227942" y="3828143"/>
            <a:ext cx="285750" cy="304800"/>
            <a:chOff x="4403697" y="3427039"/>
            <a:chExt cx="590550" cy="546100"/>
          </a:xfrm>
        </p:grpSpPr>
        <p:sp>
          <p:nvSpPr>
            <p:cNvPr id="85" name="Ellipse 78"/>
            <p:cNvSpPr/>
            <p:nvPr/>
          </p:nvSpPr>
          <p:spPr bwMode="auto">
            <a:xfrm>
              <a:off x="4466970" y="3698916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Ellipse 79"/>
            <p:cNvSpPr/>
            <p:nvPr/>
          </p:nvSpPr>
          <p:spPr bwMode="auto">
            <a:xfrm>
              <a:off x="4534931" y="3584072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Ellipse 80"/>
            <p:cNvSpPr/>
            <p:nvPr/>
          </p:nvSpPr>
          <p:spPr bwMode="auto">
            <a:xfrm>
              <a:off x="4490405" y="3427039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Ellipse 81"/>
            <p:cNvSpPr/>
            <p:nvPr/>
          </p:nvSpPr>
          <p:spPr bwMode="auto">
            <a:xfrm>
              <a:off x="4403697" y="3537198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Ellipse 82"/>
            <p:cNvSpPr/>
            <p:nvPr/>
          </p:nvSpPr>
          <p:spPr bwMode="auto">
            <a:xfrm>
              <a:off x="4640386" y="3633292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Ellipse 83"/>
            <p:cNvSpPr/>
            <p:nvPr/>
          </p:nvSpPr>
          <p:spPr bwMode="auto">
            <a:xfrm>
              <a:off x="4654447" y="3450477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Ellipse 84"/>
            <p:cNvSpPr/>
            <p:nvPr/>
          </p:nvSpPr>
          <p:spPr bwMode="auto">
            <a:xfrm>
              <a:off x="4769276" y="3565320"/>
              <a:ext cx="224971" cy="210940"/>
            </a:xfrm>
            <a:prstGeom prst="ellipse">
              <a:avLst/>
            </a:prstGeom>
            <a:solidFill>
              <a:srgbClr val="CC33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Ellipse 85"/>
            <p:cNvSpPr/>
            <p:nvPr/>
          </p:nvSpPr>
          <p:spPr bwMode="auto">
            <a:xfrm>
              <a:off x="4656790" y="3762199"/>
              <a:ext cx="224971" cy="2109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n>
                  <a:solidFill>
                    <a:srgbClr val="FF0000"/>
                  </a:solidFill>
                </a:ln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2291861" y="4130040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73290" y="3919583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91118" y="3556726"/>
            <a:ext cx="311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e</a:t>
            </a:r>
            <a:r>
              <a:rPr lang="en-US" sz="1400" baseline="30000" dirty="0" smtClean="0">
                <a:solidFill>
                  <a:srgbClr val="7030A0"/>
                </a:solidFill>
              </a:rPr>
              <a:t>-</a:t>
            </a:r>
            <a:endParaRPr lang="en-US" sz="1400" baseline="30000" dirty="0">
              <a:solidFill>
                <a:srgbClr val="7030A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881553" y="2417299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076156" y="2400887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02765" y="234461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59036" y="2400887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15307" y="2372751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19886" y="2344616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Symbol" pitchFamily="18" charset="2"/>
              </a:rPr>
              <a:t>g</a:t>
            </a:r>
            <a:endParaRPr lang="en-US" dirty="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97779" y="3886200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drift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286000" y="2286000"/>
            <a:ext cx="1086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 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extraction</a:t>
            </a:r>
            <a:endParaRPr lang="en-US" sz="2000" b="1" baseline="-25000" dirty="0">
              <a:solidFill>
                <a:srgbClr val="00B050"/>
              </a:solidFill>
            </a:endParaRPr>
          </a:p>
        </p:txBody>
      </p:sp>
      <p:sp>
        <p:nvSpPr>
          <p:cNvPr id="104" name="Down Arrow 103"/>
          <p:cNvSpPr/>
          <p:nvPr/>
        </p:nvSpPr>
        <p:spPr>
          <a:xfrm>
            <a:off x="3352800" y="2438400"/>
            <a:ext cx="152400" cy="228600"/>
          </a:xfrm>
          <a:prstGeom prst="downArrow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own Arrow 104"/>
          <p:cNvSpPr/>
          <p:nvPr/>
        </p:nvSpPr>
        <p:spPr>
          <a:xfrm>
            <a:off x="3352800" y="27432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Down Arrow 105"/>
          <p:cNvSpPr/>
          <p:nvPr/>
        </p:nvSpPr>
        <p:spPr>
          <a:xfrm>
            <a:off x="3352800" y="34290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own Arrow 106"/>
          <p:cNvSpPr/>
          <p:nvPr/>
        </p:nvSpPr>
        <p:spPr>
          <a:xfrm>
            <a:off x="3352800" y="41148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own Arrow 107"/>
          <p:cNvSpPr/>
          <p:nvPr/>
        </p:nvSpPr>
        <p:spPr>
          <a:xfrm>
            <a:off x="3352800" y="4800600"/>
            <a:ext cx="152400" cy="533400"/>
          </a:xfrm>
          <a:prstGeom prst="downArrow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138" y="2786631"/>
            <a:ext cx="4319128" cy="292836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0" name="Rectangle 12"/>
          <p:cNvSpPr>
            <a:spLocks noChangeArrowheads="1"/>
          </p:cNvSpPr>
          <p:nvPr/>
        </p:nvSpPr>
        <p:spPr bwMode="auto">
          <a:xfrm>
            <a:off x="7285472" y="762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11" name="TextBox 110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Detection Principle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5009195" y="2183839"/>
            <a:ext cx="4058605" cy="559361"/>
            <a:chOff x="4343400" y="1741284"/>
            <a:chExt cx="4058605" cy="559361"/>
          </a:xfrm>
        </p:grpSpPr>
        <p:sp>
          <p:nvSpPr>
            <p:cNvPr id="112" name="TextBox 111"/>
            <p:cNvSpPr txBox="1"/>
            <p:nvPr/>
          </p:nvSpPr>
          <p:spPr>
            <a:xfrm>
              <a:off x="4343400" y="1741284"/>
              <a:ext cx="4058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, </a:t>
              </a:r>
              <a:r>
                <a:rPr lang="el-GR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– background </a:t>
              </a:r>
              <a:endPara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343400" y="1992868"/>
              <a:ext cx="40586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WIMP, N – signal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7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8538E-6 L 0.00156 -0.14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0074E-6 L -0.00312 -0.1998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053E-7 L 1.66667E-6 -0.2284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4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748E-6 L 0.00451 -0.056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748E-6 L 0.00451 -0.0564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748E-6 L 0.00451 -0.0564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748E-6 L 0.00451 -0.0564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748E-6 L 0.00451 -0.0564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11748E-6 L 0.00451 -0.0564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Standard Interactions</a:t>
            </a:r>
            <a:endParaRPr lang="en-US" dirty="0"/>
          </a:p>
        </p:txBody>
      </p:sp>
      <p:pic>
        <p:nvPicPr>
          <p:cNvPr id="1026" name="Picture 2" descr="C:\Users\Physics\Documents\presentations\EFT_DM_WORKSHOP\SIlim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4" y="3048537"/>
            <a:ext cx="4513234" cy="2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7" y="2971799"/>
            <a:ext cx="3581400" cy="294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22367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Spin Independent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236750"/>
            <a:ext cx="1766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Spin Dependent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76800" y="5867400"/>
            <a:ext cx="3810000" cy="1055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285472" y="762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553200" y="60198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arXiv</a:t>
            </a:r>
            <a:r>
              <a:rPr lang="en-US" sz="1200" dirty="0" smtClean="0"/>
              <a:t>: 1301.6620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9724185">
            <a:off x="1585386" y="318804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1981200" cy="29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8382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EFT </a:t>
            </a:r>
            <a:r>
              <a:rPr lang="en-US" dirty="0" smtClean="0"/>
              <a:t>Interactions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1676400"/>
                <a:ext cx="8077200" cy="1176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𝜒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15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𝑂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sup>
                              </m:sSubSup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400"/>
                <a:ext cx="8077200" cy="1176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579624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285472" y="762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37338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3429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Cannot be obtained at leading order</a:t>
            </a:r>
            <a:endParaRPr lang="en-US" sz="1200" dirty="0"/>
          </a:p>
        </p:txBody>
      </p:sp>
      <p:sp>
        <p:nvSpPr>
          <p:cNvPr id="9" name="Left Brace 8"/>
          <p:cNvSpPr/>
          <p:nvPr/>
        </p:nvSpPr>
        <p:spPr>
          <a:xfrm>
            <a:off x="1828800" y="3255663"/>
            <a:ext cx="76200" cy="2495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1600" y="3200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</a:t>
            </a:r>
            <a:endParaRPr lang="en-US" sz="1600" dirty="0"/>
          </a:p>
        </p:txBody>
      </p:sp>
      <p:sp>
        <p:nvSpPr>
          <p:cNvPr id="13" name="Left Brace 12"/>
          <p:cNvSpPr/>
          <p:nvPr/>
        </p:nvSpPr>
        <p:spPr>
          <a:xfrm>
            <a:off x="1752600" y="4370106"/>
            <a:ext cx="76200" cy="2495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343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SD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6248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Fitzpatrick et al.</a:t>
            </a:r>
            <a:r>
              <a:rPr lang="en-US" sz="1400" b="1" dirty="0"/>
              <a:t> </a:t>
            </a:r>
            <a:r>
              <a:rPr lang="en-US" sz="1400" dirty="0" smtClean="0"/>
              <a:t>arXiv:1203.3542</a:t>
            </a:r>
            <a:endParaRPr lang="en-US" sz="1400" b="1" dirty="0" smtClean="0"/>
          </a:p>
          <a:p>
            <a:r>
              <a:rPr lang="en-US" sz="1400" dirty="0" err="1" smtClean="0"/>
              <a:t>Anand</a:t>
            </a:r>
            <a:r>
              <a:rPr lang="en-US" sz="1400" dirty="0" smtClean="0"/>
              <a:t> et al. </a:t>
            </a:r>
            <a:r>
              <a:rPr lang="en-US" sz="1400" dirty="0" err="1" smtClean="0"/>
              <a:t>arXiv</a:t>
            </a:r>
            <a:r>
              <a:rPr lang="en-US" sz="1400" dirty="0" smtClean="0"/>
              <a:t>: 1308.6288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38799"/>
            <a:ext cx="2247900" cy="83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0100"/>
            <a:ext cx="230505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81050"/>
            <a:ext cx="2269361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95337"/>
            <a:ext cx="22479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2252662"/>
            <a:ext cx="2305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285472" y="76200"/>
            <a:ext cx="1858528" cy="216024"/>
          </a:xfrm>
          <a:prstGeom prst="rect">
            <a:avLst/>
          </a:prstGeom>
          <a:solidFill>
            <a:srgbClr val="0066CC">
              <a:alpha val="2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C537-B656-48D0-91B8-F755028A02F9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66" y="914399"/>
            <a:ext cx="2190639" cy="1248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535668"/>
            <a:ext cx="990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6544" y="4548187"/>
            <a:ext cx="990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1578</Words>
  <Application>Microsoft Office PowerPoint</Application>
  <PresentationFormat>On-screen Show (4:3)</PresentationFormat>
  <Paragraphs>278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Dark Matter Effective Field Theory Scattering analysis in the XENON100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</dc:creator>
  <cp:lastModifiedBy>Physics</cp:lastModifiedBy>
  <cp:revision>141</cp:revision>
  <dcterms:created xsi:type="dcterms:W3CDTF">2015-03-18T14:30:27Z</dcterms:created>
  <dcterms:modified xsi:type="dcterms:W3CDTF">2016-08-09T10:41:40Z</dcterms:modified>
</cp:coreProperties>
</file>