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40"/>
  </p:notesMasterIdLst>
  <p:sldIdLst>
    <p:sldId id="279" r:id="rId3"/>
    <p:sldId id="281" r:id="rId4"/>
    <p:sldId id="286" r:id="rId5"/>
    <p:sldId id="288" r:id="rId6"/>
    <p:sldId id="458" r:id="rId7"/>
    <p:sldId id="450" r:id="rId8"/>
    <p:sldId id="451" r:id="rId9"/>
    <p:sldId id="292" r:id="rId10"/>
    <p:sldId id="294" r:id="rId11"/>
    <p:sldId id="325" r:id="rId12"/>
    <p:sldId id="326" r:id="rId13"/>
    <p:sldId id="329" r:id="rId14"/>
    <p:sldId id="330" r:id="rId15"/>
    <p:sldId id="452" r:id="rId16"/>
    <p:sldId id="453" r:id="rId17"/>
    <p:sldId id="455" r:id="rId18"/>
    <p:sldId id="397" r:id="rId19"/>
    <p:sldId id="402" r:id="rId20"/>
    <p:sldId id="456" r:id="rId21"/>
    <p:sldId id="457" r:id="rId22"/>
    <p:sldId id="462" r:id="rId23"/>
    <p:sldId id="269" r:id="rId24"/>
    <p:sldId id="270" r:id="rId25"/>
    <p:sldId id="271" r:id="rId26"/>
    <p:sldId id="463" r:id="rId27"/>
    <p:sldId id="268" r:id="rId28"/>
    <p:sldId id="258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460" r:id="rId38"/>
    <p:sldId id="46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an Paling" initials="S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5" autoAdjust="0"/>
  </p:normalViewPr>
  <p:slideViewPr>
    <p:cSldViewPr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3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'[Council strategy data 19 Sept 2016 V2.2.xlsx]Inflation'!$C$174</c:f>
              <c:strCache>
                <c:ptCount val="1"/>
                <c:pt idx="0">
                  <c:v>Core resource budget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strRef>
              <c:f>'[Council strategy data 19 Sept 2016 V2.2.xlsx]Inflation'!$D$173:$H$173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'[Council strategy data 19 Sept 2016 V2.2.xlsx]Inflation'!$D$174:$H$174</c:f>
              <c:numCache>
                <c:formatCode>#,##0.000;\(#,##0.000\)</c:formatCode>
                <c:ptCount val="5"/>
                <c:pt idx="0">
                  <c:v>166.02500000000001</c:v>
                </c:pt>
                <c:pt idx="1">
                  <c:v>166.1</c:v>
                </c:pt>
                <c:pt idx="2">
                  <c:v>166.1</c:v>
                </c:pt>
                <c:pt idx="3">
                  <c:v>166.1</c:v>
                </c:pt>
                <c:pt idx="4">
                  <c:v>166.1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47-4F4E-9EF1-12C85C7735F8}"/>
            </c:ext>
          </c:extLst>
        </c:ser>
        <c:ser>
          <c:idx val="1"/>
          <c:order val="1"/>
          <c:tx>
            <c:strRef>
              <c:f>'[Council strategy data 19 Sept 2016 V2.2.xlsx]Inflation'!$C$175</c:f>
              <c:strCache>
                <c:ptCount val="1"/>
                <c:pt idx="0">
                  <c:v>Global Challenges Research Fund</c:v>
                </c:pt>
              </c:strCache>
            </c:strRef>
          </c:tx>
          <c:spPr>
            <a:solidFill>
              <a:srgbClr val="00FFFF"/>
            </a:solidFill>
          </c:spPr>
          <c:cat>
            <c:strRef>
              <c:f>'[Council strategy data 19 Sept 2016 V2.2.xlsx]Inflation'!$D$173:$H$173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'[Council strategy data 19 Sept 2016 V2.2.xlsx]Inflation'!$D$175:$H$175</c:f>
              <c:numCache>
                <c:formatCode>#,##0.000;\(#,##0.000\)</c:formatCode>
                <c:ptCount val="5"/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47-4F4E-9EF1-12C85C7735F8}"/>
            </c:ext>
          </c:extLst>
        </c:ser>
        <c:ser>
          <c:idx val="3"/>
          <c:order val="2"/>
          <c:tx>
            <c:strRef>
              <c:f>'[Council strategy data 19 Sept 2016 V2.2.xlsx]Inflation'!$C$177</c:f>
              <c:strCache>
                <c:ptCount val="1"/>
                <c:pt idx="0">
                  <c:v>Core WCL capital budget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cat>
            <c:strRef>
              <c:f>'[Council strategy data 19 Sept 2016 V2.2.xlsx]Inflation'!$D$173:$H$173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'[Council strategy data 19 Sept 2016 V2.2.xlsx]Inflation'!$D$177:$H$177</c:f>
              <c:numCache>
                <c:formatCode>#,##0.000;\(#,##0.000\)</c:formatCode>
                <c:ptCount val="5"/>
                <c:pt idx="0">
                  <c:v>41.728000000000002</c:v>
                </c:pt>
                <c:pt idx="1">
                  <c:v>41.728000000000002</c:v>
                </c:pt>
                <c:pt idx="2">
                  <c:v>41.728000000000002</c:v>
                </c:pt>
                <c:pt idx="3">
                  <c:v>25.228000000000002</c:v>
                </c:pt>
                <c:pt idx="4">
                  <c:v>25.228000000000002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847-4F4E-9EF1-12C85C7735F8}"/>
            </c:ext>
          </c:extLst>
        </c:ser>
        <c:ser>
          <c:idx val="2"/>
          <c:order val="3"/>
          <c:tx>
            <c:strRef>
              <c:f>'[Council strategy data 19 Sept 2016 V2.2.xlsx]Inflation'!$C$176</c:f>
              <c:strCache>
                <c:ptCount val="1"/>
                <c:pt idx="0">
                  <c:v>Funding gap between resource budget and requirement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cat>
            <c:strRef>
              <c:f>'[Council strategy data 19 Sept 2016 V2.2.xlsx]Inflation'!$D$173:$H$173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'[Council strategy data 19 Sept 2016 V2.2.xlsx]Inflation'!$D$176:$H$176</c:f>
              <c:numCache>
                <c:formatCode>#,##0.000;\(#,##0.000\)</c:formatCode>
                <c:ptCount val="5"/>
                <c:pt idx="0">
                  <c:v>7.8189999982214404E-5</c:v>
                </c:pt>
                <c:pt idx="1">
                  <c:v>2.9309239342499889</c:v>
                </c:pt>
                <c:pt idx="2">
                  <c:v>5.9921667560917342</c:v>
                </c:pt>
                <c:pt idx="3">
                  <c:v>9.1098437995176749</c:v>
                </c:pt>
                <c:pt idx="4">
                  <c:v>12.285011889436699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847-4F4E-9EF1-12C85C7735F8}"/>
            </c:ext>
          </c:extLst>
        </c:ser>
        <c:ser>
          <c:idx val="4"/>
          <c:order val="4"/>
          <c:tx>
            <c:strRef>
              <c:f>'[Council strategy data 19 Sept 2016 V2.2.xlsx]Inflation'!$C$178</c:f>
              <c:strCache>
                <c:ptCount val="1"/>
                <c:pt idx="0">
                  <c:v>Funding gap between World Class Lab (WCL) capital budget and requirement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cat>
            <c:strRef>
              <c:f>'[Council strategy data 19 Sept 2016 V2.2.xlsx]Inflation'!$D$173:$H$173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'[Council strategy data 19 Sept 2016 V2.2.xlsx]Inflation'!$D$178:$H$178</c:f>
              <c:numCache>
                <c:formatCode>#,##0.000;\(#,##0.000\)</c:formatCode>
                <c:ptCount val="5"/>
                <c:pt idx="1">
                  <c:v>0.83455999999999997</c:v>
                </c:pt>
                <c:pt idx="2">
                  <c:v>0.85125119999999999</c:v>
                </c:pt>
                <c:pt idx="3">
                  <c:v>17.351585024000009</c:v>
                </c:pt>
                <c:pt idx="4">
                  <c:v>17.5644896256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847-4F4E-9EF1-12C85C773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260672"/>
        <c:axId val="57270656"/>
      </c:areaChart>
      <c:catAx>
        <c:axId val="57260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57270656"/>
        <c:crosses val="autoZero"/>
        <c:auto val="1"/>
        <c:lblAlgn val="ctr"/>
        <c:lblOffset val="100"/>
        <c:noMultiLvlLbl val="0"/>
      </c:catAx>
      <c:valAx>
        <c:axId val="572706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200">
                    <a:latin typeface="Calibri" panose="020F0502020204030204" pitchFamily="34" charset="0"/>
                    <a:cs typeface="Calibri" panose="020F0502020204030204" pitchFamily="34" charset="0"/>
                  </a:rPr>
                  <a:t>£m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57260672"/>
        <c:crosses val="autoZero"/>
        <c:crossBetween val="midCat"/>
      </c:valAx>
    </c:plotArea>
    <c:plotVisOnly val="1"/>
    <c:dispBlanksAs val="zero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11889-E3B3-4F39-AF61-B0F47DB6CA87}" type="datetimeFigureOut">
              <a:rPr lang="en-GB" smtClean="0"/>
              <a:t>21/12/2016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FF760-D2CB-4F7E-909E-626401558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24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Lucida Grande"/>
              <a:ea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4BDA31-83C9-4145-9CE4-3FFDC31267F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01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6E07-E978-420E-8808-A0AE691D8260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22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D77A7-0B40-4BD8-B68B-553303FAAC2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1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7750" y="4343913"/>
            <a:ext cx="5016174" cy="4282503"/>
          </a:xfrm>
        </p:spPr>
        <p:txBody>
          <a:bodyPr/>
          <a:lstStyle/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1pPr>
            <a:lvl2pPr marL="742754" indent="-285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2pPr>
            <a:lvl3pPr marL="1144287" indent="-2285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3pPr>
            <a:lvl4pPr marL="1601365" indent="-2285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4pPr>
            <a:lvl5pPr marL="2058445" indent="-2285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5pPr>
            <a:lvl6pPr marL="2515524" indent="-228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6pPr>
            <a:lvl7pPr marL="2972604" indent="-228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7pPr>
            <a:lvl8pPr marL="3429682" indent="-228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8pPr>
            <a:lvl9pPr marL="3886762" indent="-228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</a:pPr>
            <a:fld id="{058FDD47-0A16-4B35-8FAD-78136C04A569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7750" y="4343913"/>
            <a:ext cx="5016174" cy="4282503"/>
          </a:xfrm>
        </p:spPr>
        <p:txBody>
          <a:bodyPr/>
          <a:lstStyle/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1pPr>
            <a:lvl2pPr marL="742754" indent="-285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2pPr>
            <a:lvl3pPr marL="1144287" indent="-2285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3pPr>
            <a:lvl4pPr marL="1601365" indent="-2285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4pPr>
            <a:lvl5pPr marL="2058445" indent="-2285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5pPr>
            <a:lvl6pPr marL="2515524" indent="-228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6pPr>
            <a:lvl7pPr marL="2972604" indent="-228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7pPr>
            <a:lvl8pPr marL="3429682" indent="-228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8pPr>
            <a:lvl9pPr marL="3886762" indent="-228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</a:pPr>
            <a:fld id="{058FDD47-0A16-4B35-8FAD-78136C04A569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79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7750" y="4343913"/>
            <a:ext cx="5016174" cy="4282503"/>
          </a:xfrm>
        </p:spPr>
        <p:txBody>
          <a:bodyPr/>
          <a:lstStyle/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1pPr>
            <a:lvl2pPr marL="742754" indent="-285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2pPr>
            <a:lvl3pPr marL="1144287" indent="-2285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3pPr>
            <a:lvl4pPr marL="1601365" indent="-2285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4pPr>
            <a:lvl5pPr marL="2058445" indent="-2285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5pPr>
            <a:lvl6pPr marL="2515524" indent="-228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6pPr>
            <a:lvl7pPr marL="2972604" indent="-228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7pPr>
            <a:lvl8pPr marL="3429682" indent="-228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8pPr>
            <a:lvl9pPr marL="3886762" indent="-228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</a:pPr>
            <a:fld id="{058FDD47-0A16-4B35-8FAD-78136C04A569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7750" y="4343913"/>
            <a:ext cx="5016174" cy="4282503"/>
          </a:xfrm>
        </p:spPr>
        <p:txBody>
          <a:bodyPr/>
          <a:lstStyle/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1pPr>
            <a:lvl2pPr marL="742754" indent="-285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2pPr>
            <a:lvl3pPr marL="1144287" indent="-2285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3pPr>
            <a:lvl4pPr marL="1601365" indent="-2285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4pPr>
            <a:lvl5pPr marL="2058445" indent="-2285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5pPr>
            <a:lvl6pPr marL="2515524" indent="-228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6pPr>
            <a:lvl7pPr marL="2972604" indent="-228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7pPr>
            <a:lvl8pPr marL="3429682" indent="-228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8pPr>
            <a:lvl9pPr marL="3886762" indent="-228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</a:pPr>
            <a:fld id="{058FDD47-0A16-4B35-8FAD-78136C04A569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Corisande" pitchFamily="2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FDDC-DED6-4A43-B6BE-E635A05AEAB1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32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8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76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602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6047"/>
            <a:ext cx="7848872" cy="1362075"/>
          </a:xfrm>
        </p:spPr>
        <p:txBody>
          <a:bodyPr anchor="t"/>
          <a:lstStyle>
            <a:lvl1pPr algn="l">
              <a:defRPr sz="4400" b="1" cap="none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3917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15620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9365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80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294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0356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52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0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6047"/>
            <a:ext cx="7848872" cy="1362075"/>
          </a:xfrm>
        </p:spPr>
        <p:txBody>
          <a:bodyPr anchor="t"/>
          <a:lstStyle>
            <a:lvl1pPr algn="l">
              <a:defRPr sz="4400" b="1" cap="none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73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5946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2923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38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719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58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BE58E7-4D86-447C-9AE1-93203172914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688" y="5294313"/>
            <a:ext cx="7580312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87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3C8C9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C7825C-D282-4485-9DE8-256750A2557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688" y="5294313"/>
            <a:ext cx="7580312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50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3C8C9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google.co.uk/url?sa=i&amp;rct=j&amp;q=&amp;esrc=s&amp;source=images&amp;cd=&amp;cad=rja&amp;uact=8&amp;ved=0ahUKEwjF4rOWxqjQAhWDOxQKHV4uC4wQjRwIBw&amp;url=https://www.ft.com/content/2f64f006-4dbd-11e6-88c5-db83e98a590a&amp;bvm=bv.138493631,d.ZGg&amp;psig=AFQjCNEQbjMsaNWgvc6qvdKv4VkcNOnk5g&amp;ust=1479222722278586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fc.ac.uk/images/web/3382/3382_web_1.jpg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127" y="0"/>
            <a:ext cx="9153127" cy="6883809"/>
          </a:xfrm>
          <a:prstGeom prst="rect">
            <a:avLst/>
          </a:prstGeom>
        </p:spPr>
      </p:pic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2974" y="1124744"/>
            <a:ext cx="9128923" cy="1729369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6000" dirty="0" smtClean="0">
                <a:solidFill>
                  <a:schemeClr val="bg1"/>
                </a:solidFill>
                <a:latin typeface="Calibri" pitchFamily="34" charset="0"/>
              </a:rPr>
              <a:t>Planning for UKRI:</a:t>
            </a:r>
            <a:br>
              <a:rPr lang="en-GB" altLang="en-US" sz="6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altLang="en-US" sz="6000" dirty="0" smtClean="0">
                <a:solidFill>
                  <a:schemeClr val="bg1"/>
                </a:solidFill>
                <a:latin typeface="Calibri" pitchFamily="34" charset="0"/>
              </a:rPr>
              <a:t>STFC town meeting</a:t>
            </a:r>
            <a:br>
              <a:rPr lang="en-GB" altLang="en-US" sz="6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altLang="en-US" sz="6000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GB" altLang="en-US" sz="6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altLang="en-US" sz="4800" dirty="0" smtClean="0">
                <a:solidFill>
                  <a:schemeClr val="bg1"/>
                </a:solidFill>
                <a:latin typeface="Calibri" pitchFamily="34" charset="0"/>
              </a:rPr>
              <a:t>Durham, December 2016</a:t>
            </a:r>
            <a:endParaRPr lang="en-US" altLang="en-US" sz="4800" b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>
          <a:xfrm>
            <a:off x="16302" y="5229200"/>
            <a:ext cx="9128923" cy="1212304"/>
          </a:xfrm>
          <a:prstGeom prst="rect">
            <a:avLst/>
          </a:prstGeom>
        </p:spPr>
        <p:txBody>
          <a:bodyPr/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3200" b="1" dirty="0">
                <a:latin typeface="Calibri" pitchFamily="34" charset="0"/>
              </a:rPr>
              <a:t>Brian R Bowsher</a:t>
            </a:r>
            <a:endParaRPr lang="en-GB" sz="3200" dirty="0">
              <a:latin typeface="Calibri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sz="2400" dirty="0">
                <a:latin typeface="Calibri" pitchFamily="34" charset="0"/>
              </a:rPr>
              <a:t>Chief </a:t>
            </a:r>
            <a:r>
              <a:rPr lang="en-GB" sz="2400" dirty="0" smtClean="0">
                <a:latin typeface="Calibri" pitchFamily="34" charset="0"/>
              </a:rPr>
              <a:t>Executive</a:t>
            </a:r>
            <a:endParaRPr lang="en-GB" sz="2000" dirty="0">
              <a:latin typeface="Calibri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GB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70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2060">
              <a:alpha val="18000"/>
            </a:srgb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94928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Brexit</a:t>
            </a:r>
            <a:endParaRPr lang="en-GB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99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0" y="188640"/>
            <a:ext cx="91440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sz="44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we are now</a:t>
            </a:r>
            <a:endParaRPr lang="en-US" altLang="en-US" sz="4400" b="1" dirty="0">
              <a:solidFill>
                <a:srgbClr val="00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4139952" y="1143205"/>
            <a:ext cx="4752528" cy="284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Little clarity in the five months since the referendum </a:t>
            </a:r>
          </a:p>
          <a:p>
            <a:pPr marL="5334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Changes in Government - new Departments for Exiting the European Union and International Trade </a:t>
            </a:r>
            <a:endParaRPr lang="en-GB" sz="2400" dirty="0">
              <a:solidFill>
                <a:srgbClr val="00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86354" y="4005064"/>
            <a:ext cx="8757646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9pPr>
          </a:lstStyle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Government says it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invoke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Article 50 by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 March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Parliamentary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committees are scrutinising the impacts on universities and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 challenges</a:t>
            </a:r>
            <a:endParaRPr lang="en-GB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utoShape 11" descr="Boris Johnson and Liam Fox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  <a:latin typeface="Lucida Grande" pitchFamily="84" charset="0"/>
              <a:ea typeface="ヒラギノ角ゴ Pro W3"/>
            </a:endParaRPr>
          </a:p>
        </p:txBody>
      </p:sp>
      <p:sp>
        <p:nvSpPr>
          <p:cNvPr id="4" name="AutoShape 13" descr="Boris Johnson and Liam Fox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  <a:latin typeface="Lucida Grande" pitchFamily="84" charset="0"/>
              <a:ea typeface="ヒラギノ角ゴ Pro W3"/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52" y="1268760"/>
            <a:ext cx="35131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80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0080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Areas of potential </a:t>
            </a:r>
            <a:r>
              <a:rPr lang="en-GB" dirty="0" smtClean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endParaRPr lang="en-GB" dirty="0">
              <a:solidFill>
                <a:srgbClr val="00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0" y="3068960"/>
            <a:ext cx="5652120" cy="273630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Foreign exchange rate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fluctuations: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International subscriptions variation covered by BEIS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Loss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of EU funding for university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Seven years of flat cash and loss of EU </a:t>
            </a:r>
            <a:br>
              <a:rPr lang="en-GB" sz="2400" kern="12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</a:br>
            <a:r>
              <a:rPr lang="en-GB" sz="2400" kern="12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= real trouble for some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355" y="3212976"/>
            <a:ext cx="2808312" cy="2224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73088" y="1124744"/>
            <a:ext cx="592710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33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GB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of </a:t>
            </a:r>
            <a:r>
              <a:rPr lang="en-GB" sz="24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STFC staff </a:t>
            </a:r>
            <a:r>
              <a:rPr lang="en-GB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non-UK EU or EEA nationals</a:t>
            </a:r>
          </a:p>
          <a:p>
            <a:pPr marL="933450"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80% of our EU staff are in SET roles </a:t>
            </a:r>
          </a:p>
          <a:p>
            <a:pPr marL="5334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facility usage by non-UK EU academics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185714"/>
            <a:ext cx="2571750" cy="1688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132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" y="116632"/>
            <a:ext cx="9144000" cy="792088"/>
          </a:xfrm>
        </p:spPr>
        <p:txBody>
          <a:bodyPr/>
          <a:lstStyle/>
          <a:p>
            <a:r>
              <a:rPr lang="en-GB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GB" dirty="0" smtClean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lang="en-GB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908720"/>
            <a:ext cx="5004048" cy="194619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Brexit may happen, but it’s outside our control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Better to engage not complain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We can only influence the “how” if we’re listened to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1983" y="3140968"/>
            <a:ext cx="869478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high quality data and analysis to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We want Ministers to understand the impact so they can plan to mitigate in advance, e.g. funding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</a:t>
            </a:r>
            <a:r>
              <a:rPr lang="en-GB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opportunities from the Government’s desire for UK to remain a world-class research </a:t>
            </a:r>
            <a:r>
              <a:rPr lang="en-GB" sz="24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New funding? More support and engagement?</a:t>
            </a:r>
          </a:p>
        </p:txBody>
      </p:sp>
      <p:pic>
        <p:nvPicPr>
          <p:cNvPr id="2052" name="Picture 4" descr="Image result for article 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166" y="980728"/>
            <a:ext cx="3456383" cy="1946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19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August recorded a surprise fall in UK self-assessment receipts from the self-employed.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6566"/>
            <a:ext cx="9144000" cy="769441"/>
          </a:xfrm>
          <a:prstGeom prst="rect">
            <a:avLst/>
          </a:prstGeom>
          <a:solidFill>
            <a:schemeClr val="bg1">
              <a:lumMod val="6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Funding</a:t>
            </a:r>
            <a:endParaRPr lang="en-GB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8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" y="116632"/>
            <a:ext cx="9144000" cy="792088"/>
          </a:xfrm>
        </p:spPr>
        <p:txBody>
          <a:bodyPr/>
          <a:lstStyle/>
          <a:p>
            <a:r>
              <a:rPr lang="en-GB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dirty="0" smtClean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ublic finances</a:t>
            </a:r>
            <a:endParaRPr lang="en-GB" dirty="0">
              <a:solidFill>
                <a:srgbClr val="00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1108770"/>
            <a:ext cx="5148064" cy="260977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 his Autumn Statement, Philip Hammond said UK will need to increase its borrowing by £122bn over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the next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five years  </a:t>
            </a:r>
          </a:p>
          <a:p>
            <a:pPr marL="533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Brexit will blow a £59bn hole in the public sector finances</a:t>
            </a:r>
          </a:p>
          <a:p>
            <a:pPr marL="533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Equivalent to the tax and duties on fuel, tobacco, alcohol, gambling, cars and air travel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546" y="1124744"/>
            <a:ext cx="3105205" cy="2328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MRC building sig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545" y="3789040"/>
            <a:ext cx="313234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11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771" y="116632"/>
            <a:ext cx="9144000" cy="792088"/>
          </a:xfrm>
        </p:spPr>
        <p:txBody>
          <a:bodyPr/>
          <a:lstStyle/>
          <a:p>
            <a:r>
              <a:rPr lang="en-GB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Autumn Statement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23528" y="980728"/>
            <a:ext cx="543723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£2bn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p.a. for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science and innovation by 2020/21</a:t>
            </a:r>
          </a:p>
          <a:p>
            <a:pPr marL="933450"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Funding </a:t>
            </a:r>
            <a:r>
              <a:rPr lang="en-GB" sz="2400" dirty="0" smtClean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far </a:t>
            </a:r>
            <a:r>
              <a:rPr lang="en-GB" sz="24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larger than anticipated </a:t>
            </a:r>
          </a:p>
          <a:p>
            <a:pPr marL="933450"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All for RCs, IUK and HEFCE</a:t>
            </a:r>
          </a:p>
          <a:p>
            <a:pPr marL="933450"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Will ramp up to </a:t>
            </a:r>
            <a:r>
              <a:rPr lang="en-GB" sz="24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full </a:t>
            </a:r>
            <a:r>
              <a:rPr lang="en-GB" sz="2400" dirty="0" smtClean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amount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5920" y="3227065"/>
            <a:ext cx="8758080" cy="353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BEIS will consult on spending priorities</a:t>
            </a:r>
          </a:p>
          <a:p>
            <a:pPr marL="933450"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Industrial Strategy Challenge Fund </a:t>
            </a:r>
            <a:endParaRPr lang="en-GB" sz="2400" dirty="0" smtClean="0">
              <a:solidFill>
                <a:srgbClr val="006699"/>
              </a:solidFill>
              <a:latin typeface="Calibri" panose="020F0502020204030204" pitchFamily="34" charset="0"/>
              <a:ea typeface="ヒラギノ角ゴ Pro W3"/>
              <a:cs typeface="Calibri" panose="020F0502020204030204" pitchFamily="34" charset="0"/>
            </a:endParaRPr>
          </a:p>
          <a:p>
            <a:pPr marL="933450"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Research and Innovation Capacity</a:t>
            </a:r>
          </a:p>
          <a:p>
            <a:pPr marL="933450"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Perhaps </a:t>
            </a:r>
            <a:r>
              <a:rPr lang="en-GB" sz="24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some Injection to </a:t>
            </a:r>
            <a:r>
              <a:rPr lang="en-GB" sz="2400" dirty="0" smtClean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QR?</a:t>
            </a:r>
          </a:p>
          <a:p>
            <a:pPr marL="533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Allocations </a:t>
            </a:r>
          </a:p>
          <a:p>
            <a:pPr marL="933450"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Funding for 2017/18 </a:t>
            </a:r>
            <a:r>
              <a:rPr lang="en-GB" sz="2400" dirty="0" smtClean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resolved </a:t>
            </a:r>
            <a:r>
              <a:rPr lang="en-GB" sz="24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by BEIS by March 2017</a:t>
            </a:r>
          </a:p>
          <a:p>
            <a:pPr marL="933450"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UKRI </a:t>
            </a:r>
            <a:r>
              <a:rPr lang="en-GB" sz="2400" dirty="0" smtClean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CEO involved </a:t>
            </a:r>
            <a:r>
              <a:rPr lang="en-GB" sz="24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in </a:t>
            </a:r>
            <a:r>
              <a:rPr lang="en-GB" sz="2400" dirty="0" smtClean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mini spending review </a:t>
            </a:r>
            <a:r>
              <a:rPr lang="en-GB" sz="24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next summer </a:t>
            </a:r>
          </a:p>
          <a:p>
            <a:pPr marL="533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766" y="1052736"/>
            <a:ext cx="324036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039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6712"/>
            <a:ext cx="9129801" cy="6021287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8012"/>
            <a:ext cx="9144000" cy="93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solidFill>
                  <a:srgbClr val="006699"/>
                </a:solidFill>
                <a:latin typeface="Calibri" pitchFamily="34" charset="0"/>
                <a:ea typeface="ヒラギノ角ゴ Pro W3" pitchFamily="84" charset="-128"/>
                <a:cs typeface="Calibri" pitchFamily="34" charset="0"/>
              </a:rPr>
              <a:t>Financial s</a:t>
            </a:r>
            <a:r>
              <a:rPr lang="en-GB" sz="4400" b="1" dirty="0" smtClean="0">
                <a:solidFill>
                  <a:srgbClr val="006699"/>
                </a:solidFill>
                <a:latin typeface="Calibri" pitchFamily="34" charset="0"/>
                <a:ea typeface="ヒラギノ角ゴ Pro W3" pitchFamily="84" charset="-128"/>
                <a:cs typeface="Calibri" pitchFamily="34" charset="0"/>
              </a:rPr>
              <a:t>ummary</a:t>
            </a:r>
            <a:endParaRPr lang="en-US" sz="2000" b="1" dirty="0">
              <a:solidFill>
                <a:srgbClr val="006699"/>
              </a:solidFill>
              <a:latin typeface="Calibri" pitchFamily="34" charset="0"/>
              <a:ea typeface="ヒラギノ角ゴ Pro W3" pitchFamily="8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0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06496" y="3789040"/>
            <a:ext cx="8937504" cy="16784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Calibri" panose="020F0502020204030204" pitchFamily="34" charset="0"/>
                <a:ea typeface="+mn-ea"/>
              </a:rPr>
              <a:t>We told government that “constant volume” (flat-cash </a:t>
            </a:r>
            <a:r>
              <a:rPr lang="en-GB" sz="2400" dirty="0">
                <a:latin typeface="Calibri" panose="020F0502020204030204" pitchFamily="34" charset="0"/>
                <a:ea typeface="+mn-ea"/>
              </a:rPr>
              <a:t>plus </a:t>
            </a:r>
            <a:r>
              <a:rPr lang="en-GB" sz="2400" dirty="0" smtClean="0">
                <a:latin typeface="Calibri" panose="020F0502020204030204" pitchFamily="34" charset="0"/>
                <a:ea typeface="+mn-ea"/>
              </a:rPr>
              <a:t>inflation) would </a:t>
            </a:r>
            <a:r>
              <a:rPr lang="en-GB" sz="2400" dirty="0">
                <a:latin typeface="Calibri" panose="020F0502020204030204" pitchFamily="34" charset="0"/>
                <a:ea typeface="+mn-ea"/>
              </a:rPr>
              <a:t>avoid </a:t>
            </a:r>
            <a:r>
              <a:rPr lang="en-GB" sz="2400" dirty="0" smtClean="0">
                <a:latin typeface="Calibri" panose="020F0502020204030204" pitchFamily="34" charset="0"/>
                <a:ea typeface="+mn-ea"/>
              </a:rPr>
              <a:t>the need to withdraw </a:t>
            </a:r>
            <a:r>
              <a:rPr lang="en-GB" sz="2400" dirty="0">
                <a:latin typeface="Calibri" panose="020F0502020204030204" pitchFamily="34" charset="0"/>
                <a:ea typeface="+mn-ea"/>
              </a:rPr>
              <a:t>from significant projects</a:t>
            </a:r>
          </a:p>
          <a:p>
            <a:pPr marL="742950" lvl="2" indent="-285750" fontAlgn="base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But our allocation was flat </a:t>
            </a:r>
          </a:p>
          <a:p>
            <a:pPr marL="742950" lvl="2" indent="-285750" fontAlgn="base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Capital cut of 40% from </a:t>
            </a:r>
            <a:r>
              <a:rPr lang="en-GB" altLang="en-US" sz="24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2019/2020 in our indicative allocation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186755"/>
            <a:ext cx="9144000" cy="72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400" b="1" dirty="0" smtClean="0">
                <a:solidFill>
                  <a:srgbClr val="0066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Key </a:t>
            </a:r>
            <a:r>
              <a:rPr lang="en-GB" sz="4400" b="1" dirty="0">
                <a:solidFill>
                  <a:srgbClr val="0066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</a:t>
            </a:r>
            <a:r>
              <a:rPr lang="en-GB" sz="4400" b="1" dirty="0" smtClean="0">
                <a:solidFill>
                  <a:srgbClr val="0066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oints</a:t>
            </a:r>
            <a:endParaRPr lang="en-US" sz="4400" b="1" dirty="0">
              <a:solidFill>
                <a:srgbClr val="006699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073180"/>
              </p:ext>
            </p:extLst>
          </p:nvPr>
        </p:nvGraphicFramePr>
        <p:xfrm>
          <a:off x="1187624" y="764704"/>
          <a:ext cx="6048671" cy="2952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627784" y="2708920"/>
            <a:ext cx="2144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resource budget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3155113" y="1700808"/>
            <a:ext cx="322944" cy="1841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7092279" y="1012913"/>
            <a:ext cx="1920839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£17.6m gap between capital budget &amp; requirement each year</a:t>
            </a:r>
          </a:p>
          <a:p>
            <a:pPr>
              <a:spcAft>
                <a:spcPts val="200"/>
              </a:spcAft>
            </a:pP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£12.3m gap between resource budget &amp; requirement each year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 flipV="1">
            <a:off x="6647167" y="1378079"/>
            <a:ext cx="495479" cy="3737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6697537" y="1207939"/>
            <a:ext cx="394742" cy="2702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2313225" y="1339697"/>
            <a:ext cx="2144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Core capital budget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84163" y="1916832"/>
            <a:ext cx="2587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Global Challenges Research Fund</a:t>
            </a:r>
          </a:p>
        </p:txBody>
      </p:sp>
    </p:spTree>
    <p:extLst>
      <p:ext uri="{BB962C8B-B14F-4D97-AF65-F5344CB8AC3E}">
        <p14:creationId xmlns:p14="http://schemas.microsoft.com/office/powerpoint/2010/main" val="26722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06252"/>
            <a:ext cx="5978192" cy="5661248"/>
          </a:xfrm>
        </p:spPr>
        <p:txBody>
          <a:bodyPr/>
          <a:lstStyle/>
          <a:p>
            <a:pPr marL="0" lvl="1" indent="0">
              <a:spcAft>
                <a:spcPts val="1000"/>
              </a:spcAft>
              <a:buNone/>
            </a:pPr>
            <a:r>
              <a:rPr lang="en-GB" sz="24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Facilities 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 funding gap of £21m p.a. due to foreign exchange risk </a:t>
            </a:r>
            <a:r>
              <a:rPr lang="en-GB" sz="2400" b="1" kern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BEIS WILL COVER</a:t>
            </a:r>
            <a:endParaRPr lang="en-GB" sz="2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spcAft>
                <a:spcPts val="1000"/>
              </a:spcAft>
              <a:buNone/>
            </a:pPr>
            <a:r>
              <a:rPr lang="en-GB" altLang="en-US" sz="24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Facilities </a:t>
            </a:r>
          </a:p>
          <a:p>
            <a:pPr marL="5334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Allocation assumes a </a:t>
            </a:r>
            <a:r>
              <a:rPr lang="en-GB" altLang="en-US" sz="2400" kern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GB" alt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savings target’ </a:t>
            </a:r>
            <a:r>
              <a:rPr lang="en-GB" altLang="en-US" sz="2400" kern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altLang="en-US" sz="2400" kern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£1.8m </a:t>
            </a:r>
            <a:r>
              <a:rPr lang="en-US" alt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2016/17, rising to £7.8m in 2019/20</a:t>
            </a:r>
          </a:p>
          <a:p>
            <a:pPr marL="0" lvl="1" indent="0">
              <a:lnSpc>
                <a:spcPct val="90000"/>
              </a:lnSpc>
              <a:spcAft>
                <a:spcPts val="1000"/>
              </a:spcAft>
              <a:buNone/>
              <a:defRPr/>
            </a:pPr>
            <a:r>
              <a:rPr lang="en-GB" altLang="en-US" sz="24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Programme</a:t>
            </a:r>
          </a:p>
          <a:p>
            <a:pPr marL="533400" lvl="1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400" kern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of 7</a:t>
            </a:r>
            <a:r>
              <a:rPr lang="en-GB" altLang="en-US" sz="2400" kern="1200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altLang="en-US" sz="2400" kern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year of flat-cash</a:t>
            </a:r>
          </a:p>
          <a:p>
            <a:pPr marL="933450" lvl="2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400" kern="12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Funding gaps in both resource and capital by 2020/21 if we do nothing</a:t>
            </a:r>
          </a:p>
          <a:p>
            <a:pPr marL="342900" lvl="1" indent="-3429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400" u="sng" kern="1200" dirty="0">
              <a:solidFill>
                <a:schemeClr val="tx1"/>
              </a:solidFill>
              <a:latin typeface="Calibri" panose="020F0502020204030204" pitchFamily="34" charset="0"/>
              <a:ea typeface="ヒラギノ角ゴ Pro W3"/>
              <a:cs typeface="Calibri" panose="020F0502020204030204" pitchFamily="34" charset="0"/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45284" y="1006252"/>
            <a:ext cx="2831910" cy="188572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 bwMode="auto">
          <a:xfrm>
            <a:off x="14436" y="-27384"/>
            <a:ext cx="91440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indent="-539750"/>
            <a:r>
              <a:rPr lang="en-US" altLang="en-US" dirty="0" smtClean="0">
                <a:solidFill>
                  <a:srgbClr val="006699"/>
                </a:solidFill>
                <a:cs typeface="Calibri" panose="020F0502020204030204" pitchFamily="34" charset="0"/>
              </a:rPr>
              <a:t>Immediate pressures </a:t>
            </a:r>
            <a:endParaRPr lang="en-US" altLang="en-US" dirty="0">
              <a:solidFill>
                <a:srgbClr val="006699"/>
              </a:solidFill>
              <a:cs typeface="Calibri" panose="020F0502020204030204" pitchFamily="34" charset="0"/>
            </a:endParaRPr>
          </a:p>
        </p:txBody>
      </p:sp>
      <p:pic>
        <p:nvPicPr>
          <p:cNvPr id="8" name="Picture 2" descr="Photowalk overall winn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5284" y="2891972"/>
            <a:ext cx="2813152" cy="1873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435" y="4765461"/>
            <a:ext cx="2810759" cy="1810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476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4925" y="44624"/>
            <a:ext cx="518514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4400" b="1" dirty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Brian </a:t>
            </a:r>
            <a:r>
              <a:rPr lang="en-GB" sz="4400" b="1" dirty="0" err="1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Bowsher</a:t>
            </a:r>
            <a:r>
              <a:rPr lang="en-GB" sz="4400" b="1" dirty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defRPr/>
            </a:pPr>
            <a:r>
              <a:rPr lang="en-GB" sz="4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cs typeface="Calibri" pitchFamily="34" charset="0"/>
              </a:rPr>
              <a:t>A brief history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7224" y="188640"/>
            <a:ext cx="2961240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sx="102000" sy="102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91" y="1556792"/>
            <a:ext cx="4417106" cy="2377581"/>
          </a:xfrm>
          <a:prstGeom prst="rect">
            <a:avLst/>
          </a:prstGeom>
          <a:effectLst>
            <a:outerShdw blurRad="50800" dist="38100" sx="1000" sy="1000" algn="l" rotWithShape="0">
              <a:prstClr val="black"/>
            </a:outerShdw>
          </a:effectLst>
        </p:spPr>
      </p:pic>
      <p:pic>
        <p:nvPicPr>
          <p:cNvPr id="5" name="Picture 2" descr="5099f141-610f-4a2b-8216-c0a513f414bb@fe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4653136"/>
            <a:ext cx="4740632" cy="180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4121777"/>
            <a:ext cx="2039661" cy="255308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60843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53133"/>
            <a:ext cx="8720658" cy="5661248"/>
          </a:xfrm>
        </p:spPr>
        <p:txBody>
          <a:bodyPr/>
          <a:lstStyle/>
          <a:p>
            <a:pPr marL="0" lvl="1" indent="0">
              <a:spcAft>
                <a:spcPts val="1000"/>
              </a:spcAft>
              <a:buNone/>
            </a:pPr>
            <a:r>
              <a:rPr lang="en-GB" altLang="en-US" sz="24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Facilities </a:t>
            </a:r>
          </a:p>
          <a:p>
            <a:pPr marL="5334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ISIS and CLF have not operated in full for many years - full operations would require an additional £26m p.a. by 2019/20</a:t>
            </a:r>
          </a:p>
          <a:p>
            <a:pPr marL="0" lvl="1" indent="0">
              <a:lnSpc>
                <a:spcPct val="90000"/>
              </a:lnSpc>
              <a:spcAft>
                <a:spcPts val="1000"/>
              </a:spcAft>
              <a:buNone/>
              <a:defRPr/>
            </a:pPr>
            <a:r>
              <a:rPr lang="en-GB" altLang="en-US" sz="24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Programme</a:t>
            </a:r>
          </a:p>
          <a:p>
            <a:pPr marL="533400" lvl="1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Astronomy success rates decreased from 44% in 2013 to 30% in 2016</a:t>
            </a:r>
          </a:p>
          <a:p>
            <a:pPr marL="533400" lvl="1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only fund half of astronomy </a:t>
            </a:r>
            <a:r>
              <a:rPr lang="en-GB" altLang="en-US" sz="2400" kern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depts</a:t>
            </a:r>
            <a:endParaRPr lang="en-GB" altLang="en-U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lvl="1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kern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 Experimental funds reduced </a:t>
            </a:r>
            <a:r>
              <a:rPr lang="en-US" alt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30% since 2007 – </a:t>
            </a:r>
            <a:r>
              <a:rPr lang="en-US" altLang="en-US" sz="2400" kern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send fewer </a:t>
            </a:r>
            <a:r>
              <a:rPr lang="en-US" alt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physicists to CERN (6%) than Germany (11%) or Italy (15%)</a:t>
            </a:r>
          </a:p>
          <a:p>
            <a:pPr marL="533400" lvl="1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PhD studentships </a:t>
            </a:r>
            <a:r>
              <a:rPr lang="en-US" altLang="en-US" sz="2400" kern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decreased </a:t>
            </a:r>
            <a:r>
              <a:rPr lang="en-US" alt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25% since 2008 – </a:t>
            </a:r>
            <a:r>
              <a:rPr lang="en-US" altLang="en-US" sz="2400" kern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could treble </a:t>
            </a:r>
            <a:endParaRPr lang="en-US" altLang="en-U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0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GB" altLang="en-US" sz="2400" b="1" dirty="0" err="1" smtClean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GB" altLang="en-US" sz="2400" b="1" dirty="0" smtClean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. . </a:t>
            </a:r>
            <a:endParaRPr lang="en-GB" sz="2400" u="sng" kern="1200" dirty="0">
              <a:solidFill>
                <a:schemeClr val="tx1"/>
              </a:solidFill>
              <a:latin typeface="Calibri" panose="020F0502020204030204" pitchFamily="34" charset="0"/>
              <a:ea typeface="ヒラギノ角ゴ Pro W3"/>
              <a:cs typeface="Calibri" panose="020F0502020204030204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0" y="-27384"/>
            <a:ext cx="9144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indent="-539750"/>
            <a:r>
              <a:rPr lang="en-US" altLang="en-US" dirty="0" smtClean="0">
                <a:solidFill>
                  <a:srgbClr val="006699"/>
                </a:solidFill>
                <a:cs typeface="Calibri" panose="020F0502020204030204" pitchFamily="34" charset="0"/>
              </a:rPr>
              <a:t>Some of our arguments for </a:t>
            </a:r>
            <a:r>
              <a:rPr lang="en-US" altLang="en-US" dirty="0">
                <a:solidFill>
                  <a:srgbClr val="006699"/>
                </a:solidFill>
                <a:cs typeface="Calibri" panose="020F0502020204030204" pitchFamily="34" charset="0"/>
              </a:rPr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391080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cientific balance 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48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539552" y="908720"/>
            <a:ext cx="860444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Lucida Grande"/>
              <a:buAutoNum type="arabicPeriod"/>
            </a:pPr>
            <a:r>
              <a:rPr lang="en-GB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review what science and funding has changed since the last programmatic review (2012-13) </a:t>
            </a:r>
          </a:p>
          <a:p>
            <a:pPr fontAlgn="base">
              <a:spcAft>
                <a:spcPct val="0"/>
              </a:spcAft>
              <a:buFont typeface="Lucida Grande"/>
              <a:buAutoNum type="arabicPeriod"/>
            </a:pPr>
            <a:r>
              <a:rPr lang="en-GB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review the PPAN current and planned programme for the next five years </a:t>
            </a:r>
          </a:p>
          <a:p>
            <a:pPr fontAlgn="base">
              <a:spcAft>
                <a:spcPct val="0"/>
              </a:spcAft>
              <a:buFont typeface="Lucida Grande"/>
              <a:buAutoNum type="arabicPeriod"/>
            </a:pPr>
            <a:r>
              <a:rPr lang="en-GB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review any changes to the strategic priorities of the science roadmaps and the subsequent impact </a:t>
            </a:r>
          </a:p>
          <a:p>
            <a:pPr fontAlgn="base">
              <a:spcAft>
                <a:spcPct val="0"/>
              </a:spcAft>
              <a:buFont typeface="Lucida Grande"/>
              <a:buAutoNum type="arabicPeriod"/>
            </a:pPr>
            <a:r>
              <a:rPr lang="en-GB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consider any potential future changes in the programme or funding landscape </a:t>
            </a:r>
          </a:p>
          <a:p>
            <a:pPr fontAlgn="base">
              <a:spcAft>
                <a:spcPct val="0"/>
              </a:spcAft>
              <a:buFont typeface="Lucida Grande"/>
              <a:buAutoNum type="arabicPeriod"/>
            </a:pPr>
            <a:r>
              <a:rPr lang="en-GB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review any critical decision points identified by STFC and their implications </a:t>
            </a:r>
          </a:p>
          <a:p>
            <a:pPr fontAlgn="base">
              <a:spcAft>
                <a:spcPct val="0"/>
              </a:spcAft>
              <a:buFont typeface="Lucida Grande"/>
              <a:buAutoNum type="arabicPeriod"/>
            </a:pPr>
            <a:r>
              <a:rPr lang="en-GB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review the appropriate balance between subject areas and between R&amp;D, construction and exploitation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Lucida Grande"/>
              <a:buAutoNum type="arabicPeriod"/>
            </a:pPr>
            <a:endParaRPr lang="en-GB" altLang="en-US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3803" y="116632"/>
            <a:ext cx="9144000" cy="7200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kern="1200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 of Programmes Objectives</a:t>
            </a:r>
          </a:p>
        </p:txBody>
      </p:sp>
    </p:spTree>
    <p:extLst>
      <p:ext uri="{BB962C8B-B14F-4D97-AF65-F5344CB8AC3E}">
        <p14:creationId xmlns:p14="http://schemas.microsoft.com/office/powerpoint/2010/main" val="293842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256" y="116632"/>
            <a:ext cx="9144000" cy="6480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kern="1200" dirty="0" err="1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BoP</a:t>
            </a:r>
            <a:r>
              <a:rPr lang="en-GB" kern="1200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timeline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616447"/>
              </p:ext>
            </p:extLst>
          </p:nvPr>
        </p:nvGraphicFramePr>
        <p:xfrm>
          <a:off x="26641" y="1011154"/>
          <a:ext cx="9143999" cy="5822775"/>
        </p:xfrm>
        <a:graphic>
          <a:graphicData uri="http://schemas.openxmlformats.org/drawingml/2006/table">
            <a:tbl>
              <a:tblPr firstRow="1" firstCol="1" bandRow="1"/>
              <a:tblGrid>
                <a:gridCol w="1347825"/>
                <a:gridCol w="6190489"/>
                <a:gridCol w="1605685"/>
              </a:tblGrid>
              <a:tr h="1827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July 2016</a:t>
                      </a:r>
                      <a:endParaRPr lang="en-GB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5-6 July - Science Board - kicks off </a:t>
                      </a:r>
                      <a:r>
                        <a:rPr lang="en-US" sz="2000" b="1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BoP</a:t>
                      </a:r>
                      <a:r>
                        <a:rPr lang="en-US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exercise</a:t>
                      </a:r>
                      <a:endParaRPr lang="en-GB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Extranet site set up and start of compilation of relevant documentation</a:t>
                      </a:r>
                      <a:endParaRPr lang="en-GB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 </a:t>
                      </a:r>
                      <a:r>
                        <a:rPr lang="en-US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J</a:t>
                      </a:r>
                      <a:r>
                        <a:rPr lang="en-US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uly - Questions sent to Advisory Panel chairs</a:t>
                      </a:r>
                      <a:endParaRPr lang="en-GB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 July- </a:t>
                      </a:r>
                      <a:r>
                        <a:rPr lang="en-US" sz="2000" b="1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Telecon</a:t>
                      </a:r>
                      <a:r>
                        <a:rPr lang="en-US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with Advisory Panel chairs</a:t>
                      </a:r>
                      <a:endParaRPr lang="en-GB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Information Gathering Phase</a:t>
                      </a:r>
                      <a:endParaRPr lang="en-GB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Aug 2016</a:t>
                      </a:r>
                      <a:endParaRPr lang="en-GB" sz="2000" b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 August – First </a:t>
                      </a:r>
                      <a:r>
                        <a:rPr lang="en-US" sz="2000" b="1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BoP</a:t>
                      </a:r>
                      <a:r>
                        <a:rPr lang="en-US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Panel </a:t>
                      </a:r>
                      <a:r>
                        <a:rPr lang="en-US" sz="2000" b="1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telecon</a:t>
                      </a:r>
                      <a:r>
                        <a:rPr lang="en-US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(14:00 – 16:00)</a:t>
                      </a:r>
                      <a:endParaRPr lang="en-GB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45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Sep 2016</a:t>
                      </a:r>
                      <a:endParaRPr lang="en-GB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17-18 September - Initial report to STFC Council </a:t>
                      </a:r>
                      <a:endParaRPr lang="en-GB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 September - Second </a:t>
                      </a:r>
                      <a:r>
                        <a:rPr lang="en-US" sz="2000" b="1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BoP</a:t>
                      </a:r>
                      <a:r>
                        <a:rPr lang="en-US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Panel </a:t>
                      </a:r>
                      <a:r>
                        <a:rPr lang="en-US" sz="2000" b="1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telecon</a:t>
                      </a:r>
                      <a:r>
                        <a:rPr lang="en-US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(14:00-16:00)</a:t>
                      </a:r>
                      <a:endParaRPr lang="en-GB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 September- AP chairs input to </a:t>
                      </a:r>
                      <a:r>
                        <a:rPr lang="en-US" sz="2000" b="1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BoP</a:t>
                      </a:r>
                      <a:r>
                        <a:rPr lang="en-US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Panel</a:t>
                      </a:r>
                      <a:r>
                        <a:rPr lang="en-US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09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Oct 2016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17-18 October – First BoP Panel meeting (Swindon)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Assessment Phase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Nov 2016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28-29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Second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BoP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Panel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meeting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Swindon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09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Dec 2016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12-13 – Science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Board (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Swindon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34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Feb 2017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Report findings to first Science Board meeting of 2017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39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" y="188640"/>
            <a:ext cx="9144000" cy="64735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kern="1200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Panel 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604448" cy="4536504"/>
          </a:xfrm>
        </p:spPr>
        <p:txBody>
          <a:bodyPr/>
          <a:lstStyle/>
          <a:p>
            <a:pPr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Prof Richard Harrison (Chair), RAL Space </a:t>
            </a:r>
          </a:p>
          <a:p>
            <a:pPr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Prof Tara Shears (Deputy Chair), University of Liverpool	</a:t>
            </a:r>
          </a:p>
          <a:p>
            <a:pPr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Prof Gary Barker, University of Warwick		</a:t>
            </a:r>
          </a:p>
          <a:p>
            <a:pPr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Prof Stewart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Boogert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RHUL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Prof Peter Clarke, University of Edinburgh		</a:t>
            </a:r>
          </a:p>
          <a:p>
            <a:pPr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Prof Antonella De Santo, University of Sussex	</a:t>
            </a:r>
          </a:p>
          <a:p>
            <a:pPr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Prof Janet Drew, University of Hertfordshire		</a:t>
            </a:r>
          </a:p>
          <a:p>
            <a:pPr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Prof Simon Hands, University of Swansea</a:t>
            </a:r>
          </a:p>
          <a:p>
            <a:pPr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Prof David Ireland, University of Glasgow		</a:t>
            </a:r>
          </a:p>
          <a:p>
            <a:pPr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Prof Bob Nichol, University of Portsmouth		</a:t>
            </a:r>
          </a:p>
          <a:p>
            <a:pPr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Prof Alberto 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Vecchio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, University of Birmingham			</a:t>
            </a:r>
          </a:p>
          <a:p>
            <a:pPr marL="0" indent="0">
              <a:buFontTx/>
              <a:buNone/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48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66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Programme Highlights</a:t>
            </a:r>
            <a:endParaRPr lang="en-GB" sz="4400" b="1" dirty="0">
              <a:solidFill>
                <a:srgbClr val="006699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026" name="Picture 2" descr="http://home.cern/sites/home.web.cern.ch/files/image/update-for_the_public/2016/12/max_78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480720" cy="432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7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 bwMode="auto">
          <a:xfrm>
            <a:off x="476357" y="1107088"/>
            <a:ext cx="5030609" cy="318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400" dirty="0" smtClean="0">
                <a:latin typeface="Calibri"/>
                <a:cs typeface="Calibri"/>
              </a:rPr>
              <a:t>The world’s largest optical-IR telescope – 39m segmented mirror</a:t>
            </a:r>
          </a:p>
          <a:p>
            <a:r>
              <a:rPr lang="en-GB" sz="2400" dirty="0" smtClean="0">
                <a:latin typeface="Calibri"/>
                <a:cs typeface="Calibri"/>
              </a:rPr>
              <a:t>ESO has let the main contracts for the </a:t>
            </a:r>
            <a:r>
              <a:rPr lang="en-GB" sz="2400" dirty="0">
                <a:latin typeface="Calibri"/>
                <a:cs typeface="Calibri"/>
              </a:rPr>
              <a:t>construction of </a:t>
            </a:r>
            <a:r>
              <a:rPr lang="en-GB" sz="2400" dirty="0" smtClean="0">
                <a:latin typeface="Calibri"/>
                <a:cs typeface="Calibri"/>
              </a:rPr>
              <a:t>E-ELT phase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  <a:latin typeface="Calibri"/>
                <a:cs typeface="Calibri"/>
              </a:rPr>
              <a:t>First light is scheduled for 2024 – this will help ensure the E-ELT is timely, competitive with other ELTs, and stabilises costs.</a:t>
            </a:r>
          </a:p>
          <a:p>
            <a:pPr marL="0" lvl="0" indent="0">
              <a:buNone/>
            </a:pPr>
            <a:endParaRPr lang="en-GB" sz="24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66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European Extremely Large Telescope</a:t>
            </a:r>
          </a:p>
        </p:txBody>
      </p:sp>
      <p:pic>
        <p:nvPicPr>
          <p:cNvPr id="2050" name="Picture 2" descr="https://cdn.eso.org/images/screen/eso1617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6967" y="1124744"/>
            <a:ext cx="345493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441400" y="4308106"/>
            <a:ext cx="866764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  <a:latin typeface="Calibri"/>
                <a:cs typeface="Calibri"/>
              </a:rPr>
              <a:t>Work towards HARMONI and METIS instruments is advancing in the UK (led by the UKATC, Durham and Oxford)</a:t>
            </a:r>
            <a:endParaRPr lang="en-GB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965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30"/>
            <a:ext cx="9186958" cy="6858000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61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</p:pic>
      <p:sp>
        <p:nvSpPr>
          <p:cNvPr id="4" name="TextBox 3"/>
          <p:cNvSpPr txBox="1"/>
          <p:nvPr/>
        </p:nvSpPr>
        <p:spPr>
          <a:xfrm>
            <a:off x="272999" y="2305615"/>
            <a:ext cx="8640960" cy="1938992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marL="7200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SKA HQ Campus Construction starts December at Jodrell Bank</a:t>
            </a:r>
          </a:p>
          <a:p>
            <a:pPr marL="7200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 convention negotiations set to complete early 2017</a:t>
            </a:r>
          </a:p>
          <a:p>
            <a:pPr marL="7200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Matching design to cost cap, and seeking additional partners</a:t>
            </a:r>
          </a:p>
          <a:p>
            <a:pPr marL="7200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Construction set to begin in 2018</a:t>
            </a:r>
          </a:p>
          <a:p>
            <a:pPr marL="7200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Pathfinders starting to deliver science at both sites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-25912" y="139279"/>
            <a:ext cx="91699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-53975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latin typeface="Calibri"/>
                <a:cs typeface="Calibri"/>
              </a:rPr>
              <a:t>Square Kilometre Array</a:t>
            </a:r>
            <a:endParaRPr lang="en-GB" altLang="en-US" sz="4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1300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91" y="116632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b="1" dirty="0" smtClean="0">
                <a:solidFill>
                  <a:srgbClr val="0066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 society </a:t>
            </a:r>
            <a:r>
              <a:rPr lang="en-GB" sz="4400" b="1" dirty="0">
                <a:solidFill>
                  <a:srgbClr val="0066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that values STEM  </a:t>
            </a:r>
          </a:p>
        </p:txBody>
      </p:sp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2978299" cy="409607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980728"/>
            <a:ext cx="595461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alibri" panose="020F0502020204030204" pitchFamily="34" charset="0"/>
              </a:rPr>
              <a:t>N</a:t>
            </a:r>
            <a:r>
              <a:rPr lang="en-GB" sz="2400" dirty="0" smtClean="0">
                <a:latin typeface="Calibri" panose="020F0502020204030204" pitchFamily="34" charset="0"/>
              </a:rPr>
              <a:t>ew </a:t>
            </a:r>
            <a:r>
              <a:rPr lang="en-GB" sz="2400" dirty="0">
                <a:latin typeface="Calibri" panose="020F0502020204030204" pitchFamily="34" charset="0"/>
              </a:rPr>
              <a:t>STFC public engagement </a:t>
            </a:r>
            <a:r>
              <a:rPr lang="en-GB" sz="2400" dirty="0" smtClean="0">
                <a:latin typeface="Calibri" panose="020F0502020204030204" pitchFamily="34" charset="0"/>
              </a:rPr>
              <a:t>strategy outlines five </a:t>
            </a:r>
            <a:r>
              <a:rPr lang="en-GB" sz="2400" dirty="0">
                <a:latin typeface="Calibri" panose="020F0502020204030204" pitchFamily="34" charset="0"/>
              </a:rPr>
              <a:t>key aims: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70C0"/>
                </a:solidFill>
                <a:latin typeface="Calibri"/>
                <a:cs typeface="Calibri"/>
              </a:rPr>
              <a:t>Showcasing STFC science &amp; technology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70C0"/>
                </a:solidFill>
                <a:latin typeface="Calibri"/>
                <a:cs typeface="Calibri"/>
              </a:rPr>
              <a:t>Building the right partnerships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70C0"/>
                </a:solidFill>
                <a:latin typeface="Calibri"/>
                <a:cs typeface="Calibri"/>
              </a:rPr>
              <a:t>Developing &amp; supporting STEM influencers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70C0"/>
                </a:solidFill>
                <a:latin typeface="Calibri"/>
                <a:cs typeface="Calibri"/>
              </a:rPr>
              <a:t>Improving our reach with diverse audiences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70C0"/>
                </a:solidFill>
                <a:latin typeface="Calibri"/>
                <a:cs typeface="Calibri"/>
              </a:rPr>
              <a:t>Delivering high quality public engagement activities and outcomes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Calibri" panose="020F0502020204030204" pitchFamily="34" charset="0"/>
              </a:rPr>
              <a:t>Underpinned </a:t>
            </a:r>
            <a:r>
              <a:rPr lang="en-GB" sz="2400" dirty="0">
                <a:latin typeface="Calibri" panose="020F0502020204030204" pitchFamily="34" charset="0"/>
              </a:rPr>
              <a:t>by </a:t>
            </a:r>
            <a:r>
              <a:rPr lang="en-GB" sz="2400" dirty="0" smtClean="0">
                <a:latin typeface="Calibri" panose="020F0502020204030204" pitchFamily="34" charset="0"/>
              </a:rPr>
              <a:t>new evaluation </a:t>
            </a:r>
            <a:r>
              <a:rPr lang="en-GB" sz="2400" dirty="0">
                <a:latin typeface="Calibri" panose="020F0502020204030204" pitchFamily="34" charset="0"/>
              </a:rPr>
              <a:t>framework </a:t>
            </a:r>
            <a:r>
              <a:rPr lang="en-GB" sz="2400" dirty="0" smtClean="0">
                <a:latin typeface="Calibri" panose="020F0502020204030204" pitchFamily="34" charset="0"/>
              </a:rPr>
              <a:t>and supported by specific communications campaigns</a:t>
            </a:r>
            <a:endParaRPr lang="en-GB" sz="2400" dirty="0">
              <a:latin typeface="Calibri" panose="020F050202020403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23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254" y="116632"/>
            <a:ext cx="9144000" cy="575345"/>
          </a:xfrm>
        </p:spPr>
        <p:txBody>
          <a:bodyPr/>
          <a:lstStyle/>
          <a:p>
            <a:r>
              <a:rPr lang="en-GB" kern="1200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Studentships and </a:t>
            </a:r>
            <a:r>
              <a:rPr lang="en-GB" kern="1200" dirty="0" smtClean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Fellowships</a:t>
            </a:r>
            <a:endParaRPr lang="en-GB" kern="1200" dirty="0">
              <a:solidFill>
                <a:srgbClr val="00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604448" cy="3800488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Doctoral training partnership studentship allocations are set to be announced by Christmas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Applications for a centre for doctoral training in data intensive science will be assessed on 26 January 2017. It will involve five STFC-funded students per year for three years with at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least another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two per year funded from other sources</a:t>
            </a:r>
          </a:p>
          <a:p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153 applications for this year’s Ernest Rutherford Fellowship round have been received. Interviews will be held in February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8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52750" y="260648"/>
            <a:ext cx="3870596" cy="927100"/>
          </a:xfrm>
        </p:spPr>
        <p:txBody>
          <a:bodyPr/>
          <a:lstStyle/>
          <a:p>
            <a:pPr>
              <a:defRPr/>
            </a:pPr>
            <a:r>
              <a:rPr lang="en-GB" kern="1200" dirty="0" smtClean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impressions </a:t>
            </a:r>
            <a:endParaRPr lang="en-GB" kern="1200" dirty="0">
              <a:ln w="19050">
                <a:noFill/>
                <a:prstDash val="solid"/>
              </a:ln>
              <a:solidFill>
                <a:srgbClr val="00669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1765411"/>
            <a:ext cx="375299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Science excellence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Impact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Partnership/collaboration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Inclusive environment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Lucida Grande"/>
              <a:ea typeface="ヒラギノ角ゴ Pro W3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36511" y="0"/>
            <a:ext cx="2736304" cy="6858000"/>
            <a:chOff x="-36512" y="0"/>
            <a:chExt cx="2871615" cy="685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6"/>
            <p:cNvPicPr preferRelativeResize="0">
              <a:picLocks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1693736"/>
              <a:ext cx="2871615" cy="1735264"/>
            </a:xfrm>
            <a:prstGeom prst="rect">
              <a:avLst/>
            </a:prstGeom>
          </p:spPr>
        </p:pic>
        <p:pic>
          <p:nvPicPr>
            <p:cNvPr id="9" name="Picture 8"/>
            <p:cNvPicPr preferRelativeResize="0">
              <a:picLocks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6512" y="5122736"/>
              <a:ext cx="2871615" cy="1735264"/>
            </a:xfrm>
            <a:prstGeom prst="rect">
              <a:avLst/>
            </a:prstGeom>
          </p:spPr>
        </p:pic>
        <p:pic>
          <p:nvPicPr>
            <p:cNvPr id="8" name="Picture 2" descr="http://www.isis.stfc.ac.uk/images/news/indian-minister-visit15863.jpg"/>
            <p:cNvPicPr preferRelativeResize="0">
              <a:picLocks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36512" y="3420199"/>
              <a:ext cx="2871615" cy="173526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/>
            <p:cNvPicPr preferRelativeResize="0"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-36512" y="0"/>
              <a:ext cx="2871615" cy="173526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/>
          <p:cNvPicPr preferRelativeResize="0">
            <a:picLocks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752" y="5056916"/>
            <a:ext cx="2447092" cy="1801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 preferRelativeResize="0">
            <a:picLocks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3346" y="3463697"/>
            <a:ext cx="2447092" cy="1801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 preferRelativeResize="0">
            <a:picLocks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976" y="5122736"/>
            <a:ext cx="2456846" cy="1786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 preferRelativeResize="0">
            <a:picLocks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0682" y="1734412"/>
            <a:ext cx="2447092" cy="1763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 preferRelativeResize="0">
            <a:picLocks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346" y="5122736"/>
            <a:ext cx="2447093" cy="1775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 preferRelativeResize="0">
            <a:picLocks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6908" y="0"/>
            <a:ext cx="2447092" cy="1763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05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03337"/>
          </a:xfrm>
        </p:spPr>
        <p:txBody>
          <a:bodyPr/>
          <a:lstStyle/>
          <a:p>
            <a:r>
              <a:rPr lang="en-GB" kern="1200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676456" cy="4608512"/>
          </a:xfrm>
        </p:spPr>
        <p:txBody>
          <a:bodyPr/>
          <a:lstStyle/>
          <a:p>
            <a:pPr lvl="0" eaLnBrk="1" hangingPunct="1"/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Highest PP priority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to fully exploit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LHC investment at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kern="1200" dirty="0" smtClean="0">
                <a:solidFill>
                  <a:srgbClr val="0070C0"/>
                </a:solidFill>
                <a:latin typeface="Calibri"/>
                <a:cs typeface="Calibri"/>
              </a:rPr>
              <a:t>Funding and </a:t>
            </a:r>
            <a:r>
              <a:rPr lang="en-US" sz="2400" kern="1200" dirty="0">
                <a:solidFill>
                  <a:srgbClr val="0070C0"/>
                </a:solidFill>
                <a:latin typeface="Calibri"/>
                <a:cs typeface="Calibri"/>
              </a:rPr>
              <a:t>leadership in ATLAS, CMS and </a:t>
            </a:r>
            <a:r>
              <a:rPr lang="en-US" sz="2400" kern="1200" dirty="0" err="1">
                <a:solidFill>
                  <a:srgbClr val="0070C0"/>
                </a:solidFill>
                <a:latin typeface="Calibri"/>
                <a:cs typeface="Calibri"/>
              </a:rPr>
              <a:t>LHCb</a:t>
            </a:r>
            <a:r>
              <a:rPr lang="en-US" sz="2400" kern="1200" dirty="0">
                <a:solidFill>
                  <a:srgbClr val="0070C0"/>
                </a:solidFill>
                <a:latin typeface="Calibri"/>
                <a:cs typeface="Calibri"/>
              </a:rPr>
              <a:t> (also ALICE)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kern="1200" dirty="0" smtClean="0">
                <a:solidFill>
                  <a:srgbClr val="0070C0"/>
                </a:solidFill>
                <a:latin typeface="Calibri"/>
                <a:cs typeface="Calibri"/>
              </a:rPr>
              <a:t>Performance over </a:t>
            </a:r>
            <a:r>
              <a:rPr lang="en-US" sz="2400" kern="1200" dirty="0">
                <a:solidFill>
                  <a:srgbClr val="0070C0"/>
                </a:solidFill>
                <a:latin typeface="Calibri"/>
                <a:cs typeface="Calibri"/>
              </a:rPr>
              <a:t>RUN 2 has been outstanding</a:t>
            </a:r>
          </a:p>
          <a:p>
            <a:pPr lvl="0" eaLnBrk="1" hangingPunct="1"/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LHC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 upgrades strongly supported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70C0"/>
                </a:solidFill>
                <a:latin typeface="Calibri"/>
                <a:cs typeface="Calibri"/>
              </a:rPr>
              <a:t>ATLAS and CMS Phase-1 upgrades construction and R&amp;D for Phase-2 funded and on track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70C0"/>
                </a:solidFill>
                <a:latin typeface="Calibri"/>
                <a:cs typeface="Calibri"/>
              </a:rPr>
              <a:t>Phase-2 scoping documents presented to Funding </a:t>
            </a:r>
            <a:r>
              <a:rPr lang="en-US" sz="2400" kern="1200" dirty="0" smtClean="0">
                <a:solidFill>
                  <a:srgbClr val="0070C0"/>
                </a:solidFill>
                <a:latin typeface="Calibri"/>
                <a:cs typeface="Calibri"/>
              </a:rPr>
              <a:t>Agencies</a:t>
            </a:r>
            <a:endParaRPr lang="en-US" sz="2400" kern="1200" dirty="0">
              <a:solidFill>
                <a:srgbClr val="0070C0"/>
              </a:solidFill>
              <a:latin typeface="Calibri"/>
              <a:cs typeface="Calibri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kern="1200" dirty="0" smtClean="0">
                <a:solidFill>
                  <a:srgbClr val="0070C0"/>
                </a:solidFill>
                <a:latin typeface="Calibri"/>
                <a:cs typeface="Calibri"/>
              </a:rPr>
              <a:t>Strategic </a:t>
            </a:r>
            <a:r>
              <a:rPr lang="en-US" sz="2400" kern="1200" dirty="0">
                <a:solidFill>
                  <a:srgbClr val="0070C0"/>
                </a:solidFill>
                <a:latin typeface="Calibri"/>
                <a:cs typeface="Calibri"/>
              </a:rPr>
              <a:t>review on future UK investment underway (see later)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70C0"/>
                </a:solidFill>
                <a:latin typeface="Calibri"/>
                <a:cs typeface="Calibri"/>
              </a:rPr>
              <a:t>LHCb upgrade construction funded and on track  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638773"/>
            <a:ext cx="3435846" cy="224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70" y="4728234"/>
            <a:ext cx="3262486" cy="21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61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64704"/>
          </a:xfrm>
        </p:spPr>
        <p:txBody>
          <a:bodyPr/>
          <a:lstStyle/>
          <a:p>
            <a:r>
              <a:rPr lang="en-GB" kern="1200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Neutrinos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38941"/>
            <a:ext cx="8458200" cy="3800488"/>
          </a:xfrm>
        </p:spPr>
        <p:txBody>
          <a:bodyPr/>
          <a:lstStyle/>
          <a:p>
            <a:pPr lvl="0" eaLnBrk="1" hangingPunct="1"/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Strongly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long baseline neutrino experiments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70C0"/>
                </a:solidFill>
                <a:latin typeface="Calibri"/>
                <a:cs typeface="Calibri"/>
              </a:rPr>
              <a:t>T2K exploitation at </a:t>
            </a:r>
            <a:r>
              <a:rPr lang="en-US" sz="2400" kern="1200" dirty="0" smtClean="0">
                <a:solidFill>
                  <a:srgbClr val="0070C0"/>
                </a:solidFill>
                <a:latin typeface="Calibri"/>
                <a:cs typeface="Calibri"/>
              </a:rPr>
              <a:t>KEK in Japan</a:t>
            </a:r>
            <a:endParaRPr lang="en-US" sz="2400" kern="1200" dirty="0">
              <a:solidFill>
                <a:srgbClr val="0070C0"/>
              </a:solidFill>
              <a:latin typeface="Calibri"/>
              <a:cs typeface="Calibri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70C0"/>
                </a:solidFill>
                <a:latin typeface="Calibri"/>
                <a:cs typeface="Calibri"/>
              </a:rPr>
              <a:t>R&amp;D programme towards future participation in DUNE (USA) and Hyper-K (Japan) underway 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it-IT" sz="2400" kern="1200" dirty="0">
                <a:solidFill>
                  <a:srgbClr val="0070C0"/>
                </a:solidFill>
                <a:latin typeface="Calibri"/>
                <a:cs typeface="Calibri"/>
              </a:rPr>
              <a:t>UK participation in protoDUNE at CERN approved in 2016</a:t>
            </a:r>
            <a:endParaRPr lang="en-US" sz="2400" kern="1200" dirty="0">
              <a:solidFill>
                <a:srgbClr val="0070C0"/>
              </a:solidFill>
              <a:latin typeface="Calibri"/>
              <a:cs typeface="Calibri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70C0"/>
                </a:solidFill>
                <a:latin typeface="Calibri"/>
                <a:cs typeface="Calibri"/>
              </a:rPr>
              <a:t>Strategic Review underway on future UK investment 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446403"/>
            <a:ext cx="312034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765" y="3356992"/>
            <a:ext cx="4695649" cy="155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311" y="5013176"/>
            <a:ext cx="2520280" cy="140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94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575345"/>
          </a:xfrm>
        </p:spPr>
        <p:txBody>
          <a:bodyPr/>
          <a:lstStyle/>
          <a:p>
            <a:r>
              <a:rPr lang="en-GB" kern="1200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Particle Physics Reviews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80728"/>
            <a:ext cx="8532440" cy="3800488"/>
          </a:xfrm>
        </p:spPr>
        <p:txBody>
          <a:bodyPr/>
          <a:lstStyle/>
          <a:p>
            <a:pPr lvl="0" eaLnBrk="1" hangingPunct="1"/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Reviews for high priority next generation experiments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70C0"/>
                </a:solidFill>
                <a:latin typeface="Calibri"/>
                <a:cs typeface="Calibri"/>
              </a:rPr>
              <a:t>LHC Phase 2 Detector Upgrades (ATLAS &amp; CMS)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70C0"/>
                </a:solidFill>
                <a:latin typeface="Calibri"/>
                <a:cs typeface="Calibri"/>
              </a:rPr>
              <a:t>Long-Baseline Neutrino experiments (DUNE &amp; Hyper-K)</a:t>
            </a:r>
          </a:p>
          <a:p>
            <a:pPr lvl="0" eaLnBrk="1" hangingPunct="1"/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include input from: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sz="2400" kern="1200" dirty="0" smtClean="0">
                <a:solidFill>
                  <a:srgbClr val="0070C0"/>
                </a:solidFill>
                <a:latin typeface="Calibri"/>
                <a:cs typeface="Calibri"/>
              </a:rPr>
              <a:t>PR 2013 and BOP 2016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sz="2400" kern="1200" dirty="0" smtClean="0">
                <a:solidFill>
                  <a:srgbClr val="0070C0"/>
                </a:solidFill>
                <a:latin typeface="Calibri"/>
                <a:cs typeface="Calibri"/>
              </a:rPr>
              <a:t>Recent </a:t>
            </a:r>
            <a:r>
              <a:rPr lang="en-GB" sz="2400" kern="1200" dirty="0">
                <a:solidFill>
                  <a:srgbClr val="0070C0"/>
                </a:solidFill>
                <a:latin typeface="Calibri"/>
                <a:cs typeface="Calibri"/>
              </a:rPr>
              <a:t>developments in </a:t>
            </a:r>
            <a:r>
              <a:rPr lang="en-GB" sz="2400" kern="1200" dirty="0" smtClean="0">
                <a:solidFill>
                  <a:srgbClr val="0070C0"/>
                </a:solidFill>
                <a:latin typeface="Calibri"/>
                <a:cs typeface="Calibri"/>
              </a:rPr>
              <a:t>the programmes</a:t>
            </a:r>
            <a:endParaRPr lang="en-GB" sz="2400" kern="1200" dirty="0">
              <a:solidFill>
                <a:srgbClr val="0070C0"/>
              </a:solidFill>
              <a:latin typeface="Calibri"/>
              <a:cs typeface="Calibri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0070C0"/>
                </a:solidFill>
                <a:latin typeface="Calibri"/>
                <a:cs typeface="Calibri"/>
              </a:rPr>
              <a:t>implications for future funding of </a:t>
            </a:r>
            <a:r>
              <a:rPr lang="en-GB" sz="2400" kern="1200" dirty="0" smtClean="0">
                <a:solidFill>
                  <a:srgbClr val="0070C0"/>
                </a:solidFill>
                <a:latin typeface="Calibri"/>
                <a:cs typeface="Calibri"/>
              </a:rPr>
              <a:t>flat cash  </a:t>
            </a:r>
            <a:endParaRPr lang="en-GB" sz="2400" kern="1200" dirty="0">
              <a:solidFill>
                <a:srgbClr val="0070C0"/>
              </a:solidFill>
              <a:latin typeface="Calibri"/>
              <a:cs typeface="Calibri"/>
            </a:endParaRPr>
          </a:p>
          <a:p>
            <a:pPr lvl="0" eaLnBrk="1" hangingPunct="1"/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ritical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points in 2018 and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for the projects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1" hangingPunct="1"/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Outcomes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 reported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Science Board in December 2016 and will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 back into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BoP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1" hangingPunct="1"/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/>
            <a:endParaRPr lang="en-US" sz="2400" dirty="0">
              <a:solidFill>
                <a:srgbClr val="000066"/>
              </a:solidFill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54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0" y="188640"/>
            <a:ext cx="9144000" cy="575345"/>
          </a:xfrm>
        </p:spPr>
        <p:txBody>
          <a:bodyPr/>
          <a:lstStyle/>
          <a:p>
            <a:r>
              <a:rPr lang="en-GB" kern="1200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Consolidated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604448" cy="3945050"/>
          </a:xfrm>
        </p:spPr>
        <p:txBody>
          <a:bodyPr/>
          <a:lstStyle/>
          <a:p>
            <a:pPr lvl="0" eaLnBrk="1" hangingPunct="1"/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Particle Physics Theory (PPT) consolidated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grants announced in November 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0070C0"/>
                </a:solidFill>
                <a:latin typeface="Calibri"/>
                <a:cs typeface="Calibri"/>
              </a:rPr>
              <a:t>Announcement </a:t>
            </a:r>
            <a:r>
              <a:rPr lang="en-GB" sz="2400" kern="1200" dirty="0" smtClean="0">
                <a:solidFill>
                  <a:srgbClr val="0070C0"/>
                </a:solidFill>
                <a:latin typeface="Calibri"/>
                <a:cs typeface="Calibri"/>
              </a:rPr>
              <a:t>delayed to ensure clarity over impact of flat cash on wider STFC financial position</a:t>
            </a:r>
            <a:endParaRPr lang="en-GB" sz="2400" kern="1200" dirty="0">
              <a:solidFill>
                <a:srgbClr val="0070C0"/>
              </a:solidFill>
              <a:latin typeface="Calibri"/>
              <a:cs typeface="Calibri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sz="2400" kern="1200" dirty="0" smtClean="0">
                <a:solidFill>
                  <a:srgbClr val="0070C0"/>
                </a:solidFill>
                <a:latin typeface="Calibri"/>
                <a:cs typeface="Calibri"/>
              </a:rPr>
              <a:t>Real terms </a:t>
            </a:r>
            <a:r>
              <a:rPr lang="en-GB" sz="2400" kern="1200" dirty="0">
                <a:solidFill>
                  <a:srgbClr val="0070C0"/>
                </a:solidFill>
                <a:latin typeface="Calibri"/>
                <a:cs typeface="Calibri"/>
              </a:rPr>
              <a:t>reduction in the volume of </a:t>
            </a:r>
            <a:r>
              <a:rPr lang="en-GB" sz="2400" kern="1200" dirty="0" smtClean="0">
                <a:solidFill>
                  <a:srgbClr val="0070C0"/>
                </a:solidFill>
                <a:latin typeface="Calibri"/>
                <a:cs typeface="Calibri"/>
              </a:rPr>
              <a:t>research means recommended </a:t>
            </a:r>
            <a:r>
              <a:rPr lang="en-GB" sz="2400" kern="1200" dirty="0">
                <a:solidFill>
                  <a:srgbClr val="0070C0"/>
                </a:solidFill>
                <a:latin typeface="Calibri"/>
                <a:cs typeface="Calibri"/>
              </a:rPr>
              <a:t>programme </a:t>
            </a:r>
            <a:r>
              <a:rPr lang="en-GB" sz="2400" kern="1200" dirty="0" smtClean="0">
                <a:solidFill>
                  <a:srgbClr val="0070C0"/>
                </a:solidFill>
                <a:latin typeface="Calibri"/>
                <a:cs typeface="Calibri"/>
              </a:rPr>
              <a:t>is not </a:t>
            </a:r>
            <a:r>
              <a:rPr lang="en-GB" sz="2400" kern="1200" dirty="0">
                <a:solidFill>
                  <a:srgbClr val="0070C0"/>
                </a:solidFill>
                <a:latin typeface="Calibri"/>
                <a:cs typeface="Calibri"/>
              </a:rPr>
              <a:t>considered </a:t>
            </a:r>
            <a:r>
              <a:rPr lang="en-GB" sz="2400" kern="1200" dirty="0" smtClean="0">
                <a:solidFill>
                  <a:srgbClr val="0070C0"/>
                </a:solidFill>
                <a:latin typeface="Calibri"/>
                <a:cs typeface="Calibri"/>
              </a:rPr>
              <a:t>optimal</a:t>
            </a:r>
          </a:p>
          <a:p>
            <a:pPr lvl="0" eaLnBrk="1" hangingPunct="1"/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Particle Physics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Experimental (PPE) grants capital equipment call closed at the end of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October  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0070C0"/>
                </a:solidFill>
                <a:latin typeface="Calibri"/>
                <a:cs typeface="Calibri"/>
              </a:rPr>
              <a:t>Final part of the PPE 2015 consolidated grants round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0070C0"/>
                </a:solidFill>
                <a:latin typeface="Calibri"/>
                <a:cs typeface="Calibri"/>
              </a:rPr>
              <a:t>Proposals encouraged for more strategic investments to sustain international UK leadership and enhance UK technology </a:t>
            </a:r>
            <a:r>
              <a:rPr lang="en-GB" sz="2400" kern="1200" dirty="0" smtClean="0">
                <a:solidFill>
                  <a:srgbClr val="0070C0"/>
                </a:solidFill>
                <a:latin typeface="Calibri"/>
                <a:cs typeface="Calibri"/>
              </a:rPr>
              <a:t>capability</a:t>
            </a:r>
            <a:endParaRPr lang="en-GB" sz="2400" kern="1200" dirty="0">
              <a:solidFill>
                <a:srgbClr val="0070C0"/>
              </a:solidFill>
              <a:latin typeface="Calibri"/>
              <a:cs typeface="Calibri"/>
            </a:endParaRPr>
          </a:p>
          <a:p>
            <a:pPr lvl="1" eaLnBrk="1" hangingPunct="1"/>
            <a:endParaRPr lang="en-US" sz="2400" kern="1200" dirty="0">
              <a:solidFill>
                <a:srgbClr val="0070C0"/>
              </a:solidFill>
              <a:latin typeface="Calibri"/>
              <a:cs typeface="Calibri"/>
            </a:endParaRPr>
          </a:p>
          <a:p>
            <a:pPr lvl="0" eaLnBrk="1" hangingPunct="1"/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/>
            <a:endParaRPr lang="en-US" sz="2400" dirty="0">
              <a:solidFill>
                <a:srgbClr val="000066"/>
              </a:solidFill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9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4" y="260648"/>
            <a:ext cx="9144000" cy="503337"/>
          </a:xfrm>
        </p:spPr>
        <p:txBody>
          <a:bodyPr/>
          <a:lstStyle/>
          <a:p>
            <a:r>
              <a:rPr lang="en-GB" kern="1200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Particle astrophysics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16" y="836712"/>
            <a:ext cx="8856984" cy="4103910"/>
          </a:xfrm>
        </p:spPr>
        <p:txBody>
          <a:bodyPr/>
          <a:lstStyle/>
          <a:p>
            <a:pPr lvl="0" eaLnBrk="1" hangingPunct="1"/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for vibrant UK gravitational waves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kern="1200" dirty="0" smtClean="0">
                <a:solidFill>
                  <a:srgbClr val="0070C0"/>
                </a:solidFill>
                <a:latin typeface="Calibri"/>
                <a:cs typeface="Calibri"/>
              </a:rPr>
              <a:t>GW </a:t>
            </a:r>
            <a:r>
              <a:rPr lang="en-US" sz="2400" kern="1200" dirty="0">
                <a:solidFill>
                  <a:srgbClr val="0070C0"/>
                </a:solidFill>
                <a:latin typeface="Calibri"/>
                <a:cs typeface="Calibri"/>
              </a:rPr>
              <a:t>programme is highest priority in Particle Astrophysics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sz="2400" kern="1200" dirty="0" smtClean="0">
                <a:solidFill>
                  <a:srgbClr val="0070C0"/>
                </a:solidFill>
                <a:latin typeface="Calibri"/>
                <a:cs typeface="Calibri"/>
              </a:rPr>
              <a:t>UK </a:t>
            </a:r>
            <a:r>
              <a:rPr lang="en-GB" sz="2400" kern="1200" dirty="0">
                <a:solidFill>
                  <a:srgbClr val="0070C0"/>
                </a:solidFill>
                <a:latin typeface="Calibri"/>
                <a:cs typeface="Calibri"/>
              </a:rPr>
              <a:t>had </a:t>
            </a:r>
            <a:r>
              <a:rPr lang="en-GB" sz="2400" kern="1200" dirty="0" smtClean="0">
                <a:solidFill>
                  <a:srgbClr val="0070C0"/>
                </a:solidFill>
                <a:latin typeface="Calibri"/>
                <a:cs typeface="Calibri"/>
              </a:rPr>
              <a:t>critical </a:t>
            </a:r>
            <a:r>
              <a:rPr lang="en-GB" sz="2400" kern="1200" dirty="0">
                <a:solidFill>
                  <a:srgbClr val="0070C0"/>
                </a:solidFill>
                <a:latin typeface="Calibri"/>
                <a:cs typeface="Calibri"/>
              </a:rPr>
              <a:t>development role in </a:t>
            </a:r>
            <a:r>
              <a:rPr lang="en-GB" sz="2400" kern="1200" dirty="0" smtClean="0">
                <a:solidFill>
                  <a:srgbClr val="0070C0"/>
                </a:solidFill>
                <a:latin typeface="Calibri"/>
                <a:cs typeface="Calibri"/>
              </a:rPr>
              <a:t>first LIGO detection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sz="2400" kern="1200" dirty="0" smtClean="0">
                <a:solidFill>
                  <a:srgbClr val="0070C0"/>
                </a:solidFill>
                <a:latin typeface="Calibri"/>
                <a:cs typeface="Calibri"/>
              </a:rPr>
              <a:t>BOP considering the need to maintain UK leadership and fully exploit the new </a:t>
            </a:r>
            <a:r>
              <a:rPr lang="en-GB" sz="2400" kern="1200" dirty="0">
                <a:solidFill>
                  <a:srgbClr val="0070C0"/>
                </a:solidFill>
                <a:latin typeface="Calibri"/>
                <a:cs typeface="Calibri"/>
              </a:rPr>
              <a:t>field of gravitational waves </a:t>
            </a:r>
            <a:r>
              <a:rPr lang="en-GB" sz="2400" kern="1200" dirty="0" smtClean="0">
                <a:solidFill>
                  <a:srgbClr val="0070C0"/>
                </a:solidFill>
                <a:latin typeface="Calibri"/>
                <a:cs typeface="Calibri"/>
              </a:rPr>
              <a:t>astronomy</a:t>
            </a:r>
            <a:endParaRPr lang="en-US" sz="2400" kern="1200" dirty="0">
              <a:solidFill>
                <a:srgbClr val="0070C0"/>
              </a:solidFill>
              <a:latin typeface="Calibri"/>
              <a:cs typeface="Calibri"/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dark matter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searches with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LUX-ZEPLIN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kern="1200" dirty="0" smtClean="0">
                <a:solidFill>
                  <a:srgbClr val="0070C0"/>
                </a:solidFill>
                <a:latin typeface="Calibri"/>
                <a:cs typeface="Calibri"/>
              </a:rPr>
              <a:t>UK </a:t>
            </a:r>
            <a:r>
              <a:rPr lang="en-US" sz="2400" kern="1200" dirty="0">
                <a:solidFill>
                  <a:srgbClr val="0070C0"/>
                </a:solidFill>
                <a:latin typeface="Calibri"/>
                <a:cs typeface="Calibri"/>
              </a:rPr>
              <a:t>participating in construction phase of US-led project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0070C0"/>
                </a:solidFill>
                <a:latin typeface="Calibri"/>
                <a:cs typeface="Calibri"/>
              </a:rPr>
              <a:t>Successfully passed the DOE CD 2/3b review (April 16)</a:t>
            </a:r>
          </a:p>
          <a:p>
            <a:endParaRPr lang="en-GB" kern="12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441899"/>
            <a:ext cx="5645996" cy="24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441899"/>
            <a:ext cx="3484763" cy="24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33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75345"/>
          </a:xfrm>
        </p:spPr>
        <p:txBody>
          <a:bodyPr/>
          <a:lstStyle/>
          <a:p>
            <a:r>
              <a:rPr lang="en-GB" kern="1200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Nuclear 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890" y="908720"/>
            <a:ext cx="8748464" cy="3800488"/>
          </a:xfrm>
        </p:spPr>
        <p:txBody>
          <a:bodyPr/>
          <a:lstStyle/>
          <a:p>
            <a:pPr lvl="0" eaLnBrk="1" hangingPunct="1"/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UK groups exploiting wide variety of international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facilities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70C0"/>
                </a:solidFill>
                <a:latin typeface="Calibri"/>
                <a:cs typeface="Calibri"/>
              </a:rPr>
              <a:t>ISOLDE, Jyvaskyla, JLAB, GANIL etc.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70C0"/>
                </a:solidFill>
                <a:latin typeface="Calibri"/>
                <a:cs typeface="Calibri"/>
              </a:rPr>
              <a:t>Experiment support for AGATA and ALICE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0070C0"/>
                </a:solidFill>
                <a:latin typeface="Calibri"/>
                <a:cs typeface="Calibri"/>
              </a:rPr>
              <a:t>Outcome of next NP Consolidated Grants round due in July </a:t>
            </a:r>
            <a:r>
              <a:rPr lang="en-GB" sz="2400" kern="1200" dirty="0" smtClean="0">
                <a:solidFill>
                  <a:srgbClr val="0070C0"/>
                </a:solidFill>
                <a:latin typeface="Calibri"/>
                <a:cs typeface="Calibri"/>
              </a:rPr>
              <a:t>2017</a:t>
            </a:r>
          </a:p>
          <a:p>
            <a:pPr eaLnBrk="1" hangingPunct="1"/>
            <a:r>
              <a:rPr lang="en-US" dirty="0" smtClean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Support </a:t>
            </a:r>
            <a:r>
              <a:rPr lang="en-US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for new NP theory group at </a:t>
            </a:r>
            <a:r>
              <a:rPr lang="en-US" dirty="0" smtClean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York</a:t>
            </a:r>
          </a:p>
          <a:p>
            <a:pPr lvl="0" eaLnBrk="1" hangingPunct="1"/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Several NP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funded to help broaden programme: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070C0"/>
                </a:solidFill>
                <a:latin typeface="Calibri"/>
                <a:cs typeface="Calibri"/>
              </a:rPr>
              <a:t>Includes major contribution to NuSTAR construction programme at FAIR (largely completed)</a:t>
            </a:r>
          </a:p>
          <a:p>
            <a:pPr marL="457200" lvl="1" indent="0" eaLnBrk="1" hangingPunct="1">
              <a:buNone/>
            </a:pPr>
            <a:endParaRPr lang="en-US" sz="2400" b="1" dirty="0">
              <a:solidFill>
                <a:srgbClr val="000066"/>
              </a:solidFill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61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604448" cy="5733256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challenging times ahead</a:t>
            </a:r>
          </a:p>
          <a:p>
            <a:pPr marL="742950" lvl="2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1200" dirty="0">
                <a:solidFill>
                  <a:srgbClr val="0070C0"/>
                </a:solidFill>
                <a:latin typeface="Calibri"/>
                <a:cs typeface="Calibri"/>
              </a:rPr>
              <a:t>Balancing the programme under flat cash</a:t>
            </a:r>
          </a:p>
          <a:p>
            <a:pPr marL="742950" lvl="2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1200" dirty="0">
                <a:solidFill>
                  <a:srgbClr val="0070C0"/>
                </a:solidFill>
                <a:latin typeface="Calibri"/>
                <a:cs typeface="Calibri"/>
              </a:rPr>
              <a:t>Preparing for UKRI</a:t>
            </a:r>
          </a:p>
          <a:p>
            <a:pPr marL="742950" lvl="2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1200" dirty="0">
                <a:solidFill>
                  <a:srgbClr val="0070C0"/>
                </a:solidFill>
                <a:latin typeface="Calibri"/>
                <a:cs typeface="Calibri"/>
              </a:rPr>
              <a:t>Preparing for the next CSR</a:t>
            </a:r>
          </a:p>
          <a:p>
            <a:pPr marL="342900" lvl="1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Opportunities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all of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</a:t>
            </a:r>
          </a:p>
          <a:p>
            <a:pPr marL="742950" lvl="2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1200" dirty="0">
                <a:solidFill>
                  <a:srgbClr val="0070C0"/>
                </a:solidFill>
                <a:latin typeface="Calibri"/>
                <a:cs typeface="Calibri"/>
              </a:rPr>
              <a:t>Government recognises </a:t>
            </a:r>
            <a:r>
              <a:rPr lang="en-GB" sz="2400" kern="1200" dirty="0" smtClean="0">
                <a:solidFill>
                  <a:srgbClr val="0070C0"/>
                </a:solidFill>
                <a:latin typeface="Calibri"/>
                <a:cs typeface="Calibri"/>
              </a:rPr>
              <a:t>your value </a:t>
            </a:r>
            <a:r>
              <a:rPr lang="en-GB" sz="2400" kern="1200" dirty="0">
                <a:solidFill>
                  <a:srgbClr val="0070C0"/>
                </a:solidFill>
                <a:latin typeface="Calibri"/>
                <a:cs typeface="Calibri"/>
              </a:rPr>
              <a:t>and doesn’t intend harm</a:t>
            </a:r>
          </a:p>
          <a:p>
            <a:pPr marL="742950" lvl="2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1200" dirty="0">
                <a:solidFill>
                  <a:srgbClr val="0070C0"/>
                </a:solidFill>
                <a:latin typeface="Calibri"/>
                <a:cs typeface="Calibri"/>
              </a:rPr>
              <a:t>UKRI should deliver more coherent funding approach allowing excellence to shine</a:t>
            </a:r>
          </a:p>
          <a:p>
            <a:pPr marL="742950" lvl="2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1200" dirty="0">
                <a:solidFill>
                  <a:srgbClr val="0070C0"/>
                </a:solidFill>
                <a:latin typeface="Calibri"/>
                <a:cs typeface="Calibri"/>
              </a:rPr>
              <a:t>CSR is an opportunity </a:t>
            </a:r>
            <a:r>
              <a:rPr lang="en-GB" sz="2400" kern="1200" dirty="0" smtClean="0">
                <a:solidFill>
                  <a:srgbClr val="0070C0"/>
                </a:solidFill>
                <a:latin typeface="Calibri"/>
                <a:cs typeface="Calibri"/>
              </a:rPr>
              <a:t>to return to stability </a:t>
            </a:r>
            <a:endParaRPr lang="en-GB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457200" eaLnBrk="1" fontAlgn="t" hangingPunct="1">
              <a:lnSpc>
                <a:spcPct val="80000"/>
              </a:lnSpc>
              <a:defRPr/>
            </a:pPr>
            <a:endParaRPr lang="en-GB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chemeClr val="accent4"/>
              </a:solidFill>
              <a:latin typeface="Calibri" panose="020F0502020204030204" pitchFamily="34" charset="0"/>
              <a:ea typeface="ヒラギノ角ゴ Pro W3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accent4"/>
              </a:solidFill>
              <a:latin typeface="Calibri" panose="020F0502020204030204" pitchFamily="34" charset="0"/>
              <a:ea typeface="ヒラギノ角ゴ Pro W3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			</a:t>
            </a:r>
            <a:endParaRPr lang="en-GB" dirty="0">
              <a:solidFill>
                <a:schemeClr val="accent4"/>
              </a:solidFill>
              <a:latin typeface="Calibri" panose="020F0502020204030204" pitchFamily="34" charset="0"/>
              <a:ea typeface="ヒラギノ角ゴ Pro W3" charset="0"/>
              <a:cs typeface="Calibri" panose="020F0502020204030204" pitchFamily="34" charset="0"/>
            </a:endParaRPr>
          </a:p>
          <a:p>
            <a:endParaRPr lang="en-GB" dirty="0">
              <a:solidFill>
                <a:schemeClr val="accent4"/>
              </a:solidFill>
              <a:latin typeface="Calibri" panose="020F0502020204030204" pitchFamily="34" charset="0"/>
              <a:ea typeface="ヒラギノ角ゴ Pro W3" charset="0"/>
              <a:cs typeface="Calibri" panose="020F0502020204030204" pitchFamily="34" charset="0"/>
            </a:endParaRPr>
          </a:p>
          <a:p>
            <a:pPr lvl="1"/>
            <a:endParaRPr lang="en-GB" sz="2400" dirty="0">
              <a:solidFill>
                <a:srgbClr val="000000"/>
              </a:solidFill>
              <a:latin typeface="Calibri" panose="020F0502020204030204" pitchFamily="34" charset="0"/>
              <a:ea typeface="ヒラギノ角ゴ Pro W3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endParaRPr lang="en-GB" b="1" dirty="0">
              <a:solidFill>
                <a:srgbClr val="3C8C93"/>
              </a:solidFill>
              <a:latin typeface="Calibri" panose="020F0502020204030204" pitchFamily="34" charset="0"/>
              <a:ea typeface="ヒラギノ角ゴ Pro W3" charset="0"/>
              <a:cs typeface="Calibri" panose="020F050202020403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314" y="116632"/>
            <a:ext cx="9144000" cy="927695"/>
          </a:xfrm>
        </p:spPr>
        <p:txBody>
          <a:bodyPr/>
          <a:lstStyle/>
          <a:p>
            <a:pPr>
              <a:defRPr/>
            </a:pPr>
            <a:r>
              <a:rPr lang="en-GB" kern="1200" dirty="0" smtClean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en-GB" kern="1200" dirty="0">
              <a:solidFill>
                <a:srgbClr val="00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32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563" y="0"/>
            <a:ext cx="91789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1"/>
          <p:cNvSpPr txBox="1">
            <a:spLocks/>
          </p:cNvSpPr>
          <p:nvPr/>
        </p:nvSpPr>
        <p:spPr bwMode="auto">
          <a:xfrm>
            <a:off x="2484438" y="494188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GB" altLang="en-US" sz="5400" b="1">
                <a:solidFill>
                  <a:srgbClr val="002060"/>
                </a:solidFill>
                <a:latin typeface="Corisande" pitchFamily="2" charset="0"/>
                <a:cs typeface="Arial" charset="0"/>
              </a:rPr>
              <a:t>Questions</a:t>
            </a:r>
            <a:endParaRPr lang="en-US" altLang="en-US" sz="5400" b="1">
              <a:solidFill>
                <a:srgbClr val="002060"/>
              </a:solidFill>
              <a:latin typeface="Corisande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35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71800" y="413668"/>
            <a:ext cx="6372200" cy="927100"/>
          </a:xfrm>
        </p:spPr>
        <p:txBody>
          <a:bodyPr/>
          <a:lstStyle/>
          <a:p>
            <a:pPr>
              <a:defRPr/>
            </a:pPr>
            <a:r>
              <a:rPr lang="en-GB" kern="1200" dirty="0" smtClean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change coming….</a:t>
            </a:r>
            <a:endParaRPr lang="en-GB" kern="1200" dirty="0">
              <a:ln w="19050">
                <a:noFill/>
                <a:prstDash val="solid"/>
              </a:ln>
              <a:solidFill>
                <a:srgbClr val="00669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5087" y="1404259"/>
            <a:ext cx="5472608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Brexit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Department for Business, Energy and Industrial Strategy (BEIS) </a:t>
            </a:r>
          </a:p>
          <a:p>
            <a:pPr marL="800100" lvl="1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Merger of BIS </a:t>
            </a:r>
            <a:r>
              <a:rPr lang="en-GB" sz="24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and Department of Energy and Climate Change 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UK Research and Innovation (UKRI) 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New UKRI CEO</a:t>
            </a:r>
            <a:endParaRPr lang="en-GB" sz="2400" dirty="0">
              <a:solidFill>
                <a:srgbClr val="000000"/>
              </a:solidFill>
              <a:latin typeface="Calibri" panose="020F0502020204030204" pitchFamily="34" charset="0"/>
              <a:ea typeface="ヒラギノ角ゴ Pro W3"/>
              <a:cs typeface="Calibri" panose="020F0502020204030204" pitchFamily="34" charset="0"/>
            </a:endParaRPr>
          </a:p>
          <a:p>
            <a:pPr eaLnBrk="1" hangingPunct="1"/>
            <a:endParaRPr lang="en-GB" sz="2400" dirty="0">
              <a:solidFill>
                <a:srgbClr val="000000"/>
              </a:solidFill>
              <a:latin typeface="Lucida Grande"/>
              <a:ea typeface="ヒラギノ角ゴ Pro W3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8874" y="6236"/>
            <a:ext cx="3242550" cy="6541378"/>
            <a:chOff x="-18098" y="6236"/>
            <a:chExt cx="3082569" cy="653485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8098" y="5162183"/>
              <a:ext cx="2238378" cy="137890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697" y="3683360"/>
              <a:ext cx="2510677" cy="1573092"/>
            </a:xfrm>
            <a:prstGeom prst="rect">
              <a:avLst/>
            </a:prstGeom>
          </p:spPr>
        </p:pic>
        <p:pic>
          <p:nvPicPr>
            <p:cNvPr id="12" name="Content Placeholder 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1" y="6236"/>
              <a:ext cx="3064330" cy="1922260"/>
            </a:xfrm>
            <a:prstGeom prst="rect">
              <a:avLst/>
            </a:prstGeom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698" y="1928496"/>
              <a:ext cx="2773297" cy="1754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212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5575" y="-625735"/>
            <a:ext cx="10325056" cy="748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10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53976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>
              <a:defRPr/>
            </a:pPr>
            <a:r>
              <a:rPr lang="en-GB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 Research and Innovation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95536" y="909068"/>
            <a:ext cx="8352928" cy="57602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Single research and innovation funding body </a:t>
            </a:r>
            <a:endParaRPr lang="en-GB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Seven research councils, HEFCE’s research and knowledge </a:t>
            </a:r>
            <a:r>
              <a:rPr lang="en-GB" sz="2400" kern="1200" dirty="0" smtClean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exchange (known </a:t>
            </a:r>
            <a:r>
              <a:rPr lang="en-GB" sz="2400" kern="12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in future as Research England) and Innovate UK </a:t>
            </a:r>
            <a:r>
              <a:rPr lang="en-GB" sz="2400" kern="1200" dirty="0" smtClean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to merge into UKRI</a:t>
            </a:r>
            <a:endParaRPr lang="en-GB" sz="2400" kern="1200" dirty="0">
              <a:solidFill>
                <a:srgbClr val="006699"/>
              </a:solidFill>
              <a:latin typeface="Calibri" panose="020F0502020204030204" pitchFamily="34" charset="0"/>
              <a:ea typeface="ヒラギノ角ゴ Pro W3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Existing Royal </a:t>
            </a:r>
            <a:r>
              <a:rPr lang="en-GB" dirty="0"/>
              <a:t>Charters </a:t>
            </a:r>
            <a:r>
              <a:rPr lang="en-GB" dirty="0" smtClean="0"/>
              <a:t>revoked, and all staff</a:t>
            </a:r>
            <a:r>
              <a:rPr lang="en-GB" dirty="0"/>
              <a:t>, assets, agreements, </a:t>
            </a:r>
            <a:r>
              <a:rPr lang="en-GB" dirty="0" smtClean="0"/>
              <a:t>etc. legally </a:t>
            </a:r>
            <a:r>
              <a:rPr lang="en-GB" dirty="0"/>
              <a:t>transferred into </a:t>
            </a:r>
            <a:r>
              <a:rPr lang="en-GB" dirty="0" smtClean="0"/>
              <a:t>UKRI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UKRI expected to start on 1 April 2018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solidFill>
                  <a:schemeClr val="tx1"/>
                </a:solidFill>
              </a:rPr>
              <a:t>Councils, Research England and Innovate </a:t>
            </a:r>
            <a:r>
              <a:rPr lang="en-GB" dirty="0">
                <a:solidFill>
                  <a:schemeClr val="tx1"/>
                </a:solidFill>
              </a:rPr>
              <a:t>will </a:t>
            </a:r>
            <a:r>
              <a:rPr lang="en-GB" dirty="0" smtClean="0">
                <a:solidFill>
                  <a:schemeClr val="tx1"/>
                </a:solidFill>
              </a:rPr>
              <a:t>continue “in name” as UKRI committees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Budgets for each </a:t>
            </a:r>
            <a:r>
              <a:rPr lang="en-GB" sz="2400" kern="1200" dirty="0" smtClean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set </a:t>
            </a:r>
            <a:r>
              <a:rPr lang="en-GB" sz="2400" kern="12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separately by </a:t>
            </a:r>
            <a:r>
              <a:rPr lang="en-GB" sz="2400" kern="1200" dirty="0" err="1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SoS</a:t>
            </a:r>
            <a:endParaRPr lang="en-GB" sz="2400" kern="1200" dirty="0">
              <a:solidFill>
                <a:srgbClr val="006699"/>
              </a:solidFill>
              <a:latin typeface="Calibri" panose="020F0502020204030204" pitchFamily="34" charset="0"/>
              <a:ea typeface="ヒラギノ角ゴ Pro W3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Each committee will produce Delivery </a:t>
            </a:r>
            <a:r>
              <a:rPr lang="en-GB" sz="2400" kern="1200" dirty="0" smtClean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Plan within the context </a:t>
            </a:r>
            <a:r>
              <a:rPr lang="en-GB" sz="2400" kern="12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of the overall UKRI strategy</a:t>
            </a:r>
          </a:p>
        </p:txBody>
      </p:sp>
    </p:spTree>
    <p:extLst>
      <p:ext uri="{BB962C8B-B14F-4D97-AF65-F5344CB8AC3E}">
        <p14:creationId xmlns:p14="http://schemas.microsoft.com/office/powerpoint/2010/main" val="7293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Establishment and transition</a:t>
            </a:r>
            <a:endParaRPr lang="en-GB" dirty="0">
              <a:solidFill>
                <a:srgbClr val="00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95536" y="3171825"/>
            <a:ext cx="8748464" cy="32403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Higher Education and Research Bill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Schedule based on Royal Assent in the Spring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UKRI interim </a:t>
            </a:r>
            <a:r>
              <a:rPr lang="en-GB" sz="2400" dirty="0">
                <a:solidFill>
                  <a:schemeClr val="tx1"/>
                </a:solidFill>
              </a:rPr>
              <a:t>Chair appointed – Sir John </a:t>
            </a:r>
            <a:r>
              <a:rPr lang="en-GB" sz="2400" dirty="0" smtClean="0">
                <a:solidFill>
                  <a:schemeClr val="tx1"/>
                </a:solidFill>
              </a:rPr>
              <a:t>Kingman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CEO </a:t>
            </a:r>
            <a:r>
              <a:rPr lang="en-GB" sz="2400" dirty="0">
                <a:solidFill>
                  <a:schemeClr val="tx1"/>
                </a:solidFill>
              </a:rPr>
              <a:t>– appointment process </a:t>
            </a:r>
            <a:r>
              <a:rPr lang="en-GB" sz="2400" dirty="0" smtClean="0">
                <a:solidFill>
                  <a:schemeClr val="tx1"/>
                </a:solidFill>
              </a:rPr>
              <a:t>underway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Aiming for April 2017 start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Shadow </a:t>
            </a:r>
            <a:r>
              <a:rPr lang="en-GB" sz="2400" dirty="0">
                <a:solidFill>
                  <a:schemeClr val="tx1"/>
                </a:solidFill>
              </a:rPr>
              <a:t>body to be established in </a:t>
            </a:r>
            <a:r>
              <a:rPr lang="en-GB" sz="2400" dirty="0" smtClean="0">
                <a:solidFill>
                  <a:schemeClr val="tx1"/>
                </a:solidFill>
              </a:rPr>
              <a:t>2017</a:t>
            </a:r>
            <a:endParaRPr lang="en-GB" dirty="0">
              <a:solidFill>
                <a:srgbClr val="006699"/>
              </a:solidFill>
            </a:endParaRPr>
          </a:p>
        </p:txBody>
      </p:sp>
      <p:pic>
        <p:nvPicPr>
          <p:cNvPr id="5" name="Content Placeholder 4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764704"/>
            <a:ext cx="770485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/>
          <p:nvPr/>
        </p:nvSpPr>
        <p:spPr>
          <a:xfrm>
            <a:off x="4211960" y="2811785"/>
            <a:ext cx="1270992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600" b="1" dirty="0">
                <a:solidFill>
                  <a:srgbClr val="0066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Current stage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220072" y="2349228"/>
            <a:ext cx="0" cy="576064"/>
          </a:xfrm>
          <a:prstGeom prst="line">
            <a:avLst/>
          </a:prstGeom>
          <a:ln w="19050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694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3976"/>
            <a:ext cx="9144000" cy="927100"/>
          </a:xfrm>
        </p:spPr>
        <p:txBody>
          <a:bodyPr/>
          <a:lstStyle/>
          <a:p>
            <a:pPr>
              <a:defRPr/>
            </a:pPr>
            <a:r>
              <a:rPr lang="en-GB" kern="1200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UKRI - a great opportunity </a:t>
            </a:r>
            <a:endParaRPr lang="en-GB" kern="1200" dirty="0">
              <a:ln w="19050">
                <a:noFill/>
                <a:prstDash val="solid"/>
              </a:ln>
              <a:solidFill>
                <a:srgbClr val="00669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051" y="1514980"/>
            <a:ext cx="38849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Further</a:t>
            </a:r>
            <a:r>
              <a:rPr lang="en-GB" sz="24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enhance excellent reputation for science 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Increase synergies/multi-disciplinary work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Increase impact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  <a:ea typeface="ヒラギノ角ゴ Pro W3"/>
              <a:cs typeface="Calibri" panose="020F0502020204030204" pitchFamily="34" charset="0"/>
            </a:endParaRPr>
          </a:p>
          <a:p>
            <a:pPr algn="ctr" eaLnBrk="1" hangingPunct="1"/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  <a:ea typeface="ヒラギノ角ゴ Pro W3"/>
              <a:cs typeface="Calibri" panose="020F0502020204030204" pitchFamily="34" charset="0"/>
            </a:endParaRPr>
          </a:p>
          <a:p>
            <a:pPr algn="ctr" eaLnBrk="1" hangingPunct="1"/>
            <a:endParaRPr lang="en-GB" sz="2400" b="1" dirty="0">
              <a:solidFill>
                <a:srgbClr val="006699"/>
              </a:solidFill>
              <a:latin typeface="Calibri" panose="020F0502020204030204" pitchFamily="34" charset="0"/>
              <a:ea typeface="ヒラギノ角ゴ Pro W3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236" y="1643708"/>
            <a:ext cx="4327128" cy="2881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4941168"/>
            <a:ext cx="8820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2400" b="1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“The whole is more than the sum of its parts”</a:t>
            </a:r>
            <a:endParaRPr lang="en-GB" sz="2400" dirty="0">
              <a:solidFill>
                <a:srgbClr val="006699"/>
              </a:solidFill>
              <a:latin typeface="Lucida Grande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570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3976"/>
            <a:ext cx="6732240" cy="688448"/>
          </a:xfrm>
        </p:spPr>
        <p:txBody>
          <a:bodyPr/>
          <a:lstStyle/>
          <a:p>
            <a:pPr>
              <a:defRPr/>
            </a:pPr>
            <a:r>
              <a:rPr lang="en-GB" kern="12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Some challenges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742424"/>
            <a:ext cx="626469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Must ensure academic partners continue to be provided with the </a:t>
            </a:r>
            <a:r>
              <a:rPr lang="en-GB" sz="2400" i="1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long-term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 support they need for world-leading research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Requirement </a:t>
            </a:r>
            <a:r>
              <a:rPr lang="en-GB" sz="24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for scientists and facilities to be retained within STFC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Uncertainties in support services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Single culture across all RCs, Innovate and HEFCE?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STFC, NERC, MRC, BBSRC more than grants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9,000+ scientists across UKRI family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Critical national science infrastructure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6699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Flexibility to grow </a:t>
            </a:r>
          </a:p>
        </p:txBody>
      </p:sp>
      <p:pic>
        <p:nvPicPr>
          <p:cNvPr id="6" name="Picture 5"/>
          <p:cNvPicPr preferRelativeResize="0"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3023" y="-2307"/>
            <a:ext cx="2410977" cy="180727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3604680"/>
            <a:ext cx="2411760" cy="16561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6732240" y="5229200"/>
            <a:ext cx="2411760" cy="1628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1" y="1772816"/>
            <a:ext cx="2411760" cy="182847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535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3408</TotalTime>
  <Words>1804</Words>
  <Application>Microsoft Office PowerPoint</Application>
  <PresentationFormat>On-screen Show (4:3)</PresentationFormat>
  <Paragraphs>263</Paragraphs>
  <Slides>37</Slides>
  <Notes>10</Notes>
  <HiddenSlides>5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1_Blank Presentation</vt:lpstr>
      <vt:lpstr>2_Blank Presentation</vt:lpstr>
      <vt:lpstr>Planning for UKRI: STFC town meeting  Durham, December 2016</vt:lpstr>
      <vt:lpstr>PowerPoint Presentation</vt:lpstr>
      <vt:lpstr>First impressions </vt:lpstr>
      <vt:lpstr>But change coming….</vt:lpstr>
      <vt:lpstr>PowerPoint Presentation</vt:lpstr>
      <vt:lpstr>PowerPoint Presentation</vt:lpstr>
      <vt:lpstr>PowerPoint Presentation</vt:lpstr>
      <vt:lpstr>UKRI - a great opportunity </vt:lpstr>
      <vt:lpstr>Some challenges</vt:lpstr>
      <vt:lpstr>PowerPoint Presentation</vt:lpstr>
      <vt:lpstr>PowerPoint Presentation</vt:lpstr>
      <vt:lpstr>Areas of potential impact</vt:lpstr>
      <vt:lpstr>What next?</vt:lpstr>
      <vt:lpstr>PowerPoint Presentation</vt:lpstr>
      <vt:lpstr>Public finances</vt:lpstr>
      <vt:lpstr>Autumn Statement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Balance of Programmes Objectives</vt:lpstr>
      <vt:lpstr>BoP timeline</vt:lpstr>
      <vt:lpstr>Panel Membership</vt:lpstr>
      <vt:lpstr>PowerPoint Presentation</vt:lpstr>
      <vt:lpstr>PowerPoint Presentation</vt:lpstr>
      <vt:lpstr>PowerPoint Presentation</vt:lpstr>
      <vt:lpstr>PowerPoint Presentation</vt:lpstr>
      <vt:lpstr>Studentships and Fellowships</vt:lpstr>
      <vt:lpstr>CERN</vt:lpstr>
      <vt:lpstr>Neutrinos</vt:lpstr>
      <vt:lpstr>Particle Physics Reviews</vt:lpstr>
      <vt:lpstr>Consolidated Grants</vt:lpstr>
      <vt:lpstr>Particle astrophysics</vt:lpstr>
      <vt:lpstr>Nuclear physics</vt:lpstr>
      <vt:lpstr>Summary</vt:lpstr>
      <vt:lpstr>PowerPoint Presentation</vt:lpstr>
    </vt:vector>
  </TitlesOfParts>
  <Company>UK SBS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Vincent, Colin (STFC,SO,PROG)</dc:creator>
  <cp:lastModifiedBy>O'Connor, Terry (STFC,SO,COMMS)</cp:lastModifiedBy>
  <cp:revision>38</cp:revision>
  <dcterms:created xsi:type="dcterms:W3CDTF">2016-11-09T12:32:00Z</dcterms:created>
  <dcterms:modified xsi:type="dcterms:W3CDTF">2016-12-21T10:07:58Z</dcterms:modified>
</cp:coreProperties>
</file>