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75" r:id="rId9"/>
    <p:sldId id="265" r:id="rId10"/>
    <p:sldId id="263" r:id="rId11"/>
    <p:sldId id="264" r:id="rId12"/>
    <p:sldId id="268" r:id="rId13"/>
    <p:sldId id="269" r:id="rId14"/>
    <p:sldId id="272" r:id="rId15"/>
    <p:sldId id="270" r:id="rId16"/>
    <p:sldId id="271" r:id="rId17"/>
    <p:sldId id="286" r:id="rId18"/>
    <p:sldId id="287" r:id="rId19"/>
    <p:sldId id="288" r:id="rId20"/>
    <p:sldId id="289" r:id="rId21"/>
    <p:sldId id="290" r:id="rId22"/>
    <p:sldId id="291" r:id="rId23"/>
    <p:sldId id="279" r:id="rId24"/>
    <p:sldId id="273" r:id="rId25"/>
    <p:sldId id="295" r:id="rId26"/>
    <p:sldId id="274" r:id="rId27"/>
    <p:sldId id="296" r:id="rId28"/>
    <p:sldId id="284" r:id="rId29"/>
    <p:sldId id="285" r:id="rId30"/>
    <p:sldId id="282" r:id="rId31"/>
    <p:sldId id="280" r:id="rId32"/>
    <p:sldId id="297" r:id="rId33"/>
    <p:sldId id="281" r:id="rId34"/>
    <p:sldId id="283" r:id="rId35"/>
    <p:sldId id="293" r:id="rId36"/>
    <p:sldId id="292" r:id="rId37"/>
    <p:sldId id="294" r:id="rId38"/>
    <p:sldId id="266" r:id="rId39"/>
    <p:sldId id="276" r:id="rId40"/>
    <p:sldId id="277" r:id="rId41"/>
    <p:sldId id="278" r:id="rId42"/>
    <p:sldId id="26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61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87AE5-25FC-4BC3-AB57-2EA004842BDA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230D7-FF15-4811-8A9D-0581E6395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5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30D7-FF15-4811-8A9D-0581E6395C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13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30D7-FF15-4811-8A9D-0581E6395C0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81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46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09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94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89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5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57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15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7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19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95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662D-E78F-4441-A47B-5820F523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07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5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Current and Future Status of Heavy Ion Physics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334000"/>
            <a:ext cx="2667000" cy="990600"/>
          </a:xfrm>
        </p:spPr>
        <p:txBody>
          <a:bodyPr>
            <a:normAutofit/>
          </a:bodyPr>
          <a:lstStyle/>
          <a:p>
            <a:pPr algn="l"/>
            <a:r>
              <a:rPr lang="en-GB" sz="1800" dirty="0" smtClean="0">
                <a:solidFill>
                  <a:schemeClr val="tx1"/>
                </a:solidFill>
              </a:rPr>
              <a:t>O. Villalobos Baillie</a:t>
            </a:r>
          </a:p>
          <a:p>
            <a:pPr algn="l"/>
            <a:r>
              <a:rPr lang="en-GB" sz="1800" dirty="0" smtClean="0">
                <a:solidFill>
                  <a:schemeClr val="tx1"/>
                </a:solidFill>
              </a:rPr>
              <a:t>University of Birmingham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Exclusive Vector Meson Production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10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457200" y="1219200"/>
            <a:ext cx="3822700" cy="2578100"/>
            <a:chOff x="457200" y="1066800"/>
            <a:chExt cx="3822700" cy="2578100"/>
          </a:xfrm>
        </p:grpSpPr>
        <p:sp>
          <p:nvSpPr>
            <p:cNvPr id="7" name="Rectangle 6"/>
            <p:cNvSpPr/>
            <p:nvPr/>
          </p:nvSpPr>
          <p:spPr>
            <a:xfrm>
              <a:off x="457200" y="3352800"/>
              <a:ext cx="3822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066800"/>
              <a:ext cx="3822700" cy="2578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719235"/>
              </p:ext>
            </p:extLst>
          </p:nvPr>
        </p:nvGraphicFramePr>
        <p:xfrm>
          <a:off x="457200" y="3962400"/>
          <a:ext cx="45608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4" imgW="3136680" imgH="482400" progId="Equation.DSMT4">
                  <p:embed/>
                </p:oleObj>
              </mc:Choice>
              <mc:Fallback>
                <p:oleObj name="Equation" r:id="rId4" imgW="3136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962400"/>
                        <a:ext cx="4560887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28538" y="4672980"/>
            <a:ext cx="173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LEADING ORDER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3276600" cy="3276600"/>
          </a:xfrm>
        </p:spPr>
      </p:pic>
      <p:sp>
        <p:nvSpPr>
          <p:cNvPr id="17" name="TextBox 16"/>
          <p:cNvSpPr txBox="1"/>
          <p:nvPr/>
        </p:nvSpPr>
        <p:spPr>
          <a:xfrm>
            <a:off x="5715000" y="4659868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ArXiv:1605.06966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5181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analyses from ALICE and CMS, using Run 1 data, point to moderate shadowing in the nucleus.  Run 2 analyses, currently underway, will already yield a very large increase in statistics (e.g. factor 50 for ALICE in the forward region) allowing more detailed differential studies to be made.</a:t>
            </a:r>
          </a:p>
        </p:txBody>
      </p:sp>
    </p:spTree>
    <p:extLst>
      <p:ext uri="{BB962C8B-B14F-4D97-AF65-F5344CB8AC3E}">
        <p14:creationId xmlns:p14="http://schemas.microsoft.com/office/powerpoint/2010/main" val="16754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Dijet Production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648200"/>
            <a:ext cx="8229600" cy="14779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Precision measurements of </a:t>
            </a:r>
            <a:r>
              <a:rPr lang="el-GR" dirty="0"/>
              <a:t>η</a:t>
            </a:r>
            <a:r>
              <a:rPr lang="en-GB" baseline="-25000" dirty="0" err="1"/>
              <a:t>dijet</a:t>
            </a:r>
            <a:r>
              <a:rPr lang="en-GB" dirty="0"/>
              <a:t> = (</a:t>
            </a:r>
            <a:r>
              <a:rPr lang="el-GR" dirty="0"/>
              <a:t>η1+η2)/2∝0.5 </a:t>
            </a:r>
            <a:r>
              <a:rPr lang="en-GB" dirty="0" smtClean="0"/>
              <a:t>log(</a:t>
            </a:r>
            <a:r>
              <a:rPr lang="en-GB" dirty="0" err="1" smtClean="0"/>
              <a:t>x</a:t>
            </a:r>
            <a:r>
              <a:rPr lang="en-GB" baseline="-25000" dirty="0" err="1" smtClean="0"/>
              <a:t>p</a:t>
            </a:r>
            <a:r>
              <a:rPr lang="en-GB" dirty="0" smtClean="0"/>
              <a:t>/</a:t>
            </a:r>
            <a:r>
              <a:rPr lang="en-GB" dirty="0" err="1" smtClean="0"/>
              <a:t>x</a:t>
            </a:r>
            <a:r>
              <a:rPr lang="en-GB" baseline="-25000" dirty="0" err="1" smtClean="0"/>
              <a:t>Pb</a:t>
            </a:r>
            <a:r>
              <a:rPr lang="en-GB" dirty="0" smtClean="0"/>
              <a:t>) </a:t>
            </a:r>
            <a:r>
              <a:rPr lang="en-GB" dirty="0"/>
              <a:t>+ </a:t>
            </a:r>
            <a:r>
              <a:rPr lang="el-GR" dirty="0"/>
              <a:t>η</a:t>
            </a:r>
            <a:r>
              <a:rPr lang="en-GB" dirty="0" smtClean="0"/>
              <a:t>CM</a:t>
            </a:r>
          </a:p>
          <a:p>
            <a:r>
              <a:rPr lang="en-GB" dirty="0" smtClean="0"/>
              <a:t>Sensitive to (n)PDFs. Allows access to Q</a:t>
            </a:r>
            <a:r>
              <a:rPr lang="en-GB" baseline="30000" dirty="0" smtClean="0"/>
              <a:t>2</a:t>
            </a:r>
            <a:r>
              <a:rPr lang="en-GB" dirty="0" smtClean="0"/>
              <a:t> dependence</a:t>
            </a:r>
          </a:p>
          <a:p>
            <a:r>
              <a:rPr lang="en-GB" dirty="0" smtClean="0"/>
              <a:t>No PDF set satisfactory over whole range. Authors claim EPS09 does better than most.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11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010400" cy="277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15200" y="4015477"/>
            <a:ext cx="14112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√s = 5.02 </a:t>
            </a:r>
            <a:r>
              <a:rPr lang="en-GB" dirty="0" err="1" smtClean="0"/>
              <a:t>TeV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5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Temperature via Direct Photons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0"/>
            <a:ext cx="35052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Measurement of photons radiating from the plasma</a:t>
            </a:r>
          </a:p>
          <a:p>
            <a:r>
              <a:rPr lang="en-GB" dirty="0" smtClean="0"/>
              <a:t>Backgrounds from meson decays and hard processes</a:t>
            </a:r>
          </a:p>
          <a:p>
            <a:r>
              <a:rPr lang="en-GB" dirty="0" smtClean="0"/>
              <a:t>Important to characterise collisions. Need more differential measurements.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12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417806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1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Production of Heavy Flavour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4343400"/>
            <a:ext cx="3505200" cy="15541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Interaction of heavy particles with medium measured using R</a:t>
            </a:r>
            <a:r>
              <a:rPr lang="en-GB" baseline="-25000" dirty="0" smtClean="0"/>
              <a:t>AA</a:t>
            </a:r>
            <a:r>
              <a:rPr lang="en-GB" dirty="0" smtClean="0"/>
              <a:t>. </a:t>
            </a:r>
          </a:p>
          <a:p>
            <a:r>
              <a:rPr lang="en-GB" dirty="0" smtClean="0"/>
              <a:t>Also sensitive to </a:t>
            </a:r>
            <a:r>
              <a:rPr lang="en-GB" dirty="0" err="1" smtClean="0"/>
              <a:t>nPDF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O. Villalobos Baillie - UK HEP Forum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13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72001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319504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548640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ArXiv:1509.06888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3733800"/>
            <a:ext cx="216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CMS PAS HIN-16-011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548640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30000" dirty="0" smtClean="0"/>
              <a:t>0</a:t>
            </a:r>
            <a:r>
              <a:rPr lang="en-GB" dirty="0" smtClean="0"/>
              <a:t>, D</a:t>
            </a:r>
            <a:r>
              <a:rPr lang="en-GB" baseline="30000" dirty="0" smtClean="0"/>
              <a:t>+</a:t>
            </a:r>
            <a:r>
              <a:rPr lang="en-GB" dirty="0" smtClean="0"/>
              <a:t>, D*</a:t>
            </a:r>
            <a:endParaRPr lang="en-GB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236184"/>
              </p:ext>
            </p:extLst>
          </p:nvPr>
        </p:nvGraphicFramePr>
        <p:xfrm>
          <a:off x="5912728" y="5855732"/>
          <a:ext cx="2188375" cy="773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5" imgW="1257120" imgH="444240" progId="Equation.DSMT4">
                  <p:embed/>
                </p:oleObj>
              </mc:Choice>
              <mc:Fallback>
                <p:oleObj name="Equation" r:id="rId5" imgW="12571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2728" y="5855732"/>
                        <a:ext cx="2188375" cy="773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00" y="2145268"/>
            <a:ext cx="12250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</a:t>
            </a:r>
            <a:r>
              <a:rPr lang="en-GB" baseline="30000" dirty="0" smtClean="0">
                <a:solidFill>
                  <a:srgbClr val="FF0000"/>
                </a:solidFill>
              </a:rPr>
              <a:t>+</a:t>
            </a:r>
            <a:r>
              <a:rPr lang="en-GB" dirty="0" smtClean="0">
                <a:solidFill>
                  <a:srgbClr val="FF0000"/>
                </a:solidFill>
              </a:rPr>
              <a:t> →J/</a:t>
            </a:r>
            <a:r>
              <a:rPr lang="el-GR" dirty="0" smtClean="0">
                <a:solidFill>
                  <a:srgbClr val="FF0000"/>
                </a:solidFill>
              </a:rPr>
              <a:t>ψ</a:t>
            </a:r>
            <a:r>
              <a:rPr lang="en-GB" dirty="0" smtClean="0">
                <a:solidFill>
                  <a:srgbClr val="FF0000"/>
                </a:solidFill>
              </a:rPr>
              <a:t> K</a:t>
            </a:r>
            <a:r>
              <a:rPr lang="en-GB" baseline="30000" dirty="0" smtClean="0">
                <a:solidFill>
                  <a:srgbClr val="FF0000"/>
                </a:solidFill>
              </a:rPr>
              <a:t>+</a:t>
            </a:r>
            <a:endParaRPr lang="en-GB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FF0000"/>
                </a:solidFill>
              </a:rPr>
              <a:t>Quarkonium:Two</a:t>
            </a:r>
            <a:r>
              <a:rPr lang="en-GB" dirty="0" smtClean="0">
                <a:solidFill>
                  <a:srgbClr val="FF0000"/>
                </a:solidFill>
              </a:rPr>
              <a:t> effects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Two separate effects are expected for </a:t>
            </a:r>
            <a:r>
              <a:rPr lang="en-GB" dirty="0" err="1" smtClean="0"/>
              <a:t>quarkonium</a:t>
            </a:r>
            <a:endParaRPr lang="en-GB" dirty="0"/>
          </a:p>
          <a:p>
            <a:pPr lvl="1"/>
            <a:r>
              <a:rPr lang="en-GB" dirty="0" smtClean="0"/>
              <a:t>Suppression because of Debye colour screening. The amount of suppression depends on the “size” of the meson. The larger the effective radius, the more the suppression</a:t>
            </a:r>
          </a:p>
          <a:p>
            <a:pPr lvl="1"/>
            <a:r>
              <a:rPr lang="en-GB" i="1" dirty="0" smtClean="0"/>
              <a:t>Warning: </a:t>
            </a:r>
            <a:r>
              <a:rPr lang="en-GB" dirty="0" smtClean="0"/>
              <a:t>other descriptions exist.</a:t>
            </a:r>
            <a:endParaRPr lang="en-GB" i="1" dirty="0" smtClean="0"/>
          </a:p>
          <a:p>
            <a:pPr lvl="1"/>
            <a:r>
              <a:rPr lang="en-GB" dirty="0" smtClean="0"/>
              <a:t>Regeneration (if temperature high enough) because of thermal production)</a:t>
            </a:r>
          </a:p>
          <a:p>
            <a:pPr lvl="2"/>
            <a:r>
              <a:rPr lang="en-GB" dirty="0" smtClean="0"/>
              <a:t>At LHC, for the first time, temperature is high enough that regeneration of </a:t>
            </a:r>
            <a:r>
              <a:rPr lang="en-GB" dirty="0" err="1" smtClean="0"/>
              <a:t>charmonium</a:t>
            </a:r>
            <a:r>
              <a:rPr lang="en-GB" dirty="0" smtClean="0"/>
              <a:t> could be significant</a:t>
            </a:r>
          </a:p>
          <a:p>
            <a:pPr lvl="2"/>
            <a:r>
              <a:rPr lang="en-GB" dirty="0" smtClean="0"/>
              <a:t>Should be small or negligible for Upsilon states.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2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Quarkonium Production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15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1" y="1143000"/>
            <a:ext cx="877462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6248400" cy="29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5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Quarkonium Production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16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1" y="1143000"/>
            <a:ext cx="877462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6248400" cy="29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29832" y="3581400"/>
            <a:ext cx="7366368" cy="2583776"/>
            <a:chOff x="-4724400" y="5943600"/>
            <a:chExt cx="7366368" cy="258377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24400" y="5943600"/>
              <a:ext cx="3581400" cy="2583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0600" y="5943600"/>
              <a:ext cx="3632568" cy="2583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22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Jet Production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In 1982 </a:t>
            </a:r>
            <a:r>
              <a:rPr lang="en-GB" dirty="0" err="1" smtClean="0"/>
              <a:t>Bjorken</a:t>
            </a:r>
            <a:r>
              <a:rPr lang="en-GB" dirty="0" smtClean="0"/>
              <a:t> wrote a preprint (never published) proposing two ideas</a:t>
            </a:r>
          </a:p>
          <a:p>
            <a:r>
              <a:rPr lang="en-GB" dirty="0" smtClean="0"/>
              <a:t>QGP might be formed in high multiplicity pp collisions.</a:t>
            </a:r>
          </a:p>
          <a:p>
            <a:r>
              <a:rPr lang="en-GB" dirty="0" smtClean="0"/>
              <a:t>In a QGP, jets might undergo substantial quenching.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17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2386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7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Jet Production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In 1982 </a:t>
            </a:r>
            <a:r>
              <a:rPr lang="en-GB" dirty="0" err="1" smtClean="0"/>
              <a:t>Bjorken</a:t>
            </a:r>
            <a:r>
              <a:rPr lang="en-GB" dirty="0" smtClean="0"/>
              <a:t> wrote a preprint (never published) proposing two ideas</a:t>
            </a:r>
          </a:p>
          <a:p>
            <a:r>
              <a:rPr lang="en-GB" dirty="0" smtClean="0"/>
              <a:t>QGP might be formed in high multiplicity pp collisions.</a:t>
            </a:r>
          </a:p>
          <a:p>
            <a:r>
              <a:rPr lang="en-GB" dirty="0" smtClean="0"/>
              <a:t>In a QGP, jets might undergo substantial quenching.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18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2386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2863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2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Jet Production in AA collisions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239963"/>
          </a:xfrm>
        </p:spPr>
        <p:txBody>
          <a:bodyPr/>
          <a:lstStyle/>
          <a:p>
            <a:r>
              <a:rPr lang="en-GB" dirty="0" smtClean="0"/>
              <a:t>First evidence seen at RHIC. Looking at particles above  </a:t>
            </a:r>
            <a:r>
              <a:rPr lang="en-GB" dirty="0" err="1" smtClean="0"/>
              <a:t>pt</a:t>
            </a:r>
            <a:r>
              <a:rPr lang="en-GB" dirty="0" smtClean="0"/>
              <a:t> </a:t>
            </a:r>
            <a:r>
              <a:rPr lang="en-GB" dirty="0" err="1" smtClean="0"/>
              <a:t>cutoff</a:t>
            </a:r>
            <a:r>
              <a:rPr lang="en-GB" dirty="0" smtClean="0"/>
              <a:t>, the away side jet signal disappears in Au-Au, but not in pp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19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81397"/>
            <a:ext cx="4495799" cy="22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24600" y="1905000"/>
            <a:ext cx="261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STAR √s = 200 </a:t>
            </a:r>
            <a:r>
              <a:rPr lang="en-GB" dirty="0" err="1" smtClean="0">
                <a:solidFill>
                  <a:srgbClr val="FF0000"/>
                </a:solidFill>
              </a:rPr>
              <a:t>AGeV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AuAu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3492121"/>
            <a:ext cx="268464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600" dirty="0"/>
              <a:t>Phys.Rev.Lett.91:072304,2003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8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FF0000"/>
                </a:solidFill>
              </a:rPr>
              <a:t>Prologue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i="1" dirty="0" smtClean="0"/>
              <a:t>The field of ultrarelativistic heavy ion physics began about 30 years ago, when developments with the beams at BNL (AGS) and CERN (SPS) allowed the acceleration of heavy ion beams</a:t>
            </a:r>
          </a:p>
          <a:p>
            <a:pPr lvl="1"/>
            <a:r>
              <a:rPr lang="en-GB" dirty="0" smtClean="0"/>
              <a:t>c</a:t>
            </a:r>
            <a:r>
              <a:rPr lang="en-GB" i="1" dirty="0" smtClean="0"/>
              <a:t>. 1986		Si/O/S beams</a:t>
            </a:r>
          </a:p>
          <a:p>
            <a:pPr lvl="1"/>
            <a:r>
              <a:rPr lang="en-GB" i="1" dirty="0" smtClean="0"/>
              <a:t>1994		Au beams (BNL) and </a:t>
            </a:r>
            <a:r>
              <a:rPr lang="en-GB" i="1" dirty="0" err="1" smtClean="0"/>
              <a:t>Pb</a:t>
            </a:r>
            <a:r>
              <a:rPr lang="en-GB" i="1" dirty="0" smtClean="0"/>
              <a:t> beams 					(CERN)</a:t>
            </a:r>
          </a:p>
          <a:p>
            <a:pPr lvl="1"/>
            <a:r>
              <a:rPr lang="en-GB" i="1" dirty="0" smtClean="0"/>
              <a:t>2000		RHIC Au-Au collider (√</a:t>
            </a:r>
            <a:r>
              <a:rPr lang="en-GB" dirty="0" smtClean="0"/>
              <a:t>s</a:t>
            </a:r>
            <a:r>
              <a:rPr lang="en-GB" i="1" dirty="0" smtClean="0"/>
              <a:t> = 200 GeV) 					starts at BNL</a:t>
            </a:r>
          </a:p>
          <a:p>
            <a:pPr lvl="1"/>
            <a:r>
              <a:rPr lang="en-GB" i="1" dirty="0" smtClean="0"/>
              <a:t>2010		LHC collides </a:t>
            </a:r>
            <a:r>
              <a:rPr lang="en-GB" i="1" dirty="0" err="1" smtClean="0"/>
              <a:t>Pb</a:t>
            </a:r>
            <a:r>
              <a:rPr lang="en-GB" i="1" dirty="0" smtClean="0"/>
              <a:t> ions at √</a:t>
            </a:r>
            <a:r>
              <a:rPr lang="en-GB" dirty="0" smtClean="0"/>
              <a:t>s</a:t>
            </a:r>
            <a:r>
              <a:rPr lang="en-GB" i="1" dirty="0" smtClean="0"/>
              <a:t> = 2.76 </a:t>
            </a:r>
            <a:r>
              <a:rPr lang="en-GB" i="1" dirty="0" err="1" smtClean="0"/>
              <a:t>TeV</a:t>
            </a:r>
            <a:endParaRPr lang="en-GB" i="1" dirty="0" smtClean="0"/>
          </a:p>
          <a:p>
            <a:r>
              <a:rPr lang="en-GB" i="1" dirty="0" smtClean="0"/>
              <a:t>Initially, the aim was to find out whether a phase transition to a </a:t>
            </a:r>
            <a:r>
              <a:rPr lang="en-GB" i="1" dirty="0" err="1" smtClean="0"/>
              <a:t>deconfined</a:t>
            </a:r>
            <a:r>
              <a:rPr lang="en-GB" i="1" dirty="0" smtClean="0"/>
              <a:t> phase of matter, the QGP, occurred; subsequently, it has become a systematic study of the properties of this phase.</a:t>
            </a:r>
          </a:p>
          <a:p>
            <a:r>
              <a:rPr lang="en-GB" i="1" dirty="0" smtClean="0"/>
              <a:t>What has been achieved, and what are the next steps?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4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Fully reconstructed Jets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3276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Ratio of fragmentation functions shows a substantial increase in low-</a:t>
            </a:r>
            <a:r>
              <a:rPr lang="en-GB" i="1" dirty="0" smtClean="0"/>
              <a:t>z</a:t>
            </a:r>
            <a:r>
              <a:rPr lang="en-GB" dirty="0" smtClean="0"/>
              <a:t> production in central events with respect to peripheral events.</a:t>
            </a:r>
          </a:p>
          <a:p>
            <a:r>
              <a:rPr lang="en-GB" dirty="0" smtClean="0"/>
              <a:t>Similar effect in different rapidity intervals.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20</a:t>
            </a:fld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" y="1371600"/>
            <a:ext cx="521017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6248400"/>
            <a:ext cx="7485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ATLAS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dirty="0" smtClean="0"/>
              <a:t>Jet Masses in </a:t>
            </a:r>
            <a:r>
              <a:rPr lang="en-GB" dirty="0" err="1" smtClean="0"/>
              <a:t>pPb</a:t>
            </a:r>
            <a:r>
              <a:rPr lang="en-GB" dirty="0" smtClean="0"/>
              <a:t> and </a:t>
            </a:r>
            <a:r>
              <a:rPr lang="en-GB" dirty="0" err="1" smtClean="0"/>
              <a:t>PbPb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21</a:t>
            </a:fld>
            <a:endParaRPr lang="en-GB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7" y="1447800"/>
            <a:ext cx="80295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7" y="3760398"/>
            <a:ext cx="77247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77200" y="2609850"/>
            <a:ext cx="5469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pPb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077200" y="4267200"/>
            <a:ext cx="6655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PbPb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1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Jet Masses </a:t>
            </a:r>
            <a:r>
              <a:rPr lang="en-GB" dirty="0" err="1" smtClean="0">
                <a:solidFill>
                  <a:srgbClr val="FF0000"/>
                </a:solidFill>
              </a:rPr>
              <a:t>pPb</a:t>
            </a:r>
            <a:r>
              <a:rPr lang="en-GB" dirty="0" smtClean="0">
                <a:solidFill>
                  <a:srgbClr val="FF0000"/>
                </a:solidFill>
              </a:rPr>
              <a:t> and </a:t>
            </a:r>
            <a:r>
              <a:rPr lang="en-GB" dirty="0" err="1" smtClean="0">
                <a:solidFill>
                  <a:srgbClr val="FF0000"/>
                </a:solidFill>
              </a:rPr>
              <a:t>PbPb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8229600" cy="2362200"/>
          </a:xfrm>
        </p:spPr>
        <p:txBody>
          <a:bodyPr/>
          <a:lstStyle/>
          <a:p>
            <a:r>
              <a:rPr lang="en-GB" dirty="0" smtClean="0"/>
              <a:t>Ratio of jet masses </a:t>
            </a:r>
            <a:r>
              <a:rPr lang="en-GB" dirty="0" err="1" smtClean="0"/>
              <a:t>Pb-Pb</a:t>
            </a:r>
            <a:r>
              <a:rPr lang="en-GB" dirty="0" smtClean="0"/>
              <a:t>/</a:t>
            </a:r>
            <a:r>
              <a:rPr lang="en-GB" dirty="0" err="1" smtClean="0"/>
              <a:t>pPb</a:t>
            </a:r>
            <a:r>
              <a:rPr lang="en-GB" dirty="0" smtClean="0"/>
              <a:t> shows </a:t>
            </a:r>
            <a:r>
              <a:rPr lang="en-GB" dirty="0" err="1" smtClean="0"/>
              <a:t>PbPb</a:t>
            </a:r>
            <a:r>
              <a:rPr lang="en-GB" dirty="0" smtClean="0"/>
              <a:t> has a shift towards lower jet masses, not reproduced in current quenching models.</a:t>
            </a:r>
          </a:p>
          <a:p>
            <a:r>
              <a:rPr lang="en-GB" dirty="0" smtClean="0"/>
              <a:t>Related to </a:t>
            </a:r>
            <a:r>
              <a:rPr lang="en-GB" dirty="0" err="1" smtClean="0"/>
              <a:t>virtuality</a:t>
            </a:r>
            <a:r>
              <a:rPr lang="en-GB" dirty="0" smtClean="0"/>
              <a:t> of jets.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22</a:t>
            </a:fld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295400"/>
            <a:ext cx="7634287" cy="227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7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ALICE PID by </a:t>
            </a:r>
            <a:r>
              <a:rPr lang="en-GB" dirty="0" err="1" smtClean="0">
                <a:solidFill>
                  <a:srgbClr val="FF0000"/>
                </a:solidFill>
              </a:rPr>
              <a:t>dE</a:t>
            </a:r>
            <a:r>
              <a:rPr lang="en-GB" dirty="0" smtClean="0">
                <a:solidFill>
                  <a:srgbClr val="FF0000"/>
                </a:solidFill>
              </a:rPr>
              <a:t>/dx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23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4" y="1295400"/>
            <a:ext cx="7535863" cy="567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2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Particle Production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999037"/>
            <a:ext cx="7543800" cy="1554163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Abundances of particles can be described in terms of just two parameters in </a:t>
            </a:r>
            <a:r>
              <a:rPr lang="en-GB" dirty="0" err="1" smtClean="0"/>
              <a:t>Pb-Pb</a:t>
            </a:r>
            <a:r>
              <a:rPr lang="en-GB" dirty="0" smtClean="0"/>
              <a:t>.</a:t>
            </a:r>
          </a:p>
          <a:p>
            <a:r>
              <a:rPr lang="en-GB" dirty="0" smtClean="0"/>
              <a:t>Current status is that there is more than one model. Internal assumptions of the models are different, predictions have become very similar. </a:t>
            </a:r>
          </a:p>
          <a:p>
            <a:r>
              <a:rPr lang="en-GB" dirty="0" smtClean="0"/>
              <a:t>Models assume chemical equilibrium. In one case equilibrium achieved in hadronic phase (THERMUS), in the other in QGP phase followed by </a:t>
            </a:r>
            <a:r>
              <a:rPr lang="en-GB" dirty="0" err="1" smtClean="0"/>
              <a:t>hadronization</a:t>
            </a:r>
            <a:r>
              <a:rPr lang="en-GB" dirty="0" smtClean="0"/>
              <a:t> (SHARE).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24</a:t>
            </a:fld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990600"/>
            <a:ext cx="55911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5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Particle Production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999037"/>
            <a:ext cx="7543800" cy="1554163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Abundances of particles can be described in terms of just two parameters in </a:t>
            </a:r>
            <a:r>
              <a:rPr lang="en-GB" dirty="0" err="1" smtClean="0"/>
              <a:t>Pb-Pb</a:t>
            </a:r>
            <a:r>
              <a:rPr lang="en-GB" dirty="0" smtClean="0"/>
              <a:t>.</a:t>
            </a:r>
          </a:p>
          <a:p>
            <a:r>
              <a:rPr lang="en-GB" dirty="0" smtClean="0"/>
              <a:t>Current status is that there is more than one model. Internal assumptions of the models are different, predictions have become very similar. </a:t>
            </a:r>
          </a:p>
          <a:p>
            <a:r>
              <a:rPr lang="en-GB" dirty="0" smtClean="0"/>
              <a:t>Models assume chemical equilibrium. In one case equilibrium achieved in hadronic phase (THERMUS), in the other in QGP phase followed by </a:t>
            </a:r>
            <a:r>
              <a:rPr lang="en-GB" dirty="0" err="1" smtClean="0"/>
              <a:t>hadronization</a:t>
            </a:r>
            <a:r>
              <a:rPr lang="en-GB" dirty="0" smtClean="0"/>
              <a:t> (SHARE).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25</a:t>
            </a:fld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990600"/>
            <a:ext cx="55911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0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012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Strangeness Production in Small Systems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295400"/>
            <a:ext cx="41910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Strangeness production in </a:t>
            </a:r>
            <a:r>
              <a:rPr lang="en-GB" dirty="0" err="1" smtClean="0"/>
              <a:t>pPb</a:t>
            </a:r>
            <a:r>
              <a:rPr lang="en-GB" dirty="0" smtClean="0"/>
              <a:t> and even in pp increases with multiplicity, and becomes comparable to </a:t>
            </a:r>
            <a:r>
              <a:rPr lang="en-GB" dirty="0" err="1" smtClean="0"/>
              <a:t>Pb-Pb</a:t>
            </a:r>
            <a:r>
              <a:rPr lang="en-GB" dirty="0" smtClean="0"/>
              <a:t> at the same multiplicity</a:t>
            </a:r>
          </a:p>
          <a:p>
            <a:r>
              <a:rPr lang="en-GB" dirty="0" smtClean="0"/>
              <a:t>Not reproduced by models.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26</a:t>
            </a:fld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009650"/>
            <a:ext cx="359979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8899" y="5587484"/>
            <a:ext cx="18485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ArXiv:1606.07424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012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Strangeness Production in Small Systems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295400"/>
            <a:ext cx="41910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Strangeness production in </a:t>
            </a:r>
            <a:r>
              <a:rPr lang="en-GB" dirty="0" err="1" smtClean="0"/>
              <a:t>pPb</a:t>
            </a:r>
            <a:r>
              <a:rPr lang="en-GB" dirty="0" smtClean="0"/>
              <a:t> and even in pp increases with multiplicity, and becomes comparable to </a:t>
            </a:r>
            <a:r>
              <a:rPr lang="en-GB" dirty="0" err="1" smtClean="0"/>
              <a:t>Pb-Pb</a:t>
            </a:r>
            <a:r>
              <a:rPr lang="en-GB" dirty="0" smtClean="0"/>
              <a:t> at the same multiplicity</a:t>
            </a:r>
          </a:p>
          <a:p>
            <a:r>
              <a:rPr lang="en-GB" dirty="0" smtClean="0"/>
              <a:t>Not reproduced by models.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27</a:t>
            </a:fld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009650"/>
            <a:ext cx="359979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8899" y="5587484"/>
            <a:ext cx="18485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ArXiv:1606.07424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23913" y="1918037"/>
            <a:ext cx="7496175" cy="3790355"/>
            <a:chOff x="823913" y="1998663"/>
            <a:chExt cx="7496175" cy="379035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13" y="1998663"/>
              <a:ext cx="7496175" cy="286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447800" y="4865688"/>
              <a:ext cx="687228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First indications of “anomalous behaviour=“ in high multiplicity pp came </a:t>
              </a:r>
              <a:r>
                <a:rPr lang="en-GB" smtClean="0"/>
                <a:t>from CMS who </a:t>
              </a:r>
              <a:r>
                <a:rPr lang="en-GB" dirty="0" smtClean="0"/>
                <a:t>reported a ridge structure in </a:t>
              </a:r>
              <a:r>
                <a:rPr lang="el-GR" dirty="0" smtClean="0"/>
                <a:t>η</a:t>
              </a:r>
              <a:r>
                <a:rPr lang="en-GB" dirty="0" smtClean="0"/>
                <a:t> similar to shat is observed in  AA collisions in high multiplicity pp at 7 </a:t>
              </a:r>
              <a:r>
                <a:rPr lang="en-GB" dirty="0" err="1" smtClean="0"/>
                <a:t>TeV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296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Future running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Data taking in Runs 2 and 3 will make a huge improvement in statistics, allowing detailed studies of  processes currently  barely detectable.</a:t>
            </a:r>
          </a:p>
          <a:p>
            <a:r>
              <a:rPr lang="en-GB" dirty="0" smtClean="0"/>
              <a:t>ATLAS and CMS will focus on high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studies, covering both jets and heavy flavour production</a:t>
            </a:r>
          </a:p>
          <a:p>
            <a:r>
              <a:rPr lang="en-GB" dirty="0" smtClean="0"/>
              <a:t>ALICE will focus on lower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baseline="-25000" dirty="0" smtClean="0"/>
              <a:t> </a:t>
            </a:r>
            <a:r>
              <a:rPr lang="en-GB" dirty="0" smtClean="0"/>
              <a:t>jets and heavy flavour, while continuing  detailed studies of soft variables.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28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5538787" cy="216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15200" y="2376139"/>
            <a:ext cx="6110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CMS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3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Detector Upgrades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Upgrades for ATLAS and CMS are driven by pp and will be familiar to the audience</a:t>
            </a:r>
          </a:p>
          <a:p>
            <a:r>
              <a:rPr lang="en-GB" dirty="0" smtClean="0"/>
              <a:t>In particular improved inner tracker and upgraded DAQ systems will be important</a:t>
            </a:r>
          </a:p>
          <a:p>
            <a:r>
              <a:rPr lang="en-GB" dirty="0" smtClean="0"/>
              <a:t>ALICE has more substantial upgrade for Run 3, driven specifically by new higher rates for </a:t>
            </a:r>
            <a:r>
              <a:rPr lang="en-GB" dirty="0" err="1" smtClean="0"/>
              <a:t>Pb-Pb</a:t>
            </a:r>
            <a:r>
              <a:rPr lang="en-GB" dirty="0" smtClean="0"/>
              <a:t> operation  (~8 kHz interaction rate </a:t>
            </a:r>
            <a:r>
              <a:rPr lang="en-GB" dirty="0" smtClean="0">
                <a:sym typeface="Wingdings" panose="05000000000000000000" pitchFamily="2" charset="2"/>
              </a:rPr>
              <a:t> 50 kHz)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FF0000"/>
                </a:solidFill>
              </a:rPr>
              <a:t>Prologue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i="1" dirty="0" smtClean="0"/>
              <a:t>The field of ultrarelativistic heavy ion physics began about 30 years ago, when developments with the beams at BNL (AGS) and CERN (SPS) allowed the acceleration of heavy ion beams</a:t>
            </a:r>
          </a:p>
          <a:p>
            <a:pPr lvl="1"/>
            <a:r>
              <a:rPr lang="en-GB" dirty="0" smtClean="0"/>
              <a:t>c</a:t>
            </a:r>
            <a:r>
              <a:rPr lang="en-GB" i="1" dirty="0" smtClean="0"/>
              <a:t>. 1986		Si/O/S beams</a:t>
            </a:r>
          </a:p>
          <a:p>
            <a:pPr lvl="1"/>
            <a:r>
              <a:rPr lang="en-GB" i="1" dirty="0" smtClean="0"/>
              <a:t>1994		Au beams (BNL) and </a:t>
            </a:r>
            <a:r>
              <a:rPr lang="en-GB" i="1" dirty="0" err="1" smtClean="0"/>
              <a:t>Pb</a:t>
            </a:r>
            <a:r>
              <a:rPr lang="en-GB" i="1" dirty="0" smtClean="0"/>
              <a:t> beams 				(CERN)</a:t>
            </a:r>
          </a:p>
          <a:p>
            <a:pPr lvl="1"/>
            <a:r>
              <a:rPr lang="en-GB" i="1" dirty="0" smtClean="0"/>
              <a:t>2000		RHIC Au-Au collider (√</a:t>
            </a:r>
            <a:r>
              <a:rPr lang="en-GB" dirty="0" smtClean="0"/>
              <a:t>s</a:t>
            </a:r>
            <a:r>
              <a:rPr lang="en-GB" i="1" dirty="0" smtClean="0"/>
              <a:t> = 200 GeV) 			starts at BNL</a:t>
            </a:r>
          </a:p>
          <a:p>
            <a:pPr lvl="1"/>
            <a:r>
              <a:rPr lang="en-GB" i="1" dirty="0" smtClean="0"/>
              <a:t>2010		LHC collides </a:t>
            </a:r>
            <a:r>
              <a:rPr lang="en-GB" i="1" dirty="0" err="1" smtClean="0"/>
              <a:t>Pb</a:t>
            </a:r>
            <a:r>
              <a:rPr lang="en-GB" i="1" dirty="0" smtClean="0"/>
              <a:t> ions at √</a:t>
            </a:r>
            <a:r>
              <a:rPr lang="en-GB" dirty="0" smtClean="0"/>
              <a:t>s</a:t>
            </a:r>
            <a:r>
              <a:rPr lang="en-GB" i="1" dirty="0" smtClean="0"/>
              <a:t> = 2.76 </a:t>
            </a:r>
            <a:r>
              <a:rPr lang="en-GB" i="1" dirty="0" err="1" smtClean="0"/>
              <a:t>TeV</a:t>
            </a:r>
            <a:endParaRPr lang="en-GB" i="1" dirty="0" smtClean="0"/>
          </a:p>
          <a:p>
            <a:r>
              <a:rPr lang="en-GB" i="1" dirty="0" smtClean="0"/>
              <a:t>Initially, the aim was to find out whether a phase transition to a </a:t>
            </a:r>
            <a:r>
              <a:rPr lang="en-GB" i="1" dirty="0" err="1" smtClean="0"/>
              <a:t>deconfined</a:t>
            </a:r>
            <a:r>
              <a:rPr lang="en-GB" i="1" dirty="0" smtClean="0"/>
              <a:t> phase of matter, the QGP, occurred; subsequently, it has become a systematic study of the properties of this phase.</a:t>
            </a:r>
          </a:p>
          <a:p>
            <a:r>
              <a:rPr lang="en-GB" i="1" dirty="0" smtClean="0"/>
              <a:t>What has been achieved, and what are the next steps?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212725"/>
            <a:ext cx="8013700" cy="64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ALICE upgrade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ALICE will undergo a substantial upgrade during LS2, so as to be ready for new higher luminosity ion-ion running in run 3</a:t>
            </a:r>
          </a:p>
          <a:p>
            <a:pPr lvl="1"/>
            <a:r>
              <a:rPr lang="en-GB" dirty="0" smtClean="0"/>
              <a:t>New TPC readout, using GEM technology</a:t>
            </a:r>
          </a:p>
          <a:p>
            <a:pPr lvl="1"/>
            <a:r>
              <a:rPr lang="en-GB" dirty="0" smtClean="0"/>
              <a:t>New 7 layer ITS (instead of current 6 layer) using monolithic ALPIDE pixels.</a:t>
            </a:r>
            <a:endParaRPr lang="en-GB" dirty="0"/>
          </a:p>
          <a:p>
            <a:pPr lvl="2"/>
            <a:r>
              <a:rPr lang="en-GB" dirty="0" smtClean="0"/>
              <a:t>Higher allowed occupancy and increased precision</a:t>
            </a:r>
          </a:p>
          <a:p>
            <a:pPr lvl="1"/>
            <a:r>
              <a:rPr lang="en-GB" dirty="0" smtClean="0"/>
              <a:t>New muon chamber readout, new muon detector before muon absorber to improve tracking</a:t>
            </a:r>
          </a:p>
          <a:p>
            <a:pPr lvl="1"/>
            <a:r>
              <a:rPr lang="en-GB" dirty="0" smtClean="0"/>
              <a:t>New forward detectors</a:t>
            </a:r>
          </a:p>
          <a:p>
            <a:pPr lvl="1"/>
            <a:r>
              <a:rPr lang="en-GB" dirty="0" smtClean="0"/>
              <a:t>Redesign of DAQ and trigger to allow </a:t>
            </a:r>
            <a:r>
              <a:rPr lang="en-GB" i="1" dirty="0" smtClean="0"/>
              <a:t>continuous readout</a:t>
            </a:r>
            <a:r>
              <a:rPr lang="en-GB" dirty="0" smtClean="0"/>
              <a:t> of principal detectors. Events will be picked out of the </a:t>
            </a:r>
            <a:r>
              <a:rPr lang="en-GB" dirty="0" err="1" smtClean="0"/>
              <a:t>datastream</a:t>
            </a:r>
            <a:r>
              <a:rPr lang="en-GB" dirty="0" smtClean="0"/>
              <a:t> by the reconstruction program.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7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New ALICE ITS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05400"/>
            <a:ext cx="8382000" cy="121920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The ALICE inner tracker (ITS) will be completely rebuilt with a new all-pixel tracker, using monolithic pixels (ALPIDE). </a:t>
            </a:r>
            <a:endParaRPr lang="en-GB" dirty="0"/>
          </a:p>
          <a:p>
            <a:r>
              <a:rPr lang="en-GB" dirty="0" smtClean="0"/>
              <a:t>The inner layer is significantly closer to the beam line, giving improved  </a:t>
            </a:r>
            <a:r>
              <a:rPr lang="en-GB" dirty="0" err="1" smtClean="0"/>
              <a:t>vertexing</a:t>
            </a:r>
            <a:r>
              <a:rPr lang="en-GB" dirty="0" smtClean="0"/>
              <a:t> precision for heavy flavour decays.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31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5791200" cy="31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New ALICE ITS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05400"/>
            <a:ext cx="8382000" cy="121920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The ALICE inner tracker (ITS) will be completely rebuilt with a new all-pixel tracker, using monolithic pixels (ALPIDE). </a:t>
            </a:r>
            <a:endParaRPr lang="en-GB" dirty="0"/>
          </a:p>
          <a:p>
            <a:r>
              <a:rPr lang="en-GB" dirty="0" smtClean="0"/>
              <a:t>The inner layer is significantly closer to the beam line, giving improved  </a:t>
            </a:r>
            <a:r>
              <a:rPr lang="en-GB" dirty="0" err="1" smtClean="0"/>
              <a:t>vertexing</a:t>
            </a:r>
            <a:r>
              <a:rPr lang="en-GB" dirty="0" smtClean="0"/>
              <a:t> precision for heavy flavour decays.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32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5791200" cy="31851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34528" y="1219200"/>
            <a:ext cx="6315075" cy="3179207"/>
            <a:chOff x="934528" y="1219200"/>
            <a:chExt cx="6315075" cy="3179207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528" y="1219200"/>
              <a:ext cx="6315075" cy="280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24000" y="4029075"/>
              <a:ext cx="52310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Benchmark </a:t>
              </a:r>
              <a:r>
                <a:rPr lang="el-GR" dirty="0" smtClean="0"/>
                <a:t>Λ</a:t>
              </a:r>
              <a:r>
                <a:rPr lang="en-GB" baseline="-25000" dirty="0" smtClean="0"/>
                <a:t>C </a:t>
              </a:r>
              <a:r>
                <a:rPr lang="en-GB" dirty="0" smtClean="0"/>
                <a:t>→ </a:t>
              </a:r>
              <a:r>
                <a:rPr lang="en-GB" dirty="0" err="1" smtClean="0"/>
                <a:t>pK</a:t>
              </a:r>
              <a:r>
                <a:rPr lang="el-GR" dirty="0" smtClean="0"/>
                <a:t>π</a:t>
              </a:r>
              <a:r>
                <a:rPr lang="en-GB" dirty="0" smtClean="0"/>
                <a:t>. Not accessible with current ITS.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010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New TPC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ALICE TPC will have new readout modules, using GEM technology, so as to allow continuous readout without substantial space-charge </a:t>
            </a:r>
            <a:r>
              <a:rPr lang="en-GB" dirty="0" err="1" smtClean="0"/>
              <a:t>buildup</a:t>
            </a:r>
            <a:endParaRPr lang="en-GB" dirty="0" smtClean="0"/>
          </a:p>
          <a:p>
            <a:r>
              <a:rPr lang="en-GB" dirty="0" smtClean="0"/>
              <a:t>First part should be ready for 2017.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Trigger and DAQ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Not all detectors will upgrade, so new system will be hybrid.</a:t>
            </a:r>
          </a:p>
          <a:p>
            <a:r>
              <a:rPr lang="en-GB" dirty="0" smtClean="0"/>
              <a:t>Continuous readout detectors will have readout split into “frames”, separated by a </a:t>
            </a:r>
            <a:r>
              <a:rPr lang="en-GB" i="1" dirty="0" smtClean="0"/>
              <a:t>heartbeat </a:t>
            </a:r>
            <a:r>
              <a:rPr lang="en-GB" dirty="0" smtClean="0"/>
              <a:t> trigger</a:t>
            </a:r>
          </a:p>
          <a:p>
            <a:r>
              <a:rPr lang="en-GB" dirty="0" smtClean="0"/>
              <a:t>Triggering detectors identify bunch crossings in which collisions occur</a:t>
            </a:r>
          </a:p>
          <a:p>
            <a:r>
              <a:rPr lang="en-GB" dirty="0" smtClean="0"/>
              <a:t>Potential for substantial use of HLT in event filtering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34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886200" cy="488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8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Upgrade Summary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Upgrades will allow far more detailed studies than currently possible of the properties of a QGP</a:t>
            </a:r>
          </a:p>
          <a:p>
            <a:r>
              <a:rPr lang="en-GB" dirty="0" smtClean="0"/>
              <a:t>Focus on hard probes, currently still very much limited by statistics.</a:t>
            </a:r>
          </a:p>
          <a:p>
            <a:r>
              <a:rPr lang="en-GB" dirty="0" smtClean="0"/>
              <a:t>Also </a:t>
            </a:r>
            <a:r>
              <a:rPr lang="en-GB" smtClean="0"/>
              <a:t>great </a:t>
            </a:r>
            <a:r>
              <a:rPr lang="en-GB" smtClean="0"/>
              <a:t>interest </a:t>
            </a:r>
            <a:r>
              <a:rPr lang="en-GB" dirty="0" smtClean="0"/>
              <a:t>in “small systems”.  High multiplicity collisions in pp very interesting.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What else is going on?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951037"/>
            <a:ext cx="3962400" cy="3763963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RHIC is focussing on large increase in statistics in a scan of lower energies, to try to find the onset of the QGP</a:t>
            </a:r>
          </a:p>
          <a:p>
            <a:r>
              <a:rPr lang="en-GB" dirty="0" smtClean="0"/>
              <a:t>If energy low enough, this may be studied even better in very high luminosity collisions at FAIR (GSI)</a:t>
            </a:r>
          </a:p>
          <a:p>
            <a:r>
              <a:rPr lang="en-GB" dirty="0" smtClean="0"/>
              <a:t>Aim is to re-equip PHENIX with upgraded detectors to make  new detector aimed at  jets and electromagnetic probes at higher luminosity.</a:t>
            </a:r>
          </a:p>
          <a:p>
            <a:r>
              <a:rPr lang="en-GB" dirty="0" smtClean="0"/>
              <a:t>Complementarity between two programmes.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36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0675"/>
            <a:ext cx="42672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Summary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Ultrarelativistic Heavy ion collisions have come a very long way over the last 30 years.</a:t>
            </a:r>
          </a:p>
          <a:p>
            <a:r>
              <a:rPr lang="en-GB" dirty="0" smtClean="0"/>
              <a:t>Focus has changed from establishing whether a QGP might exist to a detailed study of its properties.</a:t>
            </a:r>
          </a:p>
          <a:p>
            <a:r>
              <a:rPr lang="en-GB" dirty="0" smtClean="0"/>
              <a:t>Detailed “Standard Model” for heavy ions still does not exist. </a:t>
            </a:r>
          </a:p>
          <a:p>
            <a:pPr lvl="1"/>
            <a:r>
              <a:rPr lang="en-GB" dirty="0" smtClean="0"/>
              <a:t>Some features (e.g. hadron abundances) now quite well understood.</a:t>
            </a:r>
          </a:p>
          <a:p>
            <a:r>
              <a:rPr lang="en-GB" dirty="0" smtClean="0"/>
              <a:t>LHC energies allow many probes to be used, especially in the hard probes sector.</a:t>
            </a:r>
          </a:p>
          <a:p>
            <a:r>
              <a:rPr lang="en-GB" dirty="0" smtClean="0"/>
              <a:t>Huge energies also allow investigation of high multiplicity small systems, where surprises may lie.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9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14599" y="2374900"/>
            <a:ext cx="4114801" cy="11303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</a:rPr>
              <a:t>BACKUP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2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ALICE Apparatus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1st  2014</a:t>
            </a:r>
            <a:endParaRPr lang="en-GB" dirty="0"/>
          </a:p>
        </p:txBody>
      </p:sp>
      <p:pic>
        <p:nvPicPr>
          <p:cNvPr id="4098" name="Picture 2" descr="C:\Users\Orlando\Pictures\ALICE\2012-Aug-02-ALICE_3D_v1_with_Tex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80395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01900" y="1685866"/>
            <a:ext cx="805029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C-SIDE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6487" y="1685866"/>
            <a:ext cx="822661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A-SIDE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4385" y="5425298"/>
            <a:ext cx="2215030" cy="646331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VZERO-A: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2060"/>
                </a:solidFill>
              </a:rPr>
              <a:t>2.8&lt;</a:t>
            </a:r>
            <a:r>
              <a:rPr lang="en-GB" dirty="0" smtClean="0">
                <a:solidFill>
                  <a:srgbClr val="002060"/>
                </a:solidFill>
                <a:sym typeface="Symbol"/>
              </a:rPr>
              <a:t>&lt;5.1</a:t>
            </a:r>
          </a:p>
          <a:p>
            <a:r>
              <a:rPr lang="en-GB" b="1" dirty="0" smtClean="0">
                <a:solidFill>
                  <a:srgbClr val="FF0000"/>
                </a:solidFill>
                <a:sym typeface="Symbol"/>
              </a:rPr>
              <a:t>VZERO-C: </a:t>
            </a:r>
            <a:r>
              <a:rPr lang="en-GB" dirty="0" smtClean="0">
                <a:sym typeface="Symbol"/>
              </a:rPr>
              <a:t>-3.6&lt;&lt;-2.6</a:t>
            </a:r>
            <a:endParaRPr lang="en-GB" dirty="0"/>
          </a:p>
        </p:txBody>
      </p:sp>
      <p:pic>
        <p:nvPicPr>
          <p:cNvPr id="413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01" y="3070011"/>
            <a:ext cx="4397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D882-FD12-4C01-B286-2AC2CD364622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O. Villalobos Baillie - DIS 2014 - Warsaw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5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FF0000"/>
                </a:solidFill>
              </a:rPr>
              <a:t>Prologue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i="1" dirty="0" smtClean="0"/>
              <a:t>The field of ultrarelativistic heavy ion physics began about 30 years ago, when developments with the beams at BNL (AGS) and CERN (SPS) allowed the acceleration of heavy ion beams</a:t>
            </a:r>
          </a:p>
          <a:p>
            <a:pPr lvl="1"/>
            <a:r>
              <a:rPr lang="en-GB" dirty="0" smtClean="0"/>
              <a:t>c</a:t>
            </a:r>
            <a:r>
              <a:rPr lang="en-GB" i="1" dirty="0" smtClean="0"/>
              <a:t>. 1986		Si/O/S beams</a:t>
            </a:r>
          </a:p>
          <a:p>
            <a:pPr lvl="1"/>
            <a:r>
              <a:rPr lang="en-GB" i="1" dirty="0" smtClean="0"/>
              <a:t>1994		Au beams (BNL) and </a:t>
            </a:r>
            <a:r>
              <a:rPr lang="en-GB" i="1" dirty="0" err="1" smtClean="0"/>
              <a:t>Pb</a:t>
            </a:r>
            <a:r>
              <a:rPr lang="en-GB" i="1" dirty="0" smtClean="0"/>
              <a:t> beams 				(CERN)</a:t>
            </a:r>
          </a:p>
          <a:p>
            <a:pPr lvl="1"/>
            <a:r>
              <a:rPr lang="en-GB" i="1" dirty="0" smtClean="0"/>
              <a:t>2000		RHIC Au-Au collider (√</a:t>
            </a:r>
            <a:r>
              <a:rPr lang="en-GB" dirty="0" smtClean="0"/>
              <a:t>s</a:t>
            </a:r>
            <a:r>
              <a:rPr lang="en-GB" i="1" dirty="0" smtClean="0"/>
              <a:t> = 200 GeV) 			starts at BNL</a:t>
            </a:r>
          </a:p>
          <a:p>
            <a:pPr lvl="1"/>
            <a:r>
              <a:rPr lang="en-GB" i="1" dirty="0" smtClean="0"/>
              <a:t>2010		LHC collides </a:t>
            </a:r>
            <a:r>
              <a:rPr lang="en-GB" i="1" dirty="0" err="1" smtClean="0"/>
              <a:t>Pb</a:t>
            </a:r>
            <a:r>
              <a:rPr lang="en-GB" i="1" dirty="0" smtClean="0"/>
              <a:t> ions at √</a:t>
            </a:r>
            <a:r>
              <a:rPr lang="en-GB" dirty="0" smtClean="0"/>
              <a:t>s</a:t>
            </a:r>
            <a:r>
              <a:rPr lang="en-GB" i="1" dirty="0" smtClean="0"/>
              <a:t> = 2.76 </a:t>
            </a:r>
            <a:r>
              <a:rPr lang="en-GB" i="1" dirty="0" err="1" smtClean="0"/>
              <a:t>TeV</a:t>
            </a:r>
            <a:endParaRPr lang="en-GB" i="1" dirty="0" smtClean="0"/>
          </a:p>
          <a:p>
            <a:r>
              <a:rPr lang="en-GB" i="1" dirty="0" smtClean="0"/>
              <a:t>Initially, the aim was to find out whether a phase transition to a </a:t>
            </a:r>
            <a:r>
              <a:rPr lang="en-GB" i="1" dirty="0" err="1" smtClean="0"/>
              <a:t>deconfined</a:t>
            </a:r>
            <a:r>
              <a:rPr lang="en-GB" i="1" dirty="0" smtClean="0"/>
              <a:t> phase of matter, the QGP, occurred; subsequently, it has become a systematic study of the properties of this phase.</a:t>
            </a:r>
          </a:p>
          <a:p>
            <a:r>
              <a:rPr lang="en-GB" i="1" dirty="0" smtClean="0"/>
              <a:t>What has been achieved, and what are the next steps?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4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380999" y="381000"/>
            <a:ext cx="8116957" cy="6096000"/>
            <a:chOff x="380999" y="381000"/>
            <a:chExt cx="8116957" cy="6096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381000"/>
              <a:ext cx="8116957" cy="6096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57200" y="5987534"/>
              <a:ext cx="930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  <a:sym typeface="Symbol"/>
                </a:rPr>
                <a:t> CERN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1" y="408716"/>
            <a:ext cx="8095180" cy="5948150"/>
            <a:chOff x="457201" y="408716"/>
            <a:chExt cx="8095180" cy="594815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408716"/>
              <a:ext cx="8095180" cy="594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638800" y="4419600"/>
              <a:ext cx="2913581" cy="990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0" y="4038600"/>
              <a:ext cx="1981200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1600" y="5410200"/>
              <a:ext cx="3316356" cy="946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729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ALICE Apparatus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1st  2014</a:t>
            </a:r>
            <a:endParaRPr lang="en-GB" dirty="0"/>
          </a:p>
        </p:txBody>
      </p:sp>
      <p:pic>
        <p:nvPicPr>
          <p:cNvPr id="4098" name="Picture 2" descr="C:\Users\Orlando\Pictures\ALICE\2012-Aug-02-ALICE_3D_v1_with_Tex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80395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08104" y="1484784"/>
            <a:ext cx="208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FORWARD TRIGGER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267517"/>
              </p:ext>
            </p:extLst>
          </p:nvPr>
        </p:nvGraphicFramePr>
        <p:xfrm>
          <a:off x="1022429" y="5460431"/>
          <a:ext cx="3117523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4" imgW="2336760" imgH="215640" progId="Equation.DSMT4">
                  <p:embed/>
                </p:oleObj>
              </mc:Choice>
              <mc:Fallback>
                <p:oleObj name="Equation" r:id="rId4" imgW="23367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2429" y="5460431"/>
                        <a:ext cx="3117523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01900" y="1685866"/>
            <a:ext cx="805029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C-SIDE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6487" y="1685866"/>
            <a:ext cx="822661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A-SIDE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4385" y="5425298"/>
            <a:ext cx="2215030" cy="646331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VZERO-A: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2060"/>
                </a:solidFill>
              </a:rPr>
              <a:t>2.8&lt;</a:t>
            </a:r>
            <a:r>
              <a:rPr lang="en-GB" dirty="0" smtClean="0">
                <a:solidFill>
                  <a:srgbClr val="002060"/>
                </a:solidFill>
                <a:sym typeface="Symbol"/>
              </a:rPr>
              <a:t>&lt;5.1</a:t>
            </a:r>
          </a:p>
          <a:p>
            <a:r>
              <a:rPr lang="en-GB" b="1" dirty="0" smtClean="0">
                <a:solidFill>
                  <a:srgbClr val="FF0000"/>
                </a:solidFill>
                <a:sym typeface="Symbol"/>
              </a:rPr>
              <a:t>VZERO-C: </a:t>
            </a:r>
            <a:r>
              <a:rPr lang="en-GB" dirty="0" smtClean="0">
                <a:sym typeface="Symbol"/>
              </a:rPr>
              <a:t>-3.6&lt;&lt;-2.6</a:t>
            </a:r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8186940" y="3563724"/>
            <a:ext cx="707245" cy="722504"/>
            <a:chOff x="8186940" y="3563724"/>
            <a:chExt cx="707245" cy="722504"/>
          </a:xfrm>
        </p:grpSpPr>
        <p:sp>
          <p:nvSpPr>
            <p:cNvPr id="19" name="TextBox 18"/>
            <p:cNvSpPr txBox="1"/>
            <p:nvPr/>
          </p:nvSpPr>
          <p:spPr>
            <a:xfrm>
              <a:off x="8186940" y="3563724"/>
              <a:ext cx="70724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(ZDC)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19" idx="2"/>
            </p:cNvCxnSpPr>
            <p:nvPr/>
          </p:nvCxnSpPr>
          <p:spPr>
            <a:xfrm flipH="1">
              <a:off x="8204414" y="3933056"/>
              <a:ext cx="336149" cy="35317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987824" y="2804750"/>
            <a:ext cx="1060544" cy="735775"/>
            <a:chOff x="2987824" y="2804750"/>
            <a:chExt cx="1060544" cy="735775"/>
          </a:xfrm>
        </p:grpSpPr>
        <p:sp>
          <p:nvSpPr>
            <p:cNvPr id="8" name="TextBox 7"/>
            <p:cNvSpPr txBox="1"/>
            <p:nvPr/>
          </p:nvSpPr>
          <p:spPr>
            <a:xfrm>
              <a:off x="2987824" y="2804750"/>
              <a:ext cx="103682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VZERO-A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752724" y="3203513"/>
              <a:ext cx="295644" cy="3370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940152" y="2702596"/>
            <a:ext cx="1576072" cy="861128"/>
            <a:chOff x="5940152" y="2702596"/>
            <a:chExt cx="1576072" cy="861128"/>
          </a:xfrm>
        </p:grpSpPr>
        <p:sp>
          <p:nvSpPr>
            <p:cNvPr id="9" name="TextBox 8"/>
            <p:cNvSpPr txBox="1"/>
            <p:nvPr/>
          </p:nvSpPr>
          <p:spPr>
            <a:xfrm>
              <a:off x="5940152" y="2702596"/>
              <a:ext cx="157607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DIMUON ARM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pic>
          <p:nvPicPr>
            <p:cNvPr id="4137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9201" y="3070011"/>
              <a:ext cx="439737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4139952" y="3645025"/>
            <a:ext cx="1019190" cy="630417"/>
            <a:chOff x="4139952" y="3645025"/>
            <a:chExt cx="1019190" cy="630417"/>
          </a:xfrm>
        </p:grpSpPr>
        <p:sp>
          <p:nvSpPr>
            <p:cNvPr id="7" name="TextBox 6"/>
            <p:cNvSpPr txBox="1"/>
            <p:nvPr/>
          </p:nvSpPr>
          <p:spPr>
            <a:xfrm>
              <a:off x="4139952" y="3906110"/>
              <a:ext cx="101919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VZERO-C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4466757" y="3645025"/>
              <a:ext cx="182790" cy="26108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162938" y="2187242"/>
            <a:ext cx="722982" cy="881654"/>
            <a:chOff x="1162938" y="2187242"/>
            <a:chExt cx="722982" cy="881654"/>
          </a:xfrm>
        </p:grpSpPr>
        <p:sp>
          <p:nvSpPr>
            <p:cNvPr id="3" name="TextBox 2"/>
            <p:cNvSpPr txBox="1"/>
            <p:nvPr/>
          </p:nvSpPr>
          <p:spPr>
            <a:xfrm>
              <a:off x="1178675" y="2187242"/>
              <a:ext cx="70724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(ZDC)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pic>
          <p:nvPicPr>
            <p:cNvPr id="41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938" y="2575183"/>
              <a:ext cx="439737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D882-FD12-4C01-B286-2AC2CD364622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O. Villalobos Baillie - DIS 2014 - Warsaw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0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ALICE Apparatus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1st  2014</a:t>
            </a:r>
            <a:endParaRPr lang="en-GB" dirty="0"/>
          </a:p>
        </p:txBody>
      </p:sp>
      <p:pic>
        <p:nvPicPr>
          <p:cNvPr id="4098" name="Picture 2" descr="C:\Users\Orlando\Pictures\ALICE\2012-Aug-02-ALICE_3D_v1_with_Tex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5" y="971436"/>
            <a:ext cx="80395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61516" y="1484181"/>
            <a:ext cx="19463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CENTRAL TRIGGER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981839"/>
              </p:ext>
            </p:extLst>
          </p:nvPr>
        </p:nvGraphicFramePr>
        <p:xfrm>
          <a:off x="1024040" y="5425298"/>
          <a:ext cx="3083294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4" imgW="2311200" imgH="215640" progId="Equation.DSMT4">
                  <p:embed/>
                </p:oleObj>
              </mc:Choice>
              <mc:Fallback>
                <p:oleObj name="Equation" r:id="rId4" imgW="2311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4040" y="5425298"/>
                        <a:ext cx="3083294" cy="28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01900" y="1685866"/>
            <a:ext cx="805029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C-SIDE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6487" y="1685866"/>
            <a:ext cx="822661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A-SIDE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4385" y="5425298"/>
            <a:ext cx="2215030" cy="646331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VZERO-A: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2060"/>
                </a:solidFill>
              </a:rPr>
              <a:t>2.8&lt;</a:t>
            </a:r>
            <a:r>
              <a:rPr lang="en-GB" dirty="0" smtClean="0">
                <a:solidFill>
                  <a:srgbClr val="002060"/>
                </a:solidFill>
                <a:sym typeface="Symbol"/>
              </a:rPr>
              <a:t>&lt;5.1</a:t>
            </a:r>
          </a:p>
          <a:p>
            <a:r>
              <a:rPr lang="en-GB" b="1" dirty="0" smtClean="0">
                <a:solidFill>
                  <a:srgbClr val="FF0000"/>
                </a:solidFill>
                <a:sym typeface="Symbol"/>
              </a:rPr>
              <a:t>VZERO-C: </a:t>
            </a:r>
            <a:r>
              <a:rPr lang="en-GB" dirty="0" smtClean="0">
                <a:sym typeface="Symbol"/>
              </a:rPr>
              <a:t>-3.6&lt;&lt;-2.6</a:t>
            </a:r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8186940" y="3563724"/>
            <a:ext cx="707245" cy="722504"/>
            <a:chOff x="8186940" y="3563724"/>
            <a:chExt cx="707245" cy="722504"/>
          </a:xfrm>
        </p:grpSpPr>
        <p:sp>
          <p:nvSpPr>
            <p:cNvPr id="19" name="TextBox 18"/>
            <p:cNvSpPr txBox="1"/>
            <p:nvPr/>
          </p:nvSpPr>
          <p:spPr>
            <a:xfrm>
              <a:off x="8186940" y="3563724"/>
              <a:ext cx="70724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(ZDC)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19" idx="2"/>
            </p:cNvCxnSpPr>
            <p:nvPr/>
          </p:nvCxnSpPr>
          <p:spPr>
            <a:xfrm flipH="1">
              <a:off x="8204414" y="3933056"/>
              <a:ext cx="336149" cy="35317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987824" y="2804750"/>
            <a:ext cx="1060544" cy="735775"/>
            <a:chOff x="2987824" y="2804750"/>
            <a:chExt cx="1060544" cy="735775"/>
          </a:xfrm>
        </p:grpSpPr>
        <p:sp>
          <p:nvSpPr>
            <p:cNvPr id="8" name="TextBox 7"/>
            <p:cNvSpPr txBox="1"/>
            <p:nvPr/>
          </p:nvSpPr>
          <p:spPr>
            <a:xfrm>
              <a:off x="2987824" y="2804750"/>
              <a:ext cx="103682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VZERO-A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752724" y="3203513"/>
              <a:ext cx="295644" cy="3370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139952" y="3645025"/>
            <a:ext cx="1019190" cy="630417"/>
            <a:chOff x="4139952" y="3645025"/>
            <a:chExt cx="1019190" cy="630417"/>
          </a:xfrm>
        </p:grpSpPr>
        <p:sp>
          <p:nvSpPr>
            <p:cNvPr id="7" name="TextBox 6"/>
            <p:cNvSpPr txBox="1"/>
            <p:nvPr/>
          </p:nvSpPr>
          <p:spPr>
            <a:xfrm>
              <a:off x="4139952" y="3906110"/>
              <a:ext cx="101919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VZERO-C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4466757" y="3645025"/>
              <a:ext cx="182790" cy="26108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461958" y="4117723"/>
            <a:ext cx="1206708" cy="760729"/>
            <a:chOff x="2461958" y="4117723"/>
            <a:chExt cx="1206708" cy="760729"/>
          </a:xfrm>
        </p:grpSpPr>
        <p:sp>
          <p:nvSpPr>
            <p:cNvPr id="14" name="TextBox 13"/>
            <p:cNvSpPr txBox="1"/>
            <p:nvPr/>
          </p:nvSpPr>
          <p:spPr>
            <a:xfrm>
              <a:off x="2461958" y="4509120"/>
              <a:ext cx="54842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TOF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843808" y="4117723"/>
              <a:ext cx="824858" cy="39139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277423" y="3078252"/>
            <a:ext cx="562975" cy="485472"/>
            <a:chOff x="4277423" y="3078252"/>
            <a:chExt cx="562975" cy="485472"/>
          </a:xfrm>
        </p:grpSpPr>
        <p:sp>
          <p:nvSpPr>
            <p:cNvPr id="13" name="TextBox 12"/>
            <p:cNvSpPr txBox="1"/>
            <p:nvPr/>
          </p:nvSpPr>
          <p:spPr>
            <a:xfrm>
              <a:off x="4277423" y="3078252"/>
              <a:ext cx="56297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SPD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4361515" y="3447584"/>
              <a:ext cx="210485" cy="1161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162938" y="2187242"/>
            <a:ext cx="722982" cy="881654"/>
            <a:chOff x="1162938" y="2187242"/>
            <a:chExt cx="722982" cy="881654"/>
          </a:xfrm>
        </p:grpSpPr>
        <p:sp>
          <p:nvSpPr>
            <p:cNvPr id="3" name="TextBox 2"/>
            <p:cNvSpPr txBox="1"/>
            <p:nvPr/>
          </p:nvSpPr>
          <p:spPr>
            <a:xfrm>
              <a:off x="1178675" y="2187242"/>
              <a:ext cx="70724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(ZDC)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pic>
          <p:nvPicPr>
            <p:cNvPr id="41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938" y="2575183"/>
              <a:ext cx="439737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D882-FD12-4C01-B286-2AC2CD364622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O. Villalobos Baillie - DIS 2014 - Warsaw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9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42</a:t>
            </a:fld>
            <a:endParaRPr lang="en-GB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17253"/>
            <a:ext cx="9144000" cy="687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6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Plan of Talk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Development of a Heavy ion collision</a:t>
            </a:r>
          </a:p>
          <a:p>
            <a:r>
              <a:rPr lang="en-GB" dirty="0" smtClean="0"/>
              <a:t>Initial Stages</a:t>
            </a:r>
          </a:p>
          <a:p>
            <a:r>
              <a:rPr lang="en-GB" dirty="0" smtClean="0"/>
              <a:t>Formation of a Quark-Gluon Plasma</a:t>
            </a:r>
          </a:p>
          <a:p>
            <a:r>
              <a:rPr lang="en-GB" dirty="0" smtClean="0"/>
              <a:t>Interaction of </a:t>
            </a:r>
            <a:r>
              <a:rPr lang="en-GB" dirty="0" err="1" smtClean="0"/>
              <a:t>partons</a:t>
            </a:r>
            <a:r>
              <a:rPr lang="en-GB" dirty="0" smtClean="0"/>
              <a:t> with the medium</a:t>
            </a:r>
          </a:p>
          <a:p>
            <a:r>
              <a:rPr lang="en-GB" dirty="0" smtClean="0"/>
              <a:t>Freeze-out</a:t>
            </a:r>
          </a:p>
          <a:p>
            <a:r>
              <a:rPr lang="en-GB" dirty="0" smtClean="0"/>
              <a:t>What can be done with more statistics at LHC?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6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Stages in a Heavy Ion Collision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14400"/>
            <a:ext cx="5372100" cy="3581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6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524000" y="4724400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Initial state of nuclei, dependent on nuclear pdfs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First hard collisions, quickly leading to formation of QGP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Expanding QGP, with shape and momentum distribution conditioned by fluid hydrodynamics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Cooling and freeze-out, technically in two stages: chemical and thermal freeze-out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8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Initial Stages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Ultra-Peripheral Collisions</a:t>
            </a:r>
            <a:r>
              <a:rPr lang="en-GB" dirty="0" smtClean="0"/>
              <a:t>, where the two nuclei do not overlap, but only interact electromagnetically,  producing a vector meson, can probe the gluon structure function of the nucleus.</a:t>
            </a:r>
          </a:p>
          <a:p>
            <a:r>
              <a:rPr lang="en-GB" dirty="0" smtClean="0"/>
              <a:t>Comparison with models, using a variety of different structure function sets, indicates that “moderate” shadowing is taking place. 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3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Mid-rapidity J/</a:t>
            </a:r>
            <a:r>
              <a:rPr lang="el-GR" dirty="0" smtClean="0">
                <a:solidFill>
                  <a:srgbClr val="FF0000"/>
                </a:solidFill>
              </a:rPr>
              <a:t>ψ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8</a:t>
            </a:fld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46" y="1600200"/>
            <a:ext cx="68143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7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Exclusive Vector Meson Production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November 4th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O. Villalobos Baillie - UK HEP Forum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662D-E78F-4441-A47B-5820F523A5C2}" type="slidenum">
              <a:rPr lang="en-GB" smtClean="0"/>
              <a:t>9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457200" y="1219200"/>
            <a:ext cx="3822700" cy="2578100"/>
            <a:chOff x="457200" y="1066800"/>
            <a:chExt cx="3822700" cy="2578100"/>
          </a:xfrm>
        </p:grpSpPr>
        <p:sp>
          <p:nvSpPr>
            <p:cNvPr id="7" name="Rectangle 6"/>
            <p:cNvSpPr/>
            <p:nvPr/>
          </p:nvSpPr>
          <p:spPr>
            <a:xfrm>
              <a:off x="457200" y="3352800"/>
              <a:ext cx="38227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066800"/>
              <a:ext cx="3822700" cy="2578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032776"/>
              </p:ext>
            </p:extLst>
          </p:nvPr>
        </p:nvGraphicFramePr>
        <p:xfrm>
          <a:off x="457200" y="3962400"/>
          <a:ext cx="45608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4" imgW="3136680" imgH="482400" progId="Equation.DSMT4">
                  <p:embed/>
                </p:oleObj>
              </mc:Choice>
              <mc:Fallback>
                <p:oleObj name="Equation" r:id="rId4" imgW="3136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962400"/>
                        <a:ext cx="4560887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28538" y="4672980"/>
            <a:ext cx="173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LEADING ORDER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5181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analyses from ALICE and CMS, using Run 1 data, point to moderate shadowing in the nucleus.  Run 2 analyses, currently underway, will already yield a very large increase in statistics (e.g. factor 50 for ALICE in the forward region) allowing more detailed differential studies to be made.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671309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05400" y="3721100"/>
            <a:ext cx="373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</a:rPr>
              <a:t>E. Abbas et al., </a:t>
            </a:r>
            <a:r>
              <a:rPr lang="fr-FR" sz="1400" dirty="0" err="1">
                <a:solidFill>
                  <a:schemeClr val="tx2"/>
                </a:solidFill>
              </a:rPr>
              <a:t>Eur</a:t>
            </a:r>
            <a:r>
              <a:rPr lang="fr-FR" sz="1400" dirty="0">
                <a:solidFill>
                  <a:schemeClr val="tx2"/>
                </a:solidFill>
              </a:rPr>
              <a:t>. Phys Journal C73 (2013) 2617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2248</Words>
  <Application>Microsoft Office PowerPoint</Application>
  <PresentationFormat>On-screen Show (4:3)</PresentationFormat>
  <Paragraphs>319</Paragraphs>
  <Slides>42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Current and Future Status of Heavy Ion Physics</vt:lpstr>
      <vt:lpstr>Prologue</vt:lpstr>
      <vt:lpstr>Prologue</vt:lpstr>
      <vt:lpstr>Prologue</vt:lpstr>
      <vt:lpstr>Plan of Talk</vt:lpstr>
      <vt:lpstr>Stages in a Heavy Ion Collision</vt:lpstr>
      <vt:lpstr>Initial Stages</vt:lpstr>
      <vt:lpstr>Mid-rapidity J/ψ</vt:lpstr>
      <vt:lpstr>Exclusive Vector Meson Production</vt:lpstr>
      <vt:lpstr>Exclusive Vector Meson Production</vt:lpstr>
      <vt:lpstr>Dijet Production</vt:lpstr>
      <vt:lpstr>Temperature via Direct Photons</vt:lpstr>
      <vt:lpstr>Production of Heavy Flavour</vt:lpstr>
      <vt:lpstr>Quarkonium:Two effects</vt:lpstr>
      <vt:lpstr>Quarkonium Production</vt:lpstr>
      <vt:lpstr>Quarkonium Production</vt:lpstr>
      <vt:lpstr>Jet Production</vt:lpstr>
      <vt:lpstr>Jet Production</vt:lpstr>
      <vt:lpstr>Jet Production in AA collisions</vt:lpstr>
      <vt:lpstr>Fully reconstructed Jets</vt:lpstr>
      <vt:lpstr>Jet Masses in pPb and PbPb</vt:lpstr>
      <vt:lpstr>Jet Masses pPb and PbPb</vt:lpstr>
      <vt:lpstr>ALICE PID by dE/dx</vt:lpstr>
      <vt:lpstr>Particle Production</vt:lpstr>
      <vt:lpstr>Particle Production</vt:lpstr>
      <vt:lpstr>Strangeness Production in Small Systems</vt:lpstr>
      <vt:lpstr>Strangeness Production in Small Systems</vt:lpstr>
      <vt:lpstr>Future running</vt:lpstr>
      <vt:lpstr>Detector Upgrades</vt:lpstr>
      <vt:lpstr>ALICE upgrade</vt:lpstr>
      <vt:lpstr>New ALICE ITS</vt:lpstr>
      <vt:lpstr>New ALICE ITS</vt:lpstr>
      <vt:lpstr>New TPC </vt:lpstr>
      <vt:lpstr>Trigger and DAQ</vt:lpstr>
      <vt:lpstr>Upgrade Summary</vt:lpstr>
      <vt:lpstr>What else is going on?</vt:lpstr>
      <vt:lpstr>Summary</vt:lpstr>
      <vt:lpstr>PowerPoint Presentation</vt:lpstr>
      <vt:lpstr>ALICE Apparatus</vt:lpstr>
      <vt:lpstr>ALICE Apparatus</vt:lpstr>
      <vt:lpstr>ALICE Apparatus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and Future Status of Heavy Ion Physics</dc:title>
  <dc:creator>Orlando</dc:creator>
  <cp:lastModifiedBy>Jane Bruffel</cp:lastModifiedBy>
  <cp:revision>63</cp:revision>
  <dcterms:created xsi:type="dcterms:W3CDTF">2016-10-26T16:14:12Z</dcterms:created>
  <dcterms:modified xsi:type="dcterms:W3CDTF">2016-11-04T13:36:59Z</dcterms:modified>
</cp:coreProperties>
</file>