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9"/>
  </p:notesMasterIdLst>
  <p:handoutMasterIdLst>
    <p:handoutMasterId r:id="rId140"/>
  </p:handoutMasterIdLst>
  <p:sldIdLst>
    <p:sldId id="1105" r:id="rId2"/>
    <p:sldId id="854" r:id="rId3"/>
    <p:sldId id="946" r:id="rId4"/>
    <p:sldId id="953" r:id="rId5"/>
    <p:sldId id="950" r:id="rId6"/>
    <p:sldId id="956" r:id="rId7"/>
    <p:sldId id="955" r:id="rId8"/>
    <p:sldId id="954" r:id="rId9"/>
    <p:sldId id="1057" r:id="rId10"/>
    <p:sldId id="957" r:id="rId11"/>
    <p:sldId id="952" r:id="rId12"/>
    <p:sldId id="959" r:id="rId13"/>
    <p:sldId id="964" r:id="rId14"/>
    <p:sldId id="1079" r:id="rId15"/>
    <p:sldId id="960" r:id="rId16"/>
    <p:sldId id="1010" r:id="rId17"/>
    <p:sldId id="1011" r:id="rId18"/>
    <p:sldId id="1012" r:id="rId19"/>
    <p:sldId id="961" r:id="rId20"/>
    <p:sldId id="962" r:id="rId21"/>
    <p:sldId id="963" r:id="rId22"/>
    <p:sldId id="1069" r:id="rId23"/>
    <p:sldId id="1070" r:id="rId24"/>
    <p:sldId id="1071" r:id="rId25"/>
    <p:sldId id="1072" r:id="rId26"/>
    <p:sldId id="1073" r:id="rId27"/>
    <p:sldId id="965" r:id="rId28"/>
    <p:sldId id="1062" r:id="rId29"/>
    <p:sldId id="1063" r:id="rId30"/>
    <p:sldId id="1064" r:id="rId31"/>
    <p:sldId id="1066" r:id="rId32"/>
    <p:sldId id="1068" r:id="rId33"/>
    <p:sldId id="1065" r:id="rId34"/>
    <p:sldId id="1067" r:id="rId35"/>
    <p:sldId id="378" r:id="rId36"/>
    <p:sldId id="591" r:id="rId37"/>
    <p:sldId id="782" r:id="rId38"/>
    <p:sldId id="736" r:id="rId39"/>
    <p:sldId id="737" r:id="rId40"/>
    <p:sldId id="916" r:id="rId41"/>
    <p:sldId id="738" r:id="rId42"/>
    <p:sldId id="739" r:id="rId43"/>
    <p:sldId id="890" r:id="rId44"/>
    <p:sldId id="1013" r:id="rId45"/>
    <p:sldId id="1014" r:id="rId46"/>
    <p:sldId id="742" r:id="rId47"/>
    <p:sldId id="900" r:id="rId48"/>
    <p:sldId id="901" r:id="rId49"/>
    <p:sldId id="1015" r:id="rId50"/>
    <p:sldId id="747" r:id="rId51"/>
    <p:sldId id="748" r:id="rId52"/>
    <p:sldId id="749" r:id="rId53"/>
    <p:sldId id="750" r:id="rId54"/>
    <p:sldId id="751" r:id="rId55"/>
    <p:sldId id="752" r:id="rId56"/>
    <p:sldId id="753" r:id="rId57"/>
    <p:sldId id="760" r:id="rId58"/>
    <p:sldId id="761" r:id="rId59"/>
    <p:sldId id="762" r:id="rId60"/>
    <p:sldId id="763" r:id="rId61"/>
    <p:sldId id="772" r:id="rId62"/>
    <p:sldId id="773" r:id="rId63"/>
    <p:sldId id="776" r:id="rId64"/>
    <p:sldId id="915" r:id="rId65"/>
    <p:sldId id="1099" r:id="rId66"/>
    <p:sldId id="1100" r:id="rId67"/>
    <p:sldId id="1101" r:id="rId68"/>
    <p:sldId id="1102" r:id="rId69"/>
    <p:sldId id="1103" r:id="rId70"/>
    <p:sldId id="1104" r:id="rId71"/>
    <p:sldId id="1046" r:id="rId72"/>
    <p:sldId id="1047" r:id="rId73"/>
    <p:sldId id="1048" r:id="rId74"/>
    <p:sldId id="1049" r:id="rId75"/>
    <p:sldId id="1080" r:id="rId76"/>
    <p:sldId id="1081" r:id="rId77"/>
    <p:sldId id="1050" r:id="rId78"/>
    <p:sldId id="1041" r:id="rId79"/>
    <p:sldId id="1042" r:id="rId80"/>
    <p:sldId id="1043" r:id="rId81"/>
    <p:sldId id="1044" r:id="rId82"/>
    <p:sldId id="1045" r:id="rId83"/>
    <p:sldId id="785" r:id="rId84"/>
    <p:sldId id="1029" r:id="rId85"/>
    <p:sldId id="1030" r:id="rId86"/>
    <p:sldId id="1032" r:id="rId87"/>
    <p:sldId id="1033" r:id="rId88"/>
    <p:sldId id="1034" r:id="rId89"/>
    <p:sldId id="1108" r:id="rId90"/>
    <p:sldId id="1106" r:id="rId91"/>
    <p:sldId id="1059" r:id="rId92"/>
    <p:sldId id="1060" r:id="rId93"/>
    <p:sldId id="1061" r:id="rId94"/>
    <p:sldId id="1058" r:id="rId95"/>
    <p:sldId id="972" r:id="rId96"/>
    <p:sldId id="996" r:id="rId97"/>
    <p:sldId id="997" r:id="rId98"/>
    <p:sldId id="998" r:id="rId99"/>
    <p:sldId id="1075" r:id="rId100"/>
    <p:sldId id="1074" r:id="rId101"/>
    <p:sldId id="1076" r:id="rId102"/>
    <p:sldId id="1005" r:id="rId103"/>
    <p:sldId id="1036" r:id="rId104"/>
    <p:sldId id="973" r:id="rId105"/>
    <p:sldId id="975" r:id="rId106"/>
    <p:sldId id="976" r:id="rId107"/>
    <p:sldId id="977" r:id="rId108"/>
    <p:sldId id="1037" r:id="rId109"/>
    <p:sldId id="710" r:id="rId110"/>
    <p:sldId id="1038" r:id="rId111"/>
    <p:sldId id="1039" r:id="rId112"/>
    <p:sldId id="1040" r:id="rId113"/>
    <p:sldId id="1055" r:id="rId114"/>
    <p:sldId id="867" r:id="rId115"/>
    <p:sldId id="795" r:id="rId116"/>
    <p:sldId id="796" r:id="rId117"/>
    <p:sldId id="797" r:id="rId118"/>
    <p:sldId id="798" r:id="rId119"/>
    <p:sldId id="891" r:id="rId120"/>
    <p:sldId id="949" r:id="rId121"/>
    <p:sldId id="844" r:id="rId122"/>
    <p:sldId id="847" r:id="rId123"/>
    <p:sldId id="1056" r:id="rId124"/>
    <p:sldId id="848" r:id="rId125"/>
    <p:sldId id="849" r:id="rId126"/>
    <p:sldId id="850" r:id="rId127"/>
    <p:sldId id="655" r:id="rId128"/>
    <p:sldId id="1107" r:id="rId129"/>
    <p:sldId id="851" r:id="rId130"/>
    <p:sldId id="1082" r:id="rId131"/>
    <p:sldId id="1094" r:id="rId132"/>
    <p:sldId id="1095" r:id="rId133"/>
    <p:sldId id="1096" r:id="rId134"/>
    <p:sldId id="1084" r:id="rId135"/>
    <p:sldId id="1085" r:id="rId136"/>
    <p:sldId id="1086" r:id="rId137"/>
    <p:sldId id="1087" r:id="rId1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111D"/>
    <a:srgbClr val="F00000"/>
    <a:srgbClr val="21FF18"/>
    <a:srgbClr val="91867D"/>
    <a:srgbClr val="6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9" autoAdjust="0"/>
    <p:restoredTop sz="98315" autoAdjust="0"/>
  </p:normalViewPr>
  <p:slideViewPr>
    <p:cSldViewPr snapToGrid="0" snapToObjects="1">
      <p:cViewPr>
        <p:scale>
          <a:sx n="75" d="100"/>
          <a:sy n="75" d="100"/>
        </p:scale>
        <p:origin x="-1472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0"/>
    </p:cViewPr>
  </p:sorterViewPr>
  <p:notesViewPr>
    <p:cSldViewPr snapToGrid="0" snapToObjects="1">
      <p:cViewPr varScale="1">
        <p:scale>
          <a:sx n="54" d="100"/>
          <a:sy n="54" d="100"/>
        </p:scale>
        <p:origin x="-31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handoutMaster" Target="handoutMasters/handoutMaster1.xml"/><Relationship Id="rId141" Type="http://schemas.openxmlformats.org/officeDocument/2006/relationships/printerSettings" Target="printerSettings/printerSettings1.bin"/><Relationship Id="rId142" Type="http://schemas.openxmlformats.org/officeDocument/2006/relationships/presProps" Target="presProps.xml"/><Relationship Id="rId143" Type="http://schemas.openxmlformats.org/officeDocument/2006/relationships/viewProps" Target="viewProps.xml"/><Relationship Id="rId144" Type="http://schemas.openxmlformats.org/officeDocument/2006/relationships/theme" Target="theme/theme1.xml"/><Relationship Id="rId1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6CDBF-6711-F34E-A7E4-ACF15B24AC13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4B9D2-9784-D242-BC4C-8A61E3AD1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75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56024-7D44-3543-9A0E-42B555C546B1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7B16F-307A-5C40-927F-AA85FB45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036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7B16F-307A-5C40-927F-AA85FB45FA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3FA463-AA3E-F547-9B1A-EB76E445EF5B}" type="datetime1">
              <a:rPr lang="en-GB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4A7B42-BA52-6444-BB63-775597F12F78}" type="datetime1">
              <a:rPr lang="en-GB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30F8D5-CEC2-EE4F-8C36-30BBC4048894}" type="datetime1">
              <a:rPr lang="en-GB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4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D80BF8-28C3-D047-8737-A9943CF357B3}" type="datetime1">
              <a:rPr lang="en-GB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D5B5B7-9D6A-E242-9424-DAB4F57150DB}" type="datetime1">
              <a:rPr lang="en-GB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1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7EAD3F-56AD-574C-AE50-250A8C525B5E}" type="datetime1">
              <a:rPr lang="en-GB" smtClean="0"/>
              <a:t>03/11/2016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0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D8A11-B7F5-C44D-8B18-52ACC0667FAB}" type="datetime1">
              <a:rPr lang="en-GB" smtClean="0"/>
              <a:t>03/11/2016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626F3-E644-8843-A3BF-165A133FBA93}" type="datetime1">
              <a:rPr lang="en-GB" smtClean="0"/>
              <a:t>03/11/2016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9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1565E0-7AD6-FB4B-AB68-1A2150D9813C}" type="datetime1">
              <a:rPr lang="en-GB" smtClean="0"/>
              <a:t>03/11/2016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9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EB7833-36FC-964C-8455-F4DFA2D99971}" type="datetime1">
              <a:rPr lang="en-GB" smtClean="0"/>
              <a:t>03/11/2016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4EA81D-46C3-9F40-B085-DE71A6636C49}" type="datetime1">
              <a:rPr lang="en-GB" smtClean="0"/>
              <a:t>03/11/2016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0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8839"/>
            <a:ext cx="8229600" cy="526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6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20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78.gi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78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20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0.png"/><Relationship Id="rId3" Type="http://schemas.openxmlformats.org/officeDocument/2006/relationships/image" Target="../media/image2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emf"/><Relationship Id="rId3" Type="http://schemas.openxmlformats.org/officeDocument/2006/relationships/image" Target="../media/image21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Relationship Id="rId3" Type="http://schemas.openxmlformats.org/officeDocument/2006/relationships/image" Target="../media/image16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80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6.png"/><Relationship Id="rId3" Type="http://schemas.openxmlformats.org/officeDocument/2006/relationships/image" Target="../media/image21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1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0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1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0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3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5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6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112.png"/><Relationship Id="rId5" Type="http://schemas.openxmlformats.org/officeDocument/2006/relationships/image" Target="../media/image237.emf"/><Relationship Id="rId6" Type="http://schemas.openxmlformats.org/officeDocument/2006/relationships/image" Target="../media/image238.png"/><Relationship Id="rId7" Type="http://schemas.openxmlformats.org/officeDocument/2006/relationships/image" Target="../media/image118.emf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0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2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phys3104" TargetMode="External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rxiv.org/abs/0906.1337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90.emf"/><Relationship Id="rId6" Type="http://schemas.openxmlformats.org/officeDocument/2006/relationships/image" Target="../media/image78.gif"/><Relationship Id="rId7" Type="http://schemas.openxmlformats.org/officeDocument/2006/relationships/image" Target="../media/image9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90.emf"/><Relationship Id="rId6" Type="http://schemas.openxmlformats.org/officeDocument/2006/relationships/image" Target="../media/image78.gif"/><Relationship Id="rId7" Type="http://schemas.openxmlformats.org/officeDocument/2006/relationships/image" Target="../media/image92.png"/><Relationship Id="rId8" Type="http://schemas.openxmlformats.org/officeDocument/2006/relationships/image" Target="../media/image9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90.emf"/><Relationship Id="rId6" Type="http://schemas.openxmlformats.org/officeDocument/2006/relationships/image" Target="../media/image78.gif"/><Relationship Id="rId7" Type="http://schemas.openxmlformats.org/officeDocument/2006/relationships/image" Target="../media/image9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oleObject" Target="../embeddings/Microsoft_Word_97_-_2004_Document4.doc"/><Relationship Id="rId5" Type="http://schemas.openxmlformats.org/officeDocument/2006/relationships/image" Target="../media/image90.emf"/><Relationship Id="rId6" Type="http://schemas.openxmlformats.org/officeDocument/2006/relationships/image" Target="../media/image78.gif"/><Relationship Id="rId7" Type="http://schemas.openxmlformats.org/officeDocument/2006/relationships/image" Target="../media/image9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95.jpeg"/><Relationship Id="rId5" Type="http://schemas.openxmlformats.org/officeDocument/2006/relationships/oleObject" Target="../embeddings/Microsoft_Word_97_-_2004_Document5.doc"/><Relationship Id="rId6" Type="http://schemas.openxmlformats.org/officeDocument/2006/relationships/image" Target="../media/image90.emf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78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5" Type="http://schemas.openxmlformats.org/officeDocument/2006/relationships/image" Target="../media/image112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7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99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78.gif"/><Relationship Id="rId5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jpeg"/><Relationship Id="rId6" Type="http://schemas.openxmlformats.org/officeDocument/2006/relationships/image" Target="../media/image159.png"/><Relationship Id="rId7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11.png"/><Relationship Id="rId7" Type="http://schemas.openxmlformats.org/officeDocument/2006/relationships/image" Target="../media/image17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8.png"/><Relationship Id="rId5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17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Relationship Id="rId3" Type="http://schemas.openxmlformats.org/officeDocument/2006/relationships/image" Target="../media/image1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80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/Relationships>
</file>

<file path=ppt/slides/_rels/slide9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3.png"/><Relationship Id="rId12" Type="http://schemas.openxmlformats.org/officeDocument/2006/relationships/image" Target="../media/image194.png"/><Relationship Id="rId13" Type="http://schemas.openxmlformats.org/officeDocument/2006/relationships/image" Target="../media/image2.png"/><Relationship Id="rId14" Type="http://schemas.openxmlformats.org/officeDocument/2006/relationships/image" Target="../media/image195.png"/><Relationship Id="rId15" Type="http://schemas.openxmlformats.org/officeDocument/2006/relationships/image" Target="../media/image196.png"/><Relationship Id="rId16" Type="http://schemas.openxmlformats.org/officeDocument/2006/relationships/image" Target="../media/image197.png"/><Relationship Id="rId17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image" Target="../media/image190.png"/><Relationship Id="rId9" Type="http://schemas.openxmlformats.org/officeDocument/2006/relationships/image" Target="../media/image191.png"/><Relationship Id="rId10" Type="http://schemas.openxmlformats.org/officeDocument/2006/relationships/image" Target="../media/image19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199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199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68" y="253995"/>
            <a:ext cx="7420953" cy="1904541"/>
          </a:xfrm>
          <a:solidFill>
            <a:srgbClr val="0000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Searches for black holes,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sphalerons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and magnetic monopoles 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632" y="2410154"/>
            <a:ext cx="6287221" cy="1213561"/>
          </a:xfr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NICK E. MAVROMATOS</a:t>
            </a:r>
          </a:p>
          <a:p>
            <a:r>
              <a:rPr lang="en-US" sz="2400" b="1" spc="150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KING’S COLLEGE LONDON</a:t>
            </a:r>
            <a:endParaRPr lang="en-US" sz="2000" b="1" spc="150" dirty="0" smtClean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791" y="50802"/>
            <a:ext cx="1471449" cy="10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70800" y="381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350" y="1077290"/>
            <a:ext cx="1399890" cy="15729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433" y="4206512"/>
            <a:ext cx="16510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433" y="5223931"/>
            <a:ext cx="1574800" cy="5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112" t="24691" r="6296" b="30370"/>
          <a:stretch/>
        </p:blipFill>
        <p:spPr>
          <a:xfrm>
            <a:off x="67743" y="4047067"/>
            <a:ext cx="7085191" cy="2726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034" y="4193812"/>
            <a:ext cx="6903252" cy="258532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UK HEP FORUM: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Into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the Unknown with LHC13</a:t>
            </a:r>
          </a:p>
          <a:p>
            <a:pPr algn="ctr"/>
            <a:endParaRPr lang="en-US" b="1" dirty="0" smtClean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  <a:p>
            <a:r>
              <a:rPr lang="en-US" sz="2400" dirty="0">
                <a:solidFill>
                  <a:srgbClr val="CCFFCC"/>
                </a:solidFill>
                <a:latin typeface="Arial Black"/>
                <a:cs typeface="Arial Black"/>
              </a:rPr>
              <a:t>3-4 November 2016</a:t>
            </a:r>
          </a:p>
          <a:p>
            <a:endParaRPr lang="en-US" sz="100" i="1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en-US" sz="2400" i="1" dirty="0" smtClean="0">
                <a:solidFill>
                  <a:schemeClr val="bg1"/>
                </a:solidFill>
                <a:latin typeface="Arial Black"/>
                <a:cs typeface="Arial Black"/>
              </a:rPr>
              <a:t>The </a:t>
            </a:r>
            <a:r>
              <a:rPr lang="en-US" sz="2400" i="1" dirty="0" err="1">
                <a:solidFill>
                  <a:schemeClr val="bg1"/>
                </a:solidFill>
                <a:latin typeface="Arial Black"/>
                <a:cs typeface="Arial Black"/>
              </a:rPr>
              <a:t>Cosener's</a:t>
            </a:r>
            <a:r>
              <a:rPr lang="en-US" sz="2400" i="1" dirty="0">
                <a:solidFill>
                  <a:schemeClr val="bg1"/>
                </a:solidFill>
                <a:latin typeface="Arial Black"/>
                <a:cs typeface="Arial Black"/>
              </a:rPr>
              <a:t> House</a:t>
            </a:r>
          </a:p>
          <a:p>
            <a:pPr algn="ctr"/>
            <a:endParaRPr lang="en-US" sz="1000" b="1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venir Black Oblique"/>
                <a:cs typeface="Avenir Black Oblique"/>
              </a:rPr>
              <a:t>Abindgon</a:t>
            </a:r>
            <a:r>
              <a:rPr lang="en-US" sz="2400" b="1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, UK</a:t>
            </a:r>
            <a:endParaRPr lang="en-US" sz="2400" b="1" dirty="0">
              <a:solidFill>
                <a:schemeClr val="bg1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933" y="5987966"/>
            <a:ext cx="2518833" cy="5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9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600" y="457200"/>
            <a:ext cx="3240353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/>
                <a:cs typeface="Arial Black"/>
              </a:rPr>
              <a:t>Astrophysical Detection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86933"/>
            <a:ext cx="28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Gravitational lensing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842532"/>
            <a:ext cx="3858670" cy="2774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32" y="956734"/>
            <a:ext cx="4570437" cy="3656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2569" y="482090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Simulated view of a black hole in front of the 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Large </a:t>
            </a:r>
            <a:r>
              <a:rPr lang="en-US" dirty="0" err="1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Magellanic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Cloud</a:t>
            </a:r>
            <a:r>
              <a:rPr lang="en-US" dirty="0"/>
              <a:t>. Note the </a:t>
            </a:r>
            <a:r>
              <a:rPr lang="en-US" dirty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gravitational lensing effec</a:t>
            </a:r>
            <a:r>
              <a:rPr lang="en-US" dirty="0"/>
              <a:t>t, which produces two </a:t>
            </a:r>
            <a:r>
              <a:rPr lang="en-US" dirty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enlarged but highly distorted views of the Cloud</a:t>
            </a:r>
            <a:r>
              <a:rPr lang="en-US" dirty="0"/>
              <a:t>. Across the top, the Milky Way disk appears distorted into an arc.</a:t>
            </a:r>
          </a:p>
        </p:txBody>
      </p:sp>
    </p:spTree>
    <p:extLst>
      <p:ext uri="{BB962C8B-B14F-4D97-AF65-F5344CB8AC3E}">
        <p14:creationId xmlns:p14="http://schemas.microsoft.com/office/powerpoint/2010/main" val="358606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Detector – a Tour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9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495442" y="1117600"/>
            <a:ext cx="26241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DETECTOR SYSTEMS</a:t>
            </a:r>
          </a:p>
          <a:p>
            <a:pPr eaLnBrk="1" hangingPunct="1">
              <a:buFontTx/>
              <a:buAutoNum type="arabicParenR"/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The TDR NTD array 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	(Z/</a:t>
            </a:r>
            <a:r>
              <a:rPr lang="en-US" sz="2000" i="1" dirty="0">
                <a:solidFill>
                  <a:srgbClr val="F4111D"/>
                </a:solidFill>
                <a:latin typeface="Symbol" charset="0"/>
                <a:cs typeface="Symbol" charset="0"/>
              </a:rPr>
              <a:t>b </a:t>
            </a: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&gt; ~5)</a:t>
            </a:r>
          </a:p>
          <a:p>
            <a:pPr eaLnBrk="1" hangingPunct="1">
              <a:spcAft>
                <a:spcPts val="600"/>
              </a:spcAft>
              <a:buFont typeface="Lucida Sans" charset="0"/>
              <a:buAutoNum type="arabicParenR" startAt="2"/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The Very High Charge Catcher NTD array (Z/</a:t>
            </a:r>
            <a:r>
              <a:rPr lang="en-US" sz="2000" i="1" dirty="0">
                <a:solidFill>
                  <a:srgbClr val="F4111D"/>
                </a:solidFill>
                <a:latin typeface="Symbol" charset="2"/>
                <a:cs typeface="Symbol" charset="2"/>
              </a:rPr>
              <a:t>b</a:t>
            </a: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 &gt; ~50)</a:t>
            </a:r>
          </a:p>
          <a:p>
            <a:pPr eaLnBrk="1" hangingPunct="1">
              <a:spcAft>
                <a:spcPts val="600"/>
              </a:spcAft>
              <a:buFontTx/>
              <a:buAutoNum type="arabicParenR" startAt="2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Monopole Trapping detector</a:t>
            </a:r>
          </a:p>
          <a:p>
            <a:pPr eaLnBrk="1" hangingPunct="1">
              <a:buFontTx/>
              <a:buAutoNum type="arabicParenR" startAt="2"/>
            </a:pPr>
            <a:r>
              <a:rPr lang="en-US" sz="2000" i="1" dirty="0">
                <a:solidFill>
                  <a:schemeClr val="bg2"/>
                </a:solidFill>
                <a:latin typeface="Calibri" charset="0"/>
                <a:cs typeface="Calibri" charset="0"/>
              </a:rPr>
              <a:t>The </a:t>
            </a:r>
            <a:r>
              <a:rPr lang="en-US" sz="2000" i="1" dirty="0" err="1">
                <a:solidFill>
                  <a:schemeClr val="bg2"/>
                </a:solidFill>
                <a:latin typeface="Calibri" charset="0"/>
                <a:cs typeface="Calibri" charset="0"/>
              </a:rPr>
              <a:t>TimePix</a:t>
            </a:r>
            <a:r>
              <a:rPr lang="en-US" sz="2000" i="1" dirty="0">
                <a:solidFill>
                  <a:schemeClr val="bg2"/>
                </a:solidFill>
                <a:latin typeface="Calibri" charset="0"/>
                <a:cs typeface="Calibri" charset="0"/>
              </a:rPr>
              <a:t> radiation background monitor</a:t>
            </a:r>
          </a:p>
          <a:p>
            <a:pPr eaLnBrk="1" hangingPunct="1">
              <a:buFontTx/>
              <a:buAutoNum type="arabicParenR" startAt="2"/>
            </a:pPr>
            <a:endParaRPr lang="en-US" sz="2000" i="1" dirty="0">
              <a:solidFill>
                <a:srgbClr val="00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4142" y="6486526"/>
            <a:ext cx="85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 PINFOLD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79067" y="1253067"/>
            <a:ext cx="3040512" cy="2133599"/>
          </a:xfrm>
          <a:prstGeom prst="ellipse">
            <a:avLst/>
          </a:prstGeom>
          <a:noFill/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3-03-22 at 10.42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69" y="1117600"/>
            <a:ext cx="3377597" cy="2422121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>
            <a:off x="5249340" y="209973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048136"/>
            <a:ext cx="1896533" cy="1915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 algn="ctr" defTabSz="271463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The </a:t>
            </a:r>
            <a:r>
              <a:rPr lang="en-US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highly </a:t>
            </a: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ionizing </a:t>
            </a:r>
            <a:r>
              <a:rPr lang="en-US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particle  </a:t>
            </a: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leaves </a:t>
            </a:r>
            <a:r>
              <a:rPr lang="en-US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a cylindrical trail of </a:t>
            </a: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damage in the plastic NTDs</a:t>
            </a:r>
            <a:endParaRPr lang="en-US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</p:txBody>
      </p:sp>
      <p:pic>
        <p:nvPicPr>
          <p:cNvPr id="16" name="Picture 15" descr="Screen Shot 2013-03-22 at 10.45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3" y="4605867"/>
            <a:ext cx="2700618" cy="1775916"/>
          </a:xfrm>
          <a:prstGeom prst="rect">
            <a:avLst/>
          </a:prstGeom>
        </p:spPr>
      </p:pic>
      <p:pic>
        <p:nvPicPr>
          <p:cNvPr id="17" name="Picture 16" descr="Screen Shot 2013-03-22 at 10.46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19" y="4555068"/>
            <a:ext cx="2508678" cy="17759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5400000">
            <a:off x="3222082" y="370834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3826933"/>
            <a:ext cx="210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ETCHING PROCESS: 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38808" y="5109629"/>
            <a:ext cx="3420527" cy="130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buSzPct val="120000"/>
            </a:pP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Tracks are revealed as conical etch pits </a:t>
            </a:r>
            <a:r>
              <a:rPr lang="en-US" sz="1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. Charge </a:t>
            </a: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resolution ~0.05e </a:t>
            </a:r>
            <a:r>
              <a:rPr lang="en-US" sz="1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.                                Spatial resolution </a:t>
            </a: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~ 10 microns/</a:t>
            </a:r>
            <a:r>
              <a:rPr lang="en-US" sz="1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pit                       </a:t>
            </a: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– pointing to the IP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876602" y="1985426"/>
            <a:ext cx="1077001" cy="127635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76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Detector – a Tour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9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495442" y="1117600"/>
            <a:ext cx="26241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DETECTOR SYSTEMS</a:t>
            </a:r>
          </a:p>
          <a:p>
            <a:pPr eaLnBrk="1" hangingPunct="1">
              <a:buFontTx/>
              <a:buAutoNum type="arabicParenR"/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The TDR NTD array 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	(Z/</a:t>
            </a:r>
            <a:r>
              <a:rPr lang="en-US" sz="2000" i="1" dirty="0">
                <a:solidFill>
                  <a:srgbClr val="F4111D"/>
                </a:solidFill>
                <a:latin typeface="Symbol" charset="0"/>
                <a:cs typeface="Symbol" charset="0"/>
              </a:rPr>
              <a:t>b </a:t>
            </a: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&gt; ~5)</a:t>
            </a:r>
          </a:p>
          <a:p>
            <a:pPr eaLnBrk="1" hangingPunct="1">
              <a:spcAft>
                <a:spcPts val="600"/>
              </a:spcAft>
              <a:buFont typeface="Lucida Sans" charset="0"/>
              <a:buAutoNum type="arabicParenR" startAt="2"/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The Very High Charge Catcher NTD array (Z/</a:t>
            </a:r>
            <a:r>
              <a:rPr lang="en-US" sz="2000" i="1" dirty="0">
                <a:solidFill>
                  <a:srgbClr val="F4111D"/>
                </a:solidFill>
                <a:latin typeface="Symbol" charset="2"/>
                <a:cs typeface="Symbol" charset="2"/>
              </a:rPr>
              <a:t>b</a:t>
            </a: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 &gt; ~50)</a:t>
            </a:r>
          </a:p>
          <a:p>
            <a:pPr eaLnBrk="1" hangingPunct="1">
              <a:spcAft>
                <a:spcPts val="600"/>
              </a:spcAft>
              <a:buFontTx/>
              <a:buAutoNum type="arabicParenR" startAt="2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Monopole Trapping detector</a:t>
            </a:r>
          </a:p>
          <a:p>
            <a:pPr eaLnBrk="1" hangingPunct="1">
              <a:buFontTx/>
              <a:buAutoNum type="arabicParenR" startAt="2"/>
            </a:pPr>
            <a:r>
              <a:rPr lang="en-US" sz="2000" i="1" dirty="0">
                <a:solidFill>
                  <a:schemeClr val="bg2"/>
                </a:solidFill>
                <a:latin typeface="Calibri" charset="0"/>
                <a:cs typeface="Calibri" charset="0"/>
              </a:rPr>
              <a:t>The </a:t>
            </a:r>
            <a:r>
              <a:rPr lang="en-US" sz="2000" i="1" dirty="0" err="1">
                <a:solidFill>
                  <a:schemeClr val="bg2"/>
                </a:solidFill>
                <a:latin typeface="Calibri" charset="0"/>
                <a:cs typeface="Calibri" charset="0"/>
              </a:rPr>
              <a:t>TimePix</a:t>
            </a:r>
            <a:r>
              <a:rPr lang="en-US" sz="2000" i="1" dirty="0">
                <a:solidFill>
                  <a:schemeClr val="bg2"/>
                </a:solidFill>
                <a:latin typeface="Calibri" charset="0"/>
                <a:cs typeface="Calibri" charset="0"/>
              </a:rPr>
              <a:t> radiation background monitor</a:t>
            </a:r>
          </a:p>
          <a:p>
            <a:pPr eaLnBrk="1" hangingPunct="1">
              <a:buFontTx/>
              <a:buAutoNum type="arabicParenR" startAt="2"/>
            </a:pPr>
            <a:endParaRPr lang="en-US" sz="2000" i="1" dirty="0">
              <a:solidFill>
                <a:srgbClr val="00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79067" y="3064933"/>
            <a:ext cx="3040512" cy="1117600"/>
          </a:xfrm>
          <a:prstGeom prst="ellipse">
            <a:avLst/>
          </a:prstGeom>
          <a:noFill/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3222082" y="370834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" y="963794"/>
            <a:ext cx="5897267" cy="499533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 rot="1690519">
            <a:off x="5334005" y="3014113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0933" y="4739901"/>
            <a:ext cx="2634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Aluminium</a:t>
            </a:r>
            <a:r>
              <a:rPr lang="en-US" dirty="0" smtClean="0">
                <a:solidFill>
                  <a:schemeClr val="bg1"/>
                </a:solidFill>
              </a:rPr>
              <a:t> good trapping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material with its large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magnetic moment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7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31"/>
          <p:cNvSpPr>
            <a:spLocks noGrp="1"/>
          </p:cNvSpPr>
          <p:nvPr>
            <p:ph idx="1"/>
          </p:nvPr>
        </p:nvSpPr>
        <p:spPr>
          <a:xfrm>
            <a:off x="220663" y="3640138"/>
            <a:ext cx="8923337" cy="3217862"/>
          </a:xfrm>
        </p:spPr>
        <p:txBody>
          <a:bodyPr/>
          <a:lstStyle/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We 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deployed  (~ 1 ton) trapping 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volumes in the </a:t>
            </a:r>
            <a:r>
              <a:rPr lang="en-US" sz="2600" i="1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MoEDAL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/VELO Cavern to trap highly ionizing particles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i="1" dirty="0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The binding energies of monopoles in nuclei with finite magnetic dipole moments are estimated to be hundreds of </a:t>
            </a:r>
            <a:r>
              <a:rPr lang="en-US" sz="2200" i="1" dirty="0" err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keV</a:t>
            </a:r>
            <a:endParaRPr lang="en-US" sz="2200" i="1" dirty="0">
              <a:solidFill>
                <a:srgbClr val="00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After exposure the traps are removed and sent to: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i="1" dirty="0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The  SQUID magnetometer at ETH Zurich for Monopole detection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i="1" dirty="0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SNOLAB  (2km underground) to detect decays of MSPs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endParaRPr lang="en-US" sz="2000" i="1" dirty="0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u"/>
            </a:pPr>
            <a:endParaRPr lang="en-US" sz="2400" i="1" dirty="0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u"/>
            </a:pPr>
            <a:endParaRPr lang="en-US" sz="2400" i="1" dirty="0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u"/>
            </a:pPr>
            <a:endParaRPr lang="en-US" sz="2400" i="1" dirty="0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The Physics Principle of  MMTs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6872" name="Picture 3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3-03-22 at 10.49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7" y="908435"/>
            <a:ext cx="3577166" cy="2577186"/>
          </a:xfrm>
          <a:prstGeom prst="rect">
            <a:avLst/>
          </a:prstGeom>
        </p:spPr>
      </p:pic>
      <p:pic>
        <p:nvPicPr>
          <p:cNvPr id="2" name="Picture 1" descr="squid-E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9" y="982134"/>
            <a:ext cx="3326472" cy="2418821"/>
          </a:xfrm>
          <a:prstGeom prst="rect">
            <a:avLst/>
          </a:prstGeom>
          <a:effectLst>
            <a:glow rad="228600">
              <a:schemeClr val="accent6">
                <a:lumMod val="75000"/>
                <a:alpha val="74000"/>
              </a:schemeClr>
            </a:glow>
          </a:effectLst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5096408" y="3081338"/>
            <a:ext cx="3489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00"/>
                </a:solidFill>
                <a:latin typeface="Calibri" charset="0"/>
                <a:cs typeface="Calibri" charset="0"/>
              </a:rPr>
              <a:t>SQUID magnetometer </a:t>
            </a:r>
            <a:r>
              <a:rPr lang="en-US" sz="1600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(ETH- </a:t>
            </a:r>
            <a:r>
              <a:rPr lang="en-US" sz="1600" dirty="0" err="1" smtClean="0">
                <a:solidFill>
                  <a:srgbClr val="FFFF00"/>
                </a:solidFill>
                <a:latin typeface="Calibri" charset="0"/>
                <a:cs typeface="Calibri" charset="0"/>
              </a:rPr>
              <a:t>Zuerich</a:t>
            </a:r>
            <a:r>
              <a:rPr lang="en-US" sz="1600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)</a:t>
            </a:r>
            <a:endParaRPr lang="en-US" sz="1600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1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41432" y="1095375"/>
            <a:ext cx="4841875" cy="4657725"/>
          </a:xfrm>
          <a:prstGeom prst="ellipse">
            <a:avLst/>
          </a:prstGeom>
          <a:solidFill>
            <a:srgbClr val="00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21150" y="1095375"/>
            <a:ext cx="4864100" cy="4657725"/>
          </a:xfrm>
          <a:prstGeom prst="ellipse">
            <a:avLst/>
          </a:prstGeom>
          <a:solidFill>
            <a:srgbClr val="FF0000">
              <a:alpha val="5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9939" name="Content Placeholder 9"/>
          <p:cNvSpPr>
            <a:spLocks noGrp="1"/>
          </p:cNvSpPr>
          <p:nvPr>
            <p:ph sz="half" idx="1"/>
          </p:nvPr>
        </p:nvSpPr>
        <p:spPr>
          <a:xfrm>
            <a:off x="415203" y="1809750"/>
            <a:ext cx="4222750" cy="3443432"/>
          </a:xfrm>
        </p:spPr>
        <p:txBody>
          <a:bodyPr>
            <a:normAutofit/>
          </a:bodyPr>
          <a:lstStyle/>
          <a:p>
            <a:pPr>
              <a:lnSpc>
                <a:spcPts val="2775"/>
              </a:lnSpc>
              <a:tabLst>
                <a:tab pos="265113" algn="l"/>
              </a:tabLst>
            </a:pP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The main LHC detectors are optimized for the detection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of         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singly (electrically)  charged 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      (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or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neutral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)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particles                   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(Z/</a:t>
            </a:r>
            <a:r>
              <a:rPr lang="en-US" sz="2400" i="1" dirty="0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~1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) moving near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          the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speed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of light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Symbol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&gt;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0.5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)</a:t>
            </a:r>
          </a:p>
          <a:p>
            <a:pPr marL="265113" indent="-265113">
              <a:lnSpc>
                <a:spcPts val="2775"/>
              </a:lnSpc>
            </a:pP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Typically a largish statistical sample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is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needed to establish  a signal</a:t>
            </a:r>
          </a:p>
          <a:p>
            <a:pPr>
              <a:lnSpc>
                <a:spcPts val="2775"/>
              </a:lnSpc>
            </a:pPr>
            <a:endParaRPr lang="en-US" sz="2400" i="1" dirty="0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39940" name="Content Placeholder 10"/>
          <p:cNvSpPr txBox="1">
            <a:spLocks/>
          </p:cNvSpPr>
          <p:nvPr/>
        </p:nvSpPr>
        <p:spPr bwMode="auto">
          <a:xfrm>
            <a:off x="4540250" y="1762125"/>
            <a:ext cx="439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675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i="1" dirty="0" err="1">
                <a:solidFill>
                  <a:srgbClr val="FFFF00"/>
                </a:solidFill>
                <a:latin typeface="Calibri" charset="0"/>
              </a:rPr>
              <a:t>MoEDAL</a:t>
            </a:r>
            <a:r>
              <a:rPr lang="en-US" i="1" dirty="0">
                <a:solidFill>
                  <a:srgbClr val="FFFF00"/>
                </a:solidFill>
                <a:latin typeface="Calibri" charset="0"/>
              </a:rPr>
              <a:t> is designed  to        detect charged particles, with effective or actual Z/</a:t>
            </a:r>
            <a:r>
              <a:rPr lang="en-US" i="1" dirty="0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  <a:r>
              <a:rPr lang="en-US" i="1" dirty="0">
                <a:solidFill>
                  <a:srgbClr val="FFFF00"/>
                </a:solidFill>
                <a:latin typeface="Calibri" charset="0"/>
              </a:rPr>
              <a:t> &gt; 5. </a:t>
            </a:r>
          </a:p>
          <a:p>
            <a:pPr>
              <a:lnSpc>
                <a:spcPts val="2675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FFFF00"/>
                </a:solidFill>
                <a:latin typeface="Calibri" charset="0"/>
              </a:rPr>
              <a:t>As it has no trigger/ electronics slowly moving (</a:t>
            </a:r>
            <a:r>
              <a:rPr lang="en-US" i="1" dirty="0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  <a:r>
              <a:rPr lang="en-US" i="1" dirty="0">
                <a:solidFill>
                  <a:srgbClr val="FFFF00"/>
                </a:solidFill>
                <a:latin typeface="Calibri" charset="0"/>
              </a:rPr>
              <a:t> &lt; ~5) particles are no problem</a:t>
            </a:r>
          </a:p>
          <a:p>
            <a:pPr>
              <a:lnSpc>
                <a:spcPts val="2675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FFFF00"/>
                </a:solidFill>
                <a:latin typeface="Calibri" charset="0"/>
              </a:rPr>
              <a:t>One  candidate event is enough to establish the  signal (no Standard Model              backgrounds)</a:t>
            </a:r>
          </a:p>
        </p:txBody>
      </p:sp>
      <p:sp>
        <p:nvSpPr>
          <p:cNvPr id="39941" name="TextBox 11"/>
          <p:cNvSpPr txBox="1">
            <a:spLocks noChangeArrowheads="1"/>
          </p:cNvSpPr>
          <p:nvPr/>
        </p:nvSpPr>
        <p:spPr bwMode="auto">
          <a:xfrm>
            <a:off x="1539875" y="1285875"/>
            <a:ext cx="202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0000FF"/>
                </a:solidFill>
                <a:latin typeface="Calibri" charset="0"/>
                <a:cs typeface="Calibri" charset="0"/>
              </a:rPr>
              <a:t>ATLAS+CMS</a:t>
            </a:r>
          </a:p>
        </p:txBody>
      </p:sp>
      <p:sp>
        <p:nvSpPr>
          <p:cNvPr id="39942" name="TextBox 12"/>
          <p:cNvSpPr txBox="1">
            <a:spLocks noChangeArrowheads="1"/>
          </p:cNvSpPr>
          <p:nvPr/>
        </p:nvSpPr>
        <p:spPr bwMode="auto">
          <a:xfrm>
            <a:off x="5661025" y="1216025"/>
            <a:ext cx="154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FF00"/>
                </a:solidFill>
                <a:latin typeface="Calibri" charset="0"/>
                <a:cs typeface="Calibri" charset="0"/>
              </a:rPr>
              <a:t>MoEDAL</a:t>
            </a:r>
          </a:p>
        </p:txBody>
      </p:sp>
      <p:sp>
        <p:nvSpPr>
          <p:cNvPr id="39943" name="Rectangle 14"/>
          <p:cNvSpPr>
            <a:spLocks noChangeArrowheads="1"/>
          </p:cNvSpPr>
          <p:nvPr/>
        </p:nvSpPr>
        <p:spPr bwMode="auto">
          <a:xfrm>
            <a:off x="156274" y="5861520"/>
            <a:ext cx="892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2400" i="1" u="sng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MoEDAL</a:t>
            </a:r>
            <a:r>
              <a:rPr lang="en-US" sz="2400" i="1" u="sng" dirty="0">
                <a:solidFill>
                  <a:srgbClr val="FFFF00"/>
                </a:solidFill>
                <a:latin typeface="Calibri" charset="0"/>
                <a:cs typeface="Calibri" charset="0"/>
              </a:rPr>
              <a:t> is complementary to the main LHC experiments and expands the physics reach of LHC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Complementarity of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9948" name="Picture 7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86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03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301625" y="5056716"/>
            <a:ext cx="8842375" cy="1835150"/>
          </a:xfrm>
        </p:spPr>
        <p:txBody>
          <a:bodyPr/>
          <a:lstStyle/>
          <a:p>
            <a:pPr eaLnBrk="1" hangingPunct="1">
              <a:lnSpc>
                <a:spcPts val="2663"/>
              </a:lnSpc>
            </a:pPr>
            <a:r>
              <a:rPr lang="en-US" sz="2600" i="1" dirty="0">
                <a:solidFill>
                  <a:srgbClr val="CCFFCC"/>
                </a:solidFill>
                <a:latin typeface="Calibri" charset="0"/>
                <a:ea typeface="ＭＳ Ｐゴシック" charset="0"/>
                <a:cs typeface="Calibri" charset="0"/>
              </a:rPr>
              <a:t>Cross-section limits for magnetic (L) and electric charge (R)  (from </a:t>
            </a:r>
            <a:r>
              <a:rPr lang="en-US" sz="2600" b="1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Book Antiqua" charset="0"/>
              </a:rPr>
              <a:t>arXiv:1112.2999V2  [</a:t>
            </a:r>
            <a:r>
              <a:rPr lang="en-US" sz="2600" b="1" i="1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Book Antiqua" charset="0"/>
              </a:rPr>
              <a:t>hep-ph</a:t>
            </a:r>
            <a:r>
              <a:rPr lang="en-US" sz="2600" b="1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Book Antiqua" charset="0"/>
              </a:rPr>
              <a:t>]</a:t>
            </a:r>
            <a:r>
              <a:rPr lang="en-US" sz="2600" i="1" dirty="0">
                <a:solidFill>
                  <a:srgbClr val="CCFFCC"/>
                </a:solidFill>
                <a:latin typeface="Calibri" charset="0"/>
                <a:ea typeface="ＭＳ Ｐゴシック" charset="0"/>
                <a:cs typeface="Book Antiqua" charset="0"/>
              </a:rPr>
              <a:t>) assuming</a:t>
            </a:r>
            <a:r>
              <a:rPr lang="en-US" sz="2600" i="1" dirty="0">
                <a:solidFill>
                  <a:srgbClr val="CCFFCC"/>
                </a:solidFill>
                <a:latin typeface="Calibri" charset="0"/>
                <a:ea typeface="ＭＳ Ｐゴシック" charset="0"/>
                <a:cs typeface="Calibri" charset="0"/>
              </a:rPr>
              <a:t>: </a:t>
            </a:r>
          </a:p>
          <a:p>
            <a:pPr lvl="1" eaLnBrk="1" hangingPunct="1">
              <a:lnSpc>
                <a:spcPts val="2663"/>
              </a:lnSpc>
            </a:pPr>
            <a:r>
              <a:rPr lang="en-US" sz="2200" i="1" dirty="0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Only one </a:t>
            </a:r>
            <a:r>
              <a:rPr lang="en-US" sz="2200" i="1" dirty="0" err="1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MoEDAL</a:t>
            </a:r>
            <a:r>
              <a:rPr lang="en-US" sz="2200" i="1" dirty="0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 event is required for discovery and ~100 events in the other (active) LHC detectors</a:t>
            </a:r>
          </a:p>
        </p:txBody>
      </p:sp>
      <p:pic>
        <p:nvPicPr>
          <p:cNvPr id="40966" name="Picture 8" descr="xsec_ele_100_Moedal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74" y="2314436"/>
            <a:ext cx="4069151" cy="27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40967" name="Picture 10" descr="xsec_mag_100_Moedal1_Pipe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2310606"/>
            <a:ext cx="4073525" cy="275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40968" name="Picture 7" descr="Picture 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901173"/>
            <a:ext cx="8636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373313" y="1930400"/>
            <a:ext cx="42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69" name="Rectangle 12"/>
          <p:cNvSpPr>
            <a:spLocks noChangeArrowheads="1"/>
          </p:cNvSpPr>
          <p:nvPr/>
        </p:nvSpPr>
        <p:spPr bwMode="auto">
          <a:xfrm>
            <a:off x="3846513" y="1930400"/>
            <a:ext cx="42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70" name="Rectangle 13"/>
          <p:cNvSpPr>
            <a:spLocks noChangeArrowheads="1"/>
          </p:cNvSpPr>
          <p:nvPr/>
        </p:nvSpPr>
        <p:spPr bwMode="auto">
          <a:xfrm>
            <a:off x="5167313" y="1912938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71" name="Rectangle 14"/>
          <p:cNvSpPr>
            <a:spLocks noChangeArrowheads="1"/>
          </p:cNvSpPr>
          <p:nvPr/>
        </p:nvSpPr>
        <p:spPr bwMode="auto">
          <a:xfrm>
            <a:off x="6554788" y="1912938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72" name="Rectangle 15"/>
          <p:cNvSpPr>
            <a:spLocks noChangeArrowheads="1"/>
          </p:cNvSpPr>
          <p:nvPr/>
        </p:nvSpPr>
        <p:spPr bwMode="auto">
          <a:xfrm>
            <a:off x="8332788" y="1912938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6933" y="33866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  MoEDAL Sensitivity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0974" name="Picture 6" descr="moedal_test_an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9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96157" y="6235293"/>
            <a:ext cx="3214224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@ 20 fb</a:t>
            </a:r>
            <a:r>
              <a:rPr lang="en-US" sz="2800" b="1" baseline="30000" dirty="0" smtClean="0"/>
              <a:t>-1 </a:t>
            </a:r>
            <a:r>
              <a:rPr lang="en-US" sz="2800" b="1" dirty="0" smtClean="0"/>
              <a:t>(assumed)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9602" y="2743200"/>
            <a:ext cx="70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NTDs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only!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8395" y="2760136"/>
            <a:ext cx="70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NTDs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only!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720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The MoEDAL Physics Program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</a:rPr>
              <a:t>=1-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69202" y="4984258"/>
            <a:ext cx="125306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FF"/>
                </a:solidFill>
                <a:latin typeface="Arial Black"/>
                <a:cs typeface="Arial Black"/>
              </a:rPr>
              <a:t>CHAMPS</a:t>
            </a:r>
            <a:endParaRPr lang="en-US" sz="1600" i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7862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Physics: this talk  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</a:rPr>
              <a:t>=1-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9249" y="3979335"/>
            <a:ext cx="1739551" cy="1411319"/>
          </a:xfrm>
          <a:prstGeom prst="round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705601" y="914401"/>
            <a:ext cx="1337734" cy="728132"/>
          </a:xfrm>
          <a:prstGeom prst="round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53746" y="4842932"/>
            <a:ext cx="2099721" cy="581591"/>
          </a:xfrm>
          <a:prstGeom prst="ellips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Black"/>
                <a:cs typeface="Arial Black"/>
              </a:rPr>
              <a:t>Monopolia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9" name="Straight Connector 8"/>
          <p:cNvCxnSpPr>
            <a:endCxn id="18" idx="2"/>
          </p:cNvCxnSpPr>
          <p:nvPr/>
        </p:nvCxnSpPr>
        <p:spPr>
          <a:xfrm>
            <a:off x="1828800" y="4723908"/>
            <a:ext cx="524946" cy="4098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9249" y="2567521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-17450" y="3268137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5175" y="2038351"/>
            <a:ext cx="2099721" cy="597959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27302" y="5492252"/>
            <a:ext cx="2099721" cy="626533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51619" y="6090965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78146" y="2670178"/>
            <a:ext cx="2099721" cy="597959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35333" y="3420533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69202" y="4984258"/>
            <a:ext cx="12361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i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569202" y="4198973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67596" y="4871260"/>
            <a:ext cx="1477970" cy="52493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5201" y="1963768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4598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Physics: this talk  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</a:rPr>
              <a:t>=1-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9249" y="3979335"/>
            <a:ext cx="1739551" cy="141131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53746" y="4842932"/>
            <a:ext cx="2099721" cy="581591"/>
          </a:xfrm>
          <a:prstGeom prst="ellips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Black"/>
                <a:cs typeface="Arial Black"/>
              </a:rPr>
              <a:t>Monopolia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9" name="Straight Connector 8"/>
          <p:cNvCxnSpPr>
            <a:endCxn id="18" idx="2"/>
          </p:cNvCxnSpPr>
          <p:nvPr/>
        </p:nvCxnSpPr>
        <p:spPr>
          <a:xfrm>
            <a:off x="1828800" y="4723908"/>
            <a:ext cx="524946" cy="4098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9249" y="2567521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-17450" y="3268137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5175" y="2038351"/>
            <a:ext cx="2099721" cy="597959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27302" y="5492252"/>
            <a:ext cx="2099721" cy="626533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51619" y="6090965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78146" y="2670178"/>
            <a:ext cx="2099721" cy="597959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35333" y="3420533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69202" y="4984258"/>
            <a:ext cx="12361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i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569202" y="4198973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67596" y="4871260"/>
            <a:ext cx="1477970" cy="52493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5201" y="1963768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6005">
            <a:off x="739648" y="3056305"/>
            <a:ext cx="867782" cy="952938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89252" y="3962405"/>
            <a:ext cx="1739551" cy="1411319"/>
          </a:xfrm>
          <a:prstGeom prst="roundRect">
            <a:avLst/>
          </a:prstGeom>
          <a:noFill/>
          <a:ln w="76200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705601" y="914401"/>
            <a:ext cx="1337734" cy="728132"/>
          </a:xfrm>
          <a:prstGeom prst="round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8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5" y="5960533"/>
            <a:ext cx="897467" cy="89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PHYSICS of </a:t>
            </a:r>
            <a:r>
              <a:rPr lang="en-US" dirty="0" err="1" smtClean="0"/>
              <a:t>MoEDAL</a:t>
            </a:r>
            <a:r>
              <a:rPr lang="en-US" dirty="0" smtClean="0"/>
              <a:t> on paper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095" y="1510498"/>
            <a:ext cx="8934905" cy="954107"/>
          </a:xfrm>
          <a:prstGeom prst="rect">
            <a:avLst/>
          </a:prstGeom>
          <a:solidFill>
            <a:srgbClr val="FFFF00"/>
          </a:solidFill>
          <a:ln w="666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 </a:t>
            </a:r>
            <a:r>
              <a:rPr lang="en-US" sz="2800" b="1" dirty="0"/>
              <a:t>R</a:t>
            </a:r>
            <a:r>
              <a:rPr lang="en-US" sz="2800" b="1" dirty="0" smtClean="0"/>
              <a:t>eview paper: the Physics of </a:t>
            </a:r>
            <a:r>
              <a:rPr lang="en-US" sz="2800" b="1" dirty="0" err="1" smtClean="0"/>
              <a:t>MoEDAL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err="1" smtClean="0"/>
              <a:t>arXiv</a:t>
            </a:r>
            <a:r>
              <a:rPr lang="en-US" sz="2800" b="1" dirty="0" smtClean="0"/>
              <a:t>: 1405.7662 - </a:t>
            </a:r>
            <a:r>
              <a:rPr lang="en-US" sz="2800" b="1" dirty="0" err="1" smtClean="0"/>
              <a:t>Int.J.Mod.Phys</a:t>
            </a:r>
            <a:r>
              <a:rPr lang="en-US" sz="2800" b="1" dirty="0"/>
              <a:t>. A29 (2014) 1430050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098801"/>
            <a:ext cx="8558540" cy="2862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20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FIRST PAPER ON BOUNDS OF MONOPOLE MASSES FOR THE </a:t>
            </a:r>
            <a:r>
              <a:rPr lang="en-US" dirty="0" smtClean="0"/>
              <a:t>2012 LHC RUN @ 8 </a:t>
            </a:r>
            <a:r>
              <a:rPr lang="en-US" dirty="0" err="1" smtClean="0"/>
              <a:t>TeV</a:t>
            </a:r>
            <a:r>
              <a:rPr lang="en-US" dirty="0" smtClean="0"/>
              <a:t>,</a:t>
            </a:r>
          </a:p>
          <a:p>
            <a:r>
              <a:rPr lang="en-US" dirty="0" smtClean="0"/>
              <a:t> in integrated luminosity 0.75 fb</a:t>
            </a:r>
            <a:r>
              <a:rPr lang="en-US" baseline="30000" dirty="0" smtClean="0"/>
              <a:t>-1,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arXive:1604.06645 </a:t>
            </a:r>
            <a:r>
              <a:rPr lang="en-US" dirty="0" smtClean="0">
                <a:latin typeface="Arial Black"/>
                <a:cs typeface="Arial Black"/>
              </a:rPr>
              <a:t>JHEP </a:t>
            </a:r>
            <a:r>
              <a:rPr lang="en-US" b="1" dirty="0">
                <a:latin typeface="Arial Black"/>
                <a:cs typeface="Arial Black"/>
              </a:rPr>
              <a:t>1608 (2016) 067</a:t>
            </a:r>
            <a:endParaRPr lang="en-US" dirty="0" smtClean="0">
              <a:latin typeface="Arial Black"/>
              <a:cs typeface="Arial Black"/>
            </a:endParaRP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magnetic </a:t>
            </a:r>
            <a:r>
              <a:rPr lang="en-US" dirty="0" smtClean="0"/>
              <a:t>charge </a:t>
            </a:r>
            <a:r>
              <a:rPr lang="en-US" dirty="0"/>
              <a:t>is detected in any of the samples and the results </a:t>
            </a:r>
            <a:endParaRPr lang="en-US" dirty="0" smtClean="0"/>
          </a:p>
          <a:p>
            <a:r>
              <a:rPr lang="en-US" dirty="0" smtClean="0"/>
              <a:t>are </a:t>
            </a:r>
            <a:r>
              <a:rPr lang="en-US" dirty="0"/>
              <a:t>interpreted for monopoles in the </a:t>
            </a:r>
            <a:r>
              <a:rPr lang="en-US" dirty="0" smtClean="0"/>
              <a:t>mass range </a:t>
            </a:r>
            <a:r>
              <a:rPr lang="en-US" dirty="0"/>
              <a:t>100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 ≤ m  ≤3500 </a:t>
            </a:r>
            <a:r>
              <a:rPr lang="en-US" dirty="0" err="1"/>
              <a:t>GeV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in the charge range </a:t>
            </a:r>
            <a:r>
              <a:rPr lang="en-US" dirty="0" smtClean="0"/>
              <a:t>1g</a:t>
            </a:r>
            <a:r>
              <a:rPr lang="en-US" baseline="-25000" dirty="0" smtClean="0"/>
              <a:t>D</a:t>
            </a:r>
            <a:r>
              <a:rPr lang="en-US" dirty="0" smtClean="0"/>
              <a:t> ≤ </a:t>
            </a:r>
            <a:r>
              <a:rPr lang="en-US" dirty="0"/>
              <a:t>|</a:t>
            </a:r>
            <a:r>
              <a:rPr lang="en-US" dirty="0" smtClean="0"/>
              <a:t>g|  ≤ 6g</a:t>
            </a:r>
            <a:r>
              <a:rPr lang="en-US" baseline="-25000" dirty="0" smtClean="0"/>
              <a:t>D</a:t>
            </a:r>
            <a:r>
              <a:rPr lang="en-US" dirty="0"/>
              <a:t>, where </a:t>
            </a:r>
            <a:r>
              <a:rPr lang="en-US" dirty="0" err="1"/>
              <a:t>g</a:t>
            </a:r>
            <a:r>
              <a:rPr lang="en-US" baseline="-25000" dirty="0" err="1"/>
              <a:t>D</a:t>
            </a:r>
            <a:r>
              <a:rPr lang="en-US" dirty="0"/>
              <a:t> </a:t>
            </a:r>
            <a:r>
              <a:rPr lang="en-US" dirty="0" smtClean="0"/>
              <a:t>is  the </a:t>
            </a:r>
            <a:r>
              <a:rPr lang="en-US" dirty="0"/>
              <a:t>Dirac </a:t>
            </a:r>
            <a:r>
              <a:rPr lang="en-US" dirty="0" smtClean="0"/>
              <a:t>charge</a:t>
            </a:r>
            <a:r>
              <a:rPr lang="en-US" dirty="0"/>
              <a:t> </a:t>
            </a:r>
            <a:r>
              <a:rPr lang="en-US" dirty="0" smtClean="0"/>
              <a:t>in quantization</a:t>
            </a:r>
          </a:p>
          <a:p>
            <a:r>
              <a:rPr lang="en-US" dirty="0" smtClean="0"/>
              <a:t>condition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4872737"/>
            <a:ext cx="3826826" cy="816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9307" y="6131466"/>
            <a:ext cx="413305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Stay tuned for 13 </a:t>
            </a:r>
            <a:r>
              <a:rPr lang="en-US" dirty="0" err="1" smtClean="0">
                <a:latin typeface="Arial"/>
                <a:cs typeface="Arial"/>
              </a:rPr>
              <a:t>TeV</a:t>
            </a:r>
            <a:r>
              <a:rPr lang="en-US" dirty="0" smtClean="0">
                <a:latin typeface="Arial"/>
                <a:cs typeface="Arial"/>
              </a:rPr>
              <a:t> run data bounds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20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98" y="2015065"/>
            <a:ext cx="7033612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Avenir Black"/>
                <a:cs typeface="Avenir Black"/>
              </a:rPr>
              <a:t>First </a:t>
            </a:r>
            <a:r>
              <a:rPr lang="en-US" sz="4000" dirty="0" err="1" smtClean="0">
                <a:latin typeface="Avenir Black"/>
                <a:cs typeface="Avenir Black"/>
              </a:rPr>
              <a:t>MoEDAL</a:t>
            </a:r>
            <a:r>
              <a:rPr lang="en-US" sz="4000" dirty="0" smtClean="0">
                <a:latin typeface="Avenir Black"/>
                <a:cs typeface="Avenir Black"/>
              </a:rPr>
              <a:t> </a:t>
            </a:r>
          </a:p>
          <a:p>
            <a:pPr algn="ctr"/>
            <a:r>
              <a:rPr lang="en-US" sz="4000" dirty="0" smtClean="0">
                <a:latin typeface="Avenir Black"/>
                <a:cs typeface="Avenir Black"/>
              </a:rPr>
              <a:t>Monopole Searches in</a:t>
            </a:r>
          </a:p>
          <a:p>
            <a:pPr algn="ctr"/>
            <a:r>
              <a:rPr lang="en-US" sz="4000" dirty="0" smtClean="0">
                <a:latin typeface="Avenir Black"/>
                <a:cs typeface="Avenir Black"/>
              </a:rPr>
              <a:t>2012 @ 8 </a:t>
            </a:r>
            <a:r>
              <a:rPr lang="en-US" sz="4000" dirty="0" err="1" smtClean="0">
                <a:latin typeface="Avenir Black"/>
                <a:cs typeface="Avenir Black"/>
              </a:rPr>
              <a:t>TeV</a:t>
            </a:r>
            <a:r>
              <a:rPr lang="en-US" sz="4000" dirty="0" smtClean="0">
                <a:latin typeface="Avenir Black"/>
                <a:cs typeface="Avenir Black"/>
              </a:rPr>
              <a:t> LHC Energies,</a:t>
            </a:r>
          </a:p>
          <a:p>
            <a:pPr algn="ctr"/>
            <a:r>
              <a:rPr lang="en-US" sz="4000" dirty="0" smtClean="0">
                <a:latin typeface="Avenir Black"/>
                <a:cs typeface="Avenir Black"/>
              </a:rPr>
              <a:t>and   L </a:t>
            </a:r>
            <a:r>
              <a:rPr lang="en-US" sz="4000" dirty="0">
                <a:latin typeface="Avenir Black"/>
                <a:cs typeface="Avenir Black"/>
              </a:rPr>
              <a:t>= 0.75 </a:t>
            </a:r>
            <a:r>
              <a:rPr lang="en-US" sz="4000" dirty="0" err="1">
                <a:latin typeface="Avenir Black"/>
                <a:cs typeface="Avenir Black"/>
              </a:rPr>
              <a:t>fb</a:t>
            </a:r>
            <a:r>
              <a:rPr lang="en-US" sz="4000" baseline="30000" dirty="0">
                <a:latin typeface="Avenir Black"/>
                <a:cs typeface="Avenir Black"/>
              </a:rPr>
              <a:t> -</a:t>
            </a:r>
            <a:r>
              <a:rPr lang="en-US" sz="4000" baseline="30000" dirty="0" smtClean="0">
                <a:latin typeface="Avenir Black"/>
                <a:cs typeface="Avenir Black"/>
              </a:rPr>
              <a:t>1</a:t>
            </a:r>
            <a:r>
              <a:rPr lang="en-US" sz="4000" dirty="0" smtClean="0">
                <a:latin typeface="Avenir Black"/>
                <a:cs typeface="Avenir Black"/>
              </a:rPr>
              <a:t> </a:t>
            </a:r>
            <a:endParaRPr lang="en-US" sz="4000" dirty="0">
              <a:latin typeface="Avenir Black"/>
              <a:cs typeface="Avenir Black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57" y="3949163"/>
            <a:ext cx="395816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1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644"/>
            <a:ext cx="5174145" cy="677108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Black"/>
                <a:cs typeface="Arial Black"/>
              </a:rPr>
              <a:t>in 2016:  </a:t>
            </a:r>
          </a:p>
          <a:p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DETECTION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OF Gravitational Waves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(GR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IMPORTANT PREDICTION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endParaRPr lang="en-US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ARE ANNOUNCED BY</a:t>
            </a:r>
          </a:p>
          <a:p>
            <a:r>
              <a:rPr lang="en-US" sz="2400" b="1" dirty="0" smtClean="0">
                <a:latin typeface="Arial Black"/>
                <a:cs typeface="Arial Black"/>
              </a:rPr>
              <a:t>VIRGO-LIGO </a:t>
            </a:r>
            <a:r>
              <a:rPr lang="en-US" sz="2400" b="1" dirty="0" err="1" smtClean="0">
                <a:latin typeface="Arial Black"/>
                <a:cs typeface="Arial Black"/>
              </a:rPr>
              <a:t>Colls</a:t>
            </a:r>
            <a:r>
              <a:rPr lang="en-US" sz="2400" b="1" dirty="0" smtClean="0">
                <a:latin typeface="Arial Black"/>
                <a:cs typeface="Arial Black"/>
              </a:rPr>
              <a:t> </a:t>
            </a:r>
          </a:p>
          <a:p>
            <a:endParaRPr lang="en-US" sz="24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(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signal GW150914 in 2015</a:t>
            </a:r>
            <a:r>
              <a:rPr lang="en-US" sz="2400" b="1" dirty="0">
                <a:solidFill>
                  <a:srgbClr val="0000FF"/>
                </a:solidFill>
                <a:latin typeface="Arial Black"/>
                <a:cs typeface="Arial Black"/>
              </a:rPr>
              <a:t> &amp;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GW151226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</a:p>
          <a:p>
            <a:endParaRPr lang="en-US" sz="24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sz="2400" b="1" dirty="0" smtClean="0">
                <a:latin typeface="Arial Black"/>
                <a:cs typeface="Arial Black"/>
              </a:rPr>
              <a:t>Signals interpreted/fitted very well by </a:t>
            </a:r>
          </a:p>
          <a:p>
            <a:r>
              <a:rPr lang="en-US" sz="2400" b="1" dirty="0" smtClean="0">
                <a:latin typeface="Arial Black"/>
                <a:cs typeface="Arial Black"/>
              </a:rPr>
              <a:t>assumption that GW were produced during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merging of two </a:t>
            </a:r>
            <a:r>
              <a:rPr lang="en-US" sz="2400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spiralling</a:t>
            </a:r>
            <a:endParaRPr lang="en-US" sz="24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black holes  onto a larger black hole</a:t>
            </a:r>
            <a:endParaRPr lang="en-US" sz="24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701" y="41644"/>
            <a:ext cx="4209383" cy="2367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830" y="90389"/>
            <a:ext cx="3898900" cy="208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1867" y="182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488" y="2409421"/>
            <a:ext cx="4168512" cy="351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65605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MoEDAL</a:t>
            </a:r>
            <a:r>
              <a:rPr lang="en-US" sz="2800" dirty="0" smtClean="0"/>
              <a:t> First Monopole Searches  @ 8 </a:t>
            </a:r>
            <a:r>
              <a:rPr lang="en-US" sz="2800" dirty="0" err="1" smtClean="0"/>
              <a:t>TeV</a:t>
            </a:r>
            <a:r>
              <a:rPr lang="en-US" sz="2800" dirty="0" smtClean="0"/>
              <a:t>,      </a:t>
            </a:r>
            <a:r>
              <a:rPr lang="en-US" sz="2400" dirty="0" smtClean="0"/>
              <a:t>L = 0.75 </a:t>
            </a:r>
            <a:r>
              <a:rPr lang="en-US" sz="2400" dirty="0" err="1" smtClean="0"/>
              <a:t>fb</a:t>
            </a:r>
            <a:r>
              <a:rPr lang="en-US" sz="2400" baseline="30000" dirty="0" smtClean="0"/>
              <a:t> -1</a:t>
            </a: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62" y="342370"/>
            <a:ext cx="395816" cy="524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6102" y="1085334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/>
              <a:t>, arXiv:1604.06645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18" y="1085334"/>
            <a:ext cx="3223959" cy="646331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Test Monopole Trapping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 Detector (MTD)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85260" y="165533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2012 </a:t>
            </a:r>
            <a:r>
              <a:rPr lang="en-US" dirty="0" err="1"/>
              <a:t>MoEDAL</a:t>
            </a:r>
            <a:r>
              <a:rPr lang="en-US" dirty="0"/>
              <a:t> trapping detector prototype was an </a:t>
            </a:r>
            <a:r>
              <a:rPr lang="en-US" dirty="0" err="1"/>
              <a:t>aluminium</a:t>
            </a:r>
            <a:r>
              <a:rPr lang="en-US" dirty="0"/>
              <a:t> volume </a:t>
            </a:r>
            <a:r>
              <a:rPr lang="en-US" dirty="0" smtClean="0"/>
              <a:t>comprising  11 </a:t>
            </a:r>
            <a:r>
              <a:rPr lang="en-US" dirty="0"/>
              <a:t>boxes each containing 18 cylindrical rods of 60 cm length and 2.5 cm diameter.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04" y="4267187"/>
            <a:ext cx="4580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+mj-lt"/>
              </a:rPr>
              <a:t>The physics principle of Monopole Detection</a:t>
            </a:r>
            <a:r>
              <a:rPr lang="en-US" dirty="0" smtClean="0"/>
              <a:t>: if monopole is present in MTD  then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persistent current </a:t>
            </a:r>
            <a:r>
              <a:rPr lang="en-US" dirty="0" smtClean="0"/>
              <a:t>exist: difference</a:t>
            </a:r>
          </a:p>
          <a:p>
            <a:r>
              <a:rPr lang="en-US" dirty="0" smtClean="0"/>
              <a:t>(jump) in current before and after passage</a:t>
            </a:r>
          </a:p>
          <a:p>
            <a:r>
              <a:rPr lang="en-US" dirty="0" smtClean="0"/>
              <a:t>of the sample through sensing coil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Candidate events</a:t>
            </a:r>
            <a:r>
              <a:rPr lang="en-US" dirty="0" smtClean="0"/>
              <a:t>: if persistent current </a:t>
            </a:r>
          </a:p>
          <a:p>
            <a:r>
              <a:rPr lang="en-US" dirty="0" smtClean="0"/>
              <a:t>is different from zero by more than 0.25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853" y="3132667"/>
            <a:ext cx="4230407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6180667"/>
            <a:ext cx="3969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Magnetometer response profile for a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typical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aluminium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sample of the MTD 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8" y="1731665"/>
            <a:ext cx="3473853" cy="23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4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09"/>
            <a:ext cx="9144000" cy="665605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MoEDAL</a:t>
            </a:r>
            <a:r>
              <a:rPr lang="en-US" sz="2800" dirty="0" smtClean="0"/>
              <a:t> First Monopole Searches  @ 8 </a:t>
            </a:r>
            <a:r>
              <a:rPr lang="en-US" sz="2800" dirty="0" err="1" smtClean="0"/>
              <a:t>TeV</a:t>
            </a:r>
            <a:r>
              <a:rPr lang="en-US" sz="2800" dirty="0" smtClean="0"/>
              <a:t>,      </a:t>
            </a:r>
            <a:r>
              <a:rPr lang="en-US" sz="2400" dirty="0" smtClean="0"/>
              <a:t>L = 0.75 </a:t>
            </a:r>
            <a:r>
              <a:rPr lang="en-US" sz="2400" dirty="0" err="1" smtClean="0"/>
              <a:t>fb</a:t>
            </a:r>
            <a:r>
              <a:rPr lang="en-US" sz="2400" baseline="30000" dirty="0" smtClean="0"/>
              <a:t> -1</a:t>
            </a: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62" y="342370"/>
            <a:ext cx="395816" cy="524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5" y="751861"/>
            <a:ext cx="8432788" cy="60938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6102" y="721711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/>
              <a:t>, arXiv:1604.06645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8502" y="4538133"/>
            <a:ext cx="2364950" cy="1200329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 non-trivial result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for the 2012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Measurements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in the 2012 MTD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86533" y="5706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32"/>
            <a:ext cx="9144000" cy="4876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6102" y="223334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/>
              <a:t>, arXiv:1604.06645  </a:t>
            </a:r>
          </a:p>
        </p:txBody>
      </p:sp>
    </p:spTree>
    <p:extLst>
      <p:ext uri="{BB962C8B-B14F-4D97-AF65-F5344CB8AC3E}">
        <p14:creationId xmlns:p14="http://schemas.microsoft.com/office/powerpoint/2010/main" val="261181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74638"/>
            <a:ext cx="9008533" cy="665605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Interpretation of Results-Monopole Simulations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9336" y="1591741"/>
            <a:ext cx="8802560" cy="1200329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Model-dependent and model-independent interpretation  of results require magnetic </a:t>
            </a:r>
          </a:p>
          <a:p>
            <a:r>
              <a:rPr lang="en-US" dirty="0" smtClean="0"/>
              <a:t>monopole simulation using </a:t>
            </a:r>
            <a:r>
              <a:rPr lang="en-US" dirty="0" err="1" smtClean="0"/>
              <a:t>Drell</a:t>
            </a:r>
            <a:r>
              <a:rPr lang="en-US" dirty="0" smtClean="0"/>
              <a:t>-Yan  &amp; single monopole production</a:t>
            </a:r>
          </a:p>
          <a:p>
            <a:r>
              <a:rPr lang="en-US" dirty="0" smtClean="0"/>
              <a:t>Leading DY process: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q –anti q  virtual photon  Monopole </a:t>
            </a:r>
            <a:r>
              <a:rPr lang="en-US" dirty="0" err="1" smtClean="0">
                <a:sym typeface="Wingdings"/>
              </a:rPr>
              <a:t>antimonopole</a:t>
            </a:r>
            <a:r>
              <a:rPr lang="en-US" dirty="0" smtClean="0">
                <a:sym typeface="Wingdings"/>
              </a:rPr>
              <a:t> Pairs</a:t>
            </a:r>
          </a:p>
          <a:p>
            <a:r>
              <a:rPr lang="en-US" dirty="0" smtClean="0">
                <a:sym typeface="Wingdings"/>
              </a:rPr>
              <a:t>Use MADGRAPH5 MONTE CARLO EVENT GENERATOR for spin ½, and spin 0 monopoles</a:t>
            </a:r>
            <a:endParaRPr lang="en-US" dirty="0"/>
          </a:p>
        </p:txBody>
      </p:sp>
      <p:pic>
        <p:nvPicPr>
          <p:cNvPr id="7" name="Picture 16" descr="Picture 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4"/>
          <a:stretch/>
        </p:blipFill>
        <p:spPr bwMode="auto">
          <a:xfrm>
            <a:off x="169336" y="3291417"/>
            <a:ext cx="8168664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0977" y="1036146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, arXiv:1604.06645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6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74638"/>
            <a:ext cx="9008533" cy="665605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Interpretation of Results-Monopole Simulations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9336" y="1591741"/>
            <a:ext cx="8802560" cy="1200329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Model-dependent and model-independent interpretation  of results require magnetic </a:t>
            </a:r>
          </a:p>
          <a:p>
            <a:r>
              <a:rPr lang="en-US" dirty="0" smtClean="0"/>
              <a:t>monopole simulation using </a:t>
            </a:r>
            <a:r>
              <a:rPr lang="en-US" dirty="0" err="1" smtClean="0"/>
              <a:t>Drell</a:t>
            </a:r>
            <a:r>
              <a:rPr lang="en-US" dirty="0" smtClean="0"/>
              <a:t>-Yan  &amp; single monopole production</a:t>
            </a:r>
          </a:p>
          <a:p>
            <a:r>
              <a:rPr lang="en-US" dirty="0" smtClean="0"/>
              <a:t>Leading DY process: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q –anti q  virtual photon  Monopole </a:t>
            </a:r>
            <a:r>
              <a:rPr lang="en-US" dirty="0" err="1" smtClean="0">
                <a:sym typeface="Wingdings"/>
              </a:rPr>
              <a:t>antimonopole</a:t>
            </a:r>
            <a:r>
              <a:rPr lang="en-US" dirty="0" smtClean="0">
                <a:sym typeface="Wingdings"/>
              </a:rPr>
              <a:t> Pairs</a:t>
            </a:r>
          </a:p>
          <a:p>
            <a:r>
              <a:rPr lang="en-US" dirty="0" smtClean="0">
                <a:sym typeface="Wingdings"/>
              </a:rPr>
              <a:t>Use MADGRAPH5 MONTE CARLO EVENT GENERATOR for spin ½, and spin 0 monopoles</a:t>
            </a:r>
            <a:endParaRPr lang="en-US" dirty="0"/>
          </a:p>
        </p:txBody>
      </p:sp>
      <p:pic>
        <p:nvPicPr>
          <p:cNvPr id="7" name="Picture 16" descr="Picture 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4"/>
          <a:stretch/>
        </p:blipFill>
        <p:spPr bwMode="auto">
          <a:xfrm>
            <a:off x="169336" y="3291417"/>
            <a:ext cx="8168664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0977" y="1036146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, arXiv:1604.06645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640" y="5175539"/>
            <a:ext cx="4724400" cy="1459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100" y="5057008"/>
            <a:ext cx="3525277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NB: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DY processes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not reliable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perturbatively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7" y="5788004"/>
            <a:ext cx="1068231" cy="10682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91200" y="3240619"/>
            <a:ext cx="2776973" cy="176559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10800000">
            <a:off x="4866761" y="1625601"/>
            <a:ext cx="978408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90900"/>
            <a:ext cx="689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 Black"/>
                <a:cs typeface="Arial Black"/>
              </a:rPr>
              <a:t>MoEDAL</a:t>
            </a:r>
            <a:r>
              <a:rPr lang="en-US" sz="2400" dirty="0" smtClean="0">
                <a:latin typeface="Arial Black"/>
                <a:cs typeface="Arial Black"/>
              </a:rPr>
              <a:t> Limits on Monopole Production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8400" y="1659467"/>
            <a:ext cx="86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spin ½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3644392" y="5164667"/>
            <a:ext cx="978408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+mj-lt"/>
                <a:cs typeface="Arial Black"/>
              </a:rPr>
              <a:t>spin 0</a:t>
            </a:r>
            <a:endParaRPr lang="en-US" dirty="0">
              <a:solidFill>
                <a:srgbClr val="FFFF00"/>
              </a:solidFill>
              <a:latin typeface="+mj-lt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432" y="5452534"/>
            <a:ext cx="158882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 </a:t>
            </a:r>
          </a:p>
          <a:p>
            <a:r>
              <a:rPr lang="en-US" dirty="0" smtClean="0"/>
              <a:t>upper limits </a:t>
            </a:r>
          </a:p>
          <a:p>
            <a:r>
              <a:rPr lang="en-US" dirty="0" smtClean="0"/>
              <a:t>@ 95% C.L. for</a:t>
            </a:r>
          </a:p>
          <a:p>
            <a:r>
              <a:rPr lang="en-US" dirty="0" smtClean="0"/>
              <a:t>DY processes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77" y="666814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, arXiv:1604.06645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4" y="558376"/>
            <a:ext cx="4601046" cy="3494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75" y="3369736"/>
            <a:ext cx="4305594" cy="33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10800000">
            <a:off x="4866761" y="1625601"/>
            <a:ext cx="978408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90900"/>
            <a:ext cx="689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 Black"/>
                <a:cs typeface="Arial Black"/>
              </a:rPr>
              <a:t>MoEDAL</a:t>
            </a:r>
            <a:r>
              <a:rPr lang="en-US" sz="2400" dirty="0" smtClean="0">
                <a:latin typeface="Arial Black"/>
                <a:cs typeface="Arial Black"/>
              </a:rPr>
              <a:t> Limits on Monopole Production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8400" y="1659467"/>
            <a:ext cx="86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spin ½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3644392" y="5164667"/>
            <a:ext cx="978408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+mj-lt"/>
                <a:cs typeface="Arial Black"/>
              </a:rPr>
              <a:t>spin 0</a:t>
            </a:r>
            <a:endParaRPr lang="en-US" dirty="0">
              <a:solidFill>
                <a:srgbClr val="FFFF00"/>
              </a:solidFill>
              <a:latin typeface="+mj-lt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432" y="5452534"/>
            <a:ext cx="158882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 </a:t>
            </a:r>
          </a:p>
          <a:p>
            <a:r>
              <a:rPr lang="en-US" dirty="0" smtClean="0"/>
              <a:t>upper limits </a:t>
            </a:r>
          </a:p>
          <a:p>
            <a:r>
              <a:rPr lang="en-US" dirty="0" smtClean="0"/>
              <a:t>@ 95% C.L. for</a:t>
            </a:r>
          </a:p>
          <a:p>
            <a:r>
              <a:rPr lang="en-US" dirty="0" smtClean="0"/>
              <a:t>DY processes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77" y="666814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, arXiv:1604.06645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8" y="569497"/>
            <a:ext cx="4504961" cy="3420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40" y="3454399"/>
            <a:ext cx="4329094" cy="32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5600" y="615191"/>
            <a:ext cx="577743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LOWER BOUNDS ON MONOPOLE MASSES </a:t>
            </a:r>
          </a:p>
          <a:p>
            <a:endParaRPr lang="en-US" dirty="0" smtClean="0">
              <a:latin typeface="Arial Black"/>
              <a:cs typeface="Arial Black"/>
            </a:endParaRPr>
          </a:p>
          <a:p>
            <a:r>
              <a:rPr lang="en-US" dirty="0" smtClean="0">
                <a:latin typeface="Arial Black"/>
                <a:cs typeface="Arial Black"/>
              </a:rPr>
              <a:t>FROM </a:t>
            </a:r>
            <a:r>
              <a:rPr lang="en-US" dirty="0" err="1" smtClean="0">
                <a:latin typeface="Arial Black"/>
                <a:cs typeface="Arial Black"/>
              </a:rPr>
              <a:t>MoEDAL</a:t>
            </a:r>
            <a:r>
              <a:rPr lang="en-US" dirty="0" smtClean="0">
                <a:latin typeface="Arial Black"/>
                <a:cs typeface="Arial Black"/>
              </a:rPr>
              <a:t> @ 8 </a:t>
            </a:r>
            <a:r>
              <a:rPr lang="en-US" dirty="0" err="1" smtClean="0">
                <a:latin typeface="Arial Black"/>
                <a:cs typeface="Arial Black"/>
              </a:rPr>
              <a:t>TeV</a:t>
            </a:r>
            <a:r>
              <a:rPr lang="en-US" dirty="0" smtClean="0">
                <a:latin typeface="Arial Black"/>
                <a:cs typeface="Arial Black"/>
              </a:rPr>
              <a:t> LHC ,     L = 0.75 fb</a:t>
            </a:r>
            <a:r>
              <a:rPr lang="en-US" baseline="30000" dirty="0" smtClean="0">
                <a:latin typeface="Arial Black"/>
                <a:cs typeface="Arial Black"/>
              </a:rPr>
              <a:t>-1 </a:t>
            </a:r>
            <a:r>
              <a:rPr lang="en-US" dirty="0" smtClean="0">
                <a:latin typeface="Arial Black"/>
                <a:cs typeface="Arial Black"/>
              </a:rPr>
              <a:t> </a:t>
            </a:r>
          </a:p>
          <a:p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34891" y="1029093"/>
            <a:ext cx="293496" cy="737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9" y="5360831"/>
            <a:ext cx="1130300" cy="127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7111" y="116809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, arXiv:1604.06645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2400"/>
            <a:ext cx="9144000" cy="14720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7078" y="5216898"/>
            <a:ext cx="3525277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NB: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DY processes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not reliable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perturbatively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867" y="521689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8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5600" y="615191"/>
            <a:ext cx="577743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LOWER BOUNDS ON MONOPOLE MASSES </a:t>
            </a:r>
          </a:p>
          <a:p>
            <a:endParaRPr lang="en-US" dirty="0" smtClean="0">
              <a:latin typeface="Arial Black"/>
              <a:cs typeface="Arial Black"/>
            </a:endParaRPr>
          </a:p>
          <a:p>
            <a:r>
              <a:rPr lang="en-US" dirty="0" smtClean="0">
                <a:latin typeface="Arial Black"/>
                <a:cs typeface="Arial Black"/>
              </a:rPr>
              <a:t>FROM </a:t>
            </a:r>
            <a:r>
              <a:rPr lang="en-US" dirty="0" err="1" smtClean="0">
                <a:latin typeface="Arial Black"/>
                <a:cs typeface="Arial Black"/>
              </a:rPr>
              <a:t>MoEDAL</a:t>
            </a:r>
            <a:r>
              <a:rPr lang="en-US" dirty="0" smtClean="0">
                <a:latin typeface="Arial Black"/>
                <a:cs typeface="Arial Black"/>
              </a:rPr>
              <a:t> @ 8 </a:t>
            </a:r>
            <a:r>
              <a:rPr lang="en-US" dirty="0" err="1" smtClean="0">
                <a:latin typeface="Arial Black"/>
                <a:cs typeface="Arial Black"/>
              </a:rPr>
              <a:t>TeV</a:t>
            </a:r>
            <a:r>
              <a:rPr lang="en-US" dirty="0" smtClean="0">
                <a:latin typeface="Arial Black"/>
                <a:cs typeface="Arial Black"/>
              </a:rPr>
              <a:t> LHC ,     L = 0.75 fb</a:t>
            </a:r>
            <a:r>
              <a:rPr lang="en-US" baseline="30000" dirty="0" smtClean="0">
                <a:latin typeface="Arial Black"/>
                <a:cs typeface="Arial Black"/>
              </a:rPr>
              <a:t>-1 </a:t>
            </a:r>
            <a:r>
              <a:rPr lang="en-US" dirty="0" smtClean="0">
                <a:latin typeface="Arial Black"/>
                <a:cs typeface="Arial Black"/>
              </a:rPr>
              <a:t> </a:t>
            </a:r>
          </a:p>
          <a:p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34891" y="1029093"/>
            <a:ext cx="293496" cy="737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9" y="5360831"/>
            <a:ext cx="1130300" cy="127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7111" y="116809"/>
            <a:ext cx="374915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, arXiv:1604.06645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2400"/>
            <a:ext cx="9144000" cy="1472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867" y="5216898"/>
            <a:ext cx="1422400" cy="142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9200" y="4385724"/>
            <a:ext cx="2310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For the first time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@ LHC , surpass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previous collider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results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66465" y="3081867"/>
            <a:ext cx="381000" cy="1303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247465" y="3081867"/>
            <a:ext cx="1168402" cy="1337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97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25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2956" y="101606"/>
            <a:ext cx="1390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00000"/>
                </a:solidFill>
                <a:latin typeface="Arial"/>
                <a:cs typeface="Arial"/>
              </a:rPr>
              <a:t>A. </a:t>
            </a:r>
            <a:r>
              <a:rPr lang="en-US" sz="1600" b="1" dirty="0" err="1" smtClean="0">
                <a:solidFill>
                  <a:srgbClr val="F00000"/>
                </a:solidFill>
                <a:latin typeface="Arial"/>
                <a:cs typeface="Arial"/>
              </a:rPr>
              <a:t>Rajantie</a:t>
            </a:r>
            <a:endParaRPr lang="en-US" sz="1600" b="1" dirty="0" smtClean="0">
              <a:solidFill>
                <a:srgbClr val="F00000"/>
              </a:solidFill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rgbClr val="F00000"/>
                </a:solidFill>
                <a:latin typeface="Arial"/>
                <a:cs typeface="Arial"/>
              </a:rPr>
              <a:t>Phys. Today </a:t>
            </a:r>
            <a:endParaRPr lang="en-US" sz="1600" b="1" dirty="0">
              <a:solidFill>
                <a:srgbClr val="F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2954" y="169335"/>
            <a:ext cx="66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Summary for Production Cross sections @ Colliders  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0281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6" y="1217913"/>
            <a:ext cx="5470989" cy="4881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01" y="81880"/>
            <a:ext cx="8416524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(Quantum) Black Hole Evaporation &amp;  Information Loss ``paradox’’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231" y="60662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Image credit: The Extreme Light Infrastructure European Project.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21" y="1017368"/>
            <a:ext cx="3291780" cy="4389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2584" y="5564944"/>
            <a:ext cx="2465940" cy="92333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...</a:t>
            </a:r>
            <a:r>
              <a:rPr lang="en-US" b="1" dirty="0" smtClean="0"/>
              <a:t>still debatable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despite</a:t>
            </a:r>
          </a:p>
          <a:p>
            <a:r>
              <a:rPr lang="en-US" dirty="0" smtClean="0"/>
              <a:t>holographic </a:t>
            </a:r>
            <a:r>
              <a:rPr lang="en-US" dirty="0" err="1" smtClean="0"/>
              <a:t>AdS</a:t>
            </a:r>
            <a:r>
              <a:rPr lang="en-US" dirty="0" smtClean="0"/>
              <a:t>-CFT</a:t>
            </a:r>
          </a:p>
          <a:p>
            <a:r>
              <a:rPr lang="en-US" dirty="0" err="1" smtClean="0"/>
              <a:t>correspodence</a:t>
            </a:r>
            <a:r>
              <a:rPr lang="en-US" dirty="0" smtClean="0"/>
              <a:t> ...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942" y="518055"/>
            <a:ext cx="83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start from pure QM state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end up </a:t>
            </a:r>
            <a:r>
              <a:rPr lang="en-US" dirty="0" smtClean="0">
                <a:sym typeface="Wingdings"/>
              </a:rPr>
              <a:t>in ``</a:t>
            </a:r>
            <a:r>
              <a:rPr lang="en-US" b="1" dirty="0" smtClean="0">
                <a:sym typeface="Wingdings"/>
              </a:rPr>
              <a:t>thermal</a:t>
            </a:r>
            <a:r>
              <a:rPr lang="en-US" dirty="0" smtClean="0">
                <a:sym typeface="Wingdings"/>
              </a:rPr>
              <a:t>’’ states described by </a:t>
            </a:r>
            <a:r>
              <a:rPr lang="en-US" b="1" dirty="0" smtClean="0">
                <a:sym typeface="Wingdings"/>
              </a:rPr>
              <a:t>density matrix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?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942" y="866961"/>
            <a:ext cx="47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observers asymptotically far from BH horizon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3820" y="2269065"/>
            <a:ext cx="124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body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7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Physics: this talk  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</a:rPr>
              <a:t>=1-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9249" y="3979335"/>
            <a:ext cx="1739551" cy="141131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705601" y="982145"/>
            <a:ext cx="1337734" cy="67732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53746" y="4842932"/>
            <a:ext cx="2099721" cy="581591"/>
          </a:xfrm>
          <a:prstGeom prst="ellips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Black"/>
                <a:cs typeface="Arial Black"/>
              </a:rPr>
              <a:t>Monopolia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9" name="Straight Connector 8"/>
          <p:cNvCxnSpPr>
            <a:endCxn id="18" idx="2"/>
          </p:cNvCxnSpPr>
          <p:nvPr/>
        </p:nvCxnSpPr>
        <p:spPr>
          <a:xfrm>
            <a:off x="1828800" y="4723908"/>
            <a:ext cx="524946" cy="4098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9249" y="2567521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-17450" y="3268137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5175" y="2038351"/>
            <a:ext cx="2099721" cy="597959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27302" y="5492252"/>
            <a:ext cx="2099721" cy="626533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51619" y="6090965"/>
            <a:ext cx="2099721" cy="700616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78146" y="2670178"/>
            <a:ext cx="2099721" cy="597959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/>
                <a:cs typeface="Arial Black"/>
              </a:rPr>
              <a:t>Global Monopoles</a:t>
            </a:r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35333" y="3420533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69202" y="4967325"/>
            <a:ext cx="12361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i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569202" y="4198973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67596" y="4871260"/>
            <a:ext cx="1477970" cy="52493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5201" y="1963768"/>
            <a:ext cx="1477970" cy="524935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 Black"/>
              <a:cs typeface="Arial Black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9939">
            <a:off x="8142082" y="559970"/>
            <a:ext cx="867782" cy="9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772" y="424053"/>
            <a:ext cx="6301983" cy="5632311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Black-Hole</a:t>
            </a:r>
          </a:p>
          <a:p>
            <a:pPr algn="ctr"/>
            <a:r>
              <a:rPr lang="en-U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Remnants in Large extra dimensions </a:t>
            </a:r>
            <a:endParaRPr lang="en-US" sz="7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3704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761" y="2910275"/>
            <a:ext cx="1740305" cy="2454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4027" y="5007845"/>
            <a:ext cx="703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TeV</a:t>
            </a:r>
            <a:r>
              <a:rPr lang="en-US" dirty="0" smtClean="0"/>
              <a:t> Black Holes (BH) by high energy SM particle Collisions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53239" y="5627810"/>
            <a:ext cx="650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  produced in proton-proton collisions can carry </a:t>
            </a:r>
            <a:r>
              <a:rPr lang="en-US" b="1" dirty="0" smtClean="0">
                <a:solidFill>
                  <a:srgbClr val="FF0000"/>
                </a:solidFill>
              </a:rPr>
              <a:t>electric charge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908" y="6084601"/>
            <a:ext cx="86765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harged BH Hawking evaporate but not completely  </a:t>
            </a:r>
            <a:r>
              <a:rPr lang="en-US" dirty="0" smtClean="0">
                <a:sym typeface="Wingdings"/>
              </a:rPr>
              <a:t> certain fraction of final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                                                     BH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remnants</a:t>
            </a:r>
            <a:r>
              <a:rPr lang="en-US" dirty="0" smtClean="0">
                <a:sym typeface="Wingdings"/>
              </a:rPr>
              <a:t> carry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charge (BH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)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52" y="4659531"/>
            <a:ext cx="248374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Landsberg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81" y="4667281"/>
            <a:ext cx="1980336" cy="13298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31318" y="1896536"/>
            <a:ext cx="1167845" cy="1477328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gravitons</a:t>
            </a:r>
          </a:p>
          <a:p>
            <a:r>
              <a:rPr lang="en-US" dirty="0" smtClean="0"/>
              <a:t>propagate</a:t>
            </a:r>
          </a:p>
          <a:p>
            <a:r>
              <a:rPr lang="en-US" dirty="0" smtClean="0"/>
              <a:t>in bulk</a:t>
            </a:r>
          </a:p>
          <a:p>
            <a:r>
              <a:rPr lang="en-US" dirty="0" smtClean="0"/>
              <a:t>as well as</a:t>
            </a:r>
          </a:p>
          <a:p>
            <a:r>
              <a:rPr lang="en-US" dirty="0" err="1" smtClean="0"/>
              <a:t>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3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761" y="2910275"/>
            <a:ext cx="1740305" cy="2454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4027" y="5007845"/>
            <a:ext cx="703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TeV</a:t>
            </a:r>
            <a:r>
              <a:rPr lang="en-US" dirty="0" smtClean="0"/>
              <a:t> Black Holes (BH) by high energy SM particle Collisions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53239" y="5627810"/>
            <a:ext cx="650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  produced in proton-proton collisions can carry </a:t>
            </a:r>
            <a:r>
              <a:rPr lang="en-US" b="1" dirty="0" smtClean="0">
                <a:solidFill>
                  <a:srgbClr val="FF0000"/>
                </a:solidFill>
              </a:rPr>
              <a:t>electric charge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908" y="6084601"/>
            <a:ext cx="86765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harged BH Hawking evaporate but not completely  </a:t>
            </a:r>
            <a:r>
              <a:rPr lang="en-US" dirty="0" smtClean="0">
                <a:sym typeface="Wingdings"/>
              </a:rPr>
              <a:t> certain fraction of final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                                                     BH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remnants</a:t>
            </a:r>
            <a:r>
              <a:rPr lang="en-US" dirty="0" smtClean="0">
                <a:sym typeface="Wingdings"/>
              </a:rPr>
              <a:t> carry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charge (BH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)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52" y="4659531"/>
            <a:ext cx="248374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Landsberg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81" y="4667281"/>
            <a:ext cx="1980336" cy="132986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367868" y="5997142"/>
            <a:ext cx="3725333" cy="80152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31318" y="1896536"/>
            <a:ext cx="1167845" cy="1477328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gravitons</a:t>
            </a:r>
          </a:p>
          <a:p>
            <a:r>
              <a:rPr lang="en-US" dirty="0" smtClean="0"/>
              <a:t>propagate</a:t>
            </a:r>
          </a:p>
          <a:p>
            <a:r>
              <a:rPr lang="en-US" dirty="0" smtClean="0"/>
              <a:t>in bulk</a:t>
            </a:r>
          </a:p>
          <a:p>
            <a:r>
              <a:rPr lang="en-US" dirty="0" smtClean="0"/>
              <a:t>as well as</a:t>
            </a:r>
          </a:p>
          <a:p>
            <a:r>
              <a:rPr lang="en-US" dirty="0" err="1" smtClean="0"/>
              <a:t>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0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002" y="272599"/>
            <a:ext cx="8009316" cy="4801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BH formed from </a:t>
            </a:r>
            <a:r>
              <a:rPr lang="en-US" dirty="0" smtClean="0">
                <a:sym typeface="Wingdings"/>
              </a:rPr>
              <a:t>proton-proton collisions are formed from interactions of 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valence quarks </a:t>
            </a:r>
            <a:r>
              <a:rPr lang="en-US" dirty="0" smtClean="0">
                <a:sym typeface="Wingdings"/>
              </a:rPr>
              <a:t>(carry largest available momenta of </a:t>
            </a:r>
            <a:r>
              <a:rPr lang="en-US" dirty="0" err="1" smtClean="0">
                <a:sym typeface="Wingdings"/>
              </a:rPr>
              <a:t>partonic</a:t>
            </a:r>
            <a:r>
              <a:rPr lang="en-US" dirty="0" smtClean="0">
                <a:sym typeface="Wingdings"/>
              </a:rPr>
              <a:t> system)  </a:t>
            </a:r>
          </a:p>
          <a:p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BH average charge 4/3  </a:t>
            </a:r>
            <a:r>
              <a:rPr lang="en-US" dirty="0" smtClean="0">
                <a:sym typeface="Wingdings"/>
              </a:rPr>
              <a:t> after evaporation to stable remnants, some </a:t>
            </a:r>
          </a:p>
          <a:p>
            <a:r>
              <a:rPr lang="en-US" dirty="0" smtClean="0">
                <a:sym typeface="Wingdings"/>
              </a:rPr>
              <a:t>accumulated net charge 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Most of BH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remnants</a:t>
            </a:r>
            <a:r>
              <a:rPr lang="en-US" dirty="0" smtClean="0">
                <a:sym typeface="Wingdings"/>
              </a:rPr>
              <a:t> carry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charge zero or one </a:t>
            </a:r>
            <a:r>
              <a:rPr lang="en-US" dirty="0" smtClean="0">
                <a:sym typeface="Wingdings"/>
              </a:rPr>
              <a:t>(in units of electron charge)</a:t>
            </a:r>
          </a:p>
          <a:p>
            <a:r>
              <a:rPr lang="en-US" dirty="0" smtClean="0">
                <a:sym typeface="Wingdings"/>
              </a:rPr>
              <a:t> smaller but non negligible fraction carry multiple charges  </a:t>
            </a:r>
            <a:r>
              <a:rPr lang="en-US" dirty="0" smtClean="0">
                <a:solidFill>
                  <a:srgbClr val="F4111D"/>
                </a:solidFill>
                <a:latin typeface="Arial Black"/>
                <a:cs typeface="Arial Black"/>
                <a:sym typeface="Wingdings"/>
              </a:rPr>
              <a:t>highly ionizing,</a:t>
            </a:r>
          </a:p>
          <a:p>
            <a:r>
              <a:rPr lang="en-US" dirty="0" smtClean="0">
                <a:solidFill>
                  <a:srgbClr val="F4111D"/>
                </a:solidFill>
                <a:latin typeface="Arial Black"/>
                <a:cs typeface="Arial Black"/>
                <a:sym typeface="Wingdings"/>
              </a:rPr>
              <a:t>relevant to </a:t>
            </a:r>
            <a:r>
              <a:rPr lang="en-US" dirty="0" err="1" smtClean="0">
                <a:solidFill>
                  <a:srgbClr val="F4111D"/>
                </a:solidFill>
                <a:latin typeface="Arial Black"/>
                <a:cs typeface="Arial Black"/>
                <a:sym typeface="Wingdings"/>
              </a:rPr>
              <a:t>MoEDAL</a:t>
            </a:r>
            <a:r>
              <a:rPr lang="en-US" dirty="0" smtClean="0">
                <a:solidFill>
                  <a:srgbClr val="F4111D"/>
                </a:solidFill>
                <a:latin typeface="Arial Black"/>
                <a:cs typeface="Arial Black"/>
                <a:sym typeface="Wingdings"/>
              </a:rPr>
              <a:t>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002" y="5274747"/>
            <a:ext cx="747955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Estimated number of BH remnants </a:t>
            </a:r>
            <a:r>
              <a:rPr lang="en-US" dirty="0" err="1" smtClean="0"/>
              <a:t>vs</a:t>
            </a:r>
            <a:r>
              <a:rPr lang="en-US" dirty="0" smtClean="0"/>
              <a:t> charge using PYTHIA event generator </a:t>
            </a:r>
          </a:p>
          <a:p>
            <a:r>
              <a:rPr lang="en-US" dirty="0" smtClean="0"/>
              <a:t>&amp; CHARIBDIS program for BH decay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54" y="1284042"/>
            <a:ext cx="1712901" cy="21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5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1601" y="62934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remnant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7926" y="33932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962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1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41"/>
            <a:ext cx="8229600" cy="665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- 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51777"/>
            <a:ext cx="9003574" cy="5267511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PROSPECTS LOOK GREAT FOR LHC </a:t>
            </a:r>
            <a:r>
              <a:rPr lang="en-US" sz="1600" b="1" dirty="0" err="1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Expts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  HIGGS(like) Discovery in 2012,  more measurements to come during &gt; 2015 RUN II may unveil   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 the nature of the Boson &amp; possibly New Physics –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machine operates fine @ 13 </a:t>
            </a:r>
            <a:r>
              <a:rPr lang="en-US" sz="1600" b="1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TeV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collisions </a:t>
            </a:r>
          </a:p>
          <a:p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r>
              <a:rPr lang="en-US" sz="1800" b="1" dirty="0" smtClean="0">
                <a:latin typeface="Abadi MT Condensed Extra Bold"/>
                <a:cs typeface="Abadi MT Condensed Extra Bold"/>
                <a:sym typeface="Wingdings"/>
              </a:rPr>
              <a:t>We discussed Black Holes (BH), both astrophysical and mini (in extra dimensional </a:t>
            </a:r>
          </a:p>
          <a:p>
            <a:pPr marL="0" indent="0">
              <a:buNone/>
            </a:pPr>
            <a:r>
              <a:rPr lang="en-US" sz="1800" b="1" dirty="0">
                <a:latin typeface="Abadi MT Condensed Extra Bold"/>
                <a:cs typeface="Abadi MT Condensed Extra Bold"/>
                <a:sym typeface="Wingdings"/>
              </a:rPr>
              <a:t> </a:t>
            </a:r>
            <a:r>
              <a:rPr lang="en-US" sz="1800" b="1" dirty="0" smtClean="0">
                <a:latin typeface="Abadi MT Condensed Extra Bold"/>
                <a:cs typeface="Abadi MT Condensed Extra Bold"/>
                <a:sym typeface="Wingdings"/>
              </a:rPr>
              <a:t>     theories) and their searches in space and at colliders. </a:t>
            </a:r>
          </a:p>
          <a:p>
            <a:pPr marL="0" indent="0">
              <a:buNone/>
            </a:pPr>
            <a:r>
              <a:rPr lang="en-US" sz="1600" b="1" dirty="0">
                <a:sym typeface="Wingdings"/>
              </a:rPr>
              <a:t> </a:t>
            </a:r>
            <a:r>
              <a:rPr lang="en-US" sz="1600" b="1" dirty="0" smtClean="0">
                <a:sym typeface="Wingdings"/>
              </a:rPr>
              <a:t>    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Large Astrophysical BHs: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lethora of evidence (including GW) they exist .</a:t>
            </a:r>
            <a:r>
              <a:rPr lang="en-US" sz="1600" b="1" dirty="0" smtClean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     </a:t>
            </a:r>
            <a:r>
              <a:rPr lang="en-US" sz="1600" b="1" dirty="0" smtClean="0">
                <a:solidFill>
                  <a:srgbClr val="F00000"/>
                </a:solidFill>
                <a:latin typeface="Arial"/>
                <a:cs typeface="Arial"/>
                <a:sym typeface="Wingdings"/>
              </a:rPr>
              <a:t>Mini BHs (extra dimensions): producible @  colliders ...no current evidence @ LHC</a:t>
            </a:r>
          </a:p>
          <a:p>
            <a:endParaRPr lang="en-US" sz="6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We discussed prospects of </a:t>
            </a:r>
            <a:r>
              <a:rPr lang="en-US" sz="1600" b="1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Sphaleron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-induced processes @ ICE CUBE &amp; LHC: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    unsuppressed tunneling processes for ≥ 9 </a:t>
            </a:r>
            <a:r>
              <a:rPr lang="en-US" sz="1600" b="1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TeV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(= </a:t>
            </a:r>
            <a:r>
              <a:rPr lang="en-US" sz="1600" b="1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E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sph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) total quark collision energies </a:t>
            </a:r>
          </a:p>
          <a:p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r>
              <a:rPr lang="en-US" sz="1600" b="1" dirty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W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e discussed </a:t>
            </a:r>
            <a:r>
              <a:rPr lang="en-US" sz="1600" b="1" dirty="0" err="1" smtClean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TeV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-mass scale (``electroweak’’ and other types) monopoles and their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       current searches @ LHC, in particular </a:t>
            </a:r>
            <a:r>
              <a:rPr lang="en-US" sz="1600" b="1" dirty="0" err="1" smtClean="0">
                <a:solidFill>
                  <a:srgbClr val="660066"/>
                </a:solidFill>
                <a:latin typeface="Arial"/>
                <a:cs typeface="Arial"/>
                <a:sym typeface="Wingdings"/>
              </a:rPr>
              <a:t>MoEDAL</a:t>
            </a:r>
            <a:r>
              <a:rPr lang="en-US" sz="14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 *</a:t>
            </a:r>
          </a:p>
          <a:p>
            <a:pPr marL="0" indent="0">
              <a:buNone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1800" b="1" dirty="0" smtClean="0">
                <a:solidFill>
                  <a:srgbClr val="008000"/>
                </a:solidFill>
                <a:latin typeface="Abadi MT Condensed Extra Bold"/>
                <a:cs typeface="Abadi MT Condensed Extra Bold"/>
                <a:sym typeface="Wingdings"/>
              </a:rPr>
              <a:t>FUTURE LOOKS BRIGHT FOR </a:t>
            </a:r>
            <a:r>
              <a:rPr lang="en-US" sz="1800" b="1" dirty="0" err="1" smtClean="0">
                <a:solidFill>
                  <a:srgbClr val="008000"/>
                </a:solidFill>
                <a:latin typeface="Abadi MT Condensed Extra Bold"/>
                <a:cs typeface="Abadi MT Condensed Extra Bold"/>
                <a:sym typeface="Wingdings"/>
              </a:rPr>
              <a:t>MoEDAL</a:t>
            </a:r>
            <a:r>
              <a:rPr lang="en-US" sz="1800" b="1" dirty="0" smtClean="0">
                <a:solidFill>
                  <a:srgbClr val="008000"/>
                </a:solidFill>
                <a:latin typeface="Abadi MT Condensed Extra Bold"/>
                <a:cs typeface="Abadi MT Condensed Extra Bold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– ROLE AS A   </a:t>
            </a:r>
            <a:r>
              <a:rPr lang="en-US" sz="1600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PROBE OF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 THE TOPOLOGICAL AVATARS BEYOND  THE SM ….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   </a:t>
            </a:r>
            <a:r>
              <a:rPr lang="en-US" sz="1600" b="1" dirty="0" smtClean="0">
                <a:solidFill>
                  <a:srgbClr val="0000FF"/>
                </a:solidFill>
                <a:sym typeface="Wingdings"/>
              </a:rPr>
              <a:t>MAY DETECT NOT ONLY MONOPOLES BUT OTHER EXOTICS AS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sym typeface="Wingdings"/>
              </a:rPr>
              <a:t>   WELL (INCLUDING BRANE/STRING THEORY HIP DEFECTS)  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 probably exclusively …</a:t>
            </a:r>
            <a:endParaRPr lang="en-US" sz="1600" b="1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0256" y="5462148"/>
            <a:ext cx="2677711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r>
              <a:rPr lang="en-US" sz="2000" b="1" dirty="0" smtClean="0"/>
              <a:t>Surprises may be </a:t>
            </a:r>
          </a:p>
          <a:p>
            <a:r>
              <a:rPr lang="en-US" sz="2000" b="1" dirty="0" smtClean="0"/>
              <a:t>around the corner...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EVEN FOR THEORISTS</a:t>
            </a:r>
          </a:p>
          <a:p>
            <a:r>
              <a:rPr lang="en-US" sz="2000" b="1" dirty="0" smtClean="0"/>
              <a:t>...Carry on Searching 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605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31333"/>
            <a:ext cx="2032000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4400" y="931333"/>
            <a:ext cx="55093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venir Black Oblique"/>
                <a:cs typeface="Avenir Black Oblique"/>
              </a:rPr>
              <a:t>Cannot be the property of ordinary matter</a:t>
            </a:r>
          </a:p>
          <a:p>
            <a:endParaRPr lang="en-US" b="1" dirty="0">
              <a:latin typeface="Avenir Black Oblique"/>
              <a:cs typeface="Avenir Black Oblique"/>
            </a:endParaRPr>
          </a:p>
          <a:p>
            <a:r>
              <a:rPr lang="en-US" b="1" dirty="0" smtClean="0">
                <a:latin typeface="Avenir Black Oblique"/>
                <a:cs typeface="Avenir Black Oblique"/>
              </a:rPr>
              <a:t>If magnetic monopole exists should be a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NEW </a:t>
            </a:r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elementary particle !</a:t>
            </a:r>
          </a:p>
          <a:p>
            <a:endParaRPr lang="en-US" b="1" dirty="0">
              <a:solidFill>
                <a:srgbClr val="0000FF"/>
              </a:solidFill>
              <a:latin typeface="Avenir Black Oblique"/>
              <a:cs typeface="Avenir Black Oblique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This is what Particle Physics Experiments at LHC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such as </a:t>
            </a:r>
            <a:r>
              <a:rPr lang="en-US" b="1" dirty="0" err="1" smtClean="0">
                <a:solidFill>
                  <a:srgbClr val="0000FF"/>
                </a:solidFill>
                <a:latin typeface="Avenir Black Oblique"/>
                <a:cs typeface="Avenir Black Oblique"/>
              </a:rPr>
              <a:t>MoeDAL</a:t>
            </a:r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 are currently searching </a:t>
            </a:r>
            <a:endParaRPr lang="en-US" b="1" dirty="0">
              <a:solidFill>
                <a:srgbClr val="FF0000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39" y="3363264"/>
            <a:ext cx="4720261" cy="2665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3030391"/>
            <a:ext cx="2844800" cy="213360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 rot="19496741">
            <a:off x="2404533" y="1236629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10" y="5218249"/>
            <a:ext cx="3857831" cy="1450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0940" y="6180669"/>
            <a:ext cx="502298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badi MT Condensed Extra Bold"/>
                <a:cs typeface="Abadi MT Condensed Extra Bold"/>
              </a:rPr>
              <a:t>U. Alberta-IC-KCL-Langdon School  Collaboration</a:t>
            </a:r>
            <a:endParaRPr lang="en-US" sz="2000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400" y="212692"/>
            <a:ext cx="49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00000"/>
                </a:solidFill>
                <a:latin typeface="Arial Black"/>
                <a:cs typeface="Arial Black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1634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- Outlook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33" y="1088839"/>
            <a:ext cx="709053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6" y="1217913"/>
            <a:ext cx="5470989" cy="4881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01" y="81880"/>
            <a:ext cx="8416524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(Quantum) Black Hole Evaporation &amp;  Information Loss ``paradox’’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231" y="60662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Image credit: The Extreme Light Infrastructure European Project.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942" y="518055"/>
            <a:ext cx="83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start from pure QM state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end up </a:t>
            </a:r>
            <a:r>
              <a:rPr lang="en-US" dirty="0" smtClean="0">
                <a:sym typeface="Wingdings"/>
              </a:rPr>
              <a:t>in ``</a:t>
            </a:r>
            <a:r>
              <a:rPr lang="en-US" b="1" dirty="0" smtClean="0">
                <a:sym typeface="Wingdings"/>
              </a:rPr>
              <a:t>thermal</a:t>
            </a:r>
            <a:r>
              <a:rPr lang="en-US" dirty="0" smtClean="0">
                <a:sym typeface="Wingdings"/>
              </a:rPr>
              <a:t>’’ states described by </a:t>
            </a:r>
            <a:r>
              <a:rPr lang="en-US" b="1" dirty="0" smtClean="0">
                <a:sym typeface="Wingdings"/>
              </a:rPr>
              <a:t>density matrix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?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942" y="866961"/>
            <a:ext cx="47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observers asymptotically far from BH horizon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3820" y="2269065"/>
            <a:ext cx="124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body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5200" y="1082449"/>
            <a:ext cx="3032088" cy="50372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Hawking radiation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@ Horizon of BHs:</a:t>
            </a:r>
          </a:p>
          <a:p>
            <a:r>
              <a:rPr lang="en-US" b="1" dirty="0" smtClean="0">
                <a:latin typeface="Arial"/>
                <a:cs typeface="Arial"/>
              </a:rPr>
              <a:t>Effective two-dimensional</a:t>
            </a:r>
          </a:p>
          <a:p>
            <a:r>
              <a:rPr lang="en-US" b="1" dirty="0" smtClean="0">
                <a:latin typeface="Arial"/>
                <a:cs typeface="Arial"/>
              </a:rPr>
              <a:t>field theory </a:t>
            </a:r>
            <a:r>
              <a:rPr lang="en-US" dirty="0" smtClean="0"/>
              <a:t>with </a:t>
            </a:r>
          </a:p>
          <a:p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phase-space  </a:t>
            </a:r>
          </a:p>
          <a:p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area-preserving </a:t>
            </a:r>
          </a:p>
          <a:p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W</a:t>
            </a:r>
            <a:r>
              <a:rPr lang="en-US" sz="4000" b="1" baseline="-25000" dirty="0" smtClean="0">
                <a:solidFill>
                  <a:srgbClr val="F00000"/>
                </a:solidFill>
                <a:latin typeface="Arial"/>
                <a:cs typeface="Arial"/>
              </a:rPr>
              <a:t>∞ </a:t>
            </a:r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symmetries </a:t>
            </a:r>
            <a:r>
              <a:rPr lang="en-US" dirty="0" smtClean="0">
                <a:latin typeface="Arial"/>
                <a:cs typeface="Arial"/>
                <a:sym typeface="Wingdings"/>
              </a:rPr>
              <a:t>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particle in such near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BH horizon geometry is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described by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completely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integrable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field theory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+  in string theory </a:t>
            </a:r>
            <a:r>
              <a:rPr lang="en-US" dirty="0" smtClean="0">
                <a:latin typeface="Arial"/>
                <a:cs typeface="Arial"/>
                <a:sym typeface="Wingdings"/>
              </a:rPr>
              <a:t>: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W - gauge symmetries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Arial"/>
                <a:cs typeface="Arial"/>
                <a:sym typeface="Wingdings"/>
              </a:rPr>
              <a:t>infinite dimensional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gauge hair 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information retention?</a:t>
            </a:r>
          </a:p>
          <a:p>
            <a:endParaRPr lang="en-US" sz="1000" baseline="-25000" dirty="0">
              <a:latin typeface="Arial"/>
              <a:cs typeface="Arial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606" y="6214524"/>
            <a:ext cx="2762482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Ellis, NEM, </a:t>
            </a:r>
            <a:r>
              <a:rPr lang="en-US" b="1" dirty="0" err="1" smtClean="0">
                <a:latin typeface="Arial"/>
                <a:cs typeface="Arial"/>
              </a:rPr>
              <a:t>Nanopoulos</a:t>
            </a: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12" name="Right Arrow 11"/>
          <p:cNvSpPr/>
          <p:nvPr/>
        </p:nvSpPr>
        <p:spPr>
          <a:xfrm rot="8876259">
            <a:off x="4021944" y="2341747"/>
            <a:ext cx="208161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48034" y="2201333"/>
            <a:ext cx="134581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badi MT Condensed Extra Bold"/>
                <a:cs typeface="Abadi MT Condensed Extra Bold"/>
              </a:rPr>
              <a:t>Bonora</a:t>
            </a:r>
            <a:r>
              <a:rPr lang="en-US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i="1" dirty="0" smtClean="0">
                <a:latin typeface="Abadi MT Condensed Extra Bold"/>
                <a:cs typeface="Abadi MT Condensed Extra Bold"/>
              </a:rPr>
              <a:t>et al</a:t>
            </a:r>
            <a:r>
              <a:rPr lang="en-US" i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1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5467" y="2726267"/>
            <a:ext cx="387437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Arial Black"/>
                <a:cs typeface="Arial Black"/>
              </a:rPr>
              <a:t>SPARES</a:t>
            </a:r>
            <a:endParaRPr lang="en-US" sz="6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6653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882" y="5014939"/>
            <a:ext cx="6688667" cy="1843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4" y="139174"/>
            <a:ext cx="8483600" cy="665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Spin Ice Monopole-like </a:t>
            </a:r>
            <a:r>
              <a:rPr lang="en-US" dirty="0" err="1" smtClean="0"/>
              <a:t>Quasiparticles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949" b="6949"/>
          <a:stretch>
            <a:fillRect/>
          </a:stretch>
        </p:blipFill>
        <p:spPr>
          <a:xfrm>
            <a:off x="580057" y="994410"/>
            <a:ext cx="1981201" cy="1268105"/>
          </a:xfrm>
        </p:spPr>
      </p:pic>
      <p:sp>
        <p:nvSpPr>
          <p:cNvPr id="5" name="Rectangle 4"/>
          <p:cNvSpPr/>
          <p:nvPr/>
        </p:nvSpPr>
        <p:spPr>
          <a:xfrm>
            <a:off x="3094657" y="969216"/>
            <a:ext cx="4830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arrangement of hydrogen atoms (black circles) about oxygen atoms (open circles) in </a:t>
            </a:r>
            <a:r>
              <a:rPr lang="en-US" dirty="0">
                <a:solidFill>
                  <a:srgbClr val="0000FF"/>
                </a:solidFill>
                <a:latin typeface="Arial Black"/>
                <a:cs typeface="Arial Black"/>
              </a:rPr>
              <a:t>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52" y="2168544"/>
            <a:ext cx="1823522" cy="13906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5765" y="2262515"/>
            <a:ext cx="5384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arrangement of spins (black arrows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in a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spin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ice – </a:t>
            </a:r>
            <a:r>
              <a:rPr lang="en-US" dirty="0" smtClean="0">
                <a:solidFill>
                  <a:srgbClr val="660066"/>
                </a:solidFill>
                <a:latin typeface="Arial Black"/>
                <a:cs typeface="Arial Black"/>
              </a:rPr>
              <a:t>material </a:t>
            </a:r>
            <a:r>
              <a:rPr lang="en-US" dirty="0" err="1" smtClean="0">
                <a:solidFill>
                  <a:srgbClr val="660066"/>
                </a:solidFill>
                <a:latin typeface="Arial Black"/>
                <a:cs typeface="Arial Black"/>
              </a:rPr>
              <a:t>tetrahedra</a:t>
            </a:r>
            <a:r>
              <a:rPr lang="en-US" dirty="0" smtClean="0">
                <a:solidFill>
                  <a:srgbClr val="660066"/>
                </a:solidFill>
                <a:latin typeface="Arial Black"/>
                <a:cs typeface="Arial Black"/>
              </a:rPr>
              <a:t> of ions</a:t>
            </a:r>
          </a:p>
          <a:p>
            <a:r>
              <a:rPr lang="en-US" dirty="0" smtClean="0">
                <a:solidFill>
                  <a:srgbClr val="660066"/>
                </a:solidFill>
                <a:latin typeface="Arial Black"/>
                <a:cs typeface="Arial Black"/>
              </a:rPr>
              <a:t>with non-zero spin</a:t>
            </a:r>
            <a:endParaRPr lang="en-US" dirty="0">
              <a:solidFill>
                <a:srgbClr val="660066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5095" y="3294679"/>
            <a:ext cx="555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00000"/>
                </a:solidFill>
                <a:latin typeface="Arial Black"/>
                <a:cs typeface="Arial Black"/>
              </a:rPr>
              <a:t>Monopole-like </a:t>
            </a:r>
            <a:r>
              <a:rPr lang="en-US" dirty="0" err="1" smtClean="0">
                <a:solidFill>
                  <a:srgbClr val="F00000"/>
                </a:solidFill>
                <a:latin typeface="Arial Black"/>
                <a:cs typeface="Arial Black"/>
              </a:rPr>
              <a:t>quasiparticles</a:t>
            </a:r>
            <a:r>
              <a:rPr lang="en-US" dirty="0" smtClean="0">
                <a:solidFill>
                  <a:srgbClr val="F00000"/>
                </a:solidFill>
                <a:latin typeface="Arial Black"/>
                <a:cs typeface="Arial Black"/>
              </a:rPr>
              <a:t> (excitations): </a:t>
            </a:r>
            <a:endParaRPr lang="en-US" dirty="0">
              <a:solidFill>
                <a:srgbClr val="F0000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066" y="3826935"/>
            <a:ext cx="2658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excitations </a:t>
            </a:r>
          </a:p>
          <a:p>
            <a:r>
              <a:rPr lang="en-US" dirty="0" smtClean="0"/>
              <a:t>are </a:t>
            </a:r>
            <a:r>
              <a:rPr lang="en-US" dirty="0" smtClean="0">
                <a:solidFill>
                  <a:srgbClr val="F4111D"/>
                </a:solidFill>
                <a:latin typeface="Arial Black"/>
                <a:cs typeface="Arial Black"/>
              </a:rPr>
              <a:t>NOT</a:t>
            </a:r>
            <a:r>
              <a:rPr lang="en-US" dirty="0" smtClean="0"/>
              <a:t> describing </a:t>
            </a:r>
          </a:p>
          <a:p>
            <a:r>
              <a:rPr lang="en-US" dirty="0" smtClean="0"/>
              <a:t>a fundamental particle</a:t>
            </a:r>
          </a:p>
          <a:p>
            <a:r>
              <a:rPr lang="en-US" dirty="0" smtClean="0"/>
              <a:t>unlike the real monopole.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81957" y="3721216"/>
            <a:ext cx="256139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C. </a:t>
            </a:r>
            <a:r>
              <a:rPr lang="en-US" sz="1400" b="1" dirty="0" err="1" smtClean="0">
                <a:latin typeface="Arial"/>
                <a:cs typeface="Arial"/>
              </a:rPr>
              <a:t>Castelnovo</a:t>
            </a:r>
            <a:r>
              <a:rPr lang="en-US" sz="1400" b="1" dirty="0" smtClean="0">
                <a:latin typeface="Arial"/>
                <a:cs typeface="Arial"/>
              </a:rPr>
              <a:t>, R</a:t>
            </a:r>
            <a:r>
              <a:rPr lang="en-US" sz="1400" b="1" dirty="0">
                <a:latin typeface="Arial"/>
                <a:cs typeface="Arial"/>
              </a:rPr>
              <a:t>. </a:t>
            </a:r>
            <a:r>
              <a:rPr lang="en-US" sz="1400" b="1" dirty="0" err="1" smtClean="0">
                <a:latin typeface="Arial"/>
                <a:cs typeface="Arial"/>
              </a:rPr>
              <a:t>Moessner</a:t>
            </a:r>
            <a:r>
              <a:rPr lang="en-US" sz="1400" b="1" baseline="30000" dirty="0" smtClean="0">
                <a:latin typeface="Arial"/>
                <a:cs typeface="Arial"/>
              </a:rPr>
              <a:t>,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</a:p>
          <a:p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S. L. </a:t>
            </a:r>
            <a:r>
              <a:rPr lang="en-US" sz="1400" b="1" dirty="0" err="1" smtClean="0">
                <a:latin typeface="Arial"/>
                <a:cs typeface="Arial"/>
              </a:rPr>
              <a:t>Sondhi</a:t>
            </a:r>
            <a:endParaRPr lang="en-US" sz="1400" b="1" dirty="0" smtClean="0">
              <a:latin typeface="Arial"/>
              <a:cs typeface="Arial"/>
            </a:endParaRPr>
          </a:p>
          <a:p>
            <a:r>
              <a:rPr lang="en-US" sz="1400" dirty="0" smtClean="0"/>
              <a:t>Nature 451, 42</a:t>
            </a:r>
            <a:r>
              <a:rPr lang="en-US" sz="1400" dirty="0"/>
              <a:t>-</a:t>
            </a:r>
            <a:r>
              <a:rPr lang="en-US" sz="1400" dirty="0" smtClean="0"/>
              <a:t>45  (2008)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3999" y="4942599"/>
            <a:ext cx="1771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They account for </a:t>
            </a:r>
          </a:p>
          <a:p>
            <a:r>
              <a:rPr lang="en-US" dirty="0" smtClean="0"/>
              <a:t>phase transition</a:t>
            </a:r>
          </a:p>
          <a:p>
            <a:r>
              <a:rPr lang="en-US" dirty="0" smtClean="0"/>
              <a:t>of spin ice in a </a:t>
            </a:r>
          </a:p>
          <a:p>
            <a:r>
              <a:rPr lang="en-US" dirty="0" smtClean="0"/>
              <a:t>magnetic field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99" y="3674537"/>
            <a:ext cx="1574801" cy="1383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840" y="3749188"/>
            <a:ext cx="1093781" cy="9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3" y="0"/>
            <a:ext cx="5486397" cy="588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257" y="6027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Dr</a:t>
            </a:r>
            <a:r>
              <a:rPr lang="en-US" sz="1600" dirty="0" smtClean="0">
                <a:solidFill>
                  <a:srgbClr val="0000FF"/>
                </a:solidFill>
              </a:rPr>
              <a:t> C </a:t>
            </a:r>
            <a:r>
              <a:rPr lang="en-US" sz="1600" dirty="0" err="1" smtClean="0">
                <a:solidFill>
                  <a:srgbClr val="0000FF"/>
                </a:solidFill>
              </a:rPr>
              <a:t>Castelonovo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https</a:t>
            </a:r>
            <a:r>
              <a:rPr lang="en-US" sz="1600" dirty="0">
                <a:solidFill>
                  <a:srgbClr val="0000FF"/>
                </a:solidFill>
              </a:rPr>
              <a:t>://</a:t>
            </a:r>
            <a:r>
              <a:rPr lang="en-US" sz="1600" dirty="0" err="1">
                <a:solidFill>
                  <a:srgbClr val="0000FF"/>
                </a:solidFill>
              </a:rPr>
              <a:t>www.royalholloway.ac.uk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cmt</a:t>
            </a:r>
            <a:r>
              <a:rPr lang="en-US" sz="1600" dirty="0">
                <a:solidFill>
                  <a:srgbClr val="0000FF"/>
                </a:solidFill>
              </a:rPr>
              <a:t>/research/</a:t>
            </a:r>
            <a:r>
              <a:rPr lang="en-US" sz="1600" dirty="0" err="1">
                <a:solidFill>
                  <a:srgbClr val="0000FF"/>
                </a:solidFill>
              </a:rPr>
              <a:t>frustratedmagnetism.aspx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7200" y="203200"/>
            <a:ext cx="31863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frustration</a:t>
            </a:r>
          </a:p>
          <a:p>
            <a:r>
              <a:rPr lang="en-US" dirty="0" smtClean="0"/>
              <a:t>leads to ``monopole-like’’</a:t>
            </a:r>
          </a:p>
          <a:p>
            <a:r>
              <a:rPr lang="en-US" dirty="0" err="1" smtClean="0"/>
              <a:t>quasiparticle</a:t>
            </a:r>
            <a:r>
              <a:rPr lang="en-US" dirty="0" smtClean="0"/>
              <a:t> excitations </a:t>
            </a:r>
          </a:p>
          <a:p>
            <a:r>
              <a:rPr lang="en-US" dirty="0" smtClean="0"/>
              <a:t>in spin ice :</a:t>
            </a:r>
          </a:p>
          <a:p>
            <a:r>
              <a:rPr lang="en-US" dirty="0" err="1" smtClean="0"/>
              <a:t>sp</a:t>
            </a:r>
            <a:r>
              <a:rPr lang="en-US" dirty="0" smtClean="0"/>
              <a:t>[in </a:t>
            </a:r>
            <a:r>
              <a:rPr lang="en-US" dirty="0" err="1" smtClean="0"/>
              <a:t>d.o.f</a:t>
            </a:r>
            <a:r>
              <a:rPr lang="en-US" dirty="0" smtClean="0"/>
              <a:t>. magnetic dipoles</a:t>
            </a:r>
          </a:p>
          <a:p>
            <a:r>
              <a:rPr lang="en-US" dirty="0" err="1" smtClean="0"/>
              <a:t>fractionalise</a:t>
            </a:r>
            <a:r>
              <a:rPr lang="en-US" dirty="0" smtClean="0"/>
              <a:t> into </a:t>
            </a:r>
            <a:r>
              <a:rPr lang="en-US" dirty="0" err="1" smtClean="0"/>
              <a:t>decpnfined</a:t>
            </a:r>
            <a:endParaRPr lang="en-US" dirty="0" smtClean="0"/>
          </a:p>
          <a:p>
            <a:r>
              <a:rPr lang="en-US" dirty="0" smtClean="0"/>
              <a:t>pairs of </a:t>
            </a:r>
            <a:r>
              <a:rPr lang="en-US" dirty="0" err="1" smtClean="0"/>
              <a:t>magntic</a:t>
            </a:r>
            <a:r>
              <a:rPr lang="en-US" dirty="0" smtClean="0"/>
              <a:t> monopole-like</a:t>
            </a:r>
          </a:p>
          <a:p>
            <a:r>
              <a:rPr lang="en-US" dirty="0" smtClean="0"/>
              <a:t>configurations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0602" y="2582002"/>
            <a:ext cx="37257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magnetic </a:t>
            </a:r>
            <a:r>
              <a:rPr lang="en-US" dirty="0">
                <a:solidFill>
                  <a:srgbClr val="FF0000"/>
                </a:solidFill>
              </a:rPr>
              <a:t>moments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were </a:t>
            </a:r>
            <a:r>
              <a:rPr lang="en-US" dirty="0"/>
              <a:t>shown to </a:t>
            </a:r>
            <a:r>
              <a:rPr lang="en-US" dirty="0">
                <a:solidFill>
                  <a:srgbClr val="FF0000"/>
                </a:solidFill>
              </a:rPr>
              <a:t>align</a:t>
            </a:r>
            <a:r>
              <a:rPr lang="en-US" dirty="0"/>
              <a:t> in the </a:t>
            </a:r>
            <a:endParaRPr lang="en-US" dirty="0" smtClean="0"/>
          </a:p>
          <a:p>
            <a:r>
              <a:rPr lang="en-US" dirty="0" smtClean="0"/>
              <a:t>spin </a:t>
            </a:r>
            <a:r>
              <a:rPr lang="en-US" dirty="0"/>
              <a:t>ice into interwoven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tube</a:t>
            </a:r>
            <a:r>
              <a:rPr lang="en-US" dirty="0">
                <a:solidFill>
                  <a:srgbClr val="FF0000"/>
                </a:solidFill>
              </a:rPr>
              <a:t>-like bundles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resembling </a:t>
            </a:r>
            <a:r>
              <a:rPr lang="en-US" dirty="0">
                <a:solidFill>
                  <a:srgbClr val="FF0000"/>
                </a:solidFill>
              </a:rPr>
              <a:t>Dirac strings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defect formed by the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end </a:t>
            </a:r>
            <a:r>
              <a:rPr lang="en-US" dirty="0">
                <a:solidFill>
                  <a:srgbClr val="0000FF"/>
                </a:solidFill>
              </a:rPr>
              <a:t>of each tube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magnetic field </a:t>
            </a:r>
            <a:r>
              <a:rPr lang="en-US" dirty="0" smtClean="0"/>
              <a:t>looks</a:t>
            </a:r>
          </a:p>
          <a:p>
            <a:r>
              <a:rPr lang="en-US" dirty="0" smtClean="0"/>
              <a:t> </a:t>
            </a:r>
            <a:r>
              <a:rPr lang="en-US" dirty="0"/>
              <a:t>like </a:t>
            </a:r>
            <a:r>
              <a:rPr lang="en-US" dirty="0" smtClean="0"/>
              <a:t>that </a:t>
            </a:r>
            <a:r>
              <a:rPr lang="en-US" dirty="0"/>
              <a:t>of </a:t>
            </a:r>
            <a:r>
              <a:rPr lang="en-US" dirty="0">
                <a:solidFill>
                  <a:srgbClr val="0000FF"/>
                </a:solidFill>
              </a:rPr>
              <a:t>a monopole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Use of applied </a:t>
            </a:r>
          </a:p>
          <a:p>
            <a:r>
              <a:rPr lang="en-US" dirty="0" smtClean="0"/>
              <a:t>magnetic </a:t>
            </a:r>
            <a:r>
              <a:rPr lang="en-US" dirty="0"/>
              <a:t>field (</a:t>
            </a:r>
            <a:r>
              <a:rPr lang="en-US" dirty="0" smtClean="0"/>
              <a:t>break </a:t>
            </a:r>
            <a:r>
              <a:rPr lang="en-US" dirty="0"/>
              <a:t>the symmetry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system)</a:t>
            </a:r>
            <a:r>
              <a:rPr lang="en-US" dirty="0"/>
              <a:t> </a:t>
            </a:r>
            <a:r>
              <a:rPr lang="en-US" dirty="0" smtClean="0"/>
              <a:t>can control </a:t>
            </a:r>
            <a:r>
              <a:rPr lang="en-US" dirty="0"/>
              <a:t>the </a:t>
            </a:r>
            <a:endParaRPr lang="en-US" dirty="0" smtClean="0"/>
          </a:p>
          <a:p>
            <a:r>
              <a:rPr lang="en-US" dirty="0" smtClean="0"/>
              <a:t>density </a:t>
            </a:r>
            <a:r>
              <a:rPr lang="en-US" dirty="0"/>
              <a:t>and  </a:t>
            </a:r>
            <a:r>
              <a:rPr lang="en-US" dirty="0" smtClean="0"/>
              <a:t>orientation </a:t>
            </a:r>
            <a:r>
              <a:rPr lang="en-US" dirty="0"/>
              <a:t>of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strings</a:t>
            </a:r>
          </a:p>
        </p:txBody>
      </p:sp>
    </p:spTree>
    <p:extLst>
      <p:ext uri="{BB962C8B-B14F-4D97-AF65-F5344CB8AC3E}">
        <p14:creationId xmlns:p14="http://schemas.microsoft.com/office/powerpoint/2010/main" val="189376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3" y="0"/>
            <a:ext cx="5486397" cy="588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257" y="6027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Dr</a:t>
            </a:r>
            <a:r>
              <a:rPr lang="en-US" sz="1600" dirty="0" smtClean="0">
                <a:solidFill>
                  <a:srgbClr val="0000FF"/>
                </a:solidFill>
              </a:rPr>
              <a:t> C </a:t>
            </a:r>
            <a:r>
              <a:rPr lang="en-US" sz="1600" dirty="0" err="1" smtClean="0">
                <a:solidFill>
                  <a:srgbClr val="0000FF"/>
                </a:solidFill>
              </a:rPr>
              <a:t>Castelonovo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https</a:t>
            </a:r>
            <a:r>
              <a:rPr lang="en-US" sz="1600" dirty="0">
                <a:solidFill>
                  <a:srgbClr val="0000FF"/>
                </a:solidFill>
              </a:rPr>
              <a:t>://</a:t>
            </a:r>
            <a:r>
              <a:rPr lang="en-US" sz="1600" dirty="0" err="1">
                <a:solidFill>
                  <a:srgbClr val="0000FF"/>
                </a:solidFill>
              </a:rPr>
              <a:t>www.royalholloway.ac.uk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cmt</a:t>
            </a:r>
            <a:r>
              <a:rPr lang="en-US" sz="1600" dirty="0">
                <a:solidFill>
                  <a:srgbClr val="0000FF"/>
                </a:solidFill>
              </a:rPr>
              <a:t>/research/</a:t>
            </a:r>
            <a:r>
              <a:rPr lang="en-US" sz="1600" dirty="0" err="1">
                <a:solidFill>
                  <a:srgbClr val="0000FF"/>
                </a:solidFill>
              </a:rPr>
              <a:t>frustratedmagnetism.aspx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7200" y="203200"/>
            <a:ext cx="31863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frustration</a:t>
            </a:r>
          </a:p>
          <a:p>
            <a:r>
              <a:rPr lang="en-US" dirty="0" smtClean="0"/>
              <a:t>leads to ``monopole-like’’</a:t>
            </a:r>
          </a:p>
          <a:p>
            <a:r>
              <a:rPr lang="en-US" dirty="0" err="1" smtClean="0"/>
              <a:t>quasiparticle</a:t>
            </a:r>
            <a:r>
              <a:rPr lang="en-US" dirty="0" smtClean="0"/>
              <a:t> excitations </a:t>
            </a:r>
          </a:p>
          <a:p>
            <a:r>
              <a:rPr lang="en-US" dirty="0" smtClean="0"/>
              <a:t>in spin ice :</a:t>
            </a:r>
          </a:p>
          <a:p>
            <a:r>
              <a:rPr lang="en-US" dirty="0" err="1" smtClean="0"/>
              <a:t>sp</a:t>
            </a:r>
            <a:r>
              <a:rPr lang="en-US" dirty="0" smtClean="0"/>
              <a:t>[in </a:t>
            </a:r>
            <a:r>
              <a:rPr lang="en-US" dirty="0" err="1" smtClean="0"/>
              <a:t>d.o.f</a:t>
            </a:r>
            <a:r>
              <a:rPr lang="en-US" dirty="0" smtClean="0"/>
              <a:t>. magnetic dipoles</a:t>
            </a:r>
          </a:p>
          <a:p>
            <a:r>
              <a:rPr lang="en-US" dirty="0" err="1" smtClean="0"/>
              <a:t>fractionalise</a:t>
            </a:r>
            <a:r>
              <a:rPr lang="en-US" dirty="0" smtClean="0"/>
              <a:t> into </a:t>
            </a:r>
            <a:r>
              <a:rPr lang="en-US" dirty="0" err="1" smtClean="0"/>
              <a:t>decpnfined</a:t>
            </a:r>
            <a:endParaRPr lang="en-US" dirty="0" smtClean="0"/>
          </a:p>
          <a:p>
            <a:r>
              <a:rPr lang="en-US" dirty="0" smtClean="0"/>
              <a:t>pairs of </a:t>
            </a:r>
            <a:r>
              <a:rPr lang="en-US" dirty="0" err="1" smtClean="0"/>
              <a:t>magntic</a:t>
            </a:r>
            <a:r>
              <a:rPr lang="en-US" dirty="0" smtClean="0"/>
              <a:t> monopole-like</a:t>
            </a:r>
          </a:p>
          <a:p>
            <a:r>
              <a:rPr lang="en-US" dirty="0" smtClean="0"/>
              <a:t>configurations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0602" y="2582002"/>
            <a:ext cx="37257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magnetic </a:t>
            </a:r>
            <a:r>
              <a:rPr lang="en-US" dirty="0">
                <a:solidFill>
                  <a:srgbClr val="FF0000"/>
                </a:solidFill>
              </a:rPr>
              <a:t>moments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were </a:t>
            </a:r>
            <a:r>
              <a:rPr lang="en-US" dirty="0"/>
              <a:t>shown to </a:t>
            </a:r>
            <a:r>
              <a:rPr lang="en-US" dirty="0">
                <a:solidFill>
                  <a:srgbClr val="FF0000"/>
                </a:solidFill>
              </a:rPr>
              <a:t>align</a:t>
            </a:r>
            <a:r>
              <a:rPr lang="en-US" dirty="0"/>
              <a:t> in the </a:t>
            </a:r>
            <a:endParaRPr lang="en-US" dirty="0" smtClean="0"/>
          </a:p>
          <a:p>
            <a:r>
              <a:rPr lang="en-US" dirty="0" smtClean="0"/>
              <a:t>spin </a:t>
            </a:r>
            <a:r>
              <a:rPr lang="en-US" dirty="0"/>
              <a:t>ice into interwoven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tube</a:t>
            </a:r>
            <a:r>
              <a:rPr lang="en-US" dirty="0">
                <a:solidFill>
                  <a:srgbClr val="FF0000"/>
                </a:solidFill>
              </a:rPr>
              <a:t>-like bundles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resembling </a:t>
            </a:r>
            <a:r>
              <a:rPr lang="en-US" dirty="0">
                <a:solidFill>
                  <a:srgbClr val="FF0000"/>
                </a:solidFill>
              </a:rPr>
              <a:t>Dirac strings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defect formed by the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end </a:t>
            </a:r>
            <a:r>
              <a:rPr lang="en-US" dirty="0">
                <a:solidFill>
                  <a:srgbClr val="0000FF"/>
                </a:solidFill>
              </a:rPr>
              <a:t>of each tube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magnetic field </a:t>
            </a:r>
            <a:r>
              <a:rPr lang="en-US" dirty="0" smtClean="0"/>
              <a:t>looks</a:t>
            </a:r>
          </a:p>
          <a:p>
            <a:r>
              <a:rPr lang="en-US" dirty="0" smtClean="0"/>
              <a:t> </a:t>
            </a:r>
            <a:r>
              <a:rPr lang="en-US" dirty="0"/>
              <a:t>like </a:t>
            </a:r>
            <a:r>
              <a:rPr lang="en-US" dirty="0" smtClean="0"/>
              <a:t>that </a:t>
            </a:r>
            <a:r>
              <a:rPr lang="en-US" dirty="0"/>
              <a:t>of </a:t>
            </a:r>
            <a:r>
              <a:rPr lang="en-US" dirty="0">
                <a:solidFill>
                  <a:srgbClr val="0000FF"/>
                </a:solidFill>
              </a:rPr>
              <a:t>a monopole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Use of applied </a:t>
            </a:r>
          </a:p>
          <a:p>
            <a:r>
              <a:rPr lang="en-US" dirty="0" smtClean="0"/>
              <a:t>magnetic </a:t>
            </a:r>
            <a:r>
              <a:rPr lang="en-US" dirty="0"/>
              <a:t>field (</a:t>
            </a:r>
            <a:r>
              <a:rPr lang="en-US" dirty="0" smtClean="0"/>
              <a:t>break </a:t>
            </a:r>
            <a:r>
              <a:rPr lang="en-US" dirty="0"/>
              <a:t>the symmetry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system)</a:t>
            </a:r>
            <a:r>
              <a:rPr lang="en-US" dirty="0"/>
              <a:t> </a:t>
            </a:r>
            <a:r>
              <a:rPr lang="en-US" dirty="0" smtClean="0"/>
              <a:t>can control </a:t>
            </a:r>
            <a:r>
              <a:rPr lang="en-US" dirty="0"/>
              <a:t>the </a:t>
            </a:r>
            <a:endParaRPr lang="en-US" dirty="0" smtClean="0"/>
          </a:p>
          <a:p>
            <a:r>
              <a:rPr lang="en-US" dirty="0" smtClean="0"/>
              <a:t>density </a:t>
            </a:r>
            <a:r>
              <a:rPr lang="en-US" dirty="0"/>
              <a:t>and  </a:t>
            </a:r>
            <a:r>
              <a:rPr lang="en-US" dirty="0" smtClean="0"/>
              <a:t>orientation </a:t>
            </a:r>
            <a:r>
              <a:rPr lang="en-US" dirty="0"/>
              <a:t>of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strings</a:t>
            </a:r>
          </a:p>
        </p:txBody>
      </p:sp>
      <p:sp>
        <p:nvSpPr>
          <p:cNvPr id="2" name="TextBox 1"/>
          <p:cNvSpPr txBox="1"/>
          <p:nvPr/>
        </p:nvSpPr>
        <p:spPr>
          <a:xfrm rot="19935523">
            <a:off x="-168132" y="2462946"/>
            <a:ext cx="9704649" cy="138499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BUT I STRESS AGAIN ...THIS IS </a:t>
            </a:r>
            <a:r>
              <a:rPr lang="en-US" sz="2800" dirty="0" smtClean="0">
                <a:solidFill>
                  <a:srgbClr val="0000FF"/>
                </a:solidFill>
                <a:latin typeface="Arial Black"/>
                <a:cs typeface="Arial Black"/>
              </a:rPr>
              <a:t>NOT</a:t>
            </a: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 THE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REAL </a:t>
            </a:r>
            <a:r>
              <a:rPr lang="en-US" sz="2800" dirty="0" smtClean="0">
                <a:solidFill>
                  <a:srgbClr val="0000FF"/>
                </a:solidFill>
                <a:latin typeface="Arial Black"/>
                <a:cs typeface="Arial Black"/>
              </a:rPr>
              <a:t>ELEMENTARY MAGNETIC MONOPOLE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WE ARE SEARCHING FOR </a:t>
            </a:r>
            <a:r>
              <a:rPr lang="en-US" sz="2800" dirty="0" smtClean="0">
                <a:solidFill>
                  <a:srgbClr val="0000FF"/>
                </a:solidFill>
                <a:latin typeface="Arial Black"/>
                <a:cs typeface="Arial Black"/>
              </a:rPr>
              <a:t>IN PARTICLE PHYSICS</a:t>
            </a:r>
            <a:endParaRPr lang="en-US" sz="28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160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7" y="969433"/>
            <a:ext cx="30734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063" y="1041399"/>
            <a:ext cx="16129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838" y="221734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Expand around the Higgs </a:t>
            </a:r>
            <a:r>
              <a:rPr lang="en-US" sz="2400" b="1" dirty="0" err="1" smtClean="0">
                <a:solidFill>
                  <a:srgbClr val="FF0000"/>
                </a:solidFill>
              </a:rPr>
              <a:t>v.e.v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69" y="1811866"/>
            <a:ext cx="5343407" cy="162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84" y="2899671"/>
            <a:ext cx="539621" cy="429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/>
          <p:cNvSpPr/>
          <p:nvPr/>
        </p:nvSpPr>
        <p:spPr>
          <a:xfrm>
            <a:off x="1608689" y="2692418"/>
            <a:ext cx="914400" cy="914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265" y="3822697"/>
            <a:ext cx="4610100" cy="1041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Right Arrow 9"/>
          <p:cNvSpPr/>
          <p:nvPr/>
        </p:nvSpPr>
        <p:spPr>
          <a:xfrm rot="1542873">
            <a:off x="2666862" y="3631937"/>
            <a:ext cx="978408" cy="359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3" y="4454057"/>
            <a:ext cx="3681244" cy="82007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304" y="5732855"/>
            <a:ext cx="3441700" cy="977900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13" name="Down Arrow 12"/>
          <p:cNvSpPr/>
          <p:nvPr/>
        </p:nvSpPr>
        <p:spPr>
          <a:xfrm>
            <a:off x="6334647" y="5079999"/>
            <a:ext cx="484632" cy="6528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1781" y="6088456"/>
            <a:ext cx="2247900" cy="393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469" y="5969925"/>
            <a:ext cx="1182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observed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766614" y="6336170"/>
            <a:ext cx="5372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34965" y="6363625"/>
            <a:ext cx="495118" cy="128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48935" y="6229758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67" y="6317054"/>
            <a:ext cx="1570485" cy="5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9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6" y="107949"/>
            <a:ext cx="6599059" cy="842433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" y="1542484"/>
            <a:ext cx="5884334" cy="1125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534" y="948271"/>
            <a:ext cx="675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Try more general (phenomenological) function of </a:t>
            </a:r>
            <a:r>
              <a:rPr lang="el-GR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ε(φ φ</a:t>
            </a:r>
            <a:r>
              <a:rPr lang="el-GR" sz="2000" baseline="30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+</a:t>
            </a:r>
            <a:r>
              <a:rPr lang="el-GR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)</a:t>
            </a:r>
            <a:r>
              <a:rPr lang="en-US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 </a:t>
            </a:r>
            <a:endParaRPr lang="en-US" sz="2000" dirty="0">
              <a:solidFill>
                <a:srgbClr val="0000FF"/>
              </a:solidFill>
              <a:latin typeface="Chalkboard SE Bold"/>
              <a:cs typeface="Chalkboard SE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967" y="2832100"/>
            <a:ext cx="3987800" cy="118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467" y="3086095"/>
            <a:ext cx="1862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Require Maximal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Entropy 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555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0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9733" y="5638800"/>
            <a:ext cx="52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Modified Finite-Energy Electroweak Monopole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8926" y="221734"/>
            <a:ext cx="3978540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/>
                <a:cs typeface="Arial"/>
              </a:rPr>
              <a:t>Ellis, NEM, You PLB 756, 25 (2016)</a:t>
            </a:r>
          </a:p>
        </p:txBody>
      </p:sp>
    </p:spTree>
    <p:extLst>
      <p:ext uri="{BB962C8B-B14F-4D97-AF65-F5344CB8AC3E}">
        <p14:creationId xmlns:p14="http://schemas.microsoft.com/office/powerpoint/2010/main" val="413483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1511300"/>
            <a:ext cx="9144000" cy="381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9733" y="5638800"/>
            <a:ext cx="52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Modified Finite-Energy Electroweak Monopole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8926" y="221734"/>
            <a:ext cx="3978540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/>
                <a:cs typeface="Arial"/>
              </a:rPr>
              <a:t>Ellis, NEM, You PLB 756, 25 (2016)</a:t>
            </a:r>
          </a:p>
        </p:txBody>
      </p:sp>
    </p:spTree>
    <p:extLst>
      <p:ext uri="{BB962C8B-B14F-4D97-AF65-F5344CB8AC3E}">
        <p14:creationId xmlns:p14="http://schemas.microsoft.com/office/powerpoint/2010/main" val="341305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6" y="1217913"/>
            <a:ext cx="5470989" cy="4881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01" y="81880"/>
            <a:ext cx="8416524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(Quantum) Black Hole Evaporation &amp;  Information Loss ``paradox’’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231" y="60662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Image credit: The Extreme Light Infrastructure European Project.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942" y="518055"/>
            <a:ext cx="83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start from pure QM state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end up </a:t>
            </a:r>
            <a:r>
              <a:rPr lang="en-US" dirty="0" smtClean="0">
                <a:sym typeface="Wingdings"/>
              </a:rPr>
              <a:t>in ``</a:t>
            </a:r>
            <a:r>
              <a:rPr lang="en-US" b="1" dirty="0" smtClean="0">
                <a:sym typeface="Wingdings"/>
              </a:rPr>
              <a:t>thermal</a:t>
            </a:r>
            <a:r>
              <a:rPr lang="en-US" dirty="0" smtClean="0">
                <a:sym typeface="Wingdings"/>
              </a:rPr>
              <a:t>’’ states described by </a:t>
            </a:r>
            <a:r>
              <a:rPr lang="en-US" b="1" dirty="0" smtClean="0">
                <a:sym typeface="Wingdings"/>
              </a:rPr>
              <a:t>density matrix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?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942" y="866961"/>
            <a:ext cx="47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observers asymptotically far from BH horizon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3820" y="2269065"/>
            <a:ext cx="124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body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5200" y="1082449"/>
            <a:ext cx="3032088" cy="50372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Hawking radiation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@ Horizon of BHs:</a:t>
            </a:r>
          </a:p>
          <a:p>
            <a:r>
              <a:rPr lang="en-US" b="1" dirty="0" smtClean="0">
                <a:latin typeface="Arial"/>
                <a:cs typeface="Arial"/>
              </a:rPr>
              <a:t>Effective two-dimensional</a:t>
            </a:r>
          </a:p>
          <a:p>
            <a:r>
              <a:rPr lang="en-US" b="1" dirty="0" smtClean="0">
                <a:latin typeface="Arial"/>
                <a:cs typeface="Arial"/>
              </a:rPr>
              <a:t>field theory </a:t>
            </a:r>
            <a:r>
              <a:rPr lang="en-US" dirty="0" smtClean="0"/>
              <a:t>with </a:t>
            </a:r>
          </a:p>
          <a:p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phase-space  </a:t>
            </a:r>
          </a:p>
          <a:p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area-preserving </a:t>
            </a:r>
          </a:p>
          <a:p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W</a:t>
            </a:r>
            <a:r>
              <a:rPr lang="en-US" sz="4000" b="1" baseline="-25000" dirty="0" smtClean="0">
                <a:solidFill>
                  <a:srgbClr val="F00000"/>
                </a:solidFill>
                <a:latin typeface="Arial"/>
                <a:cs typeface="Arial"/>
              </a:rPr>
              <a:t>∞ </a:t>
            </a:r>
            <a:r>
              <a:rPr lang="en-US" b="1" dirty="0" smtClean="0">
                <a:solidFill>
                  <a:srgbClr val="F00000"/>
                </a:solidFill>
                <a:latin typeface="Arial"/>
                <a:cs typeface="Arial"/>
              </a:rPr>
              <a:t>symmetries </a:t>
            </a:r>
            <a:r>
              <a:rPr lang="en-US" dirty="0" smtClean="0">
                <a:latin typeface="Arial"/>
                <a:cs typeface="Arial"/>
                <a:sym typeface="Wingdings"/>
              </a:rPr>
              <a:t>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particle in such near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BH horizon geometry is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described by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completely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integrable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field theory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+  in string theory </a:t>
            </a:r>
            <a:r>
              <a:rPr lang="en-US" dirty="0" smtClean="0">
                <a:latin typeface="Arial"/>
                <a:cs typeface="Arial"/>
                <a:sym typeface="Wingdings"/>
              </a:rPr>
              <a:t>: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W - gauge symmetries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Arial"/>
                <a:cs typeface="Arial"/>
                <a:sym typeface="Wingdings"/>
              </a:rPr>
              <a:t>infinite dimensional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gauge hair 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information retention?</a:t>
            </a:r>
          </a:p>
          <a:p>
            <a:endParaRPr lang="en-US" sz="1000" baseline="-25000" dirty="0">
              <a:latin typeface="Arial"/>
              <a:cs typeface="Arial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606" y="6214524"/>
            <a:ext cx="2762482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Ellis, NEM, </a:t>
            </a:r>
            <a:r>
              <a:rPr lang="en-US" b="1" dirty="0" err="1" smtClean="0">
                <a:latin typeface="Arial"/>
                <a:cs typeface="Arial"/>
              </a:rPr>
              <a:t>Nanopoulos</a:t>
            </a: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12" name="Right Arrow 11"/>
          <p:cNvSpPr/>
          <p:nvPr/>
        </p:nvSpPr>
        <p:spPr>
          <a:xfrm rot="8876259">
            <a:off x="4021944" y="2341747"/>
            <a:ext cx="208161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48034" y="2201333"/>
            <a:ext cx="134581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badi MT Condensed Extra Bold"/>
                <a:cs typeface="Abadi MT Condensed Extra Bold"/>
              </a:rPr>
              <a:t>Bonora</a:t>
            </a:r>
            <a:r>
              <a:rPr lang="en-US" dirty="0" smtClean="0">
                <a:latin typeface="Abadi MT Condensed Extra Bold"/>
                <a:cs typeface="Abadi MT Condensed Extra Bold"/>
              </a:rPr>
              <a:t> </a:t>
            </a:r>
            <a:r>
              <a:rPr lang="en-US" i="1" dirty="0" smtClean="0">
                <a:latin typeface="Abadi MT Condensed Extra Bold"/>
                <a:cs typeface="Abadi MT Condensed Extra Bold"/>
              </a:rPr>
              <a:t>et al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49091" y="5064995"/>
            <a:ext cx="2164437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also Infinity of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BMS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states </a:t>
            </a:r>
            <a:r>
              <a:rPr lang="en-US" dirty="0" smtClean="0"/>
              <a:t>on horizon</a:t>
            </a:r>
          </a:p>
          <a:p>
            <a:r>
              <a:rPr lang="en-US" b="1" dirty="0" err="1" smtClean="0">
                <a:latin typeface="Arial"/>
                <a:cs typeface="Arial"/>
              </a:rPr>
              <a:t>Strominger</a:t>
            </a:r>
            <a:r>
              <a:rPr lang="en-US" b="1" dirty="0" smtClean="0">
                <a:latin typeface="Arial"/>
                <a:cs typeface="Arial"/>
              </a:rPr>
              <a:t> + ... +</a:t>
            </a:r>
          </a:p>
          <a:p>
            <a:r>
              <a:rPr lang="en-US" b="1" dirty="0" smtClean="0">
                <a:latin typeface="Arial"/>
                <a:cs typeface="Arial"/>
              </a:rPr>
              <a:t>Hawking, Perry </a:t>
            </a:r>
            <a:endParaRPr lang="en-US" b="1" dirty="0">
              <a:latin typeface="Arial"/>
              <a:cs typeface="Arial"/>
              <a:sym typeface="Wingdings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not relevant to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coherence?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329808" y="3810000"/>
            <a:ext cx="1241259" cy="1254995"/>
          </a:xfrm>
          <a:prstGeom prst="straightConnector1">
            <a:avLst/>
          </a:prstGeom>
          <a:ln w="7302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2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400" y="374134"/>
            <a:ext cx="67301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 Black"/>
                <a:cs typeface="Arial Black"/>
              </a:rPr>
              <a:t>TeV</a:t>
            </a:r>
            <a:r>
              <a:rPr lang="en-US" b="1" dirty="0" smtClean="0">
                <a:latin typeface="Arial Black"/>
                <a:cs typeface="Arial Black"/>
              </a:rPr>
              <a:t> Black Holes in Large Extra Dimensional Models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733" y="1337737"/>
            <a:ext cx="8059473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In standard GR, the Planck scale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M</a:t>
            </a:r>
            <a:r>
              <a:rPr lang="en-US" i="1" baseline="-25000" dirty="0" smtClean="0">
                <a:solidFill>
                  <a:srgbClr val="0000FF"/>
                </a:solidFill>
                <a:latin typeface="Arial Black"/>
                <a:cs typeface="Arial Black"/>
              </a:rPr>
              <a:t>P</a:t>
            </a:r>
            <a:r>
              <a:rPr lang="en-US" dirty="0" smtClean="0"/>
              <a:t> is the scale at which quantum gravity </a:t>
            </a:r>
          </a:p>
          <a:p>
            <a:r>
              <a:rPr lang="en-US" dirty="0" smtClean="0"/>
              <a:t>phenomena are expected to set in</a:t>
            </a:r>
          </a:p>
          <a:p>
            <a:endParaRPr lang="en-US" dirty="0"/>
          </a:p>
          <a:p>
            <a:r>
              <a:rPr lang="en-US" dirty="0" smtClean="0"/>
              <a:t>In String theory with extra space dimensions, the quantum gravity scale</a:t>
            </a:r>
          </a:p>
          <a:p>
            <a:r>
              <a:rPr lang="en-US" dirty="0" smtClean="0"/>
              <a:t>is the string scale </a:t>
            </a:r>
            <a:r>
              <a:rPr lang="en-US" i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M</a:t>
            </a:r>
            <a:r>
              <a:rPr lang="en-US" i="1" baseline="-250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lang="en-US" i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Arial Black"/>
                <a:cs typeface="Arial Black"/>
              </a:rPr>
              <a:t>= 1/</a:t>
            </a:r>
            <a:r>
              <a:rPr lang="el-GR" i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Arial Black"/>
                <a:cs typeface="Arial Black"/>
              </a:rPr>
              <a:t>√α</a:t>
            </a:r>
            <a:r>
              <a:rPr lang="el-GR" i="1" dirty="0" smtClean="0">
                <a:solidFill>
                  <a:srgbClr val="FF0000"/>
                </a:solidFill>
                <a:latin typeface="Arial Black"/>
                <a:cs typeface="Arial Black"/>
              </a:rPr>
              <a:t>’</a:t>
            </a:r>
            <a:r>
              <a:rPr lang="en-US" i="1" dirty="0" smtClean="0">
                <a:solidFill>
                  <a:srgbClr val="FF0000"/>
                </a:solidFill>
                <a:latin typeface="Arial Black"/>
                <a:cs typeface="Arial Black"/>
              </a:rPr>
              <a:t> = 1/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(minimal string length</a:t>
            </a:r>
            <a:r>
              <a:rPr lang="en-US" dirty="0" smtClean="0"/>
              <a:t>). This is </a:t>
            </a:r>
            <a:endParaRPr lang="en-US" i="1" dirty="0" smtClean="0"/>
          </a:p>
          <a:p>
            <a:r>
              <a:rPr lang="en-US" i="1" dirty="0" smtClean="0"/>
              <a:t> </a:t>
            </a:r>
            <a:r>
              <a:rPr lang="en-US" dirty="0" smtClean="0"/>
              <a:t>disconnected from the Planck scale, as there is the following relation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where V is the </a:t>
            </a:r>
            <a:r>
              <a:rPr lang="en-US" dirty="0" err="1" smtClean="0"/>
              <a:t>compactification</a:t>
            </a:r>
            <a:r>
              <a:rPr lang="en-US" dirty="0" smtClean="0"/>
              <a:t> volume and D number of space-time dimensions.</a:t>
            </a:r>
          </a:p>
          <a:p>
            <a:r>
              <a:rPr lang="en-US" dirty="0" smtClean="0"/>
              <a:t>Depending on the size of V one may have </a:t>
            </a:r>
          </a:p>
          <a:p>
            <a:r>
              <a:rPr lang="en-US" dirty="0" smtClean="0"/>
              <a:t>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</a:t>
            </a:r>
            <a:r>
              <a:rPr lang="en-US" i="1" dirty="0" smtClean="0">
                <a:latin typeface="Arial Black"/>
                <a:cs typeface="Arial Black"/>
              </a:rPr>
              <a:t>            </a:t>
            </a:r>
            <a:r>
              <a:rPr lang="en-US" i="1" dirty="0" err="1" smtClean="0">
                <a:latin typeface="Arial Black"/>
                <a:cs typeface="Arial Black"/>
              </a:rPr>
              <a:t>M</a:t>
            </a:r>
            <a:r>
              <a:rPr lang="en-US" i="1" baseline="-25000" dirty="0" err="1" smtClean="0">
                <a:latin typeface="Arial Black"/>
                <a:cs typeface="Arial Black"/>
              </a:rPr>
              <a:t>s</a:t>
            </a:r>
            <a:r>
              <a:rPr lang="en-US" i="1" dirty="0" smtClean="0">
                <a:latin typeface="Arial Black"/>
                <a:cs typeface="Arial Black"/>
              </a:rPr>
              <a:t> </a:t>
            </a:r>
            <a:r>
              <a:rPr lang="en-US" dirty="0" smtClean="0"/>
              <a:t>= O(</a:t>
            </a:r>
            <a:r>
              <a:rPr lang="en-US" dirty="0" err="1" smtClean="0"/>
              <a:t>TeV</a:t>
            </a:r>
            <a:r>
              <a:rPr lang="en-US" dirty="0" smtClean="0"/>
              <a:t>) &lt;&lt; </a:t>
            </a:r>
            <a:r>
              <a:rPr lang="en-US" i="1" dirty="0" smtClean="0">
                <a:latin typeface="Arial Black"/>
                <a:cs typeface="Arial Black"/>
              </a:rPr>
              <a:t>M</a:t>
            </a:r>
            <a:r>
              <a:rPr lang="en-US" i="1" baseline="-25000" dirty="0" smtClean="0">
                <a:latin typeface="Arial Black"/>
                <a:cs typeface="Arial Black"/>
              </a:rPr>
              <a:t>P</a:t>
            </a:r>
            <a:endParaRPr lang="en-US" i="1" dirty="0" smtClean="0">
              <a:latin typeface="Arial Black"/>
              <a:cs typeface="Arial Black"/>
            </a:endParaRPr>
          </a:p>
          <a:p>
            <a:endParaRPr lang="en-US" dirty="0"/>
          </a:p>
          <a:p>
            <a:r>
              <a:rPr lang="en-US" dirty="0" smtClean="0"/>
              <a:t>This has implications in having </a:t>
            </a:r>
            <a:r>
              <a:rPr lang="en-US" sz="2000" b="1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Black Hole solutions in string theory</a:t>
            </a:r>
            <a:r>
              <a:rPr lang="en-US" dirty="0" smtClean="0"/>
              <a:t> with mass</a:t>
            </a:r>
          </a:p>
          <a:p>
            <a:r>
              <a:rPr lang="en-US" dirty="0" smtClean="0"/>
              <a:t>of order of the string scale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s</a:t>
            </a:r>
            <a:r>
              <a:rPr lang="en-US" i="1" baseline="-25000" dirty="0" smtClean="0"/>
              <a:t> </a:t>
            </a:r>
            <a:r>
              <a:rPr lang="en-US" i="1" dirty="0" smtClean="0"/>
              <a:t> &lt;&lt; M</a:t>
            </a:r>
            <a:r>
              <a:rPr lang="en-US" i="1" baseline="-25000" dirty="0" smtClean="0"/>
              <a:t>P , </a:t>
            </a:r>
            <a:r>
              <a:rPr lang="en-US" dirty="0" err="1" smtClean="0">
                <a:solidFill>
                  <a:srgbClr val="FF0000"/>
                </a:solidFill>
                <a:latin typeface="Arial Black"/>
                <a:cs typeface="Arial Black"/>
              </a:rPr>
              <a:t>producable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at</a:t>
            </a:r>
            <a:r>
              <a:rPr lang="en-US" dirty="0" smtClean="0"/>
              <a:t> colliders such as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LHC</a:t>
            </a:r>
            <a:r>
              <a:rPr lang="en-US" dirty="0" smtClean="0"/>
              <a:t>. </a:t>
            </a:r>
            <a:endParaRPr lang="en-US" i="1" dirty="0" smtClean="0"/>
          </a:p>
          <a:p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4" y="3242855"/>
            <a:ext cx="3251200" cy="4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1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761" y="2910275"/>
            <a:ext cx="1740305" cy="2454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4027" y="5007845"/>
            <a:ext cx="703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TeV</a:t>
            </a:r>
            <a:r>
              <a:rPr lang="en-US" dirty="0" smtClean="0"/>
              <a:t> Black Holes (BH) by high energy SM particle Collisions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0252" y="4659531"/>
            <a:ext cx="248374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Landsberg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6" y="4458665"/>
            <a:ext cx="1712901" cy="2199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1318" y="1896536"/>
            <a:ext cx="1167845" cy="1477328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gravitons</a:t>
            </a:r>
          </a:p>
          <a:p>
            <a:r>
              <a:rPr lang="en-US" dirty="0" smtClean="0"/>
              <a:t>propagate</a:t>
            </a:r>
          </a:p>
          <a:p>
            <a:r>
              <a:rPr lang="en-US" dirty="0" smtClean="0"/>
              <a:t>in bulk</a:t>
            </a:r>
          </a:p>
          <a:p>
            <a:r>
              <a:rPr lang="en-US" dirty="0" smtClean="0"/>
              <a:t>as well as</a:t>
            </a:r>
          </a:p>
          <a:p>
            <a:r>
              <a:rPr lang="en-US" dirty="0" err="1" smtClean="0"/>
              <a:t>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0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761" y="2910275"/>
            <a:ext cx="1740305" cy="2454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4027" y="5007845"/>
            <a:ext cx="703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TeV</a:t>
            </a:r>
            <a:r>
              <a:rPr lang="en-US" dirty="0" smtClean="0"/>
              <a:t> Black Holes (BH) by high energy SM particle Collisions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53239" y="5627810"/>
            <a:ext cx="650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  produced in proton-proton collisions can carry </a:t>
            </a:r>
            <a:r>
              <a:rPr lang="en-US" b="1" dirty="0" smtClean="0">
                <a:solidFill>
                  <a:srgbClr val="FF0000"/>
                </a:solidFill>
              </a:rPr>
              <a:t>electric charge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908" y="6084601"/>
            <a:ext cx="86765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harged BH Hawking evaporate but not completely  </a:t>
            </a:r>
            <a:r>
              <a:rPr lang="en-US" dirty="0" smtClean="0">
                <a:sym typeface="Wingdings"/>
              </a:rPr>
              <a:t> certain fraction of final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                                                     BH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remnants</a:t>
            </a:r>
            <a:r>
              <a:rPr lang="en-US" dirty="0" smtClean="0">
                <a:sym typeface="Wingdings"/>
              </a:rPr>
              <a:t> carry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charge (BH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)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52" y="4659531"/>
            <a:ext cx="248374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Landsberg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81" y="4667281"/>
            <a:ext cx="1980336" cy="13298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31318" y="1896536"/>
            <a:ext cx="1167845" cy="1477328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gravitons</a:t>
            </a:r>
          </a:p>
          <a:p>
            <a:r>
              <a:rPr lang="en-US" dirty="0" smtClean="0"/>
              <a:t>propagate</a:t>
            </a:r>
          </a:p>
          <a:p>
            <a:r>
              <a:rPr lang="en-US" dirty="0" smtClean="0"/>
              <a:t>in bulk</a:t>
            </a:r>
          </a:p>
          <a:p>
            <a:r>
              <a:rPr lang="en-US" dirty="0" smtClean="0"/>
              <a:t>as well as</a:t>
            </a:r>
          </a:p>
          <a:p>
            <a:r>
              <a:rPr lang="en-US" dirty="0" err="1" smtClean="0"/>
              <a:t>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2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713546"/>
            <a:ext cx="7734300" cy="353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3200" y="3741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79599" y="358801"/>
            <a:ext cx="509626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/>
                <a:cs typeface="Arial Black"/>
              </a:rPr>
              <a:t>Collider Production of </a:t>
            </a:r>
            <a:r>
              <a:rPr lang="en-US" b="1" dirty="0" err="1" smtClean="0">
                <a:latin typeface="Arial Black"/>
                <a:cs typeface="Arial Black"/>
              </a:rPr>
              <a:t>TeV</a:t>
            </a:r>
            <a:r>
              <a:rPr lang="en-US" b="1" dirty="0" smtClean="0">
                <a:latin typeface="Arial Black"/>
                <a:cs typeface="Arial Black"/>
              </a:rPr>
              <a:t> Black Holes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463" y="791402"/>
            <a:ext cx="8686993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If colliding particles with </a:t>
            </a:r>
            <a:r>
              <a:rPr lang="en-US" dirty="0" err="1" smtClean="0"/>
              <a:t>TeV</a:t>
            </a:r>
            <a:r>
              <a:rPr lang="en-US" dirty="0" smtClean="0"/>
              <a:t> energies @ LHC are closer than Schwarzschild radius </a:t>
            </a:r>
          </a:p>
          <a:p>
            <a:r>
              <a:rPr lang="en-US" dirty="0" smtClean="0">
                <a:sym typeface="Wingdings"/>
              </a:rPr>
              <a:t>of (quantum)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black holes  formation of (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unstable</a:t>
            </a:r>
            <a:r>
              <a:rPr lang="en-US" dirty="0" smtClean="0">
                <a:sym typeface="Wingdings"/>
              </a:rPr>
              <a:t>) black holes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Hawking (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thermal</a:t>
            </a:r>
            <a:r>
              <a:rPr lang="en-US" dirty="0" smtClean="0">
                <a:sym typeface="Wingdings"/>
              </a:rPr>
              <a:t>) evaporation , spectacular signal @ LHC  of emission of particles 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5201" y="6131468"/>
            <a:ext cx="363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Event as would be seen by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ATLAS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CHARYBDIS generator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309" y="6166936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Event as would be seen by 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CMS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TRUENOIR </a:t>
            </a:r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gemerator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771" y="1875346"/>
            <a:ext cx="3261721" cy="10202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5866" y="1744141"/>
            <a:ext cx="154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 number of</a:t>
            </a:r>
          </a:p>
          <a:p>
            <a:r>
              <a:rPr lang="en-US" dirty="0" smtClean="0"/>
              <a:t>      extra dims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82134" y="2269067"/>
            <a:ext cx="178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 BH life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1201" y="2322740"/>
            <a:ext cx="1894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τ &lt; 10</a:t>
            </a:r>
            <a:r>
              <a:rPr lang="el-GR" sz="2400" baseline="30000" dirty="0" smtClean="0">
                <a:solidFill>
                  <a:srgbClr val="FF0000"/>
                </a:solidFill>
                <a:latin typeface="Arial Black"/>
                <a:cs typeface="Arial Black"/>
              </a:rPr>
              <a:t>-26 </a:t>
            </a:r>
            <a:r>
              <a:rPr lang="el-GR" sz="24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endParaRPr 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2" name="Down Arrow 11"/>
          <p:cNvSpPr/>
          <p:nvPr/>
        </p:nvSpPr>
        <p:spPr>
          <a:xfrm rot="16200000">
            <a:off x="6390744" y="2239067"/>
            <a:ext cx="236589" cy="73045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1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665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665" y="767112"/>
            <a:ext cx="9008533" cy="5955421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 Black"/>
                <a:cs typeface="Arial Black"/>
              </a:rPr>
              <a:t>Black Holes, </a:t>
            </a:r>
            <a:r>
              <a:rPr lang="en-US" sz="2400" b="1" dirty="0" err="1" smtClean="0">
                <a:latin typeface="Arial Black"/>
                <a:cs typeface="Arial Black"/>
              </a:rPr>
              <a:t>sphalerons</a:t>
            </a:r>
            <a:r>
              <a:rPr lang="en-US" sz="2400" b="1" dirty="0" smtClean="0">
                <a:latin typeface="Arial Black"/>
                <a:cs typeface="Arial Black"/>
              </a:rPr>
              <a:t> &amp; magnetic monopoles: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Theory Background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Experimental searches :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  (</a:t>
            </a:r>
            <a:r>
              <a:rPr lang="en-US" sz="2400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) in space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Arial Black"/>
                <a:cs typeface="Arial Black"/>
              </a:rPr>
              <a:t>(ii) @ colliders</a:t>
            </a:r>
          </a:p>
          <a:p>
            <a:pPr marL="0" indent="0">
              <a:buNone/>
            </a:pPr>
            <a:r>
              <a:rPr lang="en-US" sz="2400" b="1" dirty="0" smtClean="0">
                <a:latin typeface="Arial Black"/>
                <a:cs typeface="Arial Black"/>
              </a:rPr>
              <a:t>   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(</a:t>
            </a:r>
            <a:r>
              <a:rPr lang="en-US" sz="2400" b="1" dirty="0" smtClean="0">
                <a:latin typeface="Arial Black"/>
                <a:cs typeface="Arial Black"/>
              </a:rPr>
              <a:t>(iii) </a:t>
            </a:r>
            <a:r>
              <a:rPr lang="en-US" sz="2000" b="1" dirty="0" smtClean="0">
                <a:latin typeface="Arial Black"/>
                <a:cs typeface="Arial Black"/>
              </a:rPr>
              <a:t>as analogues in condensed matter Labs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)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The </a:t>
            </a:r>
            <a:r>
              <a:rPr lang="en-US" sz="2400" b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MoEDAL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 LHC experiment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Experiment specifically designed for: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  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latin typeface="Arial Black"/>
                <a:cs typeface="Arial Black"/>
              </a:rPr>
              <a:t>Detection of highly </a:t>
            </a:r>
            <a:r>
              <a:rPr lang="en-US" sz="1600" b="1" dirty="0" err="1" smtClean="0">
                <a:solidFill>
                  <a:srgbClr val="008000"/>
                </a:solidFill>
                <a:latin typeface="Arial Black"/>
                <a:cs typeface="Arial Black"/>
              </a:rPr>
              <a:t>ionising</a:t>
            </a:r>
            <a:r>
              <a:rPr lang="en-US" sz="1600" b="1" dirty="0" smtClean="0">
                <a:solidFill>
                  <a:srgbClr val="008000"/>
                </a:solidFill>
                <a:latin typeface="Arial Black"/>
                <a:cs typeface="Arial Black"/>
              </a:rPr>
              <a:t>, long-lived massive particles</a:t>
            </a:r>
            <a:r>
              <a:rPr lang="en-US" sz="1600" b="1" dirty="0" smtClean="0">
                <a:solidFill>
                  <a:srgbClr val="008000"/>
                </a:solidFill>
              </a:rPr>
              <a:t>  predicted in a plethora  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8000"/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   of BSM models  such as SUSY  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  </a:t>
            </a:r>
            <a:r>
              <a:rPr lang="en-US" sz="1600" b="1" dirty="0" smtClean="0">
                <a:latin typeface="Arial Black"/>
                <a:cs typeface="Arial Black"/>
              </a:rPr>
              <a:t>Detection of </a:t>
            </a:r>
            <a:r>
              <a:rPr lang="en-US" sz="1600" b="1" dirty="0" err="1" smtClean="0">
                <a:latin typeface="Arial Black"/>
                <a:cs typeface="Arial Black"/>
              </a:rPr>
              <a:t>solitonic</a:t>
            </a:r>
            <a:r>
              <a:rPr lang="en-US" sz="1600" b="1" dirty="0" smtClean="0">
                <a:latin typeface="Arial Black"/>
                <a:cs typeface="Arial Black"/>
              </a:rPr>
              <a:t> defects:</a:t>
            </a:r>
            <a:endParaRPr lang="en-US" sz="1600" b="1" dirty="0" smtClean="0">
              <a:cs typeface="Arial Black"/>
            </a:endParaRPr>
          </a:p>
          <a:p>
            <a:pPr marL="0" indent="0">
              <a:buNone/>
            </a:pPr>
            <a:r>
              <a:rPr lang="en-US" sz="1600" b="1" dirty="0" smtClean="0">
                <a:cs typeface="Arial Black"/>
              </a:rPr>
              <a:t>    </a:t>
            </a:r>
            <a:r>
              <a:rPr lang="en-US" sz="1600" b="1" dirty="0" smtClean="0">
                <a:latin typeface="Arial Black"/>
                <a:cs typeface="Arial Black"/>
              </a:rPr>
              <a:t>(</a:t>
            </a:r>
            <a:r>
              <a:rPr lang="en-US" sz="1600" b="1" dirty="0" err="1" smtClean="0">
                <a:latin typeface="Arial Black"/>
                <a:cs typeface="Arial Black"/>
              </a:rPr>
              <a:t>i</a:t>
            </a:r>
            <a:r>
              <a:rPr lang="en-US" sz="1600" b="1" dirty="0" smtClean="0">
                <a:latin typeface="Arial Black"/>
                <a:cs typeface="Arial Black"/>
              </a:rPr>
              <a:t>)</a:t>
            </a:r>
            <a:r>
              <a:rPr lang="en-US" sz="1600" b="1" dirty="0" smtClean="0">
                <a:cs typeface="Arial Black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Generic Monopole-like structures 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  <a:cs typeface="Arial Black"/>
              </a:rPr>
              <a:t>if in </a:t>
            </a:r>
            <a:r>
              <a:rPr lang="en-US" sz="1600" b="1" dirty="0" err="1" smtClean="0">
                <a:solidFill>
                  <a:srgbClr val="000090"/>
                </a:solidFill>
                <a:latin typeface="+mj-lt"/>
                <a:cs typeface="Arial Black"/>
              </a:rPr>
              <a:t>TeV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  <a:cs typeface="Arial Black"/>
              </a:rPr>
              <a:t> mass range</a:t>
            </a:r>
            <a:r>
              <a:rPr lang="en-US" sz="1600" b="1" dirty="0" smtClean="0">
                <a:solidFill>
                  <a:srgbClr val="000090"/>
                </a:solidFill>
                <a:latin typeface="Arial Black"/>
                <a:cs typeface="Arial Black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 Black"/>
              </a:rPr>
              <a:t>Model independent searches</a:t>
            </a:r>
            <a:endParaRPr lang="en-US" sz="16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>
              <a:buNone/>
            </a:pPr>
            <a:endParaRPr lang="en-US" sz="800" b="1" dirty="0" smtClean="0">
              <a:cs typeface="Arial Black"/>
            </a:endParaRPr>
          </a:p>
          <a:p>
            <a:pPr marL="0" indent="0">
              <a:buNone/>
            </a:pPr>
            <a:r>
              <a:rPr lang="en-US" sz="1600" b="1" dirty="0">
                <a:latin typeface="Arial Black"/>
                <a:cs typeface="Arial Black"/>
              </a:rPr>
              <a:t> </a:t>
            </a:r>
            <a:r>
              <a:rPr lang="en-US" sz="1600" b="1" dirty="0" smtClean="0">
                <a:latin typeface="Arial Black"/>
                <a:cs typeface="Arial Black"/>
              </a:rPr>
              <a:t>  (ii)</a:t>
            </a:r>
            <a:r>
              <a:rPr lang="en-US" sz="1600" dirty="0" smtClean="0"/>
              <a:t> specific 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cs typeface="Arial Black"/>
              </a:rPr>
              <a:t>Electroweak Monopoles </a:t>
            </a:r>
            <a:r>
              <a:rPr lang="en-US" sz="1600" dirty="0" smtClean="0"/>
              <a:t>rather than GUT </a:t>
            </a:r>
            <a:r>
              <a:rPr lang="en-US" sz="1600" b="1" dirty="0" smtClean="0">
                <a:solidFill>
                  <a:srgbClr val="FF0000"/>
                </a:solidFill>
              </a:rPr>
              <a:t>monopoles, 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with </a:t>
            </a:r>
            <a:r>
              <a:rPr lang="en-US" sz="1600" b="1" dirty="0" err="1" smtClean="0">
                <a:solidFill>
                  <a:srgbClr val="008000"/>
                </a:solidFill>
                <a:latin typeface="+mj-lt"/>
              </a:rPr>
              <a:t>TeV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  masses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2000" dirty="0" smtClean="0">
                <a:solidFill>
                  <a:srgbClr val="660066"/>
                </a:solidFill>
                <a:latin typeface="Arial Black"/>
                <a:cs typeface="Arial Black"/>
              </a:rPr>
              <a:t>CONCLUSIONS &amp; OUTLOOK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8736" y="4734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6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4" y="1684867"/>
            <a:ext cx="7848600" cy="447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5866" y="1016000"/>
            <a:ext cx="2968969" cy="36933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Landsberg</a:t>
            </a:r>
            <a:r>
              <a:rPr lang="en-US" b="1" dirty="0" smtClean="0">
                <a:latin typeface="Arial"/>
                <a:cs typeface="Arial"/>
              </a:rPr>
              <a:t> arXiv:0607297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733" y="2269067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≤ n ≤ 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4133" y="6121399"/>
            <a:ext cx="731522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Multiplicity of emitted particles of given spin depends on gray body factors </a:t>
            </a:r>
          </a:p>
          <a:p>
            <a:r>
              <a:rPr lang="en-US" dirty="0" smtClean="0"/>
              <a:t>– detailed studies in higher dimensional GR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23335"/>
            <a:ext cx="9148771" cy="369332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T</a:t>
            </a:r>
            <a:r>
              <a:rPr lang="en-US" dirty="0" smtClean="0">
                <a:latin typeface="Arial Black"/>
                <a:cs typeface="Arial Black"/>
              </a:rPr>
              <a:t>heoretical predictions in electron or photon channels with 100 fb</a:t>
            </a:r>
            <a:r>
              <a:rPr lang="en-US" baseline="30000" dirty="0" smtClean="0">
                <a:latin typeface="Arial Black"/>
                <a:cs typeface="Arial Black"/>
              </a:rPr>
              <a:t>-1 </a:t>
            </a:r>
            <a:r>
              <a:rPr lang="en-US" dirty="0" smtClean="0">
                <a:latin typeface="Arial Black"/>
                <a:cs typeface="Arial Black"/>
              </a:rPr>
              <a:t> ∫ L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294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4" y="1684867"/>
            <a:ext cx="7848600" cy="447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3335"/>
            <a:ext cx="9148771" cy="369332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T</a:t>
            </a:r>
            <a:r>
              <a:rPr lang="en-US" dirty="0" smtClean="0">
                <a:latin typeface="Arial Black"/>
                <a:cs typeface="Arial Black"/>
              </a:rPr>
              <a:t>heoretical predictions in electron or photon channels with 100 fb</a:t>
            </a:r>
            <a:r>
              <a:rPr lang="en-US" baseline="30000" dirty="0" smtClean="0">
                <a:latin typeface="Arial Black"/>
                <a:cs typeface="Arial Black"/>
              </a:rPr>
              <a:t>-1 </a:t>
            </a:r>
            <a:r>
              <a:rPr lang="en-US" dirty="0" smtClean="0">
                <a:latin typeface="Arial Black"/>
                <a:cs typeface="Arial Black"/>
              </a:rPr>
              <a:t> ∫ 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5866" y="1016000"/>
            <a:ext cx="2968969" cy="36933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Landsberg</a:t>
            </a:r>
            <a:r>
              <a:rPr lang="en-US" b="1" dirty="0" smtClean="0">
                <a:latin typeface="Arial"/>
                <a:cs typeface="Arial"/>
              </a:rPr>
              <a:t> arXiv:0607297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733" y="2269067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≤ n ≤ 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231633">
            <a:off x="912864" y="2487122"/>
            <a:ext cx="7363239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5725">
            <a:solidFill>
              <a:srgbClr val="F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 Black"/>
                <a:cs typeface="Arial Black"/>
              </a:rPr>
              <a:t>NO</a:t>
            </a:r>
            <a:r>
              <a:rPr lang="en-US" sz="4400" dirty="0" smtClean="0">
                <a:solidFill>
                  <a:srgbClr val="0000FF"/>
                </a:solidFill>
                <a:latin typeface="Arial Black"/>
                <a:cs typeface="Arial Black"/>
              </a:rPr>
              <a:t> MINI BH effects </a:t>
            </a:r>
          </a:p>
          <a:p>
            <a:pPr algn="ctr"/>
            <a:r>
              <a:rPr lang="en-US" sz="4400" dirty="0" smtClean="0">
                <a:solidFill>
                  <a:srgbClr val="0000FF"/>
                </a:solidFill>
                <a:latin typeface="Arial Black"/>
                <a:cs typeface="Arial Black"/>
              </a:rPr>
              <a:t>HAVE BEEN DETECTED </a:t>
            </a:r>
          </a:p>
          <a:p>
            <a:pPr algn="ctr"/>
            <a:r>
              <a:rPr lang="en-US" sz="4400" dirty="0" smtClean="0">
                <a:solidFill>
                  <a:srgbClr val="F00000"/>
                </a:solidFill>
                <a:latin typeface="Arial Black"/>
                <a:cs typeface="Arial Black"/>
              </a:rPr>
              <a:t>SO FAR ....</a:t>
            </a:r>
            <a:endParaRPr lang="en-US" sz="4400" dirty="0">
              <a:solidFill>
                <a:srgbClr val="F00000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133" y="6121399"/>
            <a:ext cx="731522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Multiplicity of emitted particles of given spin depends on gray body factors </a:t>
            </a:r>
          </a:p>
          <a:p>
            <a:r>
              <a:rPr lang="en-US" dirty="0" smtClean="0"/>
              <a:t>– detailed studies in higher dimensional GR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6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5498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1733" y="1303863"/>
            <a:ext cx="40301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The </a:t>
            </a:r>
            <a:r>
              <a:rPr lang="en-US" dirty="0" err="1"/>
              <a:t>dijet</a:t>
            </a:r>
            <a:r>
              <a:rPr lang="en-US" dirty="0"/>
              <a:t> mass distribution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filled points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for selected events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together with predictions 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 err="1"/>
              <a:t>BlackMax</a:t>
            </a:r>
            <a:r>
              <a:rPr lang="en-US" dirty="0"/>
              <a:t> for </a:t>
            </a:r>
            <a:r>
              <a:rPr lang="en-US" dirty="0" smtClean="0"/>
              <a:t>two</a:t>
            </a:r>
          </a:p>
          <a:p>
            <a:r>
              <a:rPr lang="en-US" dirty="0" smtClean="0"/>
              <a:t> </a:t>
            </a:r>
            <a:r>
              <a:rPr lang="en-US" dirty="0"/>
              <a:t>quantum-black-hole signals, normalized to the predicted cross-section.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bottom panel </a:t>
            </a:r>
            <a:r>
              <a:rPr lang="en-US" dirty="0" smtClean="0"/>
              <a:t>shows</a:t>
            </a:r>
          </a:p>
          <a:p>
            <a:r>
              <a:rPr lang="en-US" dirty="0" smtClean="0"/>
              <a:t> </a:t>
            </a:r>
            <a:r>
              <a:rPr lang="en-US" dirty="0"/>
              <a:t>the bin-by-bin significance of the difference between data and fit, considering statistical uncertainties only.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2267" y="5791200"/>
            <a:ext cx="2326854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CERN Courier 2015/9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854" y="139617"/>
            <a:ext cx="880534" cy="10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1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82267" y="5791200"/>
            <a:ext cx="2326854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CERN Courier 2015/9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1" y="0"/>
            <a:ext cx="543557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9475" y="1320782"/>
            <a:ext cx="3634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micro BH exist will </a:t>
            </a:r>
            <a:r>
              <a:rPr lang="en-US" dirty="0" smtClean="0">
                <a:solidFill>
                  <a:srgbClr val="FF0000"/>
                </a:solidFill>
              </a:rPr>
              <a:t>Hawking decay</a:t>
            </a:r>
          </a:p>
          <a:p>
            <a:r>
              <a:rPr lang="en-US" dirty="0" smtClean="0"/>
              <a:t>to a large number of SM particles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31117" y="2085535"/>
            <a:ext cx="40371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Scalar sum of jet transverse </a:t>
            </a:r>
            <a:endParaRPr lang="en-US" dirty="0" smtClean="0"/>
          </a:p>
          <a:p>
            <a:r>
              <a:rPr lang="en-US" dirty="0" smtClean="0"/>
              <a:t>momenta </a:t>
            </a:r>
            <a:r>
              <a:rPr lang="en-US" dirty="0"/>
              <a:t>(HT) in high-multiplicity </a:t>
            </a:r>
            <a:endParaRPr lang="en-US" dirty="0" smtClean="0"/>
          </a:p>
          <a:p>
            <a:r>
              <a:rPr lang="en-US" dirty="0" smtClean="0"/>
              <a:t>events </a:t>
            </a:r>
            <a:r>
              <a:rPr lang="en-US" dirty="0"/>
              <a:t>fitted by the baseline </a:t>
            </a:r>
            <a:endParaRPr lang="en-US" dirty="0" smtClean="0"/>
          </a:p>
          <a:p>
            <a:r>
              <a:rPr lang="en-US" dirty="0" smtClean="0"/>
              <a:t>function </a:t>
            </a:r>
            <a:r>
              <a:rPr lang="en-US" dirty="0"/>
              <a:t>(solid line)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 </a:t>
            </a:r>
            <a:r>
              <a:rPr lang="en-US" dirty="0"/>
              <a:t>six alternatives (dashed lines). </a:t>
            </a:r>
            <a:endParaRPr lang="en-US" dirty="0" smtClean="0"/>
          </a:p>
          <a:p>
            <a:r>
              <a:rPr lang="en-US" dirty="0" smtClean="0"/>
              <a:t>Examples </a:t>
            </a:r>
            <a:r>
              <a:rPr lang="en-US" dirty="0"/>
              <a:t>of </a:t>
            </a:r>
            <a:endParaRPr lang="en-US" dirty="0" smtClean="0"/>
          </a:p>
          <a:p>
            <a:r>
              <a:rPr lang="en-US" dirty="0" smtClean="0"/>
              <a:t>simulated </a:t>
            </a:r>
            <a:r>
              <a:rPr lang="en-US" dirty="0"/>
              <a:t>signals are also shown.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bottom panel </a:t>
            </a:r>
            <a:r>
              <a:rPr lang="en-US" dirty="0" smtClean="0"/>
              <a:t>shows</a:t>
            </a:r>
          </a:p>
          <a:p>
            <a:r>
              <a:rPr lang="en-US" dirty="0" smtClean="0"/>
              <a:t> </a:t>
            </a:r>
            <a:r>
              <a:rPr lang="en-US" dirty="0"/>
              <a:t>the bin-by-bin significance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the difference </a:t>
            </a:r>
            <a:endParaRPr lang="en-US" dirty="0" smtClean="0"/>
          </a:p>
          <a:p>
            <a:r>
              <a:rPr lang="en-US" dirty="0" smtClean="0"/>
              <a:t>between </a:t>
            </a:r>
            <a:r>
              <a:rPr lang="en-US" dirty="0"/>
              <a:t>the data and the fit, </a:t>
            </a:r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/>
              <a:t>the fit prediction is taken from the baseline function.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854" y="139617"/>
            <a:ext cx="880534" cy="10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5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89000"/>
            <a:ext cx="8775700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59500"/>
            <a:ext cx="7924800" cy="33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6668" y="6180669"/>
            <a:ext cx="33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94786" y="86267"/>
            <a:ext cx="24298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CMS </a:t>
            </a:r>
            <a:r>
              <a:rPr lang="en-US" b="1" dirty="0" err="1" smtClean="0">
                <a:latin typeface="Arial"/>
                <a:cs typeface="Arial"/>
              </a:rPr>
              <a:t>Coll</a:t>
            </a:r>
            <a:r>
              <a:rPr lang="en-US" b="1" dirty="0" smtClean="0">
                <a:latin typeface="Arial"/>
                <a:cs typeface="Arial"/>
              </a:rPr>
              <a:t>: 1303.5338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9" y="67731"/>
            <a:ext cx="1029041" cy="10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5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8" y="-16933"/>
            <a:ext cx="72916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4389" y="304800"/>
            <a:ext cx="97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area </a:t>
            </a: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below </a:t>
            </a: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a curve</a:t>
            </a: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excluded</a:t>
            </a:r>
            <a:endParaRPr lang="en-US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" y="67731"/>
            <a:ext cx="1029041" cy="10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1" y="783329"/>
            <a:ext cx="6870700" cy="5719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" y="67731"/>
            <a:ext cx="1029041" cy="1024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3270" y="5891554"/>
            <a:ext cx="241533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A de </a:t>
            </a:r>
            <a:r>
              <a:rPr lang="en-US" b="1" dirty="0" err="1" smtClean="0">
                <a:latin typeface="Arial"/>
                <a:cs typeface="Arial"/>
              </a:rPr>
              <a:t>Roeck</a:t>
            </a:r>
            <a:r>
              <a:rPr lang="en-US" b="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SUGRA 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@ 40 (2016)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2939" y="1405466"/>
            <a:ext cx="2865726" cy="1200329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Black Hole Masses</a:t>
            </a:r>
          </a:p>
          <a:p>
            <a:r>
              <a:rPr lang="en-US" dirty="0" smtClean="0">
                <a:latin typeface="Arial Black"/>
                <a:cs typeface="Arial Black"/>
              </a:rPr>
              <a:t>&lt; 8-9 </a:t>
            </a:r>
            <a:r>
              <a:rPr lang="en-US" dirty="0" err="1" smtClean="0">
                <a:latin typeface="Arial Black"/>
                <a:cs typeface="Arial Black"/>
              </a:rPr>
              <a:t>TeV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excluded,</a:t>
            </a:r>
            <a:endParaRPr lang="en-US" dirty="0" smtClean="0">
              <a:latin typeface="Arial Black"/>
              <a:cs typeface="Arial Black"/>
            </a:endParaRPr>
          </a:p>
          <a:p>
            <a:r>
              <a:rPr lang="en-US" dirty="0" smtClean="0">
                <a:latin typeface="Arial Black"/>
                <a:cs typeface="Arial Black"/>
              </a:rPr>
              <a:t>depending on models </a:t>
            </a:r>
          </a:p>
          <a:p>
            <a:r>
              <a:rPr lang="en-US" dirty="0" smtClean="0">
                <a:latin typeface="Arial Black"/>
                <a:cs typeface="Arial Black"/>
              </a:rPr>
              <a:t>and</a:t>
            </a:r>
            <a:r>
              <a:rPr lang="en-US" dirty="0">
                <a:latin typeface="Arial Black"/>
                <a:cs typeface="Arial Black"/>
              </a:rPr>
              <a:t> </a:t>
            </a:r>
            <a:r>
              <a:rPr lang="en-US" dirty="0" smtClean="0">
                <a:latin typeface="Arial Black"/>
                <a:cs typeface="Arial Black"/>
              </a:rPr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359370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21734"/>
            <a:ext cx="816120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Analogue (Sonic or Acoustic) Black Holes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in Condensed matter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942" y="609614"/>
            <a:ext cx="8678553" cy="5724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30000"/>
                </a:solidFill>
                <a:latin typeface="Abadi MT Condensed Extra Bold"/>
                <a:cs typeface="Abadi MT Condensed Extra Bold"/>
              </a:rPr>
              <a:t>Phonons (sound perturbations) unable to escape from a fluid flowing</a:t>
            </a:r>
          </a:p>
          <a:p>
            <a:r>
              <a:rPr lang="en-US" sz="2000" dirty="0" smtClean="0">
                <a:solidFill>
                  <a:srgbClr val="630000"/>
                </a:solidFill>
                <a:latin typeface="Abadi MT Condensed Extra Bold"/>
                <a:cs typeface="Abadi MT Condensed Extra Bold"/>
              </a:rPr>
              <a:t>faster than the speed of sound </a:t>
            </a:r>
            <a:r>
              <a:rPr lang="en-US" sz="2000" dirty="0" smtClean="0">
                <a:solidFill>
                  <a:srgbClr val="630000"/>
                </a:solidFill>
                <a:latin typeface="Abadi MT Condensed Extra Bold"/>
                <a:cs typeface="Abadi MT Condensed Extra Bold"/>
                <a:sym typeface="Wingdings"/>
              </a:rPr>
              <a:t> analogies with light trapped in BH horizons</a:t>
            </a:r>
            <a:r>
              <a:rPr lang="en-US" dirty="0" smtClean="0">
                <a:sym typeface="Wingdings"/>
              </a:rPr>
              <a:t>:</a:t>
            </a:r>
          </a:p>
          <a:p>
            <a:r>
              <a:rPr lang="en-US" dirty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urface of sonic black hole at which the flow speed changes from being </a:t>
            </a:r>
          </a:p>
          <a:p>
            <a:r>
              <a:rPr lang="en-US" dirty="0" smtClean="0">
                <a:sym typeface="Wingdings"/>
              </a:rPr>
              <a:t>greater than the sound speed to being less than then sound speed is called</a:t>
            </a:r>
          </a:p>
          <a:p>
            <a:r>
              <a:rPr lang="en-US" dirty="0" smtClean="0">
                <a:sym typeface="Wingdings"/>
              </a:rPr>
              <a:t>the Horizon analogue (frequency of phonons approaches zero). </a:t>
            </a:r>
            <a:r>
              <a:rPr lang="en-US" sz="2000" dirty="0" err="1" smtClean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Phononic</a:t>
            </a:r>
            <a:r>
              <a:rPr lang="en-US" sz="2000" dirty="0" smtClean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 version of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Abadi MT Condensed Extra Bold"/>
                <a:cs typeface="Abadi MT Condensed Extra Bold"/>
                <a:sym typeface="Wingdings"/>
              </a:rPr>
              <a:t>Hawking radiation at the horizon </a:t>
            </a:r>
            <a:r>
              <a:rPr lang="en-US" dirty="0" smtClean="0">
                <a:sym typeface="Wingdings"/>
              </a:rPr>
              <a:t> useful analogues for drawing conclusions on</a:t>
            </a:r>
          </a:p>
          <a:p>
            <a:r>
              <a:rPr lang="en-US" dirty="0" smtClean="0">
                <a:sym typeface="Wingdings"/>
              </a:rPr>
              <a:t>astrophysical black holes? 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First predicted by Unruh in 1981 , </a:t>
            </a:r>
          </a:p>
          <a:p>
            <a:r>
              <a:rPr lang="en-US" dirty="0" smtClean="0">
                <a:sym typeface="Wingdings"/>
              </a:rPr>
              <a:t>elaborated further by </a:t>
            </a:r>
            <a:r>
              <a:rPr lang="en-US" dirty="0" err="1" smtClean="0">
                <a:sym typeface="Wingdings"/>
              </a:rPr>
              <a:t>Visser</a:t>
            </a:r>
            <a:r>
              <a:rPr lang="en-US" dirty="0" smtClean="0">
                <a:sym typeface="Wingdings"/>
              </a:rPr>
              <a:t> 1997, </a:t>
            </a:r>
          </a:p>
          <a:p>
            <a:r>
              <a:rPr lang="en-US" dirty="0" smtClean="0">
                <a:sym typeface="Wingdings"/>
              </a:rPr>
              <a:t>demonstrating</a:t>
            </a:r>
          </a:p>
          <a:p>
            <a:r>
              <a:rPr lang="en-US" dirty="0" smtClean="0">
                <a:sym typeface="Wingdings"/>
              </a:rPr>
              <a:t>the existence of Hawking</a:t>
            </a:r>
          </a:p>
          <a:p>
            <a:r>
              <a:rPr lang="en-US" dirty="0" smtClean="0">
                <a:sym typeface="Wingdings"/>
              </a:rPr>
              <a:t> radiation </a:t>
            </a:r>
            <a:r>
              <a:rPr lang="en-US" dirty="0" err="1" smtClean="0">
                <a:sym typeface="Wingdings"/>
              </a:rPr>
              <a:t>phononic</a:t>
            </a:r>
            <a:r>
              <a:rPr lang="en-US" dirty="0" smtClean="0">
                <a:sym typeface="Wingdings"/>
              </a:rPr>
              <a:t> analogue. </a:t>
            </a:r>
          </a:p>
          <a:p>
            <a:endParaRPr lang="en-US" sz="1600" dirty="0" smtClean="0">
              <a:sym typeface="Wingdings"/>
            </a:endParaRPr>
          </a:p>
          <a:p>
            <a:endParaRPr lang="en-US" sz="16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First experimental demonstration in </a:t>
            </a:r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rubidium Bose-Einstein condensate</a:t>
            </a:r>
            <a:r>
              <a:rPr lang="en-US" dirty="0" smtClean="0">
                <a:sym typeface="Wingdings"/>
              </a:rPr>
              <a:t> in 2009</a:t>
            </a:r>
          </a:p>
          <a:p>
            <a:r>
              <a:rPr lang="en-US" dirty="0">
                <a:latin typeface="Abadi MT Condensed Extra Bold"/>
                <a:cs typeface="Abadi MT Condensed Extra Bold"/>
              </a:rPr>
              <a:t>O. </a:t>
            </a:r>
            <a:r>
              <a:rPr lang="en-US" dirty="0" err="1">
                <a:latin typeface="Abadi MT Condensed Extra Bold"/>
                <a:cs typeface="Abadi MT Condensed Extra Bold"/>
              </a:rPr>
              <a:t>Lahav</a:t>
            </a:r>
            <a:r>
              <a:rPr lang="en-US" dirty="0">
                <a:latin typeface="Abadi MT Condensed Extra Bold"/>
                <a:cs typeface="Abadi MT Condensed Extra Bold"/>
              </a:rPr>
              <a:t>, A. </a:t>
            </a:r>
            <a:r>
              <a:rPr lang="en-US" dirty="0" err="1">
                <a:latin typeface="Abadi MT Condensed Extra Bold"/>
                <a:cs typeface="Abadi MT Condensed Extra Bold"/>
              </a:rPr>
              <a:t>Itah</a:t>
            </a:r>
            <a:r>
              <a:rPr lang="en-US" dirty="0">
                <a:latin typeface="Abadi MT Condensed Extra Bold"/>
                <a:cs typeface="Abadi MT Condensed Extra Bold"/>
              </a:rPr>
              <a:t>, A. </a:t>
            </a:r>
            <a:r>
              <a:rPr lang="en-US" dirty="0" err="1">
                <a:latin typeface="Abadi MT Condensed Extra Bold"/>
                <a:cs typeface="Abadi MT Condensed Extra Bold"/>
              </a:rPr>
              <a:t>Blumkin</a:t>
            </a:r>
            <a:r>
              <a:rPr lang="en-US" dirty="0">
                <a:latin typeface="Abadi MT Condensed Extra Bold"/>
                <a:cs typeface="Abadi MT Condensed Extra Bold"/>
              </a:rPr>
              <a:t>, C. Gordon &amp; J. </a:t>
            </a:r>
            <a:r>
              <a:rPr lang="en-US" dirty="0" err="1">
                <a:latin typeface="Abadi MT Condensed Extra Bold"/>
                <a:cs typeface="Abadi MT Condensed Extra Bold"/>
              </a:rPr>
              <a:t>Steinhauer</a:t>
            </a:r>
            <a:r>
              <a:rPr lang="en-US" dirty="0">
                <a:latin typeface="Abadi MT Condensed Extra Bold"/>
                <a:cs typeface="Abadi MT Condensed Extra Bold"/>
              </a:rPr>
              <a:t>, </a:t>
            </a:r>
            <a:endParaRPr lang="en-US" dirty="0" smtClean="0"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latin typeface="Abadi MT Condensed Extra Bold"/>
                <a:cs typeface="Abadi MT Condensed Extra Bold"/>
                <a:hlinkClick r:id="rId2"/>
              </a:rPr>
              <a:t>arXiv</a:t>
            </a:r>
            <a:r>
              <a:rPr lang="en-US" dirty="0">
                <a:latin typeface="Abadi MT Condensed Extra Bold"/>
                <a:cs typeface="Abadi MT Condensed Extra Bold"/>
                <a:hlinkClick r:id="rId2"/>
              </a:rPr>
              <a:t>:0906.1337</a:t>
            </a:r>
            <a:r>
              <a:rPr lang="en-US" dirty="0">
                <a:latin typeface="Abadi MT Condensed Extra Bold"/>
                <a:cs typeface="Abadi MT Condensed Extra Bold"/>
              </a:rPr>
              <a:t> (2009).</a:t>
            </a:r>
            <a:endParaRPr lang="en-US" dirty="0">
              <a:latin typeface="Abadi MT Condensed Extra Bold"/>
              <a:cs typeface="Abadi MT Condensed Extra Bold"/>
              <a:sym typeface="Wingdings"/>
            </a:endParaRPr>
          </a:p>
          <a:p>
            <a:r>
              <a:rPr lang="en-US" dirty="0" smtClean="0">
                <a:sym typeface="Wingdings"/>
              </a:rPr>
              <a:t>First Self-amplifying </a:t>
            </a:r>
            <a:r>
              <a:rPr lang="en-US" dirty="0" err="1" smtClean="0">
                <a:sym typeface="Wingdings"/>
              </a:rPr>
              <a:t>phononic</a:t>
            </a:r>
            <a:r>
              <a:rPr lang="en-US" dirty="0" smtClean="0">
                <a:sym typeface="Wingdings"/>
              </a:rPr>
              <a:t> Hawking radiation (analogue BH laser)  observed in 2014</a:t>
            </a:r>
          </a:p>
          <a:p>
            <a:r>
              <a:rPr lang="en-US" dirty="0">
                <a:latin typeface="Abadi MT Condensed Extra Bold"/>
                <a:cs typeface="Abadi MT Condensed Extra Bold"/>
              </a:rPr>
              <a:t>J. </a:t>
            </a:r>
            <a:r>
              <a:rPr lang="en-US" dirty="0" err="1">
                <a:latin typeface="Abadi MT Condensed Extra Bold"/>
                <a:cs typeface="Abadi MT Condensed Extra Bold"/>
              </a:rPr>
              <a:t>Steinhauer</a:t>
            </a:r>
            <a:r>
              <a:rPr lang="en-US" dirty="0">
                <a:latin typeface="Abadi MT Condensed Extra Bold"/>
                <a:cs typeface="Abadi MT Condensed Extra Bold"/>
              </a:rPr>
              <a:t>, </a:t>
            </a:r>
            <a:r>
              <a:rPr lang="en-US" dirty="0" smtClean="0">
                <a:latin typeface="Abadi MT Condensed Extra Bold"/>
                <a:cs typeface="Abadi MT Condensed Extra Bold"/>
              </a:rPr>
              <a:t>Nat </a:t>
            </a:r>
            <a:r>
              <a:rPr lang="en-US" dirty="0" err="1">
                <a:latin typeface="Abadi MT Condensed Extra Bold"/>
                <a:cs typeface="Abadi MT Condensed Extra Bold"/>
              </a:rPr>
              <a:t>Phys</a:t>
            </a:r>
            <a:r>
              <a:rPr lang="en-US" dirty="0">
                <a:latin typeface="Abadi MT Condensed Extra Bold"/>
                <a:cs typeface="Abadi MT Condensed Extra Bold"/>
              </a:rPr>
              <a:t> </a:t>
            </a:r>
            <a:r>
              <a:rPr lang="en-US" dirty="0">
                <a:latin typeface="Abadi MT Condensed Extra Bold"/>
                <a:cs typeface="Abadi MT Condensed Extra Bold"/>
                <a:hlinkClick r:id="rId3"/>
              </a:rPr>
              <a:t>doi:10.1038/nphys3104</a:t>
            </a:r>
            <a:r>
              <a:rPr lang="en-US" dirty="0">
                <a:latin typeface="Abadi MT Condensed Extra Bold"/>
                <a:cs typeface="Abadi MT Condensed Extra Bold"/>
              </a:rPr>
              <a:t> (2014).</a:t>
            </a:r>
            <a:endParaRPr lang="en-US" dirty="0" smtClean="0">
              <a:latin typeface="Abadi MT Condensed Extra Bold"/>
              <a:cs typeface="Abadi MT Condensed Extra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934" y="2539998"/>
            <a:ext cx="4402666" cy="22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2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1295" y="2634214"/>
            <a:ext cx="7017508" cy="1569660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Bauhaus 93"/>
                <a:cs typeface="Bauhaus 93"/>
              </a:rPr>
              <a:t>SPHALERONS</a:t>
            </a:r>
            <a:endParaRPr lang="en-US" sz="9600" dirty="0">
              <a:solidFill>
                <a:srgbClr val="FF0000"/>
              </a:solidFill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72469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87870"/>
            <a:ext cx="2018501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SPHALERONS:  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267" y="617017"/>
            <a:ext cx="8413703" cy="5847756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lang="en-US" dirty="0" err="1" smtClean="0">
                <a:solidFill>
                  <a:srgbClr val="FF0000"/>
                </a:solidFill>
                <a:latin typeface="Arial Black"/>
                <a:cs typeface="Arial Black"/>
              </a:rPr>
              <a:t>tatic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 unstable</a:t>
            </a:r>
            <a:r>
              <a:rPr lang="en-US" dirty="0" smtClean="0"/>
              <a:t> solutions of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Electroweak theory</a:t>
            </a:r>
            <a:r>
              <a:rPr lang="en-US" dirty="0" smtClean="0"/>
              <a:t> playing an  important role for </a:t>
            </a:r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Baryo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/</a:t>
            </a:r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Leptogenesis</a:t>
            </a:r>
            <a:endParaRPr lang="en-US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endParaRPr lang="en-US" sz="1400" dirty="0"/>
          </a:p>
          <a:p>
            <a:r>
              <a:rPr lang="en-US" dirty="0" smtClean="0"/>
              <a:t>Euclidean</a:t>
            </a:r>
          </a:p>
          <a:p>
            <a:r>
              <a:rPr lang="en-US" dirty="0" err="1" smtClean="0"/>
              <a:t>instanton</a:t>
            </a:r>
            <a:r>
              <a:rPr lang="en-US" dirty="0" smtClean="0"/>
              <a:t> solutions</a:t>
            </a:r>
          </a:p>
          <a:p>
            <a:r>
              <a:rPr lang="en-US" dirty="0" smtClean="0"/>
              <a:t>imply SU(2) </a:t>
            </a:r>
            <a:r>
              <a:rPr lang="en-US" dirty="0" err="1" smtClean="0"/>
              <a:t>Vacua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labelled</a:t>
            </a:r>
            <a:r>
              <a:rPr lang="en-US" dirty="0"/>
              <a:t> </a:t>
            </a:r>
            <a:r>
              <a:rPr lang="en-US" dirty="0" smtClean="0"/>
              <a:t>by n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Minkowski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dirty="0" smtClean="0">
                <a:sym typeface="Wingdings"/>
              </a:rPr>
              <a:t>gauge &amp; scalar fields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maximum size at </a:t>
            </a:r>
            <a:r>
              <a:rPr lang="el-GR" dirty="0" smtClean="0">
                <a:solidFill>
                  <a:srgbClr val="0000FF"/>
                </a:solidFill>
              </a:rPr>
              <a:t>μ=π/2 </a:t>
            </a:r>
            <a:r>
              <a:rPr lang="el-GR" dirty="0" smtClean="0"/>
              <a:t>(</a:t>
            </a:r>
            <a:r>
              <a:rPr lang="en-GB" b="1" dirty="0" err="1" smtClean="0">
                <a:solidFill>
                  <a:srgbClr val="FF0000"/>
                </a:solidFill>
                <a:latin typeface="Arial"/>
                <a:cs typeface="Arial"/>
              </a:rPr>
              <a:t>sphaleron</a:t>
            </a:r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-unstable</a:t>
            </a:r>
            <a:r>
              <a:rPr lang="en-GB" dirty="0" smtClean="0"/>
              <a:t>), </a:t>
            </a:r>
            <a:r>
              <a:rPr lang="en-GB" dirty="0" smtClean="0">
                <a:solidFill>
                  <a:srgbClr val="0000FF"/>
                </a:solidFill>
              </a:rPr>
              <a:t>S</a:t>
            </a:r>
            <a:r>
              <a:rPr lang="en-GB" baseline="30000" dirty="0" smtClean="0">
                <a:solidFill>
                  <a:srgbClr val="0000FF"/>
                </a:solidFill>
              </a:rPr>
              <a:t>2 </a:t>
            </a:r>
            <a:r>
              <a:rPr lang="en-GB" dirty="0" smtClean="0">
                <a:solidFill>
                  <a:srgbClr val="0000FF"/>
                </a:solidFill>
              </a:rPr>
              <a:t>shrinks </a:t>
            </a:r>
            <a:r>
              <a:rPr lang="en-GB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GB" dirty="0" smtClean="0">
                <a:solidFill>
                  <a:srgbClr val="0000FF"/>
                </a:solidFill>
              </a:rPr>
              <a:t> 0 @ </a:t>
            </a:r>
            <a:r>
              <a:rPr lang="el-GR" dirty="0" smtClean="0">
                <a:solidFill>
                  <a:srgbClr val="0000FF"/>
                </a:solidFill>
              </a:rPr>
              <a:t>μ=0, π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sphaleron</a:t>
            </a:r>
            <a:r>
              <a:rPr lang="en-US" dirty="0" smtClean="0"/>
              <a:t> may convert baryon to antileptons and antibaryons t leptons </a:t>
            </a:r>
            <a:r>
              <a:rPr lang="en-US" dirty="0" smtClean="0">
                <a:sym typeface="Wingdings"/>
              </a:rPr>
              <a:t></a:t>
            </a:r>
          </a:p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)  wipe out any baryon asymmetry generated before the electroweak symmetry breaking (when </a:t>
            </a:r>
            <a:r>
              <a:rPr lang="en-US" dirty="0" err="1" smtClean="0">
                <a:sym typeface="Wingdings"/>
              </a:rPr>
              <a:t>sphalerons</a:t>
            </a:r>
            <a:r>
              <a:rPr lang="en-US" dirty="0" smtClean="0">
                <a:sym typeface="Wingdings"/>
              </a:rPr>
              <a:t> were abundant) (ii) a baryon net excess can be created during the EW breaking but it can be preserved if the breaking is 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first order </a:t>
            </a:r>
          </a:p>
          <a:p>
            <a:endParaRPr lang="en-US" dirty="0">
              <a:solidFill>
                <a:srgbClr val="FF0000"/>
              </a:solidFill>
              <a:latin typeface="Arial Black"/>
              <a:cs typeface="Arial Black"/>
              <a:sym typeface="Wingdings"/>
            </a:endParaRPr>
          </a:p>
          <a:p>
            <a:r>
              <a:rPr lang="en-US" dirty="0"/>
              <a:t>They </a:t>
            </a:r>
            <a:r>
              <a:rPr lang="en-US" dirty="0" smtClean="0"/>
              <a:t>also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preserve 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B-L</a:t>
            </a:r>
            <a:r>
              <a:rPr lang="en-US" dirty="0"/>
              <a:t> so they can communicate </a:t>
            </a:r>
            <a:r>
              <a:rPr lang="en-US" dirty="0" smtClean="0"/>
              <a:t>Lepton </a:t>
            </a:r>
            <a:r>
              <a:rPr lang="en-US" dirty="0"/>
              <a:t>number violation to Baryonic sector </a:t>
            </a:r>
            <a:r>
              <a:rPr lang="en-US" dirty="0" smtClean="0"/>
              <a:t>in some theories of </a:t>
            </a:r>
            <a:r>
              <a:rPr lang="en-US" dirty="0" err="1" smtClean="0"/>
              <a:t>Leptogenesis</a:t>
            </a:r>
            <a:r>
              <a:rPr lang="en-US" dirty="0" smtClean="0"/>
              <a:t>, which is then transformed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Baryogenesis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635" y="952527"/>
            <a:ext cx="53213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74" y="3115736"/>
            <a:ext cx="26289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2895598"/>
            <a:ext cx="15240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597" y="2844822"/>
            <a:ext cx="15113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67" y="3255431"/>
            <a:ext cx="1346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665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665" y="767112"/>
            <a:ext cx="9008533" cy="5955421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 Black"/>
                <a:cs typeface="Arial Black"/>
              </a:rPr>
              <a:t>Black Holes, </a:t>
            </a:r>
            <a:r>
              <a:rPr lang="en-US" sz="2400" b="1" dirty="0" err="1" smtClean="0">
                <a:latin typeface="Arial Black"/>
                <a:cs typeface="Arial Black"/>
              </a:rPr>
              <a:t>sphalerons</a:t>
            </a:r>
            <a:r>
              <a:rPr lang="en-US" sz="2400" b="1" dirty="0" smtClean="0">
                <a:latin typeface="Arial Black"/>
                <a:cs typeface="Arial Black"/>
              </a:rPr>
              <a:t> &amp; magnetic monopoles: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Theory Background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Experimental searches :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  (</a:t>
            </a:r>
            <a:r>
              <a:rPr lang="en-US" sz="2400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) in space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Arial Black"/>
                <a:cs typeface="Arial Black"/>
              </a:rPr>
              <a:t>(ii) @ colliders</a:t>
            </a:r>
          </a:p>
          <a:p>
            <a:pPr marL="0" indent="0">
              <a:buNone/>
            </a:pPr>
            <a:r>
              <a:rPr lang="en-US" sz="2400" b="1" dirty="0" smtClean="0">
                <a:latin typeface="Arial Black"/>
                <a:cs typeface="Arial Black"/>
              </a:rPr>
              <a:t>   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(</a:t>
            </a:r>
            <a:r>
              <a:rPr lang="en-US" sz="2400" b="1" dirty="0" smtClean="0">
                <a:latin typeface="Arial Black"/>
                <a:cs typeface="Arial Black"/>
              </a:rPr>
              <a:t>(iii) </a:t>
            </a:r>
            <a:r>
              <a:rPr lang="en-US" sz="2000" b="1" dirty="0" smtClean="0">
                <a:latin typeface="Arial Black"/>
                <a:cs typeface="Arial Black"/>
              </a:rPr>
              <a:t>as analogues in condensed matter Labs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)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The </a:t>
            </a:r>
            <a:r>
              <a:rPr lang="en-US" sz="2400" b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MoEDAL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 LHC experiment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Experiment specifically designed for: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  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latin typeface="Arial Black"/>
                <a:cs typeface="Arial Black"/>
              </a:rPr>
              <a:t>Detection of highly </a:t>
            </a:r>
            <a:r>
              <a:rPr lang="en-US" sz="1600" b="1" dirty="0" err="1" smtClean="0">
                <a:solidFill>
                  <a:srgbClr val="008000"/>
                </a:solidFill>
                <a:latin typeface="Arial Black"/>
                <a:cs typeface="Arial Black"/>
              </a:rPr>
              <a:t>ionising</a:t>
            </a:r>
            <a:r>
              <a:rPr lang="en-US" sz="1600" b="1" dirty="0" smtClean="0">
                <a:solidFill>
                  <a:srgbClr val="008000"/>
                </a:solidFill>
                <a:latin typeface="Arial Black"/>
                <a:cs typeface="Arial Black"/>
              </a:rPr>
              <a:t>, long-lived massive particles</a:t>
            </a:r>
            <a:r>
              <a:rPr lang="en-US" sz="1600" b="1" dirty="0" smtClean="0">
                <a:solidFill>
                  <a:srgbClr val="008000"/>
                </a:solidFill>
              </a:rPr>
              <a:t>  predicted in a plethora  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8000"/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   of BSM models  such as SUSY 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  </a:t>
            </a:r>
            <a:r>
              <a:rPr lang="en-US" sz="1600" b="1" dirty="0" smtClean="0">
                <a:latin typeface="Arial Black"/>
                <a:cs typeface="Arial Black"/>
              </a:rPr>
              <a:t>Detection of </a:t>
            </a:r>
            <a:r>
              <a:rPr lang="en-US" sz="1600" b="1" dirty="0" err="1" smtClean="0">
                <a:latin typeface="Arial Black"/>
                <a:cs typeface="Arial Black"/>
              </a:rPr>
              <a:t>solitonic</a:t>
            </a:r>
            <a:r>
              <a:rPr lang="en-US" sz="1600" b="1" dirty="0" smtClean="0">
                <a:latin typeface="Arial Black"/>
                <a:cs typeface="Arial Black"/>
              </a:rPr>
              <a:t> defects:</a:t>
            </a:r>
            <a:endParaRPr lang="en-US" sz="1600" b="1" dirty="0" smtClean="0">
              <a:cs typeface="Arial Black"/>
            </a:endParaRPr>
          </a:p>
          <a:p>
            <a:pPr marL="0" indent="0">
              <a:buNone/>
            </a:pPr>
            <a:r>
              <a:rPr lang="en-US" sz="1600" b="1" dirty="0" smtClean="0">
                <a:cs typeface="Arial Black"/>
              </a:rPr>
              <a:t>    </a:t>
            </a:r>
            <a:r>
              <a:rPr lang="en-US" sz="1600" b="1" dirty="0" smtClean="0">
                <a:latin typeface="Arial Black"/>
                <a:cs typeface="Arial Black"/>
              </a:rPr>
              <a:t>(</a:t>
            </a:r>
            <a:r>
              <a:rPr lang="en-US" sz="1600" b="1" dirty="0" err="1" smtClean="0">
                <a:latin typeface="Arial Black"/>
                <a:cs typeface="Arial Black"/>
              </a:rPr>
              <a:t>i</a:t>
            </a:r>
            <a:r>
              <a:rPr lang="en-US" sz="1600" b="1" dirty="0" smtClean="0">
                <a:latin typeface="Arial Black"/>
                <a:cs typeface="Arial Black"/>
              </a:rPr>
              <a:t>)</a:t>
            </a:r>
            <a:r>
              <a:rPr lang="en-US" sz="1600" b="1" dirty="0" smtClean="0">
                <a:cs typeface="Arial Black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Generic Monopole-like structures 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  <a:cs typeface="Arial Black"/>
              </a:rPr>
              <a:t>if in </a:t>
            </a:r>
            <a:r>
              <a:rPr lang="en-US" sz="1600" b="1" dirty="0" err="1" smtClean="0">
                <a:solidFill>
                  <a:srgbClr val="000090"/>
                </a:solidFill>
                <a:latin typeface="+mj-lt"/>
                <a:cs typeface="Arial Black"/>
              </a:rPr>
              <a:t>TeV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  <a:cs typeface="Arial Black"/>
              </a:rPr>
              <a:t> mass range</a:t>
            </a:r>
            <a:r>
              <a:rPr lang="en-US" sz="1600" b="1" dirty="0" smtClean="0">
                <a:solidFill>
                  <a:srgbClr val="000090"/>
                </a:solidFill>
                <a:latin typeface="Arial Black"/>
                <a:cs typeface="Arial Black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 Black"/>
              </a:rPr>
              <a:t>Model independent searches</a:t>
            </a:r>
            <a:endParaRPr lang="en-US" sz="16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>
              <a:buNone/>
            </a:pPr>
            <a:endParaRPr lang="en-US" sz="800" b="1" dirty="0" smtClean="0">
              <a:cs typeface="Arial Black"/>
            </a:endParaRPr>
          </a:p>
          <a:p>
            <a:pPr marL="0" indent="0">
              <a:buNone/>
            </a:pPr>
            <a:r>
              <a:rPr lang="en-US" sz="1600" b="1" dirty="0">
                <a:latin typeface="Arial Black"/>
                <a:cs typeface="Arial Black"/>
              </a:rPr>
              <a:t> </a:t>
            </a:r>
            <a:r>
              <a:rPr lang="en-US" sz="1600" b="1" dirty="0" smtClean="0">
                <a:latin typeface="Arial Black"/>
                <a:cs typeface="Arial Black"/>
              </a:rPr>
              <a:t>  (ii)</a:t>
            </a:r>
            <a:r>
              <a:rPr lang="en-US" sz="1600" dirty="0" smtClean="0"/>
              <a:t> specific 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cs typeface="Arial Black"/>
              </a:rPr>
              <a:t>Electroweak Monopoles </a:t>
            </a:r>
            <a:r>
              <a:rPr lang="en-US" sz="1600" dirty="0" smtClean="0"/>
              <a:t>rather than GUT </a:t>
            </a:r>
            <a:r>
              <a:rPr lang="en-US" sz="1600" b="1" dirty="0" smtClean="0">
                <a:solidFill>
                  <a:srgbClr val="FF0000"/>
                </a:solidFill>
              </a:rPr>
              <a:t>monopoles, 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with </a:t>
            </a:r>
            <a:r>
              <a:rPr lang="en-US" sz="1600" b="1" dirty="0" err="1" smtClean="0">
                <a:solidFill>
                  <a:srgbClr val="008000"/>
                </a:solidFill>
                <a:latin typeface="+mj-lt"/>
              </a:rPr>
              <a:t>TeV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</a:rPr>
              <a:t>  masses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2000" dirty="0" smtClean="0">
                <a:solidFill>
                  <a:srgbClr val="660066"/>
                </a:solidFill>
                <a:latin typeface="Arial Black"/>
                <a:cs typeface="Arial Black"/>
              </a:rPr>
              <a:t>CONCLUSIONS &amp; OUTLOOK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8736" y="4734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8131" y="5753380"/>
            <a:ext cx="451986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First bounds (on masses) for monopoles</a:t>
            </a:r>
          </a:p>
          <a:p>
            <a:r>
              <a:rPr lang="en-US" dirty="0" smtClean="0"/>
              <a:t>with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spin-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spin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½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/>
              <a:t>and  magnetic charge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q</a:t>
            </a:r>
            <a:r>
              <a:rPr lang="en-US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g</a:t>
            </a:r>
            <a:r>
              <a:rPr lang="en-US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lang="en-US" b="1" baseline="-25000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..., 6g</a:t>
            </a:r>
            <a:r>
              <a:rPr lang="en-US" b="1" baseline="-25000" dirty="0" smtClean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lang="en-US" baseline="-25000" dirty="0" smtClean="0"/>
              <a:t> </a:t>
            </a:r>
            <a:r>
              <a:rPr lang="en-US" dirty="0" smtClean="0"/>
              <a:t>from </a:t>
            </a:r>
            <a:r>
              <a:rPr lang="en-US" sz="1600" dirty="0" smtClean="0">
                <a:solidFill>
                  <a:srgbClr val="660066"/>
                </a:solidFill>
                <a:latin typeface="Arial Black"/>
                <a:cs typeface="Arial Black"/>
              </a:rPr>
              <a:t>8 </a:t>
            </a:r>
            <a:r>
              <a:rPr lang="en-US" sz="1600" dirty="0" err="1" smtClean="0">
                <a:solidFill>
                  <a:srgbClr val="660066"/>
                </a:solidFill>
                <a:latin typeface="Arial Black"/>
                <a:cs typeface="Arial Black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Black"/>
                <a:cs typeface="Arial Black"/>
              </a:rPr>
              <a:t> LHC run 2012 </a:t>
            </a:r>
            <a:endParaRPr lang="en-US" sz="1600" dirty="0">
              <a:solidFill>
                <a:srgbClr val="660066"/>
              </a:solidFill>
              <a:latin typeface="Arial Black"/>
              <a:cs typeface="Arial Black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8465787" y="5529320"/>
            <a:ext cx="405943" cy="498945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3" y="143933"/>
            <a:ext cx="6172200" cy="264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9600" y="931333"/>
            <a:ext cx="162094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periodic</a:t>
            </a:r>
          </a:p>
          <a:p>
            <a:r>
              <a:rPr lang="en-US" dirty="0" err="1" smtClean="0">
                <a:latin typeface="Arial Black"/>
                <a:cs typeface="Arial Black"/>
              </a:rPr>
              <a:t>sphaleron</a:t>
            </a:r>
            <a:r>
              <a:rPr lang="en-US" dirty="0" smtClean="0">
                <a:latin typeface="Arial Black"/>
                <a:cs typeface="Arial Black"/>
              </a:rPr>
              <a:t> </a:t>
            </a:r>
          </a:p>
          <a:p>
            <a:r>
              <a:rPr lang="en-US" dirty="0" smtClean="0">
                <a:latin typeface="Arial Black"/>
                <a:cs typeface="Arial Black"/>
              </a:rPr>
              <a:t>potential in </a:t>
            </a:r>
          </a:p>
          <a:p>
            <a:r>
              <a:rPr lang="en-US" dirty="0" smtClean="0">
                <a:latin typeface="Arial Black"/>
                <a:cs typeface="Arial Black"/>
              </a:rPr>
              <a:t>EW theory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6533" y="160866"/>
            <a:ext cx="1164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sphaleron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barrier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5337" y="1911526"/>
            <a:ext cx="95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vacuum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4406" y="1943452"/>
            <a:ext cx="95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vacuum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1" y="2933700"/>
            <a:ext cx="3873500" cy="685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67" y="3115733"/>
            <a:ext cx="1181100" cy="35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351" y="39116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SM values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3778200"/>
            <a:ext cx="4521200" cy="546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6401" y="389470"/>
            <a:ext cx="78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V(Q)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31559" y="160866"/>
            <a:ext cx="17365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Manton (1983)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972" y="4641334"/>
            <a:ext cx="222834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Tye</a:t>
            </a:r>
            <a:r>
              <a:rPr lang="en-US" b="1" dirty="0" smtClean="0">
                <a:latin typeface="Arial"/>
                <a:cs typeface="Arial"/>
              </a:rPr>
              <a:t> &amp; Wong (2015)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6233" y="4623139"/>
            <a:ext cx="6663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 for the Bloch wave function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baryon-lepton number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violating</a:t>
            </a:r>
            <a:r>
              <a:rPr lang="en-US" dirty="0" smtClean="0">
                <a:sym typeface="Wingdings"/>
              </a:rPr>
              <a:t> processes can occur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without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tunnelling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suppression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052" y="5324739"/>
            <a:ext cx="704850" cy="704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972" y="5284804"/>
            <a:ext cx="82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Interesting Phenomenology @ colliders: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B+L violating processes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229" y="2912537"/>
            <a:ext cx="186778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Effective one-dim</a:t>
            </a:r>
          </a:p>
          <a:p>
            <a:r>
              <a:rPr lang="en-US" dirty="0" err="1" smtClean="0"/>
              <a:t>Schroedinger</a:t>
            </a:r>
            <a:r>
              <a:rPr lang="en-US" dirty="0" smtClean="0"/>
              <a:t> eq.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91" y="5695669"/>
            <a:ext cx="3784095" cy="5358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078" y="6262692"/>
            <a:ext cx="5357772" cy="5953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24406" y="5844923"/>
            <a:ext cx="219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number of W</a:t>
            </a:r>
            <a:r>
              <a:rPr lang="en-US" baseline="30000" dirty="0" smtClean="0"/>
              <a:t>± </a:t>
            </a:r>
            <a:r>
              <a:rPr lang="en-US" dirty="0" smtClean="0"/>
              <a:t>, Z</a:t>
            </a:r>
            <a:endParaRPr lang="en-US" baseline="30000" dirty="0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4250269" y="6029589"/>
            <a:ext cx="8741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25069" y="6228826"/>
            <a:ext cx="335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 + E</a:t>
            </a:r>
            <a:r>
              <a:rPr lang="en-US" baseline="-25000" dirty="0" smtClean="0"/>
              <a:t>2 </a:t>
            </a:r>
            <a:r>
              <a:rPr lang="en-US" dirty="0" smtClean="0"/>
              <a:t>≥ E </a:t>
            </a:r>
            <a:r>
              <a:rPr lang="en-US" baseline="-25000" dirty="0" err="1" smtClean="0"/>
              <a:t>sph</a:t>
            </a:r>
            <a:r>
              <a:rPr lang="en-US" baseline="-25000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NO SUPPRESSION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6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8787"/>
            <a:ext cx="4547246" cy="3542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9067" y="187588"/>
            <a:ext cx="289213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Searches @ LHC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1070" y="187588"/>
            <a:ext cx="29054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Ellis, Sakurai 1601.03654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7" y="3900145"/>
            <a:ext cx="1574800" cy="463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114" y="2493434"/>
            <a:ext cx="10287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67" y="2861734"/>
            <a:ext cx="1003300" cy="33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136" y="4436542"/>
            <a:ext cx="430403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DATA POINTS </a:t>
            </a:r>
            <a:r>
              <a:rPr lang="en-US" dirty="0" smtClean="0"/>
              <a:t>:number of events with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jet</a:t>
            </a:r>
            <a:r>
              <a:rPr lang="en-US" baseline="-25000" dirty="0" smtClean="0"/>
              <a:t> </a:t>
            </a:r>
            <a:r>
              <a:rPr lang="en-US" dirty="0" smtClean="0"/>
              <a:t>≥ 3</a:t>
            </a: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RED histogram</a:t>
            </a:r>
            <a:r>
              <a:rPr lang="en-US" dirty="0" smtClean="0"/>
              <a:t>: </a:t>
            </a:r>
            <a:r>
              <a:rPr lang="el-GR" dirty="0" smtClean="0"/>
              <a:t>Δ</a:t>
            </a:r>
            <a:r>
              <a:rPr lang="en-GB" dirty="0" smtClean="0"/>
              <a:t>n=-1 </a:t>
            </a:r>
            <a:r>
              <a:rPr lang="en-GB" dirty="0" err="1" smtClean="0"/>
              <a:t>sphaleron</a:t>
            </a:r>
            <a:r>
              <a:rPr lang="en-GB" dirty="0" smtClean="0"/>
              <a:t> process</a:t>
            </a:r>
          </a:p>
          <a:p>
            <a:r>
              <a:rPr lang="en-GB" dirty="0" smtClean="0"/>
              <a:t>(3 antileptons, 7 antiquarks in final state)</a:t>
            </a:r>
          </a:p>
          <a:p>
            <a:r>
              <a:rPr lang="en-GB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BLUE histogram</a:t>
            </a:r>
            <a:r>
              <a:rPr lang="en-GB" dirty="0" smtClean="0"/>
              <a:t>: </a:t>
            </a:r>
            <a:r>
              <a:rPr lang="el-GR" dirty="0"/>
              <a:t>Δ</a:t>
            </a:r>
            <a:r>
              <a:rPr lang="en-GB" dirty="0"/>
              <a:t>n</a:t>
            </a:r>
            <a:r>
              <a:rPr lang="en-GB" dirty="0" smtClean="0"/>
              <a:t>=+1 process </a:t>
            </a:r>
          </a:p>
          <a:p>
            <a:r>
              <a:rPr lang="en-GB" dirty="0" smtClean="0"/>
              <a:t>(3 leptons, 11 quarks in final state)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84800" y="1185333"/>
            <a:ext cx="2906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parametrize</a:t>
            </a:r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cross section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of </a:t>
            </a:r>
            <a:r>
              <a:rPr lang="en-US" sz="2000" dirty="0" err="1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parton-parton</a:t>
            </a:r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collisions</a:t>
            </a:r>
            <a:endParaRPr lang="en-US" sz="20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367" y="2057805"/>
            <a:ext cx="4474633" cy="6049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0667" y="3191934"/>
            <a:ext cx="2975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parton</a:t>
            </a:r>
            <a:r>
              <a:rPr lang="en-US" dirty="0" smtClean="0"/>
              <a:t> luminosity function of </a:t>
            </a:r>
          </a:p>
          <a:p>
            <a:r>
              <a:rPr lang="en-US" dirty="0" smtClean="0"/>
              <a:t>colliding quarks a and b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700" y="4436542"/>
            <a:ext cx="4432300" cy="8382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635501" y="649253"/>
            <a:ext cx="4474633" cy="59716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703" y="5261938"/>
            <a:ext cx="1320800" cy="584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58002" y="5571069"/>
            <a:ext cx="2235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centre</a:t>
            </a:r>
            <a:r>
              <a:rPr lang="en-US" dirty="0" smtClean="0">
                <a:solidFill>
                  <a:srgbClr val="0000FF"/>
                </a:solidFill>
              </a:rPr>
              <a:t> of mass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energy of </a:t>
            </a:r>
            <a:r>
              <a:rPr lang="en-US" dirty="0" err="1" smtClean="0">
                <a:solidFill>
                  <a:srgbClr val="0000FF"/>
                </a:solidFill>
              </a:rPr>
              <a:t>pp</a:t>
            </a:r>
            <a:r>
              <a:rPr lang="en-US" dirty="0" smtClean="0">
                <a:solidFill>
                  <a:srgbClr val="0000FF"/>
                </a:solidFill>
              </a:rPr>
              <a:t> collision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235692" y="5668330"/>
            <a:ext cx="677102" cy="245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06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8787"/>
            <a:ext cx="4547246" cy="3542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9067" y="187588"/>
            <a:ext cx="289213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Searches @ LHC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1070" y="187588"/>
            <a:ext cx="168586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Ellis, Sakurai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7" y="3900145"/>
            <a:ext cx="1574800" cy="46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466" y="649253"/>
            <a:ext cx="3928533" cy="3169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635" y="3832412"/>
            <a:ext cx="3801431" cy="2957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267" y="5219696"/>
            <a:ext cx="1028700" cy="36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114" y="2493434"/>
            <a:ext cx="10287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667" y="1923486"/>
            <a:ext cx="1003300" cy="33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67" y="2861734"/>
            <a:ext cx="1003300" cy="330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0136" y="4436542"/>
            <a:ext cx="430403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DATA POINTS </a:t>
            </a:r>
            <a:r>
              <a:rPr lang="en-US" dirty="0" smtClean="0"/>
              <a:t>:number of events with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jet</a:t>
            </a:r>
            <a:r>
              <a:rPr lang="en-US" baseline="-25000" dirty="0" smtClean="0"/>
              <a:t> </a:t>
            </a:r>
            <a:r>
              <a:rPr lang="en-US" dirty="0" smtClean="0"/>
              <a:t>≥ 3</a:t>
            </a: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RED histogram</a:t>
            </a:r>
            <a:r>
              <a:rPr lang="en-US" dirty="0" smtClean="0"/>
              <a:t>: </a:t>
            </a:r>
            <a:r>
              <a:rPr lang="el-GR" dirty="0" smtClean="0"/>
              <a:t>Δ</a:t>
            </a:r>
            <a:r>
              <a:rPr lang="en-GB" dirty="0" smtClean="0"/>
              <a:t>n=-1 </a:t>
            </a:r>
            <a:r>
              <a:rPr lang="en-GB" dirty="0" err="1" smtClean="0"/>
              <a:t>sphaleron</a:t>
            </a:r>
            <a:r>
              <a:rPr lang="en-GB" dirty="0" smtClean="0"/>
              <a:t> process</a:t>
            </a:r>
          </a:p>
          <a:p>
            <a:r>
              <a:rPr lang="en-GB" dirty="0" smtClean="0"/>
              <a:t>(3 antileptons, 7 antiquarks in final state)</a:t>
            </a:r>
          </a:p>
          <a:p>
            <a:r>
              <a:rPr lang="en-GB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BLUE histogram</a:t>
            </a:r>
            <a:r>
              <a:rPr lang="en-GB" dirty="0" smtClean="0"/>
              <a:t>: </a:t>
            </a:r>
            <a:r>
              <a:rPr lang="el-GR" dirty="0"/>
              <a:t>Δ</a:t>
            </a:r>
            <a:r>
              <a:rPr lang="en-GB" dirty="0"/>
              <a:t>n</a:t>
            </a:r>
            <a:r>
              <a:rPr lang="en-GB" dirty="0" smtClean="0"/>
              <a:t>=+1 process </a:t>
            </a:r>
          </a:p>
          <a:p>
            <a:r>
              <a:rPr lang="en-GB" dirty="0" smtClean="0"/>
              <a:t>(3 leptons, 11 quarks in final state)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136" y="6146801"/>
            <a:ext cx="44119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exclusion region</a:t>
            </a:r>
            <a:r>
              <a:rPr lang="en-US" dirty="0" smtClean="0"/>
              <a:t>: recast 13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r>
              <a:rPr lang="en-US" dirty="0" smtClean="0"/>
              <a:t> ATLAS data</a:t>
            </a:r>
          </a:p>
          <a:p>
            <a:r>
              <a:rPr lang="en-US" dirty="0" smtClean="0"/>
              <a:t>for microscopic BH at 3 fb</a:t>
            </a:r>
            <a:r>
              <a:rPr lang="en-US" baseline="30000" dirty="0" smtClean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1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15048"/>
            <a:ext cx="3687233" cy="2993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1070" y="187588"/>
            <a:ext cx="3185487" cy="646331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Ellis, Sakurai, </a:t>
            </a:r>
            <a:r>
              <a:rPr lang="en-US" b="1" dirty="0" err="1" smtClean="0">
                <a:latin typeface="Arial"/>
                <a:cs typeface="Arial"/>
              </a:rPr>
              <a:t>Spannowsky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1603.06573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16" y="977873"/>
            <a:ext cx="2169636" cy="95252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24400" y="982133"/>
            <a:ext cx="2001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parametrize</a:t>
            </a:r>
            <a:endParaRPr lang="en-US" dirty="0" smtClean="0"/>
          </a:p>
          <a:p>
            <a:r>
              <a:rPr lang="en-US" dirty="0" err="1" smtClean="0"/>
              <a:t>sphaleron</a:t>
            </a:r>
            <a:r>
              <a:rPr lang="en-US" dirty="0" smtClean="0"/>
              <a:t>-induced</a:t>
            </a:r>
          </a:p>
          <a:p>
            <a:r>
              <a:rPr lang="en-US" dirty="0" smtClean="0"/>
              <a:t>neutrino-quark</a:t>
            </a:r>
          </a:p>
          <a:p>
            <a:r>
              <a:rPr lang="en-US" dirty="0" smtClean="0"/>
              <a:t>collision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974" y="2182462"/>
            <a:ext cx="4241800" cy="71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" y="3931735"/>
            <a:ext cx="334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sphaleron</a:t>
            </a:r>
            <a:r>
              <a:rPr lang="en-US" dirty="0" smtClean="0"/>
              <a:t>-event rate in ICECUBE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70" y="4656667"/>
            <a:ext cx="4648945" cy="732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9067" y="187588"/>
            <a:ext cx="380990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Searches in ICECUBE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974" y="3422650"/>
            <a:ext cx="43561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1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11" y="170655"/>
            <a:ext cx="494573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COMPARISON ICECUBE-LHC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1070" y="187588"/>
            <a:ext cx="3185487" cy="646331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Ellis, Sakurai, </a:t>
            </a:r>
            <a:r>
              <a:rPr lang="en-US" b="1" dirty="0" err="1" smtClean="0">
                <a:latin typeface="Arial"/>
                <a:cs typeface="Arial"/>
              </a:rPr>
              <a:t>Spannowsky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1603.06573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0" y="829732"/>
            <a:ext cx="4452845" cy="323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34" y="3581146"/>
            <a:ext cx="4196024" cy="282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34" y="4064000"/>
            <a:ext cx="28956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946" y="3119967"/>
            <a:ext cx="1930400" cy="27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1070" y="863599"/>
            <a:ext cx="3288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solid blue: </a:t>
            </a:r>
            <a:r>
              <a:rPr lang="en-US" dirty="0" smtClean="0">
                <a:latin typeface="Arial"/>
                <a:cs typeface="Arial"/>
              </a:rPr>
              <a:t>recast of an </a:t>
            </a:r>
          </a:p>
          <a:p>
            <a:r>
              <a:rPr lang="en-US" dirty="0" smtClean="0">
                <a:latin typeface="Arial"/>
                <a:cs typeface="Arial"/>
              </a:rPr>
              <a:t>ATLAS search for microscopic</a:t>
            </a:r>
          </a:p>
          <a:p>
            <a:r>
              <a:rPr lang="en-US" dirty="0" smtClean="0">
                <a:latin typeface="Arial"/>
                <a:cs typeface="Arial"/>
              </a:rPr>
              <a:t>Back holes at 3 fb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10" y="4741333"/>
            <a:ext cx="3264435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Conclusion: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ICECUBE</a:t>
            </a:r>
          </a:p>
          <a:p>
            <a:r>
              <a:rPr lang="en-US" sz="1600" dirty="0" smtClean="0">
                <a:latin typeface="Arial"/>
                <a:cs typeface="Arial"/>
              </a:rPr>
              <a:t>advantageous for </a:t>
            </a:r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high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sphaleron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energies </a:t>
            </a:r>
            <a:r>
              <a:rPr lang="en-US" dirty="0" err="1" smtClean="0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sph</a:t>
            </a:r>
            <a:r>
              <a:rPr lang="en-US" sz="1600" baseline="-25000" dirty="0" smtClean="0">
                <a:solidFill>
                  <a:srgbClr val="0000FF"/>
                </a:solidFill>
                <a:latin typeface="Arial"/>
                <a:cs typeface="Arial"/>
              </a:rPr>
              <a:t> , </a:t>
            </a:r>
            <a:endParaRPr lang="en-US" sz="1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LHC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 for </a:t>
            </a:r>
            <a:r>
              <a:rPr lang="en-US" sz="1600" dirty="0" smtClean="0">
                <a:solidFill>
                  <a:srgbClr val="0000FF"/>
                </a:solidFill>
                <a:latin typeface="Arial Black"/>
                <a:cs typeface="Arial Black"/>
              </a:rPr>
              <a:t>small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 Black"/>
                <a:cs typeface="Arial Black"/>
              </a:rPr>
              <a:t>E</a:t>
            </a:r>
            <a:r>
              <a:rPr lang="en-US" sz="2000" baseline="-25000" dirty="0" err="1">
                <a:solidFill>
                  <a:srgbClr val="0000FF"/>
                </a:solidFill>
                <a:latin typeface="Arial Black"/>
                <a:cs typeface="Arial Black"/>
              </a:rPr>
              <a:t>sph</a:t>
            </a:r>
            <a:r>
              <a:rPr lang="en-US" sz="2000" baseline="-25000" dirty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endParaRPr lang="en-US" sz="20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6674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8492" y="1601279"/>
            <a:ext cx="5539844" cy="3046988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Bauhaus 93"/>
                <a:cs typeface="Bauhaus 93"/>
              </a:rPr>
              <a:t>MONO</a:t>
            </a:r>
          </a:p>
          <a:p>
            <a:pPr algn="ctr"/>
            <a:r>
              <a:rPr lang="en-US" sz="9600" dirty="0" smtClean="0">
                <a:latin typeface="Bauhaus 93"/>
                <a:cs typeface="Bauhaus 93"/>
              </a:rPr>
              <a:t>POLES</a:t>
            </a:r>
            <a:endParaRPr lang="en-US" sz="96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279239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   Dirac</a:t>
            </a:r>
            <a:r>
              <a:rPr lang="ja-JP" alt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’</a:t>
            </a: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 Monopole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1510" name="Picture 4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3"/>
          <p:cNvSpPr txBox="1">
            <a:spLocks noChangeArrowheads="1"/>
          </p:cNvSpPr>
          <p:nvPr/>
        </p:nvSpPr>
        <p:spPr bwMode="auto">
          <a:xfrm>
            <a:off x="203200" y="3727450"/>
            <a:ext cx="89408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1931 Dirac hypothesized that the Monopole exists as  the end of an infinitely long and thin solenoid -  the 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“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Dirac String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”</a:t>
            </a:r>
            <a:endParaRPr lang="en-US" altLang="ja-JP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Requiring that the string is not seen gives us the Dirac Quantization Condition &amp; explains the quantization of charge!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SzPct val="120000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		</a:t>
            </a:r>
          </a:p>
        </p:txBody>
      </p:sp>
      <p:pic>
        <p:nvPicPr>
          <p:cNvPr id="21512" name="Picture 1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5627688"/>
            <a:ext cx="7721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660400" y="5621338"/>
            <a:ext cx="1608138" cy="9493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Screen Shot 2013-03-22 at 10.20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4" y="880663"/>
            <a:ext cx="5329718" cy="2908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62" y="968663"/>
            <a:ext cx="2207030" cy="2758788"/>
          </a:xfrm>
          <a:prstGeom prst="rect">
            <a:avLst/>
          </a:prstGeom>
          <a:ln w="1143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488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        Dirac’s Monopole symmetrizes Equations</a:t>
            </a:r>
            <a:endParaRPr lang="en-US" sz="36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7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37</a:t>
            </a:fld>
            <a:endParaRPr lang="en-US"/>
          </a:p>
        </p:txBody>
      </p:sp>
      <p:pic>
        <p:nvPicPr>
          <p:cNvPr id="14" name="Picture 15" descr="Pictur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194" y="1055228"/>
            <a:ext cx="7670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69941"/>
            <a:ext cx="2853267" cy="66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94" y="4418683"/>
            <a:ext cx="2356006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735" y="4469941"/>
            <a:ext cx="3081865" cy="66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3578" y="5192571"/>
            <a:ext cx="24032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For Dirac monopole</a:t>
            </a:r>
          </a:p>
          <a:p>
            <a:endParaRPr lang="en-US" b="1" dirty="0">
              <a:solidFill>
                <a:srgbClr val="CCFFC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114" y="5661203"/>
            <a:ext cx="2640290" cy="6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7963" y="3776663"/>
            <a:ext cx="8936037" cy="29845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i="1" dirty="0" smtClean="0">
                <a:solidFill>
                  <a:srgbClr val="FFFF00"/>
                </a:solidFill>
                <a:ea typeface="+mn-ea"/>
                <a:cs typeface="+mn-cs"/>
              </a:rPr>
              <a:t>Postulated a “</a:t>
            </a:r>
            <a:r>
              <a:rPr lang="en-US" sz="2800" i="1" dirty="0" err="1" smtClean="0">
                <a:solidFill>
                  <a:srgbClr val="FFFF00"/>
                </a:solidFill>
                <a:ea typeface="+mn-ea"/>
                <a:cs typeface="+mn-cs"/>
              </a:rPr>
              <a:t>dyon</a:t>
            </a:r>
            <a:r>
              <a:rPr lang="en-US" sz="2800" i="1" dirty="0" smtClean="0">
                <a:solidFill>
                  <a:srgbClr val="FFFF00"/>
                </a:solidFill>
                <a:ea typeface="+mn-ea"/>
                <a:cs typeface="+mn-cs"/>
              </a:rPr>
              <a:t>”  that carries electric &amp; magnetic charge</a:t>
            </a:r>
          </a:p>
          <a:p>
            <a:pPr eaLnBrk="1" fontAlgn="auto" hangingPunct="1">
              <a:lnSpc>
                <a:spcPts val="21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i="1" dirty="0" err="1" smtClean="0">
                <a:solidFill>
                  <a:srgbClr val="FFFF00"/>
                </a:solidFill>
                <a:ea typeface="+mn-ea"/>
                <a:cs typeface="+mn-cs"/>
              </a:rPr>
              <a:t>Quantisation</a:t>
            </a:r>
            <a:r>
              <a:rPr lang="en-US" sz="2800" i="1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srgbClr val="FFFF00"/>
                </a:solidFill>
                <a:ea typeface="+mn-ea"/>
                <a:cs typeface="+mn-cs"/>
              </a:rPr>
              <a:t>of angular momentum with two </a:t>
            </a:r>
            <a:r>
              <a:rPr lang="en-US" sz="2800" i="1" dirty="0" err="1" smtClean="0">
                <a:solidFill>
                  <a:srgbClr val="FFFF00"/>
                </a:solidFill>
                <a:ea typeface="+mn-ea"/>
                <a:cs typeface="+mn-cs"/>
              </a:rPr>
              <a:t>dyons</a:t>
            </a:r>
            <a:r>
              <a:rPr lang="en-US" sz="2800" i="1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srgbClr val="FFFF00"/>
                </a:solidFill>
                <a:ea typeface="+mn-ea"/>
                <a:cs typeface="+mn-cs"/>
              </a:rPr>
              <a:t>(q</a:t>
            </a:r>
            <a:r>
              <a:rPr lang="en-US" sz="2800" i="1" baseline="-25000" dirty="0">
                <a:solidFill>
                  <a:srgbClr val="FFFF00"/>
                </a:solidFill>
                <a:ea typeface="+mn-ea"/>
                <a:cs typeface="+mn-cs"/>
              </a:rPr>
              <a:t>e1</a:t>
            </a:r>
            <a:r>
              <a:rPr lang="en-US" sz="2800" i="1" dirty="0">
                <a:solidFill>
                  <a:srgbClr val="FFFF00"/>
                </a:solidFill>
                <a:ea typeface="+mn-ea"/>
                <a:cs typeface="+mn-cs"/>
              </a:rPr>
              <a:t>,q</a:t>
            </a:r>
            <a:r>
              <a:rPr lang="en-US" sz="2800" i="1" baseline="-25000" dirty="0">
                <a:solidFill>
                  <a:srgbClr val="FFFF00"/>
                </a:solidFill>
                <a:ea typeface="+mn-ea"/>
                <a:cs typeface="+mn-cs"/>
              </a:rPr>
              <a:t>m1</a:t>
            </a:r>
            <a:r>
              <a:rPr lang="en-US" sz="2800" i="1" dirty="0">
                <a:solidFill>
                  <a:srgbClr val="FFFF00"/>
                </a:solidFill>
                <a:ea typeface="+mn-ea"/>
                <a:cs typeface="+mn-cs"/>
              </a:rPr>
              <a:t>) and (q</a:t>
            </a:r>
            <a:r>
              <a:rPr lang="en-US" sz="2800" i="1" baseline="-25000" dirty="0">
                <a:solidFill>
                  <a:srgbClr val="FFFF00"/>
                </a:solidFill>
                <a:ea typeface="+mn-ea"/>
                <a:cs typeface="+mn-cs"/>
              </a:rPr>
              <a:t>e2</a:t>
            </a:r>
            <a:r>
              <a:rPr lang="en-US" sz="2800" i="1" dirty="0">
                <a:solidFill>
                  <a:srgbClr val="FFFF00"/>
                </a:solidFill>
                <a:ea typeface="+mn-ea"/>
                <a:cs typeface="+mn-cs"/>
              </a:rPr>
              <a:t>,q</a:t>
            </a:r>
            <a:r>
              <a:rPr lang="en-US" sz="2800" i="1" baseline="-25000" dirty="0">
                <a:solidFill>
                  <a:srgbClr val="FFFF00"/>
                </a:solidFill>
                <a:ea typeface="+mn-ea"/>
                <a:cs typeface="+mn-cs"/>
              </a:rPr>
              <a:t>m2</a:t>
            </a:r>
            <a:r>
              <a:rPr lang="en-US" sz="2800" i="1" dirty="0">
                <a:solidFill>
                  <a:srgbClr val="FFFF00"/>
                </a:solidFill>
                <a:ea typeface="+mn-ea"/>
                <a:cs typeface="+mn-cs"/>
              </a:rPr>
              <a:t>) </a:t>
            </a:r>
            <a:r>
              <a:rPr lang="en-US" sz="2800" i="1" dirty="0" smtClean="0">
                <a:solidFill>
                  <a:srgbClr val="FFFF00"/>
                </a:solidFill>
                <a:ea typeface="+mn-ea"/>
                <a:cs typeface="+mn-cs"/>
              </a:rPr>
              <a:t>yields</a:t>
            </a:r>
            <a:endParaRPr lang="en-US" sz="2800" i="1" dirty="0">
              <a:solidFill>
                <a:srgbClr val="FFFF00"/>
              </a:solidFill>
              <a:ea typeface="+mn-ea"/>
              <a:cs typeface="+mn-cs"/>
            </a:endParaRPr>
          </a:p>
          <a:p>
            <a:pPr marL="0" indent="0" eaLnBrk="1" fontAlgn="auto" hangingPunct="1">
              <a:lnSpc>
                <a:spcPts val="218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en-US" sz="2800" i="1" dirty="0" smtClean="0">
                <a:solidFill>
                  <a:srgbClr val="FFFF00"/>
                </a:solidFill>
                <a:ea typeface="+mn-ea"/>
                <a:cs typeface="+mn-cs"/>
              </a:rPr>
              <a:t>             </a:t>
            </a:r>
            <a:r>
              <a:rPr lang="en-US" sz="3000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(q</a:t>
            </a:r>
            <a:r>
              <a:rPr lang="en-US" sz="3000" i="1" baseline="-25000" dirty="0" smtClean="0">
                <a:solidFill>
                  <a:srgbClr val="66FFFF"/>
                </a:solidFill>
                <a:ea typeface="+mn-ea"/>
                <a:cs typeface="+mn-cs"/>
              </a:rPr>
              <a:t>e1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 ,</a:t>
            </a:r>
            <a:r>
              <a:rPr lang="en-US" sz="3000" i="1" dirty="0">
                <a:solidFill>
                  <a:srgbClr val="66FFFF"/>
                </a:solidFill>
                <a:ea typeface="+mn-ea"/>
                <a:cs typeface="+mn-cs"/>
              </a:rPr>
              <a:t>q</a:t>
            </a:r>
            <a:r>
              <a:rPr lang="en-US" sz="3000" i="1" baseline="-25000" dirty="0">
                <a:solidFill>
                  <a:srgbClr val="66FFFF"/>
                </a:solidFill>
                <a:ea typeface="+mn-ea"/>
                <a:cs typeface="+mn-cs"/>
              </a:rPr>
              <a:t>m1</a:t>
            </a:r>
            <a:r>
              <a:rPr lang="en-US" sz="3000" i="1" dirty="0">
                <a:solidFill>
                  <a:srgbClr val="66FFFF"/>
                </a:solidFill>
                <a:ea typeface="+mn-ea"/>
                <a:cs typeface="+mn-cs"/>
              </a:rPr>
              <a:t>) 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-  </a:t>
            </a:r>
            <a:r>
              <a:rPr lang="en-US" sz="3000" i="1" dirty="0">
                <a:solidFill>
                  <a:srgbClr val="66FFFF"/>
                </a:solidFill>
                <a:ea typeface="+mn-ea"/>
                <a:cs typeface="+mn-cs"/>
              </a:rPr>
              <a:t>(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q</a:t>
            </a:r>
            <a:r>
              <a:rPr lang="en-US" sz="3000" i="1" baseline="-25000" dirty="0" smtClean="0">
                <a:solidFill>
                  <a:srgbClr val="66FFFF"/>
                </a:solidFill>
                <a:ea typeface="+mn-ea"/>
                <a:cs typeface="+mn-cs"/>
              </a:rPr>
              <a:t>e2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 ,</a:t>
            </a:r>
            <a:r>
              <a:rPr lang="en-US" sz="3000" i="1" dirty="0">
                <a:solidFill>
                  <a:srgbClr val="66FFFF"/>
                </a:solidFill>
                <a:ea typeface="+mn-ea"/>
                <a:cs typeface="+mn-cs"/>
              </a:rPr>
              <a:t>q</a:t>
            </a:r>
            <a:r>
              <a:rPr lang="en-US" sz="3000" i="1" baseline="-25000" dirty="0">
                <a:solidFill>
                  <a:srgbClr val="66FFFF"/>
                </a:solidFill>
                <a:ea typeface="+mn-ea"/>
                <a:cs typeface="+mn-cs"/>
              </a:rPr>
              <a:t>m2</a:t>
            </a:r>
            <a:r>
              <a:rPr lang="en-US" sz="3000" i="1" dirty="0">
                <a:solidFill>
                  <a:srgbClr val="66FFFF"/>
                </a:solidFill>
                <a:ea typeface="+mn-ea"/>
                <a:cs typeface="+mn-cs"/>
              </a:rPr>
              <a:t>) 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= 2nh/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Symbol" charset="2"/>
              </a:rPr>
              <a:t>m</a:t>
            </a:r>
            <a:r>
              <a:rPr lang="en-US" sz="3000" i="1" baseline="-25000" dirty="0" smtClean="0">
                <a:solidFill>
                  <a:srgbClr val="66FFFF"/>
                </a:solidFill>
                <a:ea typeface="+mn-ea"/>
                <a:cs typeface="+mn-cs"/>
              </a:rPr>
              <a:t>0</a:t>
            </a:r>
            <a:r>
              <a:rPr lang="en-US" sz="3000" i="1" dirty="0" smtClean="0">
                <a:solidFill>
                  <a:srgbClr val="66FFFF"/>
                </a:solidFill>
                <a:ea typeface="+mn-ea"/>
                <a:cs typeface="+mn-cs"/>
              </a:rPr>
              <a:t>  ( n is an integer)</a:t>
            </a:r>
          </a:p>
          <a:p>
            <a:pPr marL="357188" lvl="1" indent="-357188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i="1" dirty="0">
                <a:solidFill>
                  <a:srgbClr val="FFFF00"/>
                </a:solidFill>
                <a:ea typeface="+mn-ea"/>
              </a:rPr>
              <a:t>Fundamental magnetic  charge is now </a:t>
            </a:r>
            <a:r>
              <a:rPr lang="en-US" i="1" dirty="0" smtClean="0">
                <a:solidFill>
                  <a:srgbClr val="FFFF00"/>
                </a:solidFill>
                <a:ea typeface="+mn-ea"/>
              </a:rPr>
              <a:t>2g</a:t>
            </a:r>
            <a:r>
              <a:rPr lang="en-US" i="1" baseline="-25000" dirty="0" smtClean="0">
                <a:solidFill>
                  <a:srgbClr val="FFFF00"/>
                </a:solidFill>
                <a:ea typeface="+mn-ea"/>
              </a:rPr>
              <a:t>D </a:t>
            </a:r>
            <a:r>
              <a:rPr lang="en-US" i="1" dirty="0" smtClean="0">
                <a:solidFill>
                  <a:srgbClr val="FFFF00"/>
                </a:solidFill>
                <a:ea typeface="+mn-ea"/>
              </a:rPr>
              <a:t> (</a:t>
            </a:r>
            <a:r>
              <a:rPr lang="en-US" i="1" dirty="0" err="1" smtClean="0">
                <a:solidFill>
                  <a:srgbClr val="FFFF00"/>
                </a:solidFill>
                <a:ea typeface="+mn-ea"/>
              </a:rPr>
              <a:t>g</a:t>
            </a:r>
            <a:r>
              <a:rPr lang="en-US" i="1" baseline="-25000" dirty="0" err="1" smtClean="0">
                <a:solidFill>
                  <a:srgbClr val="FFFF00"/>
                </a:solidFill>
                <a:ea typeface="+mn-ea"/>
              </a:rPr>
              <a:t>D</a:t>
            </a:r>
            <a:r>
              <a:rPr lang="en-US" i="1" dirty="0" smtClean="0">
                <a:solidFill>
                  <a:srgbClr val="FFFF00"/>
                </a:solidFill>
                <a:ea typeface="+mn-ea"/>
              </a:rPr>
              <a:t> = Dirac’s </a:t>
            </a:r>
            <a:r>
              <a:rPr lang="en-US" i="1" dirty="0" err="1" smtClean="0">
                <a:solidFill>
                  <a:srgbClr val="FFFF00"/>
                </a:solidFill>
                <a:ea typeface="+mn-ea"/>
              </a:rPr>
              <a:t>magn</a:t>
            </a:r>
            <a:r>
              <a:rPr lang="en-US" i="1" dirty="0" smtClean="0">
                <a:solidFill>
                  <a:srgbClr val="FFFF00"/>
                </a:solidFill>
                <a:ea typeface="+mn-ea"/>
              </a:rPr>
              <a:t>. charge)</a:t>
            </a:r>
          </a:p>
          <a:p>
            <a:pPr lvl="1" eaLnBrk="1" fontAlgn="auto" hangingPunct="1"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/>
            </a:pPr>
            <a:r>
              <a:rPr lang="en-US" sz="2400" i="1" dirty="0" smtClean="0">
                <a:solidFill>
                  <a:srgbClr val="66FFFF"/>
                </a:solidFill>
                <a:ea typeface="+mn-ea"/>
              </a:rPr>
              <a:t>If the fundamental charge is 1/3 (d-quark) as the fundamental electric charge then the fundamental magnetic charge becomes 6g</a:t>
            </a:r>
            <a:r>
              <a:rPr lang="en-US" sz="2400" i="1" baseline="-25000" dirty="0" smtClean="0">
                <a:solidFill>
                  <a:srgbClr val="66FFFF"/>
                </a:solidFill>
                <a:ea typeface="+mn-ea"/>
              </a:rPr>
              <a:t>D</a:t>
            </a:r>
            <a:endParaRPr lang="en-US" sz="2400" i="1" baseline="-25000" dirty="0">
              <a:solidFill>
                <a:srgbClr val="66FFFF"/>
              </a:solidFill>
              <a:ea typeface="+mn-ea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   Schwinger’s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Dyon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1507" name="Picture 7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868363"/>
            <a:ext cx="2014537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Screen Shot 2013-09-26 at 1.2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950913"/>
            <a:ext cx="54356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Screen Shot 2013-09-26 at 1.2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090613"/>
            <a:ext cx="5435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6FDC0D-704A-BB43-BF26-017A1CF1DD1C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e.g.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a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trefoil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27"/>
              </p:ext>
            </p:extLst>
          </p:nvPr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281738" y="2059509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 dirty="0"/>
              <a:t>GUT monopole</a:t>
            </a:r>
          </a:p>
        </p:txBody>
      </p:sp>
    </p:spTree>
    <p:extLst>
      <p:ext uri="{BB962C8B-B14F-4D97-AF65-F5344CB8AC3E}">
        <p14:creationId xmlns:p14="http://schemas.microsoft.com/office/powerpoint/2010/main" val="177931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3" y="1023697"/>
            <a:ext cx="8050358" cy="360814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4" y="3539064"/>
            <a:ext cx="6735021" cy="9810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3352801" y="289467"/>
            <a:ext cx="253266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Black Holes 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5030" y="2896370"/>
            <a:ext cx="53577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1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53" y="5029200"/>
            <a:ext cx="90078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badi MT Condensed Extra Bold"/>
                <a:cs typeface="Abadi MT Condensed Extra Bold"/>
              </a:rPr>
              <a:t>Solutions of Einstein’s equations </a:t>
            </a:r>
            <a:r>
              <a:rPr lang="en-US" dirty="0" smtClean="0"/>
              <a:t>, 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physically arise from collapsing matter</a:t>
            </a:r>
            <a:endParaRPr lang="en-US" sz="20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79155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22117" y="4707467"/>
            <a:ext cx="3166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Assume mass concentrate</a:t>
            </a:r>
          </a:p>
          <a:p>
            <a:r>
              <a:rPr lang="en-US" b="1" dirty="0" smtClean="0">
                <a:latin typeface="Arial"/>
                <a:cs typeface="Arial"/>
              </a:rPr>
              <a:t>inside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the core </a:t>
            </a:r>
            <a:r>
              <a:rPr lang="en-US" b="1" dirty="0" smtClean="0">
                <a:latin typeface="Arial"/>
                <a:cs typeface="Arial"/>
              </a:rPr>
              <a:t>of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size L</a:t>
            </a:r>
            <a:endParaRPr lang="en-US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4376" y="5413163"/>
            <a:ext cx="327394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Outside the core</a:t>
            </a:r>
          </a:p>
          <a:p>
            <a:pPr algn="ctr"/>
            <a:r>
              <a:rPr lang="en-US" sz="2000" dirty="0" smtClean="0"/>
              <a:t>f ≈ 1 </a:t>
            </a:r>
            <a:r>
              <a:rPr lang="en-US" sz="2000" dirty="0" smtClean="0">
                <a:sym typeface="Wingdings"/>
              </a:rPr>
              <a:t> </a:t>
            </a:r>
            <a:r>
              <a:rPr lang="el-GR" sz="2000" dirty="0" smtClean="0">
                <a:sym typeface="Wingdings"/>
              </a:rPr>
              <a:t>χ</a:t>
            </a:r>
            <a:r>
              <a:rPr lang="el-GR" sz="2000" baseline="30000" dirty="0" smtClean="0">
                <a:sym typeface="Wingdings"/>
              </a:rPr>
              <a:t>α </a:t>
            </a:r>
            <a:r>
              <a:rPr lang="el-GR" sz="2000" dirty="0" smtClean="0">
                <a:sym typeface="Wingdings"/>
              </a:rPr>
              <a:t>χ</a:t>
            </a:r>
            <a:r>
              <a:rPr lang="el-GR" sz="2000" baseline="30000" dirty="0" smtClean="0">
                <a:sym typeface="Wingdings"/>
              </a:rPr>
              <a:t>α </a:t>
            </a:r>
            <a:r>
              <a:rPr lang="el-GR" sz="2000" dirty="0" smtClean="0">
                <a:sym typeface="Wingdings"/>
              </a:rPr>
              <a:t>  </a:t>
            </a:r>
            <a:r>
              <a:rPr lang="el-GR" sz="2000" i="1" dirty="0" smtClean="0">
                <a:sym typeface="Wingdings"/>
              </a:rPr>
              <a:t>η</a:t>
            </a:r>
            <a:r>
              <a:rPr lang="el-GR" sz="2000" i="1" baseline="30000" dirty="0" smtClean="0">
                <a:sym typeface="Wingdings"/>
              </a:rPr>
              <a:t>2</a:t>
            </a:r>
          </a:p>
          <a:p>
            <a:pPr algn="ctr"/>
            <a:endParaRPr lang="el-GR" sz="2000" i="1" baseline="30000" dirty="0">
              <a:sym typeface="Wingdings"/>
            </a:endParaRPr>
          </a:p>
          <a:p>
            <a:pPr algn="ctr"/>
            <a:r>
              <a:rPr lang="en-GB" sz="2000" i="1" dirty="0" smtClean="0">
                <a:sym typeface="Wingdings"/>
              </a:rPr>
              <a:t>V  0 (non trivial minimum)</a:t>
            </a:r>
            <a:endParaRPr lang="en-US" sz="2000" i="1" dirty="0"/>
          </a:p>
        </p:txBody>
      </p:sp>
      <p:sp>
        <p:nvSpPr>
          <p:cNvPr id="12" name="Oval 11"/>
          <p:cNvSpPr/>
          <p:nvPr/>
        </p:nvSpPr>
        <p:spPr>
          <a:xfrm>
            <a:off x="605309" y="4079331"/>
            <a:ext cx="1794949" cy="1659467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/>
              <a:t>φ = 0  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67472" y="4514639"/>
            <a:ext cx="23775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latin typeface="Arial Black"/>
                <a:cs typeface="Arial Black"/>
              </a:rPr>
              <a:t>φ = η ≠ 0 </a:t>
            </a:r>
            <a:r>
              <a:rPr lang="en-GB" dirty="0" smtClean="0">
                <a:solidFill>
                  <a:srgbClr val="FF0000"/>
                </a:solidFill>
                <a:latin typeface="Arial Black"/>
                <a:cs typeface="Arial Black"/>
              </a:rPr>
              <a:t>(</a:t>
            </a:r>
            <a:r>
              <a:rPr lang="en-GB" i="1" dirty="0" smtClean="0">
                <a:solidFill>
                  <a:srgbClr val="FF0000"/>
                </a:solidFill>
                <a:latin typeface="Arial Black"/>
                <a:cs typeface="Arial Black"/>
              </a:rPr>
              <a:t>r </a:t>
            </a:r>
            <a:r>
              <a:rPr lang="en-GB" i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GB" sz="2400" i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∞ </a:t>
            </a:r>
            <a:r>
              <a:rPr lang="en-GB" i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)</a:t>
            </a:r>
            <a:endParaRPr lang="el-GR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 Black"/>
                <a:cs typeface="Arial Black"/>
              </a:rPr>
              <a:t>symmetry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Arial Black"/>
                <a:cs typeface="Arial Black"/>
              </a:rPr>
              <a:t>broken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00" y="609600"/>
            <a:ext cx="6458481" cy="646331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00000"/>
                </a:solidFill>
                <a:latin typeface="Arial Black"/>
                <a:cs typeface="Arial Black"/>
              </a:rPr>
              <a:t>Important Connection </a:t>
            </a:r>
            <a:r>
              <a:rPr lang="en-US" dirty="0" smtClean="0"/>
              <a:t>of `t </a:t>
            </a:r>
            <a:r>
              <a:rPr lang="en-US" dirty="0" err="1" smtClean="0"/>
              <a:t>Hooft-Polyakov</a:t>
            </a:r>
            <a:r>
              <a:rPr lang="en-US" dirty="0" smtClean="0"/>
              <a:t> Monopole with </a:t>
            </a:r>
          </a:p>
          <a:p>
            <a:r>
              <a:rPr lang="en-US" dirty="0" smtClean="0"/>
              <a:t>spontaneous symmetry breaking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Higgs-like excitations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873" y="304809"/>
            <a:ext cx="1625600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2214050"/>
            <a:ext cx="7594600" cy="736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49600" y="3200401"/>
            <a:ext cx="5517568" cy="646331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Assume appropriate GUT non-</a:t>
            </a:r>
            <a:r>
              <a:rPr lang="en-US" dirty="0" err="1" smtClean="0"/>
              <a:t>abelian</a:t>
            </a:r>
            <a:r>
              <a:rPr lang="en-US" dirty="0" smtClean="0"/>
              <a:t> group (</a:t>
            </a:r>
            <a:r>
              <a:rPr lang="en-US" dirty="0" err="1" smtClean="0"/>
              <a:t>eg</a:t>
            </a:r>
            <a:r>
              <a:rPr lang="en-US" dirty="0" smtClean="0"/>
              <a:t> SU(5))</a:t>
            </a:r>
          </a:p>
          <a:p>
            <a:r>
              <a:rPr lang="en-US" dirty="0" smtClean="0"/>
              <a:t>admitting monopoles </a:t>
            </a:r>
            <a:r>
              <a:rPr lang="en-US" dirty="0" smtClean="0">
                <a:sym typeface="Wingdings"/>
              </a:rPr>
              <a:t>  spontaneously broken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1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e.g.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a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trefoil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8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67783" y="5182131"/>
            <a:ext cx="2013457" cy="91440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281738" y="2059509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 dirty="0"/>
              <a:t>GUT monopole</a:t>
            </a:r>
          </a:p>
        </p:txBody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" y="3793075"/>
            <a:ext cx="132647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e.g.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a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trefoil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2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83472" y="5910263"/>
            <a:ext cx="1589836" cy="91440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281738" y="2059509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 dirty="0"/>
              <a:t>GUT monopole</a:t>
            </a:r>
          </a:p>
        </p:txBody>
      </p:sp>
    </p:spTree>
    <p:extLst>
      <p:ext uri="{BB962C8B-B14F-4D97-AF65-F5344CB8AC3E}">
        <p14:creationId xmlns:p14="http://schemas.microsoft.com/office/powerpoint/2010/main" val="31562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e.g.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a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trefoil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8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83472" y="5910263"/>
            <a:ext cx="1589836" cy="91440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281738" y="2059509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 dirty="0"/>
              <a:t>GUT monopole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8672" y="5208346"/>
            <a:ext cx="2624636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10</a:t>
            </a:r>
            <a:r>
              <a:rPr lang="en-US" sz="3200" baseline="30000" dirty="0" smtClean="0">
                <a:solidFill>
                  <a:srgbClr val="FF0000"/>
                </a:solidFill>
                <a:latin typeface="Arial Black"/>
                <a:cs typeface="Arial Black"/>
              </a:rPr>
              <a:t>15-16 </a:t>
            </a:r>
            <a:r>
              <a:rPr lang="en-US" sz="32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GeV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endParaRPr lang="en-US" sz="32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2881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C8F6A-B6E0-2B4A-9BBA-3A172253E7BD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The GUT Monopole (GUM)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3555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003300"/>
            <a:ext cx="2725737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7" name="Object 2"/>
          <p:cNvGraphicFramePr>
            <a:graphicFrameLocks noChangeAspect="1"/>
          </p:cNvGraphicFramePr>
          <p:nvPr/>
        </p:nvGraphicFramePr>
        <p:xfrm>
          <a:off x="7121525" y="957263"/>
          <a:ext cx="173037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8" name="Document" r:id="rId5" imgW="2806700" imgH="2806700" progId="Word.Document.8">
                  <p:embed/>
                </p:oleObj>
              </mc:Choice>
              <mc:Fallback>
                <p:oleObj name="Document" r:id="rId5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957263"/>
                        <a:ext cx="1730375" cy="1733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7346950" y="2330450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 dirty="0"/>
              <a:t>GUT monopole</a:t>
            </a:r>
          </a:p>
        </p:txBody>
      </p:sp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38227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2"/>
          <p:cNvSpPr txBox="1">
            <a:spLocks noChangeArrowheads="1"/>
          </p:cNvSpPr>
          <p:nvPr/>
        </p:nvSpPr>
        <p:spPr bwMode="auto">
          <a:xfrm>
            <a:off x="4362450" y="1003300"/>
            <a:ext cx="1785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>
                <a:solidFill>
                  <a:schemeClr val="bg1"/>
                </a:solidFill>
              </a:rPr>
              <a:t>Water freezing to ice</a:t>
            </a:r>
          </a:p>
        </p:txBody>
      </p:sp>
      <p:sp>
        <p:nvSpPr>
          <p:cNvPr id="23561" name="TextBox 13"/>
          <p:cNvSpPr txBox="1">
            <a:spLocks noChangeArrowheads="1"/>
          </p:cNvSpPr>
          <p:nvPr/>
        </p:nvSpPr>
        <p:spPr bwMode="auto">
          <a:xfrm>
            <a:off x="1485900" y="2274888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>
                <a:solidFill>
                  <a:schemeClr val="bg1"/>
                </a:solidFill>
              </a:rPr>
              <a:t>The GUT transition</a:t>
            </a:r>
          </a:p>
        </p:txBody>
      </p:sp>
      <p:pic>
        <p:nvPicPr>
          <p:cNvPr id="23562" name="Picture 14" descr="Screenshot 2014-05-06 15.03.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902325"/>
            <a:ext cx="787241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74782" y="2769817"/>
            <a:ext cx="8969218" cy="421292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46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i="1" dirty="0" smtClean="0">
                <a:solidFill>
                  <a:srgbClr val="FFFF00"/>
                </a:solidFill>
              </a:rPr>
              <a:t>A symmetry-breaking  phase transition caused the creation of topological defects  as the universe froze out at the GUT trans.</a:t>
            </a:r>
          </a:p>
          <a:p>
            <a:pPr lvl="1" fontAlgn="auto">
              <a:lnSpc>
                <a:spcPts val="246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i="1" dirty="0" smtClean="0">
                <a:solidFill>
                  <a:srgbClr val="66FFFF"/>
                </a:solidFill>
                <a:latin typeface="Calibri" charset="0"/>
              </a:rPr>
              <a:t>The GUM </a:t>
            </a:r>
            <a:r>
              <a:rPr lang="en-US" sz="2000" i="1" dirty="0">
                <a:solidFill>
                  <a:srgbClr val="66FFFF"/>
                </a:solidFill>
                <a:latin typeface="Calibri" charset="0"/>
              </a:rPr>
              <a:t>is a tiny replica of the Big Bang with mass </a:t>
            </a:r>
            <a:r>
              <a:rPr lang="it-IT" sz="2000" i="1" dirty="0">
                <a:solidFill>
                  <a:srgbClr val="66FFFF"/>
                </a:solidFill>
                <a:latin typeface="Calibri" charset="0"/>
              </a:rPr>
              <a:t> ~ </a:t>
            </a:r>
            <a:r>
              <a:rPr lang="it-IT" sz="2000" i="1" dirty="0" smtClean="0">
                <a:solidFill>
                  <a:srgbClr val="66FFFF"/>
                </a:solidFill>
                <a:latin typeface="Calibri" charset="0"/>
              </a:rPr>
              <a:t>0.02 </a:t>
            </a:r>
            <a:r>
              <a:rPr lang="it-IT" sz="2000" i="1" dirty="0">
                <a:solidFill>
                  <a:srgbClr val="66FFFF"/>
                </a:solidFill>
                <a:latin typeface="Calibri" charset="0"/>
                <a:sym typeface="Symbol" charset="0"/>
              </a:rPr>
              <a:t></a:t>
            </a:r>
            <a:r>
              <a:rPr lang="it-IT" sz="2000" i="1" dirty="0" smtClean="0">
                <a:solidFill>
                  <a:srgbClr val="66FFFF"/>
                </a:solidFill>
                <a:latin typeface="Calibri" charset="0"/>
              </a:rPr>
              <a:t>g (10</a:t>
            </a:r>
            <a:r>
              <a:rPr lang="it-IT" sz="2000" i="1" baseline="30000" dirty="0" smtClean="0">
                <a:solidFill>
                  <a:srgbClr val="66FFFF"/>
                </a:solidFill>
                <a:latin typeface="Calibri" charset="0"/>
              </a:rPr>
              <a:t>16</a:t>
            </a:r>
            <a:r>
              <a:rPr lang="it-IT" sz="2000" i="1" dirty="0" smtClean="0">
                <a:solidFill>
                  <a:srgbClr val="66FFFF"/>
                </a:solidFill>
                <a:latin typeface="Calibri" charset="0"/>
              </a:rPr>
              <a:t> </a:t>
            </a:r>
            <a:r>
              <a:rPr lang="it-IT" sz="2000" i="1" dirty="0" err="1" smtClean="0">
                <a:solidFill>
                  <a:srgbClr val="66FFFF"/>
                </a:solidFill>
                <a:latin typeface="Calibri" charset="0"/>
              </a:rPr>
              <a:t>GeV</a:t>
            </a:r>
            <a:endParaRPr lang="en-US" sz="2000" i="1" dirty="0" smtClean="0">
              <a:solidFill>
                <a:srgbClr val="66FFFF"/>
              </a:solidFill>
            </a:endParaRPr>
          </a:p>
          <a:p>
            <a:pPr lvl="1" fontAlgn="auto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i="1" dirty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GUT monopoles should comprise 10</a:t>
            </a:r>
            <a:r>
              <a:rPr lang="en-US" sz="2000" i="1" baseline="30000" dirty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11</a:t>
            </a:r>
            <a:r>
              <a:rPr lang="en-US" sz="2000" i="1" dirty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  x  </a:t>
            </a:r>
            <a:r>
              <a:rPr lang="en-US" sz="2000" i="1" dirty="0" err="1" smtClean="0">
                <a:solidFill>
                  <a:srgbClr val="66FFFF"/>
                </a:solidFill>
                <a:latin typeface="Symbol" charset="2"/>
                <a:ea typeface="ＭＳ Ｐゴシック" charset="0"/>
                <a:cs typeface="Symbol" charset="2"/>
              </a:rPr>
              <a:t>r</a:t>
            </a:r>
            <a:r>
              <a:rPr lang="en-US" sz="2000" i="1" baseline="-25000" dirty="0" err="1" smtClean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critical</a:t>
            </a:r>
            <a:r>
              <a:rPr lang="en-US" sz="2000" i="1" dirty="0" smtClean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n-US" sz="2000" i="1" dirty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the Universe !!</a:t>
            </a:r>
            <a:endParaRPr lang="en-US" sz="2000" i="1" dirty="0">
              <a:solidFill>
                <a:srgbClr val="66FFFF"/>
              </a:solidFill>
              <a:ea typeface="ＭＳ Ｐゴシック" charset="0"/>
            </a:endParaRPr>
          </a:p>
          <a:p>
            <a:pPr lvl="1" fontAlgn="auto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i="1" dirty="0" smtClean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err="1" smtClean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Guth</a:t>
            </a:r>
            <a:r>
              <a:rPr lang="en-US" sz="2000" i="1" dirty="0" smtClean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introduced the inflationary scenario to dilute the monopoles to an acceptable level  and also solve  the horizon and flatness problems</a:t>
            </a:r>
            <a:r>
              <a:rPr lang="en-US" sz="2000" i="1" dirty="0" smtClean="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.</a:t>
            </a:r>
          </a:p>
          <a:p>
            <a:pPr fontAlgn="auto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i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Lighter “Intermediate Mass Monopoles” can be produced at later Phase Transitions – mass 10</a:t>
            </a:r>
            <a:r>
              <a:rPr lang="en-US" sz="2400" i="1" baseline="300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10</a:t>
            </a:r>
            <a:r>
              <a:rPr lang="en-US" sz="2400" i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GeV</a:t>
            </a:r>
            <a:r>
              <a:rPr lang="en-US" sz="2400" i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or lower</a:t>
            </a:r>
            <a:endParaRPr lang="en-US" sz="2400" i="1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  <a:p>
            <a:pPr marL="342900" lvl="1" indent="-342900" fontAlgn="auto">
              <a:lnSpc>
                <a:spcPts val="246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2600" i="1" dirty="0" smtClean="0">
              <a:solidFill>
                <a:srgbClr val="FFFF00"/>
              </a:solidFill>
              <a:ea typeface="ＭＳ Ｐゴシック" charset="0"/>
            </a:endParaRPr>
          </a:p>
          <a:p>
            <a:pPr marL="342900" lvl="1" indent="-342900"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2600" i="1" dirty="0" smtClean="0">
              <a:solidFill>
                <a:srgbClr val="FFFF00"/>
              </a:solidFill>
              <a:ea typeface="ＭＳ Ｐゴシック" charset="0"/>
            </a:endParaRPr>
          </a:p>
          <a:p>
            <a:pPr marL="342900" lvl="1" indent="-342900"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2600" i="1" dirty="0" smtClean="0">
              <a:solidFill>
                <a:srgbClr val="FFFF00"/>
              </a:solidFill>
              <a:ea typeface="ＭＳ Ｐゴシック" charset="0"/>
            </a:endParaRPr>
          </a:p>
          <a:p>
            <a:pPr marL="342900" lvl="1" indent="-342900"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2600" i="1" dirty="0">
              <a:solidFill>
                <a:srgbClr val="FFFF00"/>
              </a:solidFill>
              <a:ea typeface="ＭＳ Ｐゴシック" charset="0"/>
            </a:endParaRPr>
          </a:p>
          <a:p>
            <a:pPr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600" i="1" dirty="0" smtClean="0">
              <a:solidFill>
                <a:srgbClr val="FFFF00"/>
              </a:solidFill>
            </a:endParaRPr>
          </a:p>
          <a:p>
            <a:pPr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600" i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lvl="1" fontAlgn="auto">
              <a:lnSpc>
                <a:spcPts val="256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D180E-0B0C-5040-AECB-0B7FF1E1D17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pic>
        <p:nvPicPr>
          <p:cNvPr id="245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" y="829737"/>
            <a:ext cx="3632456" cy="294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0922" y="3682477"/>
            <a:ext cx="893921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3"/>
              </a:buBlip>
            </a:pPr>
            <a:r>
              <a:rPr lang="en-US" sz="2600" i="1" dirty="0">
                <a:solidFill>
                  <a:srgbClr val="FFFF00"/>
                </a:solidFill>
              </a:rPr>
              <a:t>The central core of the GUT retains the original symmetry containing the field of the </a:t>
            </a:r>
            <a:r>
              <a:rPr lang="en-US" sz="2600" i="1" dirty="0" err="1">
                <a:solidFill>
                  <a:srgbClr val="FFFF00"/>
                </a:solidFill>
              </a:rPr>
              <a:t>superheavy</a:t>
            </a:r>
            <a:r>
              <a:rPr lang="en-US" sz="2600" i="1" dirty="0">
                <a:solidFill>
                  <a:srgbClr val="FFFF00"/>
                </a:solidFill>
              </a:rPr>
              <a:t> “X”  all quarks and leptons are here essentially indistinguishable</a:t>
            </a:r>
          </a:p>
          <a:p>
            <a:pPr marL="914400" lvl="1" indent="-457200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3"/>
              </a:buBlip>
            </a:pPr>
            <a:r>
              <a:rPr lang="en-US" sz="2200" i="1" dirty="0">
                <a:solidFill>
                  <a:srgbClr val="00FFFF"/>
                </a:solidFill>
              </a:rPr>
              <a:t>Protons can be induced to decay with x-section </a:t>
            </a:r>
            <a:r>
              <a:rPr lang="en-US" sz="2200" i="1" dirty="0" err="1">
                <a:solidFill>
                  <a:srgbClr val="00FFFF"/>
                </a:solidFill>
              </a:rPr>
              <a:t>ofo</a:t>
            </a:r>
            <a:r>
              <a:rPr lang="en-US" sz="2200" i="1" dirty="0">
                <a:solidFill>
                  <a:srgbClr val="00FFFF"/>
                </a:solidFill>
              </a:rPr>
              <a:t>  </a:t>
            </a:r>
            <a:r>
              <a:rPr lang="en-US" sz="2200" i="1" dirty="0" err="1">
                <a:solidFill>
                  <a:srgbClr val="00FFFF"/>
                </a:solidFill>
                <a:latin typeface="Symbol" charset="0"/>
                <a:cs typeface="Symbol" charset="0"/>
              </a:rPr>
              <a:t>s</a:t>
            </a:r>
            <a:r>
              <a:rPr lang="en-US" sz="2200" i="1" baseline="-25000" dirty="0" err="1">
                <a:solidFill>
                  <a:srgbClr val="00FFFF"/>
                </a:solidFill>
              </a:rPr>
              <a:t>B</a:t>
            </a:r>
            <a:r>
              <a:rPr lang="en-US" sz="2200" i="1" dirty="0" err="1">
                <a:solidFill>
                  <a:srgbClr val="00FFFF"/>
                </a:solidFill>
                <a:latin typeface="Symbol" charset="0"/>
                <a:cs typeface="Symbol" charset="0"/>
              </a:rPr>
              <a:t>b</a:t>
            </a:r>
            <a:r>
              <a:rPr lang="en-US" sz="2200" i="1" dirty="0">
                <a:solidFill>
                  <a:srgbClr val="00FFFF"/>
                </a:solidFill>
                <a:latin typeface="Symbol" charset="0"/>
                <a:cs typeface="Symbol" charset="0"/>
              </a:rPr>
              <a:t> </a:t>
            </a:r>
            <a:r>
              <a:rPr lang="en-US" sz="2200" i="1" dirty="0">
                <a:solidFill>
                  <a:srgbClr val="00FFFF"/>
                </a:solidFill>
              </a:rPr>
              <a:t>~ 10</a:t>
            </a:r>
            <a:r>
              <a:rPr lang="en-US" sz="2200" i="1" baseline="30000" dirty="0">
                <a:solidFill>
                  <a:srgbClr val="00FFFF"/>
                </a:solidFill>
              </a:rPr>
              <a:t>-27</a:t>
            </a:r>
            <a:r>
              <a:rPr lang="en-US" sz="2200" i="1" dirty="0">
                <a:solidFill>
                  <a:srgbClr val="00FFFF"/>
                </a:solidFill>
              </a:rPr>
              <a:t> cm</a:t>
            </a:r>
            <a:r>
              <a:rPr lang="en-US" sz="2200" i="1" baseline="30000" dirty="0">
                <a:solidFill>
                  <a:srgbClr val="00FFFF"/>
                </a:solidFill>
              </a:rPr>
              <a:t>2</a:t>
            </a:r>
            <a:r>
              <a:rPr lang="en-US" sz="2200" i="1" dirty="0">
                <a:solidFill>
                  <a:srgbClr val="00FFFF"/>
                </a:solidFill>
              </a:rPr>
              <a:t>- giving a line of catalyzed proton decays on the trail of the monopole</a:t>
            </a:r>
          </a:p>
          <a:p>
            <a:pPr marL="457200" indent="-457200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3"/>
              </a:buBlip>
            </a:pPr>
            <a:r>
              <a:rPr lang="en-US" sz="2600" i="1" dirty="0">
                <a:solidFill>
                  <a:srgbClr val="FFFF00"/>
                </a:solidFill>
              </a:rPr>
              <a:t>One can search for non relativistic monopoles at water/ice detectors (</a:t>
            </a:r>
            <a:r>
              <a:rPr lang="en-US" sz="2600" i="1" dirty="0" err="1">
                <a:solidFill>
                  <a:srgbClr val="FFFF00"/>
                </a:solidFill>
              </a:rPr>
              <a:t>IceCube</a:t>
            </a:r>
            <a:r>
              <a:rPr lang="en-US" sz="2600" i="1" dirty="0">
                <a:solidFill>
                  <a:srgbClr val="FFFF00"/>
                </a:solidFill>
              </a:rPr>
              <a:t>, </a:t>
            </a:r>
            <a:r>
              <a:rPr lang="en-US" sz="2600" i="1" dirty="0" err="1">
                <a:solidFill>
                  <a:srgbClr val="FFFF00"/>
                </a:solidFill>
              </a:rPr>
              <a:t>KamioKande</a:t>
            </a:r>
            <a:r>
              <a:rPr lang="en-US" sz="2600" i="1" dirty="0">
                <a:solidFill>
                  <a:srgbClr val="FFFF00"/>
                </a:solidFill>
              </a:rPr>
              <a:t>, etc.) using catalysis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4100513" y="1290638"/>
            <a:ext cx="4914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Illustration of monopole catalysis of proton decay via the Rubakov-Callan  Mechanism via super heavy gauge bosons that mediate baryon number violation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</a:t>
            </a:r>
            <a:r>
              <a:rPr lang="en-US" sz="4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GUT Monopole Catalysis of p-Decay</a:t>
            </a:r>
            <a:endParaRPr lang="en-US" sz="43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4582" name="Picture 59" descr="moedal_test_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0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But… GUT monopoles not alone in market 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535" y="1225740"/>
            <a:ext cx="74875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Other monopole states predicted in 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theories beyond the standard model,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like strings (Wen &amp; Witten)  may have 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sufficiently</a:t>
            </a:r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low-masses 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(if string scale is low @ </a:t>
            </a:r>
            <a:r>
              <a:rPr lang="en-US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TeV</a:t>
            </a:r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) 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to be falsifiable at LHC energies</a:t>
            </a:r>
          </a:p>
          <a:p>
            <a:endParaRPr lang="en-US" sz="3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414" y="4157132"/>
            <a:ext cx="1693333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33" y="3522133"/>
            <a:ext cx="4470406" cy="3026615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6933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Vacuum instabilities &amp; light GUT monopoles? </a:t>
            </a:r>
            <a:endParaRPr lang="en-US" sz="32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15531" y="853374"/>
            <a:ext cx="390548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MOeDAL</a:t>
            </a:r>
            <a:r>
              <a:rPr lang="en-US" b="1" dirty="0" smtClean="0">
                <a:latin typeface="Arial"/>
                <a:cs typeface="Arial"/>
              </a:rPr>
              <a:t> review : ArXiv:1406.7662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2" y="853374"/>
            <a:ext cx="4483038" cy="3090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338" y="6422638"/>
            <a:ext cx="23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vacuum bubble radius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728" y="2074330"/>
            <a:ext cx="2283265" cy="756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0196" y="1777997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Monopole Energy density </a:t>
            </a:r>
            <a:endParaRPr lang="en-US" b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3532" y="3961301"/>
            <a:ext cx="139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ε=1, μ=0.48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93465" y="3031066"/>
            <a:ext cx="149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@ </a:t>
            </a:r>
            <a:r>
              <a:rPr lang="en-GB" dirty="0" smtClean="0"/>
              <a:t>GUT scales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96653" y="2797049"/>
            <a:ext cx="270947" cy="318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8000" y="4182533"/>
            <a:ext cx="394210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Higgs vacuum decays</a:t>
            </a:r>
          </a:p>
          <a:p>
            <a:r>
              <a:rPr lang="en-US" dirty="0" smtClean="0"/>
              <a:t>to a new true vacuum via </a:t>
            </a:r>
            <a:r>
              <a:rPr lang="en-US" b="1" dirty="0" smtClean="0">
                <a:solidFill>
                  <a:srgbClr val="FF0000"/>
                </a:solidFill>
              </a:rPr>
              <a:t>bubble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formation :  </a:t>
            </a:r>
            <a:r>
              <a:rPr lang="en-US" b="1" dirty="0" smtClean="0">
                <a:solidFill>
                  <a:srgbClr val="0000FF"/>
                </a:solidFill>
              </a:rPr>
              <a:t>true vacuum inside bubble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of radius R </a:t>
            </a:r>
            <a:r>
              <a:rPr lang="en-US" b="1" dirty="0" smtClean="0">
                <a:solidFill>
                  <a:srgbClr val="FF0000"/>
                </a:solidFill>
              </a:rPr>
              <a:t>(new scale) </a:t>
            </a:r>
            <a:r>
              <a:rPr lang="en-US" b="1" dirty="0" smtClean="0">
                <a:solidFill>
                  <a:srgbClr val="0000FF"/>
                </a:solidFill>
              </a:rPr>
              <a:t>containing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monopole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000090"/>
                </a:solidFill>
              </a:rPr>
              <a:t>bubble </a:t>
            </a:r>
            <a:r>
              <a:rPr lang="en-US" b="1" dirty="0" err="1" smtClean="0">
                <a:solidFill>
                  <a:srgbClr val="000090"/>
                </a:solidFill>
              </a:rPr>
              <a:t>surrnounded</a:t>
            </a:r>
            <a:r>
              <a:rPr lang="en-US" b="1" dirty="0" smtClean="0">
                <a:solidFill>
                  <a:srgbClr val="000090"/>
                </a:solidFill>
              </a:rPr>
              <a:t> by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false </a:t>
            </a:r>
            <a:r>
              <a:rPr lang="en-US" b="1" dirty="0" err="1" smtClean="0">
                <a:solidFill>
                  <a:srgbClr val="000090"/>
                </a:solidFill>
              </a:rPr>
              <a:t>vacua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rgbClr val="FF0000"/>
                </a:solidFill>
              </a:rPr>
              <a:t> Monopole decays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874" y="1256269"/>
            <a:ext cx="124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4111D"/>
                </a:solidFill>
              </a:rPr>
              <a:t>A. </a:t>
            </a:r>
            <a:r>
              <a:rPr lang="en-US" b="1" dirty="0" err="1" smtClean="0">
                <a:solidFill>
                  <a:srgbClr val="F4111D"/>
                </a:solidFill>
              </a:rPr>
              <a:t>Rajantie</a:t>
            </a:r>
            <a:r>
              <a:rPr lang="en-US" b="1" dirty="0" smtClean="0">
                <a:solidFill>
                  <a:srgbClr val="F4111D"/>
                </a:solidFill>
              </a:rPr>
              <a:t> </a:t>
            </a:r>
            <a:endParaRPr lang="en-US" b="1" dirty="0">
              <a:solidFill>
                <a:srgbClr val="F4111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4761" y="1233159"/>
            <a:ext cx="2894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Contemp.Phys</a:t>
            </a:r>
            <a:r>
              <a:rPr lang="en-US" sz="1400" dirty="0"/>
              <a:t>. 53 (2012) 195-</a:t>
            </a:r>
            <a:r>
              <a:rPr lang="en-US" sz="1400" dirty="0" smtClean="0"/>
              <a:t>211;</a:t>
            </a:r>
          </a:p>
          <a:p>
            <a:r>
              <a:rPr lang="en-US" sz="1400" dirty="0" smtClean="0"/>
              <a:t>arXiv</a:t>
            </a:r>
            <a:r>
              <a:rPr lang="en-US" sz="1400" dirty="0"/>
              <a:t>:1204.3073</a:t>
            </a:r>
          </a:p>
        </p:txBody>
      </p:sp>
    </p:spTree>
    <p:extLst>
      <p:ext uri="{BB962C8B-B14F-4D97-AF65-F5344CB8AC3E}">
        <p14:creationId xmlns:p14="http://schemas.microsoft.com/office/powerpoint/2010/main" val="119925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332" y="1646535"/>
            <a:ext cx="8983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Work </a:t>
            </a:r>
            <a:r>
              <a:rPr lang="en-US" dirty="0"/>
              <a:t>in progress </a:t>
            </a:r>
            <a:r>
              <a:rPr lang="en-US" dirty="0" smtClean="0"/>
              <a:t>on description </a:t>
            </a:r>
            <a:r>
              <a:rPr lang="en-US" dirty="0"/>
              <a:t>of </a:t>
            </a:r>
            <a:r>
              <a:rPr lang="en-US" dirty="0" smtClean="0"/>
              <a:t>monopole </a:t>
            </a:r>
            <a:r>
              <a:rPr lang="en-US" dirty="0"/>
              <a:t>structure </a:t>
            </a:r>
            <a:r>
              <a:rPr lang="en-US" dirty="0" smtClean="0"/>
              <a:t>&amp; study of possible consequences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278" y="2329933"/>
            <a:ext cx="7648248" cy="923330"/>
          </a:xfrm>
          <a:prstGeom prst="rect">
            <a:avLst/>
          </a:prstGeom>
          <a:solidFill>
            <a:schemeClr val="bg2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duster"/>
                <a:cs typeface="Chalkduster"/>
              </a:rPr>
              <a:t>Modifications of </a:t>
            </a:r>
            <a:r>
              <a:rPr lang="en-US" dirty="0" err="1" smtClean="0">
                <a:solidFill>
                  <a:srgbClr val="FF0000"/>
                </a:solidFill>
                <a:latin typeface="Chalkduster"/>
                <a:cs typeface="Chalkduster"/>
              </a:rPr>
              <a:t>Georgi</a:t>
            </a:r>
            <a:r>
              <a:rPr lang="en-US" dirty="0" smtClean="0">
                <a:solidFill>
                  <a:srgbClr val="FF0000"/>
                </a:solidFill>
                <a:latin typeface="Chalkduster"/>
                <a:cs typeface="Chalkduster"/>
              </a:rPr>
              <a:t>-Glashow (MGG) model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 towards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smaller</a:t>
            </a:r>
            <a:r>
              <a:rPr lang="en-US" dirty="0" smtClean="0">
                <a:sym typeface="Wingdings"/>
              </a:rPr>
              <a:t> monopole masses 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BUT ALSO stable monopoles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relevance to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MoEDAL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267"/>
            <a:ext cx="3497411" cy="2218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7411" y="3320996"/>
            <a:ext cx="29290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 structure in </a:t>
            </a:r>
          </a:p>
          <a:p>
            <a:r>
              <a:rPr lang="en-US" dirty="0" smtClean="0"/>
              <a:t>MGG model:</a:t>
            </a:r>
          </a:p>
          <a:p>
            <a:r>
              <a:rPr lang="en-US" dirty="0" smtClean="0"/>
              <a:t>Bag model: </a:t>
            </a:r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core:</a:t>
            </a:r>
            <a:r>
              <a:rPr lang="en-US" dirty="0" smtClean="0"/>
              <a:t> true </a:t>
            </a:r>
          </a:p>
          <a:p>
            <a:r>
              <a:rPr lang="en-US" dirty="0" smtClean="0"/>
              <a:t>quasi empty vacuum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outside</a:t>
            </a:r>
            <a:r>
              <a:rPr lang="en-US" dirty="0" smtClean="0"/>
              <a:t>: a monopole tail</a:t>
            </a:r>
          </a:p>
          <a:p>
            <a:endParaRPr lang="en-US" dirty="0" smtClean="0"/>
          </a:p>
          <a:p>
            <a:r>
              <a:rPr lang="en-US" dirty="0" smtClean="0">
                <a:latin typeface="Chalkduster"/>
                <a:cs typeface="Chalkduster"/>
              </a:rPr>
              <a:t> The bigger the core </a:t>
            </a:r>
          </a:p>
          <a:p>
            <a:r>
              <a:rPr lang="en-US" dirty="0" smtClean="0">
                <a:latin typeface="Chalkduster"/>
                <a:cs typeface="Chalkduster"/>
              </a:rPr>
              <a:t>the smaller the mass</a:t>
            </a:r>
          </a:p>
          <a:p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75" y="3338245"/>
            <a:ext cx="2599937" cy="2622287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6933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Vacuum instabilities &amp; light GUT monopoles? </a:t>
            </a:r>
            <a:endParaRPr lang="en-US" sz="32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6" name="Picture 59" descr="moedal_test_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03476" y="782108"/>
            <a:ext cx="4615792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Courtesy: Vicente Vento (Valencia)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5894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"/>
          <a:stretch/>
        </p:blipFill>
        <p:spPr>
          <a:xfrm>
            <a:off x="0" y="1591733"/>
            <a:ext cx="9144000" cy="472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17" y="209489"/>
            <a:ext cx="5660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halkduster"/>
                <a:cs typeface="Chalkduster"/>
              </a:rPr>
              <a:t>But ...there may already be...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halkduster"/>
                <a:cs typeface="Chalkduster"/>
              </a:rPr>
              <a:t>several, light monopoles  in the ...air  </a:t>
            </a:r>
            <a:endParaRPr lang="en-US" sz="2000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5263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2285" y="289467"/>
            <a:ext cx="43431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Types of Black Holes 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333" y="1070001"/>
            <a:ext cx="514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Schwarzschild (non rotating, mass </a:t>
            </a:r>
            <a:r>
              <a:rPr lang="en-US" i="1" dirty="0" smtClean="0">
                <a:latin typeface="Arial Black"/>
                <a:cs typeface="Arial Black"/>
              </a:rPr>
              <a:t>M </a:t>
            </a:r>
            <a:r>
              <a:rPr lang="en-US" dirty="0" smtClean="0">
                <a:latin typeface="Arial Black"/>
                <a:cs typeface="Arial Black"/>
              </a:rPr>
              <a:t>) 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33" y="2675471"/>
            <a:ext cx="72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Black"/>
                <a:cs typeface="Arial Black"/>
              </a:rPr>
              <a:t>Reissner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-Nordstrom (non-rotating, mass </a:t>
            </a:r>
            <a:r>
              <a:rPr lang="en-US" i="1" dirty="0" smtClean="0">
                <a:solidFill>
                  <a:srgbClr val="FF0000"/>
                </a:solidFill>
                <a:latin typeface="Arial Black"/>
                <a:cs typeface="Arial Black"/>
              </a:rPr>
              <a:t>M,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charged (Q))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275" y="4216410"/>
            <a:ext cx="8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Kerr-</a:t>
            </a:r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Newmann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(rotating (angular momentum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J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), mass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M,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charged (Q))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9" y="3341317"/>
            <a:ext cx="8001022" cy="6589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1" y="1664020"/>
            <a:ext cx="7433733" cy="7799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86" y="4850587"/>
            <a:ext cx="8559718" cy="6702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54" y="5892802"/>
            <a:ext cx="714935" cy="55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241" y="5909735"/>
            <a:ext cx="2276593" cy="55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171" y="5932961"/>
            <a:ext cx="2832099" cy="60011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0" y="5857671"/>
            <a:ext cx="1358922" cy="6553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5917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2650" y="2426047"/>
            <a:ext cx="8832273" cy="3704252"/>
          </a:xfrm>
          <a:noFill/>
          <a:ln>
            <a:noFill/>
          </a:ln>
        </p:spPr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Cho – </a:t>
            </a:r>
            <a:r>
              <a:rPr lang="en-US" sz="5500" i="1" dirty="0" err="1" smtClean="0">
                <a:solidFill>
                  <a:srgbClr val="FFFF00"/>
                </a:solidFill>
              </a:rPr>
              <a:t>Maison</a:t>
            </a:r>
            <a:r>
              <a:rPr lang="en-US" sz="5500" i="1" dirty="0" smtClean="0">
                <a:solidFill>
                  <a:srgbClr val="FFFF00"/>
                </a:solidFill>
              </a:rPr>
              <a:t> in 1997  envisioned </a:t>
            </a:r>
            <a:r>
              <a:rPr lang="en-US" sz="5500" i="1" dirty="0">
                <a:solidFill>
                  <a:srgbClr val="FFFF00"/>
                </a:solidFill>
              </a:rPr>
              <a:t>a new type of spherically symmetric </a:t>
            </a:r>
            <a:r>
              <a:rPr lang="en-US" sz="5500" i="1" dirty="0" smtClean="0">
                <a:solidFill>
                  <a:srgbClr val="FFFF00"/>
                </a:solidFill>
              </a:rPr>
              <a:t>Electroweak Standard Model </a:t>
            </a:r>
            <a:r>
              <a:rPr lang="en-US" sz="5500" i="1" dirty="0" err="1" smtClean="0">
                <a:solidFill>
                  <a:srgbClr val="FFFF00"/>
                </a:solidFill>
              </a:rPr>
              <a:t>dyon</a:t>
            </a:r>
            <a:r>
              <a:rPr lang="en-US" sz="5500" i="1" dirty="0" smtClean="0">
                <a:solidFill>
                  <a:srgbClr val="FFFF00"/>
                </a:solidFill>
              </a:rPr>
              <a:t>, with:</a:t>
            </a:r>
          </a:p>
          <a:p>
            <a:pPr lvl="1">
              <a:spcAft>
                <a:spcPts val="600"/>
              </a:spcAft>
            </a:pPr>
            <a:r>
              <a:rPr lang="en-US" sz="3500" i="1" dirty="0" smtClean="0">
                <a:solidFill>
                  <a:srgbClr val="66CCFF"/>
                </a:solidFill>
              </a:rPr>
              <a:t> </a:t>
            </a:r>
            <a:r>
              <a:rPr lang="en-US" sz="4000" i="1" dirty="0">
                <a:solidFill>
                  <a:srgbClr val="66CCFF"/>
                </a:solidFill>
              </a:rPr>
              <a:t>M</a:t>
            </a:r>
            <a:r>
              <a:rPr lang="en-US" sz="4000" i="1" dirty="0" smtClean="0">
                <a:solidFill>
                  <a:srgbClr val="66CCFF"/>
                </a:solidFill>
              </a:rPr>
              <a:t>agnetic </a:t>
            </a:r>
            <a:r>
              <a:rPr lang="en-US" sz="4000" i="1" dirty="0">
                <a:solidFill>
                  <a:srgbClr val="66CCFF"/>
                </a:solidFill>
              </a:rPr>
              <a:t>charge </a:t>
            </a:r>
            <a:r>
              <a:rPr lang="en-US" sz="4000" i="1" dirty="0" smtClean="0">
                <a:solidFill>
                  <a:srgbClr val="66CCFF"/>
                </a:solidFill>
              </a:rPr>
              <a:t>2g</a:t>
            </a:r>
            <a:r>
              <a:rPr lang="en-US" sz="4000" i="1" baseline="-25000" dirty="0" smtClean="0">
                <a:solidFill>
                  <a:srgbClr val="66CCFF"/>
                </a:solidFill>
              </a:rPr>
              <a:t>D</a:t>
            </a:r>
            <a:r>
              <a:rPr lang="en-US" sz="4000" b="1" i="1" dirty="0">
                <a:solidFill>
                  <a:srgbClr val="0000FF"/>
                </a:solidFill>
              </a:rPr>
              <a:t> </a:t>
            </a:r>
            <a:endParaRPr lang="en-US" sz="4000" b="1" i="1" dirty="0" smtClean="0">
              <a:solidFill>
                <a:srgbClr val="0000FF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4000" i="1" dirty="0" smtClean="0">
                <a:solidFill>
                  <a:srgbClr val="66CCFF"/>
                </a:solidFill>
              </a:rPr>
              <a:t>Mass in the range 4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7 </a:t>
            </a:r>
            <a:r>
              <a:rPr lang="en-US" sz="4000" i="1" dirty="0" err="1">
                <a:solidFill>
                  <a:srgbClr val="66CCFF"/>
                </a:solidFill>
                <a:sym typeface="Wingdings"/>
              </a:rPr>
              <a:t>T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eV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/c</a:t>
            </a:r>
            <a:r>
              <a:rPr lang="en-US" sz="4000" i="1" baseline="30000" dirty="0" smtClean="0">
                <a:solidFill>
                  <a:srgbClr val="66CCFF"/>
                </a:solidFill>
                <a:sym typeface="Wingdings"/>
              </a:rPr>
              <a:t>2   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  Cho et al. 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arXiv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:  1212.3885 [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hep-ph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] </a:t>
            </a:r>
            <a:endParaRPr lang="en-US" sz="4000" i="1" baseline="30000" dirty="0" smtClean="0">
              <a:solidFill>
                <a:srgbClr val="66CC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This monopole is a </a:t>
            </a:r>
            <a:r>
              <a:rPr lang="en-US" sz="5500" i="1" dirty="0">
                <a:solidFill>
                  <a:srgbClr val="FFFF00"/>
                </a:solidFill>
              </a:rPr>
              <a:t>non-trivial hybrid between the </a:t>
            </a:r>
            <a:r>
              <a:rPr lang="en-US" sz="5500" i="1" dirty="0" err="1">
                <a:solidFill>
                  <a:srgbClr val="FFFF00"/>
                </a:solidFill>
              </a:rPr>
              <a:t>abelian</a:t>
            </a:r>
            <a:r>
              <a:rPr lang="en-US" sz="5500" i="1" dirty="0">
                <a:solidFill>
                  <a:srgbClr val="FFFF00"/>
                </a:solidFill>
              </a:rPr>
              <a:t> Dirac monopole and the non-</a:t>
            </a:r>
            <a:r>
              <a:rPr lang="en-US" sz="5500" i="1" dirty="0" err="1">
                <a:solidFill>
                  <a:srgbClr val="FFFF00"/>
                </a:solidFill>
              </a:rPr>
              <a:t>abelian</a:t>
            </a:r>
            <a:r>
              <a:rPr lang="en-US" sz="5500" i="1" dirty="0">
                <a:solidFill>
                  <a:srgbClr val="FFFF00"/>
                </a:solidFill>
              </a:rPr>
              <a:t> ‘t </a:t>
            </a:r>
            <a:r>
              <a:rPr lang="en-US" sz="5500" i="1" dirty="0" err="1">
                <a:solidFill>
                  <a:srgbClr val="FFFF00"/>
                </a:solidFill>
              </a:rPr>
              <a:t>Hooft-Polyakov</a:t>
            </a:r>
            <a:r>
              <a:rPr lang="en-US" sz="5500" i="1" dirty="0">
                <a:solidFill>
                  <a:srgbClr val="FFFF00"/>
                </a:solidFill>
              </a:rPr>
              <a:t> </a:t>
            </a:r>
            <a:r>
              <a:rPr lang="en-US" sz="5500" i="1" dirty="0" smtClean="0">
                <a:solidFill>
                  <a:srgbClr val="FFFF00"/>
                </a:solidFill>
              </a:rPr>
              <a:t>monopole</a:t>
            </a:r>
          </a:p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Cho-</a:t>
            </a:r>
            <a:r>
              <a:rPr lang="en-US" sz="5500" i="1" dirty="0" err="1" smtClean="0">
                <a:solidFill>
                  <a:srgbClr val="FFFF00"/>
                </a:solidFill>
              </a:rPr>
              <a:t>Maison</a:t>
            </a:r>
            <a:r>
              <a:rPr lang="en-US" sz="5500" i="1" dirty="0" smtClean="0">
                <a:solidFill>
                  <a:srgbClr val="FFFF00"/>
                </a:solidFill>
              </a:rPr>
              <a:t> monopole would be produced </a:t>
            </a:r>
            <a:r>
              <a:rPr lang="en-US" sz="5500" i="1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5500" i="1" dirty="0" smtClean="0">
                <a:solidFill>
                  <a:srgbClr val="FFFF00"/>
                </a:solidFill>
              </a:rPr>
              <a:t>detected/falsified @ LHC if its mass lies in the predicted range</a:t>
            </a:r>
            <a:endParaRPr lang="en-US" sz="5500" i="1" dirty="0">
              <a:solidFill>
                <a:srgbClr val="FFFF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Electroweak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Magnetic Monopole?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3938" y="1072511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</p:spTree>
    <p:extLst>
      <p:ext uri="{BB962C8B-B14F-4D97-AF65-F5344CB8AC3E}">
        <p14:creationId xmlns:p14="http://schemas.microsoft.com/office/powerpoint/2010/main" val="121951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2650" y="2426047"/>
            <a:ext cx="8832273" cy="3704252"/>
          </a:xfrm>
          <a:noFill/>
          <a:ln>
            <a:noFill/>
          </a:ln>
        </p:spPr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Cho – </a:t>
            </a:r>
            <a:r>
              <a:rPr lang="en-US" sz="5500" i="1" dirty="0" err="1" smtClean="0">
                <a:solidFill>
                  <a:srgbClr val="FFFF00"/>
                </a:solidFill>
              </a:rPr>
              <a:t>Maison</a:t>
            </a:r>
            <a:r>
              <a:rPr lang="en-US" sz="5500" i="1" dirty="0" smtClean="0">
                <a:solidFill>
                  <a:srgbClr val="FFFF00"/>
                </a:solidFill>
              </a:rPr>
              <a:t> in 1997  envisioned </a:t>
            </a:r>
            <a:r>
              <a:rPr lang="en-US" sz="5500" i="1" dirty="0">
                <a:solidFill>
                  <a:srgbClr val="FFFF00"/>
                </a:solidFill>
              </a:rPr>
              <a:t>a new type of spherically symmetric </a:t>
            </a:r>
            <a:r>
              <a:rPr lang="en-US" sz="5500" i="1" dirty="0" smtClean="0">
                <a:solidFill>
                  <a:srgbClr val="FFFF00"/>
                </a:solidFill>
              </a:rPr>
              <a:t>Electroweak Standard Model </a:t>
            </a:r>
            <a:r>
              <a:rPr lang="en-US" sz="5500" i="1" dirty="0" err="1" smtClean="0">
                <a:solidFill>
                  <a:srgbClr val="FFFF00"/>
                </a:solidFill>
              </a:rPr>
              <a:t>dyon</a:t>
            </a:r>
            <a:r>
              <a:rPr lang="en-US" sz="5500" i="1" dirty="0" smtClean="0">
                <a:solidFill>
                  <a:srgbClr val="FFFF00"/>
                </a:solidFill>
              </a:rPr>
              <a:t>, with:</a:t>
            </a:r>
          </a:p>
          <a:p>
            <a:pPr lvl="1">
              <a:spcAft>
                <a:spcPts val="600"/>
              </a:spcAft>
            </a:pPr>
            <a:r>
              <a:rPr lang="en-US" sz="3500" i="1" dirty="0" smtClean="0">
                <a:solidFill>
                  <a:srgbClr val="66CCFF"/>
                </a:solidFill>
              </a:rPr>
              <a:t> </a:t>
            </a:r>
            <a:r>
              <a:rPr lang="en-US" sz="4000" i="1" dirty="0">
                <a:solidFill>
                  <a:srgbClr val="66CCFF"/>
                </a:solidFill>
              </a:rPr>
              <a:t>M</a:t>
            </a:r>
            <a:r>
              <a:rPr lang="en-US" sz="4000" i="1" dirty="0" smtClean="0">
                <a:solidFill>
                  <a:srgbClr val="66CCFF"/>
                </a:solidFill>
              </a:rPr>
              <a:t>agnetic </a:t>
            </a:r>
            <a:r>
              <a:rPr lang="en-US" sz="4000" i="1" dirty="0">
                <a:solidFill>
                  <a:srgbClr val="66CCFF"/>
                </a:solidFill>
              </a:rPr>
              <a:t>charge </a:t>
            </a:r>
            <a:r>
              <a:rPr lang="en-US" sz="4000" i="1" dirty="0" smtClean="0">
                <a:solidFill>
                  <a:srgbClr val="66CCFF"/>
                </a:solidFill>
              </a:rPr>
              <a:t>2g</a:t>
            </a:r>
            <a:r>
              <a:rPr lang="en-US" sz="4000" i="1" baseline="-25000" dirty="0" smtClean="0">
                <a:solidFill>
                  <a:srgbClr val="66CCFF"/>
                </a:solidFill>
              </a:rPr>
              <a:t>D</a:t>
            </a:r>
            <a:r>
              <a:rPr lang="en-US" sz="4000" b="1" i="1" dirty="0">
                <a:solidFill>
                  <a:srgbClr val="0000FF"/>
                </a:solidFill>
              </a:rPr>
              <a:t> </a:t>
            </a:r>
            <a:endParaRPr lang="en-US" sz="4000" b="1" i="1" dirty="0" smtClean="0">
              <a:solidFill>
                <a:srgbClr val="0000FF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4000" i="1" dirty="0" smtClean="0">
                <a:solidFill>
                  <a:srgbClr val="66CCFF"/>
                </a:solidFill>
              </a:rPr>
              <a:t>Mass in the range 4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7 </a:t>
            </a:r>
            <a:r>
              <a:rPr lang="en-US" sz="4000" i="1" dirty="0" err="1">
                <a:solidFill>
                  <a:srgbClr val="66CCFF"/>
                </a:solidFill>
                <a:sym typeface="Wingdings"/>
              </a:rPr>
              <a:t>T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eV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/c</a:t>
            </a:r>
            <a:r>
              <a:rPr lang="en-US" sz="4000" i="1" baseline="30000" dirty="0" smtClean="0">
                <a:solidFill>
                  <a:srgbClr val="66CCFF"/>
                </a:solidFill>
                <a:sym typeface="Wingdings"/>
              </a:rPr>
              <a:t>2   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  Cho et al. 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arXiv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:  1212.3885 [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hep-ph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] </a:t>
            </a:r>
            <a:endParaRPr lang="en-US" sz="4000" i="1" baseline="30000" dirty="0" smtClean="0">
              <a:solidFill>
                <a:srgbClr val="66CC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This monopole is a </a:t>
            </a:r>
            <a:r>
              <a:rPr lang="en-US" sz="5500" i="1" dirty="0">
                <a:solidFill>
                  <a:srgbClr val="FFFF00"/>
                </a:solidFill>
              </a:rPr>
              <a:t>non-trivial hybrid between the </a:t>
            </a:r>
            <a:r>
              <a:rPr lang="en-US" sz="5500" i="1" dirty="0" err="1">
                <a:solidFill>
                  <a:srgbClr val="FFFF00"/>
                </a:solidFill>
              </a:rPr>
              <a:t>abelian</a:t>
            </a:r>
            <a:r>
              <a:rPr lang="en-US" sz="5500" i="1" dirty="0">
                <a:solidFill>
                  <a:srgbClr val="FFFF00"/>
                </a:solidFill>
              </a:rPr>
              <a:t> Dirac monopole and the non-</a:t>
            </a:r>
            <a:r>
              <a:rPr lang="en-US" sz="5500" i="1" dirty="0" err="1">
                <a:solidFill>
                  <a:srgbClr val="FFFF00"/>
                </a:solidFill>
              </a:rPr>
              <a:t>abelian</a:t>
            </a:r>
            <a:r>
              <a:rPr lang="en-US" sz="5500" i="1" dirty="0">
                <a:solidFill>
                  <a:srgbClr val="FFFF00"/>
                </a:solidFill>
              </a:rPr>
              <a:t> ‘t </a:t>
            </a:r>
            <a:r>
              <a:rPr lang="en-US" sz="5500" i="1" dirty="0" err="1">
                <a:solidFill>
                  <a:srgbClr val="FFFF00"/>
                </a:solidFill>
              </a:rPr>
              <a:t>Hooft-Polyakov</a:t>
            </a:r>
            <a:r>
              <a:rPr lang="en-US" sz="5500" i="1" dirty="0">
                <a:solidFill>
                  <a:srgbClr val="FFFF00"/>
                </a:solidFill>
              </a:rPr>
              <a:t> </a:t>
            </a:r>
            <a:r>
              <a:rPr lang="en-US" sz="5500" i="1" dirty="0" smtClean="0">
                <a:solidFill>
                  <a:srgbClr val="FFFF00"/>
                </a:solidFill>
              </a:rPr>
              <a:t>monopole</a:t>
            </a:r>
          </a:p>
          <a:p>
            <a:pPr>
              <a:spcAft>
                <a:spcPts val="600"/>
              </a:spcAft>
            </a:pPr>
            <a:r>
              <a:rPr lang="en-US" sz="5500" i="1" dirty="0">
                <a:solidFill>
                  <a:srgbClr val="FFFF00"/>
                </a:solidFill>
              </a:rPr>
              <a:t>Cho-</a:t>
            </a:r>
            <a:r>
              <a:rPr lang="en-US" sz="5500" i="1" dirty="0" err="1">
                <a:solidFill>
                  <a:srgbClr val="FFFF00"/>
                </a:solidFill>
              </a:rPr>
              <a:t>Maison</a:t>
            </a:r>
            <a:r>
              <a:rPr lang="en-US" sz="5500" i="1" dirty="0">
                <a:solidFill>
                  <a:srgbClr val="FFFF00"/>
                </a:solidFill>
              </a:rPr>
              <a:t> monopole would be produced </a:t>
            </a:r>
            <a:r>
              <a:rPr lang="en-US" sz="5500" i="1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5500" i="1" dirty="0">
                <a:solidFill>
                  <a:srgbClr val="FFFF00"/>
                </a:solidFill>
              </a:rPr>
              <a:t>detected/falsified @ LHC if its mass lies in the predicted range</a:t>
            </a:r>
          </a:p>
          <a:p>
            <a:pPr>
              <a:spcAft>
                <a:spcPts val="600"/>
              </a:spcAft>
            </a:pPr>
            <a:endParaRPr lang="en-US" sz="5500" i="1" dirty="0" smtClean="0">
              <a:solidFill>
                <a:srgbClr val="FFFF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Electroweak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Magnetic Monopole?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3938" y="1072511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790700"/>
            <a:ext cx="426270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Important role of U</a:t>
            </a:r>
            <a:r>
              <a:rPr lang="en-US" baseline="-25000" dirty="0" smtClean="0"/>
              <a:t>Y</a:t>
            </a:r>
            <a:r>
              <a:rPr lang="en-US" dirty="0" smtClean="0"/>
              <a:t> (1) for SM </a:t>
            </a:r>
          </a:p>
          <a:p>
            <a:r>
              <a:rPr lang="en-US" dirty="0" smtClean="0"/>
              <a:t>admitting</a:t>
            </a:r>
            <a:r>
              <a:rPr lang="en-US" dirty="0"/>
              <a:t> </a:t>
            </a:r>
            <a:r>
              <a:rPr lang="en-US" dirty="0" smtClean="0"/>
              <a:t>monopole solutions</a:t>
            </a:r>
          </a:p>
          <a:p>
            <a:endParaRPr lang="en-US" dirty="0"/>
          </a:p>
          <a:p>
            <a:r>
              <a:rPr lang="en-US" dirty="0" smtClean="0"/>
              <a:t>SU(2) x U</a:t>
            </a:r>
            <a:r>
              <a:rPr lang="en-US" baseline="-25000" dirty="0" smtClean="0"/>
              <a:t>Y</a:t>
            </a:r>
            <a:r>
              <a:rPr lang="en-US" dirty="0" smtClean="0"/>
              <a:t> (1) /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em</a:t>
            </a:r>
            <a:r>
              <a:rPr lang="en-US" dirty="0" smtClean="0"/>
              <a:t> (1) </a:t>
            </a:r>
            <a:r>
              <a:rPr lang="en-US" dirty="0" smtClean="0">
                <a:sym typeface="Wingdings"/>
              </a:rPr>
              <a:t> CP</a:t>
            </a:r>
            <a:r>
              <a:rPr lang="en-US" baseline="30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 structure</a:t>
            </a:r>
          </a:p>
          <a:p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l-GR" dirty="0" smtClean="0">
                <a:sym typeface="Wingdings"/>
              </a:rPr>
              <a:t>π</a:t>
            </a:r>
            <a:r>
              <a:rPr lang="el-GR" baseline="-25000" dirty="0" smtClean="0">
                <a:sym typeface="Wingdings"/>
              </a:rPr>
              <a:t>2</a:t>
            </a:r>
            <a:r>
              <a:rPr lang="en-GB" dirty="0" smtClean="0">
                <a:sym typeface="Wingdings"/>
              </a:rPr>
              <a:t>(CP</a:t>
            </a:r>
            <a:r>
              <a:rPr lang="en-GB" baseline="30000" dirty="0" smtClean="0">
                <a:sym typeface="Wingdings"/>
              </a:rPr>
              <a:t>1</a:t>
            </a:r>
            <a:r>
              <a:rPr lang="en-GB" dirty="0" smtClean="0">
                <a:sym typeface="Wingdings"/>
              </a:rPr>
              <a:t>) = </a:t>
            </a:r>
            <a:r>
              <a:rPr lang="el-GR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Z , Higgs doublet as CP</a:t>
            </a:r>
            <a:r>
              <a:rPr lang="en-US" baseline="30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 field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non trivial topology </a:t>
            </a:r>
            <a:r>
              <a:rPr lang="en-US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(knot - like </a:t>
            </a:r>
            <a:r>
              <a:rPr lang="en-US" dirty="0" err="1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soliton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701" y="1892300"/>
            <a:ext cx="755650" cy="673100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53" y="769440"/>
            <a:ext cx="1037669" cy="10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40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The Cho-</a:t>
            </a:r>
            <a:r>
              <a:rPr lang="en-US" altLang="ja-JP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Maison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Magnetic Monopole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7161" y="913773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685" y="1408804"/>
            <a:ext cx="4587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provides naturally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non-trivial topological framework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for the existence of a ``monopole-like’’ state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5" y="2332134"/>
            <a:ext cx="51562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396" y="3779934"/>
            <a:ext cx="5054600" cy="248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6975" y="3916608"/>
            <a:ext cx="11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152" y="4791806"/>
            <a:ext cx="26574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:  apparent string-like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singularity in </a:t>
            </a:r>
            <a:r>
              <a:rPr lang="el-GR" dirty="0" smtClean="0">
                <a:solidFill>
                  <a:schemeClr val="bg1"/>
                </a:solidFill>
              </a:rPr>
              <a:t>ξ, </a:t>
            </a:r>
            <a:r>
              <a:rPr lang="el-GR" i="1" dirty="0" smtClean="0">
                <a:solidFill>
                  <a:schemeClr val="bg1"/>
                </a:solidFill>
              </a:rPr>
              <a:t>Β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is gauge </a:t>
            </a:r>
            <a:r>
              <a:rPr lang="en-US" dirty="0" err="1" smtClean="0">
                <a:solidFill>
                  <a:schemeClr val="bg1"/>
                </a:solidFill>
              </a:rPr>
              <a:t>artefact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can be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removed by making U(1)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non-trivial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e/w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Dyon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1614" y="2123128"/>
            <a:ext cx="2804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NB: incorrect conjectures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the past that E/W model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does not have monopoles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5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The Cho-</a:t>
            </a:r>
            <a:r>
              <a:rPr lang="en-US" altLang="ja-JP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Maison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Magnetic Monopole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7161" y="913773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685" y="1408804"/>
            <a:ext cx="4587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provides naturally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non-trivial topological framework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for the existence of a ``monopole-like’’ state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5" y="2332134"/>
            <a:ext cx="51562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396" y="3779934"/>
            <a:ext cx="5054600" cy="248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6975" y="3916608"/>
            <a:ext cx="11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152" y="4791806"/>
            <a:ext cx="26574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:  apparent string-like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singularity in </a:t>
            </a:r>
            <a:r>
              <a:rPr lang="el-GR" dirty="0" smtClean="0">
                <a:solidFill>
                  <a:schemeClr val="bg1"/>
                </a:solidFill>
              </a:rPr>
              <a:t>ξ, </a:t>
            </a:r>
            <a:r>
              <a:rPr lang="el-GR" i="1" dirty="0" smtClean="0">
                <a:solidFill>
                  <a:schemeClr val="bg1"/>
                </a:solidFill>
              </a:rPr>
              <a:t>Β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is gauge </a:t>
            </a:r>
            <a:r>
              <a:rPr lang="en-US" dirty="0" err="1" smtClean="0">
                <a:solidFill>
                  <a:schemeClr val="bg1"/>
                </a:solidFill>
              </a:rPr>
              <a:t>artefact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can be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removed by making U(1)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non-trivial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e/w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Dyon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1614" y="2123128"/>
            <a:ext cx="2804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NB: incorrect conjectures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the past that E/W model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does not have monopoles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966732">
            <a:off x="-54284" y="2901077"/>
            <a:ext cx="9314456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halkduster"/>
                <a:cs typeface="Chalkduster"/>
              </a:rPr>
              <a:t>But...POINT-SINGULARITY OF CHO-MAISON MONOPOLE MAKES ESTIMATE OF MASS  CLASSICALLY IMPOSSIBLE </a:t>
            </a:r>
            <a:r>
              <a:rPr lang="en-US" sz="2800" b="1" dirty="0" smtClean="0">
                <a:latin typeface="Chalkduster"/>
                <a:cs typeface="Chalkduster"/>
                <a:sym typeface="Wingdings"/>
              </a:rPr>
              <a:t></a:t>
            </a:r>
          </a:p>
          <a:p>
            <a:pPr algn="ctr"/>
            <a:r>
              <a:rPr lang="en-US" sz="2800" b="1" dirty="0" smtClean="0">
                <a:latin typeface="Chalkduster"/>
                <a:cs typeface="Chalkduster"/>
                <a:sym typeface="Wingdings"/>
              </a:rPr>
              <a:t>Need to find </a:t>
            </a:r>
            <a:r>
              <a:rPr lang="en-US" sz="2800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FINITE-ENERGY </a:t>
            </a:r>
            <a:r>
              <a:rPr lang="en-US" sz="2800" b="1" dirty="0" smtClean="0">
                <a:latin typeface="Chalkduster"/>
                <a:cs typeface="Chalkduster"/>
                <a:sym typeface="Wingdings"/>
              </a:rPr>
              <a:t>Solutions</a:t>
            </a:r>
            <a:endParaRPr lang="en-US" sz="2800" b="1" dirty="0">
              <a:latin typeface="Chalkduster"/>
              <a:cs typeface="Chalkdus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898" t="17840" r="10359" b="35433"/>
          <a:stretch/>
        </p:blipFill>
        <p:spPr>
          <a:xfrm>
            <a:off x="7061226" y="3322796"/>
            <a:ext cx="1746043" cy="15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Recent Model of Cho for finite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dyons</a:t>
            </a:r>
            <a:endParaRPr lang="en-US" sz="36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8736" y="765175"/>
            <a:ext cx="4198585" cy="707886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Kim, Yoon , arXiv:1305.12.1699</a:t>
            </a:r>
          </a:p>
          <a:p>
            <a:r>
              <a:rPr lang="tr-TR" sz="2000" b="1" dirty="0" err="1">
                <a:latin typeface="Arial Black"/>
                <a:cs typeface="Arial Black"/>
              </a:rPr>
              <a:t>Eur.Phys.J</a:t>
            </a:r>
            <a:r>
              <a:rPr lang="tr-TR" sz="2000" b="1" dirty="0">
                <a:latin typeface="Arial Black"/>
                <a:cs typeface="Arial Black"/>
              </a:rPr>
              <a:t>. C75 (2015) 2, 67</a:t>
            </a:r>
            <a:endParaRPr lang="en-US" sz="2000" b="1" dirty="0"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25797"/>
            <a:ext cx="4980851" cy="92333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Finiteness</a:t>
            </a:r>
            <a:r>
              <a:rPr lang="en-US" dirty="0" smtClean="0">
                <a:latin typeface="Chalkduster"/>
                <a:cs typeface="Chalkduster"/>
              </a:rPr>
              <a:t> is obtained if one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modifies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U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Y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(1)-part of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SM </a:t>
            </a:r>
            <a:r>
              <a:rPr lang="en-US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lagrangian</a:t>
            </a:r>
            <a:r>
              <a:rPr lang="en-US" dirty="0" smtClean="0">
                <a:latin typeface="Chalkduster"/>
                <a:cs typeface="Chalkduster"/>
              </a:rPr>
              <a:t>:</a:t>
            </a:r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767" t="19079" r="10145" b="40051"/>
          <a:stretch/>
        </p:blipFill>
        <p:spPr>
          <a:xfrm>
            <a:off x="7287730" y="1625797"/>
            <a:ext cx="1794081" cy="143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493" y="2743200"/>
            <a:ext cx="5343407" cy="162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1197" y="3388267"/>
            <a:ext cx="1897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interactions</a:t>
            </a:r>
          </a:p>
          <a:p>
            <a:r>
              <a:rPr lang="en-US" dirty="0" smtClean="0"/>
              <a:t>gauge bosons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11600" y="4368800"/>
            <a:ext cx="244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hypercharge ``photon’’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7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Recent Model of Cho for finite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dyons</a:t>
            </a:r>
            <a:endParaRPr lang="en-US" sz="36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8736" y="765175"/>
            <a:ext cx="4198585" cy="707886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Kim, Yoon , arXiv:1305.12.1699</a:t>
            </a:r>
          </a:p>
          <a:p>
            <a:r>
              <a:rPr lang="tr-TR" sz="2000" b="1" dirty="0" err="1">
                <a:latin typeface="Arial Black"/>
                <a:cs typeface="Arial Black"/>
              </a:rPr>
              <a:t>Eur.Phys.J</a:t>
            </a:r>
            <a:r>
              <a:rPr lang="tr-TR" sz="2000" b="1" dirty="0">
                <a:latin typeface="Arial Black"/>
                <a:cs typeface="Arial Black"/>
              </a:rPr>
              <a:t>. C75 (2015) 2, 67</a:t>
            </a:r>
            <a:endParaRPr lang="en-US" sz="2000" b="1" dirty="0"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25797"/>
            <a:ext cx="4980851" cy="92333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Finiteness</a:t>
            </a:r>
            <a:r>
              <a:rPr lang="en-US" dirty="0" smtClean="0">
                <a:latin typeface="Chalkduster"/>
                <a:cs typeface="Chalkduster"/>
              </a:rPr>
              <a:t> is obtained if one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modifies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U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Y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(1)-part of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SM </a:t>
            </a:r>
            <a:r>
              <a:rPr lang="en-US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lagrangian</a:t>
            </a:r>
            <a:r>
              <a:rPr lang="en-US" dirty="0" smtClean="0">
                <a:latin typeface="Chalkduster"/>
                <a:cs typeface="Chalkduster"/>
              </a:rPr>
              <a:t>:</a:t>
            </a:r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767" t="19079" r="10145" b="40051"/>
          <a:stretch/>
        </p:blipFill>
        <p:spPr>
          <a:xfrm>
            <a:off x="7287730" y="1625797"/>
            <a:ext cx="1794081" cy="143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493" y="2743200"/>
            <a:ext cx="5343407" cy="1625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26267" y="3623733"/>
            <a:ext cx="914400" cy="914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20533" y="4436539"/>
            <a:ext cx="15013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ε(|</a:t>
            </a:r>
            <a:r>
              <a:rPr lang="el-GR" sz="2000" i="1" dirty="0" smtClean="0"/>
              <a:t>φ</a:t>
            </a:r>
            <a:r>
              <a:rPr lang="el-GR" sz="2000" dirty="0" smtClean="0"/>
              <a:t>|</a:t>
            </a:r>
            <a:r>
              <a:rPr lang="el-GR" sz="2000" baseline="30000" dirty="0" smtClean="0"/>
              <a:t>2</a:t>
            </a:r>
            <a:r>
              <a:rPr lang="el-GR" sz="2000" dirty="0" smtClean="0"/>
              <a:t>) </a:t>
            </a:r>
            <a:r>
              <a:rPr lang="el-GR" sz="2000" dirty="0" smtClean="0">
                <a:sym typeface="Wingdings"/>
              </a:rPr>
              <a:t> 1</a:t>
            </a:r>
          </a:p>
          <a:p>
            <a:r>
              <a:rPr lang="en-GB" sz="2000" dirty="0" smtClean="0">
                <a:sym typeface="Wingdings"/>
              </a:rPr>
              <a:t>r  ∞</a:t>
            </a:r>
            <a:endParaRPr lang="el-GR" sz="2000" dirty="0" smtClean="0">
              <a:sym typeface="Wingdings"/>
            </a:endParaRPr>
          </a:p>
          <a:p>
            <a:r>
              <a:rPr lang="el-GR" dirty="0" smtClean="0">
                <a:sym typeface="Wingdings"/>
              </a:rPr>
              <a:t> 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67" y="5091224"/>
            <a:ext cx="3390900" cy="66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93536" y="5236758"/>
            <a:ext cx="192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sz="2400" dirty="0" smtClean="0">
                <a:sym typeface="Wingdings"/>
              </a:rPr>
              <a:t>``running’’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2567" y="5751624"/>
            <a:ext cx="330200" cy="571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61733" y="5909736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667" y="5789724"/>
            <a:ext cx="1993900" cy="5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2302" y="3674533"/>
            <a:ext cx="3493264" cy="1477328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duster"/>
                <a:cs typeface="Chalkduster"/>
              </a:rPr>
              <a:t>Assume Higgs field </a:t>
            </a:r>
          </a:p>
          <a:p>
            <a:r>
              <a:rPr lang="en-US" dirty="0" smtClean="0">
                <a:latin typeface="Chalkduster"/>
                <a:cs typeface="Chalkduster"/>
              </a:rPr>
              <a:t>affects </a:t>
            </a:r>
            <a:r>
              <a:rPr lang="en-US" dirty="0" smtClean="0">
                <a:solidFill>
                  <a:srgbClr val="FF0000"/>
                </a:solidFill>
                <a:latin typeface="Chalkduster"/>
                <a:cs typeface="Chalkduster"/>
              </a:rPr>
              <a:t>U</a:t>
            </a:r>
            <a:r>
              <a:rPr lang="en-US" baseline="-25000" dirty="0" smtClean="0">
                <a:solidFill>
                  <a:srgbClr val="FF0000"/>
                </a:solidFill>
                <a:latin typeface="Chalkduster"/>
                <a:cs typeface="Chalkduster"/>
              </a:rPr>
              <a:t>Y</a:t>
            </a:r>
            <a:r>
              <a:rPr lang="en-US" dirty="0" smtClean="0">
                <a:solidFill>
                  <a:srgbClr val="FF0000"/>
                </a:solidFill>
                <a:latin typeface="Chalkduster"/>
                <a:cs typeface="Chalkduster"/>
              </a:rPr>
              <a:t>(1) permittivity </a:t>
            </a:r>
          </a:p>
          <a:p>
            <a:r>
              <a:rPr lang="en-US" dirty="0" smtClean="0">
                <a:latin typeface="Chalkduster"/>
                <a:cs typeface="Chalkduster"/>
              </a:rPr>
              <a:t>of vacuum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e.g. due to quantum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(loop) corrections</a:t>
            </a:r>
            <a:endParaRPr lang="en-US" b="1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51165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Recent Model of Cho for finite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dyons</a:t>
            </a:r>
            <a:endParaRPr lang="en-US" sz="36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8736" y="765175"/>
            <a:ext cx="4198585" cy="707886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Kim, Yoon , arXiv:1305.12.1699</a:t>
            </a:r>
          </a:p>
          <a:p>
            <a:r>
              <a:rPr lang="tr-TR" sz="2000" b="1" dirty="0" err="1">
                <a:latin typeface="Arial Black"/>
                <a:cs typeface="Arial Black"/>
              </a:rPr>
              <a:t>Eur.Phys.J</a:t>
            </a:r>
            <a:r>
              <a:rPr lang="tr-TR" sz="2000" b="1" dirty="0">
                <a:latin typeface="Arial Black"/>
                <a:cs typeface="Arial Black"/>
              </a:rPr>
              <a:t>. C75 (2015) 2, 67</a:t>
            </a:r>
            <a:endParaRPr lang="en-US" sz="2000" b="1" dirty="0"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25797"/>
            <a:ext cx="4980851" cy="92333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Finiteness</a:t>
            </a:r>
            <a:r>
              <a:rPr lang="en-US" dirty="0" smtClean="0">
                <a:latin typeface="Chalkduster"/>
                <a:cs typeface="Chalkduster"/>
              </a:rPr>
              <a:t> is obtained if one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modifies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U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Y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(1)-part of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SM </a:t>
            </a:r>
            <a:r>
              <a:rPr lang="en-US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lagrangian</a:t>
            </a:r>
            <a:r>
              <a:rPr lang="en-US" dirty="0" smtClean="0">
                <a:latin typeface="Chalkduster"/>
                <a:cs typeface="Chalkduster"/>
              </a:rPr>
              <a:t>:</a:t>
            </a:r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767" t="19079" r="10145" b="40051"/>
          <a:stretch/>
        </p:blipFill>
        <p:spPr>
          <a:xfrm>
            <a:off x="7287730" y="1625797"/>
            <a:ext cx="1794081" cy="143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493" y="2743200"/>
            <a:ext cx="5343407" cy="1625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33" y="5418667"/>
            <a:ext cx="4196828" cy="8720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6733" y="4842933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For finite energy of Cho-</a:t>
            </a:r>
            <a:r>
              <a:rPr lang="en-US" b="1" dirty="0" err="1" smtClean="0">
                <a:solidFill>
                  <a:srgbClr val="FF0000"/>
                </a:solidFill>
                <a:latin typeface="Chalkduster"/>
                <a:cs typeface="Chalkduster"/>
              </a:rPr>
              <a:t>Maison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halkduster"/>
                <a:cs typeface="Chalkduster"/>
              </a:rPr>
              <a:t>Dyon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</a:rPr>
              <a:t> we need</a:t>
            </a:r>
            <a:endParaRPr lang="en-US" b="1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952" y="5469467"/>
            <a:ext cx="2483556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5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26" y="2929470"/>
            <a:ext cx="8508295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OPEN ISSUES</a:t>
            </a:r>
            <a:r>
              <a:rPr lang="en-US" sz="1400" dirty="0" smtClean="0"/>
              <a:t>: </a:t>
            </a:r>
            <a:r>
              <a:rPr lang="en-US" sz="2000" dirty="0" smtClean="0"/>
              <a:t>Examine potential  effects of  Higgs-dependent `dielectric constant’ modification</a:t>
            </a:r>
            <a:r>
              <a:rPr lang="el-GR" sz="2000" dirty="0" smtClean="0"/>
              <a:t> ε(</a:t>
            </a:r>
            <a:r>
              <a:rPr lang="el-GR" sz="2000" i="1" dirty="0" smtClean="0"/>
              <a:t>φ)</a:t>
            </a:r>
            <a:r>
              <a:rPr lang="en-US" sz="2000" dirty="0" smtClean="0"/>
              <a:t> of  U</a:t>
            </a:r>
            <a:r>
              <a:rPr lang="en-US" sz="2000" baseline="-25000" dirty="0" smtClean="0"/>
              <a:t>Y</a:t>
            </a:r>
            <a:r>
              <a:rPr lang="en-US" sz="2000" dirty="0" smtClean="0"/>
              <a:t>(1) vacuum in 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electroweak data</a:t>
            </a:r>
          </a:p>
          <a:p>
            <a:endParaRPr lang="en-US" sz="2000" b="1" dirty="0" smtClean="0">
              <a:solidFill>
                <a:srgbClr val="FF0000"/>
              </a:solidFill>
              <a:latin typeface="Arial Black"/>
              <a:cs typeface="Arial Black"/>
              <a:sym typeface="Wingdings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 </a:t>
            </a:r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Bounds on  n            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  <a:cs typeface="Arial Black"/>
              </a:rPr>
              <a:t>Ellis, NEM, You PLB 756, 25 (2016)</a:t>
            </a:r>
            <a:endParaRPr lang="en-US" sz="2000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6" y="360592"/>
            <a:ext cx="4646988" cy="103522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37" y="515279"/>
            <a:ext cx="3575050" cy="43086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315471" y="120743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Theoretical </a:t>
            </a:r>
            <a:r>
              <a:rPr lang="en-US" dirty="0" smtClean="0"/>
              <a:t>requirement for</a:t>
            </a:r>
          </a:p>
          <a:p>
            <a:r>
              <a:rPr lang="en-US" dirty="0" smtClean="0"/>
              <a:t>finiteness of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3561" y="5503333"/>
            <a:ext cx="8135360" cy="46166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The price of a finite energy electroweak monopole (</a:t>
            </a:r>
            <a:r>
              <a:rPr lang="en-US" sz="2400" dirty="0" err="1" smtClean="0">
                <a:solidFill>
                  <a:srgbClr val="000090"/>
                </a:solidFill>
                <a:latin typeface="Chalkboard SE Bold"/>
                <a:cs typeface="Chalkboard SE Bold"/>
              </a:rPr>
              <a:t>dyon</a:t>
            </a:r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) </a:t>
            </a:r>
            <a:endParaRPr lang="en-US" sz="2400" dirty="0">
              <a:solidFill>
                <a:srgbClr val="000090"/>
              </a:solidFill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401010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71" y="220133"/>
            <a:ext cx="8143550" cy="76944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The price of a finite energy electroweak monopole (</a:t>
            </a:r>
            <a:r>
              <a:rPr lang="en-US" sz="2400" dirty="0" err="1" smtClean="0">
                <a:solidFill>
                  <a:srgbClr val="000090"/>
                </a:solidFill>
                <a:latin typeface="Chalkboard SE Bold"/>
                <a:cs typeface="Chalkboard SE Bold"/>
              </a:rPr>
              <a:t>dyon</a:t>
            </a:r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)</a:t>
            </a:r>
            <a:r>
              <a:rPr lang="en-US" sz="2400" b="1" dirty="0">
                <a:solidFill>
                  <a:srgbClr val="0000FF"/>
                </a:solidFill>
                <a:cs typeface="Arial Black"/>
              </a:rPr>
              <a:t> </a:t>
            </a:r>
            <a:endParaRPr lang="en-US" sz="2400" b="1" dirty="0" smtClean="0">
              <a:solidFill>
                <a:srgbClr val="0000FF"/>
              </a:solidFill>
              <a:cs typeface="Arial Black"/>
            </a:endParaRPr>
          </a:p>
          <a:p>
            <a:pPr algn="r"/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Ellis</a:t>
            </a:r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</a:rPr>
              <a:t>, NEM, You PLB 756, 25 (2016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endParaRPr lang="en-US" sz="2000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1" y="1303867"/>
            <a:ext cx="7806267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88" y="2082791"/>
            <a:ext cx="2370704" cy="5926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5188" y="2895600"/>
            <a:ext cx="208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Cho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et al.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2015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3929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71" y="220133"/>
            <a:ext cx="8143550" cy="76944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The price of a finite energy electroweak monopole (</a:t>
            </a:r>
            <a:r>
              <a:rPr lang="en-US" sz="2400" dirty="0" err="1" smtClean="0">
                <a:solidFill>
                  <a:srgbClr val="000090"/>
                </a:solidFill>
                <a:latin typeface="Chalkboard SE Bold"/>
                <a:cs typeface="Chalkboard SE Bold"/>
              </a:rPr>
              <a:t>dyon</a:t>
            </a:r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)</a:t>
            </a:r>
            <a:r>
              <a:rPr lang="en-US" sz="2400" b="1" dirty="0">
                <a:solidFill>
                  <a:srgbClr val="0000FF"/>
                </a:solidFill>
                <a:cs typeface="Arial Black"/>
              </a:rPr>
              <a:t> </a:t>
            </a:r>
            <a:endParaRPr lang="en-US" sz="2400" b="1" dirty="0" smtClean="0">
              <a:solidFill>
                <a:srgbClr val="0000FF"/>
              </a:solidFill>
              <a:cs typeface="Arial Black"/>
            </a:endParaRPr>
          </a:p>
          <a:p>
            <a:pPr algn="r"/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Ellis</a:t>
            </a:r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</a:rPr>
              <a:t>, NEM, You PLB 756, 25 (2016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endParaRPr lang="en-US" sz="2000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1" y="1303867"/>
            <a:ext cx="7806267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88" y="2082791"/>
            <a:ext cx="2370704" cy="5926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5188" y="2895600"/>
            <a:ext cx="208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Cho </a:t>
            </a:r>
            <a:r>
              <a:rPr lang="en-US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>et al.</a:t>
            </a:r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 2015</a:t>
            </a:r>
            <a:endParaRPr lang="en-US" b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18180" y="1811869"/>
            <a:ext cx="9144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64251" y="1879602"/>
            <a:ext cx="1202266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3742276" y="218763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28647" y="2052169"/>
            <a:ext cx="3339113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Black"/>
                <a:cs typeface="Arial Black"/>
              </a:rPr>
              <a:t>Excluded by LHC data on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H</a:t>
            </a:r>
            <a:r>
              <a:rPr lang="en-US" dirty="0" smtClean="0">
                <a:latin typeface="Arial Black"/>
                <a:cs typeface="Arial Black"/>
              </a:rPr>
              <a:t>  </a:t>
            </a:r>
            <a:r>
              <a:rPr lang="en-US" dirty="0" smtClean="0">
                <a:latin typeface="Arial Black"/>
                <a:cs typeface="Arial Black"/>
                <a:sym typeface="Wingdings"/>
              </a:rPr>
              <a:t> </a:t>
            </a:r>
            <a:r>
              <a:rPr lang="el-GR" i="1" dirty="0" smtClean="0">
                <a:latin typeface="Arial Black"/>
                <a:cs typeface="Arial Black"/>
                <a:sym typeface="Wingdings"/>
              </a:rPr>
              <a:t>γ γ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566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1066" y="243469"/>
            <a:ext cx="3091712" cy="36933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Black-Hole Geometries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33" y="885335"/>
            <a:ext cx="514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Schwarzschild (non rotating, mass </a:t>
            </a:r>
            <a:r>
              <a:rPr lang="en-US" i="1" dirty="0" smtClean="0">
                <a:latin typeface="Arial Black"/>
                <a:cs typeface="Arial Black"/>
              </a:rPr>
              <a:t>M </a:t>
            </a:r>
            <a:r>
              <a:rPr lang="en-US" dirty="0" smtClean="0">
                <a:latin typeface="Arial Black"/>
                <a:cs typeface="Arial Black"/>
              </a:rPr>
              <a:t>) 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67" y="1539588"/>
            <a:ext cx="5563816" cy="515787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39" y="2964707"/>
            <a:ext cx="1439334" cy="241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85934" y="1711252"/>
            <a:ext cx="27580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a 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spherical boundary </a:t>
            </a:r>
            <a:r>
              <a:rPr lang="en-US" dirty="0">
                <a:latin typeface="Abadi MT Condensed Extra Bold"/>
                <a:cs typeface="Abadi MT Condensed Extra Bold"/>
              </a:rPr>
              <a:t>of </a:t>
            </a:r>
            <a:endParaRPr lang="en-US" dirty="0" smtClean="0"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zero </a:t>
            </a:r>
            <a:r>
              <a:rPr lang="en-US" dirty="0">
                <a:latin typeface="Abadi MT Condensed Extra Bold"/>
                <a:cs typeface="Abadi MT Condensed Extra Bold"/>
              </a:rPr>
              <a:t>thickness in which </a:t>
            </a:r>
            <a:endParaRPr lang="en-US" dirty="0" smtClean="0"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photons </a:t>
            </a:r>
            <a:r>
              <a:rPr lang="en-US" dirty="0">
                <a:latin typeface="Abadi MT Condensed Extra Bold"/>
                <a:cs typeface="Abadi MT Condensed Extra Bold"/>
              </a:rPr>
              <a:t>that move </a:t>
            </a:r>
            <a:endParaRPr lang="en-US" dirty="0" smtClean="0"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on </a:t>
            </a:r>
            <a:r>
              <a:rPr lang="en-US" dirty="0">
                <a:latin typeface="Abadi MT Condensed Extra Bold"/>
                <a:cs typeface="Abadi MT Condensed Extra Bold"/>
              </a:rPr>
              <a:t>tangents </a:t>
            </a:r>
            <a:r>
              <a:rPr lang="en-US" dirty="0" smtClean="0">
                <a:latin typeface="Abadi MT Condensed Extra Bold"/>
                <a:cs typeface="Abadi MT Condensed Extra Bold"/>
              </a:rPr>
              <a:t>to </a:t>
            </a:r>
            <a:r>
              <a:rPr lang="en-US" dirty="0">
                <a:latin typeface="Abadi MT Condensed Extra Bold"/>
                <a:cs typeface="Abadi MT Condensed Extra Bold"/>
              </a:rPr>
              <a:t>that </a:t>
            </a:r>
            <a:endParaRPr lang="en-US" dirty="0" smtClean="0"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sphere </a:t>
            </a:r>
            <a:r>
              <a:rPr lang="en-US" dirty="0">
                <a:latin typeface="Abadi MT Condensed Extra Bold"/>
                <a:cs typeface="Abadi MT Condensed Extra Bold"/>
              </a:rPr>
              <a:t>would </a:t>
            </a:r>
            <a:endParaRPr lang="en-US" dirty="0" smtClean="0"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be 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trapped in a circular </a:t>
            </a:r>
            <a:endParaRPr lang="en-US" dirty="0" smtClean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orbit </a:t>
            </a:r>
            <a:r>
              <a:rPr lang="en-US" dirty="0">
                <a:latin typeface="Abadi MT Condensed Extra Bold"/>
                <a:cs typeface="Abadi MT Condensed Extra Bold"/>
              </a:rPr>
              <a:t>about the black </a:t>
            </a:r>
            <a:r>
              <a:rPr lang="en-US" dirty="0" smtClean="0">
                <a:latin typeface="Abadi MT Condensed Extra Bold"/>
                <a:cs typeface="Abadi MT Condensed Extra Bold"/>
              </a:rPr>
              <a:t>hole)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19660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371" y="220133"/>
            <a:ext cx="8143550" cy="76944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The price of a finite energy electroweak monopole (</a:t>
            </a:r>
            <a:r>
              <a:rPr lang="en-US" sz="2400" dirty="0" err="1" smtClean="0">
                <a:solidFill>
                  <a:srgbClr val="000090"/>
                </a:solidFill>
                <a:latin typeface="Chalkboard SE Bold"/>
                <a:cs typeface="Chalkboard SE Bold"/>
              </a:rPr>
              <a:t>dyon</a:t>
            </a:r>
            <a:r>
              <a:rPr lang="en-US" sz="2400" dirty="0" smtClean="0">
                <a:solidFill>
                  <a:srgbClr val="000090"/>
                </a:solidFill>
                <a:latin typeface="Chalkboard SE Bold"/>
                <a:cs typeface="Chalkboard SE Bold"/>
              </a:rPr>
              <a:t>)</a:t>
            </a:r>
            <a:r>
              <a:rPr lang="en-US" sz="2400" b="1" dirty="0">
                <a:solidFill>
                  <a:srgbClr val="0000FF"/>
                </a:solidFill>
                <a:cs typeface="Arial Black"/>
              </a:rPr>
              <a:t> </a:t>
            </a:r>
            <a:endParaRPr lang="en-US" sz="2400" b="1" dirty="0" smtClean="0">
              <a:solidFill>
                <a:srgbClr val="0000FF"/>
              </a:solidFill>
              <a:cs typeface="Arial Black"/>
            </a:endParaRPr>
          </a:p>
          <a:p>
            <a:pPr algn="r"/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Ellis</a:t>
            </a:r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</a:rPr>
              <a:t>, NEM, You PLB 756, 25 (2016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endParaRPr lang="en-US" sz="2400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1" y="1303867"/>
            <a:ext cx="7806267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88" y="2082791"/>
            <a:ext cx="2370704" cy="5926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5188" y="2895600"/>
            <a:ext cx="208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Cho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et al.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2015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18180" y="1811869"/>
            <a:ext cx="9144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64251" y="1879602"/>
            <a:ext cx="1202266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3742276" y="218763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28647" y="2052169"/>
            <a:ext cx="3339113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Black"/>
                <a:cs typeface="Arial Black"/>
              </a:rPr>
              <a:t>Excluded by LHC data on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H</a:t>
            </a:r>
            <a:r>
              <a:rPr lang="en-US" dirty="0" smtClean="0">
                <a:latin typeface="Arial Black"/>
                <a:cs typeface="Arial Black"/>
              </a:rPr>
              <a:t>  </a:t>
            </a:r>
            <a:r>
              <a:rPr lang="en-US" dirty="0" smtClean="0">
                <a:latin typeface="Arial Black"/>
                <a:cs typeface="Arial Black"/>
                <a:sym typeface="Wingdings"/>
              </a:rPr>
              <a:t> </a:t>
            </a:r>
            <a:r>
              <a:rPr lang="el-GR" i="1" dirty="0" smtClean="0">
                <a:latin typeface="Arial Black"/>
                <a:cs typeface="Arial Black"/>
                <a:sym typeface="Wingdings"/>
              </a:rPr>
              <a:t>γ γ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188" y="3643868"/>
            <a:ext cx="2447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 SE Bold"/>
                <a:cs typeface="Chalkboard SE Bold"/>
              </a:rPr>
              <a:t>Dim 6 operators</a:t>
            </a:r>
          </a:p>
          <a:p>
            <a:r>
              <a:rPr lang="en-US" dirty="0" smtClean="0">
                <a:solidFill>
                  <a:srgbClr val="FF0000"/>
                </a:solidFill>
                <a:latin typeface="Chalkboard SE Bold"/>
                <a:cs typeface="Chalkboard SE Bold"/>
              </a:rPr>
              <a:t>complete EFT analysis </a:t>
            </a:r>
            <a:endParaRPr lang="en-US" dirty="0">
              <a:solidFill>
                <a:srgbClr val="FF0000"/>
              </a:solidFill>
              <a:latin typeface="Chalkboard SE Bold"/>
              <a:cs typeface="Chalkboard SE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2831" y="3677734"/>
            <a:ext cx="395492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Ellis, </a:t>
            </a:r>
            <a:r>
              <a:rPr lang="en-US" sz="1600" b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Sanz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cs typeface="Arial Black"/>
              </a:rPr>
              <a:t>, You JHEP 1503 (2015)</a:t>
            </a:r>
            <a:endParaRPr lang="en-US" sz="1600" b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30" y="4432300"/>
            <a:ext cx="3543300" cy="93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30" y="5592233"/>
            <a:ext cx="1841500" cy="381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12831" y="4605867"/>
            <a:ext cx="2521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00000"/>
                </a:solidFill>
                <a:latin typeface="+mj-lt"/>
              </a:rPr>
              <a:t>Global fit to LHC data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98" y="5107980"/>
            <a:ext cx="2832691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7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6" y="107949"/>
            <a:ext cx="6599059" cy="842433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" y="1542484"/>
            <a:ext cx="5884334" cy="1125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534" y="948271"/>
            <a:ext cx="675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Try more general (phenomenological) function of </a:t>
            </a:r>
            <a:r>
              <a:rPr lang="el-GR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ε(φ φ</a:t>
            </a:r>
            <a:r>
              <a:rPr lang="el-GR" sz="2000" baseline="30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+</a:t>
            </a:r>
            <a:r>
              <a:rPr lang="el-GR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)</a:t>
            </a:r>
            <a:r>
              <a:rPr lang="en-US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 </a:t>
            </a:r>
            <a:endParaRPr lang="en-US" sz="2000" dirty="0">
              <a:solidFill>
                <a:srgbClr val="0000FF"/>
              </a:solidFill>
              <a:latin typeface="Chalkboard SE Bold"/>
              <a:cs typeface="Chalkboard SE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967" y="2832100"/>
            <a:ext cx="3987800" cy="118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467" y="3086095"/>
            <a:ext cx="1862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Require Maximal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Entropy 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29" y="984992"/>
            <a:ext cx="8684982" cy="5494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8134" y="139168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 SE Bold"/>
                <a:cs typeface="Chalkboard SE Bold"/>
              </a:rPr>
              <a:t>LHC-data  incompatible</a:t>
            </a:r>
            <a:endParaRPr lang="en-US" dirty="0">
              <a:solidFill>
                <a:srgbClr val="FF0000"/>
              </a:solidFill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125786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6" y="107949"/>
            <a:ext cx="6599059" cy="842433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" y="1542484"/>
            <a:ext cx="5884334" cy="1125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534" y="948271"/>
            <a:ext cx="675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Try more general (phenomenological) function of </a:t>
            </a:r>
            <a:r>
              <a:rPr lang="el-GR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ε(φ φ</a:t>
            </a:r>
            <a:r>
              <a:rPr lang="el-GR" sz="2000" baseline="30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+</a:t>
            </a:r>
            <a:r>
              <a:rPr lang="el-GR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)</a:t>
            </a:r>
            <a:r>
              <a:rPr lang="en-US" sz="2000" dirty="0" smtClean="0">
                <a:solidFill>
                  <a:srgbClr val="0000FF"/>
                </a:solidFill>
                <a:latin typeface="Chalkboard SE Bold"/>
                <a:cs typeface="Chalkboard SE Bold"/>
              </a:rPr>
              <a:t> </a:t>
            </a:r>
            <a:endParaRPr lang="en-US" sz="2000" dirty="0">
              <a:solidFill>
                <a:srgbClr val="0000FF"/>
              </a:solidFill>
              <a:latin typeface="Chalkboard SE Bold"/>
              <a:cs typeface="Chalkboard SE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967" y="2832100"/>
            <a:ext cx="3987800" cy="118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467" y="3086095"/>
            <a:ext cx="1862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Require Maximal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Entropy 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29" y="984992"/>
            <a:ext cx="8684982" cy="54948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5067" y="3275226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49600" y="4179786"/>
            <a:ext cx="17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 SE Bold"/>
                <a:cs typeface="Chalkboard SE Bold"/>
              </a:rPr>
              <a:t>non polynomial</a:t>
            </a:r>
            <a:endParaRPr lang="en-US" dirty="0">
              <a:solidFill>
                <a:srgbClr val="FF0000"/>
              </a:solidFill>
              <a:latin typeface="Chalkboard SE Bold"/>
              <a:cs typeface="Chalkboard SE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8134" y="139168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 SE Bold"/>
                <a:cs typeface="Chalkboard SE Bold"/>
              </a:rPr>
              <a:t>LHC-data  incompatible</a:t>
            </a:r>
            <a:endParaRPr lang="en-US" dirty="0">
              <a:solidFill>
                <a:srgbClr val="FF0000"/>
              </a:solidFill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156459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334" y="238667"/>
            <a:ext cx="318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Modified Monopole Masses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66" y="559835"/>
            <a:ext cx="6062356" cy="5008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7592" y="5643605"/>
            <a:ext cx="3978540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/>
                <a:cs typeface="Arial"/>
              </a:rPr>
              <a:t>Ellis, NEM, You PLB 756, 25 (2016)</a:t>
            </a:r>
          </a:p>
        </p:txBody>
      </p:sp>
    </p:spTree>
    <p:extLst>
      <p:ext uri="{BB962C8B-B14F-4D97-AF65-F5344CB8AC3E}">
        <p14:creationId xmlns:p14="http://schemas.microsoft.com/office/powerpoint/2010/main" val="41021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334" y="238667"/>
            <a:ext cx="318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Modified Monopole Masses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66" y="559835"/>
            <a:ext cx="6062356" cy="5008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368" y="6348398"/>
            <a:ext cx="455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Gravitation can reduce the mass further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7592" y="5643605"/>
            <a:ext cx="3978540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/>
                <a:cs typeface="Arial"/>
              </a:rPr>
              <a:t>Ellis, NEM, You PLB 756, 25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5596" y="6402304"/>
            <a:ext cx="3621504" cy="369332"/>
          </a:xfrm>
          <a:prstGeom prst="rect">
            <a:avLst/>
          </a:prstGeom>
          <a:solidFill>
            <a:srgbClr val="21FF18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Cho, Kim, Yoon , arXiv:1605.08129</a:t>
            </a:r>
          </a:p>
        </p:txBody>
      </p:sp>
    </p:spTree>
    <p:extLst>
      <p:ext uri="{BB962C8B-B14F-4D97-AF65-F5344CB8AC3E}">
        <p14:creationId xmlns:p14="http://schemas.microsoft.com/office/powerpoint/2010/main" val="5960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38100" y="57531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</a:rPr>
              <a:t>   </a:t>
            </a:r>
            <a:endParaRPr lang="it-IT" sz="2000">
              <a:solidFill>
                <a:srgbClr val="FFFF00"/>
              </a:solidFill>
            </a:endParaRPr>
          </a:p>
          <a:p>
            <a:pPr eaLnBrk="1" hangingPunct="1"/>
            <a:r>
              <a:rPr lang="en-US" sz="2000" b="1">
                <a:solidFill>
                  <a:srgbClr val="FFFFFF"/>
                </a:solidFill>
              </a:rPr>
              <a:t>                        </a:t>
            </a:r>
            <a:endParaRPr lang="it-IT" sz="2000" b="1">
              <a:solidFill>
                <a:srgbClr val="FFFFFF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Other Monopole-like EW structures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244600"/>
            <a:ext cx="60580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Electroweak Strings (</a:t>
            </a:r>
            <a:r>
              <a:rPr lang="en-US" dirty="0" err="1" smtClean="0">
                <a:solidFill>
                  <a:schemeClr val="bg1"/>
                </a:solidFill>
              </a:rPr>
              <a:t>Nambu’s</a:t>
            </a:r>
            <a:r>
              <a:rPr lang="en-US" dirty="0" smtClean="0">
                <a:solidFill>
                  <a:schemeClr val="bg1"/>
                </a:solidFill>
              </a:rPr>
              <a:t>  Dumb-bell configurations)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Yang’s singular monopole in electroweak SU(2) Yang-Mills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9240" y="982990"/>
            <a:ext cx="1620957" cy="60016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Review: </a:t>
            </a:r>
          </a:p>
          <a:p>
            <a:r>
              <a:rPr lang="en-US" sz="1100" b="1" dirty="0" err="1" smtClean="0"/>
              <a:t>Achucarro</a:t>
            </a:r>
            <a:r>
              <a:rPr lang="en-US" sz="1100" b="1" dirty="0" smtClean="0"/>
              <a:t> &amp; </a:t>
            </a:r>
            <a:r>
              <a:rPr lang="en-US" sz="1100" b="1" dirty="0" err="1" smtClean="0"/>
              <a:t>Vachaspati</a:t>
            </a:r>
            <a:endParaRPr lang="en-US" sz="1100" b="1" dirty="0" smtClean="0"/>
          </a:p>
          <a:p>
            <a:r>
              <a:rPr lang="en-US" sz="1100" b="1" dirty="0" err="1" smtClean="0"/>
              <a:t>Phys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Repts</a:t>
            </a:r>
            <a:r>
              <a:rPr lang="en-US" sz="1100" b="1" dirty="0" smtClean="0"/>
              <a:t> 327 (2000)</a:t>
            </a:r>
            <a:endParaRPr lang="en-US" sz="1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721654"/>
            <a:ext cx="3390900" cy="104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2717800"/>
            <a:ext cx="12954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0" y="2717800"/>
            <a:ext cx="1689100" cy="39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0762" y="3987800"/>
            <a:ext cx="3259137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NB</a:t>
            </a:r>
            <a:r>
              <a:rPr lang="en-US" sz="1400" dirty="0" smtClean="0"/>
              <a:t>: Yang’s monopole  has IR infinities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err="1" smtClean="0">
                <a:sym typeface="Wingdings"/>
              </a:rPr>
              <a:t>regularised</a:t>
            </a:r>
            <a:r>
              <a:rPr lang="en-US" sz="1400" dirty="0" smtClean="0">
                <a:sym typeface="Wingdings"/>
              </a:rPr>
              <a:t> if embedded in gravity</a:t>
            </a:r>
            <a:r>
              <a:rPr lang="en-US" sz="1400" dirty="0" smtClean="0"/>
              <a:t> in even space-time dimensions: </a:t>
            </a:r>
          </a:p>
          <a:p>
            <a:endParaRPr lang="en-US" sz="1400" dirty="0"/>
          </a:p>
          <a:p>
            <a:r>
              <a:rPr lang="en-US" sz="1400" b="1" dirty="0" err="1" smtClean="0"/>
              <a:t>Cebeci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Sarioglu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Tekin</a:t>
            </a:r>
            <a:r>
              <a:rPr lang="en-US" sz="1400" b="1" dirty="0" smtClean="0"/>
              <a:t> </a:t>
            </a:r>
          </a:p>
          <a:p>
            <a:r>
              <a:rPr lang="en-US" sz="1400" b="1" dirty="0" err="1" smtClean="0"/>
              <a:t>Phys.Rev</a:t>
            </a:r>
            <a:r>
              <a:rPr lang="en-US" sz="1400" b="1" dirty="0"/>
              <a:t>. D78 (2008) 125016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899" y="3987800"/>
            <a:ext cx="31623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899" y="4508500"/>
            <a:ext cx="3161856" cy="484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899" y="4980464"/>
            <a:ext cx="1397000" cy="749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41755" y="3985280"/>
            <a:ext cx="168127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Reissner</a:t>
            </a:r>
            <a:r>
              <a:rPr lang="en-US" sz="1400" b="1" dirty="0" smtClean="0">
                <a:solidFill>
                  <a:srgbClr val="FF0000"/>
                </a:solidFill>
              </a:rPr>
              <a:t>-Nordstrom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Black Hole (BH)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3899" y="5156199"/>
            <a:ext cx="3277511" cy="5735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7900" y="5918200"/>
            <a:ext cx="757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If </a:t>
            </a:r>
            <a:r>
              <a:rPr lang="en-US" dirty="0" err="1" smtClean="0">
                <a:solidFill>
                  <a:srgbClr val="CCFFCC"/>
                </a:solidFill>
              </a:rPr>
              <a:t>TeV</a:t>
            </a:r>
            <a:r>
              <a:rPr lang="en-US" dirty="0" smtClean="0">
                <a:solidFill>
                  <a:srgbClr val="CCFFCC"/>
                </a:solidFill>
              </a:rPr>
              <a:t> BH produced @ LHC 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 could have </a:t>
            </a:r>
            <a:r>
              <a:rPr lang="en-US" dirty="0" err="1" smtClean="0">
                <a:solidFill>
                  <a:srgbClr val="CCFFCC"/>
                </a:solidFill>
                <a:sym typeface="Wingdings"/>
              </a:rPr>
              <a:t>TeV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 mass Yang monopoles as well? 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9774" y="1721654"/>
            <a:ext cx="2576417" cy="17101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27388" y="1721654"/>
            <a:ext cx="1228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Higgs field zeroes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264400" y="1983264"/>
            <a:ext cx="728190" cy="6075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67321" y="2799834"/>
            <a:ext cx="1078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antimonopole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6373" y="1912898"/>
            <a:ext cx="830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monopole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5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Other Monopole-like EW structures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800" y="1358900"/>
            <a:ext cx="78050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``Half Monopole </a:t>
            </a:r>
            <a:r>
              <a:rPr lang="en-US" dirty="0" smtClean="0">
                <a:solidFill>
                  <a:srgbClr val="FFFF00"/>
                </a:solidFill>
              </a:rPr>
              <a:t>AXISYMMETRIC </a:t>
            </a:r>
            <a:r>
              <a:rPr lang="en-US" dirty="0" smtClean="0">
                <a:solidFill>
                  <a:schemeClr val="bg1"/>
                </a:solidFill>
              </a:rPr>
              <a:t>Solution in Weinberg-Salam Model: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electromagnetic potential is singular along, say, z axis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with half the magnetic charge of Cho-</a:t>
            </a:r>
            <a:r>
              <a:rPr lang="en-US" dirty="0" err="1" smtClean="0">
                <a:solidFill>
                  <a:schemeClr val="bg1"/>
                </a:solidFill>
              </a:rPr>
              <a:t>Maison</a:t>
            </a:r>
            <a:r>
              <a:rPr lang="en-US" dirty="0" smtClean="0">
                <a:solidFill>
                  <a:schemeClr val="bg1"/>
                </a:solidFill>
              </a:rPr>
              <a:t> monopole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g = </a:t>
            </a:r>
            <a:r>
              <a:rPr lang="el-GR" dirty="0" smtClean="0">
                <a:solidFill>
                  <a:schemeClr val="bg1"/>
                </a:solidFill>
              </a:rPr>
              <a:t>2π/</a:t>
            </a:r>
            <a:r>
              <a:rPr lang="en-GB" dirty="0" smtClean="0">
                <a:solidFill>
                  <a:schemeClr val="bg1"/>
                </a:solidFill>
              </a:rPr>
              <a:t>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 U(1) magnetic field: solution is a finite-length line magnetic charge from </a:t>
            </a:r>
            <a:r>
              <a:rPr lang="en-US" i="1" dirty="0" smtClean="0">
                <a:solidFill>
                  <a:schemeClr val="bg1"/>
                </a:solidFill>
              </a:rPr>
              <a:t>r=0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SU(2) ‘t </a:t>
            </a:r>
            <a:r>
              <a:rPr lang="en-US" dirty="0" err="1" smtClean="0">
                <a:solidFill>
                  <a:schemeClr val="bg1"/>
                </a:solidFill>
              </a:rPr>
              <a:t>Hooft’s</a:t>
            </a:r>
            <a:r>
              <a:rPr lang="en-US" dirty="0" smtClean="0">
                <a:solidFill>
                  <a:schemeClr val="bg1"/>
                </a:solidFill>
              </a:rPr>
              <a:t> magnetic field: is a point magnetic charge located at </a:t>
            </a:r>
            <a:r>
              <a:rPr lang="en-US" i="1" dirty="0" smtClean="0">
                <a:solidFill>
                  <a:schemeClr val="bg1"/>
                </a:solidFill>
              </a:rPr>
              <a:t>r=0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has magnetic dipole moment that decreases exponentially with increasing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Higgs self-coupling 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GB" baseline="30000" dirty="0" smtClean="0">
                <a:solidFill>
                  <a:schemeClr val="bg1"/>
                </a:solidFill>
              </a:rPr>
              <a:t>1/2 </a:t>
            </a:r>
            <a:r>
              <a:rPr lang="en-GB" dirty="0" smtClean="0">
                <a:solidFill>
                  <a:schemeClr val="bg1"/>
                </a:solidFill>
              </a:rPr>
              <a:t>@ sin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l-GR" dirty="0" smtClean="0">
                <a:solidFill>
                  <a:schemeClr val="bg1"/>
                </a:solidFill>
              </a:rPr>
              <a:t>θ</a:t>
            </a:r>
            <a:r>
              <a:rPr lang="en-GB" baseline="-25000" dirty="0" smtClean="0">
                <a:solidFill>
                  <a:schemeClr val="bg1"/>
                </a:solidFill>
              </a:rPr>
              <a:t>W</a:t>
            </a:r>
            <a:r>
              <a:rPr lang="en-GB" dirty="0" smtClean="0">
                <a:solidFill>
                  <a:schemeClr val="bg1"/>
                </a:solidFill>
              </a:rPr>
              <a:t> = 0.23</a:t>
            </a:r>
            <a:endParaRPr lang="en-GB" baseline="30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IMPORTANT</a:t>
            </a:r>
            <a:r>
              <a:rPr lang="en-US" dirty="0" smtClean="0">
                <a:solidFill>
                  <a:srgbClr val="FFFF00"/>
                </a:solidFill>
              </a:rPr>
              <a:t>: FINITE TOTAL ENERGY proportional to </a:t>
            </a:r>
            <a:r>
              <a:rPr lang="el-GR" dirty="0" smtClean="0">
                <a:solidFill>
                  <a:srgbClr val="FFFF00"/>
                </a:solidFill>
              </a:rPr>
              <a:t>(1/2) </a:t>
            </a:r>
            <a:r>
              <a:rPr lang="en-US" dirty="0" smtClean="0">
                <a:solidFill>
                  <a:srgbClr val="FFFF00"/>
                </a:solidFill>
              </a:rPr>
              <a:t>Log</a:t>
            </a:r>
            <a:r>
              <a:rPr lang="el-GR" dirty="0" smtClean="0">
                <a:solidFill>
                  <a:srgbClr val="FFFF00"/>
                </a:solidFill>
              </a:rPr>
              <a:t> λ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5300" y="816064"/>
            <a:ext cx="3517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Rosy </a:t>
            </a:r>
            <a:r>
              <a:rPr lang="en-US" sz="1400" b="1" dirty="0" err="1" smtClean="0"/>
              <a:t>They,Ban</a:t>
            </a:r>
            <a:r>
              <a:rPr lang="en-US" sz="1400" b="1" dirty="0" err="1"/>
              <a:t>-Loong</a:t>
            </a:r>
            <a:r>
              <a:rPr lang="en-US" sz="1400" b="1" dirty="0"/>
              <a:t> </a:t>
            </a:r>
            <a:r>
              <a:rPr lang="en-US" sz="1400" b="1" dirty="0" smtClean="0"/>
              <a:t>Ng &amp; </a:t>
            </a:r>
            <a:r>
              <a:rPr lang="en-US" sz="1400" b="1" dirty="0" err="1" smtClean="0"/>
              <a:t>Khai</a:t>
            </a:r>
            <a:r>
              <a:rPr lang="en-US" sz="1400" b="1" dirty="0"/>
              <a:t>-</a:t>
            </a:r>
            <a:r>
              <a:rPr lang="en-US" sz="1400" b="1" dirty="0" smtClean="0"/>
              <a:t>Ming Wong</a:t>
            </a:r>
          </a:p>
          <a:p>
            <a:r>
              <a:rPr lang="en-US" sz="1400" b="1" i="1" dirty="0" err="1" smtClean="0"/>
              <a:t>arXiv</a:t>
            </a:r>
            <a:r>
              <a:rPr lang="en-US" sz="1400" b="1" i="1" dirty="0" smtClean="0"/>
              <a:t>: 1406.0978</a:t>
            </a:r>
            <a:endParaRPr lang="en-US" sz="1400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22" y="4533900"/>
            <a:ext cx="80899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3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Other Monopole-like EW structures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800" y="1358900"/>
            <a:ext cx="78050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``Half Monopole </a:t>
            </a:r>
            <a:r>
              <a:rPr lang="en-US" dirty="0" smtClean="0">
                <a:solidFill>
                  <a:srgbClr val="FFFF00"/>
                </a:solidFill>
              </a:rPr>
              <a:t>AXISYMMETRIC </a:t>
            </a:r>
            <a:r>
              <a:rPr lang="en-US" dirty="0" smtClean="0">
                <a:solidFill>
                  <a:schemeClr val="bg1"/>
                </a:solidFill>
              </a:rPr>
              <a:t>Solution in Weinberg-Salam Model: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electromagnetic potential is singular along, say, z axis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with half the magnetic charge of Cho-</a:t>
            </a:r>
            <a:r>
              <a:rPr lang="en-US" dirty="0" err="1" smtClean="0">
                <a:solidFill>
                  <a:schemeClr val="bg1"/>
                </a:solidFill>
              </a:rPr>
              <a:t>Maison</a:t>
            </a:r>
            <a:r>
              <a:rPr lang="en-US" dirty="0" smtClean="0">
                <a:solidFill>
                  <a:schemeClr val="bg1"/>
                </a:solidFill>
              </a:rPr>
              <a:t> monopole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g = </a:t>
            </a:r>
            <a:r>
              <a:rPr lang="el-GR" dirty="0" smtClean="0">
                <a:solidFill>
                  <a:schemeClr val="bg1"/>
                </a:solidFill>
              </a:rPr>
              <a:t>2π/</a:t>
            </a:r>
            <a:r>
              <a:rPr lang="en-GB" dirty="0" smtClean="0">
                <a:solidFill>
                  <a:schemeClr val="bg1"/>
                </a:solidFill>
              </a:rPr>
              <a:t>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 U(1) magnetic field: solution is a finite-length line magnetic charge from </a:t>
            </a:r>
            <a:r>
              <a:rPr lang="en-US" i="1" dirty="0" smtClean="0">
                <a:solidFill>
                  <a:schemeClr val="bg1"/>
                </a:solidFill>
              </a:rPr>
              <a:t>r=0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SU(2) ‘t </a:t>
            </a:r>
            <a:r>
              <a:rPr lang="en-US" dirty="0" err="1" smtClean="0">
                <a:solidFill>
                  <a:schemeClr val="bg1"/>
                </a:solidFill>
              </a:rPr>
              <a:t>Hooft’s</a:t>
            </a:r>
            <a:r>
              <a:rPr lang="en-US" dirty="0" smtClean="0">
                <a:solidFill>
                  <a:schemeClr val="bg1"/>
                </a:solidFill>
              </a:rPr>
              <a:t> magnetic field: is a point magnetic charge located at </a:t>
            </a:r>
            <a:r>
              <a:rPr lang="en-US" i="1" dirty="0" smtClean="0">
                <a:solidFill>
                  <a:schemeClr val="bg1"/>
                </a:solidFill>
              </a:rPr>
              <a:t>r=0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has magnetic dipole moment that decreases exponentially with increasing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Higgs self-coupling 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GB" baseline="30000" dirty="0" smtClean="0">
                <a:solidFill>
                  <a:schemeClr val="bg1"/>
                </a:solidFill>
              </a:rPr>
              <a:t>1/2 </a:t>
            </a:r>
            <a:r>
              <a:rPr lang="en-GB" dirty="0" smtClean="0">
                <a:solidFill>
                  <a:schemeClr val="bg1"/>
                </a:solidFill>
              </a:rPr>
              <a:t>@ sin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l-GR" dirty="0" smtClean="0">
                <a:solidFill>
                  <a:schemeClr val="bg1"/>
                </a:solidFill>
              </a:rPr>
              <a:t>θ</a:t>
            </a:r>
            <a:r>
              <a:rPr lang="en-GB" baseline="-25000" dirty="0" smtClean="0">
                <a:solidFill>
                  <a:schemeClr val="bg1"/>
                </a:solidFill>
              </a:rPr>
              <a:t>W</a:t>
            </a:r>
            <a:r>
              <a:rPr lang="en-GB" dirty="0" smtClean="0">
                <a:solidFill>
                  <a:schemeClr val="bg1"/>
                </a:solidFill>
              </a:rPr>
              <a:t> = 0.23</a:t>
            </a:r>
            <a:endParaRPr lang="en-GB" baseline="30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IMPORTANT</a:t>
            </a:r>
            <a:r>
              <a:rPr lang="en-US" dirty="0" smtClean="0">
                <a:solidFill>
                  <a:srgbClr val="FFFF00"/>
                </a:solidFill>
              </a:rPr>
              <a:t>: FINITE TOTAL ENERGY proportional to </a:t>
            </a:r>
            <a:r>
              <a:rPr lang="el-GR" dirty="0" smtClean="0">
                <a:solidFill>
                  <a:srgbClr val="FFFF00"/>
                </a:solidFill>
              </a:rPr>
              <a:t>(1/2) </a:t>
            </a:r>
            <a:r>
              <a:rPr lang="en-US" dirty="0" smtClean="0">
                <a:solidFill>
                  <a:srgbClr val="FFFF00"/>
                </a:solidFill>
              </a:rPr>
              <a:t>Log</a:t>
            </a:r>
            <a:r>
              <a:rPr lang="el-GR" dirty="0" smtClean="0">
                <a:solidFill>
                  <a:srgbClr val="FFFF00"/>
                </a:solidFill>
              </a:rPr>
              <a:t> λ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5300" y="816064"/>
            <a:ext cx="3517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Rosy </a:t>
            </a:r>
            <a:r>
              <a:rPr lang="en-US" sz="1400" b="1" dirty="0" err="1" smtClean="0"/>
              <a:t>They,Ban</a:t>
            </a:r>
            <a:r>
              <a:rPr lang="en-US" sz="1400" b="1" dirty="0" err="1"/>
              <a:t>-Loong</a:t>
            </a:r>
            <a:r>
              <a:rPr lang="en-US" sz="1400" b="1" dirty="0"/>
              <a:t> </a:t>
            </a:r>
            <a:r>
              <a:rPr lang="en-US" sz="1400" b="1" dirty="0" smtClean="0"/>
              <a:t>Ng &amp; </a:t>
            </a:r>
            <a:r>
              <a:rPr lang="en-US" sz="1400" b="1" dirty="0" err="1" smtClean="0"/>
              <a:t>Khai</a:t>
            </a:r>
            <a:r>
              <a:rPr lang="en-US" sz="1400" b="1" dirty="0"/>
              <a:t>-</a:t>
            </a:r>
            <a:r>
              <a:rPr lang="en-US" sz="1400" b="1" dirty="0" smtClean="0"/>
              <a:t>Ming Wong</a:t>
            </a:r>
          </a:p>
          <a:p>
            <a:r>
              <a:rPr lang="en-US" sz="1400" b="1" i="1" dirty="0" err="1" smtClean="0"/>
              <a:t>arXiv</a:t>
            </a:r>
            <a:r>
              <a:rPr lang="en-US" sz="1400" b="1" i="1" dirty="0" smtClean="0"/>
              <a:t>: 1406.0978</a:t>
            </a:r>
            <a:endParaRPr lang="en-US" sz="1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41300" y="4952305"/>
            <a:ext cx="8642685" cy="1384995"/>
          </a:xfrm>
          <a:prstGeom prst="rect">
            <a:avLst/>
          </a:prstGeom>
          <a:solidFill>
            <a:schemeClr val="bg2"/>
          </a:solidFill>
          <a:ln w="603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CAN EXIST EITHER AS ISOLATED MAGNETIC LINES OR IN </a:t>
            </a:r>
          </a:p>
          <a:p>
            <a:r>
              <a:rPr lang="en-US" sz="2800" dirty="0" smtClean="0"/>
              <a:t>MONOPOLE-ANTIMONOPOLE PAIRS</a:t>
            </a:r>
          </a:p>
          <a:p>
            <a:r>
              <a:rPr lang="en-US" sz="2800" dirty="0" smtClean="0"/>
              <a:t>CONNECTED BY A Z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FLUX TUBE INSIDE SPHALERONS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1689100"/>
            <a:ext cx="6324600" cy="322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100" y="1975534"/>
            <a:ext cx="2340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Hindmarsh</a:t>
            </a:r>
            <a:r>
              <a:rPr lang="en-US" sz="1600" b="1" dirty="0" smtClean="0"/>
              <a:t> &amp; James (94)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1910834"/>
            <a:ext cx="234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Sphaleron</a:t>
            </a:r>
            <a:r>
              <a:rPr lang="en-US" b="1" dirty="0" smtClean="0">
                <a:solidFill>
                  <a:srgbClr val="0000FF"/>
                </a:solidFill>
              </a:rPr>
              <a:t> Inside Look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9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Other Monopole-like EW structures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800" y="1358900"/>
            <a:ext cx="78050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``Half Monopole </a:t>
            </a:r>
            <a:r>
              <a:rPr lang="en-US" dirty="0" smtClean="0">
                <a:solidFill>
                  <a:srgbClr val="FFFF00"/>
                </a:solidFill>
              </a:rPr>
              <a:t>AXISYMMETRIC </a:t>
            </a:r>
            <a:r>
              <a:rPr lang="en-US" dirty="0" smtClean="0">
                <a:solidFill>
                  <a:schemeClr val="bg1"/>
                </a:solidFill>
              </a:rPr>
              <a:t>Solution in Weinberg-Salam Model: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electromagnetic potential is singular along, say, z axis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with half the magnetic charge of Cho-</a:t>
            </a:r>
            <a:r>
              <a:rPr lang="en-US" dirty="0" err="1" smtClean="0">
                <a:solidFill>
                  <a:schemeClr val="bg1"/>
                </a:solidFill>
              </a:rPr>
              <a:t>Maison</a:t>
            </a:r>
            <a:r>
              <a:rPr lang="en-US" dirty="0" smtClean="0">
                <a:solidFill>
                  <a:schemeClr val="bg1"/>
                </a:solidFill>
              </a:rPr>
              <a:t> monopole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g = </a:t>
            </a:r>
            <a:r>
              <a:rPr lang="el-GR" dirty="0" smtClean="0">
                <a:solidFill>
                  <a:schemeClr val="bg1"/>
                </a:solidFill>
              </a:rPr>
              <a:t>2π/</a:t>
            </a:r>
            <a:r>
              <a:rPr lang="en-GB" dirty="0" smtClean="0">
                <a:solidFill>
                  <a:schemeClr val="bg1"/>
                </a:solidFill>
              </a:rPr>
              <a:t>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 U(1) magnetic field: solution is a finite-length line magnetic charge from </a:t>
            </a:r>
            <a:r>
              <a:rPr lang="en-US" i="1" dirty="0" smtClean="0">
                <a:solidFill>
                  <a:schemeClr val="bg1"/>
                </a:solidFill>
              </a:rPr>
              <a:t>r=0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SU(2) ‘t </a:t>
            </a:r>
            <a:r>
              <a:rPr lang="en-US" dirty="0" err="1" smtClean="0">
                <a:solidFill>
                  <a:schemeClr val="bg1"/>
                </a:solidFill>
              </a:rPr>
              <a:t>Hooft’s</a:t>
            </a:r>
            <a:r>
              <a:rPr lang="en-US" dirty="0" smtClean="0">
                <a:solidFill>
                  <a:schemeClr val="bg1"/>
                </a:solidFill>
              </a:rPr>
              <a:t> magnetic field: is a point magnetic charge located at </a:t>
            </a:r>
            <a:r>
              <a:rPr lang="en-US" i="1" dirty="0" smtClean="0">
                <a:solidFill>
                  <a:schemeClr val="bg1"/>
                </a:solidFill>
              </a:rPr>
              <a:t>r=0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has magnetic dipole moment that decreases exponentially with increasing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Higgs self-coupling 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GB" baseline="30000" dirty="0" smtClean="0">
                <a:solidFill>
                  <a:schemeClr val="bg1"/>
                </a:solidFill>
              </a:rPr>
              <a:t>1/2 </a:t>
            </a:r>
            <a:r>
              <a:rPr lang="en-GB" dirty="0" smtClean="0">
                <a:solidFill>
                  <a:schemeClr val="bg1"/>
                </a:solidFill>
              </a:rPr>
              <a:t>@ sin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l-GR" dirty="0" smtClean="0">
                <a:solidFill>
                  <a:schemeClr val="bg1"/>
                </a:solidFill>
              </a:rPr>
              <a:t>θ</a:t>
            </a:r>
            <a:r>
              <a:rPr lang="en-GB" baseline="-25000" dirty="0" smtClean="0">
                <a:solidFill>
                  <a:schemeClr val="bg1"/>
                </a:solidFill>
              </a:rPr>
              <a:t>W</a:t>
            </a:r>
            <a:r>
              <a:rPr lang="en-GB" dirty="0" smtClean="0">
                <a:solidFill>
                  <a:schemeClr val="bg1"/>
                </a:solidFill>
              </a:rPr>
              <a:t> = 0.23</a:t>
            </a:r>
            <a:endParaRPr lang="en-GB" baseline="30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IMPORTANT</a:t>
            </a:r>
            <a:r>
              <a:rPr lang="en-US" dirty="0" smtClean="0">
                <a:solidFill>
                  <a:srgbClr val="FFFF00"/>
                </a:solidFill>
              </a:rPr>
              <a:t>: FINITE TOTAL ENERGY proportional to </a:t>
            </a:r>
            <a:r>
              <a:rPr lang="el-GR" dirty="0" smtClean="0">
                <a:solidFill>
                  <a:srgbClr val="FFFF00"/>
                </a:solidFill>
              </a:rPr>
              <a:t>(1/2) </a:t>
            </a:r>
            <a:r>
              <a:rPr lang="en-US" dirty="0" smtClean="0">
                <a:solidFill>
                  <a:srgbClr val="FFFF00"/>
                </a:solidFill>
              </a:rPr>
              <a:t>Log</a:t>
            </a:r>
            <a:r>
              <a:rPr lang="el-GR" dirty="0" smtClean="0">
                <a:solidFill>
                  <a:srgbClr val="FFFF00"/>
                </a:solidFill>
              </a:rPr>
              <a:t> λ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5300" y="816064"/>
            <a:ext cx="3517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Rosy </a:t>
            </a:r>
            <a:r>
              <a:rPr lang="en-US" sz="1400" b="1" dirty="0" err="1" smtClean="0"/>
              <a:t>They,Ban</a:t>
            </a:r>
            <a:r>
              <a:rPr lang="en-US" sz="1400" b="1" dirty="0" err="1"/>
              <a:t>-Loong</a:t>
            </a:r>
            <a:r>
              <a:rPr lang="en-US" sz="1400" b="1" dirty="0"/>
              <a:t> </a:t>
            </a:r>
            <a:r>
              <a:rPr lang="en-US" sz="1400" b="1" dirty="0" smtClean="0"/>
              <a:t>Ng &amp; </a:t>
            </a:r>
            <a:r>
              <a:rPr lang="en-US" sz="1400" b="1" dirty="0" err="1" smtClean="0"/>
              <a:t>Khai</a:t>
            </a:r>
            <a:r>
              <a:rPr lang="en-US" sz="1400" b="1" dirty="0"/>
              <a:t>-</a:t>
            </a:r>
            <a:r>
              <a:rPr lang="en-US" sz="1400" b="1" dirty="0" smtClean="0"/>
              <a:t>Ming Wong</a:t>
            </a:r>
          </a:p>
          <a:p>
            <a:r>
              <a:rPr lang="en-US" sz="1400" b="1" i="1" dirty="0" err="1" smtClean="0"/>
              <a:t>arXiv</a:t>
            </a:r>
            <a:r>
              <a:rPr lang="en-US" sz="1400" b="1" i="1" dirty="0" smtClean="0"/>
              <a:t>: 1406.0978</a:t>
            </a:r>
            <a:endParaRPr lang="en-US" sz="1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41300" y="4952305"/>
            <a:ext cx="8642685" cy="1384995"/>
          </a:xfrm>
          <a:prstGeom prst="rect">
            <a:avLst/>
          </a:prstGeom>
          <a:solidFill>
            <a:schemeClr val="bg2"/>
          </a:solidFill>
          <a:ln w="603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CAN EXIST EITHER AS ISOLATED MAGNETIC LINES OR IN </a:t>
            </a:r>
          </a:p>
          <a:p>
            <a:r>
              <a:rPr lang="en-US" sz="2800" dirty="0" smtClean="0"/>
              <a:t>MONOPOLE-ANTIMONOPOLE PAIRS</a:t>
            </a:r>
          </a:p>
          <a:p>
            <a:r>
              <a:rPr lang="en-US" sz="2800" dirty="0" smtClean="0"/>
              <a:t>CONNECTED BY A Z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FLUX TUBE INSIDE SPHALERONS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1689100"/>
            <a:ext cx="6324600" cy="322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100" y="1975534"/>
            <a:ext cx="2340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Hindmarsh</a:t>
            </a:r>
            <a:r>
              <a:rPr lang="en-US" sz="1600" b="1" dirty="0" smtClean="0"/>
              <a:t> &amp; James (94)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helical magnetic 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1910834"/>
            <a:ext cx="234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Sphaleron</a:t>
            </a:r>
            <a:r>
              <a:rPr lang="en-US" b="1" dirty="0" smtClean="0">
                <a:solidFill>
                  <a:srgbClr val="0000FF"/>
                </a:solidFill>
              </a:rPr>
              <a:t> Inside Look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06700" y="2400300"/>
            <a:ext cx="431800" cy="16001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489200" y="3169910"/>
            <a:ext cx="736600" cy="79249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613400" y="4089400"/>
            <a:ext cx="1066800" cy="60960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715000" y="2560310"/>
            <a:ext cx="711200" cy="89409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8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Other Monopole-like EW structures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800" y="13589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4085" y="1211590"/>
            <a:ext cx="3009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</a:t>
            </a:r>
            <a:r>
              <a:rPr lang="en-US" sz="1400" b="1" dirty="0"/>
              <a:t>. G. Pak</a:t>
            </a:r>
            <a:r>
              <a:rPr lang="en-US" sz="1400" b="1" dirty="0" smtClean="0"/>
              <a:t>, P</a:t>
            </a:r>
            <a:r>
              <a:rPr lang="en-US" sz="1400" b="1" dirty="0"/>
              <a:t>. M. Zhang</a:t>
            </a:r>
            <a:r>
              <a:rPr lang="en-US" sz="1400" b="1" dirty="0" smtClean="0"/>
              <a:t>, </a:t>
            </a:r>
            <a:r>
              <a:rPr lang="en-US" sz="1400" b="1" dirty="0"/>
              <a:t>and L. P. </a:t>
            </a:r>
            <a:r>
              <a:rPr lang="en-US" sz="1400" b="1" dirty="0" err="1"/>
              <a:t>Zou</a:t>
            </a:r>
            <a:endParaRPr lang="en-US" sz="1400" b="1" i="1" dirty="0" smtClean="0"/>
          </a:p>
          <a:p>
            <a:r>
              <a:rPr lang="en-US" sz="1400" b="1" i="1" dirty="0" err="1" smtClean="0"/>
              <a:t>arXiv</a:t>
            </a:r>
            <a:r>
              <a:rPr lang="en-US" sz="1400" b="1" i="1" dirty="0" smtClean="0"/>
              <a:t>: 1311.7567v3</a:t>
            </a:r>
            <a:endParaRPr lang="en-US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31800" y="1035734"/>
            <a:ext cx="514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Similar </a:t>
            </a:r>
            <a:r>
              <a:rPr lang="en-US" dirty="0" err="1" smtClean="0">
                <a:solidFill>
                  <a:schemeClr val="bg1"/>
                </a:solidFill>
              </a:rPr>
              <a:t>sphaleron</a:t>
            </a:r>
            <a:r>
              <a:rPr lang="en-US" dirty="0" smtClean="0">
                <a:solidFill>
                  <a:schemeClr val="bg1"/>
                </a:solidFill>
              </a:rPr>
              <a:t>-related solutions with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screened magnetic field </a:t>
            </a:r>
            <a:r>
              <a:rPr lang="en-US" dirty="0" smtClean="0">
                <a:solidFill>
                  <a:schemeClr val="bg1"/>
                </a:solidFill>
              </a:rPr>
              <a:t>have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been discussed in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734810"/>
            <a:ext cx="3327400" cy="4991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8591" y="1959064"/>
            <a:ext cx="395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Helical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screened magnetic field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000" y="4648200"/>
            <a:ext cx="48782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 Density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FINITE TOTAL ENERGY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03700" y="2298700"/>
            <a:ext cx="2730500" cy="2324100"/>
          </a:xfrm>
          <a:prstGeom prst="straightConnector1">
            <a:avLst/>
          </a:prstGeom>
          <a:ln w="79375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94400" y="5130800"/>
            <a:ext cx="2694180" cy="64633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Estimated by a </a:t>
            </a:r>
            <a:r>
              <a:rPr lang="en-US" dirty="0" err="1" smtClean="0"/>
              <a:t>variational</a:t>
            </a:r>
            <a:endParaRPr lang="en-US" dirty="0" smtClean="0"/>
          </a:p>
          <a:p>
            <a:r>
              <a:rPr lang="en-US" dirty="0" smtClean="0"/>
              <a:t>method to be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≥ 4.3 </a:t>
            </a:r>
            <a:r>
              <a:rPr lang="en-US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TeV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7359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1066" y="243469"/>
            <a:ext cx="3091712" cy="36933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Black-Hole Geometries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200" y="880538"/>
            <a:ext cx="72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Black"/>
                <a:cs typeface="Arial Black"/>
              </a:rPr>
              <a:t>Reissner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-Nordstrom (non-rotating, mass </a:t>
            </a:r>
            <a:r>
              <a:rPr lang="en-US" i="1" dirty="0" smtClean="0">
                <a:solidFill>
                  <a:srgbClr val="FF0000"/>
                </a:solidFill>
                <a:latin typeface="Arial Black"/>
                <a:cs typeface="Arial Black"/>
              </a:rPr>
              <a:t>M,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charged (Q)) 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71" y="1323725"/>
            <a:ext cx="5079999" cy="53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Other Monopole-like EW structures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800" y="13589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4085" y="1211590"/>
            <a:ext cx="3009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</a:t>
            </a:r>
            <a:r>
              <a:rPr lang="en-US" sz="1400" b="1" dirty="0"/>
              <a:t>. G. Pak</a:t>
            </a:r>
            <a:r>
              <a:rPr lang="en-US" sz="1400" b="1" dirty="0" smtClean="0"/>
              <a:t>, P</a:t>
            </a:r>
            <a:r>
              <a:rPr lang="en-US" sz="1400" b="1" dirty="0"/>
              <a:t>. M. Zhang</a:t>
            </a:r>
            <a:r>
              <a:rPr lang="en-US" sz="1400" b="1" dirty="0" smtClean="0"/>
              <a:t>, </a:t>
            </a:r>
            <a:r>
              <a:rPr lang="en-US" sz="1400" b="1" dirty="0"/>
              <a:t>and L. P. </a:t>
            </a:r>
            <a:r>
              <a:rPr lang="en-US" sz="1400" b="1" dirty="0" err="1"/>
              <a:t>Zou</a:t>
            </a:r>
            <a:endParaRPr lang="en-US" sz="1400" b="1" i="1" dirty="0" smtClean="0"/>
          </a:p>
          <a:p>
            <a:r>
              <a:rPr lang="en-US" sz="1400" b="1" i="1" dirty="0" err="1" smtClean="0"/>
              <a:t>arXiv</a:t>
            </a:r>
            <a:r>
              <a:rPr lang="en-US" sz="1400" b="1" i="1" dirty="0" smtClean="0"/>
              <a:t>: 1311.7567v3</a:t>
            </a:r>
            <a:endParaRPr lang="en-US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31800" y="1035734"/>
            <a:ext cx="514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Similar </a:t>
            </a:r>
            <a:r>
              <a:rPr lang="en-US" dirty="0" err="1" smtClean="0">
                <a:solidFill>
                  <a:schemeClr val="bg1"/>
                </a:solidFill>
              </a:rPr>
              <a:t>sphaleron</a:t>
            </a:r>
            <a:r>
              <a:rPr lang="en-US" dirty="0" smtClean="0">
                <a:solidFill>
                  <a:schemeClr val="bg1"/>
                </a:solidFill>
              </a:rPr>
              <a:t>-related solutions with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screened magnetic field </a:t>
            </a:r>
            <a:r>
              <a:rPr lang="en-US" dirty="0" smtClean="0">
                <a:solidFill>
                  <a:schemeClr val="bg1"/>
                </a:solidFill>
              </a:rPr>
              <a:t>have been </a:t>
            </a:r>
            <a:r>
              <a:rPr lang="en-US" dirty="0" smtClean="0">
                <a:solidFill>
                  <a:schemeClr val="bg1"/>
                </a:solidFill>
              </a:rPr>
              <a:t>discussed in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734810"/>
            <a:ext cx="3327400" cy="4991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8591" y="1959064"/>
            <a:ext cx="395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Helical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screened magnetic field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000" y="4648200"/>
            <a:ext cx="48782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 Density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FINITE TOTAL ENERGY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03700" y="2298700"/>
            <a:ext cx="2730500" cy="2324100"/>
          </a:xfrm>
          <a:prstGeom prst="straightConnector1">
            <a:avLst/>
          </a:prstGeom>
          <a:ln w="79375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94400" y="5130800"/>
            <a:ext cx="2694180" cy="64633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Estimated by a </a:t>
            </a:r>
            <a:r>
              <a:rPr lang="en-US" dirty="0" err="1" smtClean="0"/>
              <a:t>variational</a:t>
            </a:r>
            <a:endParaRPr lang="en-US" dirty="0" smtClean="0"/>
          </a:p>
          <a:p>
            <a:r>
              <a:rPr lang="en-US" dirty="0" smtClean="0"/>
              <a:t>method to be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≥ 4.3 </a:t>
            </a:r>
            <a:r>
              <a:rPr lang="en-US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TeV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4200" y="2578100"/>
            <a:ext cx="2079991" cy="20313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 smtClean="0"/>
              <a:t>But such </a:t>
            </a:r>
            <a:r>
              <a:rPr lang="en-US" dirty="0" err="1" smtClean="0"/>
              <a:t>sphaleron</a:t>
            </a:r>
            <a:endParaRPr lang="en-US" dirty="0" smtClean="0"/>
          </a:p>
          <a:p>
            <a:r>
              <a:rPr lang="en-US" dirty="0" smtClean="0"/>
              <a:t>related solutions </a:t>
            </a:r>
          </a:p>
          <a:p>
            <a:r>
              <a:rPr lang="en-US" dirty="0" smtClean="0"/>
              <a:t>are </a:t>
            </a:r>
            <a:r>
              <a:rPr lang="en-US" b="1" i="1" dirty="0" smtClean="0">
                <a:solidFill>
                  <a:srgbClr val="FF0000"/>
                </a:solidFill>
              </a:rPr>
              <a:t>unstable</a:t>
            </a:r>
            <a:r>
              <a:rPr lang="en-US" dirty="0" smtClean="0"/>
              <a:t>….</a:t>
            </a:r>
          </a:p>
          <a:p>
            <a:r>
              <a:rPr lang="en-US" dirty="0" smtClean="0"/>
              <a:t>could they be </a:t>
            </a:r>
          </a:p>
          <a:p>
            <a:r>
              <a:rPr lang="en-US" dirty="0" err="1" smtClean="0"/>
              <a:t>stabilised</a:t>
            </a:r>
            <a:r>
              <a:rPr lang="en-US" dirty="0" smtClean="0"/>
              <a:t> ? </a:t>
            </a:r>
            <a:r>
              <a:rPr lang="en-US" dirty="0" smtClean="0">
                <a:sym typeface="Wingdings"/>
              </a:rPr>
              <a:t></a:t>
            </a:r>
          </a:p>
          <a:p>
            <a:r>
              <a:rPr lang="en-US" dirty="0" smtClean="0">
                <a:sym typeface="Wingdings"/>
              </a:rPr>
              <a:t>relevant @ LHC </a:t>
            </a:r>
          </a:p>
          <a:p>
            <a:r>
              <a:rPr lang="en-US" dirty="0" smtClean="0">
                <a:sym typeface="Wingdings"/>
              </a:rPr>
              <a:t>&amp; </a:t>
            </a:r>
            <a:r>
              <a:rPr lang="en-US" dirty="0" err="1" smtClean="0">
                <a:sym typeface="Wingdings"/>
              </a:rPr>
              <a:t>MoeDAL</a:t>
            </a:r>
            <a:r>
              <a:rPr lang="en-US" dirty="0" smtClean="0">
                <a:sym typeface="Wingdings"/>
              </a:rPr>
              <a:t>?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376" y="2590800"/>
            <a:ext cx="11178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3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07" y="1404203"/>
            <a:ext cx="7764941" cy="415498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atin typeface="Bauhaus 93"/>
                <a:cs typeface="Bauhaus 93"/>
              </a:rPr>
              <a:t>Magnetic Monopole </a:t>
            </a:r>
          </a:p>
          <a:p>
            <a:pPr algn="ctr"/>
            <a:r>
              <a:rPr lang="en-US" sz="6600" dirty="0" smtClean="0">
                <a:latin typeface="Bauhaus 93"/>
                <a:cs typeface="Bauhaus 93"/>
              </a:rPr>
              <a:t>Properties </a:t>
            </a:r>
          </a:p>
          <a:p>
            <a:pPr algn="ctr"/>
            <a:r>
              <a:rPr lang="en-US" sz="6600" dirty="0" smtClean="0">
                <a:latin typeface="Bauhaus 93"/>
                <a:cs typeface="Bauhaus 93"/>
              </a:rPr>
              <a:t>– </a:t>
            </a:r>
            <a:r>
              <a:rPr lang="en-US" sz="6600" dirty="0" err="1" smtClean="0">
                <a:solidFill>
                  <a:srgbClr val="0000FF"/>
                </a:solidFill>
                <a:latin typeface="Bauhaus 93"/>
                <a:cs typeface="Bauhaus 93"/>
              </a:rPr>
              <a:t>behaviour</a:t>
            </a:r>
            <a:r>
              <a:rPr lang="en-US" sz="6600" dirty="0" smtClean="0">
                <a:solidFill>
                  <a:srgbClr val="0000FF"/>
                </a:solidFill>
                <a:latin typeface="Bauhaus 93"/>
                <a:cs typeface="Bauhaus 93"/>
              </a:rPr>
              <a:t> </a:t>
            </a:r>
          </a:p>
          <a:p>
            <a:pPr algn="ctr"/>
            <a:r>
              <a:rPr lang="en-US" sz="6600" dirty="0" smtClean="0">
                <a:solidFill>
                  <a:srgbClr val="0000FF"/>
                </a:solidFill>
                <a:latin typeface="Bauhaus 93"/>
                <a:cs typeface="Bauhaus 93"/>
              </a:rPr>
              <a:t>in matter</a:t>
            </a:r>
            <a:endParaRPr lang="en-US" sz="6600" dirty="0">
              <a:solidFill>
                <a:srgbClr val="0000FF"/>
              </a:solidFill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68024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Pictures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047" y="2505581"/>
            <a:ext cx="3168774" cy="216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Magnetic Monopole Properties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4585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87867" y="4538132"/>
            <a:ext cx="3352800" cy="2029673"/>
          </a:xfrm>
          <a:prstGeom prst="roundRect">
            <a:avLst>
              <a:gd name="adj" fmla="val 41015"/>
            </a:avLst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Energy acquired in a magnetic field =2.06MeV/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gauss.m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2TeV in a 10m, 10T LHC magnet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81600" y="4910667"/>
            <a:ext cx="3674534" cy="1371599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The monopole  mass is not predicted within the Dirac</a:t>
            </a:r>
            <a:r>
              <a:rPr lang="ja-JP" alt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’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s theory.</a:t>
            </a:r>
          </a:p>
        </p:txBody>
      </p:sp>
      <p:pic>
        <p:nvPicPr>
          <p:cNvPr id="9" name="Picture 8" descr="Screen Shot 2013-03-22 at 10.4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75" y="2506133"/>
            <a:ext cx="3024104" cy="216862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5181600" y="3261779"/>
            <a:ext cx="1077001" cy="127635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418666" y="1206888"/>
            <a:ext cx="3471334" cy="1337733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Coupling constant = g/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Ћc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~ 34. Spin ½?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7867" y="943030"/>
            <a:ext cx="3403601" cy="1574800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Magnetic charge        = 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ng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n68.5e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(if e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  <a:sym typeface="Wingdings"/>
              </a:rPr>
              <a:t>1/3e; g3g)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 HIGHLY IONIZING</a:t>
            </a:r>
            <a:endParaRPr lang="en-US" sz="26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5979" y="2984500"/>
            <a:ext cx="16019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CFFCC"/>
                </a:solidFill>
                <a:latin typeface="Arial"/>
                <a:cs typeface="Arial"/>
              </a:rPr>
              <a:t>Breaks chemical</a:t>
            </a:r>
          </a:p>
          <a:p>
            <a:r>
              <a:rPr lang="en-US" sz="1400" b="1" dirty="0" smtClean="0">
                <a:solidFill>
                  <a:srgbClr val="CCFFCC"/>
                </a:solidFill>
                <a:latin typeface="Arial"/>
                <a:cs typeface="Arial"/>
              </a:rPr>
              <a:t>bonds </a:t>
            </a:r>
            <a:r>
              <a:rPr lang="en-US" sz="1400" b="1" dirty="0" err="1" smtClean="0">
                <a:solidFill>
                  <a:srgbClr val="CCFFCC"/>
                </a:solidFill>
                <a:latin typeface="Arial"/>
                <a:cs typeface="Arial"/>
              </a:rPr>
              <a:t>eg</a:t>
            </a:r>
            <a:r>
              <a:rPr lang="en-US" sz="1400" b="1" dirty="0" smtClean="0">
                <a:solidFill>
                  <a:srgbClr val="CCFFCC"/>
                </a:solidFill>
                <a:latin typeface="Arial"/>
                <a:cs typeface="Arial"/>
              </a:rPr>
              <a:t> in </a:t>
            </a:r>
          </a:p>
          <a:p>
            <a:r>
              <a:rPr lang="en-US" sz="1400" b="1" dirty="0" smtClean="0">
                <a:solidFill>
                  <a:srgbClr val="CCFFCC"/>
                </a:solidFill>
                <a:latin typeface="Arial"/>
                <a:cs typeface="Arial"/>
              </a:rPr>
              <a:t>Plastics of </a:t>
            </a:r>
          </a:p>
          <a:p>
            <a:r>
              <a:rPr lang="en-US" sz="1400" b="1" dirty="0" smtClean="0">
                <a:solidFill>
                  <a:srgbClr val="CCFFCC"/>
                </a:solidFill>
                <a:latin typeface="Arial"/>
                <a:cs typeface="Arial"/>
              </a:rPr>
              <a:t>Nuclear Track </a:t>
            </a:r>
          </a:p>
          <a:p>
            <a:r>
              <a:rPr lang="en-US" sz="1400" b="1" dirty="0" smtClean="0">
                <a:solidFill>
                  <a:srgbClr val="CCFFCC"/>
                </a:solidFill>
                <a:latin typeface="Arial"/>
                <a:cs typeface="Arial"/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34410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Pictures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047" y="2505581"/>
            <a:ext cx="3168774" cy="216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Magnetic Monopole Properties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4585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87867" y="4538132"/>
            <a:ext cx="3352800" cy="2029673"/>
          </a:xfrm>
          <a:prstGeom prst="roundRect">
            <a:avLst>
              <a:gd name="adj" fmla="val 41015"/>
            </a:avLst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Energy acquired in a magnetic field =2.06MeV/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gauss.m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2TeV in a 10m, 10T LHC magnet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81600" y="4910667"/>
            <a:ext cx="3674534" cy="1371599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The monopole  mass is not predicted within the Dirac</a:t>
            </a:r>
            <a:r>
              <a:rPr lang="ja-JP" alt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’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s theory.</a:t>
            </a:r>
          </a:p>
        </p:txBody>
      </p:sp>
      <p:pic>
        <p:nvPicPr>
          <p:cNvPr id="9" name="Picture 8" descr="Screen Shot 2013-03-22 at 10.4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75" y="2506133"/>
            <a:ext cx="3024104" cy="216862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5181600" y="3261779"/>
            <a:ext cx="1077001" cy="127635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418666" y="1206888"/>
            <a:ext cx="3471334" cy="1337733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Coupling constant = g/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Ћc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~ 34. Spin ½?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3734" y="4961467"/>
            <a:ext cx="27681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Dirac Monopole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is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singular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Mass cannot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be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predicted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classically</a:t>
            </a:r>
            <a:endParaRPr lang="en-US" sz="1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CCFFCC"/>
                </a:solidFill>
                <a:latin typeface="Arial Black"/>
                <a:cs typeface="Arial Black"/>
              </a:rPr>
              <a:t>n</a:t>
            </a:r>
            <a:r>
              <a:rPr lang="en-US" b="1" dirty="0" smtClean="0">
                <a:solidFill>
                  <a:srgbClr val="CCFFCC"/>
                </a:solidFill>
                <a:latin typeface="Arial Black"/>
                <a:cs typeface="Arial Black"/>
              </a:rPr>
              <a:t>eeds regularization</a:t>
            </a:r>
            <a:endParaRPr lang="en-US" b="1" dirty="0">
              <a:solidFill>
                <a:srgbClr val="CCFFCC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867" y="943030"/>
            <a:ext cx="3403601" cy="1574800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Magnetic charge        = 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ng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n68.5e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(if e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  <a:sym typeface="Wingdings"/>
              </a:rPr>
              <a:t>1/3e; g3g)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 HIGHLY IONIZING</a:t>
            </a:r>
            <a:endParaRPr lang="en-US" sz="26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6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7599363"/>
            <a:ext cx="2133600" cy="365125"/>
          </a:xfrm>
        </p:spPr>
        <p:txBody>
          <a:bodyPr/>
          <a:lstStyle/>
          <a:p>
            <a:pPr>
              <a:defRPr/>
            </a:pPr>
            <a:fld id="{91FFCFD3-A7DB-AA43-ACBD-CE38BE6F05FA}" type="slidenum">
              <a:rPr lang="en-US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27650" name="Picture 32" descr="BB-eq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2012950"/>
            <a:ext cx="7585075" cy="919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384425" y="2147888"/>
            <a:ext cx="533400" cy="51593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73400" y="2425700"/>
            <a:ext cx="533400" cy="5143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4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The Ways to get High Ionization</a:t>
            </a:r>
            <a:endParaRPr lang="en-US" sz="43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4" name="Picture 33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Slide Number Placeholder 1"/>
          <p:cNvSpPr txBox="1">
            <a:spLocks/>
          </p:cNvSpPr>
          <p:nvPr/>
        </p:nvSpPr>
        <p:spPr bwMode="auto">
          <a:xfrm>
            <a:off x="6553200" y="74628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42D1E19E-9A3B-5B45-802B-F101134C5AD4}" type="slidenum">
              <a:rPr lang="en-US" sz="1200">
                <a:solidFill>
                  <a:srgbClr val="BFBFBF"/>
                </a:solidFill>
              </a:rPr>
              <a:pPr algn="r" eaLnBrk="1" hangingPunct="1"/>
              <a:t>74</a:t>
            </a:fld>
            <a:endParaRPr lang="en-US" sz="1200">
              <a:solidFill>
                <a:srgbClr val="BFBFBF"/>
              </a:solidFill>
            </a:endParaRPr>
          </a:p>
        </p:txBody>
      </p:sp>
      <p:sp>
        <p:nvSpPr>
          <p:cNvPr id="11" name="Content Placeholder 18"/>
          <p:cNvSpPr>
            <a:spLocks noGrp="1"/>
          </p:cNvSpPr>
          <p:nvPr>
            <p:ph idx="1"/>
          </p:nvPr>
        </p:nvSpPr>
        <p:spPr>
          <a:xfrm>
            <a:off x="201174" y="959888"/>
            <a:ext cx="8942825" cy="5898111"/>
          </a:xfrm>
          <a:extLst/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glow rad="190500">
                    <a:srgbClr val="FF6600">
                      <a:alpha val="75000"/>
                    </a:srgbClr>
                  </a:glow>
                </a:effectLst>
                <a:ea typeface="+mn-ea"/>
                <a:cs typeface="+mn-cs"/>
              </a:rPr>
              <a:t>Electric charge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glow rad="190500">
                    <a:srgbClr val="FF6600"/>
                  </a:glow>
                </a:effectLst>
                <a:ea typeface="+mn-ea"/>
                <a:cs typeface="+mn-cs"/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-  ionization increases with increasing charge 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&amp;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 falling velocity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 (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=v/c) – use z/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 as an indicator of ionization</a:t>
            </a: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800" i="1" dirty="0">
              <a:solidFill>
                <a:srgbClr val="FFFF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800" i="1" dirty="0">
              <a:solidFill>
                <a:srgbClr val="FFFF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glow rad="190500">
                    <a:srgbClr val="3366FF"/>
                  </a:glow>
                </a:effectLst>
                <a:ea typeface="+mn-ea"/>
                <a:cs typeface="+mn-cs"/>
              </a:rPr>
              <a:t>Magnetic charge</a:t>
            </a:r>
            <a:r>
              <a:rPr lang="en-US" sz="2600" i="1" dirty="0" smtClean="0">
                <a:solidFill>
                  <a:srgbClr val="FFFF00"/>
                </a:solidFill>
                <a:effectLst>
                  <a:glow rad="190500">
                    <a:srgbClr val="3366FF"/>
                  </a:glow>
                </a:effectLst>
                <a:ea typeface="+mn-ea"/>
                <a:cs typeface="+mn-cs"/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- ionization increases with magnetic charge and decreases with velocity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b – 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Symbol" charset="2"/>
              </a:rPr>
              <a:t>a unique signature</a:t>
            </a:r>
            <a:endParaRPr lang="en-US" sz="2600" i="1" dirty="0" smtClean="0">
              <a:solidFill>
                <a:srgbClr val="FFFF00"/>
              </a:solidFill>
              <a:latin typeface="Symbol" charset="2"/>
              <a:ea typeface="+mn-ea"/>
              <a:cs typeface="Symbol" charset="2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600" i="1" dirty="0">
              <a:solidFill>
                <a:srgbClr val="FFFF00"/>
              </a:solidFill>
              <a:latin typeface="Symbol" charset="2"/>
              <a:ea typeface="+mn-ea"/>
              <a:cs typeface="Symbol" charset="2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800" i="1" dirty="0" smtClean="0">
              <a:solidFill>
                <a:srgbClr val="FFFF00"/>
              </a:solidFill>
              <a:latin typeface="Symbol" charset="2"/>
              <a:ea typeface="+mn-ea"/>
              <a:cs typeface="Symbol" charset="2"/>
            </a:endParaRPr>
          </a:p>
          <a:p>
            <a:pPr lvl="1"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r>
              <a:rPr lang="en-US" sz="2200" i="1" dirty="0" smtClean="0">
                <a:solidFill>
                  <a:srgbClr val="00FFFF"/>
                </a:solidFill>
                <a:ea typeface="+mn-ea"/>
                <a:cs typeface="Symbol" charset="2"/>
              </a:rPr>
              <a:t>The velocity dependence of the Lorentz force cancels 1/</a:t>
            </a:r>
            <a:r>
              <a:rPr lang="en-US" sz="2200" i="1" dirty="0" smtClean="0">
                <a:solidFill>
                  <a:srgbClr val="00FFFF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en-US" sz="2200" i="1" baseline="30000" dirty="0" smtClean="0">
                <a:solidFill>
                  <a:srgbClr val="00FFFF"/>
                </a:solidFill>
                <a:ea typeface="+mn-ea"/>
                <a:cs typeface="Symbol" charset="2"/>
              </a:rPr>
              <a:t>2</a:t>
            </a:r>
            <a:r>
              <a:rPr lang="en-US" sz="2200" i="1" dirty="0" smtClean="0">
                <a:solidFill>
                  <a:srgbClr val="00FFFF"/>
                </a:solidFill>
                <a:ea typeface="+mn-ea"/>
                <a:cs typeface="Symbol" charset="2"/>
              </a:rPr>
              <a:t> term</a:t>
            </a: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ea typeface="+mn-ea"/>
                <a:cs typeface="Symbol" charset="2"/>
              </a:rPr>
              <a:t>The ionization of a relativistic  monopole is (</a:t>
            </a:r>
            <a:r>
              <a:rPr lang="en-US" sz="2600" i="1" dirty="0" err="1" smtClean="0">
                <a:solidFill>
                  <a:srgbClr val="FFFF00"/>
                </a:solidFill>
                <a:ea typeface="+mn-ea"/>
                <a:cs typeface="Symbol" charset="2"/>
              </a:rPr>
              <a:t>ng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Symbol" charset="2"/>
              </a:rPr>
              <a:t>)</a:t>
            </a:r>
            <a:r>
              <a:rPr lang="en-US" sz="2600" i="1" baseline="30000" dirty="0" smtClean="0">
                <a:solidFill>
                  <a:srgbClr val="FFFF00"/>
                </a:solidFill>
                <a:ea typeface="+mn-ea"/>
                <a:cs typeface="Symbol" charset="2"/>
              </a:rPr>
              <a:t>2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Symbol" charset="2"/>
              </a:rPr>
              <a:t> times that of a relativistic proton </a:t>
            </a:r>
            <a:r>
              <a:rPr lang="en-US" sz="2600" i="1" dirty="0" err="1" smtClean="0">
                <a:solidFill>
                  <a:srgbClr val="FFFF00"/>
                </a:solidFill>
                <a:ea typeface="+mn-ea"/>
                <a:cs typeface="Symbol" charset="2"/>
              </a:rPr>
              <a:t>i.e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Symbol" charset="2"/>
              </a:rPr>
              <a:t> 4700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Symbol" charset="2"/>
              </a:rPr>
              <a:t>n</a:t>
            </a:r>
            <a:r>
              <a:rPr lang="en-US" sz="2600" i="1" baseline="30000" dirty="0">
                <a:solidFill>
                  <a:srgbClr val="FFFF00"/>
                </a:solidFill>
                <a:ea typeface="+mn-ea"/>
                <a:cs typeface="Symbol" charset="2"/>
              </a:rPr>
              <a:t>2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Symbol" charset="2"/>
              </a:rPr>
              <a:t>!! (n=1,2,3…) </a:t>
            </a:r>
            <a:endParaRPr lang="en-US" sz="26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800" i="1" dirty="0">
              <a:solidFill>
                <a:srgbClr val="FFFF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1200"/>
              </a:spcAft>
              <a:buSzPct val="100000"/>
              <a:buFont typeface="Arial" charset="0"/>
              <a:buBlip>
                <a:blip r:embed="rId4"/>
              </a:buBlip>
              <a:defRPr/>
            </a:pPr>
            <a:endParaRPr lang="en-US" sz="2800" i="1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pic>
        <p:nvPicPr>
          <p:cNvPr id="27657" name="Picture 20" descr="Untitled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949700"/>
            <a:ext cx="66468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2489200" y="4237038"/>
            <a:ext cx="579438" cy="54133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87813" y="4013200"/>
            <a:ext cx="577850" cy="5397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onopoles in Nuclear Track Detectors (NTDs)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9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24142" y="6486526"/>
            <a:ext cx="85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 PINFOLD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Screen Shot 2013-03-22 at 10.42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89" y="1540925"/>
            <a:ext cx="3377597" cy="24221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0255" y="1713901"/>
            <a:ext cx="1896533" cy="1915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 algn="ctr" defTabSz="271463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The </a:t>
            </a:r>
            <a:r>
              <a:rPr lang="en-US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highly </a:t>
            </a: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ionizing </a:t>
            </a:r>
            <a:r>
              <a:rPr lang="en-US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particle  </a:t>
            </a: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leaves </a:t>
            </a:r>
            <a:r>
              <a:rPr lang="en-US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a cylindrical trail of </a:t>
            </a:r>
            <a:r>
              <a:rPr lang="en-US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damage in the plastic NTDs</a:t>
            </a:r>
            <a:endParaRPr lang="en-US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</p:txBody>
      </p:sp>
      <p:pic>
        <p:nvPicPr>
          <p:cNvPr id="16" name="Picture 15" descr="Screen Shot 2013-03-22 at 10.45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3" y="4605867"/>
            <a:ext cx="2700618" cy="1775916"/>
          </a:xfrm>
          <a:prstGeom prst="rect">
            <a:avLst/>
          </a:prstGeom>
        </p:spPr>
      </p:pic>
      <p:pic>
        <p:nvPicPr>
          <p:cNvPr id="17" name="Picture 16" descr="Screen Shot 2013-03-22 at 10.46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19" y="4555068"/>
            <a:ext cx="2508678" cy="17759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5400000">
            <a:off x="4344599" y="3916484"/>
            <a:ext cx="731467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4030129"/>
            <a:ext cx="210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ETCHING PROCESS: 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38808" y="4555068"/>
            <a:ext cx="3420527" cy="130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buSzPct val="120000"/>
            </a:pP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Tracks are revealed as conical etch pits </a:t>
            </a:r>
            <a:r>
              <a:rPr lang="en-US" sz="1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. Charge </a:t>
            </a: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resolution ~0.05e </a:t>
            </a:r>
            <a:r>
              <a:rPr lang="en-US" sz="1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.                                Spatial resolution </a:t>
            </a: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~ 10 microns/</a:t>
            </a:r>
            <a:r>
              <a:rPr lang="en-US" sz="1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pit                       </a:t>
            </a:r>
            <a:r>
              <a:rPr lang="en-US" sz="1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– pointing to the IP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33599" y="2116668"/>
            <a:ext cx="1257008" cy="169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595598" y="2455331"/>
            <a:ext cx="1094935" cy="1343061"/>
          </a:xfrm>
          <a:prstGeom prst="line">
            <a:avLst/>
          </a:prstGeom>
          <a:ln w="4445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9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54546"/>
            <a:ext cx="6398751" cy="52970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40243"/>
          </a:xfrm>
        </p:spPr>
        <p:txBody>
          <a:bodyPr>
            <a:noAutofit/>
          </a:bodyPr>
          <a:lstStyle/>
          <a:p>
            <a:r>
              <a:rPr lang="en-US" sz="3200" dirty="0" smtClean="0"/>
              <a:t>Monopole Energy Losses in plastic</a:t>
            </a:r>
            <a:br>
              <a:rPr lang="en-US" sz="3200" dirty="0" smtClean="0"/>
            </a:br>
            <a:r>
              <a:rPr lang="en-US" sz="3200" dirty="0" smtClean="0"/>
              <a:t>Nuclear Track Detectors (NTD)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93751" y="4445664"/>
            <a:ext cx="2159566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etection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thresholds of CR39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used in MACRO </a:t>
            </a:r>
            <a:r>
              <a:rPr lang="en-US" dirty="0" err="1" smtClean="0">
                <a:solidFill>
                  <a:schemeClr val="bg1"/>
                </a:solidFill>
              </a:rPr>
              <a:t>Expt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7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6375" y="3189288"/>
            <a:ext cx="6692900" cy="3467100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Data from Cabrera’s apparatus taken on St Valentine’s day in 1982 (A=20 cm</a:t>
            </a:r>
            <a:r>
              <a:rPr lang="en-US" sz="2600" i="1" baseline="30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).</a:t>
            </a:r>
          </a:p>
          <a:p>
            <a:pPr marL="857250" lvl="1" indent="-457200" eaLnBrk="1" fontAlgn="auto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0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The  trace shows a jump – just before 2pm -  that one        would expect  from a monopole traversing the coil. </a:t>
            </a:r>
          </a:p>
          <a:p>
            <a:pPr marL="457200" indent="-457200" eaLnBrk="1" fontAlgn="auto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In August  1985  a groups at  ICL reported  the:</a:t>
            </a:r>
            <a:r>
              <a:rPr lang="ja-JP" alt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observation of an unexplained event</a:t>
            </a:r>
            <a:r>
              <a:rPr lang="ja-JP" alt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compatible with a monopole traversing the detector (A= 0.18 m</a:t>
            </a:r>
            <a:r>
              <a:rPr lang="en-US" sz="2600" i="1" baseline="30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600" i="1" baseline="300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eaLnBrk="1" fontAlgn="auto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SAME TECHNOLOGY IS UTILIZED BY </a:t>
            </a:r>
            <a:r>
              <a:rPr lang="en-US" sz="26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endParaRPr lang="en-US" sz="2600" i="1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fontAlgn="auto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sz="2600" dirty="0">
              <a:ea typeface="+mn-ea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7905F6BA-011B-414E-AC3C-165A1BB1E223}" type="slidenum">
              <a:rPr lang="en-US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</a:t>
            </a:r>
            <a:r>
              <a:rPr lang="en-US" sz="4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Induction Experiments  </a:t>
            </a:r>
            <a:endParaRPr lang="en-US" sz="43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76" name="Picture 33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Screenshot 2014-07-02 16.47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9325"/>
            <a:ext cx="36576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65200"/>
            <a:ext cx="45847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06788"/>
            <a:ext cx="2297112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4711700" y="13970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Cabrera’s Event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7847013" y="5016500"/>
            <a:ext cx="828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ICL</a:t>
            </a:r>
          </a:p>
          <a:p>
            <a:pPr algn="ctr" eaLnBrk="1" hangingPunct="1"/>
            <a:r>
              <a:rPr lang="en-US" sz="1800" i="1">
                <a:solidFill>
                  <a:srgbClr val="FF0000"/>
                </a:solidFill>
                <a:latin typeface="Arial" charset="0"/>
              </a:rPr>
              <a:t>Event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342900" y="2743200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00"/>
                </a:solidFill>
                <a:latin typeface="Arial" charset="0"/>
              </a:rPr>
              <a:t>A monopole traversing a SQUID coil</a:t>
            </a:r>
          </a:p>
        </p:txBody>
      </p:sp>
      <p:pic>
        <p:nvPicPr>
          <p:cNvPr id="15" name="Monopole_Superconductor_1920x1080b.mov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688" y="973138"/>
            <a:ext cx="457200" cy="25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0ECFC-1039-5848-B0C7-AA0A9F74FD9F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1866" y="2556933"/>
            <a:ext cx="7824728" cy="193899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CCFFCC"/>
                </a:solidFill>
                <a:latin typeface="Bauhaus 93"/>
                <a:cs typeface="Bauhaus 93"/>
              </a:rPr>
              <a:t>S</a:t>
            </a:r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earching for </a:t>
            </a:r>
          </a:p>
          <a:p>
            <a:pPr algn="ctr"/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High Mass (&gt; 10 </a:t>
            </a:r>
            <a:r>
              <a:rPr lang="en-US" sz="4000" dirty="0" err="1" smtClean="0">
                <a:solidFill>
                  <a:srgbClr val="CCFFCC"/>
                </a:solidFill>
                <a:latin typeface="Bauhaus 93"/>
                <a:cs typeface="Bauhaus 93"/>
              </a:rPr>
              <a:t>TeV</a:t>
            </a:r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) </a:t>
            </a:r>
          </a:p>
          <a:p>
            <a:pPr algn="ctr"/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(primordial) Magnetic Monopoles</a:t>
            </a:r>
            <a:endParaRPr lang="en-US" sz="4000" dirty="0">
              <a:solidFill>
                <a:srgbClr val="CCFFCC"/>
              </a:solidFill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39130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749302"/>
            <a:ext cx="5867400" cy="60071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  <a:cs typeface="+mn-cs"/>
              </a:rPr>
              <a:t>Primordial Monopoles:</a:t>
            </a:r>
          </a:p>
          <a:p>
            <a:pPr lvl="1"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66FFFF"/>
                </a:solidFill>
              </a:rPr>
              <a:t>GUT monopoles</a:t>
            </a:r>
            <a:r>
              <a:rPr lang="en-US" sz="2200" i="1" dirty="0">
                <a:solidFill>
                  <a:srgbClr val="66FFFF"/>
                </a:solidFill>
              </a:rPr>
              <a:t> </a:t>
            </a:r>
            <a:r>
              <a:rPr lang="en-US" sz="2200" i="1" dirty="0" smtClean="0">
                <a:solidFill>
                  <a:srgbClr val="66FFFF"/>
                </a:solidFill>
              </a:rPr>
              <a:t>- m~10</a:t>
            </a:r>
            <a:r>
              <a:rPr lang="en-US" sz="2200" i="1" baseline="30000" dirty="0" smtClean="0">
                <a:solidFill>
                  <a:srgbClr val="66FFFF"/>
                </a:solidFill>
              </a:rPr>
              <a:t>17</a:t>
            </a:r>
            <a:r>
              <a:rPr lang="en-US" sz="2200" i="1" dirty="0" smtClean="0">
                <a:solidFill>
                  <a:srgbClr val="66FFFF"/>
                </a:solidFill>
              </a:rPr>
              <a:t> </a:t>
            </a:r>
            <a:r>
              <a:rPr lang="en-US" sz="2200" i="1" dirty="0" err="1" smtClean="0">
                <a:solidFill>
                  <a:srgbClr val="66FFFF"/>
                </a:solidFill>
              </a:rPr>
              <a:t>GeV</a:t>
            </a:r>
            <a:r>
              <a:rPr lang="en-US" sz="2200" i="1" dirty="0" smtClean="0">
                <a:solidFill>
                  <a:srgbClr val="66FFFF"/>
                </a:solidFill>
              </a:rPr>
              <a:t> </a:t>
            </a:r>
            <a:endParaRPr lang="en-US" sz="2200" i="1" dirty="0">
              <a:solidFill>
                <a:srgbClr val="66FFFF"/>
              </a:solidFill>
              <a:ea typeface="+mn-ea"/>
            </a:endParaRPr>
          </a:p>
          <a:p>
            <a:pPr lvl="1"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66FFFF"/>
                </a:solidFill>
              </a:rPr>
              <a:t>IM Monopoles– made in later phase transitions of early universe m ~ 10</a:t>
            </a:r>
            <a:r>
              <a:rPr lang="en-US" sz="2200" i="1" baseline="30000" dirty="0" smtClean="0">
                <a:solidFill>
                  <a:srgbClr val="66FFFF"/>
                </a:solidFill>
              </a:rPr>
              <a:t>9</a:t>
            </a:r>
            <a:r>
              <a:rPr lang="en-US" sz="2200" i="1" dirty="0" smtClean="0">
                <a:solidFill>
                  <a:srgbClr val="66FFFF"/>
                </a:solidFill>
              </a:rPr>
              <a:t> </a:t>
            </a:r>
            <a:r>
              <a:rPr lang="en-US" sz="2200" i="1" dirty="0" err="1" smtClean="0">
                <a:solidFill>
                  <a:srgbClr val="66FFFF"/>
                </a:solidFill>
              </a:rPr>
              <a:t>GeV</a:t>
            </a:r>
            <a:endParaRPr lang="en-US" sz="2200" i="1" dirty="0">
              <a:solidFill>
                <a:srgbClr val="66FFFF"/>
              </a:solidFill>
            </a:endParaRPr>
          </a:p>
          <a:p>
            <a:pPr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cs typeface="+mn-cs"/>
              </a:rPr>
              <a:t>Monopoles accelerate to relativistic speeds in galactic B-fields </a:t>
            </a:r>
            <a:r>
              <a:rPr lang="en-US" sz="2600" i="1" dirty="0" smtClean="0">
                <a:solidFill>
                  <a:srgbClr val="FFFF00"/>
                </a:solidFill>
                <a:cs typeface="+mn-cs"/>
                <a:sym typeface="Wingdings"/>
              </a:rPr>
              <a:t></a:t>
            </a:r>
            <a:r>
              <a:rPr lang="en-US" sz="2600" i="1" dirty="0" smtClean="0">
                <a:solidFill>
                  <a:srgbClr val="FFFF00"/>
                </a:solidFill>
                <a:cs typeface="+mn-cs"/>
              </a:rPr>
              <a:t> ~10</a:t>
            </a:r>
            <a:r>
              <a:rPr lang="en-US" sz="2600" i="1" baseline="30000" dirty="0" smtClean="0">
                <a:solidFill>
                  <a:srgbClr val="FFFF00"/>
                </a:solidFill>
                <a:cs typeface="+mn-cs"/>
              </a:rPr>
              <a:t>20</a:t>
            </a:r>
            <a:r>
              <a:rPr lang="en-US" sz="2600" i="1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sz="2600" i="1" dirty="0" err="1" smtClean="0">
                <a:solidFill>
                  <a:srgbClr val="FFFF00"/>
                </a:solidFill>
                <a:cs typeface="+mn-cs"/>
              </a:rPr>
              <a:t>eV</a:t>
            </a:r>
            <a:endParaRPr lang="en-US" sz="2600" i="1" dirty="0">
              <a:solidFill>
                <a:srgbClr val="FFFF00"/>
              </a:solidFill>
              <a:cs typeface="+mn-cs"/>
            </a:endParaRPr>
          </a:p>
          <a:p>
            <a:pPr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Parker 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ound is an 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upper 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limit 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on the density of magnetic monopoles 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based 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on the existence of a galactic </a:t>
            </a: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B- </a:t>
            </a:r>
            <a:r>
              <a:rPr lang="en-US" sz="2600" i="1" dirty="0">
                <a:solidFill>
                  <a:srgbClr val="FFFF00"/>
                </a:solidFill>
                <a:ea typeface="+mn-ea"/>
                <a:cs typeface="+mn-cs"/>
              </a:rPr>
              <a:t>field. </a:t>
            </a:r>
            <a:endParaRPr lang="en-US" sz="26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lvl="1"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00FFFF"/>
                </a:solidFill>
                <a:ea typeface="+mn-ea"/>
              </a:rPr>
              <a:t>This bound can be evaded if monopole anti-monopoles pairs are bound  </a:t>
            </a:r>
          </a:p>
          <a:p>
            <a:pPr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i="1" dirty="0" smtClean="0">
                <a:solidFill>
                  <a:srgbClr val="FFFF00"/>
                </a:solidFill>
                <a:ea typeface="+mn-ea"/>
                <a:cs typeface="+mn-cs"/>
              </a:rPr>
              <a:t>Extended Parker Bound - a more stringent limit. </a:t>
            </a:r>
          </a:p>
          <a:p>
            <a:pPr lvl="1" eaLnBrk="1" fontAlgn="auto" hangingPunct="1">
              <a:lnSpc>
                <a:spcPts val="262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sz="2400" i="1" dirty="0" smtClean="0">
                <a:solidFill>
                  <a:srgbClr val="00FFFF"/>
                </a:solidFill>
                <a:ea typeface="+mn-ea"/>
              </a:rPr>
              <a:t>Based on the survival of the small  </a:t>
            </a:r>
            <a:r>
              <a:rPr lang="en-US" sz="2400" i="1" dirty="0">
                <a:solidFill>
                  <a:srgbClr val="00FFFF"/>
                </a:solidFill>
                <a:ea typeface="+mn-ea"/>
              </a:rPr>
              <a:t>seed field </a:t>
            </a:r>
            <a:r>
              <a:rPr lang="en-US" sz="2400" i="1" dirty="0" smtClean="0">
                <a:solidFill>
                  <a:srgbClr val="00FFFF"/>
                </a:solidFill>
                <a:ea typeface="+mn-ea"/>
              </a:rPr>
              <a:t>of </a:t>
            </a:r>
            <a:r>
              <a:rPr lang="en-US" sz="2400" i="1" dirty="0">
                <a:solidFill>
                  <a:srgbClr val="00FFFF"/>
                </a:solidFill>
                <a:ea typeface="+mn-ea"/>
              </a:rPr>
              <a:t>the </a:t>
            </a:r>
            <a:r>
              <a:rPr lang="en-US" sz="2400" i="1" dirty="0" err="1" smtClean="0">
                <a:solidFill>
                  <a:srgbClr val="00FFFF"/>
                </a:solidFill>
                <a:ea typeface="+mn-ea"/>
              </a:rPr>
              <a:t>protogalaxy</a:t>
            </a:r>
            <a:r>
              <a:rPr lang="en-US" sz="2400" i="1" dirty="0" smtClean="0">
                <a:solidFill>
                  <a:srgbClr val="00FFFF"/>
                </a:solidFill>
                <a:ea typeface="+mn-ea"/>
              </a:rPr>
              <a:t> </a:t>
            </a:r>
            <a:endParaRPr lang="en-US" sz="2400" i="1" dirty="0">
              <a:solidFill>
                <a:srgbClr val="00FFFF"/>
              </a:solidFill>
              <a:ea typeface="+mn-ea"/>
            </a:endParaRPr>
          </a:p>
          <a:p>
            <a:pPr eaLnBrk="1" fontAlgn="auto" hangingPunct="1">
              <a:lnSpc>
                <a:spcPts val="272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charset="0"/>
              <a:buBlip>
                <a:blip r:embed="rId2"/>
              </a:buBlip>
              <a:defRPr/>
            </a:pPr>
            <a:endParaRPr lang="en-US" sz="2600" i="1" dirty="0">
              <a:solidFill>
                <a:srgbClr val="FFFF00"/>
              </a:solidFill>
              <a:ea typeface="+mn-ea"/>
              <a:cs typeface="+mn-cs"/>
            </a:endParaRPr>
          </a:p>
          <a:p>
            <a:pPr marL="444500" lvl="1" indent="-258763" eaLnBrk="1" fontAlgn="auto" hangingPunct="1">
              <a:lnSpc>
                <a:spcPts val="272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tabLst>
                <a:tab pos="271463" algn="l"/>
                <a:tab pos="357188" algn="l"/>
              </a:tabLst>
              <a:defRPr/>
            </a:pPr>
            <a:endParaRPr lang="en-US" sz="2600" i="1" dirty="0" smtClean="0">
              <a:solidFill>
                <a:srgbClr val="FFFF00"/>
              </a:solidFill>
            </a:endParaRPr>
          </a:p>
          <a:p>
            <a:pPr lvl="2" eaLnBrk="1" fontAlgn="auto" hangingPunct="1">
              <a:lnSpc>
                <a:spcPts val="272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tabLst>
                <a:tab pos="271463" algn="l"/>
                <a:tab pos="357188" algn="l"/>
              </a:tabLst>
              <a:defRPr/>
            </a:pPr>
            <a:endParaRPr lang="en-US" sz="2600" i="1" dirty="0">
              <a:solidFill>
                <a:srgbClr val="FFFF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3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Calibri"/>
              </a:rPr>
              <a:t>                   Primordial Monopoles</a:t>
            </a:r>
            <a:endParaRPr lang="en-US" sz="43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419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289300"/>
            <a:ext cx="23193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5784850" y="6116638"/>
            <a:ext cx="327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i="1">
                <a:solidFill>
                  <a:srgbClr val="FFFF00"/>
                </a:solidFill>
              </a:rPr>
              <a:t>B-field in spiral galaxies is ofo 10  μG (microGauss) ( Earth’s field ofo 0.1G)</a:t>
            </a:r>
          </a:p>
        </p:txBody>
      </p:sp>
      <p:pic>
        <p:nvPicPr>
          <p:cNvPr id="41989" name="Picture 59" descr="moedal_test_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07DAD-BC06-F045-B130-33A67B4305A6}" type="slidenum">
              <a:rPr lang="en-US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4199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842963"/>
            <a:ext cx="21383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Rectangle 10"/>
          <p:cNvSpPr>
            <a:spLocks noChangeArrowheads="1"/>
          </p:cNvSpPr>
          <p:nvPr/>
        </p:nvSpPr>
        <p:spPr bwMode="auto">
          <a:xfrm>
            <a:off x="5722938" y="2790825"/>
            <a:ext cx="3421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00"/>
                </a:solidFill>
              </a:rPr>
              <a:t> F&lt; 10</a:t>
            </a:r>
            <a:r>
              <a:rPr lang="el-GR" baseline="30000">
                <a:solidFill>
                  <a:srgbClr val="FFFF00"/>
                </a:solidFill>
              </a:rPr>
              <a:t>-15</a:t>
            </a:r>
            <a:r>
              <a:rPr lang="el-GR">
                <a:solidFill>
                  <a:srgbClr val="FFFF00"/>
                </a:solidFill>
              </a:rPr>
              <a:t> cm</a:t>
            </a:r>
            <a:r>
              <a:rPr lang="el-GR" baseline="30000">
                <a:solidFill>
                  <a:srgbClr val="FFFF00"/>
                </a:solidFill>
              </a:rPr>
              <a:t>-2</a:t>
            </a:r>
            <a:r>
              <a:rPr lang="el-GR">
                <a:solidFill>
                  <a:srgbClr val="FFFF00"/>
                </a:solidFill>
              </a:rPr>
              <a:t> s</a:t>
            </a:r>
            <a:r>
              <a:rPr lang="el-GR" baseline="30000">
                <a:solidFill>
                  <a:srgbClr val="FFFF00"/>
                </a:solidFill>
              </a:rPr>
              <a:t>-1</a:t>
            </a:r>
            <a:r>
              <a:rPr lang="el-GR">
                <a:solidFill>
                  <a:srgbClr val="FFFF00"/>
                </a:solidFill>
              </a:rPr>
              <a:t> sr</a:t>
            </a:r>
            <a:r>
              <a:rPr lang="el-GR" baseline="30000">
                <a:solidFill>
                  <a:srgbClr val="FFFF00"/>
                </a:solidFill>
              </a:rPr>
              <a:t>-1   </a:t>
            </a:r>
            <a:r>
              <a:rPr lang="el-GR">
                <a:solidFill>
                  <a:srgbClr val="FFFF00"/>
                </a:solidFill>
              </a:rPr>
              <a:t>for  β&lt;3 x 10</a:t>
            </a:r>
            <a:r>
              <a:rPr lang="el-GR" baseline="30000">
                <a:solidFill>
                  <a:srgbClr val="FFFF00"/>
                </a:solidFill>
              </a:rPr>
              <a:t>-3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1066" y="243469"/>
            <a:ext cx="3091712" cy="36933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Black-Hole Geometries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351"/>
          <a:stretch/>
        </p:blipFill>
        <p:spPr>
          <a:xfrm>
            <a:off x="762000" y="1168400"/>
            <a:ext cx="7620000" cy="5354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75" y="748279"/>
            <a:ext cx="8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Kerr-</a:t>
            </a:r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Newmann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(rotating (angular momentum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J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), mass </a:t>
            </a:r>
            <a:r>
              <a:rPr lang="en-US" i="1" dirty="0" smtClean="0">
                <a:solidFill>
                  <a:srgbClr val="0000FF"/>
                </a:solidFill>
                <a:latin typeface="Arial Black"/>
                <a:cs typeface="Arial Black"/>
              </a:rPr>
              <a:t>M,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charged (Q)) 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3" y="4182535"/>
            <a:ext cx="862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inner </a:t>
            </a:r>
          </a:p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horizon</a:t>
            </a:r>
            <a:endParaRPr lang="en-US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2669" y="4385738"/>
            <a:ext cx="82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latin typeface="Abadi MT Condensed Extra Bold"/>
                <a:cs typeface="Abadi MT Condensed Extra Bold"/>
              </a:rPr>
              <a:t>outer)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37914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Calibri"/>
              </a:rPr>
              <a:t>         Major Cosmic Monopole Searches</a:t>
            </a:r>
            <a:endParaRPr lang="en-US" sz="44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430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85825"/>
            <a:ext cx="31178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939800"/>
            <a:ext cx="30892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829050"/>
            <a:ext cx="3167063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ottoroof0"/>
          <p:cNvPicPr>
            <a:picLocks noChangeAspect="1" noChangeArrowheads="1"/>
          </p:cNvPicPr>
          <p:nvPr/>
        </p:nvPicPr>
        <p:blipFill>
          <a:blip r:embed="rId5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4637088"/>
            <a:ext cx="1127125" cy="1003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54450"/>
            <a:ext cx="31956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9"/>
          <p:cNvSpPr txBox="1">
            <a:spLocks noChangeArrowheads="1"/>
          </p:cNvSpPr>
          <p:nvPr/>
        </p:nvSpPr>
        <p:spPr bwMode="auto">
          <a:xfrm>
            <a:off x="0" y="3089275"/>
            <a:ext cx="506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IceCube (Antarctica: -2.4km) -  </a:t>
            </a:r>
          </a:p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Cerenkov emission&amp; catalyzed p-decay </a:t>
            </a:r>
          </a:p>
        </p:txBody>
      </p:sp>
      <p:sp>
        <p:nvSpPr>
          <p:cNvPr id="43016" name="TextBox 10"/>
          <p:cNvSpPr txBox="1">
            <a:spLocks noChangeArrowheads="1"/>
          </p:cNvSpPr>
          <p:nvPr/>
        </p:nvSpPr>
        <p:spPr bwMode="auto">
          <a:xfrm>
            <a:off x="4973638" y="3095625"/>
            <a:ext cx="3533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MACRO (Gran Sasso: -1400m) – </a:t>
            </a:r>
          </a:p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high ionization</a:t>
            </a:r>
          </a:p>
        </p:txBody>
      </p:sp>
      <p:sp>
        <p:nvSpPr>
          <p:cNvPr id="43017" name="TextBox 11"/>
          <p:cNvSpPr txBox="1">
            <a:spLocks noChangeArrowheads="1"/>
          </p:cNvSpPr>
          <p:nvPr/>
        </p:nvSpPr>
        <p:spPr bwMode="auto">
          <a:xfrm>
            <a:off x="882650" y="5953125"/>
            <a:ext cx="3348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SLIM (Chacaltaya: +5200m ) –</a:t>
            </a:r>
          </a:p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 high ionization</a:t>
            </a:r>
          </a:p>
        </p:txBody>
      </p:sp>
      <p:sp>
        <p:nvSpPr>
          <p:cNvPr id="43018" name="TextBox 12"/>
          <p:cNvSpPr txBox="1">
            <a:spLocks noChangeArrowheads="1"/>
          </p:cNvSpPr>
          <p:nvPr/>
        </p:nvSpPr>
        <p:spPr bwMode="auto">
          <a:xfrm>
            <a:off x="5106988" y="5969000"/>
            <a:ext cx="334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Super-K (Kamioka: -1000m ) – </a:t>
            </a:r>
          </a:p>
          <a:p>
            <a:pPr algn="ctr" eaLnBrk="1" hangingPunct="1"/>
            <a:r>
              <a:rPr lang="en-US" sz="2000" i="1">
                <a:solidFill>
                  <a:srgbClr val="FFFF00"/>
                </a:solidFill>
              </a:rPr>
              <a:t>catalyzed p-decay</a:t>
            </a:r>
          </a:p>
        </p:txBody>
      </p:sp>
      <p:pic>
        <p:nvPicPr>
          <p:cNvPr id="43019" name="Picture 59" descr="moedal_test_ani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B2D05-EE63-794B-A9DD-AEB95B14BBB2}" type="slidenum">
              <a:rPr lang="en-US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Screen Shot 2014-08-17 at 7.53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8" descr="Screen Shot 2014-08-17 at 7.47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62" y="1344613"/>
            <a:ext cx="67310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Calibri"/>
              </a:rPr>
              <a:t>           Cosmic Monopole Flux Limits</a:t>
            </a:r>
            <a:endParaRPr lang="en-US" sz="44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44036" name="Picture 59" descr="moedal_test_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05" y="929114"/>
            <a:ext cx="1294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A.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Rajantie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L. 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Patrizii</a:t>
            </a: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1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6855" y="195590"/>
            <a:ext cx="3275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smtClean="0">
                <a:solidFill>
                  <a:srgbClr val="FFFF00"/>
                </a:solidFill>
                <a:latin typeface="Arial Black"/>
                <a:cs typeface="Arial Black"/>
              </a:rPr>
              <a:t>Cosmic Bounds </a:t>
            </a:r>
            <a:endParaRPr lang="en-US" sz="28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2956" y="101606"/>
            <a:ext cx="1338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Rajantie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L.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Patrizii</a:t>
            </a:r>
            <a:endParaRPr lang="en-US" sz="1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rgbClr val="F00000"/>
                </a:solidFill>
                <a:latin typeface="Arial"/>
                <a:cs typeface="Arial"/>
              </a:rPr>
              <a:t> </a:t>
            </a:r>
            <a:endParaRPr lang="en-US" sz="1600" b="1" dirty="0">
              <a:solidFill>
                <a:srgbClr val="F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4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500" y="2556933"/>
            <a:ext cx="6481462" cy="193899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CCFFCC"/>
                </a:solidFill>
                <a:latin typeface="Bauhaus 93"/>
                <a:cs typeface="Bauhaus 93"/>
              </a:rPr>
              <a:t>S</a:t>
            </a:r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earching for </a:t>
            </a:r>
          </a:p>
          <a:p>
            <a:pPr algn="ctr"/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Low Mass (</a:t>
            </a:r>
            <a:r>
              <a:rPr lang="en-US" sz="4000" dirty="0">
                <a:solidFill>
                  <a:srgbClr val="CCFFCC"/>
                </a:solidFill>
                <a:latin typeface="Bauhaus 93"/>
                <a:cs typeface="Bauhaus 93"/>
              </a:rPr>
              <a:t> </a:t>
            </a:r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O(10 </a:t>
            </a:r>
            <a:r>
              <a:rPr lang="en-US" sz="4000" dirty="0" err="1" smtClean="0">
                <a:solidFill>
                  <a:srgbClr val="CCFFCC"/>
                </a:solidFill>
                <a:latin typeface="Bauhaus 93"/>
                <a:cs typeface="Bauhaus 93"/>
              </a:rPr>
              <a:t>TeV</a:t>
            </a:r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) )</a:t>
            </a:r>
          </a:p>
          <a:p>
            <a:pPr algn="ctr"/>
            <a:r>
              <a:rPr lang="en-US" sz="4000" dirty="0" smtClean="0">
                <a:solidFill>
                  <a:srgbClr val="CCFFCC"/>
                </a:solidFill>
                <a:latin typeface="Bauhaus 93"/>
                <a:cs typeface="Bauhaus 93"/>
              </a:rPr>
              <a:t>Magnetic Monopoles @ LHC</a:t>
            </a:r>
            <a:endParaRPr lang="en-US" sz="4000" dirty="0">
              <a:solidFill>
                <a:srgbClr val="CCFFCC"/>
              </a:solidFill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36464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16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835150"/>
            <a:ext cx="631666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930" y="1143529"/>
            <a:ext cx="5756275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alpha val="75000"/>
              </a:schemeClr>
            </a:glow>
          </a:effectLst>
        </p:spPr>
      </p:pic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0" y="57531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</a:rPr>
              <a:t>   </a:t>
            </a:r>
            <a:endParaRPr lang="it-IT" sz="2000">
              <a:solidFill>
                <a:srgbClr val="FFFF00"/>
              </a:solidFill>
            </a:endParaRPr>
          </a:p>
          <a:p>
            <a:pPr eaLnBrk="1" hangingPunct="1"/>
            <a:r>
              <a:rPr lang="en-US" sz="2000" b="1">
                <a:solidFill>
                  <a:srgbClr val="FFFFFF"/>
                </a:solidFill>
              </a:rPr>
              <a:t>                        </a:t>
            </a:r>
            <a:endParaRPr lang="it-IT" sz="2000" b="1">
              <a:solidFill>
                <a:srgbClr val="FFFFFF"/>
              </a:solidFill>
            </a:endParaRPr>
          </a:p>
        </p:txBody>
      </p:sp>
      <p:sp>
        <p:nvSpPr>
          <p:cNvPr id="28683" name="Content Placeholder 2"/>
          <p:cNvSpPr txBox="1">
            <a:spLocks/>
          </p:cNvSpPr>
          <p:nvPr/>
        </p:nvSpPr>
        <p:spPr bwMode="auto">
          <a:xfrm>
            <a:off x="0" y="5565847"/>
            <a:ext cx="9144000" cy="110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663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CDF excluded MM pair production at the 95% CL for cross-section &lt; 0.2 </a:t>
            </a:r>
            <a:r>
              <a:rPr lang="en-US" sz="26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pb</a:t>
            </a: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 and monopole masses  200 &lt; </a:t>
            </a:r>
            <a:r>
              <a:rPr lang="en-US" sz="26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</a:t>
            </a:r>
            <a:r>
              <a:rPr lang="en-US" sz="2600" baseline="-250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</a:t>
            </a: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&lt; 700 </a:t>
            </a:r>
            <a:r>
              <a:rPr lang="en-US" sz="26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GeV</a:t>
            </a: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/c</a:t>
            </a:r>
            <a:r>
              <a:rPr lang="en-US" sz="2600" baseline="30000" dirty="0">
                <a:solidFill>
                  <a:srgbClr val="FFFF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Monopole Production at Colliders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74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54546"/>
            <a:ext cx="6398751" cy="52970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40243"/>
          </a:xfrm>
        </p:spPr>
        <p:txBody>
          <a:bodyPr>
            <a:noAutofit/>
          </a:bodyPr>
          <a:lstStyle/>
          <a:p>
            <a:r>
              <a:rPr lang="en-US" sz="3200" dirty="0" smtClean="0"/>
              <a:t>Monopole Energy Losses in plastic</a:t>
            </a:r>
            <a:br>
              <a:rPr lang="en-US" sz="3200" dirty="0" smtClean="0"/>
            </a:br>
            <a:r>
              <a:rPr lang="en-US" sz="3200" dirty="0" smtClean="0"/>
              <a:t>Nuclear Track Detectors (NTD)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93751" y="4445664"/>
            <a:ext cx="2159566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etection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thresholds of CR39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used in MACRO </a:t>
            </a:r>
            <a:r>
              <a:rPr lang="en-US" dirty="0" err="1" smtClean="0">
                <a:solidFill>
                  <a:schemeClr val="bg1"/>
                </a:solidFill>
              </a:rPr>
              <a:t>Expt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4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6295"/>
            <a:ext cx="4539898" cy="40160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SEARCH FOR MONOPOLIA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0148" y="1106295"/>
            <a:ext cx="3691354" cy="147732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halkboard"/>
                <a:cs typeface="Chalkboard"/>
              </a:rPr>
              <a:t>Dirac or other monopoles</a:t>
            </a:r>
          </a:p>
          <a:p>
            <a:r>
              <a:rPr lang="en-US" b="1" dirty="0" smtClean="0">
                <a:latin typeface="Chalkboard"/>
                <a:cs typeface="Chalkboard"/>
              </a:rPr>
              <a:t>(e.g. Cho-</a:t>
            </a:r>
            <a:r>
              <a:rPr lang="en-US" b="1" dirty="0" err="1" smtClean="0">
                <a:latin typeface="Chalkboard"/>
                <a:cs typeface="Chalkboard"/>
              </a:rPr>
              <a:t>Maison</a:t>
            </a:r>
            <a:r>
              <a:rPr lang="en-US" b="1" dirty="0" smtClean="0">
                <a:latin typeface="Chalkboard"/>
                <a:cs typeface="Chalkboard"/>
              </a:rPr>
              <a:t> monopole)</a:t>
            </a:r>
          </a:p>
          <a:p>
            <a:r>
              <a:rPr lang="en-US" b="1" dirty="0" smtClean="0">
                <a:latin typeface="Chalkboard"/>
                <a:cs typeface="Chalkboard"/>
              </a:rPr>
              <a:t>may not be free states but</a:t>
            </a:r>
          </a:p>
          <a:p>
            <a:r>
              <a:rPr lang="en-US" b="1" dirty="0" smtClean="0">
                <a:latin typeface="Chalkboard"/>
                <a:cs typeface="Chalkboard"/>
              </a:rPr>
              <a:t>BOUND states </a:t>
            </a:r>
            <a:r>
              <a:rPr lang="en-US" b="1" dirty="0" smtClean="0">
                <a:latin typeface="Chalkboard"/>
                <a:cs typeface="Chalkboard"/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MONOPOLIUM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(MM) </a:t>
            </a:r>
            <a:r>
              <a:rPr lang="en-US" b="1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 produced at colliders?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98" y="2675388"/>
            <a:ext cx="3822700" cy="265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366" y="5541657"/>
            <a:ext cx="5280136" cy="768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122" y="6309974"/>
            <a:ext cx="1332678" cy="40559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22256" y="3872029"/>
            <a:ext cx="375260" cy="4162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06" y="1430754"/>
            <a:ext cx="3998419" cy="3322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0028" y="3400829"/>
            <a:ext cx="1525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Monopole-</a:t>
            </a:r>
          </a:p>
          <a:p>
            <a:r>
              <a:rPr lang="en-US" dirty="0" err="1" smtClean="0"/>
              <a:t>antimonopole</a:t>
            </a:r>
            <a:endParaRPr lang="en-US" dirty="0" smtClean="0"/>
          </a:p>
          <a:p>
            <a:r>
              <a:rPr lang="en-US" dirty="0" smtClean="0"/>
              <a:t>binding </a:t>
            </a:r>
          </a:p>
          <a:p>
            <a:r>
              <a:rPr lang="en-US" dirty="0" smtClean="0"/>
              <a:t>interaction</a:t>
            </a:r>
            <a:endParaRPr lang="en-US" dirty="0"/>
          </a:p>
        </p:txBody>
      </p:sp>
      <p:sp>
        <p:nvSpPr>
          <p:cNvPr id="11" name="Striped Right Arrow 10"/>
          <p:cNvSpPr/>
          <p:nvPr/>
        </p:nvSpPr>
        <p:spPr>
          <a:xfrm rot="11323891">
            <a:off x="4938941" y="3526485"/>
            <a:ext cx="1704059" cy="63611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7685" y="5132545"/>
            <a:ext cx="324960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j-lt"/>
                <a:cs typeface="Arial Black"/>
              </a:rPr>
              <a:t>Epele</a:t>
            </a:r>
            <a:r>
              <a:rPr lang="en-US" b="1" dirty="0" smtClean="0">
                <a:latin typeface="+mj-lt"/>
                <a:cs typeface="Arial Black"/>
              </a:rPr>
              <a:t>, </a:t>
            </a:r>
            <a:r>
              <a:rPr lang="en-US" b="1" dirty="0" err="1" smtClean="0">
                <a:latin typeface="+mj-lt"/>
                <a:cs typeface="Arial Black"/>
              </a:rPr>
              <a:t>Fanchiotti</a:t>
            </a:r>
            <a:r>
              <a:rPr lang="en-US" b="1" dirty="0" smtClean="0">
                <a:latin typeface="+mj-lt"/>
                <a:cs typeface="Arial Black"/>
              </a:rPr>
              <a:t>, Garcia-Canal, </a:t>
            </a:r>
          </a:p>
          <a:p>
            <a:r>
              <a:rPr lang="en-US" b="1" dirty="0" err="1" smtClean="0">
                <a:latin typeface="+mj-lt"/>
                <a:cs typeface="Arial Black"/>
              </a:rPr>
              <a:t>Mitsou</a:t>
            </a:r>
            <a:r>
              <a:rPr lang="en-US" b="1" dirty="0" smtClean="0">
                <a:latin typeface="+mj-lt"/>
                <a:cs typeface="Arial Black"/>
              </a:rPr>
              <a:t>, Vento, </a:t>
            </a:r>
          </a:p>
          <a:p>
            <a:r>
              <a:rPr lang="en-US" b="1" dirty="0" err="1" smtClean="0">
                <a:latin typeface="+mj-lt"/>
                <a:cs typeface="Arial Black"/>
              </a:rPr>
              <a:t>EPJPlus</a:t>
            </a:r>
            <a:r>
              <a:rPr lang="en-US" b="1" dirty="0" smtClean="0">
                <a:latin typeface="+mj-lt"/>
                <a:cs typeface="Arial Black"/>
              </a:rPr>
              <a:t> 127 (2012), 60</a:t>
            </a:r>
            <a:endParaRPr lang="en-US" b="1" dirty="0">
              <a:latin typeface="+mj-lt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274" y="2687062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10016" y="3630877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6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106295"/>
            <a:ext cx="5176948" cy="33062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SEARCH FOR MONOPOLIA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098" y="2675388"/>
            <a:ext cx="3822700" cy="265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366" y="5541657"/>
            <a:ext cx="5280136" cy="768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022" y="6309974"/>
            <a:ext cx="1332678" cy="40559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22256" y="3872029"/>
            <a:ext cx="375260" cy="4162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0148" y="1106295"/>
            <a:ext cx="3691354" cy="1477328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halkboard"/>
                <a:cs typeface="Chalkboard"/>
              </a:rPr>
              <a:t>Dirac or other monopoles</a:t>
            </a:r>
          </a:p>
          <a:p>
            <a:r>
              <a:rPr lang="en-US" b="1" dirty="0" smtClean="0">
                <a:latin typeface="Chalkboard"/>
                <a:cs typeface="Chalkboard"/>
              </a:rPr>
              <a:t>(e.g. Cho-</a:t>
            </a:r>
            <a:r>
              <a:rPr lang="en-US" b="1" dirty="0" err="1" smtClean="0">
                <a:latin typeface="Chalkboard"/>
                <a:cs typeface="Chalkboard"/>
              </a:rPr>
              <a:t>Maison</a:t>
            </a:r>
            <a:r>
              <a:rPr lang="en-US" b="1" dirty="0" smtClean="0">
                <a:latin typeface="Chalkboard"/>
                <a:cs typeface="Chalkboard"/>
              </a:rPr>
              <a:t> monopole)</a:t>
            </a:r>
          </a:p>
          <a:p>
            <a:r>
              <a:rPr lang="en-US" b="1" dirty="0" smtClean="0">
                <a:latin typeface="Chalkboard"/>
                <a:cs typeface="Chalkboard"/>
              </a:rPr>
              <a:t>may not be free states but</a:t>
            </a:r>
          </a:p>
          <a:p>
            <a:r>
              <a:rPr lang="en-US" b="1" dirty="0" smtClean="0">
                <a:latin typeface="Chalkboard"/>
                <a:cs typeface="Chalkboard"/>
              </a:rPr>
              <a:t>BOUND states </a:t>
            </a:r>
            <a:r>
              <a:rPr lang="en-US" b="1" dirty="0" smtClean="0">
                <a:latin typeface="Chalkboard"/>
                <a:cs typeface="Chalkboard"/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MONOPOLIUM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(MM) </a:t>
            </a:r>
            <a:r>
              <a:rPr lang="en-US" b="1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 produced at colliders?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1112" y="1311162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Production cross</a:t>
            </a:r>
          </a:p>
          <a:p>
            <a:r>
              <a:rPr lang="en-US" dirty="0" smtClean="0"/>
              <a:t>section @ LHC, 7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65333" y="4239658"/>
            <a:ext cx="180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4649964"/>
            <a:ext cx="4378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Binding energy fixed BE = 2m/15 , e.g. </a:t>
            </a:r>
          </a:p>
          <a:p>
            <a:r>
              <a:rPr lang="en-US" dirty="0" smtClean="0"/>
              <a:t> for m=750 </a:t>
            </a:r>
            <a:r>
              <a:rPr lang="en-US" dirty="0" err="1" smtClean="0"/>
              <a:t>GeV</a:t>
            </a:r>
            <a:r>
              <a:rPr lang="en-US" dirty="0" smtClean="0"/>
              <a:t>, binding energy =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monopolium</a:t>
            </a:r>
            <a:r>
              <a:rPr lang="en-US" dirty="0" smtClean="0">
                <a:sym typeface="Wingdings"/>
              </a:rPr>
              <a:t> mass M= 1400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56" y="6356998"/>
            <a:ext cx="1234344" cy="312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0356" y="6350000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6303" y="5636163"/>
            <a:ext cx="24929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V. Vento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in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MOeDAL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Physics</a:t>
            </a:r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Review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arXiv:1405.7662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0016" y="3630877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0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3" y="5636163"/>
            <a:ext cx="24929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V. Vento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in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MOeDAL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Physics</a:t>
            </a:r>
            <a:r>
              <a:rPr lang="en-U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Review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arXiv:1405.7662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Relevance to LHC &amp; </a:t>
            </a:r>
            <a:r>
              <a:rPr lang="en-US" dirty="0" err="1" smtClean="0"/>
              <a:t>MoEDAL</a:t>
            </a:r>
            <a:r>
              <a:rPr lang="en-US" dirty="0" smtClean="0"/>
              <a:t> </a:t>
            </a:r>
            <a:r>
              <a:rPr lang="en-US" dirty="0" err="1" smtClean="0"/>
              <a:t>Expts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1608" y="1286768"/>
            <a:ext cx="778376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Monopolium</a:t>
            </a:r>
            <a:r>
              <a:rPr lang="en-US" dirty="0" smtClean="0"/>
              <a:t> is neutral in its ground state &amp; thus if produced in such a state is </a:t>
            </a:r>
          </a:p>
          <a:p>
            <a:r>
              <a:rPr lang="en-US" dirty="0" smtClean="0"/>
              <a:t>difficult, probably impossible,  to detect in LHC (ATLAS, CMS) or </a:t>
            </a:r>
            <a:r>
              <a:rPr lang="en-US" dirty="0" err="1" smtClean="0"/>
              <a:t>MoeDAL</a:t>
            </a:r>
            <a:r>
              <a:rPr lang="en-US" dirty="0"/>
              <a:t> </a:t>
            </a:r>
            <a:r>
              <a:rPr lang="en-US" dirty="0" smtClean="0"/>
              <a:t>(since </a:t>
            </a:r>
          </a:p>
          <a:p>
            <a:r>
              <a:rPr lang="en-US" dirty="0" smtClean="0"/>
              <a:t>damage to plastics from SM background could be higher 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1608" y="2742277"/>
            <a:ext cx="798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BUT</a:t>
            </a:r>
            <a:r>
              <a:rPr lang="en-US" dirty="0" smtClean="0"/>
              <a:t>…it may be produced in an excited state, which could be a magnetic multiple</a:t>
            </a:r>
          </a:p>
          <a:p>
            <a:r>
              <a:rPr lang="en-US" dirty="0" smtClean="0">
                <a:sym typeface="Wingdings"/>
              </a:rPr>
              <a:t> highly ionizing.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50736" y="3018967"/>
            <a:ext cx="6273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Its decay via photon </a:t>
            </a:r>
            <a:r>
              <a:rPr lang="en-US" dirty="0" smtClean="0"/>
              <a:t>emission will </a:t>
            </a:r>
            <a:r>
              <a:rPr lang="en-US" dirty="0"/>
              <a:t>produce a </a:t>
            </a:r>
            <a:r>
              <a:rPr lang="en-US" b="1" dirty="0">
                <a:solidFill>
                  <a:srgbClr val="FF0000"/>
                </a:solidFill>
              </a:rPr>
              <a:t>peculiar trajectory,</a:t>
            </a:r>
            <a:r>
              <a:rPr lang="en-US" dirty="0"/>
              <a:t> if the decaying states are also magnetic </a:t>
            </a:r>
            <a:r>
              <a:rPr lang="en-US" dirty="0" err="1"/>
              <a:t>multipoles</a:t>
            </a:r>
            <a:r>
              <a:rPr lang="en-US" dirty="0"/>
              <a:t>,</a:t>
            </a:r>
          </a:p>
          <a:p>
            <a:r>
              <a:rPr lang="en-US" dirty="0"/>
              <a:t>the process will generate a peculiar trajectory in the medium.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6" y="3388608"/>
            <a:ext cx="21082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922" y="3895824"/>
            <a:ext cx="3516782" cy="1998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038" y="4009029"/>
            <a:ext cx="1669523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Monopolium</a:t>
            </a:r>
            <a:endParaRPr lang="en-US" dirty="0" smtClean="0"/>
          </a:p>
          <a:p>
            <a:r>
              <a:rPr lang="en-US" dirty="0" smtClean="0"/>
              <a:t>might break up</a:t>
            </a:r>
          </a:p>
          <a:p>
            <a:r>
              <a:rPr lang="en-US" dirty="0" smtClean="0"/>
              <a:t>in the medium 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MoEDAL</a:t>
            </a:r>
            <a:r>
              <a:rPr lang="en-US" dirty="0" smtClean="0"/>
              <a:t> into</a:t>
            </a:r>
          </a:p>
          <a:p>
            <a:r>
              <a:rPr lang="en-US" dirty="0" smtClean="0"/>
              <a:t>highly-ionizing</a:t>
            </a:r>
          </a:p>
          <a:p>
            <a:r>
              <a:rPr lang="en-US" dirty="0" err="1" smtClean="0"/>
              <a:t>Dyons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884011" y="5336990"/>
            <a:ext cx="981098" cy="484632"/>
          </a:xfrm>
          <a:prstGeom prst="rightArrow">
            <a:avLst>
              <a:gd name="adj1" fmla="val 27214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089875">
            <a:off x="2116880" y="3478454"/>
            <a:ext cx="533856" cy="3189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02930" y="5935594"/>
            <a:ext cx="58858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Moreover, In </a:t>
            </a:r>
            <a:r>
              <a:rPr lang="en-US" dirty="0"/>
              <a:t>presence of magnetic fields huge </a:t>
            </a:r>
            <a:r>
              <a:rPr lang="en-US" dirty="0" err="1" smtClean="0"/>
              <a:t>polarizability</a:t>
            </a:r>
            <a:endParaRPr lang="el-G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138" y="6304926"/>
            <a:ext cx="3297941" cy="4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2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Monopoles &amp; </a:t>
            </a:r>
            <a:r>
              <a:rPr lang="en-US" dirty="0" err="1" smtClean="0"/>
              <a:t>Diphoton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42016"/>
            <a:ext cx="3873500" cy="1464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8985" y="1087224"/>
            <a:ext cx="3127116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+mj-lt"/>
                <a:cs typeface="Arial Black"/>
              </a:rPr>
              <a:t>Epele</a:t>
            </a:r>
            <a:r>
              <a:rPr lang="en-US" sz="1400" b="1" dirty="0" smtClean="0">
                <a:latin typeface="+mj-lt"/>
                <a:cs typeface="Arial Black"/>
              </a:rPr>
              <a:t>, </a:t>
            </a:r>
            <a:r>
              <a:rPr lang="en-US" sz="1400" b="1" dirty="0" err="1" smtClean="0">
                <a:latin typeface="+mj-lt"/>
                <a:cs typeface="Arial Black"/>
              </a:rPr>
              <a:t>Fanchiotti</a:t>
            </a:r>
            <a:r>
              <a:rPr lang="en-US" sz="1400" b="1" dirty="0" smtClean="0">
                <a:latin typeface="+mj-lt"/>
                <a:cs typeface="Arial Black"/>
              </a:rPr>
              <a:t>, Garcia-Canal, </a:t>
            </a:r>
          </a:p>
          <a:p>
            <a:r>
              <a:rPr lang="en-US" sz="1400" b="1" dirty="0" err="1" smtClean="0">
                <a:latin typeface="+mj-lt"/>
                <a:cs typeface="Arial Black"/>
              </a:rPr>
              <a:t>Mitsou</a:t>
            </a:r>
            <a:r>
              <a:rPr lang="en-US" sz="1400" b="1" dirty="0" smtClean="0">
                <a:latin typeface="+mj-lt"/>
                <a:cs typeface="Arial Black"/>
              </a:rPr>
              <a:t>, Vento, </a:t>
            </a:r>
            <a:r>
              <a:rPr lang="en-US" sz="1400" b="1" dirty="0" err="1" smtClean="0">
                <a:latin typeface="+mj-lt"/>
                <a:cs typeface="Arial Black"/>
              </a:rPr>
              <a:t>EPJPlus</a:t>
            </a:r>
            <a:r>
              <a:rPr lang="en-US" sz="1400" b="1" dirty="0" smtClean="0">
                <a:latin typeface="+mj-lt"/>
                <a:cs typeface="Arial Black"/>
              </a:rPr>
              <a:t> 127 (2012), 60</a:t>
            </a:r>
            <a:endParaRPr lang="en-US" sz="1400" b="1" dirty="0">
              <a:latin typeface="+mj-lt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79" y="1742016"/>
            <a:ext cx="4465221" cy="1421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" y="4343400"/>
            <a:ext cx="15122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characteristic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signal of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monopolium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production</a:t>
            </a:r>
            <a:endParaRPr lang="el-GR" b="1" dirty="0" smtClean="0">
              <a:solidFill>
                <a:srgbClr val="FF0000"/>
              </a:solidFill>
            </a:endParaRPr>
          </a:p>
          <a:p>
            <a:endParaRPr lang="el-GR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369" y="6011044"/>
            <a:ext cx="8648700" cy="338554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 Black"/>
                <a:cs typeface="Arial Black"/>
              </a:rPr>
              <a:t>ΝΒ</a:t>
            </a:r>
            <a:r>
              <a:rPr lang="en-GB" sz="1600" dirty="0" smtClean="0"/>
              <a:t>: </a:t>
            </a:r>
            <a:r>
              <a:rPr lang="en-US" sz="1600" dirty="0" smtClean="0"/>
              <a:t>ordinary monopoles: Dirac coupling</a:t>
            </a:r>
            <a:r>
              <a:rPr lang="el-GR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too large </a:t>
            </a:r>
            <a:r>
              <a:rPr lang="en-US" sz="1600" dirty="0" smtClean="0"/>
              <a:t>to reproduce the 750 </a:t>
            </a:r>
            <a:r>
              <a:rPr lang="el-GR" sz="1600" dirty="0" smtClean="0"/>
              <a:t>γγ</a:t>
            </a:r>
            <a:r>
              <a:rPr lang="en-GB" sz="1600" dirty="0" smtClean="0"/>
              <a:t> res, with </a:t>
            </a:r>
            <a:r>
              <a:rPr lang="el-GR" sz="1600" dirty="0" smtClean="0"/>
              <a:t>Γ</a:t>
            </a:r>
            <a:r>
              <a:rPr lang="en-GB" sz="1600" baseline="-25000" dirty="0" smtClean="0"/>
              <a:t>tot</a:t>
            </a:r>
            <a:r>
              <a:rPr lang="en-GB" sz="1600" dirty="0" smtClean="0"/>
              <a:t> = 45 </a:t>
            </a:r>
            <a:r>
              <a:rPr lang="en-GB" sz="1600" dirty="0" err="1" smtClean="0"/>
              <a:t>GeV</a:t>
            </a:r>
            <a:r>
              <a:rPr lang="en-GB" sz="1600" dirty="0" smtClean="0"/>
              <a:t>, 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03" y="3269819"/>
            <a:ext cx="4218352" cy="25953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930406" y="4656667"/>
            <a:ext cx="3014127" cy="254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740400" y="4343400"/>
            <a:ext cx="1507067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47467" y="4064000"/>
            <a:ext cx="1525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monopole-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antimonopole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annihilation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5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599" y="323334"/>
            <a:ext cx="355738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Black Hole with some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Hair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83901"/>
            <a:ext cx="8241070" cy="83099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No hair conjecture/theorem </a:t>
            </a:r>
            <a:r>
              <a:rPr lang="en-US" dirty="0" smtClean="0"/>
              <a:t>: Black holes can only be </a:t>
            </a:r>
            <a:r>
              <a:rPr lang="en-US" dirty="0" err="1" smtClean="0"/>
              <a:t>characterised</a:t>
            </a:r>
            <a:r>
              <a:rPr lang="en-US" dirty="0" smtClean="0"/>
              <a:t> by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their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mass</a:t>
            </a:r>
            <a:r>
              <a:rPr lang="en-US" dirty="0" smtClean="0"/>
              <a:t>, 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angular momentum </a:t>
            </a:r>
            <a:r>
              <a:rPr lang="en-US" dirty="0" smtClean="0"/>
              <a:t>and </a:t>
            </a:r>
            <a:r>
              <a:rPr lang="en-US" sz="2400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charge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04541"/>
            <a:ext cx="5769954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Evasion of no-hair theorem (violation of its assumptions) : </a:t>
            </a:r>
          </a:p>
          <a:p>
            <a:r>
              <a:rPr lang="en-US" dirty="0" smtClean="0"/>
              <a:t>Black Holes with scalar hair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5734" y="3505201"/>
            <a:ext cx="8315986" cy="2585323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Einstein Yang-Mills –Higgs systems 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String-inspired GR with higher-curvature (Gauss Bonnet) terms &amp; </a:t>
            </a:r>
            <a:r>
              <a:rPr lang="en-US" b="1" dirty="0" err="1" smtClean="0">
                <a:latin typeface="Arial"/>
                <a:cs typeface="Arial"/>
              </a:rPr>
              <a:t>dilatons</a:t>
            </a:r>
            <a:r>
              <a:rPr lang="en-US" b="1" dirty="0" smtClean="0">
                <a:latin typeface="Arial"/>
                <a:cs typeface="Arial"/>
              </a:rPr>
              <a:t> 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Einstein-Maxwell-</a:t>
            </a:r>
            <a:r>
              <a:rPr lang="en-US" b="1" dirty="0" err="1" smtClean="0">
                <a:latin typeface="Arial"/>
                <a:cs typeface="Arial"/>
              </a:rPr>
              <a:t>axion</a:t>
            </a:r>
            <a:r>
              <a:rPr lang="en-US" b="1" dirty="0" smtClean="0">
                <a:latin typeface="Arial"/>
                <a:cs typeface="Arial"/>
              </a:rPr>
              <a:t> systems 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Modified Gravity models </a:t>
            </a:r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 ........</a:t>
            </a:r>
          </a:p>
          <a:p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9555" y="4605868"/>
            <a:ext cx="2637464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Hair </a:t>
            </a:r>
            <a:r>
              <a:rPr lang="en-US" dirty="0" smtClean="0"/>
              <a:t>may be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secondary </a:t>
            </a:r>
            <a:r>
              <a:rPr lang="en-US" dirty="0" smtClean="0"/>
              <a:t>i.e.</a:t>
            </a:r>
          </a:p>
          <a:p>
            <a:r>
              <a:rPr lang="en-US" dirty="0" smtClean="0"/>
              <a:t>non trivial scalar fields</a:t>
            </a:r>
          </a:p>
          <a:p>
            <a:r>
              <a:rPr lang="en-US" dirty="0" smtClean="0"/>
              <a:t>outside </a:t>
            </a:r>
            <a:r>
              <a:rPr lang="en-US" dirty="0" err="1" smtClean="0"/>
              <a:t>horison</a:t>
            </a:r>
            <a:r>
              <a:rPr lang="en-US" dirty="0" smtClean="0"/>
              <a:t> but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corresponding charge</a:t>
            </a:r>
          </a:p>
          <a:p>
            <a:r>
              <a:rPr lang="en-US" dirty="0" smtClean="0"/>
              <a:t>may be a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function</a:t>
            </a:r>
          </a:p>
          <a:p>
            <a:r>
              <a:rPr lang="en-US" dirty="0" smtClean="0"/>
              <a:t>of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primary hair</a:t>
            </a:r>
            <a:r>
              <a:rPr lang="en-US" dirty="0" smtClean="0"/>
              <a:t> </a:t>
            </a:r>
            <a:r>
              <a:rPr lang="en-US" dirty="0" err="1" smtClean="0"/>
              <a:t>eg</a:t>
            </a:r>
            <a:r>
              <a:rPr lang="en-US" dirty="0" smtClean="0"/>
              <a:t> mass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30" y="4453803"/>
            <a:ext cx="795540" cy="7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Monopoles &amp; </a:t>
            </a:r>
            <a:r>
              <a:rPr lang="en-US" dirty="0" err="1" smtClean="0"/>
              <a:t>Diphoton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42016"/>
            <a:ext cx="3873500" cy="1464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8985" y="1087224"/>
            <a:ext cx="3127116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+mj-lt"/>
                <a:cs typeface="Arial Black"/>
              </a:rPr>
              <a:t>Epele</a:t>
            </a:r>
            <a:r>
              <a:rPr lang="en-US" sz="1400" b="1" dirty="0" smtClean="0">
                <a:latin typeface="+mj-lt"/>
                <a:cs typeface="Arial Black"/>
              </a:rPr>
              <a:t>, </a:t>
            </a:r>
            <a:r>
              <a:rPr lang="en-US" sz="1400" b="1" dirty="0" err="1" smtClean="0">
                <a:latin typeface="+mj-lt"/>
                <a:cs typeface="Arial Black"/>
              </a:rPr>
              <a:t>Fanchiotti</a:t>
            </a:r>
            <a:r>
              <a:rPr lang="en-US" sz="1400" b="1" dirty="0" smtClean="0">
                <a:latin typeface="+mj-lt"/>
                <a:cs typeface="Arial Black"/>
              </a:rPr>
              <a:t>, Garcia-Canal, </a:t>
            </a:r>
          </a:p>
          <a:p>
            <a:r>
              <a:rPr lang="en-US" sz="1400" b="1" dirty="0" err="1" smtClean="0">
                <a:latin typeface="+mj-lt"/>
                <a:cs typeface="Arial Black"/>
              </a:rPr>
              <a:t>Mitsou</a:t>
            </a:r>
            <a:r>
              <a:rPr lang="en-US" sz="1400" b="1" dirty="0" smtClean="0">
                <a:latin typeface="+mj-lt"/>
                <a:cs typeface="Arial Black"/>
              </a:rPr>
              <a:t>, Vento, </a:t>
            </a:r>
            <a:r>
              <a:rPr lang="en-US" sz="1400" b="1" dirty="0" err="1" smtClean="0">
                <a:latin typeface="+mj-lt"/>
                <a:cs typeface="Arial Black"/>
              </a:rPr>
              <a:t>EPJPlus</a:t>
            </a:r>
            <a:r>
              <a:rPr lang="en-US" sz="1400" b="1" dirty="0" smtClean="0">
                <a:latin typeface="+mj-lt"/>
                <a:cs typeface="Arial Black"/>
              </a:rPr>
              <a:t> 127 (2012), 60</a:t>
            </a:r>
            <a:endParaRPr lang="en-US" sz="1400" b="1" dirty="0">
              <a:latin typeface="+mj-lt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79" y="1742016"/>
            <a:ext cx="4465221" cy="1421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" y="4343400"/>
            <a:ext cx="15122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characteristic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signal of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monopolium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production</a:t>
            </a:r>
            <a:endParaRPr lang="el-GR" b="1" dirty="0" smtClean="0">
              <a:solidFill>
                <a:srgbClr val="FF0000"/>
              </a:solidFill>
            </a:endParaRPr>
          </a:p>
          <a:p>
            <a:endParaRPr lang="el-GR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369" y="6011044"/>
            <a:ext cx="8648700" cy="338554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 Black"/>
                <a:cs typeface="Arial Black"/>
              </a:rPr>
              <a:t>ΝΒ</a:t>
            </a:r>
            <a:r>
              <a:rPr lang="en-GB" sz="1600" dirty="0" smtClean="0"/>
              <a:t>: </a:t>
            </a:r>
            <a:r>
              <a:rPr lang="en-US" sz="1600" dirty="0" smtClean="0"/>
              <a:t>ordinary monopoles: Dirac coupling</a:t>
            </a:r>
            <a:r>
              <a:rPr lang="el-GR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too large </a:t>
            </a:r>
            <a:r>
              <a:rPr lang="en-US" sz="1600" dirty="0" smtClean="0"/>
              <a:t>to reproduce the 750 </a:t>
            </a:r>
            <a:r>
              <a:rPr lang="el-GR" sz="1600" dirty="0" smtClean="0"/>
              <a:t>γγ</a:t>
            </a:r>
            <a:r>
              <a:rPr lang="en-GB" sz="1600" dirty="0" smtClean="0"/>
              <a:t> res, with </a:t>
            </a:r>
            <a:r>
              <a:rPr lang="el-GR" sz="1600" dirty="0" smtClean="0"/>
              <a:t>Γ</a:t>
            </a:r>
            <a:r>
              <a:rPr lang="en-GB" sz="1600" baseline="-25000" dirty="0" smtClean="0"/>
              <a:t>tot</a:t>
            </a:r>
            <a:r>
              <a:rPr lang="en-GB" sz="1600" dirty="0" smtClean="0"/>
              <a:t> = 45 </a:t>
            </a:r>
            <a:r>
              <a:rPr lang="en-GB" sz="1600" dirty="0" err="1" smtClean="0"/>
              <a:t>GeV</a:t>
            </a:r>
            <a:r>
              <a:rPr lang="en-GB" sz="1600" dirty="0" smtClean="0"/>
              <a:t>,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569" y="4996599"/>
            <a:ext cx="1206500" cy="1014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0669" y="5945330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03" y="3269819"/>
            <a:ext cx="4218352" cy="25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4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73040"/>
            <a:ext cx="9025467" cy="6656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ATLAS</a:t>
            </a:r>
            <a:r>
              <a:rPr lang="en-US" dirty="0" smtClean="0"/>
              <a:t>-LHC Search @  8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i="1" dirty="0" err="1" smtClean="0"/>
              <a:t>pp</a:t>
            </a:r>
            <a:r>
              <a:rPr lang="en-US" dirty="0" smtClean="0"/>
              <a:t> collisions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4" y="1059453"/>
            <a:ext cx="880534" cy="1096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6449" y="1066801"/>
            <a:ext cx="4872748" cy="40011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badi MT Condensed Extra Bold"/>
                <a:cs typeface="Abadi MT Condensed Extra Bold"/>
              </a:rPr>
              <a:t>Atlas </a:t>
            </a:r>
            <a:r>
              <a:rPr lang="en-US" sz="2000" dirty="0" err="1" smtClean="0">
                <a:latin typeface="Abadi MT Condensed Extra Bold"/>
                <a:cs typeface="Abadi MT Condensed Extra Bold"/>
              </a:rPr>
              <a:t>Coll.Phys.Rev</a:t>
            </a:r>
            <a:r>
              <a:rPr lang="en-US" sz="2000" dirty="0">
                <a:latin typeface="Abadi MT Condensed Extra Bold"/>
                <a:cs typeface="Abadi MT Condensed Extra Bold"/>
              </a:rPr>
              <a:t>. D93 (2016) no.5, 052009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1867" y="1282245"/>
            <a:ext cx="1806120" cy="40011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Black"/>
                <a:cs typeface="Arial Black"/>
              </a:rPr>
              <a:t>∫ L = 7.0 fb</a:t>
            </a:r>
            <a:r>
              <a:rPr lang="en-US" sz="2000" baseline="30000" dirty="0" smtClean="0">
                <a:latin typeface="Arial Black"/>
                <a:cs typeface="Arial Black"/>
              </a:rPr>
              <a:t>-1</a:t>
            </a:r>
            <a:endParaRPr lang="en-US" sz="2000" dirty="0"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775" y="1811869"/>
            <a:ext cx="8003976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Search for magnetic monopoles as highly ionizing particles (HIP)</a:t>
            </a:r>
            <a:r>
              <a:rPr lang="en-US" dirty="0" smtClean="0"/>
              <a:t>: </a:t>
            </a:r>
          </a:p>
          <a:p>
            <a:r>
              <a:rPr lang="en-US" dirty="0" smtClean="0"/>
              <a:t>particle produces high ionization region in Transition Radiation Tracker (TRT), </a:t>
            </a:r>
          </a:p>
          <a:p>
            <a:r>
              <a:rPr lang="en-US" dirty="0" smtClean="0"/>
              <a:t>slows down and stops in e/m calorimeter</a:t>
            </a:r>
          </a:p>
          <a:p>
            <a:endParaRPr lang="en-US" dirty="0"/>
          </a:p>
          <a:p>
            <a:r>
              <a:rPr lang="en-US" dirty="0" smtClean="0"/>
              <a:t>Negligible bremsstrahlung for HIP </a:t>
            </a:r>
            <a:r>
              <a:rPr lang="en-US" dirty="0" smtClean="0">
                <a:sym typeface="Wingdings"/>
              </a:rPr>
              <a:t> narrower energy deposit in e/m calorimeter</a:t>
            </a:r>
          </a:p>
          <a:p>
            <a:r>
              <a:rPr lang="en-US" dirty="0" smtClean="0">
                <a:sym typeface="Wingdings"/>
              </a:rPr>
              <a:t>than electrons, protons which induce e/m shower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o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events</a:t>
            </a:r>
            <a:r>
              <a:rPr lang="en-US" dirty="0" smtClean="0"/>
              <a:t> found in the signal region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exclude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dirty="0" smtClean="0">
                <a:sym typeface="Wingdings"/>
              </a:rPr>
              <a:t>masses  </a:t>
            </a:r>
            <a:r>
              <a:rPr lang="en-US" sz="2000" dirty="0" smtClean="0">
                <a:latin typeface="Abadi MT Condensed Extra Bold"/>
                <a:cs typeface="Abadi MT Condensed Extra Bold"/>
                <a:sym typeface="Wingdings"/>
              </a:rPr>
              <a:t>200 </a:t>
            </a:r>
            <a:r>
              <a:rPr lang="en-US" sz="2000" dirty="0" err="1" smtClean="0">
                <a:latin typeface="Abadi MT Condensed Extra Bold"/>
                <a:cs typeface="Abadi MT Condensed Extra Bold"/>
                <a:sym typeface="Wingdings"/>
              </a:rPr>
              <a:t>GeV</a:t>
            </a:r>
            <a:r>
              <a:rPr lang="en-US" sz="2000" dirty="0" smtClean="0">
                <a:latin typeface="Abadi MT Condensed Extra Bold"/>
                <a:cs typeface="Abadi MT Condensed Extra Bold"/>
                <a:sym typeface="Wingdings"/>
              </a:rPr>
              <a:t>  ≤ m ≤ 2 500 </a:t>
            </a:r>
            <a:r>
              <a:rPr lang="en-US" sz="2000" dirty="0" err="1" smtClean="0">
                <a:latin typeface="Abadi MT Condensed Extra Bold"/>
                <a:cs typeface="Abadi MT Condensed Extra Bold"/>
                <a:sym typeface="Wingdings"/>
              </a:rPr>
              <a:t>GeV</a:t>
            </a:r>
            <a:r>
              <a:rPr lang="en-US" sz="2000" dirty="0" smtClean="0">
                <a:latin typeface="Abadi MT Condensed Extra Bold"/>
                <a:cs typeface="Abadi MT Condensed Extra Bold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for magnetic charge </a:t>
            </a:r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0.5g</a:t>
            </a:r>
            <a:r>
              <a:rPr lang="en-US" sz="2000" baseline="-25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D</a:t>
            </a:r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 &lt; |g| &lt; 2.0</a:t>
            </a:r>
            <a:r>
              <a:rPr lang="en-US" sz="2000" dirty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g</a:t>
            </a:r>
            <a:r>
              <a:rPr lang="en-US" sz="2000" baseline="-25000" dirty="0">
                <a:solidFill>
                  <a:srgbClr val="FF0000"/>
                </a:solidFill>
                <a:latin typeface="Abadi MT Condensed Extra Bold"/>
                <a:cs typeface="Abadi MT Condensed Extra Bold"/>
                <a:sym typeface="Wingdings"/>
              </a:rPr>
              <a:t>D</a:t>
            </a:r>
            <a:endParaRPr lang="en-US" dirty="0" smtClean="0">
              <a:solidFill>
                <a:srgbClr val="FF0000"/>
              </a:solidFill>
              <a:latin typeface="Abadi MT Condensed Extra Bold"/>
              <a:cs typeface="Abadi MT Condensed Extra Bold"/>
              <a:sym typeface="Wingding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199" y="4732764"/>
            <a:ext cx="1549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2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74638"/>
            <a:ext cx="9008533" cy="665605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Interpretation of Results-Monopole Simulations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9336" y="1591741"/>
            <a:ext cx="8802560" cy="1200329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Model-dependent and model-independent interpretation  of results require magnetic </a:t>
            </a:r>
          </a:p>
          <a:p>
            <a:r>
              <a:rPr lang="en-US" dirty="0" smtClean="0"/>
              <a:t>monopole simulation using </a:t>
            </a:r>
            <a:r>
              <a:rPr lang="en-US" dirty="0" err="1" smtClean="0"/>
              <a:t>Drell</a:t>
            </a:r>
            <a:r>
              <a:rPr lang="en-US" dirty="0" smtClean="0"/>
              <a:t>-Yan  &amp; single monopole production</a:t>
            </a:r>
          </a:p>
          <a:p>
            <a:r>
              <a:rPr lang="en-US" dirty="0" smtClean="0"/>
              <a:t>Leading DY process: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q –anti q  virtual photon  Monopole </a:t>
            </a:r>
            <a:r>
              <a:rPr lang="en-US" dirty="0" err="1" smtClean="0">
                <a:sym typeface="Wingdings"/>
              </a:rPr>
              <a:t>antimonopole</a:t>
            </a:r>
            <a:r>
              <a:rPr lang="en-US" dirty="0" smtClean="0">
                <a:sym typeface="Wingdings"/>
              </a:rPr>
              <a:t> Pairs</a:t>
            </a:r>
          </a:p>
          <a:p>
            <a:r>
              <a:rPr lang="en-US" dirty="0" smtClean="0">
                <a:sym typeface="Wingdings"/>
              </a:rPr>
              <a:t>Use MADGRAPH5 MONTE CARLO EVENT GENERATOR for spin ½, and spin 0 monopoles</a:t>
            </a:r>
            <a:endParaRPr lang="en-US" dirty="0"/>
          </a:p>
        </p:txBody>
      </p:sp>
      <p:pic>
        <p:nvPicPr>
          <p:cNvPr id="7" name="Picture 16" descr="Picture 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4"/>
          <a:stretch/>
        </p:blipFill>
        <p:spPr bwMode="auto">
          <a:xfrm>
            <a:off x="169336" y="3291417"/>
            <a:ext cx="8168664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06449" y="1066801"/>
            <a:ext cx="4872748" cy="40011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badi MT Condensed Extra Bold"/>
                <a:cs typeface="Abadi MT Condensed Extra Bold"/>
              </a:rPr>
              <a:t>Atlas </a:t>
            </a:r>
            <a:r>
              <a:rPr lang="en-US" sz="2000" dirty="0" err="1" smtClean="0">
                <a:latin typeface="Abadi MT Condensed Extra Bold"/>
                <a:cs typeface="Abadi MT Condensed Extra Bold"/>
              </a:rPr>
              <a:t>Coll.Phys.Rev</a:t>
            </a:r>
            <a:r>
              <a:rPr lang="en-US" sz="2000" dirty="0">
                <a:latin typeface="Abadi MT Condensed Extra Bold"/>
                <a:cs typeface="Abadi MT Condensed Extra Bold"/>
              </a:rPr>
              <a:t>. D93 (2016) no.5, 052009</a:t>
            </a:r>
          </a:p>
        </p:txBody>
      </p:sp>
    </p:spTree>
    <p:extLst>
      <p:ext uri="{BB962C8B-B14F-4D97-AF65-F5344CB8AC3E}">
        <p14:creationId xmlns:p14="http://schemas.microsoft.com/office/powerpoint/2010/main" val="233043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74638"/>
            <a:ext cx="9008533" cy="665605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Interpretation of Results-Monopole Simulations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9336" y="1591741"/>
            <a:ext cx="8802560" cy="1200329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Model-dependent and model-independent interpretation  of results require magnetic </a:t>
            </a:r>
          </a:p>
          <a:p>
            <a:r>
              <a:rPr lang="en-US" dirty="0" smtClean="0"/>
              <a:t>monopole simulation using </a:t>
            </a:r>
            <a:r>
              <a:rPr lang="en-US" dirty="0" err="1" smtClean="0"/>
              <a:t>Drell</a:t>
            </a:r>
            <a:r>
              <a:rPr lang="en-US" dirty="0" smtClean="0"/>
              <a:t>-Yan  &amp; single monopole production</a:t>
            </a:r>
          </a:p>
          <a:p>
            <a:r>
              <a:rPr lang="en-US" dirty="0" smtClean="0"/>
              <a:t>Leading DY process: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q –anti q  virtual photon  Monopole </a:t>
            </a:r>
            <a:r>
              <a:rPr lang="en-US" dirty="0" err="1" smtClean="0">
                <a:sym typeface="Wingdings"/>
              </a:rPr>
              <a:t>antimonopole</a:t>
            </a:r>
            <a:r>
              <a:rPr lang="en-US" dirty="0" smtClean="0">
                <a:sym typeface="Wingdings"/>
              </a:rPr>
              <a:t> Pairs</a:t>
            </a:r>
          </a:p>
          <a:p>
            <a:r>
              <a:rPr lang="en-US" dirty="0" smtClean="0">
                <a:sym typeface="Wingdings"/>
              </a:rPr>
              <a:t>Use MADGRAPH5 MONTE CARLO EVENT GENERATOR for spin ½, and spin 0 monopoles</a:t>
            </a:r>
            <a:endParaRPr lang="en-US" dirty="0"/>
          </a:p>
        </p:txBody>
      </p:sp>
      <p:pic>
        <p:nvPicPr>
          <p:cNvPr id="7" name="Picture 16" descr="Picture 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4"/>
          <a:stretch/>
        </p:blipFill>
        <p:spPr bwMode="auto">
          <a:xfrm>
            <a:off x="169336" y="3291417"/>
            <a:ext cx="8168664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640" y="5175539"/>
            <a:ext cx="4724400" cy="1459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100" y="5057008"/>
            <a:ext cx="3525277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NB: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DY processes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not reliable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perturbatively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7" y="5788004"/>
            <a:ext cx="1068231" cy="10682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91200" y="3240619"/>
            <a:ext cx="2776973" cy="176559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06449" y="1066801"/>
            <a:ext cx="4872748" cy="40011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badi MT Condensed Extra Bold"/>
                <a:cs typeface="Abadi MT Condensed Extra Bold"/>
              </a:rPr>
              <a:t>Atlas </a:t>
            </a:r>
            <a:r>
              <a:rPr lang="en-US" sz="2000" dirty="0" err="1" smtClean="0">
                <a:latin typeface="Abadi MT Condensed Extra Bold"/>
                <a:cs typeface="Abadi MT Condensed Extra Bold"/>
              </a:rPr>
              <a:t>Coll.Phys.Rev</a:t>
            </a:r>
            <a:r>
              <a:rPr lang="en-US" sz="2000" dirty="0">
                <a:latin typeface="Abadi MT Condensed Extra Bold"/>
                <a:cs typeface="Abadi MT Condensed Extra Bold"/>
              </a:rPr>
              <a:t>. D93 (2016) no.5, 052009</a:t>
            </a:r>
          </a:p>
        </p:txBody>
      </p:sp>
    </p:spTree>
    <p:extLst>
      <p:ext uri="{BB962C8B-B14F-4D97-AF65-F5344CB8AC3E}">
        <p14:creationId xmlns:p14="http://schemas.microsoft.com/office/powerpoint/2010/main" val="393106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0" y="5046136"/>
            <a:ext cx="8115300" cy="127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86266"/>
            <a:ext cx="41529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266" y="253998"/>
            <a:ext cx="4114800" cy="402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3467" y="4368799"/>
            <a:ext cx="1159505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spin 1/2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313764"/>
            <a:ext cx="941409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spin 0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1655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5741"/>
          <a:stretch/>
        </p:blipFill>
        <p:spPr>
          <a:xfrm>
            <a:off x="-31750" y="111125"/>
            <a:ext cx="6351309" cy="57785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26724" y="4057890"/>
            <a:ext cx="914400" cy="914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67729" y="89584"/>
            <a:ext cx="287771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International Collaboration</a:t>
            </a:r>
          </a:p>
          <a:p>
            <a:pPr algn="ctr"/>
            <a:r>
              <a:rPr lang="en-US" b="1" dirty="0" smtClean="0">
                <a:latin typeface="Chalkboard"/>
                <a:cs typeface="Chalkboard"/>
              </a:rPr>
              <a:t>&gt; 65 Physicists from</a:t>
            </a:r>
          </a:p>
          <a:p>
            <a:pPr algn="ctr"/>
            <a:r>
              <a:rPr lang="en-US" b="1" dirty="0" smtClean="0"/>
              <a:t>21 Participating Institutions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452646" y="1103868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UNIVERSITY OF ALBERTA</a:t>
            </a:r>
          </a:p>
        </p:txBody>
      </p:sp>
      <p:sp>
        <p:nvSpPr>
          <p:cNvPr id="7" name="Rectangle 6"/>
          <p:cNvSpPr/>
          <p:nvPr/>
        </p:nvSpPr>
        <p:spPr>
          <a:xfrm>
            <a:off x="6461113" y="1303865"/>
            <a:ext cx="21852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INFN &amp; UNIVERSITY </a:t>
            </a:r>
            <a:r>
              <a:rPr lang="en-US" sz="1100" dirty="0"/>
              <a:t>OF BOLOGNA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8960" y="1510937"/>
            <a:ext cx="26448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UNIVERSITY OF BRITISH </a:t>
            </a:r>
            <a:r>
              <a:rPr lang="en-US" sz="1100" dirty="0" smtClean="0"/>
              <a:t>COLUMBIA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6462375" y="1719114"/>
            <a:ext cx="5227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CERN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61560" y="1913712"/>
            <a:ext cx="20824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UNIVERSITY OF CINCINNATI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6468834" y="2331990"/>
            <a:ext cx="15901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CONCORDIA UNIVERSITY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69922" y="2508270"/>
            <a:ext cx="15889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CZECH </a:t>
            </a:r>
            <a:r>
              <a:rPr lang="en-US" sz="1050" dirty="0" smtClean="0"/>
              <a:t>TECHNICAL </a:t>
            </a:r>
          </a:p>
          <a:p>
            <a:r>
              <a:rPr lang="en-US" sz="1050" dirty="0" smtClean="0"/>
              <a:t>UNIVERSITY </a:t>
            </a:r>
            <a:r>
              <a:rPr lang="en-US" sz="1050" dirty="0"/>
              <a:t>IN PRAGUE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5833" y="2850256"/>
            <a:ext cx="156966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UNIVERSITÉ DE GENÈVE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0010" y="3353875"/>
            <a:ext cx="4875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DESY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3439" y="3732694"/>
            <a:ext cx="17462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IMPERIAL COLLEGE LONDON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09743" y="3919648"/>
            <a:ext cx="1602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KING'S COLLEGE </a:t>
            </a:r>
            <a:r>
              <a:rPr lang="en-US" sz="1000" dirty="0" smtClean="0"/>
              <a:t>LONDON</a:t>
            </a:r>
            <a:endParaRPr lang="en-US" sz="1000" dirty="0"/>
          </a:p>
        </p:txBody>
      </p:sp>
      <p:sp>
        <p:nvSpPr>
          <p:cNvPr id="18" name="Rectangle 17"/>
          <p:cNvSpPr/>
          <p:nvPr/>
        </p:nvSpPr>
        <p:spPr>
          <a:xfrm>
            <a:off x="6506382" y="4309718"/>
            <a:ext cx="1591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UNIVERSITY OF </a:t>
            </a:r>
            <a:r>
              <a:rPr lang="en-US" sz="1000" dirty="0" smtClean="0"/>
              <a:t>MÜNSTER</a:t>
            </a:r>
          </a:p>
          <a:p>
            <a:endParaRPr lang="en-US" sz="1000" dirty="0"/>
          </a:p>
        </p:txBody>
      </p:sp>
      <p:sp>
        <p:nvSpPr>
          <p:cNvPr id="19" name="Rectangle 18"/>
          <p:cNvSpPr/>
          <p:nvPr/>
        </p:nvSpPr>
        <p:spPr>
          <a:xfrm>
            <a:off x="6514849" y="4488204"/>
            <a:ext cx="17620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NORTHEASTERN UNIVERSITY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29928" y="5066418"/>
            <a:ext cx="20571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INSTITUTE FOR SPACE </a:t>
            </a:r>
            <a:r>
              <a:rPr lang="en-US" sz="1050" dirty="0" smtClean="0"/>
              <a:t>SCIENCES, ROMANIA</a:t>
            </a:r>
            <a:endParaRPr lang="en-US" sz="1050" dirty="0"/>
          </a:p>
        </p:txBody>
      </p:sp>
      <p:sp>
        <p:nvSpPr>
          <p:cNvPr id="21" name="Rectangle 20"/>
          <p:cNvSpPr/>
          <p:nvPr/>
        </p:nvSpPr>
        <p:spPr>
          <a:xfrm>
            <a:off x="6519013" y="5416871"/>
            <a:ext cx="12821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TUFT'S UNIVERSITY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5725" y="5627306"/>
            <a:ext cx="10310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IFIC VALÈNCIA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559" y="6066116"/>
            <a:ext cx="654575" cy="4386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2797"/>
            <a:ext cx="777875" cy="391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463" y="6107917"/>
            <a:ext cx="615191" cy="4122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881" y="6082355"/>
            <a:ext cx="818135" cy="4122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238" y="6071836"/>
            <a:ext cx="422758" cy="4227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3279" y="6088456"/>
            <a:ext cx="813594" cy="4317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849" y="6108119"/>
            <a:ext cx="681784" cy="4122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633" y="6110930"/>
            <a:ext cx="615189" cy="4122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875" y="6019017"/>
            <a:ext cx="487900" cy="4857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1709" y="6096921"/>
            <a:ext cx="593450" cy="3976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409" y="1801209"/>
            <a:ext cx="1130300" cy="127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83190" y="2114258"/>
            <a:ext cx="11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INPPS CRACOW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509743" y="3549917"/>
            <a:ext cx="14437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HELSINKI UNIVERSITY </a:t>
            </a:r>
            <a:endParaRPr lang="en-US" sz="1050" dirty="0"/>
          </a:p>
        </p:txBody>
      </p:sp>
      <p:sp>
        <p:nvSpPr>
          <p:cNvPr id="37" name="TextBox 36"/>
          <p:cNvSpPr txBox="1"/>
          <p:nvPr/>
        </p:nvSpPr>
        <p:spPr>
          <a:xfrm>
            <a:off x="6511154" y="4102369"/>
            <a:ext cx="14042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KONKUK UNIVERSITY</a:t>
            </a:r>
            <a:endParaRPr lang="en-US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6485536" y="3021500"/>
            <a:ext cx="14624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GANGNEUNG-WONJU </a:t>
            </a:r>
          </a:p>
          <a:p>
            <a:r>
              <a:rPr lang="en-US" sz="1050" dirty="0" smtClean="0"/>
              <a:t>NATIONAL UNIVERSITY</a:t>
            </a:r>
            <a:endParaRPr lang="en-US" sz="105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2300" y="6133519"/>
            <a:ext cx="626427" cy="3915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1900" y="6096921"/>
            <a:ext cx="648816" cy="4325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0000" y="6083872"/>
            <a:ext cx="621849" cy="435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5015" y="6083050"/>
            <a:ext cx="546701" cy="4284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10546" y="4692879"/>
            <a:ext cx="2319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NATIONAL UNIVERSITY OF SCIENCE &amp; TECHONOLOGY (</a:t>
            </a:r>
            <a:r>
              <a:rPr lang="en-US" sz="1000" dirty="0" err="1" smtClean="0"/>
              <a:t>MISiS</a:t>
            </a:r>
            <a:r>
              <a:rPr lang="en-US" sz="1000" dirty="0" smtClean="0"/>
              <a:t>) MOSCOW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3527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Experiment Revealed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2773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HCb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1200100"/>
            <a:ext cx="6973730" cy="476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4142" y="6486526"/>
            <a:ext cx="85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 PINFOLD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4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Experiment Revealed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2773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HCb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1200100"/>
            <a:ext cx="6973730" cy="4768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56800" y="35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20411738">
            <a:off x="1395142" y="4699662"/>
            <a:ext cx="978408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9870340">
            <a:off x="2235084" y="3814714"/>
            <a:ext cx="5455302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562945">
            <a:off x="4397738" y="3886373"/>
            <a:ext cx="92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562945">
            <a:off x="1566261" y="4680165"/>
            <a:ext cx="92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2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Experiment Revealed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2773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HCb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1200100"/>
            <a:ext cx="6973730" cy="4768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56800" y="35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20411738">
            <a:off x="1395142" y="4699662"/>
            <a:ext cx="978408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9870340">
            <a:off x="2235084" y="3814714"/>
            <a:ext cx="5455302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562945">
            <a:off x="4397738" y="3886373"/>
            <a:ext cx="92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562945">
            <a:off x="1566261" y="4680165"/>
            <a:ext cx="92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171223" y="3562505"/>
            <a:ext cx="1773941" cy="170119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3703"/>
            <a:ext cx="1032340" cy="115993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745067" y="4842935"/>
            <a:ext cx="476955" cy="420769"/>
          </a:xfrm>
          <a:prstGeom prst="straightConnector1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1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4705958"/>
            <a:ext cx="8839200" cy="1625600"/>
          </a:xfrm>
        </p:spPr>
        <p:txBody>
          <a:bodyPr>
            <a:normAutofit lnSpcReduction="10000"/>
          </a:bodyPr>
          <a:lstStyle/>
          <a:p>
            <a:r>
              <a:rPr lang="en-US" sz="2600" i="1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MoEDAL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 is unlike any other LHC experiment:</a:t>
            </a:r>
          </a:p>
          <a:p>
            <a:pPr lvl="1"/>
            <a:r>
              <a:rPr lang="en-US" sz="2200" i="1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The largest deployment of passive Nuclear Track  Detectors  (NTDs)  at an accelerator</a:t>
            </a:r>
          </a:p>
          <a:p>
            <a:pPr lvl="1"/>
            <a:r>
              <a:rPr lang="en-US" sz="2200" i="1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The 1</a:t>
            </a:r>
            <a:r>
              <a:rPr lang="en-US" sz="2200" i="1" baseline="30000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st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  time trapping detectors will be deployed as a </a:t>
            </a:r>
            <a:r>
              <a:rPr lang="en-US" sz="2200" i="1" dirty="0" smtClean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detector</a:t>
            </a:r>
            <a:endParaRPr lang="en-US" sz="2200" i="1" dirty="0">
              <a:solidFill>
                <a:srgbClr val="66CC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Detector – a Tour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9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495442" y="1117600"/>
            <a:ext cx="26241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DETECTOR SYSTEMS</a:t>
            </a:r>
          </a:p>
          <a:p>
            <a:pPr eaLnBrk="1" hangingPunct="1">
              <a:buFontTx/>
              <a:buAutoNum type="arabicParenR"/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The TDR NTD array 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	(Z/</a:t>
            </a:r>
            <a:r>
              <a:rPr lang="en-US" sz="2000" i="1" dirty="0">
                <a:solidFill>
                  <a:srgbClr val="F4111D"/>
                </a:solidFill>
                <a:latin typeface="Symbol" charset="0"/>
                <a:cs typeface="Symbol" charset="0"/>
              </a:rPr>
              <a:t>b </a:t>
            </a: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&gt; ~5)</a:t>
            </a:r>
          </a:p>
          <a:p>
            <a:pPr eaLnBrk="1" hangingPunct="1">
              <a:spcAft>
                <a:spcPts val="600"/>
              </a:spcAft>
              <a:buFont typeface="Lucida Sans" charset="0"/>
              <a:buAutoNum type="arabicParenR" startAt="2"/>
            </a:pP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The Very High Charge Catcher NTD array (Z/</a:t>
            </a:r>
            <a:r>
              <a:rPr lang="en-US" sz="2000" i="1" dirty="0">
                <a:solidFill>
                  <a:srgbClr val="F4111D"/>
                </a:solidFill>
                <a:latin typeface="Symbol" charset="2"/>
                <a:cs typeface="Symbol" charset="2"/>
              </a:rPr>
              <a:t>b</a:t>
            </a:r>
            <a:r>
              <a:rPr lang="en-US" sz="2000" i="1" dirty="0">
                <a:solidFill>
                  <a:srgbClr val="F4111D"/>
                </a:solidFill>
                <a:latin typeface="Calibri" charset="0"/>
                <a:cs typeface="Calibri" charset="0"/>
              </a:rPr>
              <a:t> &gt; ~50)</a:t>
            </a:r>
          </a:p>
          <a:p>
            <a:pPr eaLnBrk="1" hangingPunct="1">
              <a:spcAft>
                <a:spcPts val="600"/>
              </a:spcAft>
              <a:buFontTx/>
              <a:buAutoNum type="arabicParenR" startAt="2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Monopole Trapping detector</a:t>
            </a:r>
          </a:p>
          <a:p>
            <a:pPr eaLnBrk="1" hangingPunct="1">
              <a:buFontTx/>
              <a:buAutoNum type="arabicParenR" startAt="2"/>
            </a:pPr>
            <a:r>
              <a:rPr lang="en-US" sz="2000" i="1" dirty="0">
                <a:solidFill>
                  <a:schemeClr val="bg2"/>
                </a:solidFill>
                <a:latin typeface="Calibri" charset="0"/>
                <a:cs typeface="Calibri" charset="0"/>
              </a:rPr>
              <a:t>The </a:t>
            </a:r>
            <a:r>
              <a:rPr lang="en-US" sz="2000" i="1" dirty="0" err="1">
                <a:solidFill>
                  <a:schemeClr val="bg2"/>
                </a:solidFill>
                <a:latin typeface="Calibri" charset="0"/>
                <a:cs typeface="Calibri" charset="0"/>
              </a:rPr>
              <a:t>TimePix</a:t>
            </a:r>
            <a:r>
              <a:rPr lang="en-US" sz="2000" i="1" dirty="0">
                <a:solidFill>
                  <a:schemeClr val="bg2"/>
                </a:solidFill>
                <a:latin typeface="Calibri" charset="0"/>
                <a:cs typeface="Calibri" charset="0"/>
              </a:rPr>
              <a:t> radiation background monitor</a:t>
            </a:r>
          </a:p>
          <a:p>
            <a:pPr eaLnBrk="1" hangingPunct="1">
              <a:buFontTx/>
              <a:buAutoNum type="arabicParenR" startAt="2"/>
            </a:pPr>
            <a:endParaRPr lang="en-US" sz="2000" i="1" dirty="0">
              <a:solidFill>
                <a:srgbClr val="00FFFF"/>
              </a:solidFill>
              <a:latin typeface="Calibri" charset="0"/>
              <a:cs typeface="Calibri" charset="0"/>
            </a:endParaRPr>
          </a:p>
        </p:txBody>
      </p:sp>
      <p:pic>
        <p:nvPicPr>
          <p:cNvPr id="11" name="Picture 10" descr="Low-3-Comple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" y="968991"/>
            <a:ext cx="6072625" cy="34158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323166" y="1117600"/>
            <a:ext cx="3012722" cy="30945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67389" y="121355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MoEDAL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500" y="1213554"/>
            <a:ext cx="66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LHCb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4142" y="6486526"/>
            <a:ext cx="85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 PINFOLD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0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5131</TotalTime>
  <Words>8835</Words>
  <Application>Microsoft Macintosh PowerPoint</Application>
  <PresentationFormat>On-screen Show (4:3)</PresentationFormat>
  <Paragraphs>1386</Paragraphs>
  <Slides>137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39" baseType="lpstr">
      <vt:lpstr>Office Theme</vt:lpstr>
      <vt:lpstr>Document</vt:lpstr>
      <vt:lpstr>Searches for black holes, sphalerons and magnetic monopoles 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Monopole Energy Losses in plastic Nuclear Track Detectors (NTD)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Monopole Energy Losses in plastic Nuclear Track Detectors (NTD)</vt:lpstr>
      <vt:lpstr>THE SEARCH FOR MONOPOLIA</vt:lpstr>
      <vt:lpstr>THE SEARCH FOR MONOPOLIA</vt:lpstr>
      <vt:lpstr>Relevance to LHC &amp; MoEDAL Expts</vt:lpstr>
      <vt:lpstr>Monopoles &amp; Diphoton events</vt:lpstr>
      <vt:lpstr>Monopoles &amp; Diphoton events</vt:lpstr>
      <vt:lpstr>ATLAS-LHC Search @  8 TeV pp collisions</vt:lpstr>
      <vt:lpstr>Interpretation of Results-Monopole Simulations</vt:lpstr>
      <vt:lpstr>Interpretation of Results-Monopole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PHYSICS of MoEDAL on paper</vt:lpstr>
      <vt:lpstr>PowerPoint Presentation</vt:lpstr>
      <vt:lpstr>MoEDAL First Monopole Searches  @ 8 TeV,      L = 0.75 fb -1</vt:lpstr>
      <vt:lpstr>MoEDAL First Monopole Searches  @ 8 TeV,      L = 0.75 fb -1</vt:lpstr>
      <vt:lpstr>PowerPoint Presentation</vt:lpstr>
      <vt:lpstr>Interpretation of Results-Monopole Simulations</vt:lpstr>
      <vt:lpstr>Interpretation of Results-Monopole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- Outlook</vt:lpstr>
      <vt:lpstr>PowerPoint Presentation</vt:lpstr>
      <vt:lpstr>Conclusions - Outlook</vt:lpstr>
      <vt:lpstr>PowerPoint Presentation</vt:lpstr>
      <vt:lpstr>Spin Ice Monopole-like Quasiparticles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king's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HIGHLY-IONIZING PARTICLES @ THE LHC Non-SUSY Scenarios</dc:title>
  <dc:creator>nikolaos mavromatos</dc:creator>
  <cp:lastModifiedBy>NICK</cp:lastModifiedBy>
  <cp:revision>878</cp:revision>
  <dcterms:created xsi:type="dcterms:W3CDTF">2012-06-17T15:23:49Z</dcterms:created>
  <dcterms:modified xsi:type="dcterms:W3CDTF">2016-11-03T22:21:49Z</dcterms:modified>
</cp:coreProperties>
</file>