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1.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5.bin" ContentType="application/vnd.openxmlformats-officedocument.oleObject"/>
  <Override PartName="/ppt/notesSlides/notesSlide29.xml" ContentType="application/vnd.openxmlformats-officedocument.presentationml.notesSlide+xml"/>
  <Override PartName="/ppt/embeddings/oleObject6.bin" ContentType="application/vnd.openxmlformats-officedocument.oleObject"/>
  <Override PartName="/ppt/notesSlides/notesSlide30.xml" ContentType="application/vnd.openxmlformats-officedocument.presentationml.notesSlide+xml"/>
  <Override PartName="/ppt/embeddings/oleObject7.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embeddings/oleObject8.bin" ContentType="application/vnd.openxmlformats-officedocument.oleObject"/>
  <Override PartName="/ppt/embeddings/Microsoft_Equation1.bin" ContentType="application/vnd.openxmlformats-officedocument.oleObject"/>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2" r:id="rId1"/>
  </p:sldMasterIdLst>
  <p:notesMasterIdLst>
    <p:notesMasterId r:id="rId57"/>
  </p:notesMasterIdLst>
  <p:handoutMasterIdLst>
    <p:handoutMasterId r:id="rId58"/>
  </p:handoutMasterIdLst>
  <p:sldIdLst>
    <p:sldId id="256" r:id="rId2"/>
    <p:sldId id="298" r:id="rId3"/>
    <p:sldId id="323" r:id="rId4"/>
    <p:sldId id="328" r:id="rId5"/>
    <p:sldId id="272" r:id="rId6"/>
    <p:sldId id="325" r:id="rId7"/>
    <p:sldId id="355" r:id="rId8"/>
    <p:sldId id="331" r:id="rId9"/>
    <p:sldId id="372" r:id="rId10"/>
    <p:sldId id="280" r:id="rId11"/>
    <p:sldId id="261" r:id="rId12"/>
    <p:sldId id="345" r:id="rId13"/>
    <p:sldId id="346" r:id="rId14"/>
    <p:sldId id="347" r:id="rId15"/>
    <p:sldId id="299" r:id="rId16"/>
    <p:sldId id="297" r:id="rId17"/>
    <p:sldId id="349" r:id="rId18"/>
    <p:sldId id="288" r:id="rId19"/>
    <p:sldId id="333" r:id="rId20"/>
    <p:sldId id="357" r:id="rId21"/>
    <p:sldId id="341" r:id="rId22"/>
    <p:sldId id="338" r:id="rId23"/>
    <p:sldId id="340" r:id="rId24"/>
    <p:sldId id="343" r:id="rId25"/>
    <p:sldId id="275" r:id="rId26"/>
    <p:sldId id="364" r:id="rId27"/>
    <p:sldId id="360" r:id="rId28"/>
    <p:sldId id="326" r:id="rId29"/>
    <p:sldId id="278" r:id="rId30"/>
    <p:sldId id="305" r:id="rId31"/>
    <p:sldId id="306" r:id="rId32"/>
    <p:sldId id="307" r:id="rId33"/>
    <p:sldId id="308" r:id="rId34"/>
    <p:sldId id="309" r:id="rId35"/>
    <p:sldId id="310" r:id="rId36"/>
    <p:sldId id="311" r:id="rId37"/>
    <p:sldId id="315" r:id="rId38"/>
    <p:sldId id="266" r:id="rId39"/>
    <p:sldId id="316" r:id="rId40"/>
    <p:sldId id="317" r:id="rId41"/>
    <p:sldId id="318" r:id="rId42"/>
    <p:sldId id="373" r:id="rId43"/>
    <p:sldId id="320" r:id="rId44"/>
    <p:sldId id="321" r:id="rId45"/>
    <p:sldId id="368" r:id="rId46"/>
    <p:sldId id="281" r:id="rId47"/>
    <p:sldId id="358" r:id="rId48"/>
    <p:sldId id="361" r:id="rId49"/>
    <p:sldId id="365" r:id="rId50"/>
    <p:sldId id="314" r:id="rId51"/>
    <p:sldId id="319" r:id="rId52"/>
    <p:sldId id="359" r:id="rId53"/>
    <p:sldId id="366" r:id="rId54"/>
    <p:sldId id="351" r:id="rId55"/>
    <p:sldId id="367"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9474" autoAdjust="0"/>
  </p:normalViewPr>
  <p:slideViewPr>
    <p:cSldViewPr snapToGrid="0" snapToObjects="1">
      <p:cViewPr>
        <p:scale>
          <a:sx n="99" d="100"/>
          <a:sy n="99" d="100"/>
        </p:scale>
        <p:origin x="-752" y="-104"/>
      </p:cViewPr>
      <p:guideLst>
        <p:guide orient="horz" pos="2160"/>
        <p:guide pos="2880"/>
      </p:guideLst>
    </p:cSldViewPr>
  </p:slideViewPr>
  <p:notesTextViewPr>
    <p:cViewPr>
      <p:scale>
        <a:sx n="100" d="100"/>
        <a:sy n="100" d="100"/>
      </p:scale>
      <p:origin x="0" y="0"/>
    </p:cViewPr>
  </p:notesTextViewPr>
  <p:sorterViewPr>
    <p:cViewPr>
      <p:scale>
        <a:sx n="68" d="100"/>
        <a:sy n="68" d="100"/>
      </p:scale>
      <p:origin x="0" y="34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2.emf"/><Relationship Id="rId2" Type="http://schemas.openxmlformats.org/officeDocument/2006/relationships/image" Target="../media/image83.emf"/><Relationship Id="rId3" Type="http://schemas.openxmlformats.org/officeDocument/2006/relationships/image" Target="../media/image8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F5F2AB-2826-4448-AC0B-5C4496D0F240}" type="datetimeFigureOut">
              <a:rPr lang="en-US" smtClean="0"/>
              <a:t>5/17/17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40F946-8761-E043-A81E-31A3C553EBF6}" type="slidenum">
              <a:rPr lang="en-US" smtClean="0"/>
              <a:t>‹#›</a:t>
            </a:fld>
            <a:endParaRPr lang="en-US"/>
          </a:p>
        </p:txBody>
      </p:sp>
    </p:spTree>
    <p:extLst>
      <p:ext uri="{BB962C8B-B14F-4D97-AF65-F5344CB8AC3E}">
        <p14:creationId xmlns:p14="http://schemas.microsoft.com/office/powerpoint/2010/main" val="968141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B9758B-E6F2-664C-B50F-C46C3F57E986}" type="datetimeFigureOut">
              <a:rPr lang="en-US" smtClean="0"/>
              <a:t>5/17/17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B12D25-B17B-B640-AE2C-6BF15E37DF29}" type="slidenum">
              <a:rPr lang="en-US" smtClean="0"/>
              <a:t>‹#›</a:t>
            </a:fld>
            <a:endParaRPr lang="en-US"/>
          </a:p>
        </p:txBody>
      </p:sp>
    </p:spTree>
    <p:extLst>
      <p:ext uri="{BB962C8B-B14F-4D97-AF65-F5344CB8AC3E}">
        <p14:creationId xmlns:p14="http://schemas.microsoft.com/office/powerpoint/2010/main" val="38917522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atlas.web.cern.ch/Atlas/GROUPS/PHYSICS/PAPERS/HIGG-2013-32/"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s://atlas.web.cern.ch/Atlas/GROUPS/PHYSICS/PAPERS/HIGG-2016-10/"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indico.in2p3.fr/event/13763/session/17/contribution/117/material/slides/1.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VBF </a:t>
            </a:r>
            <a:r>
              <a:rPr lang="en-US" sz="1200" dirty="0" err="1" smtClean="0"/>
              <a:t>Hbb</a:t>
            </a:r>
            <a:r>
              <a:rPr lang="en-US" sz="1200" dirty="0" smtClean="0"/>
              <a:t> atlas VBF </a:t>
            </a:r>
            <a:r>
              <a:rPr lang="en-US" sz="1200" baseline="0" dirty="0" smtClean="0"/>
              <a:t>ATLAS-CONF-2016-063</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May </a:t>
            </a:r>
            <a:r>
              <a:rPr lang="en-US" sz="1200" dirty="0" smtClean="0"/>
              <a:t>2017</a:t>
            </a:r>
          </a:p>
          <a:p>
            <a:r>
              <a:rPr lang="en-US" dirty="0" smtClean="0"/>
              <a:t>First ATLAS WW (coupling) results, June 2016 </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First </a:t>
            </a:r>
            <a:r>
              <a:rPr lang="en-US" dirty="0" smtClean="0"/>
              <a:t>CMS WW results June 2016: https://</a:t>
            </a:r>
            <a:r>
              <a:rPr lang="en-US" dirty="0" err="1" smtClean="0"/>
              <a:t>cds.cern.ch</a:t>
            </a:r>
            <a:r>
              <a:rPr lang="en-US" dirty="0" smtClean="0"/>
              <a:t>/record/</a:t>
            </a:r>
            <a:r>
              <a:rPr lang="en-US" dirty="0" smtClean="0"/>
              <a:t>2161793 http://</a:t>
            </a:r>
            <a:r>
              <a:rPr lang="en-US" dirty="0" err="1" smtClean="0"/>
              <a:t>inspirehep.net</a:t>
            </a:r>
            <a:r>
              <a:rPr lang="en-US" dirty="0" smtClean="0"/>
              <a:t>/record/1471048</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Run 1 CMS </a:t>
            </a:r>
            <a:r>
              <a:rPr lang="en-US" dirty="0" err="1" smtClean="0"/>
              <a:t>Htautau</a:t>
            </a:r>
            <a:r>
              <a:rPr lang="en-US" dirty="0" smtClean="0"/>
              <a:t>:</a:t>
            </a:r>
            <a:r>
              <a:rPr lang="en-US" baseline="0" dirty="0" smtClean="0"/>
              <a:t> </a:t>
            </a:r>
            <a:r>
              <a:rPr lang="is-IS" sz="1200" dirty="0" smtClean="0">
                <a:hlinkClick r:id="rId3"/>
              </a:rPr>
              <a:t>JHEP 04 (2015) 117</a:t>
            </a:r>
            <a:endParaRPr lang="is-IS" sz="1200" dirty="0" smtClean="0"/>
          </a:p>
          <a:p>
            <a:endParaRPr lang="en-US" dirty="0"/>
          </a:p>
        </p:txBody>
      </p:sp>
      <p:sp>
        <p:nvSpPr>
          <p:cNvPr id="4" name="Slide Number Placeholder 3"/>
          <p:cNvSpPr>
            <a:spLocks noGrp="1"/>
          </p:cNvSpPr>
          <p:nvPr>
            <p:ph type="sldNum" sz="quarter" idx="10"/>
          </p:nvPr>
        </p:nvSpPr>
        <p:spPr/>
        <p:txBody>
          <a:bodyPr/>
          <a:lstStyle/>
          <a:p>
            <a:fld id="{45B12D25-B17B-B640-AE2C-6BF15E37DF29}" type="slidenum">
              <a:rPr lang="en-US" smtClean="0"/>
              <a:t>3</a:t>
            </a:fld>
            <a:endParaRPr lang="en-US"/>
          </a:p>
        </p:txBody>
      </p:sp>
    </p:spTree>
    <p:extLst>
      <p:ext uri="{BB962C8B-B14F-4D97-AF65-F5344CB8AC3E}">
        <p14:creationId xmlns:p14="http://schemas.microsoft.com/office/powerpoint/2010/main" val="2265235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cms-results.web.cern.ch</a:t>
            </a:r>
            <a:r>
              <a:rPr lang="en-US" dirty="0" smtClean="0"/>
              <a:t>/</a:t>
            </a:r>
            <a:r>
              <a:rPr lang="en-US" dirty="0" err="1" smtClean="0"/>
              <a:t>cms</a:t>
            </a:r>
            <a:r>
              <a:rPr lang="en-US" dirty="0" smtClean="0"/>
              <a:t>-results/public-results/preliminary-results/HIG-17-015/</a:t>
            </a:r>
            <a:r>
              <a:rPr lang="en-US" dirty="0" err="1" smtClean="0"/>
              <a:t>index.html</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Total (ATLAS) and </a:t>
            </a:r>
            <a:r>
              <a:rPr lang="en-US" sz="1200" kern="1200" dirty="0" err="1" smtClean="0">
                <a:solidFill>
                  <a:schemeClr val="tx1"/>
                </a:solidFill>
                <a:effectLst/>
                <a:latin typeface="+mn-lt"/>
                <a:ea typeface="+mn-ea"/>
                <a:cs typeface="+mn-cs"/>
              </a:rPr>
              <a:t>fiducial</a:t>
            </a:r>
            <a:r>
              <a:rPr lang="en-US" sz="1200" kern="1200" dirty="0" smtClean="0">
                <a:solidFill>
                  <a:schemeClr val="tx1"/>
                </a:solidFill>
                <a:effectLst/>
                <a:latin typeface="+mn-lt"/>
                <a:ea typeface="+mn-ea"/>
                <a:cs typeface="+mn-cs"/>
              </a:rPr>
              <a:t> (CMS) cross sections are consistent with N3LO QCD calculation with NLO electroweak corrections. </a:t>
            </a:r>
            <a:endParaRPr lang="en-US" dirty="0" smtClean="0">
              <a:effectLst/>
            </a:endParaRPr>
          </a:p>
          <a:p>
            <a:r>
              <a:rPr lang="en-US" dirty="0" smtClean="0"/>
              <a:t> </a:t>
            </a:r>
            <a:r>
              <a:rPr lang="en-US" dirty="0" err="1" smtClean="0"/>
              <a:t>Fiducial</a:t>
            </a:r>
            <a:r>
              <a:rPr lang="en-US" dirty="0" smtClean="0"/>
              <a:t> cross section:</a:t>
            </a:r>
          </a:p>
          <a:p>
            <a:r>
              <a:rPr lang="en-US" dirty="0" smtClean="0"/>
              <a:t>	</a:t>
            </a:r>
            <a:r>
              <a:rPr lang="en-US" dirty="0" err="1" smtClean="0"/>
              <a:t>σ</a:t>
            </a:r>
            <a:r>
              <a:rPr lang="en-US" baseline="-25000" dirty="0" err="1" smtClean="0"/>
              <a:t>fiducial</a:t>
            </a:r>
            <a:r>
              <a:rPr lang="en-US" dirty="0" smtClean="0"/>
              <a:t>= 84 ± 11 (stat) ± 7 (</a:t>
            </a:r>
            <a:r>
              <a:rPr lang="en-US" dirty="0" err="1" smtClean="0"/>
              <a:t>syst</a:t>
            </a:r>
            <a:r>
              <a:rPr lang="en-US" dirty="0" smtClean="0"/>
              <a:t>) </a:t>
            </a:r>
            <a:r>
              <a:rPr lang="en-US" dirty="0" err="1" smtClean="0"/>
              <a:t>fb</a:t>
            </a:r>
            <a:endParaRPr lang="en-US" dirty="0" smtClean="0"/>
          </a:p>
          <a:p>
            <a:endParaRPr lang="en-US" dirty="0"/>
          </a:p>
        </p:txBody>
      </p:sp>
      <p:sp>
        <p:nvSpPr>
          <p:cNvPr id="4" name="Slide Number Placeholder 3"/>
          <p:cNvSpPr>
            <a:spLocks noGrp="1"/>
          </p:cNvSpPr>
          <p:nvPr>
            <p:ph type="sldNum" sz="quarter" idx="10"/>
          </p:nvPr>
        </p:nvSpPr>
        <p:spPr/>
        <p:txBody>
          <a:bodyPr/>
          <a:lstStyle/>
          <a:p>
            <a:fld id="{45B12D25-B17B-B640-AE2C-6BF15E37DF29}" type="slidenum">
              <a:rPr lang="en-US" smtClean="0"/>
              <a:t>16</a:t>
            </a:fld>
            <a:endParaRPr lang="en-US"/>
          </a:p>
        </p:txBody>
      </p:sp>
    </p:spTree>
    <p:extLst>
      <p:ext uri="{BB962C8B-B14F-4D97-AF65-F5344CB8AC3E}">
        <p14:creationId xmlns:p14="http://schemas.microsoft.com/office/powerpoint/2010/main" val="798709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atlas.web.cern.ch</a:t>
            </a:r>
            <a:r>
              <a:rPr lang="en-US" dirty="0" smtClean="0"/>
              <a:t>/Atlas/GROUPS/PHYSICS/CONFNOTES/ATLAS-CONF-2016-067</a:t>
            </a:r>
            <a:r>
              <a:rPr lang="en-US" dirty="0" smtClean="0"/>
              <a:t>/</a:t>
            </a:r>
          </a:p>
          <a:p>
            <a:r>
              <a:rPr lang="en-US" dirty="0" smtClean="0"/>
              <a:t>LHCP talk:</a:t>
            </a:r>
          </a:p>
          <a:p>
            <a:r>
              <a:rPr lang="en-US" dirty="0" smtClean="0"/>
              <a:t>https://</a:t>
            </a:r>
            <a:r>
              <a:rPr lang="en-US" dirty="0" err="1" smtClean="0"/>
              <a:t>indico.cern.ch</a:t>
            </a:r>
            <a:r>
              <a:rPr lang="en-US" dirty="0" smtClean="0"/>
              <a:t>/event/517784/contributions/2558844/attachments/1459271/2253512/</a:t>
            </a:r>
            <a:r>
              <a:rPr lang="en-US" dirty="0" err="1" smtClean="0"/>
              <a:t>CMS_Higgs_HighResolution_JTaoIHEP.pdf</a:t>
            </a:r>
            <a:endParaRPr lang="en-US" dirty="0" smtClean="0"/>
          </a:p>
          <a:p>
            <a:r>
              <a:rPr lang="en-US" sz="1200" dirty="0" smtClean="0"/>
              <a:t>slide 15 : the CONF note presented in this slide also has coupling results in addition to the fid/diff results shown here (e.g. Fig. 14 in the note, more complete that the CMS one on slide 14!) which would be good to mention. Might also be good to give the ATLAS CONF note reference and not just the CDS link.</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45B12D25-B17B-B640-AE2C-6BF15E37DF29}" type="slidenum">
              <a:rPr lang="en-US" smtClean="0"/>
              <a:t>17</a:t>
            </a:fld>
            <a:endParaRPr lang="en-US"/>
          </a:p>
        </p:txBody>
      </p:sp>
    </p:spTree>
    <p:extLst>
      <p:ext uri="{BB962C8B-B14F-4D97-AF65-F5344CB8AC3E}">
        <p14:creationId xmlns:p14="http://schemas.microsoft.com/office/powerpoint/2010/main" val="2124034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Approval: https://</a:t>
            </a:r>
            <a:r>
              <a:rPr lang="en-US" dirty="0" err="1" smtClean="0"/>
              <a:t>indico.cern.ch</a:t>
            </a:r>
            <a:r>
              <a:rPr lang="en-US" dirty="0" smtClean="0"/>
              <a:t>/event/559982/contributions/2260743/attachments/1319353/1978050/Higgs_Combination_Approval_2.pdf</a:t>
            </a:r>
          </a:p>
          <a:p>
            <a:r>
              <a:rPr lang="en-US" dirty="0" smtClean="0"/>
              <a:t>https</a:t>
            </a:r>
            <a:r>
              <a:rPr lang="en-US" dirty="0" smtClean="0"/>
              <a:t>://</a:t>
            </a:r>
            <a:r>
              <a:rPr lang="en-US" dirty="0" err="1" smtClean="0"/>
              <a:t>indico.cern.ch</a:t>
            </a:r>
            <a:r>
              <a:rPr lang="en-US" dirty="0" smtClean="0"/>
              <a:t>/event/632454/contributions/2557683/attachments/1455239/2245749/STXS-20170508.pdf</a:t>
            </a:r>
          </a:p>
          <a:p>
            <a:r>
              <a:rPr lang="en-US" dirty="0" smtClean="0"/>
              <a:t>https://</a:t>
            </a:r>
            <a:r>
              <a:rPr lang="en-US" dirty="0" err="1" smtClean="0"/>
              <a:t>cds.cern.ch</a:t>
            </a:r>
            <a:r>
              <a:rPr lang="en-US" dirty="0" smtClean="0"/>
              <a:t>/record/2206272/files/ATLAS-CONF-2016-081.pdf</a:t>
            </a:r>
          </a:p>
          <a:p>
            <a:r>
              <a:rPr lang="en-US" dirty="0" smtClean="0"/>
              <a:t>“aiming for stage 1 in next round</a:t>
            </a:r>
            <a:r>
              <a:rPr lang="en-US" dirty="0" smtClean="0"/>
              <a:t>”</a:t>
            </a:r>
          </a:p>
          <a:p>
            <a:endParaRPr lang="en-US" dirty="0" smtClean="0"/>
          </a:p>
          <a:p>
            <a:r>
              <a:rPr lang="en-US" sz="1200" kern="1200" dirty="0" smtClean="0">
                <a:solidFill>
                  <a:schemeClr val="tx1"/>
                </a:solidFill>
                <a:latin typeface="+mn-lt"/>
                <a:ea typeface="+mn-ea"/>
                <a:cs typeface="+mn-cs"/>
              </a:rPr>
              <a:t>slide 16 : maybe highlight here the switch from μ to STXS, which is one of the novelties of Run 2 and removes the dependence on the SM prediction (you could also point out somewhere that the Run 1 and Run 2 </a:t>
            </a:r>
            <a:r>
              <a:rPr lang="en-US" sz="1200" kern="1200" dirty="0" err="1" smtClean="0">
                <a:solidFill>
                  <a:schemeClr val="tx1"/>
                </a:solidFill>
                <a:latin typeface="+mn-lt"/>
                <a:ea typeface="+mn-ea"/>
                <a:cs typeface="+mn-cs"/>
              </a:rPr>
              <a:t>μs</a:t>
            </a:r>
            <a:r>
              <a:rPr lang="en-US" sz="1200" kern="1200" dirty="0" smtClean="0">
                <a:solidFill>
                  <a:schemeClr val="tx1"/>
                </a:solidFill>
                <a:latin typeface="+mn-lt"/>
                <a:ea typeface="+mn-ea"/>
                <a:cs typeface="+mn-cs"/>
              </a:rPr>
              <a:t> are not directly comparable since the </a:t>
            </a:r>
            <a:r>
              <a:rPr lang="en-US" sz="1200" kern="1200" dirty="0" err="1" smtClean="0">
                <a:solidFill>
                  <a:schemeClr val="tx1"/>
                </a:solidFill>
                <a:latin typeface="+mn-lt"/>
                <a:ea typeface="+mn-ea"/>
                <a:cs typeface="+mn-cs"/>
              </a:rPr>
              <a:t>ggF</a:t>
            </a:r>
            <a:r>
              <a:rPr lang="en-US" sz="1200" kern="1200" dirty="0" smtClean="0">
                <a:solidFill>
                  <a:schemeClr val="tx1"/>
                </a:solidFill>
                <a:latin typeface="+mn-lt"/>
                <a:ea typeface="+mn-ea"/>
                <a:cs typeface="+mn-cs"/>
              </a:rPr>
              <a:t> cross-section in the denominator changed from NNLO to N3LO...)</a:t>
            </a:r>
            <a:endParaRPr lang="en-US" dirty="0"/>
          </a:p>
        </p:txBody>
      </p:sp>
      <p:sp>
        <p:nvSpPr>
          <p:cNvPr id="4" name="Slide Number Placeholder 3"/>
          <p:cNvSpPr>
            <a:spLocks noGrp="1"/>
          </p:cNvSpPr>
          <p:nvPr>
            <p:ph type="sldNum" sz="quarter" idx="10"/>
          </p:nvPr>
        </p:nvSpPr>
        <p:spPr/>
        <p:txBody>
          <a:bodyPr/>
          <a:lstStyle/>
          <a:p>
            <a:fld id="{45B12D25-B17B-B640-AE2C-6BF15E37DF29}" type="slidenum">
              <a:rPr lang="en-US" smtClean="0"/>
              <a:t>18</a:t>
            </a:fld>
            <a:endParaRPr lang="en-US"/>
          </a:p>
        </p:txBody>
      </p:sp>
    </p:spTree>
    <p:extLst>
      <p:ext uri="{BB962C8B-B14F-4D97-AF65-F5344CB8AC3E}">
        <p14:creationId xmlns:p14="http://schemas.microsoft.com/office/powerpoint/2010/main" val="1409394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3"/>
              </a:rPr>
              <a:t>https://atlas.web.cern.ch/Atlas/GROUPS/PHYSICS/PAPERS/HIGG-2016-10/</a:t>
            </a:r>
            <a:endParaRPr lang="en-US" dirty="0" smtClean="0"/>
          </a:p>
          <a:p>
            <a:endParaRPr lang="en-US" dirty="0"/>
          </a:p>
        </p:txBody>
      </p:sp>
      <p:sp>
        <p:nvSpPr>
          <p:cNvPr id="4" name="Slide Number Placeholder 3"/>
          <p:cNvSpPr>
            <a:spLocks noGrp="1"/>
          </p:cNvSpPr>
          <p:nvPr>
            <p:ph type="sldNum" sz="quarter" idx="10"/>
          </p:nvPr>
        </p:nvSpPr>
        <p:spPr/>
        <p:txBody>
          <a:bodyPr/>
          <a:lstStyle/>
          <a:p>
            <a:fld id="{45B12D25-B17B-B640-AE2C-6BF15E37DF29}" type="slidenum">
              <a:rPr lang="en-US" smtClean="0"/>
              <a:t>21</a:t>
            </a:fld>
            <a:endParaRPr lang="en-US"/>
          </a:p>
        </p:txBody>
      </p:sp>
    </p:spTree>
    <p:extLst>
      <p:ext uri="{BB962C8B-B14F-4D97-AF65-F5344CB8AC3E}">
        <p14:creationId xmlns:p14="http://schemas.microsoft.com/office/powerpoint/2010/main" val="658626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ALTAS https</a:t>
            </a:r>
            <a:r>
              <a:rPr lang="en-US" dirty="0" smtClean="0"/>
              <a:t>://</a:t>
            </a:r>
            <a:r>
              <a:rPr lang="en-US" dirty="0" err="1" smtClean="0"/>
              <a:t>atlas.web.cern.ch</a:t>
            </a:r>
            <a:r>
              <a:rPr lang="en-US" dirty="0" smtClean="0"/>
              <a:t>/Atlas/GROUPS/PHYSICS/CONFNOTES/ATLAS-CONF-2016-112/</a:t>
            </a:r>
          </a:p>
          <a:p>
            <a:r>
              <a:rPr lang="en-US" dirty="0" smtClean="0"/>
              <a:t>ATLAS https://</a:t>
            </a:r>
            <a:r>
              <a:rPr lang="en-US" dirty="0" err="1" smtClean="0"/>
              <a:t>cds.cern.ch</a:t>
            </a:r>
            <a:r>
              <a:rPr lang="en-US" dirty="0" smtClean="0"/>
              <a:t>/record/2231811</a:t>
            </a:r>
          </a:p>
          <a:p>
            <a:r>
              <a:rPr lang="en-US" dirty="0" smtClean="0"/>
              <a:t>CMS https://</a:t>
            </a:r>
            <a:r>
              <a:rPr lang="en-US" dirty="0" err="1" smtClean="0"/>
              <a:t>cds.cern.ch</a:t>
            </a:r>
            <a:r>
              <a:rPr lang="en-US" dirty="0" smtClean="0"/>
              <a:t>/record/2161793  Just reestablishing HWW at 13TeV</a:t>
            </a:r>
            <a:endParaRPr lang="en-US" dirty="0"/>
          </a:p>
        </p:txBody>
      </p:sp>
      <p:sp>
        <p:nvSpPr>
          <p:cNvPr id="4" name="Slide Number Placeholder 3"/>
          <p:cNvSpPr>
            <a:spLocks noGrp="1"/>
          </p:cNvSpPr>
          <p:nvPr>
            <p:ph type="sldNum" sz="quarter" idx="10"/>
          </p:nvPr>
        </p:nvSpPr>
        <p:spPr/>
        <p:txBody>
          <a:bodyPr/>
          <a:lstStyle/>
          <a:p>
            <a:fld id="{45B12D25-B17B-B640-AE2C-6BF15E37DF29}" type="slidenum">
              <a:rPr lang="en-US" smtClean="0"/>
              <a:t>22</a:t>
            </a:fld>
            <a:endParaRPr lang="en-US"/>
          </a:p>
        </p:txBody>
      </p:sp>
    </p:spTree>
    <p:extLst>
      <p:ext uri="{BB962C8B-B14F-4D97-AF65-F5344CB8AC3E}">
        <p14:creationId xmlns:p14="http://schemas.microsoft.com/office/powerpoint/2010/main" val="518262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cms-results.web.cern.ch</a:t>
            </a:r>
            <a:r>
              <a:rPr lang="en-US" dirty="0" smtClean="0"/>
              <a:t>/</a:t>
            </a:r>
            <a:r>
              <a:rPr lang="en-US" dirty="0" err="1" smtClean="0"/>
              <a:t>cms</a:t>
            </a:r>
            <a:r>
              <a:rPr lang="en-US" dirty="0" smtClean="0"/>
              <a:t>-results/public-results/preliminary-results/HIG-17-004/</a:t>
            </a:r>
            <a:r>
              <a:rPr lang="en-US" dirty="0" err="1" smtClean="0"/>
              <a:t>index.html</a:t>
            </a:r>
            <a:endParaRPr lang="en-US" dirty="0"/>
          </a:p>
        </p:txBody>
      </p:sp>
      <p:sp>
        <p:nvSpPr>
          <p:cNvPr id="4" name="Slide Number Placeholder 3"/>
          <p:cNvSpPr>
            <a:spLocks noGrp="1"/>
          </p:cNvSpPr>
          <p:nvPr>
            <p:ph type="sldNum" sz="quarter" idx="10"/>
          </p:nvPr>
        </p:nvSpPr>
        <p:spPr/>
        <p:txBody>
          <a:bodyPr/>
          <a:lstStyle/>
          <a:p>
            <a:fld id="{45B12D25-B17B-B640-AE2C-6BF15E37DF29}" type="slidenum">
              <a:rPr lang="en-US" smtClean="0"/>
              <a:t>23</a:t>
            </a:fld>
            <a:endParaRPr lang="en-US"/>
          </a:p>
        </p:txBody>
      </p:sp>
    </p:spTree>
    <p:extLst>
      <p:ext uri="{BB962C8B-B14F-4D97-AF65-F5344CB8AC3E}">
        <p14:creationId xmlns:p14="http://schemas.microsoft.com/office/powerpoint/2010/main" val="1117842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atlas.web.cern.ch</a:t>
            </a:r>
            <a:r>
              <a:rPr lang="en-US" dirty="0" smtClean="0"/>
              <a:t>/Atlas/GROUPS/PHYSICS/CONFNOTES/ATLAS-CONF-2016-068/</a:t>
            </a:r>
            <a:endParaRPr lang="en-US" dirty="0"/>
          </a:p>
        </p:txBody>
      </p:sp>
      <p:sp>
        <p:nvSpPr>
          <p:cNvPr id="4" name="Slide Number Placeholder 3"/>
          <p:cNvSpPr>
            <a:spLocks noGrp="1"/>
          </p:cNvSpPr>
          <p:nvPr>
            <p:ph type="sldNum" sz="quarter" idx="10"/>
          </p:nvPr>
        </p:nvSpPr>
        <p:spPr/>
        <p:txBody>
          <a:bodyPr/>
          <a:lstStyle/>
          <a:p>
            <a:fld id="{45B12D25-B17B-B640-AE2C-6BF15E37DF29}" type="slidenum">
              <a:rPr lang="en-US" smtClean="0"/>
              <a:t>24</a:t>
            </a:fld>
            <a:endParaRPr lang="en-US"/>
          </a:p>
        </p:txBody>
      </p:sp>
    </p:spTree>
    <p:extLst>
      <p:ext uri="{BB962C8B-B14F-4D97-AF65-F5344CB8AC3E}">
        <p14:creationId xmlns:p14="http://schemas.microsoft.com/office/powerpoint/2010/main" val="2348076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Search for modification of </a:t>
            </a:r>
            <a:r>
              <a:rPr lang="en-US" dirty="0" err="1" smtClean="0"/>
              <a:t>σ</a:t>
            </a:r>
            <a:r>
              <a:rPr lang="en-US" baseline="-25000" dirty="0" err="1" smtClean="0"/>
              <a:t>HH</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talk at </a:t>
            </a:r>
            <a:r>
              <a:rPr lang="en-US" dirty="0" err="1" smtClean="0"/>
              <a:t>Moriond</a:t>
            </a:r>
            <a:r>
              <a:rPr lang="en-US" baseline="0" dirty="0" smtClean="0"/>
              <a:t> that sets range bounds on </a:t>
            </a:r>
            <a:r>
              <a:rPr lang="en-US" baseline="0" dirty="0" err="1" smtClean="0"/>
              <a:t>lamba</a:t>
            </a:r>
            <a:r>
              <a:rPr lang="en-US" baseline="0" dirty="0" smtClean="0"/>
              <a:t>/</a:t>
            </a:r>
            <a:r>
              <a:rPr lang="en-US" baseline="0" dirty="0" err="1" smtClean="0"/>
              <a:t>lamba</a:t>
            </a:r>
            <a:r>
              <a:rPr lang="en-US" baseline="0" dirty="0" smtClean="0"/>
              <a:t> SM </a:t>
            </a:r>
            <a:r>
              <a:rPr lang="en-US" dirty="0" smtClean="0"/>
              <a:t>https://indico.in2p3.fr/event/13763/session/0/contribution/37/material/slides/0.pdf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CMS </a:t>
            </a:r>
            <a:r>
              <a:rPr lang="en-US" dirty="0" err="1" smtClean="0"/>
              <a:t>bbbb</a:t>
            </a:r>
            <a:r>
              <a:rPr lang="en-US" baseline="0" dirty="0" smtClean="0"/>
              <a:t> </a:t>
            </a:r>
            <a:r>
              <a:rPr lang="en-US" dirty="0" smtClean="0"/>
              <a:t>CMS-PAS-HIG-16-026</a:t>
            </a:r>
          </a:p>
          <a:p>
            <a:r>
              <a:rPr lang="en-US" dirty="0" err="1" smtClean="0"/>
              <a:t>bbWW</a:t>
            </a:r>
            <a:r>
              <a:rPr lang="en-US" baseline="0" dirty="0" smtClean="0"/>
              <a:t> CMS-PAS-HIG-17-006</a:t>
            </a:r>
          </a:p>
          <a:p>
            <a:r>
              <a:rPr lang="en-US" baseline="0" dirty="0" smtClean="0"/>
              <a:t>CMS </a:t>
            </a:r>
            <a:r>
              <a:rPr lang="en-US" baseline="0" dirty="0" err="1" smtClean="0"/>
              <a:t>bbtautau</a:t>
            </a:r>
            <a:r>
              <a:rPr lang="en-US" baseline="0" dirty="0" smtClean="0"/>
              <a:t> CMS-PAS-HIG-17-002</a:t>
            </a:r>
            <a:endParaRPr lang="en-US" dirty="0"/>
          </a:p>
        </p:txBody>
      </p:sp>
      <p:sp>
        <p:nvSpPr>
          <p:cNvPr id="4" name="Slide Number Placeholder 3"/>
          <p:cNvSpPr>
            <a:spLocks noGrp="1"/>
          </p:cNvSpPr>
          <p:nvPr>
            <p:ph type="sldNum" sz="quarter" idx="10"/>
          </p:nvPr>
        </p:nvSpPr>
        <p:spPr/>
        <p:txBody>
          <a:bodyPr/>
          <a:lstStyle/>
          <a:p>
            <a:fld id="{45B12D25-B17B-B640-AE2C-6BF15E37DF29}" type="slidenum">
              <a:rPr lang="en-US" smtClean="0"/>
              <a:t>25</a:t>
            </a:fld>
            <a:endParaRPr lang="en-US"/>
          </a:p>
        </p:txBody>
      </p:sp>
    </p:spTree>
    <p:extLst>
      <p:ext uri="{BB962C8B-B14F-4D97-AF65-F5344CB8AC3E}">
        <p14:creationId xmlns:p14="http://schemas.microsoft.com/office/powerpoint/2010/main" val="1064401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blue is the SM.</a:t>
            </a:r>
            <a:r>
              <a:rPr lang="en-US" baseline="0" dirty="0" smtClean="0"/>
              <a:t> in the SM d~ vanishes. </a:t>
            </a:r>
            <a:endParaRPr lang="en-US" dirty="0" smtClean="0"/>
          </a:p>
          <a:p>
            <a:r>
              <a:rPr lang="en-US" dirty="0" smtClean="0"/>
              <a:t>cite </a:t>
            </a:r>
            <a:r>
              <a:rPr lang="en-US" dirty="0" err="1" smtClean="0"/>
              <a:t>sinead</a:t>
            </a:r>
            <a:r>
              <a:rPr lang="en-US" dirty="0" smtClean="0"/>
              <a:t> and </a:t>
            </a:r>
            <a:r>
              <a:rPr lang="en-US" dirty="0" err="1" smtClean="0"/>
              <a:t>chris</a:t>
            </a:r>
            <a:r>
              <a:rPr lang="en-US" dirty="0" smtClean="0"/>
              <a:t> hays</a:t>
            </a:r>
          </a:p>
          <a:p>
            <a:r>
              <a:rPr lang="en-US" dirty="0" smtClean="0"/>
              <a:t>at 68% </a:t>
            </a:r>
            <a:r>
              <a:rPr lang="en-US" dirty="0" err="1" smtClean="0"/>
              <a:t>conf</a:t>
            </a:r>
            <a:r>
              <a:rPr lang="en-US" baseline="0" dirty="0" smtClean="0"/>
              <a:t> level find that d~ is within [-.11,0.05] </a:t>
            </a:r>
          </a:p>
          <a:p>
            <a:r>
              <a:rPr lang="en-US" baseline="0" dirty="0" smtClean="0"/>
              <a:t>EPJC 76 (2016) 658</a:t>
            </a:r>
            <a:endParaRPr lang="en-US" dirty="0"/>
          </a:p>
        </p:txBody>
      </p:sp>
      <p:sp>
        <p:nvSpPr>
          <p:cNvPr id="4" name="Slide Number Placeholder 3"/>
          <p:cNvSpPr>
            <a:spLocks noGrp="1"/>
          </p:cNvSpPr>
          <p:nvPr>
            <p:ph type="sldNum" sz="quarter" idx="10"/>
          </p:nvPr>
        </p:nvSpPr>
        <p:spPr/>
        <p:txBody>
          <a:bodyPr/>
          <a:lstStyle/>
          <a:p>
            <a:fld id="{45B12D25-B17B-B640-AE2C-6BF15E37DF29}" type="slidenum">
              <a:rPr lang="en-US" smtClean="0"/>
              <a:t>26</a:t>
            </a:fld>
            <a:endParaRPr lang="en-US"/>
          </a:p>
        </p:txBody>
      </p:sp>
    </p:spTree>
    <p:extLst>
      <p:ext uri="{BB962C8B-B14F-4D97-AF65-F5344CB8AC3E}">
        <p14:creationId xmlns:p14="http://schemas.microsoft.com/office/powerpoint/2010/main" val="2871525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err="1" smtClean="0"/>
              <a:t>Conf</a:t>
            </a:r>
            <a:r>
              <a:rPr lang="en-US" dirty="0" smtClean="0"/>
              <a:t> https://</a:t>
            </a:r>
            <a:r>
              <a:rPr lang="en-US" dirty="0" err="1" smtClean="0"/>
              <a:t>indico.cern.ch</a:t>
            </a:r>
            <a:r>
              <a:rPr lang="en-US" dirty="0" smtClean="0"/>
              <a:t>/event/477407/contributions/2197205/attachments/1369152/2075606/HiggsCouplings2016_MassWidthCombinations.pdf</a:t>
            </a:r>
          </a:p>
          <a:p>
            <a:endParaRPr lang="en-US" dirty="0"/>
          </a:p>
        </p:txBody>
      </p:sp>
      <p:sp>
        <p:nvSpPr>
          <p:cNvPr id="4" name="Slide Number Placeholder 3"/>
          <p:cNvSpPr>
            <a:spLocks noGrp="1"/>
          </p:cNvSpPr>
          <p:nvPr>
            <p:ph type="sldNum" sz="quarter" idx="10"/>
          </p:nvPr>
        </p:nvSpPr>
        <p:spPr/>
        <p:txBody>
          <a:bodyPr/>
          <a:lstStyle/>
          <a:p>
            <a:fld id="{45B12D25-B17B-B640-AE2C-6BF15E37DF29}" type="slidenum">
              <a:rPr lang="en-US" smtClean="0"/>
              <a:t>27</a:t>
            </a:fld>
            <a:endParaRPr lang="en-US"/>
          </a:p>
        </p:txBody>
      </p:sp>
    </p:spTree>
    <p:extLst>
      <p:ext uri="{BB962C8B-B14F-4D97-AF65-F5344CB8AC3E}">
        <p14:creationId xmlns:p14="http://schemas.microsoft.com/office/powerpoint/2010/main" val="134688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err="1" smtClean="0">
                <a:solidFill>
                  <a:schemeClr val="tx1"/>
                </a:solidFill>
                <a:effectLst/>
                <a:latin typeface="+mn-lt"/>
                <a:ea typeface="+mn-ea"/>
                <a:cs typeface="+mn-cs"/>
              </a:rPr>
              <a:t>Wouters</a:t>
            </a:r>
            <a:r>
              <a:rPr lang="en-US" sz="1200" b="0" kern="1200" dirty="0" smtClean="0">
                <a:solidFill>
                  <a:schemeClr val="tx1"/>
                </a:solidFill>
                <a:effectLst/>
                <a:latin typeface="+mn-lt"/>
                <a:ea typeface="+mn-ea"/>
                <a:cs typeface="+mn-cs"/>
              </a:rPr>
              <a:t> talk has</a:t>
            </a:r>
            <a:r>
              <a:rPr lang="en-US" sz="1200" b="0" kern="1200" baseline="0" dirty="0" smtClean="0">
                <a:solidFill>
                  <a:schemeClr val="tx1"/>
                </a:solidFill>
                <a:effectLst/>
                <a:latin typeface="+mn-lt"/>
                <a:ea typeface="+mn-ea"/>
                <a:cs typeface="+mn-cs"/>
              </a:rPr>
              <a:t> a lot more info about the bottom less important productions.  They are not searched for directly</a:t>
            </a:r>
            <a:endParaRPr lang="en-US" dirty="0"/>
          </a:p>
        </p:txBody>
      </p:sp>
      <p:sp>
        <p:nvSpPr>
          <p:cNvPr id="4" name="Slide Number Placeholder 3"/>
          <p:cNvSpPr>
            <a:spLocks noGrp="1"/>
          </p:cNvSpPr>
          <p:nvPr>
            <p:ph type="sldNum" sz="quarter" idx="10"/>
          </p:nvPr>
        </p:nvSpPr>
        <p:spPr/>
        <p:txBody>
          <a:bodyPr/>
          <a:lstStyle/>
          <a:p>
            <a:fld id="{F7EC7624-BBDB-0A42-ABEE-F746D2189D28}" type="slidenum">
              <a:rPr lang="en-US" smtClean="0"/>
              <a:t>4</a:t>
            </a:fld>
            <a:endParaRPr lang="en-US"/>
          </a:p>
        </p:txBody>
      </p:sp>
    </p:spTree>
    <p:extLst>
      <p:ext uri="{BB962C8B-B14F-4D97-AF65-F5344CB8AC3E}">
        <p14:creationId xmlns:p14="http://schemas.microsoft.com/office/powerpoint/2010/main" val="1831842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the LHC there is direct sensitivity to the couplings of the Higgs boson to W, Z bosons and to </a:t>
            </a:r>
            <a:r>
              <a:rPr lang="en-US" dirty="0" err="1" smtClean="0"/>
              <a:t>τ</a:t>
            </a:r>
            <a:r>
              <a:rPr lang="en-US" dirty="0" smtClean="0"/>
              <a:t>, b and t fermions, And indirectly to gluons and </a:t>
            </a:r>
            <a:r>
              <a:rPr lang="en-US" dirty="0" err="1" smtClean="0"/>
              <a:t>γ</a:t>
            </a:r>
            <a:endParaRPr lang="en-US" dirty="0" smtClean="0"/>
          </a:p>
          <a:p>
            <a:endParaRPr lang="en-US" dirty="0" smtClean="0"/>
          </a:p>
          <a:p>
            <a:r>
              <a:rPr lang="en-US" dirty="0" smtClean="0"/>
              <a:t>maybe give some motivation</a:t>
            </a:r>
            <a:r>
              <a:rPr lang="en-US" baseline="0" dirty="0" smtClean="0"/>
              <a:t> for searching for BSM in the couplings?</a:t>
            </a:r>
          </a:p>
          <a:p>
            <a:pPr lvl="1"/>
            <a:r>
              <a:rPr lang="en-US" dirty="0" smtClean="0"/>
              <a:t>Signal strengths (</a:t>
            </a:r>
            <a:r>
              <a:rPr lang="en-US" dirty="0" err="1" smtClean="0"/>
              <a:t>σ</a:t>
            </a:r>
            <a:r>
              <a:rPr lang="en-US" dirty="0" smtClean="0"/>
              <a:t>, BR) results relative to the SM</a:t>
            </a:r>
          </a:p>
          <a:p>
            <a:pPr lvl="1"/>
            <a:r>
              <a:rPr lang="en-US" dirty="0" smtClean="0"/>
              <a:t>Coupling modifiers</a:t>
            </a:r>
          </a:p>
          <a:p>
            <a:pPr lvl="1"/>
            <a:r>
              <a:rPr lang="en-US" dirty="0" smtClean="0"/>
              <a:t>Generic fits based on </a:t>
            </a:r>
            <a:r>
              <a:rPr lang="en-US" dirty="0" err="1" smtClean="0"/>
              <a:t>Xs</a:t>
            </a:r>
            <a:r>
              <a:rPr lang="en-US" dirty="0" smtClean="0"/>
              <a:t> and BR and on coupling modifier ratios</a:t>
            </a:r>
          </a:p>
          <a:p>
            <a:endParaRPr lang="en-US" baseline="0" dirty="0" smtClean="0"/>
          </a:p>
          <a:p>
            <a:r>
              <a:rPr lang="en-US" baseline="0" dirty="0" smtClean="0"/>
              <a:t>WE WANT TO ASSESS THE COMPATIBILITY WITH THE SM PREDICTIONS</a:t>
            </a:r>
            <a:endParaRPr lang="en-US" dirty="0"/>
          </a:p>
        </p:txBody>
      </p:sp>
      <p:sp>
        <p:nvSpPr>
          <p:cNvPr id="4" name="Slide Number Placeholder 3"/>
          <p:cNvSpPr>
            <a:spLocks noGrp="1"/>
          </p:cNvSpPr>
          <p:nvPr>
            <p:ph type="sldNum" sz="quarter" idx="10"/>
          </p:nvPr>
        </p:nvSpPr>
        <p:spPr/>
        <p:txBody>
          <a:bodyPr/>
          <a:lstStyle/>
          <a:p>
            <a:fld id="{F7EC7624-BBDB-0A42-ABEE-F746D2189D28}" type="slidenum">
              <a:rPr lang="en-US" smtClean="0"/>
              <a:t>29</a:t>
            </a:fld>
            <a:endParaRPr lang="en-US"/>
          </a:p>
        </p:txBody>
      </p:sp>
    </p:spTree>
    <p:extLst>
      <p:ext uri="{BB962C8B-B14F-4D97-AF65-F5344CB8AC3E}">
        <p14:creationId xmlns:p14="http://schemas.microsoft.com/office/powerpoint/2010/main" val="2137954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a:t>
            </a:r>
            <a:r>
              <a:rPr lang="en-US" dirty="0" err="1" smtClean="0"/>
              <a:t>σ</a:t>
            </a:r>
            <a:r>
              <a:rPr lang="en-US" baseline="-25000" dirty="0" err="1" smtClean="0"/>
              <a:t>i</a:t>
            </a:r>
            <a:r>
              <a:rPr lang="en-US" dirty="0" smtClean="0"/>
              <a:t> and </a:t>
            </a:r>
            <a:r>
              <a:rPr lang="en-US" dirty="0" err="1" smtClean="0"/>
              <a:t>BR</a:t>
            </a:r>
            <a:r>
              <a:rPr lang="en-US" baseline="30000" dirty="0" err="1" smtClean="0"/>
              <a:t>f</a:t>
            </a:r>
            <a:r>
              <a:rPr lang="en-US" dirty="0" smtClean="0"/>
              <a:t> cannot be separately measured without additional assumptions, only the product of </a:t>
            </a:r>
            <a:r>
              <a:rPr lang="en-US" dirty="0" err="1" smtClean="0"/>
              <a:t>μ</a:t>
            </a:r>
            <a:r>
              <a:rPr lang="en-US" baseline="-25000" dirty="0" err="1" smtClean="0"/>
              <a:t>i</a:t>
            </a:r>
            <a:r>
              <a:rPr lang="en-US" dirty="0" smtClean="0"/>
              <a:t> and </a:t>
            </a:r>
            <a:r>
              <a:rPr lang="en-US" dirty="0" err="1" smtClean="0"/>
              <a:t>μ</a:t>
            </a:r>
            <a:r>
              <a:rPr lang="en-US" baseline="30000" dirty="0" err="1" smtClean="0"/>
              <a:t>f</a:t>
            </a:r>
            <a:r>
              <a:rPr lang="en-US" dirty="0" smtClean="0"/>
              <a:t> can be extracted </a:t>
            </a:r>
          </a:p>
          <a:p>
            <a:r>
              <a:rPr lang="en-US" dirty="0" smtClean="0"/>
              <a:t>experimentally, leading to a signal strength </a:t>
            </a:r>
            <a:r>
              <a:rPr lang="en-US" dirty="0" err="1" smtClean="0"/>
              <a:t>μ</a:t>
            </a:r>
            <a:r>
              <a:rPr lang="en-US" baseline="-25000" dirty="0" err="1" smtClean="0"/>
              <a:t>i</a:t>
            </a:r>
            <a:r>
              <a:rPr lang="en-US" baseline="30000" dirty="0" err="1" smtClean="0"/>
              <a:t>f</a:t>
            </a:r>
            <a:r>
              <a:rPr lang="en-US" dirty="0" smtClean="0"/>
              <a:t> for the combined production and decay: </a:t>
            </a:r>
          </a:p>
          <a:p>
            <a:r>
              <a:rPr lang="en-US" dirty="0" smtClean="0"/>
              <a:t>“Characterize the Higgs Yields”</a:t>
            </a:r>
          </a:p>
          <a:p>
            <a:r>
              <a:rPr lang="en-US" dirty="0" smtClean="0"/>
              <a:t>This global signal strength</a:t>
            </a:r>
            <a:r>
              <a:rPr lang="en-US" baseline="0" dirty="0" smtClean="0"/>
              <a:t> is the most precisely measured H coupling related observable but this simple </a:t>
            </a:r>
            <a:r>
              <a:rPr lang="en-US" baseline="0" dirty="0" err="1" smtClean="0"/>
              <a:t>parameterisation</a:t>
            </a:r>
            <a:r>
              <a:rPr lang="en-US" baseline="0" dirty="0" smtClean="0"/>
              <a:t> is very model dependent since all H production and decay are combined with the assumption that their ratios are the same as in </a:t>
            </a:r>
            <a:r>
              <a:rPr lang="en-US" baseline="0" dirty="0" err="1" smtClean="0"/>
              <a:t>ths</a:t>
            </a:r>
            <a:r>
              <a:rPr lang="en-US" baseline="0" dirty="0" smtClean="0"/>
              <a:t> SM</a:t>
            </a:r>
            <a:endParaRPr lang="en-US" dirty="0"/>
          </a:p>
        </p:txBody>
      </p:sp>
      <p:sp>
        <p:nvSpPr>
          <p:cNvPr id="4" name="Slide Number Placeholder 3"/>
          <p:cNvSpPr>
            <a:spLocks noGrp="1"/>
          </p:cNvSpPr>
          <p:nvPr>
            <p:ph type="sldNum" sz="quarter" idx="10"/>
          </p:nvPr>
        </p:nvSpPr>
        <p:spPr/>
        <p:txBody>
          <a:bodyPr/>
          <a:lstStyle/>
          <a:p>
            <a:fld id="{F7EC7624-BBDB-0A42-ABEE-F746D2189D28}" type="slidenum">
              <a:rPr lang="en-US" smtClean="0"/>
              <a:t>30</a:t>
            </a:fld>
            <a:endParaRPr lang="en-US"/>
          </a:p>
        </p:txBody>
      </p:sp>
    </p:spTree>
    <p:extLst>
      <p:ext uri="{BB962C8B-B14F-4D97-AF65-F5344CB8AC3E}">
        <p14:creationId xmlns:p14="http://schemas.microsoft.com/office/powerpoint/2010/main" val="1684152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the pieces that make up the total</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total </a:t>
            </a:r>
            <a:r>
              <a:rPr lang="en-US" dirty="0" err="1" smtClean="0"/>
              <a:t>ttH</a:t>
            </a:r>
            <a:r>
              <a:rPr lang="en-US" dirty="0" smtClean="0"/>
              <a:t> is </a:t>
            </a:r>
            <a:r>
              <a:rPr lang="el-GR" dirty="0" smtClean="0"/>
              <a:t>2.3σ </a:t>
            </a:r>
            <a:r>
              <a:rPr lang="en-US" dirty="0" smtClean="0"/>
              <a:t>effect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7EC7624-BBDB-0A42-ABEE-F746D2189D28}" type="slidenum">
              <a:rPr lang="en-US" smtClean="0"/>
              <a:t>31</a:t>
            </a:fld>
            <a:endParaRPr lang="en-US"/>
          </a:p>
        </p:txBody>
      </p:sp>
    </p:spTree>
    <p:extLst>
      <p:ext uri="{BB962C8B-B14F-4D97-AF65-F5344CB8AC3E}">
        <p14:creationId xmlns:p14="http://schemas.microsoft.com/office/powerpoint/2010/main" val="991350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t>
            </a:r>
            <a:r>
              <a:rPr lang="en-US" dirty="0" err="1" smtClean="0"/>
              <a:t>isnt</a:t>
            </a:r>
            <a:r>
              <a:rPr lang="en-US" baseline="0" dirty="0" smtClean="0"/>
              <a:t> the combined fit shown?</a:t>
            </a:r>
            <a:endParaRPr lang="en-US" dirty="0"/>
          </a:p>
        </p:txBody>
      </p:sp>
      <p:sp>
        <p:nvSpPr>
          <p:cNvPr id="4" name="Slide Number Placeholder 3"/>
          <p:cNvSpPr>
            <a:spLocks noGrp="1"/>
          </p:cNvSpPr>
          <p:nvPr>
            <p:ph type="sldNum" sz="quarter" idx="10"/>
          </p:nvPr>
        </p:nvSpPr>
        <p:spPr/>
        <p:txBody>
          <a:bodyPr/>
          <a:lstStyle/>
          <a:p>
            <a:fld id="{F7EC7624-BBDB-0A42-ABEE-F746D2189D28}" type="slidenum">
              <a:rPr lang="en-US" smtClean="0"/>
              <a:t>33</a:t>
            </a:fld>
            <a:endParaRPr lang="en-US"/>
          </a:p>
        </p:txBody>
      </p:sp>
    </p:spTree>
    <p:extLst>
      <p:ext uri="{BB962C8B-B14F-4D97-AF65-F5344CB8AC3E}">
        <p14:creationId xmlns:p14="http://schemas.microsoft.com/office/powerpoint/2010/main" val="2157736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by construction, the SM cross sections and branching ratios themselves include the best available higher-order QCD and EW corrections, as shown in Tables 1 and 2. This higher-order accuracy is not necessarily preserved for </a:t>
            </a:r>
            <a:r>
              <a:rPr lang="en-US" sz="1200" kern="1200" dirty="0" err="1" smtClean="0">
                <a:solidFill>
                  <a:schemeClr val="tx1"/>
                </a:solidFill>
                <a:effectLst/>
                <a:latin typeface="+mn-lt"/>
                <a:ea typeface="+mn-ea"/>
                <a:cs typeface="+mn-cs"/>
              </a:rPr>
              <a:t>κj</a:t>
            </a:r>
            <a:r>
              <a:rPr lang="en-US" sz="1200" kern="1200" dirty="0" smtClean="0">
                <a:solidFill>
                  <a:schemeClr val="tx1"/>
                </a:solidFill>
                <a:effectLst/>
                <a:latin typeface="+mn-lt"/>
                <a:ea typeface="+mn-ea"/>
                <a:cs typeface="+mn-cs"/>
              </a:rPr>
              <a:t> values different from unity, but the dominant higher-order QCD corrections </a:t>
            </a:r>
            <a:r>
              <a:rPr lang="en-US" sz="1200" kern="1200" dirty="0" err="1" smtClean="0">
                <a:solidFill>
                  <a:schemeClr val="tx1"/>
                </a:solidFill>
                <a:effectLst/>
                <a:latin typeface="+mn-lt"/>
                <a:ea typeface="+mn-ea"/>
                <a:cs typeface="+mn-cs"/>
              </a:rPr>
              <a:t>factorise</a:t>
            </a:r>
            <a:r>
              <a:rPr lang="en-US" sz="1200" kern="1200" dirty="0" smtClean="0">
                <a:solidFill>
                  <a:schemeClr val="tx1"/>
                </a:solidFill>
                <a:effectLst/>
                <a:latin typeface="+mn-lt"/>
                <a:ea typeface="+mn-ea"/>
                <a:cs typeface="+mn-cs"/>
              </a:rPr>
              <a:t> to a large extent from any rescaling of the coupling strengths and are therefore assumed to remain valid over the whole range of </a:t>
            </a:r>
            <a:r>
              <a:rPr lang="en-US" sz="1200" kern="1200" dirty="0" err="1" smtClean="0">
                <a:solidFill>
                  <a:schemeClr val="tx1"/>
                </a:solidFill>
                <a:effectLst/>
                <a:latin typeface="+mn-lt"/>
                <a:ea typeface="+mn-ea"/>
                <a:cs typeface="+mn-cs"/>
              </a:rPr>
              <a:t>κ</a:t>
            </a:r>
            <a:r>
              <a:rPr lang="en-US" sz="1200" kern="1200" dirty="0" smtClean="0">
                <a:solidFill>
                  <a:schemeClr val="tx1"/>
                </a:solidFill>
                <a:effectLst/>
                <a:latin typeface="+mn-lt"/>
                <a:ea typeface="+mn-ea"/>
                <a:cs typeface="+mn-cs"/>
              </a:rPr>
              <a:t> j values considered in this paper.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κ</a:t>
            </a:r>
            <a:r>
              <a:rPr lang="en-US" baseline="-25000" dirty="0" err="1" smtClean="0"/>
              <a:t>c</a:t>
            </a:r>
            <a:r>
              <a:rPr lang="en-US" dirty="0" smtClean="0"/>
              <a:t>, </a:t>
            </a:r>
            <a:r>
              <a:rPr lang="en-US" dirty="0" err="1" smtClean="0"/>
              <a:t>κ</a:t>
            </a:r>
            <a:r>
              <a:rPr lang="en-US" baseline="-25000" dirty="0" err="1" smtClean="0"/>
              <a:t>s</a:t>
            </a:r>
            <a:endParaRPr lang="en-US" baseline="-250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7EC7624-BBDB-0A42-ABEE-F746D2189D28}" type="slidenum">
              <a:rPr lang="en-US" smtClean="0"/>
              <a:t>34</a:t>
            </a:fld>
            <a:endParaRPr lang="en-US"/>
          </a:p>
        </p:txBody>
      </p:sp>
    </p:spTree>
    <p:extLst>
      <p:ext uri="{BB962C8B-B14F-4D97-AF65-F5344CB8AC3E}">
        <p14:creationId xmlns:p14="http://schemas.microsoft.com/office/powerpoint/2010/main" val="1385089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construction, the SM cross sections and branching ratios themselves include the best available higher-order QCD and EW corrections, as shown in Tables 1 and 2. This higher-order accuracy is not necessarily preserved for </a:t>
            </a:r>
            <a:r>
              <a:rPr lang="en-US" sz="1200" kern="1200" dirty="0" err="1" smtClean="0">
                <a:solidFill>
                  <a:schemeClr val="tx1"/>
                </a:solidFill>
                <a:effectLst/>
                <a:latin typeface="+mn-lt"/>
                <a:ea typeface="+mn-ea"/>
                <a:cs typeface="+mn-cs"/>
              </a:rPr>
              <a:t>κj</a:t>
            </a:r>
            <a:r>
              <a:rPr lang="en-US" sz="1200" kern="1200" dirty="0" smtClean="0">
                <a:solidFill>
                  <a:schemeClr val="tx1"/>
                </a:solidFill>
                <a:effectLst/>
                <a:latin typeface="+mn-lt"/>
                <a:ea typeface="+mn-ea"/>
                <a:cs typeface="+mn-cs"/>
              </a:rPr>
              <a:t> values different from unity, but the dominant higher-order QCD corrections </a:t>
            </a:r>
            <a:r>
              <a:rPr lang="en-US" sz="1200" kern="1200" dirty="0" err="1" smtClean="0">
                <a:solidFill>
                  <a:schemeClr val="tx1"/>
                </a:solidFill>
                <a:effectLst/>
                <a:latin typeface="+mn-lt"/>
                <a:ea typeface="+mn-ea"/>
                <a:cs typeface="+mn-cs"/>
              </a:rPr>
              <a:t>factorise</a:t>
            </a:r>
            <a:r>
              <a:rPr lang="en-US" sz="1200" kern="1200" dirty="0" smtClean="0">
                <a:solidFill>
                  <a:schemeClr val="tx1"/>
                </a:solidFill>
                <a:effectLst/>
                <a:latin typeface="+mn-lt"/>
                <a:ea typeface="+mn-ea"/>
                <a:cs typeface="+mn-cs"/>
              </a:rPr>
              <a:t> to a large extent from any rescaling of the coupling strengths and are therefore assumed to remain valid over the whole range of </a:t>
            </a:r>
            <a:r>
              <a:rPr lang="en-US" sz="1200" kern="1200" dirty="0" err="1" smtClean="0">
                <a:solidFill>
                  <a:schemeClr val="tx1"/>
                </a:solidFill>
                <a:effectLst/>
                <a:latin typeface="+mn-lt"/>
                <a:ea typeface="+mn-ea"/>
                <a:cs typeface="+mn-cs"/>
              </a:rPr>
              <a:t>κ</a:t>
            </a:r>
            <a:r>
              <a:rPr lang="en-US" sz="1200" kern="1200" dirty="0" smtClean="0">
                <a:solidFill>
                  <a:schemeClr val="tx1"/>
                </a:solidFill>
                <a:effectLst/>
                <a:latin typeface="+mn-lt"/>
                <a:ea typeface="+mn-ea"/>
                <a:cs typeface="+mn-cs"/>
              </a:rPr>
              <a:t> j values considered in this paper. </a:t>
            </a:r>
          </a:p>
          <a:p>
            <a:endParaRPr lang="en-US" dirty="0"/>
          </a:p>
        </p:txBody>
      </p:sp>
      <p:sp>
        <p:nvSpPr>
          <p:cNvPr id="4" name="Slide Number Placeholder 3"/>
          <p:cNvSpPr>
            <a:spLocks noGrp="1"/>
          </p:cNvSpPr>
          <p:nvPr>
            <p:ph type="sldNum" sz="quarter" idx="10"/>
          </p:nvPr>
        </p:nvSpPr>
        <p:spPr/>
        <p:txBody>
          <a:bodyPr/>
          <a:lstStyle/>
          <a:p>
            <a:fld id="{F7EC7624-BBDB-0A42-ABEE-F746D2189D28}" type="slidenum">
              <a:rPr lang="en-US" smtClean="0"/>
              <a:t>35</a:t>
            </a:fld>
            <a:endParaRPr lang="en-US"/>
          </a:p>
        </p:txBody>
      </p:sp>
    </p:spTree>
    <p:extLst>
      <p:ext uri="{BB962C8B-B14F-4D97-AF65-F5344CB8AC3E}">
        <p14:creationId xmlns:p14="http://schemas.microsoft.com/office/powerpoint/2010/main" val="979488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a:t>
            </a:r>
            <a:r>
              <a:rPr lang="en-US" baseline="0" dirty="0" smtClean="0"/>
              <a:t> the first line corresponds to the diagrams on the previous page.  [I THINK]You can express the coupling as either </a:t>
            </a:r>
            <a:r>
              <a:rPr lang="en-US" baseline="0" dirty="0" err="1" smtClean="0"/>
              <a:t>Kgluon</a:t>
            </a:r>
            <a:r>
              <a:rPr lang="en-US" baseline="0" dirty="0" smtClean="0"/>
              <a:t> or as the sum or the top and bottom particles</a:t>
            </a:r>
            <a:endParaRPr lang="en-US" dirty="0"/>
          </a:p>
        </p:txBody>
      </p:sp>
      <p:sp>
        <p:nvSpPr>
          <p:cNvPr id="4" name="Slide Number Placeholder 3"/>
          <p:cNvSpPr>
            <a:spLocks noGrp="1"/>
          </p:cNvSpPr>
          <p:nvPr>
            <p:ph type="sldNum" sz="quarter" idx="10"/>
          </p:nvPr>
        </p:nvSpPr>
        <p:spPr/>
        <p:txBody>
          <a:bodyPr/>
          <a:lstStyle/>
          <a:p>
            <a:fld id="{F7EC7624-BBDB-0A42-ABEE-F746D2189D28}" type="slidenum">
              <a:rPr lang="en-US" smtClean="0"/>
              <a:t>36</a:t>
            </a:fld>
            <a:endParaRPr lang="en-US"/>
          </a:p>
        </p:txBody>
      </p:sp>
    </p:spTree>
    <p:extLst>
      <p:ext uri="{BB962C8B-B14F-4D97-AF65-F5344CB8AC3E}">
        <p14:creationId xmlns:p14="http://schemas.microsoft.com/office/powerpoint/2010/main" val="1799797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kappa mu is compatible with 0.  Most are below 1.  this is because </a:t>
            </a:r>
            <a:r>
              <a:rPr lang="en-US" dirty="0" err="1" smtClean="0"/>
              <a:t>Hbb</a:t>
            </a:r>
            <a:r>
              <a:rPr lang="en-US" dirty="0" smtClean="0"/>
              <a:t> is bring down the total width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7EC7624-BBDB-0A42-ABEE-F746D2189D28}" type="slidenum">
              <a:rPr lang="en-US" smtClean="0"/>
              <a:t>37</a:t>
            </a:fld>
            <a:endParaRPr lang="en-US"/>
          </a:p>
        </p:txBody>
      </p:sp>
    </p:spTree>
    <p:extLst>
      <p:ext uri="{BB962C8B-B14F-4D97-AF65-F5344CB8AC3E}">
        <p14:creationId xmlns:p14="http://schemas.microsoft.com/office/powerpoint/2010/main" val="4185264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a:t>
            </a:r>
            <a:r>
              <a:rPr lang="en-US" baseline="0" dirty="0" smtClean="0"/>
              <a:t> </a:t>
            </a:r>
            <a:r>
              <a:rPr lang="en-US" baseline="0" dirty="0" err="1" smtClean="0"/>
              <a:t>rd</a:t>
            </a:r>
            <a:r>
              <a:rPr lang="en-US" baseline="0" dirty="0" smtClean="0"/>
              <a:t> option: </a:t>
            </a:r>
            <a:r>
              <a:rPr lang="en-US" sz="1200" kern="1200" dirty="0" smtClean="0">
                <a:solidFill>
                  <a:schemeClr val="tx1"/>
                </a:solidFill>
                <a:latin typeface="+mn-lt"/>
                <a:ea typeface="+mn-ea"/>
                <a:cs typeface="+mn-cs"/>
              </a:rPr>
              <a:t>ATLAS also used the off-shell analysis to constrain the total width in the combination and give limits on BSM decay. Depending on your time budget, you could add this as 3rd option.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a:t>
            </a:r>
            <a:r>
              <a:rPr lang="en-US" sz="1200" kern="1200" baseline="0" dirty="0" smtClean="0">
                <a:solidFill>
                  <a:schemeClr val="tx1"/>
                </a:solidFill>
                <a:latin typeface="+mn-lt"/>
                <a:ea typeface="+mn-ea"/>
                <a:cs typeface="+mn-cs"/>
              </a:rPr>
              <a:t> BR_BSM is &gt;0 it would lower observed cross sections by a common </a:t>
            </a:r>
            <a:r>
              <a:rPr lang="en-US" sz="1200" kern="1200" baseline="0" dirty="0" smtClean="0">
                <a:solidFill>
                  <a:schemeClr val="tx1"/>
                </a:solidFill>
                <a:latin typeface="+mn-lt"/>
                <a:ea typeface="+mn-ea"/>
                <a:cs typeface="+mn-cs"/>
              </a:rPr>
              <a:t>factor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3) Constrain Γ</a:t>
            </a:r>
            <a:r>
              <a:rPr lang="en-US" sz="1200" baseline="-25000" dirty="0" smtClean="0"/>
              <a:t>H</a:t>
            </a:r>
            <a:r>
              <a:rPr lang="en-US" sz="1200" dirty="0" smtClean="0"/>
              <a:t> with off-shell +on-shell coupling strengths. (Not used in combination.) arXiv:1507.04548.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EC7624-BBDB-0A42-ABEE-F746D2189D28}" type="slidenum">
              <a:rPr lang="en-US" smtClean="0"/>
              <a:t>39</a:t>
            </a:fld>
            <a:endParaRPr lang="en-US"/>
          </a:p>
        </p:txBody>
      </p:sp>
    </p:spTree>
    <p:extLst>
      <p:ext uri="{BB962C8B-B14F-4D97-AF65-F5344CB8AC3E}">
        <p14:creationId xmlns:p14="http://schemas.microsoft.com/office/powerpoint/2010/main" val="4143952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κW</a:t>
            </a:r>
            <a:r>
              <a:rPr lang="en-US" sz="1200" kern="1200" dirty="0" smtClean="0">
                <a:solidFill>
                  <a:schemeClr val="tx1"/>
                </a:solidFill>
                <a:effectLst/>
                <a:latin typeface="+mn-lt"/>
                <a:ea typeface="+mn-ea"/>
                <a:cs typeface="+mn-cs"/>
              </a:rPr>
              <a:t> ≤ 1 and </a:t>
            </a:r>
            <a:r>
              <a:rPr lang="en-US" sz="1200" kern="1200" dirty="0" err="1" smtClean="0">
                <a:solidFill>
                  <a:schemeClr val="tx1"/>
                </a:solidFill>
                <a:effectLst/>
                <a:latin typeface="+mn-lt"/>
                <a:ea typeface="+mn-ea"/>
                <a:cs typeface="+mn-cs"/>
              </a:rPr>
              <a:t>κZ</a:t>
            </a:r>
            <a:r>
              <a:rPr lang="en-US" sz="1200" kern="1200" dirty="0" smtClean="0">
                <a:solidFill>
                  <a:schemeClr val="tx1"/>
                </a:solidFill>
                <a:effectLst/>
                <a:latin typeface="+mn-lt"/>
                <a:ea typeface="+mn-ea"/>
                <a:cs typeface="+mn-cs"/>
              </a:rPr>
              <a:t> ≤ 1 means BSM&gt;0.  The W,Z couplings less than 1 are motivated</a:t>
            </a:r>
            <a:r>
              <a:rPr lang="en-US" sz="1200" kern="1200" baseline="0" dirty="0" smtClean="0">
                <a:solidFill>
                  <a:schemeClr val="tx1"/>
                </a:solidFill>
                <a:effectLst/>
                <a:latin typeface="+mn-lt"/>
                <a:ea typeface="+mn-ea"/>
                <a:cs typeface="+mn-cs"/>
              </a:rPr>
              <a:t> by BSM models</a:t>
            </a:r>
            <a:endParaRPr lang="en-US" dirty="0"/>
          </a:p>
        </p:txBody>
      </p:sp>
      <p:sp>
        <p:nvSpPr>
          <p:cNvPr id="4" name="Slide Number Placeholder 3"/>
          <p:cNvSpPr>
            <a:spLocks noGrp="1"/>
          </p:cNvSpPr>
          <p:nvPr>
            <p:ph type="sldNum" sz="quarter" idx="10"/>
          </p:nvPr>
        </p:nvSpPr>
        <p:spPr/>
        <p:txBody>
          <a:bodyPr/>
          <a:lstStyle/>
          <a:p>
            <a:fld id="{F7EC7624-BBDB-0A42-ABEE-F746D2189D28}" type="slidenum">
              <a:rPr lang="en-US" smtClean="0"/>
              <a:t>41</a:t>
            </a:fld>
            <a:endParaRPr lang="en-US"/>
          </a:p>
        </p:txBody>
      </p:sp>
    </p:spTree>
    <p:extLst>
      <p:ext uri="{BB962C8B-B14F-4D97-AF65-F5344CB8AC3E}">
        <p14:creationId xmlns:p14="http://schemas.microsoft.com/office/powerpoint/2010/main" val="383161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Powerful test of nature of Higgs boson: SM, or subtly different? </a:t>
            </a:r>
            <a:endParaRPr lang="en-US" dirty="0"/>
          </a:p>
        </p:txBody>
      </p:sp>
      <p:sp>
        <p:nvSpPr>
          <p:cNvPr id="4" name="Slide Number Placeholder 3"/>
          <p:cNvSpPr>
            <a:spLocks noGrp="1"/>
          </p:cNvSpPr>
          <p:nvPr>
            <p:ph type="sldNum" sz="quarter" idx="10"/>
          </p:nvPr>
        </p:nvSpPr>
        <p:spPr/>
        <p:txBody>
          <a:bodyPr/>
          <a:lstStyle/>
          <a:p>
            <a:fld id="{F7EC7624-BBDB-0A42-ABEE-F746D2189D28}" type="slidenum">
              <a:rPr lang="en-US" smtClean="0"/>
              <a:t>5</a:t>
            </a:fld>
            <a:endParaRPr lang="en-US"/>
          </a:p>
        </p:txBody>
      </p:sp>
    </p:spTree>
    <p:extLst>
      <p:ext uri="{BB962C8B-B14F-4D97-AF65-F5344CB8AC3E}">
        <p14:creationId xmlns:p14="http://schemas.microsoft.com/office/powerpoint/2010/main" val="1831842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κW</a:t>
            </a:r>
            <a:r>
              <a:rPr lang="en-US" sz="1200" kern="1200" dirty="0" smtClean="0">
                <a:solidFill>
                  <a:schemeClr val="tx1"/>
                </a:solidFill>
                <a:effectLst/>
                <a:latin typeface="+mn-lt"/>
                <a:ea typeface="+mn-ea"/>
                <a:cs typeface="+mn-cs"/>
              </a:rPr>
              <a:t> ≤ 1 and </a:t>
            </a:r>
            <a:r>
              <a:rPr lang="en-US" sz="1200" kern="1200" dirty="0" err="1" smtClean="0">
                <a:solidFill>
                  <a:schemeClr val="tx1"/>
                </a:solidFill>
                <a:effectLst/>
                <a:latin typeface="+mn-lt"/>
                <a:ea typeface="+mn-ea"/>
                <a:cs typeface="+mn-cs"/>
              </a:rPr>
              <a:t>κZ</a:t>
            </a:r>
            <a:r>
              <a:rPr lang="en-US" sz="1200" kern="1200" dirty="0" smtClean="0">
                <a:solidFill>
                  <a:schemeClr val="tx1"/>
                </a:solidFill>
                <a:effectLst/>
                <a:latin typeface="+mn-lt"/>
                <a:ea typeface="+mn-ea"/>
                <a:cs typeface="+mn-cs"/>
              </a:rPr>
              <a:t> ≤ 1 means BSM&gt;0.  The W,Z couplings less than 1 are motivated</a:t>
            </a:r>
            <a:r>
              <a:rPr lang="en-US" sz="1200" kern="1200" baseline="0" dirty="0" smtClean="0">
                <a:solidFill>
                  <a:schemeClr val="tx1"/>
                </a:solidFill>
                <a:effectLst/>
                <a:latin typeface="+mn-lt"/>
                <a:ea typeface="+mn-ea"/>
                <a:cs typeface="+mn-cs"/>
              </a:rPr>
              <a:t> by BSM models</a:t>
            </a:r>
            <a:endParaRPr lang="en-US" dirty="0"/>
          </a:p>
        </p:txBody>
      </p:sp>
      <p:sp>
        <p:nvSpPr>
          <p:cNvPr id="4" name="Slide Number Placeholder 3"/>
          <p:cNvSpPr>
            <a:spLocks noGrp="1"/>
          </p:cNvSpPr>
          <p:nvPr>
            <p:ph type="sldNum" sz="quarter" idx="10"/>
          </p:nvPr>
        </p:nvSpPr>
        <p:spPr/>
        <p:txBody>
          <a:bodyPr/>
          <a:lstStyle/>
          <a:p>
            <a:fld id="{F7EC7624-BBDB-0A42-ABEE-F746D2189D28}" type="slidenum">
              <a:rPr lang="en-US" smtClean="0"/>
              <a:t>42</a:t>
            </a:fld>
            <a:endParaRPr lang="en-US"/>
          </a:p>
        </p:txBody>
      </p:sp>
    </p:spTree>
    <p:extLst>
      <p:ext uri="{BB962C8B-B14F-4D97-AF65-F5344CB8AC3E}">
        <p14:creationId xmlns:p14="http://schemas.microsoft.com/office/powerpoint/2010/main" val="383161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Parameterization of ratio of observables with minimal dependence on theory predictions </a:t>
            </a:r>
            <a:endParaRPr lang="en-US" dirty="0" smtClean="0">
              <a:effectLst/>
            </a:endParaRPr>
          </a:p>
          <a:p>
            <a:r>
              <a:rPr lang="en-US" sz="1200" kern="1200" dirty="0" smtClean="0">
                <a:solidFill>
                  <a:schemeClr val="tx1"/>
                </a:solidFill>
                <a:effectLst/>
                <a:latin typeface="+mn-lt"/>
                <a:ea typeface="+mn-ea"/>
                <a:cs typeface="+mn-cs"/>
              </a:rPr>
              <a:t>• Results remain valid when theory predictions are updated</a:t>
            </a:r>
            <a:br>
              <a:rPr lang="en-US" sz="1200" kern="1200" dirty="0" smtClean="0">
                <a:solidFill>
                  <a:schemeClr val="tx1"/>
                </a:solidFill>
                <a:effectLst/>
                <a:latin typeface="+mn-lt"/>
                <a:ea typeface="+mn-ea"/>
                <a:cs typeface="+mn-cs"/>
              </a:rPr>
            </a:br>
            <a:endParaRPr lang="en-US" dirty="0" smtClean="0">
              <a:effectLst/>
            </a:endParaRPr>
          </a:p>
        </p:txBody>
      </p:sp>
      <p:sp>
        <p:nvSpPr>
          <p:cNvPr id="4" name="Slide Number Placeholder 3"/>
          <p:cNvSpPr>
            <a:spLocks noGrp="1"/>
          </p:cNvSpPr>
          <p:nvPr>
            <p:ph type="sldNum" sz="quarter" idx="10"/>
          </p:nvPr>
        </p:nvSpPr>
        <p:spPr/>
        <p:txBody>
          <a:bodyPr/>
          <a:lstStyle/>
          <a:p>
            <a:fld id="{F7EC7624-BBDB-0A42-ABEE-F746D2189D28}" type="slidenum">
              <a:rPr lang="en-US" smtClean="0"/>
              <a:t>43</a:t>
            </a:fld>
            <a:endParaRPr lang="en-US"/>
          </a:p>
        </p:txBody>
      </p:sp>
    </p:spTree>
    <p:extLst>
      <p:ext uri="{BB962C8B-B14F-4D97-AF65-F5344CB8AC3E}">
        <p14:creationId xmlns:p14="http://schemas.microsoft.com/office/powerpoint/2010/main" val="1552693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Results are in general agreement with the SM</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Largest difference is seen in </a:t>
            </a:r>
            <a:r>
              <a:rPr lang="en-US" sz="1200" kern="1200" dirty="0" err="1" smtClean="0">
                <a:solidFill>
                  <a:schemeClr val="tx1"/>
                </a:solidFill>
                <a:effectLst/>
                <a:latin typeface="+mn-lt"/>
                <a:ea typeface="+mn-ea"/>
                <a:cs typeface="+mn-cs"/>
              </a:rPr>
              <a:t>BRbb</a:t>
            </a:r>
            <a:r>
              <a:rPr lang="en-US" sz="1200" kern="1200" dirty="0" smtClean="0">
                <a:solidFill>
                  <a:schemeClr val="tx1"/>
                </a:solidFill>
                <a:effectLst/>
                <a:latin typeface="+mn-lt"/>
                <a:ea typeface="+mn-ea"/>
                <a:cs typeface="+mn-cs"/>
              </a:rPr>
              <a:t>/ BRZZ, at the level of 2.4 </a:t>
            </a:r>
            <a:r>
              <a:rPr lang="en-US" sz="1200" kern="1200" dirty="0" err="1" smtClean="0">
                <a:solidFill>
                  <a:schemeClr val="tx1"/>
                </a:solidFill>
                <a:effectLst/>
                <a:latin typeface="+mn-lt"/>
                <a:ea typeface="+mn-ea"/>
                <a:cs typeface="+mn-cs"/>
              </a:rPr>
              <a:t>σ</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 the fit result for each parameter is </a:t>
            </a:r>
            <a:r>
              <a:rPr lang="en-US" sz="1200" kern="1200" dirty="0" err="1" smtClean="0">
                <a:solidFill>
                  <a:schemeClr val="tx1"/>
                </a:solidFill>
                <a:effectLst/>
                <a:latin typeface="+mn-lt"/>
                <a:ea typeface="+mn-ea"/>
                <a:cs typeface="+mn-cs"/>
              </a:rPr>
              <a:t>normalised</a:t>
            </a:r>
            <a:r>
              <a:rPr lang="en-US" sz="1200" kern="1200" dirty="0" smtClean="0">
                <a:solidFill>
                  <a:schemeClr val="tx1"/>
                </a:solidFill>
                <a:effectLst/>
                <a:latin typeface="+mn-lt"/>
                <a:ea typeface="+mn-ea"/>
                <a:cs typeface="+mn-cs"/>
              </a:rPr>
              <a:t> to the corresponding SM prediction. Also shown in Fig. 7 are the theory uncertainties on </a:t>
            </a:r>
            <a:endParaRPr lang="en-US" dirty="0" smtClean="0"/>
          </a:p>
          <a:p>
            <a:r>
              <a:rPr lang="en-US" sz="1200" kern="1200" dirty="0" smtClean="0">
                <a:solidFill>
                  <a:schemeClr val="tx1"/>
                </a:solidFill>
                <a:effectLst/>
                <a:latin typeface="+mn-lt"/>
                <a:ea typeface="+mn-ea"/>
                <a:cs typeface="+mn-cs"/>
              </a:rPr>
              <a:t>the SM predictions for the fitted parameters (they are very small, and therefore barely visible, for the ratios of branching ratios). In the various fits, the combination of 7 and 8 </a:t>
            </a:r>
            <a:r>
              <a:rPr lang="en-US" sz="1200" kern="1200" dirty="0" err="1" smtClean="0">
                <a:solidFill>
                  <a:schemeClr val="tx1"/>
                </a:solidFill>
                <a:effectLst/>
                <a:latin typeface="+mn-lt"/>
                <a:ea typeface="+mn-ea"/>
                <a:cs typeface="+mn-cs"/>
              </a:rPr>
              <a:t>TeV</a:t>
            </a:r>
            <a:r>
              <a:rPr lang="en-US" sz="1200" kern="1200" dirty="0" smtClean="0">
                <a:solidFill>
                  <a:schemeClr val="tx1"/>
                </a:solidFill>
                <a:effectLst/>
                <a:latin typeface="+mn-lt"/>
                <a:ea typeface="+mn-ea"/>
                <a:cs typeface="+mn-cs"/>
              </a:rPr>
              <a:t> data is carried out under the assumption that the ratios of the production cross sections with respect to the SM predictions are the same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7 and 8 </a:t>
            </a:r>
            <a:r>
              <a:rPr lang="en-US" sz="1200" kern="1200" dirty="0" err="1" smtClean="0">
                <a:solidFill>
                  <a:schemeClr val="tx1"/>
                </a:solidFill>
                <a:effectLst/>
                <a:latin typeface="+mn-lt"/>
                <a:ea typeface="+mn-ea"/>
                <a:cs typeface="+mn-cs"/>
              </a:rPr>
              <a:t>TeV</a:t>
            </a:r>
            <a:r>
              <a:rPr lang="en-US" sz="1200" kern="1200" dirty="0" smtClean="0">
                <a:solidFill>
                  <a:schemeClr val="tx1"/>
                </a:solidFill>
                <a:effectLst/>
                <a:latin typeface="+mn-lt"/>
                <a:ea typeface="+mn-ea"/>
                <a:cs typeface="+mn-cs"/>
              </a:rPr>
              <a:t>. The total </a:t>
            </a:r>
            <a:r>
              <a:rPr lang="en-US" sz="1200" kern="1200" dirty="0" err="1" smtClean="0">
                <a:solidFill>
                  <a:schemeClr val="tx1"/>
                </a:solidFill>
                <a:effectLst/>
                <a:latin typeface="+mn-lt"/>
                <a:ea typeface="+mn-ea"/>
                <a:cs typeface="+mn-cs"/>
              </a:rPr>
              <a:t>relateive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uncert</a:t>
            </a:r>
            <a:r>
              <a:rPr lang="en-US" sz="1200" kern="1200" dirty="0" smtClean="0">
                <a:solidFill>
                  <a:schemeClr val="tx1"/>
                </a:solidFill>
                <a:effectLst/>
                <a:latin typeface="+mn-lt"/>
                <a:ea typeface="+mn-ea"/>
                <a:cs typeface="+mn-cs"/>
              </a:rPr>
              <a:t> on </a:t>
            </a:r>
            <a:r>
              <a:rPr lang="en-US" sz="1200" kern="1200" dirty="0" err="1" smtClean="0">
                <a:solidFill>
                  <a:schemeClr val="tx1"/>
                </a:solidFill>
                <a:effectLst/>
                <a:latin typeface="+mn-lt"/>
                <a:ea typeface="+mn-ea"/>
                <a:cs typeface="+mn-cs"/>
              </a:rPr>
              <a:t>xS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ggHZZ</a:t>
            </a:r>
            <a:r>
              <a:rPr lang="en-US" sz="1200" kern="1200" dirty="0" smtClean="0">
                <a:solidFill>
                  <a:schemeClr val="tx1"/>
                </a:solidFill>
                <a:effectLst/>
                <a:latin typeface="+mn-lt"/>
                <a:ea typeface="+mn-ea"/>
                <a:cs typeface="+mn-cs"/>
              </a:rPr>
              <a:t> is </a:t>
            </a:r>
            <a:r>
              <a:rPr lang="en-US" sz="1200" kern="1200" dirty="0" err="1" smtClean="0">
                <a:solidFill>
                  <a:schemeClr val="tx1"/>
                </a:solidFill>
                <a:effectLst/>
                <a:latin typeface="+mn-lt"/>
                <a:ea typeface="+mn-ea"/>
                <a:cs typeface="+mn-cs"/>
              </a:rPr>
              <a:t>approx</a:t>
            </a:r>
            <a:r>
              <a:rPr lang="en-US" sz="1200" kern="1200" dirty="0" smtClean="0">
                <a:solidFill>
                  <a:schemeClr val="tx1"/>
                </a:solidFill>
                <a:effectLst/>
                <a:latin typeface="+mn-lt"/>
                <a:ea typeface="+mn-ea"/>
                <a:cs typeface="+mn-cs"/>
              </a:rPr>
              <a:t> 19% with its main contribution coming from the statistical uncertainty. The total relative systematic uncertainty is only ∼ 4%. Table 18 and Fig. 26 in Appendix A show the results obtained when choosing the </a:t>
            </a:r>
            <a:r>
              <a:rPr lang="en-US" sz="1200" i="1" kern="1200" dirty="0" smtClean="0">
                <a:solidFill>
                  <a:schemeClr val="tx1"/>
                </a:solidFill>
                <a:effectLst/>
                <a:latin typeface="+mn-lt"/>
                <a:ea typeface="+mn-ea"/>
                <a:cs typeface="+mn-cs"/>
              </a:rPr>
              <a:t>H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WW </a:t>
            </a:r>
            <a:r>
              <a:rPr lang="en-US" sz="1200" kern="1200" dirty="0" smtClean="0">
                <a:solidFill>
                  <a:schemeClr val="tx1"/>
                </a:solidFill>
                <a:effectLst/>
                <a:latin typeface="+mn-lt"/>
                <a:ea typeface="+mn-ea"/>
                <a:cs typeface="+mn-cs"/>
              </a:rPr>
              <a:t>channel as an alternative reference process. This yields a somewhat smaller total uncertainty of approximately 15% on </a:t>
            </a:r>
            <a:r>
              <a:rPr lang="en-US" sz="1200" kern="1200" dirty="0" err="1" smtClean="0">
                <a:solidFill>
                  <a:schemeClr val="tx1"/>
                </a:solidFill>
                <a:effectLst/>
                <a:latin typeface="+mn-lt"/>
                <a:ea typeface="+mn-ea"/>
                <a:cs typeface="+mn-cs"/>
              </a:rPr>
              <a:t>σ</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gg</a:t>
            </a:r>
            <a:r>
              <a:rPr lang="en-US" sz="1200" kern="1200" dirty="0" smtClean="0">
                <a:solidFill>
                  <a:schemeClr val="tx1"/>
                </a:solidFill>
                <a:effectLst/>
                <a:latin typeface="+mn-lt"/>
                <a:ea typeface="+mn-ea"/>
                <a:cs typeface="+mn-cs"/>
              </a:rPr>
              <a:t> → </a:t>
            </a:r>
            <a:r>
              <a:rPr lang="en-US" sz="1200" i="1" kern="1200" dirty="0" smtClean="0">
                <a:solidFill>
                  <a:schemeClr val="tx1"/>
                </a:solidFill>
                <a:effectLst/>
                <a:latin typeface="+mn-lt"/>
                <a:ea typeface="+mn-ea"/>
                <a:cs typeface="+mn-cs"/>
              </a:rPr>
              <a:t>H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WW), </a:t>
            </a:r>
            <a:r>
              <a:rPr lang="en-US" sz="1200" kern="1200" dirty="0" smtClean="0">
                <a:solidFill>
                  <a:schemeClr val="tx1"/>
                </a:solidFill>
                <a:effectLst/>
                <a:latin typeface="+mn-lt"/>
                <a:ea typeface="+mn-ea"/>
                <a:cs typeface="+mn-cs"/>
              </a:rPr>
              <a:t>but with a much larger contribution of ∼ 11% from the systematic uncertainties. The ratio of cross sections </a:t>
            </a:r>
            <a:r>
              <a:rPr lang="en-US" sz="1200" kern="1200" dirty="0" err="1" smtClean="0">
                <a:solidFill>
                  <a:schemeClr val="tx1"/>
                </a:solidFill>
                <a:effectLst/>
                <a:latin typeface="+mn-lt"/>
                <a:ea typeface="+mn-ea"/>
                <a:cs typeface="+mn-cs"/>
              </a:rPr>
              <a:t>σVBF</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σggF</a:t>
            </a:r>
            <a:r>
              <a:rPr lang="en-US" sz="1200" kern="1200" dirty="0" smtClean="0">
                <a:solidFill>
                  <a:schemeClr val="tx1"/>
                </a:solidFill>
                <a:effectLst/>
                <a:latin typeface="+mn-lt"/>
                <a:ea typeface="+mn-ea"/>
                <a:cs typeface="+mn-cs"/>
              </a:rPr>
              <a:t> and the ratios of BRs, BRWW/BRZZ</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t>
            </a:r>
            <a:r>
              <a:rPr lang="en-US" sz="1200" kern="1200" dirty="0" err="1" smtClean="0">
                <a:solidFill>
                  <a:schemeClr val="tx1"/>
                </a:solidFill>
                <a:effectLst/>
                <a:latin typeface="+mn-lt"/>
                <a:ea typeface="+mn-ea"/>
                <a:cs typeface="+mn-cs"/>
              </a:rPr>
              <a:t>BRγγ</a:t>
            </a:r>
            <a:r>
              <a:rPr lang="en-US" sz="1200" kern="1200" dirty="0" smtClean="0">
                <a:solidFill>
                  <a:schemeClr val="tx1"/>
                </a:solidFill>
                <a:effectLst/>
                <a:latin typeface="+mn-lt"/>
                <a:ea typeface="+mn-ea"/>
                <a:cs typeface="+mn-cs"/>
              </a:rPr>
              <a:t> /BRZ Z , are measured with a relative uncertainty of approximately 30%, while the </a:t>
            </a:r>
            <a:r>
              <a:rPr lang="en-US" sz="1200" kern="1200" dirty="0" err="1" smtClean="0">
                <a:solidFill>
                  <a:schemeClr val="tx1"/>
                </a:solidFill>
                <a:effectLst/>
                <a:latin typeface="+mn-lt"/>
                <a:ea typeface="+mn-ea"/>
                <a:cs typeface="+mn-cs"/>
              </a:rPr>
              <a:t>BRττ</a:t>
            </a:r>
            <a:r>
              <a:rPr lang="en-US" sz="1200" kern="1200" dirty="0" smtClean="0">
                <a:solidFill>
                  <a:schemeClr val="tx1"/>
                </a:solidFill>
                <a:effectLst/>
                <a:latin typeface="+mn-lt"/>
                <a:ea typeface="+mn-ea"/>
                <a:cs typeface="+mn-cs"/>
              </a:rPr>
              <a:t> /BRZ Z ratio of BRs is measured with a relative accuracy of approximately 40%. </a:t>
            </a:r>
            <a:endParaRPr lang="en-US" dirty="0" smtClean="0"/>
          </a:p>
          <a:p>
            <a:endParaRPr lang="en-US" dirty="0"/>
          </a:p>
        </p:txBody>
      </p:sp>
      <p:sp>
        <p:nvSpPr>
          <p:cNvPr id="4" name="Slide Number Placeholder 3"/>
          <p:cNvSpPr>
            <a:spLocks noGrp="1"/>
          </p:cNvSpPr>
          <p:nvPr>
            <p:ph type="sldNum" sz="quarter" idx="10"/>
          </p:nvPr>
        </p:nvSpPr>
        <p:spPr/>
        <p:txBody>
          <a:bodyPr/>
          <a:lstStyle/>
          <a:p>
            <a:fld id="{F7EC7624-BBDB-0A42-ABEE-F746D2189D28}" type="slidenum">
              <a:rPr lang="en-US" smtClean="0"/>
              <a:t>44</a:t>
            </a:fld>
            <a:endParaRPr lang="en-US"/>
          </a:p>
        </p:txBody>
      </p:sp>
    </p:spTree>
    <p:extLst>
      <p:ext uri="{BB962C8B-B14F-4D97-AF65-F5344CB8AC3E}">
        <p14:creationId xmlns:p14="http://schemas.microsoft.com/office/powerpoint/2010/main" val="1592090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FF"/>
                </a:solidFill>
              </a:rPr>
              <a:t>Run 1 and Run 2 </a:t>
            </a:r>
            <a:r>
              <a:rPr lang="en-US" sz="1200" dirty="0" err="1" smtClean="0">
                <a:solidFill>
                  <a:srgbClr val="0000FF"/>
                </a:solidFill>
              </a:rPr>
              <a:t>μs</a:t>
            </a:r>
            <a:r>
              <a:rPr lang="en-US" sz="1200" dirty="0" smtClean="0">
                <a:solidFill>
                  <a:srgbClr val="0000FF"/>
                </a:solidFill>
              </a:rPr>
              <a:t> are not directly comparable since the </a:t>
            </a:r>
            <a:r>
              <a:rPr lang="en-US" sz="1200" dirty="0" err="1" smtClean="0">
                <a:solidFill>
                  <a:srgbClr val="0000FF"/>
                </a:solidFill>
              </a:rPr>
              <a:t>ggF</a:t>
            </a:r>
            <a:r>
              <a:rPr lang="en-US" sz="1200" dirty="0" smtClean="0">
                <a:solidFill>
                  <a:srgbClr val="0000FF"/>
                </a:solidFill>
              </a:rPr>
              <a:t> cross-section in the denominator changed from NNLO to N3LO</a:t>
            </a:r>
          </a:p>
          <a:p>
            <a:endParaRPr lang="en-US" dirty="0"/>
          </a:p>
        </p:txBody>
      </p:sp>
      <p:sp>
        <p:nvSpPr>
          <p:cNvPr id="4" name="Slide Number Placeholder 3"/>
          <p:cNvSpPr>
            <a:spLocks noGrp="1"/>
          </p:cNvSpPr>
          <p:nvPr>
            <p:ph type="sldNum" sz="quarter" idx="10"/>
          </p:nvPr>
        </p:nvSpPr>
        <p:spPr/>
        <p:txBody>
          <a:bodyPr/>
          <a:lstStyle/>
          <a:p>
            <a:fld id="{45B12D25-B17B-B640-AE2C-6BF15E37DF29}" type="slidenum">
              <a:rPr lang="en-US" smtClean="0"/>
              <a:t>46</a:t>
            </a:fld>
            <a:endParaRPr lang="en-US"/>
          </a:p>
        </p:txBody>
      </p:sp>
    </p:spTree>
    <p:extLst>
      <p:ext uri="{BB962C8B-B14F-4D97-AF65-F5344CB8AC3E}">
        <p14:creationId xmlns:p14="http://schemas.microsoft.com/office/powerpoint/2010/main" val="4081127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Construct a profile likelihood.</a:t>
            </a:r>
            <a:r>
              <a:rPr lang="en-US" baseline="0" dirty="0" smtClean="0"/>
              <a:t> </a:t>
            </a:r>
            <a:r>
              <a:rPr lang="en-US" sz="1200" dirty="0" smtClean="0">
                <a:effectLst/>
              </a:rPr>
              <a:t>A maximum-likelihood fit is performed on all categories simultaneously to extract the parameters of interest ( signal strength, </a:t>
            </a:r>
            <a:r>
              <a:rPr lang="en-US" sz="1200" kern="1200" dirty="0" smtClean="0">
                <a:solidFill>
                  <a:schemeClr val="tx1"/>
                </a:solidFill>
                <a:effectLst/>
                <a:latin typeface="+mn-lt"/>
                <a:ea typeface="+mn-ea"/>
                <a:cs typeface="+mn-cs"/>
              </a:rPr>
              <a:t>μ).</a:t>
            </a:r>
            <a:r>
              <a:rPr lang="en-US" sz="1200" kern="1200" baseline="0" dirty="0" smtClean="0">
                <a:solidFill>
                  <a:schemeClr val="tx1"/>
                </a:solidFill>
                <a:effectLst/>
                <a:latin typeface="+mn-lt"/>
                <a:ea typeface="+mn-ea"/>
                <a:cs typeface="+mn-cs"/>
              </a:rPr>
              <a:t> The test statistic is the 1 Log of the formula shown (</a:t>
            </a:r>
            <a:r>
              <a:rPr lang="en-US" sz="1200" kern="1200" baseline="0" dirty="0" err="1" smtClean="0">
                <a:solidFill>
                  <a:schemeClr val="tx1"/>
                </a:solidFill>
                <a:effectLst/>
                <a:latin typeface="+mn-lt"/>
                <a:ea typeface="+mn-ea"/>
                <a:cs typeface="+mn-cs"/>
              </a:rPr>
              <a:t>captial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lamba</a:t>
            </a:r>
            <a:r>
              <a:rPr lang="en-US" sz="1200" kern="1200" baseline="0" dirty="0" smtClean="0">
                <a:solidFill>
                  <a:schemeClr val="tx1"/>
                </a:solidFill>
                <a:effectLst/>
                <a:latin typeface="+mn-lt"/>
                <a:ea typeface="+mn-ea"/>
                <a:cs typeface="+mn-cs"/>
              </a:rPr>
              <a: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each likelihood evaluation, all systematic uncertainties (nuisances) are varied to maximize the profile likelihood (profiled) </a:t>
            </a:r>
          </a:p>
          <a:p>
            <a:endParaRPr lang="en-US" dirty="0"/>
          </a:p>
        </p:txBody>
      </p:sp>
      <p:sp>
        <p:nvSpPr>
          <p:cNvPr id="4" name="Slide Number Placeholder 3"/>
          <p:cNvSpPr>
            <a:spLocks noGrp="1"/>
          </p:cNvSpPr>
          <p:nvPr>
            <p:ph type="sldNum" sz="quarter" idx="10"/>
          </p:nvPr>
        </p:nvSpPr>
        <p:spPr/>
        <p:txBody>
          <a:bodyPr/>
          <a:lstStyle/>
          <a:p>
            <a:fld id="{F7EC7624-BBDB-0A42-ABEE-F746D2189D28}" type="slidenum">
              <a:rPr lang="en-US" smtClean="0"/>
              <a:t>47</a:t>
            </a:fld>
            <a:endParaRPr lang="en-US"/>
          </a:p>
        </p:txBody>
      </p:sp>
    </p:spTree>
    <p:extLst>
      <p:ext uri="{BB962C8B-B14F-4D97-AF65-F5344CB8AC3E}">
        <p14:creationId xmlns:p14="http://schemas.microsoft.com/office/powerpoint/2010/main" val="3055622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FxFx</a:t>
            </a:r>
            <a:r>
              <a:rPr lang="en-US" dirty="0" smtClean="0"/>
              <a:t> is fixed order merged and matched</a:t>
            </a:r>
          </a:p>
          <a:p>
            <a:endParaRPr lang="en-US" dirty="0" smtClean="0"/>
          </a:p>
          <a:p>
            <a:r>
              <a:rPr lang="en-US" dirty="0" smtClean="0"/>
              <a:t>CMS: https://</a:t>
            </a:r>
            <a:r>
              <a:rPr lang="en-US" dirty="0" err="1" smtClean="0"/>
              <a:t>cds.cern.ch</a:t>
            </a:r>
            <a:r>
              <a:rPr lang="en-US" dirty="0" smtClean="0"/>
              <a:t>/record/2256357/files/HIG-16-041-pas.pdf</a:t>
            </a:r>
            <a:endParaRPr lang="en-US" dirty="0"/>
          </a:p>
        </p:txBody>
      </p:sp>
      <p:sp>
        <p:nvSpPr>
          <p:cNvPr id="4" name="Slide Number Placeholder 3"/>
          <p:cNvSpPr>
            <a:spLocks noGrp="1"/>
          </p:cNvSpPr>
          <p:nvPr>
            <p:ph type="sldNum" sz="quarter" idx="10"/>
          </p:nvPr>
        </p:nvSpPr>
        <p:spPr/>
        <p:txBody>
          <a:bodyPr/>
          <a:lstStyle/>
          <a:p>
            <a:fld id="{45B12D25-B17B-B640-AE2C-6BF15E37DF29}" type="slidenum">
              <a:rPr lang="en-US" smtClean="0"/>
              <a:t>48</a:t>
            </a:fld>
            <a:endParaRPr lang="en-US"/>
          </a:p>
        </p:txBody>
      </p:sp>
    </p:spTree>
    <p:extLst>
      <p:ext uri="{BB962C8B-B14F-4D97-AF65-F5344CB8AC3E}">
        <p14:creationId xmlns:p14="http://schemas.microsoft.com/office/powerpoint/2010/main" val="2991070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FxFx</a:t>
            </a:r>
            <a:r>
              <a:rPr lang="en-US" dirty="0" smtClean="0"/>
              <a:t> is fixed order merged and matched</a:t>
            </a:r>
            <a:endParaRPr lang="en-US" dirty="0"/>
          </a:p>
        </p:txBody>
      </p:sp>
      <p:sp>
        <p:nvSpPr>
          <p:cNvPr id="4" name="Slide Number Placeholder 3"/>
          <p:cNvSpPr>
            <a:spLocks noGrp="1"/>
          </p:cNvSpPr>
          <p:nvPr>
            <p:ph type="sldNum" sz="quarter" idx="10"/>
          </p:nvPr>
        </p:nvSpPr>
        <p:spPr/>
        <p:txBody>
          <a:bodyPr/>
          <a:lstStyle/>
          <a:p>
            <a:fld id="{45B12D25-B17B-B640-AE2C-6BF15E37DF29}" type="slidenum">
              <a:rPr lang="en-US" smtClean="0"/>
              <a:t>49</a:t>
            </a:fld>
            <a:endParaRPr lang="en-US"/>
          </a:p>
        </p:txBody>
      </p:sp>
    </p:spTree>
    <p:extLst>
      <p:ext uri="{BB962C8B-B14F-4D97-AF65-F5344CB8AC3E}">
        <p14:creationId xmlns:p14="http://schemas.microsoft.com/office/powerpoint/2010/main" val="2991070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sensitivity to the (relative) sign of </a:t>
            </a:r>
            <a:r>
              <a:rPr lang="en-US" sz="1200" kern="1200" dirty="0" err="1" smtClean="0">
                <a:solidFill>
                  <a:schemeClr val="tx1"/>
                </a:solidFill>
                <a:latin typeface="+mn-lt"/>
                <a:ea typeface="+mn-ea"/>
                <a:cs typeface="+mn-cs"/>
              </a:rPr>
              <a:t>k_V</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k_F</a:t>
            </a:r>
            <a:r>
              <a:rPr lang="en-US" sz="1200" kern="1200" dirty="0" smtClean="0">
                <a:solidFill>
                  <a:schemeClr val="tx1"/>
                </a:solidFill>
                <a:latin typeface="+mn-lt"/>
                <a:ea typeface="+mn-ea"/>
                <a:cs typeface="+mn-cs"/>
              </a:rPr>
              <a:t> only comes from the interference of 2 prod or decay modes?</a:t>
            </a:r>
          </a:p>
          <a:p>
            <a:r>
              <a:rPr lang="en-US" dirty="0" smtClean="0"/>
              <a:t>Negative couplings would change sign of interferences. </a:t>
            </a:r>
            <a:endParaRPr lang="en-US" dirty="0" smtClean="0"/>
          </a:p>
          <a:p>
            <a:r>
              <a:rPr lang="en-US" dirty="0" smtClean="0"/>
              <a:t>Almost 5 sigma exclusion of KF&lt;0</a:t>
            </a:r>
          </a:p>
          <a:p>
            <a:r>
              <a:rPr lang="en-US" dirty="0" smtClean="0"/>
              <a:t>The other two quadrants are symmetric with respect to (00) all physics </a:t>
            </a:r>
            <a:r>
              <a:rPr lang="en-US" dirty="0" err="1" smtClean="0"/>
              <a:t>quantites</a:t>
            </a:r>
            <a:r>
              <a:rPr lang="en-US" dirty="0" smtClean="0"/>
              <a:t> only depend on a product of two K’s </a:t>
            </a:r>
          </a:p>
          <a:p>
            <a:endParaRPr lang="en-US" dirty="0"/>
          </a:p>
        </p:txBody>
      </p:sp>
      <p:sp>
        <p:nvSpPr>
          <p:cNvPr id="4" name="Slide Number Placeholder 3"/>
          <p:cNvSpPr>
            <a:spLocks noGrp="1"/>
          </p:cNvSpPr>
          <p:nvPr>
            <p:ph type="sldNum" sz="quarter" idx="10"/>
          </p:nvPr>
        </p:nvSpPr>
        <p:spPr/>
        <p:txBody>
          <a:bodyPr/>
          <a:lstStyle/>
          <a:p>
            <a:fld id="{F7EC7624-BBDB-0A42-ABEE-F746D2189D28}" type="slidenum">
              <a:rPr lang="en-US" smtClean="0"/>
              <a:t>50</a:t>
            </a:fld>
            <a:endParaRPr lang="en-US"/>
          </a:p>
        </p:txBody>
      </p:sp>
    </p:spTree>
    <p:extLst>
      <p:ext uri="{BB962C8B-B14F-4D97-AF65-F5344CB8AC3E}">
        <p14:creationId xmlns:p14="http://schemas.microsoft.com/office/powerpoint/2010/main" val="1666900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inspirehep.net</a:t>
            </a:r>
            <a:r>
              <a:rPr lang="en-US" dirty="0" smtClean="0"/>
              <a:t>/record/1518828/plots</a:t>
            </a:r>
            <a:endParaRPr lang="en-US" dirty="0"/>
          </a:p>
        </p:txBody>
      </p:sp>
      <p:sp>
        <p:nvSpPr>
          <p:cNvPr id="4" name="Slide Number Placeholder 3"/>
          <p:cNvSpPr>
            <a:spLocks noGrp="1"/>
          </p:cNvSpPr>
          <p:nvPr>
            <p:ph type="sldNum" sz="quarter" idx="10"/>
          </p:nvPr>
        </p:nvSpPr>
        <p:spPr/>
        <p:txBody>
          <a:bodyPr/>
          <a:lstStyle/>
          <a:p>
            <a:fld id="{45B12D25-B17B-B640-AE2C-6BF15E37DF29}" type="slidenum">
              <a:rPr lang="en-US" smtClean="0"/>
              <a:t>7</a:t>
            </a:fld>
            <a:endParaRPr lang="en-US"/>
          </a:p>
        </p:txBody>
      </p:sp>
    </p:spTree>
    <p:extLst>
      <p:ext uri="{BB962C8B-B14F-4D97-AF65-F5344CB8AC3E}">
        <p14:creationId xmlns:p14="http://schemas.microsoft.com/office/powerpoint/2010/main" val="2729155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12D25-B17B-B640-AE2C-6BF15E37DF29}" type="slidenum">
              <a:rPr lang="en-US" smtClean="0"/>
              <a:t>8</a:t>
            </a:fld>
            <a:endParaRPr lang="en-US"/>
          </a:p>
        </p:txBody>
      </p:sp>
    </p:spTree>
    <p:extLst>
      <p:ext uri="{BB962C8B-B14F-4D97-AF65-F5344CB8AC3E}">
        <p14:creationId xmlns:p14="http://schemas.microsoft.com/office/powerpoint/2010/main" val="1672458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note to understand what they did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See </a:t>
            </a:r>
            <a:r>
              <a:rPr lang="en-US" sz="1200" dirty="0" err="1" smtClean="0"/>
              <a:t>Moriond</a:t>
            </a:r>
            <a:r>
              <a:rPr lang="en-US" sz="1200" dirty="0" smtClean="0"/>
              <a:t> summary: </a:t>
            </a:r>
            <a:r>
              <a:rPr lang="en-US" sz="1200" dirty="0" smtClean="0">
                <a:hlinkClick r:id="rId3"/>
              </a:rPr>
              <a:t>https://indico.in2p3.fr/event/13763/session/17/contribution/117/material/slides/1.pdf</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https://indico.in2p3.fr/event/13763/session/2/contribution/67/material/slides/1.pdf</a:t>
            </a:r>
          </a:p>
          <a:p>
            <a:endParaRPr lang="en-US" dirty="0" smtClean="0"/>
          </a:p>
          <a:p>
            <a:r>
              <a:rPr lang="en-US" dirty="0" smtClean="0"/>
              <a:t>Systematic uncertainty dominated by uncertainty in the lepton</a:t>
            </a:r>
          </a:p>
          <a:p>
            <a:r>
              <a:rPr lang="en-US" dirty="0" smtClean="0"/>
              <a:t>momentum scale</a:t>
            </a:r>
          </a:p>
        </p:txBody>
      </p:sp>
      <p:sp>
        <p:nvSpPr>
          <p:cNvPr id="4" name="Slide Number Placeholder 3"/>
          <p:cNvSpPr>
            <a:spLocks noGrp="1"/>
          </p:cNvSpPr>
          <p:nvPr>
            <p:ph type="sldNum" sz="quarter" idx="10"/>
          </p:nvPr>
        </p:nvSpPr>
        <p:spPr/>
        <p:txBody>
          <a:bodyPr/>
          <a:lstStyle/>
          <a:p>
            <a:fld id="{45B12D25-B17B-B640-AE2C-6BF15E37DF29}" type="slidenum">
              <a:rPr lang="en-US" smtClean="0"/>
              <a:t>10</a:t>
            </a:fld>
            <a:endParaRPr lang="en-US"/>
          </a:p>
        </p:txBody>
      </p:sp>
    </p:spTree>
    <p:extLst>
      <p:ext uri="{BB962C8B-B14F-4D97-AF65-F5344CB8AC3E}">
        <p14:creationId xmlns:p14="http://schemas.microsoft.com/office/powerpoint/2010/main" val="2838889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12D25-B17B-B640-AE2C-6BF15E37DF29}" type="slidenum">
              <a:rPr lang="en-US" smtClean="0"/>
              <a:t>11</a:t>
            </a:fld>
            <a:endParaRPr lang="en-US"/>
          </a:p>
        </p:txBody>
      </p:sp>
    </p:spTree>
    <p:extLst>
      <p:ext uri="{BB962C8B-B14F-4D97-AF65-F5344CB8AC3E}">
        <p14:creationId xmlns:p14="http://schemas.microsoft.com/office/powerpoint/2010/main" val="1549111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4x more </a:t>
            </a:r>
            <a:r>
              <a:rPr lang="en-US" dirty="0" err="1" smtClean="0"/>
              <a:t>higgs</a:t>
            </a:r>
            <a:r>
              <a:rPr lang="en-US" dirty="0" smtClean="0"/>
              <a:t> events compared to 8TeV analysis</a:t>
            </a:r>
          </a:p>
          <a:p>
            <a:r>
              <a:rPr lang="en-US" dirty="0" smtClean="0"/>
              <a:t>Significantly larger gains are expected in the regions of the differential dis-</a:t>
            </a:r>
          </a:p>
          <a:p>
            <a:r>
              <a:rPr lang="en-US" dirty="0" smtClean="0"/>
              <a:t>48 </a:t>
            </a:r>
            <a:r>
              <a:rPr lang="en-US" dirty="0" err="1" smtClean="0"/>
              <a:t>tributions</a:t>
            </a:r>
            <a:r>
              <a:rPr lang="en-US" dirty="0" smtClean="0"/>
              <a:t> that probe higher momentum and energy scales due to increased </a:t>
            </a:r>
            <a:r>
              <a:rPr lang="en-US" dirty="0" err="1" smtClean="0"/>
              <a:t>parton-parton</a:t>
            </a:r>
            <a:r>
              <a:rPr lang="en-US" dirty="0" smtClean="0"/>
              <a:t> luminosities.</a:t>
            </a:r>
          </a:p>
          <a:p>
            <a:r>
              <a:rPr lang="en-US" dirty="0" smtClean="0"/>
              <a:t>The total cross section is also compared to the cross sections predicted by NNLOPS,</a:t>
            </a:r>
          </a:p>
          <a:p>
            <a:r>
              <a:rPr lang="en-US" dirty="0" smtClean="0"/>
              <a:t>399 </a:t>
            </a:r>
            <a:r>
              <a:rPr lang="en-US" dirty="0" err="1" smtClean="0"/>
              <a:t>HRes</a:t>
            </a:r>
            <a:r>
              <a:rPr lang="en-US" dirty="0" smtClean="0"/>
              <a:t>, and MG5_aMC@NLO_FxFx (see Section 3). It can be seen that the MG5_aMC@NLO_FxFx</a:t>
            </a:r>
          </a:p>
          <a:p>
            <a:r>
              <a:rPr lang="en-US" dirty="0" smtClean="0"/>
              <a:t>400 cross section is lower than the other predictions, as its accuracy in the 0-jet bin is only NLO in QCD. All</a:t>
            </a:r>
          </a:p>
          <a:p>
            <a:r>
              <a:rPr lang="en-US" dirty="0" smtClean="0"/>
              <a:t>401 generators predict cross sections that are lower than the N3LO calculation</a:t>
            </a:r>
          </a:p>
          <a:p>
            <a:endParaRPr lang="en-US" dirty="0"/>
          </a:p>
        </p:txBody>
      </p:sp>
      <p:sp>
        <p:nvSpPr>
          <p:cNvPr id="4" name="Slide Number Placeholder 3"/>
          <p:cNvSpPr>
            <a:spLocks noGrp="1"/>
          </p:cNvSpPr>
          <p:nvPr>
            <p:ph type="sldNum" sz="quarter" idx="10"/>
          </p:nvPr>
        </p:nvSpPr>
        <p:spPr/>
        <p:txBody>
          <a:bodyPr/>
          <a:lstStyle/>
          <a:p>
            <a:fld id="{45B12D25-B17B-B640-AE2C-6BF15E37DF29}" type="slidenum">
              <a:rPr lang="en-US" smtClean="0"/>
              <a:t>12</a:t>
            </a:fld>
            <a:endParaRPr lang="en-US"/>
          </a:p>
        </p:txBody>
      </p:sp>
    </p:spTree>
    <p:extLst>
      <p:ext uri="{BB962C8B-B14F-4D97-AF65-F5344CB8AC3E}">
        <p14:creationId xmlns:p14="http://schemas.microsoft.com/office/powerpoint/2010/main" val="259974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indico.cern.ch</a:t>
            </a:r>
            <a:r>
              <a:rPr lang="en-US" dirty="0" smtClean="0"/>
              <a:t>/event/517784/contributions/2558843/attachments/1459283/2253857/lhcp_17_05_15.pdf</a:t>
            </a:r>
          </a:p>
          <a:p>
            <a:r>
              <a:rPr lang="en-US" dirty="0" smtClean="0"/>
              <a:t>https://</a:t>
            </a:r>
            <a:r>
              <a:rPr lang="en-US" dirty="0" err="1" smtClean="0"/>
              <a:t>atlas.web.cern.ch</a:t>
            </a:r>
            <a:r>
              <a:rPr lang="en-US" dirty="0" smtClean="0"/>
              <a:t>/Atlas/GROUPS/PHYSICS/CONFNOTES/ATLAS-CONF-2017-032/</a:t>
            </a:r>
            <a:endParaRPr lang="en-US" dirty="0"/>
          </a:p>
        </p:txBody>
      </p:sp>
      <p:sp>
        <p:nvSpPr>
          <p:cNvPr id="4" name="Slide Number Placeholder 3"/>
          <p:cNvSpPr>
            <a:spLocks noGrp="1"/>
          </p:cNvSpPr>
          <p:nvPr>
            <p:ph type="sldNum" sz="quarter" idx="10"/>
          </p:nvPr>
        </p:nvSpPr>
        <p:spPr/>
        <p:txBody>
          <a:bodyPr/>
          <a:lstStyle/>
          <a:p>
            <a:fld id="{45B12D25-B17B-B640-AE2C-6BF15E37DF29}" type="slidenum">
              <a:rPr lang="en-US" smtClean="0"/>
              <a:t>14</a:t>
            </a:fld>
            <a:endParaRPr lang="en-US"/>
          </a:p>
        </p:txBody>
      </p:sp>
    </p:spTree>
    <p:extLst>
      <p:ext uri="{BB962C8B-B14F-4D97-AF65-F5344CB8AC3E}">
        <p14:creationId xmlns:p14="http://schemas.microsoft.com/office/powerpoint/2010/main" val="832869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7A80008A-0A8C-0440-8056-7562ACE0B35D}" type="datetime1">
              <a:rPr lang="en-US" smtClean="0"/>
              <a:t>5/19/17</a:t>
            </a:fld>
            <a:endParaRPr lang="en-US"/>
          </a:p>
        </p:txBody>
      </p:sp>
      <p:sp>
        <p:nvSpPr>
          <p:cNvPr id="5" name="Footer Placeholder 4"/>
          <p:cNvSpPr>
            <a:spLocks noGrp="1"/>
          </p:cNvSpPr>
          <p:nvPr>
            <p:ph type="ftr" sz="quarter" idx="11"/>
          </p:nvPr>
        </p:nvSpPr>
        <p:spPr/>
        <p:txBody>
          <a:bodyPr/>
          <a:lstStyle/>
          <a:p>
            <a:r>
              <a:rPr lang="en-US" smtClean="0"/>
              <a:t>Kathryn Grimm</a:t>
            </a:r>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D544D04A-B038-A841-B90D-DC79C92A0A8D}" type="datetime1">
              <a:rPr lang="en-US" smtClean="0"/>
              <a:t>5/19/17</a:t>
            </a:fld>
            <a:endParaRPr lang="en-US"/>
          </a:p>
        </p:txBody>
      </p:sp>
      <p:sp>
        <p:nvSpPr>
          <p:cNvPr id="6" name="Footer Placeholder 5"/>
          <p:cNvSpPr>
            <a:spLocks noGrp="1"/>
          </p:cNvSpPr>
          <p:nvPr>
            <p:ph type="ftr" sz="quarter" idx="11"/>
          </p:nvPr>
        </p:nvSpPr>
        <p:spPr/>
        <p:txBody>
          <a:bodyPr/>
          <a:lstStyle/>
          <a:p>
            <a:r>
              <a:rPr lang="en-US" smtClean="0"/>
              <a:t>Kathryn Grimm</a:t>
            </a:r>
            <a:endParaRPr lang="en-US"/>
          </a:p>
        </p:txBody>
      </p:sp>
      <p:sp>
        <p:nvSpPr>
          <p:cNvPr id="7" name="Slide Number Placeholder 6"/>
          <p:cNvSpPr>
            <a:spLocks noGrp="1"/>
          </p:cNvSpPr>
          <p:nvPr>
            <p:ph type="sldNum" sz="quarter" idx="12"/>
          </p:nvPr>
        </p:nvSpPr>
        <p:spPr/>
        <p:txBody>
          <a:bodyPr/>
          <a:lstStyle/>
          <a:p>
            <a:fld id="{A7D2486F-1782-2846-8CBC-0A695E99119A}"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9139986-06C1-A24E-BE22-2D220C5DFACB}" type="datetime1">
              <a:rPr lang="en-US" smtClean="0"/>
              <a:t>5/19/17</a:t>
            </a:fld>
            <a:endParaRPr lang="en-US"/>
          </a:p>
        </p:txBody>
      </p:sp>
      <p:sp>
        <p:nvSpPr>
          <p:cNvPr id="5" name="Footer Placeholder 4"/>
          <p:cNvSpPr>
            <a:spLocks noGrp="1"/>
          </p:cNvSpPr>
          <p:nvPr>
            <p:ph type="ftr" sz="quarter" idx="11"/>
          </p:nvPr>
        </p:nvSpPr>
        <p:spPr/>
        <p:txBody>
          <a:bodyPr/>
          <a:lstStyle/>
          <a:p>
            <a:r>
              <a:rPr lang="en-US" smtClean="0"/>
              <a:t>Kathryn Grimm</a:t>
            </a:r>
            <a:endParaRPr lang="en-US"/>
          </a:p>
        </p:txBody>
      </p:sp>
      <p:sp>
        <p:nvSpPr>
          <p:cNvPr id="6" name="Slide Number Placeholder 5"/>
          <p:cNvSpPr>
            <a:spLocks noGrp="1"/>
          </p:cNvSpPr>
          <p:nvPr>
            <p:ph type="sldNum" sz="quarter" idx="12"/>
          </p:nvPr>
        </p:nvSpPr>
        <p:spPr/>
        <p:txBody>
          <a:bodyPr/>
          <a:lstStyle/>
          <a:p>
            <a:fld id="{A7D2486F-1782-2846-8CBC-0A695E99119A}"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203E0C9-C891-F649-9433-13587C143B03}" type="datetime1">
              <a:rPr lang="en-US" smtClean="0"/>
              <a:t>5/19/17</a:t>
            </a:fld>
            <a:endParaRPr lang="en-US"/>
          </a:p>
        </p:txBody>
      </p:sp>
      <p:sp>
        <p:nvSpPr>
          <p:cNvPr id="5" name="Footer Placeholder 4"/>
          <p:cNvSpPr>
            <a:spLocks noGrp="1"/>
          </p:cNvSpPr>
          <p:nvPr>
            <p:ph type="ftr" sz="quarter" idx="11"/>
          </p:nvPr>
        </p:nvSpPr>
        <p:spPr/>
        <p:txBody>
          <a:bodyPr/>
          <a:lstStyle/>
          <a:p>
            <a:r>
              <a:rPr lang="en-US" smtClean="0"/>
              <a:t>Kathryn Grimm</a:t>
            </a:r>
            <a:endParaRPr lang="en-US"/>
          </a:p>
        </p:txBody>
      </p:sp>
      <p:sp>
        <p:nvSpPr>
          <p:cNvPr id="6" name="Slide Number Placeholder 5"/>
          <p:cNvSpPr>
            <a:spLocks noGrp="1"/>
          </p:cNvSpPr>
          <p:nvPr>
            <p:ph type="sldNum" sz="quarter" idx="12"/>
          </p:nvPr>
        </p:nvSpPr>
        <p:spPr/>
        <p:txBody>
          <a:bodyPr/>
          <a:lstStyle/>
          <a:p>
            <a:fld id="{A7D2486F-1782-2846-8CBC-0A695E99119A}"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739CC-D310-D348-9B30-B2580F02AA15}" type="datetime1">
              <a:rPr lang="en-US" smtClean="0"/>
              <a:t>5/19/17</a:t>
            </a:fld>
            <a:endParaRPr lang="en-US"/>
          </a:p>
        </p:txBody>
      </p:sp>
      <p:sp>
        <p:nvSpPr>
          <p:cNvPr id="5" name="Footer Placeholder 4"/>
          <p:cNvSpPr>
            <a:spLocks noGrp="1"/>
          </p:cNvSpPr>
          <p:nvPr>
            <p:ph type="ftr" sz="quarter" idx="11"/>
          </p:nvPr>
        </p:nvSpPr>
        <p:spPr/>
        <p:txBody>
          <a:bodyPr/>
          <a:lstStyle/>
          <a:p>
            <a:r>
              <a:rPr lang="en-US" smtClean="0"/>
              <a:t>Kathryn Grimm</a:t>
            </a:r>
            <a:endParaRPr lang="en-US"/>
          </a:p>
        </p:txBody>
      </p:sp>
      <p:sp>
        <p:nvSpPr>
          <p:cNvPr id="6" name="Slide Number Placeholder 5"/>
          <p:cNvSpPr>
            <a:spLocks noGrp="1"/>
          </p:cNvSpPr>
          <p:nvPr>
            <p:ph type="sldNum" sz="quarter" idx="12"/>
          </p:nvPr>
        </p:nvSpPr>
        <p:spPr/>
        <p:txBody>
          <a:bodyPr/>
          <a:lstStyle/>
          <a:p>
            <a:fld id="{A7D2486F-1782-2846-8CBC-0A695E99119A}"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9958EF-C647-BA4F-A72A-1FCE11E3F5A5}" type="datetime1">
              <a:rPr lang="en-US" smtClean="0"/>
              <a:t>5/19/17</a:t>
            </a:fld>
            <a:endParaRPr lang="en-US"/>
          </a:p>
        </p:txBody>
      </p:sp>
      <p:sp>
        <p:nvSpPr>
          <p:cNvPr id="5" name="Footer Placeholder 4"/>
          <p:cNvSpPr>
            <a:spLocks noGrp="1"/>
          </p:cNvSpPr>
          <p:nvPr>
            <p:ph type="ftr" sz="quarter" idx="11"/>
          </p:nvPr>
        </p:nvSpPr>
        <p:spPr/>
        <p:txBody>
          <a:bodyPr/>
          <a:lstStyle/>
          <a:p>
            <a:r>
              <a:rPr lang="en-US" smtClean="0"/>
              <a:t>Kathryn Grimm</a:t>
            </a:r>
            <a:endParaRPr lang="en-US"/>
          </a:p>
        </p:txBody>
      </p:sp>
      <p:sp>
        <p:nvSpPr>
          <p:cNvPr id="6" name="Slide Number Placeholder 5"/>
          <p:cNvSpPr>
            <a:spLocks noGrp="1"/>
          </p:cNvSpPr>
          <p:nvPr>
            <p:ph type="sldNum" sz="quarter" idx="12"/>
          </p:nvPr>
        </p:nvSpPr>
        <p:spPr/>
        <p:txBody>
          <a:bodyPr/>
          <a:lstStyle/>
          <a:p>
            <a:fld id="{A7D2486F-1782-2846-8CBC-0A695E99119A}" type="slidenum">
              <a:rPr lang="en-US" smtClean="0"/>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8C21638-D9A8-EE47-BFD8-D79874E2B964}" type="datetime1">
              <a:rPr lang="en-US" smtClean="0"/>
              <a:t>5/19/17</a:t>
            </a:fld>
            <a:endParaRPr lang="en-US"/>
          </a:p>
        </p:txBody>
      </p:sp>
      <p:sp>
        <p:nvSpPr>
          <p:cNvPr id="6" name="Footer Placeholder 5"/>
          <p:cNvSpPr>
            <a:spLocks noGrp="1"/>
          </p:cNvSpPr>
          <p:nvPr>
            <p:ph type="ftr" sz="quarter" idx="11"/>
          </p:nvPr>
        </p:nvSpPr>
        <p:spPr/>
        <p:txBody>
          <a:bodyPr/>
          <a:lstStyle/>
          <a:p>
            <a:r>
              <a:rPr lang="en-US" smtClean="0"/>
              <a:t>Kathryn Grimm</a:t>
            </a:r>
            <a:endParaRPr lang="en-US"/>
          </a:p>
        </p:txBody>
      </p:sp>
      <p:sp>
        <p:nvSpPr>
          <p:cNvPr id="7" name="Slide Number Placeholder 6"/>
          <p:cNvSpPr>
            <a:spLocks noGrp="1"/>
          </p:cNvSpPr>
          <p:nvPr>
            <p:ph type="sldNum" sz="quarter" idx="12"/>
          </p:nvPr>
        </p:nvSpPr>
        <p:spPr/>
        <p:txBody>
          <a:bodyPr/>
          <a:lstStyle/>
          <a:p>
            <a:fld id="{A7D2486F-1782-2846-8CBC-0A695E99119A}"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8EEF1BC-F839-064B-948B-BBAE8AA3BC58}" type="datetime1">
              <a:rPr lang="en-US" smtClean="0"/>
              <a:t>5/19/17</a:t>
            </a:fld>
            <a:endParaRPr lang="en-US"/>
          </a:p>
        </p:txBody>
      </p:sp>
      <p:sp>
        <p:nvSpPr>
          <p:cNvPr id="8" name="Footer Placeholder 7"/>
          <p:cNvSpPr>
            <a:spLocks noGrp="1"/>
          </p:cNvSpPr>
          <p:nvPr>
            <p:ph type="ftr" sz="quarter" idx="11"/>
          </p:nvPr>
        </p:nvSpPr>
        <p:spPr/>
        <p:txBody>
          <a:bodyPr/>
          <a:lstStyle/>
          <a:p>
            <a:r>
              <a:rPr lang="en-US" smtClean="0"/>
              <a:t>Kathryn Grimm</a:t>
            </a:r>
            <a:endParaRPr lang="en-US"/>
          </a:p>
        </p:txBody>
      </p:sp>
      <p:sp>
        <p:nvSpPr>
          <p:cNvPr id="9" name="Slide Number Placeholder 8"/>
          <p:cNvSpPr>
            <a:spLocks noGrp="1"/>
          </p:cNvSpPr>
          <p:nvPr>
            <p:ph type="sldNum" sz="quarter" idx="12"/>
          </p:nvPr>
        </p:nvSpPr>
        <p:spPr/>
        <p:txBody>
          <a:bodyPr/>
          <a:lstStyle/>
          <a:p>
            <a:fld id="{A7D2486F-1782-2846-8CBC-0A695E99119A}"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2441C98-0086-CD4F-A771-D097BFFC5803}" type="datetime1">
              <a:rPr lang="en-US" smtClean="0"/>
              <a:t>5/19/17</a:t>
            </a:fld>
            <a:endParaRPr lang="en-US"/>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A61BB-2C80-0340-9F93-5CAC19DBAC45}" type="datetime1">
              <a:rPr lang="en-US" smtClean="0"/>
              <a:t>5/19/17</a:t>
            </a:fld>
            <a:endParaRPr lang="en-US"/>
          </a:p>
        </p:txBody>
      </p:sp>
      <p:sp>
        <p:nvSpPr>
          <p:cNvPr id="3" name="Footer Placeholder 2"/>
          <p:cNvSpPr>
            <a:spLocks noGrp="1"/>
          </p:cNvSpPr>
          <p:nvPr>
            <p:ph type="ftr" sz="quarter" idx="11"/>
          </p:nvPr>
        </p:nvSpPr>
        <p:spPr/>
        <p:txBody>
          <a:bodyPr/>
          <a:lstStyle/>
          <a:p>
            <a:r>
              <a:rPr lang="en-US" smtClean="0"/>
              <a:t>Kathryn Grimm</a:t>
            </a:r>
            <a:endParaRPr lang="en-US"/>
          </a:p>
        </p:txBody>
      </p:sp>
      <p:sp>
        <p:nvSpPr>
          <p:cNvPr id="4" name="Slide Number Placeholder 3"/>
          <p:cNvSpPr>
            <a:spLocks noGrp="1"/>
          </p:cNvSpPr>
          <p:nvPr>
            <p:ph type="sldNum" sz="quarter" idx="12"/>
          </p:nvPr>
        </p:nvSpPr>
        <p:spPr/>
        <p:txBody>
          <a:bodyPr/>
          <a:lstStyle/>
          <a:p>
            <a:fld id="{A7D2486F-1782-2846-8CBC-0A695E9911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F4FF9E-EEA1-2E49-A20E-50A1AA9500B2}" type="datetime1">
              <a:rPr lang="en-US" smtClean="0"/>
              <a:t>5/19/17</a:t>
            </a:fld>
            <a:endParaRPr lang="en-US"/>
          </a:p>
        </p:txBody>
      </p:sp>
      <p:sp>
        <p:nvSpPr>
          <p:cNvPr id="6" name="Footer Placeholder 5"/>
          <p:cNvSpPr>
            <a:spLocks noGrp="1"/>
          </p:cNvSpPr>
          <p:nvPr>
            <p:ph type="ftr" sz="quarter" idx="11"/>
          </p:nvPr>
        </p:nvSpPr>
        <p:spPr/>
        <p:txBody>
          <a:bodyPr/>
          <a:lstStyle/>
          <a:p>
            <a:r>
              <a:rPr lang="en-US" smtClean="0"/>
              <a:t>Kathryn Grimm</a:t>
            </a:r>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138848D-38C9-4742-8C9C-823C45AFC94F}" type="datetime1">
              <a:rPr lang="en-US" smtClean="0"/>
              <a:t>5/19/17</a:t>
            </a:fld>
            <a:endParaRPr lang="en-US"/>
          </a:p>
        </p:txBody>
      </p:sp>
      <p:sp>
        <p:nvSpPr>
          <p:cNvPr id="6" name="Footer Placeholder 5"/>
          <p:cNvSpPr>
            <a:spLocks noGrp="1"/>
          </p:cNvSpPr>
          <p:nvPr>
            <p:ph type="ftr" sz="quarter" idx="11"/>
          </p:nvPr>
        </p:nvSpPr>
        <p:spPr/>
        <p:txBody>
          <a:bodyPr/>
          <a:lstStyle/>
          <a:p>
            <a:r>
              <a:rPr lang="en-US" smtClean="0"/>
              <a:t>Kathryn Grimm</a:t>
            </a:r>
            <a:endParaRPr lang="en-US"/>
          </a:p>
        </p:txBody>
      </p:sp>
      <p:sp>
        <p:nvSpPr>
          <p:cNvPr id="7" name="Slide Number Placeholder 6"/>
          <p:cNvSpPr>
            <a:spLocks noGrp="1"/>
          </p:cNvSpPr>
          <p:nvPr>
            <p:ph type="sldNum" sz="quarter" idx="12"/>
          </p:nvPr>
        </p:nvSpPr>
        <p:spPr/>
        <p:txBody>
          <a:bodyPr/>
          <a:lstStyle/>
          <a:p>
            <a:fld id="{A7D2486F-1782-2846-8CBC-0A695E99119A}"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7D2486F-1782-2846-8CBC-0A695E99119A}" type="slidenum">
              <a:rPr lang="en-US" smtClean="0"/>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86ED5-7CE7-304A-812F-59E86E4FEB02}" type="datetime1">
              <a:rPr lang="en-US" smtClean="0"/>
              <a:t>5/19/17</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Kathryn Grimm</a:t>
            </a:r>
            <a:endParaRPr lang="en-US"/>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hf hdr="0" dt="0"/>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emf"/><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12.png"/><Relationship Id="rId6" Type="http://schemas.openxmlformats.org/officeDocument/2006/relationships/hyperlink" Target="https://cds.cern.ch/record/2256357/files/HIG-16-041-pas.pdf"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12.png"/><Relationship Id="rId6" Type="http://schemas.openxmlformats.org/officeDocument/2006/relationships/hyperlink" Target="https://cds.cern.ch/record/2256357/files/HIG-16-041-pas.pdf"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hyperlink" Target="https://indico.cern.ch/event/517784/contributions/2558843/attachments/1459283/2253857/lhcp_17_05_15.pdf" TargetMode="External"/><Relationship Id="rId9" Type="http://schemas.openxmlformats.org/officeDocument/2006/relationships/hyperlink" Target="https://arxiv.org/pdf/1610.07922.pdf"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hyperlink" Target="http://cms-results.web.cern.ch/cms-results/public-results/preliminary-results/HIG-16-040/index.html" TargetMode="External"/><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emf"/><Relationship Id="rId5" Type="http://schemas.openxmlformats.org/officeDocument/2006/relationships/image" Target="../media/image12.png"/><Relationship Id="rId6"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5" Type="http://schemas.openxmlformats.org/officeDocument/2006/relationships/image" Target="../media/image11.emf"/><Relationship Id="rId6" Type="http://schemas.openxmlformats.org/officeDocument/2006/relationships/hyperlink" Target="https://cds.cern.ch/record/2206210" TargetMode="External"/><Relationship Id="rId7" Type="http://schemas.openxmlformats.org/officeDocument/2006/relationships/image" Target="../media/image49.png"/><Relationship Id="rId8"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5" Type="http://schemas.openxmlformats.org/officeDocument/2006/relationships/image" Target="../media/image11.emf"/><Relationship Id="rId6" Type="http://schemas.openxmlformats.org/officeDocument/2006/relationships/image" Target="../media/image53.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emf"/><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56.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11.emf"/><Relationship Id="rId7" Type="http://schemas.openxmlformats.org/officeDocument/2006/relationships/image" Target="../media/image12.png"/><Relationship Id="rId8"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image" Target="../media/image61.emf"/><Relationship Id="rId4" Type="http://schemas.openxmlformats.org/officeDocument/2006/relationships/image" Target="../media/image12.png"/><Relationship Id="rId5" Type="http://schemas.openxmlformats.org/officeDocument/2006/relationships/image" Target="../media/image62.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63.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11.emf"/><Relationship Id="rId6" Type="http://schemas.openxmlformats.org/officeDocument/2006/relationships/image" Target="../media/image12.png"/><Relationship Id="rId7" Type="http://schemas.openxmlformats.org/officeDocument/2006/relationships/image" Target="../media/image66.png"/><Relationship Id="rId8" Type="http://schemas.openxmlformats.org/officeDocument/2006/relationships/image" Target="../media/image67.emf"/><Relationship Id="rId9"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3" Type="http://schemas.openxmlformats.org/officeDocument/2006/relationships/image" Target="../media/image69.tiff"/><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image" Target="../media/image73.png"/><Relationship Id="rId8" Type="http://schemas.openxmlformats.org/officeDocument/2006/relationships/image" Target="../media/image74.png"/><Relationship Id="rId9"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file://localhost/Conf%20https/::indico.cern.ch:event:477407:contributions:2197205:attachments:1369152:2075606:HiggsCouplings2016_MassWidthCombinations.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emf"/><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1" Type="http://schemas.openxmlformats.org/officeDocument/2006/relationships/hyperlink" Target="http://xxx.lanl.gov/abs/1401.5041" TargetMode="External"/><Relationship Id="rId12" Type="http://schemas.openxmlformats.org/officeDocument/2006/relationships/hyperlink" Target="http://cms-results.web.cern.ch/cms-results/public-results/preliminary-results/HIG-17-015/index.html" TargetMode="External"/><Relationship Id="rId13" Type="http://schemas.openxmlformats.org/officeDocument/2006/relationships/hyperlink" Target="https://cds.cern.ch/record/2244358/files/ATL-COM-PHYS-2017-078.pdf" TargetMode="External"/><Relationship Id="rId14" Type="http://schemas.openxmlformats.org/officeDocument/2006/relationships/hyperlink" Target="https://atlas.web.cern.ch/Atlas/GROUPS/PHYSICS/CONFNOTES/ATLAS-CONF-2016-112/" TargetMode="External"/><Relationship Id="rId15" Type="http://schemas.openxmlformats.org/officeDocument/2006/relationships/hyperlink" Target="https://journals.aps.org/prl/abstract/10.1103/PhysRevLett.114.191803"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cds.cern.ch/record/2256357/files/HIG-16-041-pas.pdf" TargetMode="External"/><Relationship Id="rId4" Type="http://schemas.openxmlformats.org/officeDocument/2006/relationships/hyperlink" Target="https://cds.cern.ch/record/2205275" TargetMode="External"/><Relationship Id="rId5" Type="http://schemas.openxmlformats.org/officeDocument/2006/relationships/hyperlink" Target="https://cds.cern.ch/record/2161793" TargetMode="External"/><Relationship Id="rId6" Type="http://schemas.openxmlformats.org/officeDocument/2006/relationships/hyperlink" Target="https://cds.cern.ch/record/2264522" TargetMode="External"/><Relationship Id="rId7" Type="http://schemas.openxmlformats.org/officeDocument/2006/relationships/hyperlink" Target="https://journals.aps.org/prd/abstract/10.1103/PhysRevD.92.032008" TargetMode="External"/><Relationship Id="rId8" Type="http://schemas.openxmlformats.org/officeDocument/2006/relationships/hyperlink" Target="http://cms-results.web.cern.ch/cms-results/public-results/preliminary-results/HIG-16-003/index.html" TargetMode="External"/><Relationship Id="rId9" Type="http://schemas.openxmlformats.org/officeDocument/2006/relationships/hyperlink" Target="https://cds.cern.ch/record/2206253/files/ATLAS-CONF-2016-079.pdf" TargetMode="External"/><Relationship Id="rId10" Type="http://schemas.openxmlformats.org/officeDocument/2006/relationships/hyperlink" Target="https://cds.cern.ch/record/2206210"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bin"/><Relationship Id="rId5" Type="http://schemas.openxmlformats.org/officeDocument/2006/relationships/image" Target="../media/image7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7.emf"/><Relationship Id="rId4" Type="http://schemas.openxmlformats.org/officeDocument/2006/relationships/image" Target="../media/image78.emf"/><Relationship Id="rId5" Type="http://schemas.openxmlformats.org/officeDocument/2006/relationships/image" Target="../media/image79.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1.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2.bin"/><Relationship Id="rId5" Type="http://schemas.openxmlformats.org/officeDocument/2006/relationships/image" Target="../media/image82.emf"/><Relationship Id="rId6" Type="http://schemas.openxmlformats.org/officeDocument/2006/relationships/oleObject" Target="../embeddings/oleObject3.bin"/><Relationship Id="rId7" Type="http://schemas.openxmlformats.org/officeDocument/2006/relationships/image" Target="../media/image83.emf"/><Relationship Id="rId8" Type="http://schemas.openxmlformats.org/officeDocument/2006/relationships/oleObject" Target="../embeddings/oleObject4.bin"/><Relationship Id="rId9" Type="http://schemas.openxmlformats.org/officeDocument/2006/relationships/image" Target="../media/image8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86.emf"/></Relationships>
</file>

<file path=ppt/slides/_rels/slide37.xml.rels><?xml version="1.0" encoding="UTF-8" standalone="yes"?>
<Relationships xmlns="http://schemas.openxmlformats.org/package/2006/relationships"><Relationship Id="rId3" Type="http://schemas.openxmlformats.org/officeDocument/2006/relationships/image" Target="../media/image87.emf"/><Relationship Id="rId4" Type="http://schemas.openxmlformats.org/officeDocument/2006/relationships/image" Target="../media/image88.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90.gif"/><Relationship Id="rId5" Type="http://schemas.openxmlformats.org/officeDocument/2006/relationships/oleObject" Target="../embeddings/oleObject5.bin"/><Relationship Id="rId6" Type="http://schemas.openxmlformats.org/officeDocument/2006/relationships/image" Target="../media/image82.emf"/><Relationship Id="rId7" Type="http://schemas.openxmlformats.org/officeDocument/2006/relationships/image" Target="../media/image9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emf"/><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93.png"/><Relationship Id="rId4" Type="http://schemas.openxmlformats.org/officeDocument/2006/relationships/image" Target="../media/image94.gif"/><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emf"/><Relationship Id="rId1" Type="http://schemas.openxmlformats.org/officeDocument/2006/relationships/slideLayout" Target="../slideLayouts/slideLayout2.xml"/><Relationship Id="rId2" Type="http://schemas.openxmlformats.org/officeDocument/2006/relationships/image" Target="../media/image9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98.png"/><Relationship Id="rId5" Type="http://schemas.openxmlformats.org/officeDocument/2006/relationships/oleObject" Target="../embeddings/oleObject6.bin"/><Relationship Id="rId6" Type="http://schemas.openxmlformats.org/officeDocument/2006/relationships/image" Target="../media/image82.emf"/><Relationship Id="rId7" Type="http://schemas.openxmlformats.org/officeDocument/2006/relationships/image" Target="../media/image99.emf"/><Relationship Id="rId8" Type="http://schemas.openxmlformats.org/officeDocument/2006/relationships/image" Target="../media/image10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7.bin"/><Relationship Id="rId5" Type="http://schemas.openxmlformats.org/officeDocument/2006/relationships/image" Target="../media/image82.emf"/><Relationship Id="rId6" Type="http://schemas.openxmlformats.org/officeDocument/2006/relationships/image" Target="../media/image100.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1.png"/><Relationship Id="rId4" Type="http://schemas.openxmlformats.org/officeDocument/2006/relationships/image" Target="../media/image102.emf"/><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3.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8.bin"/><Relationship Id="rId5" Type="http://schemas.openxmlformats.org/officeDocument/2006/relationships/image" Target="../media/image104.emf"/><Relationship Id="rId6" Type="http://schemas.openxmlformats.org/officeDocument/2006/relationships/image" Target="../media/image105.png"/><Relationship Id="rId7" Type="http://schemas.openxmlformats.org/officeDocument/2006/relationships/oleObject" Target="../embeddings/Microsoft_Equation1.bin"/><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06.pn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6" Type="http://schemas.openxmlformats.org/officeDocument/2006/relationships/image" Target="../media/image19.emf"/><Relationship Id="rId7"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emf"/><Relationship Id="rId4" Type="http://schemas.openxmlformats.org/officeDocument/2006/relationships/image" Target="../media/image108.emf"/><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3" Type="http://schemas.openxmlformats.org/officeDocument/2006/relationships/image" Target="../media/image110.emf"/><Relationship Id="rId4" Type="http://schemas.openxmlformats.org/officeDocument/2006/relationships/image" Target="../media/image111.emf"/><Relationship Id="rId5" Type="http://schemas.openxmlformats.org/officeDocument/2006/relationships/image" Target="../media/image112.emf"/><Relationship Id="rId6" Type="http://schemas.openxmlformats.org/officeDocument/2006/relationships/image" Target="../media/image113.emf"/><Relationship Id="rId1" Type="http://schemas.openxmlformats.org/officeDocument/2006/relationships/slideLayout" Target="../slideLayouts/slideLayout7.xml"/><Relationship Id="rId2" Type="http://schemas.openxmlformats.org/officeDocument/2006/relationships/image" Target="../media/image10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4.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2.png"/><Relationship Id="rId6" Type="http://schemas.openxmlformats.org/officeDocument/2006/relationships/hyperlink" Target="https://cds.cern.ch/record/2256357/files/HIG-16-041-pas.pdf" TargetMode="External"/><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12.png"/><Relationship Id="rId6" Type="http://schemas.openxmlformats.org/officeDocument/2006/relationships/hyperlink" Target="https://cds.cern.ch/record/2256357/files/HIG-16-041-pas.pdf"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S75002921.jpg"/>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562388" y="625099"/>
            <a:ext cx="7894225" cy="5249980"/>
          </a:xfrm>
          <a:prstGeom prst="rect">
            <a:avLst/>
          </a:prstGeom>
        </p:spPr>
      </p:pic>
      <p:sp>
        <p:nvSpPr>
          <p:cNvPr id="2" name="Title 1"/>
          <p:cNvSpPr>
            <a:spLocks noGrp="1"/>
          </p:cNvSpPr>
          <p:nvPr>
            <p:ph type="ctrTitle"/>
          </p:nvPr>
        </p:nvSpPr>
        <p:spPr/>
        <p:txBody>
          <a:bodyPr/>
          <a:lstStyle/>
          <a:p>
            <a:r>
              <a:rPr lang="en-US" dirty="0" smtClean="0"/>
              <a:t>Higgs Properties at the LHC</a:t>
            </a:r>
            <a:endParaRPr lang="en-US" dirty="0"/>
          </a:p>
        </p:txBody>
      </p:sp>
      <p:sp>
        <p:nvSpPr>
          <p:cNvPr id="3" name="Subtitle 2"/>
          <p:cNvSpPr>
            <a:spLocks noGrp="1"/>
          </p:cNvSpPr>
          <p:nvPr>
            <p:ph type="subTitle" idx="1"/>
          </p:nvPr>
        </p:nvSpPr>
        <p:spPr/>
        <p:txBody>
          <a:bodyPr/>
          <a:lstStyle/>
          <a:p>
            <a:r>
              <a:rPr lang="en-US" dirty="0" smtClean="0"/>
              <a:t>Kathryn Grimm</a:t>
            </a:r>
          </a:p>
          <a:p>
            <a:r>
              <a:rPr lang="en-US" dirty="0" smtClean="0"/>
              <a:t>Lancaster University</a:t>
            </a:r>
          </a:p>
          <a:p>
            <a:r>
              <a:rPr lang="en-US" dirty="0" smtClean="0"/>
              <a:t>on behalf of the ATLAS and CMS </a:t>
            </a:r>
            <a:r>
              <a:rPr lang="en-US" dirty="0" smtClean="0"/>
              <a:t>collaborations</a:t>
            </a:r>
          </a:p>
          <a:p>
            <a:r>
              <a:rPr lang="en-US" dirty="0" smtClean="0"/>
              <a:t>HEFT 2017, Lumley Castle</a:t>
            </a:r>
            <a:endParaRPr lang="en-US" dirty="0"/>
          </a:p>
        </p:txBody>
      </p:sp>
      <p:pic>
        <p:nvPicPr>
          <p:cNvPr id="4" name="Picture 3" descr="LU - Logo - Reversed (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264" y="6166495"/>
            <a:ext cx="2202397" cy="691505"/>
          </a:xfrm>
          <a:prstGeom prst="rect">
            <a:avLst/>
          </a:prstGeom>
        </p:spPr>
      </p:pic>
      <p:pic>
        <p:nvPicPr>
          <p:cNvPr id="7" name="Picture 6" descr="AT_atlaslogo_2015.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33" y="5197523"/>
            <a:ext cx="1496022" cy="1496022"/>
          </a:xfrm>
          <a:prstGeom prst="rect">
            <a:avLst/>
          </a:prstGeom>
        </p:spPr>
      </p:pic>
      <p:sp>
        <p:nvSpPr>
          <p:cNvPr id="9" name="Footer Placeholder 8"/>
          <p:cNvSpPr>
            <a:spLocks noGrp="1"/>
          </p:cNvSpPr>
          <p:nvPr>
            <p:ph type="ftr" sz="quarter" idx="11"/>
          </p:nvPr>
        </p:nvSpPr>
        <p:spPr/>
        <p:txBody>
          <a:bodyPr/>
          <a:lstStyle/>
          <a:p>
            <a:r>
              <a:rPr lang="en-US" smtClean="0"/>
              <a:t>Kathryn Grimm</a:t>
            </a:r>
            <a:endParaRPr lang="en-US"/>
          </a:p>
        </p:txBody>
      </p:sp>
      <p:pic>
        <p:nvPicPr>
          <p:cNvPr id="10" name="Picture 9" descr="CMSlogo_color_label_1024_May201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1662" y="5197523"/>
            <a:ext cx="1496022" cy="1496022"/>
          </a:xfrm>
          <a:prstGeom prst="rect">
            <a:avLst/>
          </a:prstGeom>
        </p:spPr>
      </p:pic>
    </p:spTree>
    <p:extLst>
      <p:ext uri="{BB962C8B-B14F-4D97-AF65-F5344CB8AC3E}">
        <p14:creationId xmlns:p14="http://schemas.microsoft.com/office/powerpoint/2010/main" val="2173750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H→ZZ→</a:t>
            </a:r>
            <a:r>
              <a:rPr lang="en-US" dirty="0" smtClean="0"/>
              <a:t>4l</a:t>
            </a:r>
            <a:br>
              <a:rPr lang="en-US" dirty="0" smtClean="0"/>
            </a:br>
            <a:r>
              <a:rPr lang="en-US" dirty="0" smtClean="0"/>
              <a:t>Higgs Mass Measurement</a:t>
            </a:r>
            <a:endParaRPr lang="en-US" dirty="0"/>
          </a:p>
        </p:txBody>
      </p:sp>
      <p:sp>
        <p:nvSpPr>
          <p:cNvPr id="3" name="Content Placeholder 2"/>
          <p:cNvSpPr>
            <a:spLocks noGrp="1"/>
          </p:cNvSpPr>
          <p:nvPr>
            <p:ph idx="1"/>
          </p:nvPr>
        </p:nvSpPr>
        <p:spPr>
          <a:xfrm>
            <a:off x="685800" y="1918416"/>
            <a:ext cx="7770813" cy="1702257"/>
          </a:xfrm>
        </p:spPr>
        <p:txBody>
          <a:bodyPr>
            <a:normAutofit fontScale="70000" lnSpcReduction="20000"/>
          </a:bodyPr>
          <a:lstStyle/>
          <a:p>
            <a:pPr>
              <a:lnSpc>
                <a:spcPct val="90000"/>
              </a:lnSpc>
            </a:pPr>
            <a:r>
              <a:rPr lang="en-US" dirty="0"/>
              <a:t>Run 1 ATLAS+CMS Combination: </a:t>
            </a:r>
            <a:r>
              <a:rPr lang="nb-NO" dirty="0"/>
              <a:t>(</a:t>
            </a:r>
            <a:r>
              <a:rPr lang="nb-NO" dirty="0" err="1"/>
              <a:t>Phys</a:t>
            </a:r>
            <a:r>
              <a:rPr lang="nb-NO" dirty="0"/>
              <a:t>. Rev. Lett. 114, 191803)  </a:t>
            </a:r>
            <a:endParaRPr lang="en-US" dirty="0" smtClean="0"/>
          </a:p>
          <a:p>
            <a:pPr marL="0" indent="0" algn="ctr">
              <a:lnSpc>
                <a:spcPct val="90000"/>
              </a:lnSpc>
              <a:buNone/>
            </a:pPr>
            <a:r>
              <a:rPr lang="nb-NO" dirty="0" smtClean="0"/>
              <a:t>𝑚</a:t>
            </a:r>
            <a:r>
              <a:rPr lang="nb-NO" baseline="-25000" dirty="0" smtClean="0"/>
              <a:t>𝐻</a:t>
            </a:r>
            <a:r>
              <a:rPr lang="nb-NO" dirty="0" smtClean="0"/>
              <a:t> </a:t>
            </a:r>
            <a:r>
              <a:rPr lang="nb-NO" dirty="0"/>
              <a:t>= 125.09 ± 0.21 (stat) ± 0.10 (</a:t>
            </a:r>
            <a:r>
              <a:rPr lang="nb-NO" dirty="0" err="1"/>
              <a:t>syst</a:t>
            </a:r>
            <a:r>
              <a:rPr lang="nb-NO" dirty="0"/>
              <a:t>) </a:t>
            </a:r>
            <a:r>
              <a:rPr lang="nb-NO" dirty="0" err="1"/>
              <a:t>GeV</a:t>
            </a:r>
            <a:r>
              <a:rPr lang="nb-NO" dirty="0"/>
              <a:t> </a:t>
            </a:r>
            <a:r>
              <a:rPr lang="nb-NO" dirty="0" smtClean="0"/>
              <a:t>     </a:t>
            </a:r>
          </a:p>
          <a:p>
            <a:pPr>
              <a:lnSpc>
                <a:spcPct val="90000"/>
              </a:lnSpc>
            </a:pPr>
            <a:r>
              <a:rPr lang="en-US" dirty="0" smtClean="0"/>
              <a:t>New 4-lepton invariant mass from </a:t>
            </a:r>
            <a:r>
              <a:rPr lang="en-US" dirty="0" err="1" smtClean="0"/>
              <a:t>H</a:t>
            </a:r>
            <a:r>
              <a:rPr lang="en-US" dirty="0" err="1"/>
              <a:t>→ZZ→</a:t>
            </a:r>
            <a:r>
              <a:rPr lang="en-US" dirty="0" err="1" smtClean="0"/>
              <a:t>llll</a:t>
            </a:r>
            <a:r>
              <a:rPr lang="en-US" dirty="0" smtClean="0"/>
              <a:t> (</a:t>
            </a:r>
            <a:r>
              <a:rPr lang="pt-BR" dirty="0"/>
              <a:t>CMS-PAS-HIG-16-</a:t>
            </a:r>
            <a:r>
              <a:rPr lang="pt-BR" dirty="0" smtClean="0"/>
              <a:t>041)</a:t>
            </a:r>
            <a:endParaRPr lang="en-US" dirty="0">
              <a:solidFill>
                <a:srgbClr val="000090"/>
              </a:solidFill>
              <a:latin typeface="Brush Script MT Italic"/>
              <a:cs typeface="Brush Script MT Italic"/>
            </a:endParaRPr>
          </a:p>
          <a:p>
            <a:pPr marL="0" indent="0" algn="ctr">
              <a:lnSpc>
                <a:spcPct val="90000"/>
              </a:lnSpc>
              <a:buNone/>
            </a:pPr>
            <a:r>
              <a:rPr lang="nb-NO" b="1" dirty="0" smtClean="0">
                <a:solidFill>
                  <a:srgbClr val="FF0000"/>
                </a:solidFill>
              </a:rPr>
              <a:t>125.26 ± 0.20 (stat) ± 0.08 (</a:t>
            </a:r>
            <a:r>
              <a:rPr lang="nb-NO" b="1" dirty="0" err="1" smtClean="0">
                <a:solidFill>
                  <a:srgbClr val="FF0000"/>
                </a:solidFill>
              </a:rPr>
              <a:t>syst</a:t>
            </a:r>
            <a:r>
              <a:rPr lang="nb-NO" b="1" dirty="0" smtClean="0">
                <a:solidFill>
                  <a:srgbClr val="FF0000"/>
                </a:solidFill>
              </a:rPr>
              <a:t>) </a:t>
            </a:r>
            <a:r>
              <a:rPr lang="nb-NO" b="1" dirty="0" err="1" smtClean="0">
                <a:solidFill>
                  <a:srgbClr val="FF0000"/>
                </a:solidFill>
              </a:rPr>
              <a:t>GeV</a:t>
            </a:r>
            <a:r>
              <a:rPr lang="nb-NO" b="1" dirty="0" smtClean="0">
                <a:solidFill>
                  <a:srgbClr val="FF0000"/>
                </a:solidFill>
              </a:rPr>
              <a:t> </a:t>
            </a:r>
            <a:endParaRPr lang="en-US" b="1" dirty="0" smtClean="0">
              <a:solidFill>
                <a:srgbClr val="FF0000"/>
              </a:solidFill>
            </a:endParaRPr>
          </a:p>
          <a:p>
            <a:endParaRPr lang="en-US" dirty="0"/>
          </a:p>
        </p:txBody>
      </p:sp>
      <p:sp>
        <p:nvSpPr>
          <p:cNvPr id="4" name="Footer Placeholder 3"/>
          <p:cNvSpPr>
            <a:spLocks noGrp="1"/>
          </p:cNvSpPr>
          <p:nvPr>
            <p:ph type="ftr" sz="quarter" idx="11"/>
          </p:nvPr>
        </p:nvSpPr>
        <p:spPr/>
        <p:txBody>
          <a:bodyPr/>
          <a:lstStyle/>
          <a:p>
            <a:r>
              <a:rPr lang="en-US" smtClean="0"/>
              <a:t>Kathryn Grimm</a:t>
            </a:r>
            <a:endParaRPr lang="en-US" dirty="0"/>
          </a:p>
        </p:txBody>
      </p:sp>
      <p:sp>
        <p:nvSpPr>
          <p:cNvPr id="5" name="Slide Number Placeholder 4"/>
          <p:cNvSpPr>
            <a:spLocks noGrp="1"/>
          </p:cNvSpPr>
          <p:nvPr>
            <p:ph type="sldNum" sz="quarter" idx="12"/>
          </p:nvPr>
        </p:nvSpPr>
        <p:spPr/>
        <p:txBody>
          <a:bodyPr/>
          <a:lstStyle/>
          <a:p>
            <a:fld id="{A7D2486F-1782-2846-8CBC-0A695E99119A}" type="slidenum">
              <a:rPr lang="en-US" smtClean="0"/>
              <a:t>10</a:t>
            </a:fld>
            <a:endParaRPr lang="en-US"/>
          </a:p>
        </p:txBody>
      </p:sp>
      <p:pic>
        <p:nvPicPr>
          <p:cNvPr id="6" name="Picture 5"/>
          <p:cNvPicPr>
            <a:picLocks noChangeAspect="1"/>
          </p:cNvPicPr>
          <p:nvPr/>
        </p:nvPicPr>
        <p:blipFill>
          <a:blip r:embed="rId3"/>
          <a:stretch>
            <a:fillRect/>
          </a:stretch>
        </p:blipFill>
        <p:spPr>
          <a:xfrm>
            <a:off x="115543" y="3766273"/>
            <a:ext cx="3154273" cy="2993886"/>
          </a:xfrm>
          <a:prstGeom prst="rect">
            <a:avLst/>
          </a:prstGeom>
        </p:spPr>
      </p:pic>
      <p:sp>
        <p:nvSpPr>
          <p:cNvPr id="7" name="Content Placeholder 2"/>
          <p:cNvSpPr txBox="1">
            <a:spLocks/>
          </p:cNvSpPr>
          <p:nvPr/>
        </p:nvSpPr>
        <p:spPr>
          <a:xfrm>
            <a:off x="3505200" y="3604799"/>
            <a:ext cx="5596415" cy="808452"/>
          </a:xfrm>
          <a:prstGeom prst="rect">
            <a:avLst/>
          </a:prstGeom>
        </p:spPr>
        <p:txBody>
          <a:bodyPr vert="horz" lIns="91440" tIns="45720" rIns="91440" bIns="45720" rtlCol="0">
            <a:normAutofit fontScale="62500" lnSpcReduction="20000"/>
          </a:bodyPr>
          <a:lst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a:lstStyle>
          <a:p>
            <a:pPr>
              <a:lnSpc>
                <a:spcPct val="90000"/>
              </a:lnSpc>
            </a:pPr>
            <a:r>
              <a:rPr lang="en-US" dirty="0" smtClean="0"/>
              <a:t>3D fit to L(m</a:t>
            </a:r>
            <a:r>
              <a:rPr lang="en-US" i="1" baseline="-25000" dirty="0" smtClean="0"/>
              <a:t>4l</a:t>
            </a:r>
            <a:r>
              <a:rPr lang="en-US" dirty="0" smtClean="0"/>
              <a:t>,D</a:t>
            </a:r>
            <a:r>
              <a:rPr lang="en-US" baseline="-25000" dirty="0" smtClean="0"/>
              <a:t>mass</a:t>
            </a:r>
            <a:r>
              <a:rPr lang="en-US" dirty="0" smtClean="0"/>
              <a:t>, </a:t>
            </a:r>
            <a:r>
              <a:rPr lang="en-US" dirty="0" err="1" smtClean="0"/>
              <a:t>D</a:t>
            </a:r>
            <a:r>
              <a:rPr lang="en-US" baseline="-25000" dirty="0" err="1" smtClean="0"/>
              <a:t>bkg</a:t>
            </a:r>
            <a:r>
              <a:rPr lang="en-US" dirty="0" smtClean="0"/>
              <a:t>)</a:t>
            </a:r>
          </a:p>
          <a:p>
            <a:pPr>
              <a:lnSpc>
                <a:spcPct val="90000"/>
              </a:lnSpc>
            </a:pPr>
            <a:r>
              <a:rPr lang="en-US" dirty="0" smtClean="0"/>
              <a:t>Kinematic fit </a:t>
            </a:r>
            <a:r>
              <a:rPr lang="en-US" dirty="0"/>
              <a:t>u</a:t>
            </a:r>
            <a:r>
              <a:rPr lang="en-US" dirty="0" smtClean="0"/>
              <a:t>sing a constraint on the intermediate Z mass</a:t>
            </a:r>
            <a:endParaRPr lang="en-US" dirty="0"/>
          </a:p>
        </p:txBody>
      </p:sp>
      <p:pic>
        <p:nvPicPr>
          <p:cNvPr id="9" name="Picture 8"/>
          <p:cNvPicPr>
            <a:picLocks noChangeAspect="1"/>
          </p:cNvPicPr>
          <p:nvPr/>
        </p:nvPicPr>
        <p:blipFill rotWithShape="1">
          <a:blip r:embed="rId4"/>
          <a:srcRect t="-1" r="68098" b="-13487"/>
          <a:stretch/>
        </p:blipFill>
        <p:spPr>
          <a:xfrm>
            <a:off x="3542707" y="4377492"/>
            <a:ext cx="2641600" cy="533280"/>
          </a:xfrm>
          <a:prstGeom prst="rect">
            <a:avLst/>
          </a:prstGeom>
        </p:spPr>
      </p:pic>
      <p:sp>
        <p:nvSpPr>
          <p:cNvPr id="11" name="TextBox 10"/>
          <p:cNvSpPr txBox="1"/>
          <p:nvPr/>
        </p:nvSpPr>
        <p:spPr>
          <a:xfrm>
            <a:off x="3505200" y="5380672"/>
            <a:ext cx="5596415" cy="1477328"/>
          </a:xfrm>
          <a:prstGeom prst="rect">
            <a:avLst/>
          </a:prstGeom>
          <a:noFill/>
        </p:spPr>
        <p:txBody>
          <a:bodyPr wrap="square" rtlCol="0">
            <a:spAutoFit/>
          </a:bodyPr>
          <a:lstStyle/>
          <a:p>
            <a:r>
              <a:rPr lang="en-US" dirty="0"/>
              <a:t>For each event, the likelihood is </a:t>
            </a:r>
            <a:r>
              <a:rPr lang="en-US" dirty="0" smtClean="0"/>
              <a:t>maximized and </a:t>
            </a:r>
            <a:r>
              <a:rPr lang="en-US" dirty="0"/>
              <a:t>the refitted transverse </a:t>
            </a:r>
            <a:r>
              <a:rPr lang="en-US" dirty="0" smtClean="0"/>
              <a:t>momenta </a:t>
            </a:r>
            <a:r>
              <a:rPr lang="en-US" dirty="0"/>
              <a:t>are used to recalculate the four-lepton mass and </a:t>
            </a:r>
            <a:r>
              <a:rPr lang="en-US" dirty="0" smtClean="0"/>
              <a:t>mass uncertainty. </a:t>
            </a:r>
            <a:r>
              <a:rPr lang="en-US" dirty="0"/>
              <a:t>These distributions are then used to build </a:t>
            </a:r>
            <a:r>
              <a:rPr lang="en-US" dirty="0" smtClean="0"/>
              <a:t>the likelihood </a:t>
            </a:r>
            <a:r>
              <a:rPr lang="en-US" dirty="0"/>
              <a:t>used to extract the Higgs boson mass</a:t>
            </a:r>
            <a:r>
              <a:rPr lang="en-US" dirty="0" smtClean="0"/>
              <a:t>.</a:t>
            </a:r>
            <a:endParaRPr lang="en-US" dirty="0"/>
          </a:p>
        </p:txBody>
      </p:sp>
      <p:pic>
        <p:nvPicPr>
          <p:cNvPr id="12" name="Picture 11"/>
          <p:cNvPicPr>
            <a:picLocks noChangeAspect="1"/>
          </p:cNvPicPr>
          <p:nvPr/>
        </p:nvPicPr>
        <p:blipFill rotWithShape="1">
          <a:blip r:embed="rId4"/>
          <a:srcRect l="33283"/>
          <a:stretch/>
        </p:blipFill>
        <p:spPr>
          <a:xfrm>
            <a:off x="3352366" y="4910772"/>
            <a:ext cx="5524500" cy="469900"/>
          </a:xfrm>
          <a:prstGeom prst="rect">
            <a:avLst/>
          </a:prstGeom>
        </p:spPr>
      </p:pic>
      <p:pic>
        <p:nvPicPr>
          <p:cNvPr id="13" name="Picture 12" descr="CMSlogo_color_label_1024_May201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7236"/>
            <a:ext cx="1079906" cy="1079906"/>
          </a:xfrm>
          <a:prstGeom prst="rect">
            <a:avLst/>
          </a:prstGeom>
        </p:spPr>
      </p:pic>
      <p:sp>
        <p:nvSpPr>
          <p:cNvPr id="14" name="Rectangle 13"/>
          <p:cNvSpPr/>
          <p:nvPr/>
        </p:nvSpPr>
        <p:spPr>
          <a:xfrm>
            <a:off x="6695756" y="67236"/>
            <a:ext cx="2448244" cy="369332"/>
          </a:xfrm>
          <a:prstGeom prst="rect">
            <a:avLst/>
          </a:prstGeom>
        </p:spPr>
        <p:txBody>
          <a:bodyPr wrap="none">
            <a:spAutoFit/>
          </a:bodyPr>
          <a:lstStyle/>
          <a:p>
            <a:r>
              <a:rPr lang="en-US" dirty="0">
                <a:hlinkClick r:id="rId6"/>
              </a:rPr>
              <a:t>CMS-PAS-HIG-16-041</a:t>
            </a:r>
            <a:endParaRPr lang="en-US" baseline="30000" dirty="0"/>
          </a:p>
        </p:txBody>
      </p:sp>
    </p:spTree>
    <p:extLst>
      <p:ext uri="{BB962C8B-B14F-4D97-AF65-F5344CB8AC3E}">
        <p14:creationId xmlns:p14="http://schemas.microsoft.com/office/powerpoint/2010/main" val="295663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237"/>
            <a:ext cx="9144001" cy="829316"/>
          </a:xfrm>
        </p:spPr>
        <p:txBody>
          <a:bodyPr/>
          <a:lstStyle/>
          <a:p>
            <a:r>
              <a:rPr lang="en-US" dirty="0" smtClean="0"/>
              <a:t/>
            </a:r>
            <a:br>
              <a:rPr lang="en-US" dirty="0" smtClean="0"/>
            </a:br>
            <a:r>
              <a:rPr lang="en-US" dirty="0"/>
              <a:t>H→ZZ→</a:t>
            </a:r>
            <a:r>
              <a:rPr lang="en-US" dirty="0" smtClean="0"/>
              <a:t>4l</a:t>
            </a:r>
            <a:br>
              <a:rPr lang="en-US" dirty="0" smtClean="0"/>
            </a:br>
            <a:r>
              <a:rPr lang="en-US" dirty="0" smtClean="0"/>
              <a:t>Higgs Cross Section</a:t>
            </a:r>
            <a:endParaRPr lang="en-US" dirty="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11</a:t>
            </a:fld>
            <a:endParaRPr lang="en-US"/>
          </a:p>
        </p:txBody>
      </p:sp>
      <p:pic>
        <p:nvPicPr>
          <p:cNvPr id="8" name="Picture 7" descr="CS_n_je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628" y="3668277"/>
            <a:ext cx="4513860" cy="3189723"/>
          </a:xfrm>
          <a:prstGeom prst="rect">
            <a:avLst/>
          </a:prstGeom>
        </p:spPr>
      </p:pic>
      <p:sp>
        <p:nvSpPr>
          <p:cNvPr id="9" name="Rectangle 8"/>
          <p:cNvSpPr/>
          <p:nvPr/>
        </p:nvSpPr>
        <p:spPr>
          <a:xfrm>
            <a:off x="2080791" y="1821290"/>
            <a:ext cx="6499097" cy="747897"/>
          </a:xfrm>
          <a:prstGeom prst="rect">
            <a:avLst/>
          </a:prstGeom>
        </p:spPr>
        <p:txBody>
          <a:bodyPr wrap="square">
            <a:spAutoFit/>
          </a:bodyPr>
          <a:lstStyle/>
          <a:p>
            <a:pPr>
              <a:lnSpc>
                <a:spcPct val="120000"/>
              </a:lnSpc>
            </a:pPr>
            <a:r>
              <a:rPr lang="en-US" dirty="0" smtClean="0"/>
              <a:t>Measured: </a:t>
            </a:r>
            <a:r>
              <a:rPr lang="en-US" dirty="0" err="1" smtClean="0"/>
              <a:t>σ</a:t>
            </a:r>
            <a:r>
              <a:rPr lang="en-US" baseline="-25000" dirty="0" err="1" smtClean="0"/>
              <a:t>fid</a:t>
            </a:r>
            <a:r>
              <a:rPr lang="en-US" dirty="0" smtClean="0"/>
              <a:t> </a:t>
            </a:r>
            <a:r>
              <a:rPr lang="en-US" dirty="0"/>
              <a:t>= 2.90</a:t>
            </a:r>
            <a:r>
              <a:rPr lang="en-US" baseline="30000" dirty="0"/>
              <a:t>+</a:t>
            </a:r>
            <a:r>
              <a:rPr lang="en-US" baseline="30000" dirty="0" smtClean="0"/>
              <a:t>0.48</a:t>
            </a:r>
            <a:r>
              <a:rPr lang="en-US" baseline="-25000" dirty="0" smtClean="0"/>
              <a:t>−</a:t>
            </a:r>
            <a:r>
              <a:rPr lang="en-US" baseline="-25000" dirty="0"/>
              <a:t>0.44</a:t>
            </a:r>
            <a:r>
              <a:rPr lang="en-US" dirty="0"/>
              <a:t>(stat.</a:t>
            </a:r>
            <a:r>
              <a:rPr lang="en-US" dirty="0" smtClean="0"/>
              <a:t>)</a:t>
            </a:r>
            <a:r>
              <a:rPr lang="en-US" baseline="30000" dirty="0" smtClean="0"/>
              <a:t>+0.27 </a:t>
            </a:r>
            <a:r>
              <a:rPr lang="en-US" baseline="-25000" dirty="0" smtClean="0"/>
              <a:t>−</a:t>
            </a:r>
            <a:r>
              <a:rPr lang="en-US" baseline="-25000" dirty="0"/>
              <a:t>0.22</a:t>
            </a:r>
            <a:r>
              <a:rPr lang="en-US" dirty="0"/>
              <a:t>(sys.) </a:t>
            </a:r>
            <a:r>
              <a:rPr lang="en-US" dirty="0" err="1"/>
              <a:t>fb</a:t>
            </a:r>
            <a:r>
              <a:rPr lang="en-US" dirty="0"/>
              <a:t>. </a:t>
            </a:r>
            <a:endParaRPr lang="en-US" dirty="0" smtClean="0"/>
          </a:p>
          <a:p>
            <a:pPr>
              <a:lnSpc>
                <a:spcPct val="120000"/>
              </a:lnSpc>
            </a:pPr>
            <a:r>
              <a:rPr lang="en-US" dirty="0" smtClean="0"/>
              <a:t>SM expectation: </a:t>
            </a:r>
            <a:r>
              <a:rPr lang="en-US" dirty="0" err="1" smtClean="0"/>
              <a:t>σ</a:t>
            </a:r>
            <a:r>
              <a:rPr lang="en-US" baseline="-25000" dirty="0" err="1" smtClean="0"/>
              <a:t>fid</a:t>
            </a:r>
            <a:r>
              <a:rPr lang="en-US" dirty="0" smtClean="0"/>
              <a:t> </a:t>
            </a:r>
            <a:r>
              <a:rPr lang="en-US" dirty="0"/>
              <a:t>= 2.72 ± 0.14 </a:t>
            </a:r>
            <a:r>
              <a:rPr lang="en-US" dirty="0" err="1"/>
              <a:t>fb</a:t>
            </a:r>
            <a:r>
              <a:rPr lang="en-US" dirty="0" smtClean="0"/>
              <a:t>.</a:t>
            </a:r>
          </a:p>
        </p:txBody>
      </p:sp>
      <p:pic>
        <p:nvPicPr>
          <p:cNvPr id="10" name="Picture 9" descr="CS_sqr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3663" y="3628998"/>
            <a:ext cx="4612745" cy="3259600"/>
          </a:xfrm>
          <a:prstGeom prst="rect">
            <a:avLst/>
          </a:prstGeom>
        </p:spPr>
      </p:pic>
      <p:pic>
        <p:nvPicPr>
          <p:cNvPr id="12" name="Picture 11" descr="CMSlogo_color_label_1024_May201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759" y="705857"/>
            <a:ext cx="1079906" cy="1079906"/>
          </a:xfrm>
          <a:prstGeom prst="rect">
            <a:avLst/>
          </a:prstGeom>
        </p:spPr>
      </p:pic>
      <p:sp>
        <p:nvSpPr>
          <p:cNvPr id="13" name="Rectangle 12"/>
          <p:cNvSpPr/>
          <p:nvPr/>
        </p:nvSpPr>
        <p:spPr>
          <a:xfrm>
            <a:off x="6695756" y="67236"/>
            <a:ext cx="2448244" cy="369332"/>
          </a:xfrm>
          <a:prstGeom prst="rect">
            <a:avLst/>
          </a:prstGeom>
        </p:spPr>
        <p:txBody>
          <a:bodyPr wrap="none">
            <a:spAutoFit/>
          </a:bodyPr>
          <a:lstStyle/>
          <a:p>
            <a:r>
              <a:rPr lang="en-US" dirty="0">
                <a:hlinkClick r:id="rId6"/>
              </a:rPr>
              <a:t>CMS-PAS-HIG-16-041</a:t>
            </a:r>
            <a:endParaRPr lang="en-US" baseline="30000" dirty="0"/>
          </a:p>
        </p:txBody>
      </p:sp>
      <p:sp>
        <p:nvSpPr>
          <p:cNvPr id="15" name="TextBox 14"/>
          <p:cNvSpPr txBox="1"/>
          <p:nvPr/>
        </p:nvSpPr>
        <p:spPr>
          <a:xfrm>
            <a:off x="692135" y="3172961"/>
            <a:ext cx="3852604" cy="646331"/>
          </a:xfrm>
          <a:prstGeom prst="rect">
            <a:avLst/>
          </a:prstGeom>
          <a:noFill/>
        </p:spPr>
        <p:txBody>
          <a:bodyPr wrap="square" rtlCol="0">
            <a:spAutoFit/>
          </a:bodyPr>
          <a:lstStyle/>
          <a:p>
            <a:r>
              <a:rPr lang="en-US" dirty="0"/>
              <a:t>D</a:t>
            </a:r>
            <a:r>
              <a:rPr lang="en-US" dirty="0" smtClean="0"/>
              <a:t>ifferential </a:t>
            </a:r>
            <a:r>
              <a:rPr lang="en-US" dirty="0"/>
              <a:t>c</a:t>
            </a:r>
            <a:r>
              <a:rPr lang="en-US" dirty="0" smtClean="0"/>
              <a:t>ross section for N(jets), Also measured for </a:t>
            </a:r>
            <a:r>
              <a:rPr lang="en-US" dirty="0" err="1" smtClean="0"/>
              <a:t>p</a:t>
            </a:r>
            <a:r>
              <a:rPr lang="en-US" baseline="-25000" dirty="0" err="1" smtClean="0"/>
              <a:t>T</a:t>
            </a:r>
            <a:r>
              <a:rPr lang="en-US" dirty="0" smtClean="0"/>
              <a:t>(jet) and </a:t>
            </a:r>
            <a:r>
              <a:rPr lang="en-US" dirty="0" err="1"/>
              <a:t>p</a:t>
            </a:r>
            <a:r>
              <a:rPr lang="en-US" baseline="-25000" dirty="0" err="1"/>
              <a:t>T</a:t>
            </a:r>
            <a:r>
              <a:rPr lang="en-US" dirty="0"/>
              <a:t>(H</a:t>
            </a:r>
            <a:r>
              <a:rPr lang="en-US" dirty="0" smtClean="0"/>
              <a:t>) </a:t>
            </a:r>
            <a:endParaRPr lang="en-US" dirty="0"/>
          </a:p>
        </p:txBody>
      </p:sp>
      <p:sp>
        <p:nvSpPr>
          <p:cNvPr id="16" name="TextBox 15"/>
          <p:cNvSpPr txBox="1"/>
          <p:nvPr/>
        </p:nvSpPr>
        <p:spPr>
          <a:xfrm>
            <a:off x="5185103" y="3337117"/>
            <a:ext cx="3021305" cy="369332"/>
          </a:xfrm>
          <a:prstGeom prst="rect">
            <a:avLst/>
          </a:prstGeom>
          <a:noFill/>
        </p:spPr>
        <p:txBody>
          <a:bodyPr wrap="none" rtlCol="0">
            <a:spAutoFit/>
          </a:bodyPr>
          <a:lstStyle/>
          <a:p>
            <a:r>
              <a:rPr lang="en-US" dirty="0" smtClean="0"/>
              <a:t>Measured </a:t>
            </a:r>
            <a:r>
              <a:rPr lang="en-US" dirty="0" err="1" smtClean="0"/>
              <a:t>Fiducial</a:t>
            </a:r>
            <a:r>
              <a:rPr lang="en-US" dirty="0" smtClean="0"/>
              <a:t> </a:t>
            </a:r>
            <a:r>
              <a:rPr lang="en-US" dirty="0" err="1"/>
              <a:t>σ</a:t>
            </a:r>
            <a:r>
              <a:rPr lang="en-US" baseline="-25000" dirty="0" err="1"/>
              <a:t>fid</a:t>
            </a:r>
            <a:r>
              <a:rPr lang="en-US" dirty="0" smtClean="0"/>
              <a:t> </a:t>
            </a:r>
            <a:r>
              <a:rPr lang="en-US" dirty="0" err="1" smtClean="0"/>
              <a:t>vs</a:t>
            </a:r>
            <a:r>
              <a:rPr lang="en-US" dirty="0" smtClean="0"/>
              <a:t> √s </a:t>
            </a:r>
            <a:endParaRPr lang="en-US" dirty="0"/>
          </a:p>
        </p:txBody>
      </p:sp>
      <p:sp>
        <p:nvSpPr>
          <p:cNvPr id="3" name="TextBox 2"/>
          <p:cNvSpPr txBox="1"/>
          <p:nvPr/>
        </p:nvSpPr>
        <p:spPr>
          <a:xfrm>
            <a:off x="579381" y="2554458"/>
            <a:ext cx="8000507" cy="646331"/>
          </a:xfrm>
          <a:prstGeom prst="rect">
            <a:avLst/>
          </a:prstGeom>
          <a:noFill/>
        </p:spPr>
        <p:txBody>
          <a:bodyPr wrap="none" rtlCol="0">
            <a:spAutoFit/>
          </a:bodyPr>
          <a:lstStyle/>
          <a:p>
            <a:r>
              <a:rPr lang="en-US" dirty="0"/>
              <a:t>Cross sections measured in </a:t>
            </a:r>
            <a:r>
              <a:rPr lang="en-US" dirty="0" err="1"/>
              <a:t>fiducial</a:t>
            </a:r>
            <a:r>
              <a:rPr lang="en-US" dirty="0"/>
              <a:t> phase space to minimize model dependence.</a:t>
            </a:r>
          </a:p>
          <a:p>
            <a:endParaRPr lang="en-US" dirty="0"/>
          </a:p>
        </p:txBody>
      </p:sp>
    </p:spTree>
    <p:extLst>
      <p:ext uri="{BB962C8B-B14F-4D97-AF65-F5344CB8AC3E}">
        <p14:creationId xmlns:p14="http://schemas.microsoft.com/office/powerpoint/2010/main" val="1875911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
            </a:r>
            <a:r>
              <a:rPr lang="en-US" dirty="0"/>
              <a:t>→ZZ→</a:t>
            </a:r>
            <a:r>
              <a:rPr lang="en-US" dirty="0" smtClean="0"/>
              <a:t>4l</a:t>
            </a:r>
            <a:endParaRPr lang="en-US" dirty="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12</a:t>
            </a:fld>
            <a:endParaRPr lang="en-US"/>
          </a:p>
        </p:txBody>
      </p:sp>
      <p:pic>
        <p:nvPicPr>
          <p:cNvPr id="7" name="Picture 6" descr="AT_atlaslogo_2015.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7" y="165904"/>
            <a:ext cx="1496022" cy="1496022"/>
          </a:xfrm>
          <a:prstGeom prst="rect">
            <a:avLst/>
          </a:prstGeom>
        </p:spPr>
      </p:pic>
      <p:pic>
        <p:nvPicPr>
          <p:cNvPr id="8" name="Picture 7"/>
          <p:cNvPicPr>
            <a:picLocks noChangeAspect="1"/>
          </p:cNvPicPr>
          <p:nvPr/>
        </p:nvPicPr>
        <p:blipFill>
          <a:blip r:embed="rId4"/>
          <a:stretch>
            <a:fillRect/>
          </a:stretch>
        </p:blipFill>
        <p:spPr>
          <a:xfrm>
            <a:off x="79495" y="2670656"/>
            <a:ext cx="4290564" cy="4091664"/>
          </a:xfrm>
          <a:prstGeom prst="rect">
            <a:avLst/>
          </a:prstGeom>
        </p:spPr>
      </p:pic>
      <p:pic>
        <p:nvPicPr>
          <p:cNvPr id="9" name="Picture 8"/>
          <p:cNvPicPr>
            <a:picLocks noChangeAspect="1"/>
          </p:cNvPicPr>
          <p:nvPr/>
        </p:nvPicPr>
        <p:blipFill>
          <a:blip r:embed="rId5"/>
          <a:stretch>
            <a:fillRect/>
          </a:stretch>
        </p:blipFill>
        <p:spPr>
          <a:xfrm>
            <a:off x="4838700" y="2894149"/>
            <a:ext cx="4046106" cy="3868171"/>
          </a:xfrm>
          <a:prstGeom prst="rect">
            <a:avLst/>
          </a:prstGeom>
        </p:spPr>
      </p:pic>
      <p:sp>
        <p:nvSpPr>
          <p:cNvPr id="10" name="Rectangle 9"/>
          <p:cNvSpPr/>
          <p:nvPr/>
        </p:nvSpPr>
        <p:spPr>
          <a:xfrm>
            <a:off x="4121049" y="1984505"/>
            <a:ext cx="5022951" cy="923330"/>
          </a:xfrm>
          <a:prstGeom prst="rect">
            <a:avLst/>
          </a:prstGeom>
          <a:solidFill>
            <a:schemeClr val="accent2">
              <a:lumMod val="60000"/>
              <a:lumOff val="40000"/>
            </a:schemeClr>
          </a:solidFill>
        </p:spPr>
        <p:txBody>
          <a:bodyPr wrap="square">
            <a:spAutoFit/>
          </a:bodyPr>
          <a:lstStyle/>
          <a:p>
            <a:pPr algn="r"/>
            <a:r>
              <a:rPr lang="en-US" dirty="0"/>
              <a:t>Measurement of the Higgs </a:t>
            </a:r>
            <a:r>
              <a:rPr lang="en-US" dirty="0" err="1"/>
              <a:t>fiducial</a:t>
            </a:r>
            <a:r>
              <a:rPr lang="en-US" dirty="0"/>
              <a:t> cross </a:t>
            </a:r>
            <a:r>
              <a:rPr lang="en-US" dirty="0" smtClean="0"/>
              <a:t>sections</a:t>
            </a:r>
          </a:p>
          <a:p>
            <a:pPr algn="r"/>
            <a:r>
              <a:rPr lang="en-US" dirty="0"/>
              <a:t>C</a:t>
            </a:r>
            <a:r>
              <a:rPr lang="en-US" dirty="0" smtClean="0"/>
              <a:t>orrect </a:t>
            </a:r>
            <a:r>
              <a:rPr lang="en-US" dirty="0"/>
              <a:t>for </a:t>
            </a:r>
            <a:r>
              <a:rPr lang="en-US" dirty="0" smtClean="0"/>
              <a:t>detector efficiency </a:t>
            </a:r>
            <a:r>
              <a:rPr lang="en-US" dirty="0"/>
              <a:t>and resolution </a:t>
            </a:r>
            <a:endParaRPr lang="en-US" dirty="0" smtClean="0"/>
          </a:p>
          <a:p>
            <a:pPr algn="r"/>
            <a:r>
              <a:rPr lang="en-US" dirty="0"/>
              <a:t>S</a:t>
            </a:r>
            <a:r>
              <a:rPr lang="en-US" dirty="0" smtClean="0"/>
              <a:t>ignal extraction: fit </a:t>
            </a:r>
            <a:r>
              <a:rPr lang="en-US" dirty="0"/>
              <a:t>the 4l invariant mass </a:t>
            </a:r>
          </a:p>
        </p:txBody>
      </p:sp>
      <p:sp>
        <p:nvSpPr>
          <p:cNvPr id="11" name="TextBox 10"/>
          <p:cNvSpPr txBox="1"/>
          <p:nvPr/>
        </p:nvSpPr>
        <p:spPr>
          <a:xfrm>
            <a:off x="6483183" y="67236"/>
            <a:ext cx="2660817" cy="923330"/>
          </a:xfrm>
          <a:prstGeom prst="rect">
            <a:avLst/>
          </a:prstGeom>
          <a:noFill/>
        </p:spPr>
        <p:txBody>
          <a:bodyPr wrap="none" rtlCol="0">
            <a:spAutoFit/>
          </a:bodyPr>
          <a:lstStyle/>
          <a:p>
            <a:r>
              <a:rPr lang="en-US" dirty="0" smtClean="0"/>
              <a:t>ATLAS-CONF-2017-032</a:t>
            </a:r>
          </a:p>
          <a:p>
            <a:r>
              <a:rPr lang="en-US" b="1" dirty="0"/>
              <a:t>New at LHCP: 36.1 fb</a:t>
            </a:r>
            <a:r>
              <a:rPr lang="en-US" b="1" baseline="30000" dirty="0"/>
              <a:t>-1</a:t>
            </a:r>
          </a:p>
          <a:p>
            <a:endParaRPr lang="en-US" dirty="0"/>
          </a:p>
        </p:txBody>
      </p:sp>
      <p:sp>
        <p:nvSpPr>
          <p:cNvPr id="12" name="TextBox 11"/>
          <p:cNvSpPr txBox="1"/>
          <p:nvPr/>
        </p:nvSpPr>
        <p:spPr>
          <a:xfrm>
            <a:off x="535119" y="2292309"/>
            <a:ext cx="3356232" cy="369332"/>
          </a:xfrm>
          <a:prstGeom prst="rect">
            <a:avLst/>
          </a:prstGeom>
          <a:noFill/>
        </p:spPr>
        <p:txBody>
          <a:bodyPr wrap="square" rtlCol="0">
            <a:spAutoFit/>
          </a:bodyPr>
          <a:lstStyle/>
          <a:p>
            <a:r>
              <a:rPr lang="en-US" dirty="0" smtClean="0"/>
              <a:t>56 Expected Higgs events</a:t>
            </a:r>
            <a:endParaRPr lang="en-US" dirty="0"/>
          </a:p>
        </p:txBody>
      </p:sp>
      <p:sp>
        <p:nvSpPr>
          <p:cNvPr id="14" name="Rectangle 13"/>
          <p:cNvSpPr/>
          <p:nvPr/>
        </p:nvSpPr>
        <p:spPr>
          <a:xfrm>
            <a:off x="2286000" y="1997839"/>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3019718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13</a:t>
            </a:fld>
            <a:endParaRPr lang="en-US"/>
          </a:p>
        </p:txBody>
      </p:sp>
      <p:sp>
        <p:nvSpPr>
          <p:cNvPr id="6" name="Title 1"/>
          <p:cNvSpPr txBox="1">
            <a:spLocks/>
          </p:cNvSpPr>
          <p:nvPr/>
        </p:nvSpPr>
        <p:spPr>
          <a:xfrm>
            <a:off x="685800" y="67236"/>
            <a:ext cx="7770813" cy="1371600"/>
          </a:xfrm>
          <a:prstGeom prst="rect">
            <a:avLst/>
          </a:prstGeom>
          <a:effectLst/>
        </p:spPr>
        <p:txBody>
          <a:bodyPr vert="horz" lIns="91440" tIns="45720" rIns="91440" bIns="45720" rtlCol="0" anchor="ctr" anchorCtr="0">
            <a:noAutofit/>
          </a:bodyPr>
          <a:lst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H→ZZ→4l</a:t>
            </a:r>
            <a:endParaRPr lang="en-US" dirty="0"/>
          </a:p>
        </p:txBody>
      </p:sp>
      <p:pic>
        <p:nvPicPr>
          <p:cNvPr id="7" name="Picture 6" descr="AT_atlaslogo_2015.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7" y="165904"/>
            <a:ext cx="1496022" cy="1496022"/>
          </a:xfrm>
          <a:prstGeom prst="rect">
            <a:avLst/>
          </a:prstGeom>
        </p:spPr>
      </p:pic>
      <p:sp>
        <p:nvSpPr>
          <p:cNvPr id="8" name="TextBox 7"/>
          <p:cNvSpPr txBox="1"/>
          <p:nvPr/>
        </p:nvSpPr>
        <p:spPr>
          <a:xfrm>
            <a:off x="6483183" y="67236"/>
            <a:ext cx="2660817" cy="923330"/>
          </a:xfrm>
          <a:prstGeom prst="rect">
            <a:avLst/>
          </a:prstGeom>
          <a:noFill/>
        </p:spPr>
        <p:txBody>
          <a:bodyPr wrap="none" rtlCol="0">
            <a:spAutoFit/>
          </a:bodyPr>
          <a:lstStyle/>
          <a:p>
            <a:r>
              <a:rPr lang="en-US" dirty="0" smtClean="0"/>
              <a:t>ATLAS-CONF-2017-032</a:t>
            </a:r>
          </a:p>
          <a:p>
            <a:r>
              <a:rPr lang="en-US" b="1" dirty="0"/>
              <a:t>New at LHCP: 36.1 fb</a:t>
            </a:r>
            <a:r>
              <a:rPr lang="en-US" b="1" baseline="30000" dirty="0"/>
              <a:t>-1</a:t>
            </a:r>
          </a:p>
          <a:p>
            <a:endParaRPr lang="en-US" dirty="0"/>
          </a:p>
        </p:txBody>
      </p:sp>
      <p:pic>
        <p:nvPicPr>
          <p:cNvPr id="9" name="Picture 8"/>
          <p:cNvPicPr>
            <a:picLocks noChangeAspect="1"/>
          </p:cNvPicPr>
          <p:nvPr/>
        </p:nvPicPr>
        <p:blipFill>
          <a:blip r:embed="rId3"/>
          <a:stretch>
            <a:fillRect/>
          </a:stretch>
        </p:blipFill>
        <p:spPr>
          <a:xfrm>
            <a:off x="571119" y="2599173"/>
            <a:ext cx="4007447" cy="4047926"/>
          </a:xfrm>
          <a:prstGeom prst="rect">
            <a:avLst/>
          </a:prstGeom>
        </p:spPr>
      </p:pic>
      <p:pic>
        <p:nvPicPr>
          <p:cNvPr id="10" name="Picture 9"/>
          <p:cNvPicPr>
            <a:picLocks noChangeAspect="1"/>
          </p:cNvPicPr>
          <p:nvPr/>
        </p:nvPicPr>
        <p:blipFill>
          <a:blip r:embed="rId4"/>
          <a:stretch>
            <a:fillRect/>
          </a:stretch>
        </p:blipFill>
        <p:spPr>
          <a:xfrm>
            <a:off x="4838700" y="2599173"/>
            <a:ext cx="3983925" cy="4055067"/>
          </a:xfrm>
          <a:prstGeom prst="rect">
            <a:avLst/>
          </a:prstGeom>
        </p:spPr>
      </p:pic>
      <p:sp>
        <p:nvSpPr>
          <p:cNvPr id="12" name="Rectangle 11"/>
          <p:cNvSpPr/>
          <p:nvPr/>
        </p:nvSpPr>
        <p:spPr>
          <a:xfrm>
            <a:off x="1521469" y="2034071"/>
            <a:ext cx="5914529" cy="369332"/>
          </a:xfrm>
          <a:prstGeom prst="rect">
            <a:avLst/>
          </a:prstGeom>
          <a:solidFill>
            <a:schemeClr val="accent2">
              <a:lumMod val="60000"/>
              <a:lumOff val="40000"/>
            </a:schemeClr>
          </a:solidFill>
        </p:spPr>
        <p:txBody>
          <a:bodyPr wrap="square">
            <a:spAutoFit/>
          </a:bodyPr>
          <a:lstStyle/>
          <a:p>
            <a:pPr algn="ctr"/>
            <a:r>
              <a:rPr lang="en-US" dirty="0" smtClean="0"/>
              <a:t>Differential cross section distributions in jet and </a:t>
            </a:r>
            <a:r>
              <a:rPr lang="en-US" dirty="0" err="1" smtClean="0"/>
              <a:t>pT</a:t>
            </a:r>
            <a:r>
              <a:rPr lang="en-US" dirty="0" smtClean="0"/>
              <a:t> bins</a:t>
            </a:r>
            <a:endParaRPr lang="en-US" dirty="0"/>
          </a:p>
        </p:txBody>
      </p:sp>
    </p:spTree>
    <p:extLst>
      <p:ext uri="{BB962C8B-B14F-4D97-AF65-F5344CB8AC3E}">
        <p14:creationId xmlns:p14="http://schemas.microsoft.com/office/powerpoint/2010/main" val="3983452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4305300" y="6471677"/>
            <a:ext cx="533400" cy="365125"/>
          </a:xfrm>
        </p:spPr>
        <p:txBody>
          <a:bodyPr/>
          <a:lstStyle/>
          <a:p>
            <a:fld id="{A7D2486F-1782-2846-8CBC-0A695E99119A}" type="slidenum">
              <a:rPr lang="en-US" smtClean="0"/>
              <a:t>14</a:t>
            </a:fld>
            <a:endParaRPr lang="en-US"/>
          </a:p>
        </p:txBody>
      </p:sp>
      <p:sp>
        <p:nvSpPr>
          <p:cNvPr id="6" name="Title 1"/>
          <p:cNvSpPr txBox="1">
            <a:spLocks/>
          </p:cNvSpPr>
          <p:nvPr/>
        </p:nvSpPr>
        <p:spPr>
          <a:xfrm>
            <a:off x="685800" y="67236"/>
            <a:ext cx="7770813" cy="1371600"/>
          </a:xfrm>
          <a:prstGeom prst="rect">
            <a:avLst/>
          </a:prstGeom>
          <a:effectLst/>
        </p:spPr>
        <p:txBody>
          <a:bodyPr vert="horz" lIns="91440" tIns="45720" rIns="91440" bIns="45720" rtlCol="0" anchor="ctr" anchorCtr="0">
            <a:noAutofit/>
          </a:bodyPr>
          <a:lst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H→ZZ→4l</a:t>
            </a:r>
            <a:endParaRPr lang="en-US" dirty="0"/>
          </a:p>
        </p:txBody>
      </p:sp>
      <p:pic>
        <p:nvPicPr>
          <p:cNvPr id="7" name="Picture 6" descr="AT_atlaslogo_2015.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7" y="63280"/>
            <a:ext cx="1496022" cy="1496022"/>
          </a:xfrm>
          <a:prstGeom prst="rect">
            <a:avLst/>
          </a:prstGeom>
        </p:spPr>
      </p:pic>
      <p:sp>
        <p:nvSpPr>
          <p:cNvPr id="8" name="TextBox 7"/>
          <p:cNvSpPr txBox="1"/>
          <p:nvPr/>
        </p:nvSpPr>
        <p:spPr>
          <a:xfrm>
            <a:off x="6483183" y="67236"/>
            <a:ext cx="2660817" cy="923330"/>
          </a:xfrm>
          <a:prstGeom prst="rect">
            <a:avLst/>
          </a:prstGeom>
          <a:noFill/>
        </p:spPr>
        <p:txBody>
          <a:bodyPr wrap="none" rtlCol="0">
            <a:spAutoFit/>
          </a:bodyPr>
          <a:lstStyle/>
          <a:p>
            <a:r>
              <a:rPr lang="en-US" dirty="0" smtClean="0"/>
              <a:t>ATLAS-CONF-2017-032</a:t>
            </a:r>
          </a:p>
          <a:p>
            <a:r>
              <a:rPr lang="en-US" b="1" dirty="0"/>
              <a:t>New at LHCP: 36.1 fb</a:t>
            </a:r>
            <a:r>
              <a:rPr lang="en-US" b="1" baseline="30000" dirty="0"/>
              <a:t>-1</a:t>
            </a:r>
          </a:p>
          <a:p>
            <a:endParaRPr lang="en-US" dirty="0"/>
          </a:p>
        </p:txBody>
      </p:sp>
      <p:pic>
        <p:nvPicPr>
          <p:cNvPr id="2" name="Picture 1"/>
          <p:cNvPicPr>
            <a:picLocks noChangeAspect="1"/>
          </p:cNvPicPr>
          <p:nvPr/>
        </p:nvPicPr>
        <p:blipFill>
          <a:blip r:embed="rId4"/>
          <a:stretch>
            <a:fillRect/>
          </a:stretch>
        </p:blipFill>
        <p:spPr>
          <a:xfrm>
            <a:off x="3053852" y="2928802"/>
            <a:ext cx="2755490" cy="2808995"/>
          </a:xfrm>
          <a:prstGeom prst="rect">
            <a:avLst/>
          </a:prstGeom>
        </p:spPr>
      </p:pic>
      <p:pic>
        <p:nvPicPr>
          <p:cNvPr id="11" name="Picture 10"/>
          <p:cNvPicPr>
            <a:picLocks noChangeAspect="1"/>
          </p:cNvPicPr>
          <p:nvPr/>
        </p:nvPicPr>
        <p:blipFill>
          <a:blip r:embed="rId5"/>
          <a:stretch>
            <a:fillRect/>
          </a:stretch>
        </p:blipFill>
        <p:spPr>
          <a:xfrm>
            <a:off x="25447" y="2928803"/>
            <a:ext cx="2995696" cy="2808995"/>
          </a:xfrm>
          <a:prstGeom prst="rect">
            <a:avLst/>
          </a:prstGeom>
        </p:spPr>
      </p:pic>
      <p:pic>
        <p:nvPicPr>
          <p:cNvPr id="12" name="Picture 11"/>
          <p:cNvPicPr>
            <a:picLocks noChangeAspect="1"/>
          </p:cNvPicPr>
          <p:nvPr/>
        </p:nvPicPr>
        <p:blipFill>
          <a:blip r:embed="rId6"/>
          <a:stretch>
            <a:fillRect/>
          </a:stretch>
        </p:blipFill>
        <p:spPr>
          <a:xfrm>
            <a:off x="5981700" y="1185650"/>
            <a:ext cx="2827887" cy="2812574"/>
          </a:xfrm>
          <a:prstGeom prst="rect">
            <a:avLst/>
          </a:prstGeom>
        </p:spPr>
      </p:pic>
      <p:pic>
        <p:nvPicPr>
          <p:cNvPr id="13" name="Picture 12"/>
          <p:cNvPicPr>
            <a:picLocks noChangeAspect="1"/>
          </p:cNvPicPr>
          <p:nvPr/>
        </p:nvPicPr>
        <p:blipFill>
          <a:blip r:embed="rId7"/>
          <a:stretch>
            <a:fillRect/>
          </a:stretch>
        </p:blipFill>
        <p:spPr>
          <a:xfrm>
            <a:off x="5981700" y="4019848"/>
            <a:ext cx="2827887" cy="2838151"/>
          </a:xfrm>
          <a:prstGeom prst="rect">
            <a:avLst/>
          </a:prstGeom>
        </p:spPr>
      </p:pic>
      <p:sp>
        <p:nvSpPr>
          <p:cNvPr id="14" name="TextBox 13"/>
          <p:cNvSpPr txBox="1"/>
          <p:nvPr/>
        </p:nvSpPr>
        <p:spPr>
          <a:xfrm>
            <a:off x="0" y="5648001"/>
            <a:ext cx="5809341" cy="923330"/>
          </a:xfrm>
          <a:prstGeom prst="rect">
            <a:avLst/>
          </a:prstGeom>
          <a:noFill/>
        </p:spPr>
        <p:txBody>
          <a:bodyPr wrap="square" rtlCol="0">
            <a:spAutoFit/>
          </a:bodyPr>
          <a:lstStyle/>
          <a:p>
            <a:r>
              <a:rPr lang="en-US" dirty="0" smtClean="0"/>
              <a:t>Limits on modified contact terms between H and L/R-handed leptons. (Lepton </a:t>
            </a:r>
            <a:r>
              <a:rPr lang="en-US" dirty="0"/>
              <a:t>universality </a:t>
            </a:r>
            <a:r>
              <a:rPr lang="en-US" dirty="0" smtClean="0"/>
              <a:t>imposed</a:t>
            </a:r>
            <a:r>
              <a:rPr lang="en-US" dirty="0"/>
              <a:t>)</a:t>
            </a:r>
            <a:endParaRPr lang="en-US" dirty="0" smtClean="0"/>
          </a:p>
          <a:p>
            <a:r>
              <a:rPr lang="en-US" dirty="0" smtClean="0"/>
              <a:t>Limits on </a:t>
            </a:r>
            <a:r>
              <a:rPr lang="en-US" dirty="0" err="1" smtClean="0"/>
              <a:t>ε</a:t>
            </a:r>
            <a:r>
              <a:rPr lang="en-US" baseline="-25000" dirty="0" err="1" smtClean="0"/>
              <a:t>L</a:t>
            </a:r>
            <a:r>
              <a:rPr lang="en-US" dirty="0" smtClean="0"/>
              <a:t> and modified coupling to Z-boson</a:t>
            </a:r>
            <a:endParaRPr lang="en-US" dirty="0"/>
          </a:p>
        </p:txBody>
      </p:sp>
      <p:cxnSp>
        <p:nvCxnSpPr>
          <p:cNvPr id="16" name="Straight Arrow Connector 15"/>
          <p:cNvCxnSpPr/>
          <p:nvPr/>
        </p:nvCxnSpPr>
        <p:spPr>
          <a:xfrm flipV="1">
            <a:off x="5713019" y="3620673"/>
            <a:ext cx="1121466" cy="21480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838700" y="6316402"/>
            <a:ext cx="97064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711990" y="713567"/>
            <a:ext cx="1991876" cy="553998"/>
          </a:xfrm>
          <a:prstGeom prst="rect">
            <a:avLst/>
          </a:prstGeom>
          <a:noFill/>
        </p:spPr>
        <p:txBody>
          <a:bodyPr wrap="none" rtlCol="0">
            <a:spAutoFit/>
          </a:bodyPr>
          <a:lstStyle/>
          <a:p>
            <a:r>
              <a:rPr lang="en-US" sz="1200" dirty="0" smtClean="0">
                <a:hlinkClick r:id="rId8"/>
              </a:rPr>
              <a:t>Eleni </a:t>
            </a:r>
            <a:r>
              <a:rPr lang="en-US" sz="1200" dirty="0">
                <a:hlinkClick r:id="rId8"/>
              </a:rPr>
              <a:t>Mountricha @ LHCP</a:t>
            </a:r>
            <a:endParaRPr lang="en-US" sz="1200" dirty="0"/>
          </a:p>
          <a:p>
            <a:endParaRPr lang="en-US" dirty="0"/>
          </a:p>
        </p:txBody>
      </p:sp>
      <p:sp>
        <p:nvSpPr>
          <p:cNvPr id="20" name="TextBox 19"/>
          <p:cNvSpPr txBox="1"/>
          <p:nvPr/>
        </p:nvSpPr>
        <p:spPr>
          <a:xfrm>
            <a:off x="25447" y="1972456"/>
            <a:ext cx="4317107" cy="369332"/>
          </a:xfrm>
          <a:prstGeom prst="rect">
            <a:avLst/>
          </a:prstGeom>
          <a:noFill/>
        </p:spPr>
        <p:txBody>
          <a:bodyPr wrap="none" rtlCol="0">
            <a:spAutoFit/>
          </a:bodyPr>
          <a:lstStyle/>
          <a:p>
            <a:r>
              <a:rPr lang="en-US" dirty="0" smtClean="0"/>
              <a:t>Double differential m12 </a:t>
            </a:r>
            <a:r>
              <a:rPr lang="en-US" dirty="0" err="1" smtClean="0"/>
              <a:t>vs</a:t>
            </a:r>
            <a:r>
              <a:rPr lang="en-US" dirty="0" smtClean="0"/>
              <a:t> m34 decay rate</a:t>
            </a:r>
            <a:endParaRPr lang="en-US" dirty="0"/>
          </a:p>
        </p:txBody>
      </p:sp>
      <p:sp>
        <p:nvSpPr>
          <p:cNvPr id="23" name="Rectangle 22"/>
          <p:cNvSpPr/>
          <p:nvPr/>
        </p:nvSpPr>
        <p:spPr>
          <a:xfrm>
            <a:off x="143456" y="6509807"/>
            <a:ext cx="3428117" cy="369332"/>
          </a:xfrm>
          <a:prstGeom prst="rect">
            <a:avLst/>
          </a:prstGeom>
        </p:spPr>
        <p:txBody>
          <a:bodyPr wrap="none">
            <a:spAutoFit/>
          </a:bodyPr>
          <a:lstStyle/>
          <a:p>
            <a:r>
              <a:rPr lang="is-IS" baseline="30000" dirty="0" smtClean="0"/>
              <a:t>PseudoObservables:</a:t>
            </a:r>
            <a:r>
              <a:rPr lang="is-IS" dirty="0" smtClean="0"/>
              <a:t> </a:t>
            </a:r>
            <a:r>
              <a:rPr lang="is-IS" baseline="30000" dirty="0" smtClean="0"/>
              <a:t>Eur</a:t>
            </a:r>
            <a:r>
              <a:rPr lang="is-IS" baseline="30000" dirty="0"/>
              <a:t>. Phys. J. C (2015) 75:128</a:t>
            </a:r>
            <a:endParaRPr lang="en-US" dirty="0"/>
          </a:p>
        </p:txBody>
      </p:sp>
      <p:sp>
        <p:nvSpPr>
          <p:cNvPr id="24" name="TextBox 23"/>
          <p:cNvSpPr txBox="1"/>
          <p:nvPr/>
        </p:nvSpPr>
        <p:spPr>
          <a:xfrm>
            <a:off x="12829" y="1645268"/>
            <a:ext cx="5945799" cy="1077218"/>
          </a:xfrm>
          <a:prstGeom prst="rect">
            <a:avLst/>
          </a:prstGeom>
          <a:solidFill>
            <a:schemeClr val="accent1">
              <a:lumMod val="60000"/>
              <a:lumOff val="40000"/>
            </a:schemeClr>
          </a:solidFill>
        </p:spPr>
        <p:txBody>
          <a:bodyPr wrap="square" rtlCol="0">
            <a:spAutoFit/>
          </a:bodyPr>
          <a:lstStyle/>
          <a:p>
            <a:r>
              <a:rPr lang="en-US" sz="1600" dirty="0" smtClean="0"/>
              <a:t>Use differential </a:t>
            </a:r>
            <a:r>
              <a:rPr lang="en-US" sz="1600" dirty="0" err="1" smtClean="0"/>
              <a:t>fiducial</a:t>
            </a:r>
            <a:r>
              <a:rPr lang="en-US" sz="1600" dirty="0"/>
              <a:t> </a:t>
            </a:r>
            <a:r>
              <a:rPr lang="en-US" sz="1600" dirty="0" smtClean="0"/>
              <a:t>cross sections to look for BSM modified H interactions using pseudo-observables (PO).  </a:t>
            </a:r>
            <a:r>
              <a:rPr lang="en-US" sz="1600" dirty="0" smtClean="0">
                <a:sym typeface="Wingdings"/>
              </a:rPr>
              <a:t> </a:t>
            </a:r>
            <a:r>
              <a:rPr lang="en-US" sz="1600" b="1" dirty="0" smtClean="0">
                <a:sym typeface="Wingdings"/>
              </a:rPr>
              <a:t>PO = form factors </a:t>
            </a:r>
            <a:r>
              <a:rPr lang="en-US" sz="1600" b="1" dirty="0" err="1" smtClean="0">
                <a:sym typeface="Wingdings"/>
              </a:rPr>
              <a:t>parametrizing</a:t>
            </a:r>
            <a:r>
              <a:rPr lang="en-US" sz="1600" b="1" dirty="0" smtClean="0">
                <a:sym typeface="Wingdings"/>
              </a:rPr>
              <a:t> amplitudes of physical processes. </a:t>
            </a:r>
            <a:r>
              <a:rPr lang="en-US" sz="1600" dirty="0" smtClean="0"/>
              <a:t>Calculate the contribution to the double differential decay rate: m12 </a:t>
            </a:r>
            <a:r>
              <a:rPr lang="en-US" sz="1600" dirty="0" err="1"/>
              <a:t>vs</a:t>
            </a:r>
            <a:r>
              <a:rPr lang="en-US" sz="1600" dirty="0"/>
              <a:t> </a:t>
            </a:r>
            <a:r>
              <a:rPr lang="en-US" sz="1600" dirty="0" smtClean="0"/>
              <a:t>m34</a:t>
            </a:r>
            <a:endParaRPr lang="en-US" sz="1600" dirty="0"/>
          </a:p>
        </p:txBody>
      </p:sp>
      <p:sp>
        <p:nvSpPr>
          <p:cNvPr id="25" name="TextBox 24"/>
          <p:cNvSpPr txBox="1"/>
          <p:nvPr/>
        </p:nvSpPr>
        <p:spPr>
          <a:xfrm>
            <a:off x="3520257" y="6467470"/>
            <a:ext cx="803225" cy="338554"/>
          </a:xfrm>
          <a:prstGeom prst="rect">
            <a:avLst/>
          </a:prstGeom>
          <a:noFill/>
        </p:spPr>
        <p:txBody>
          <a:bodyPr wrap="none" rtlCol="0">
            <a:spAutoFit/>
          </a:bodyPr>
          <a:lstStyle/>
          <a:p>
            <a:r>
              <a:rPr lang="en-US" sz="1600" dirty="0" smtClean="0">
                <a:hlinkClick r:id="rId9"/>
              </a:rPr>
              <a:t>&amp; YR4 </a:t>
            </a:r>
            <a:endParaRPr lang="en-US" sz="1600" dirty="0"/>
          </a:p>
        </p:txBody>
      </p:sp>
    </p:spTree>
    <p:extLst>
      <p:ext uri="{BB962C8B-B14F-4D97-AF65-F5344CB8AC3E}">
        <p14:creationId xmlns:p14="http://schemas.microsoft.com/office/powerpoint/2010/main" val="3280337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Kathryn Grimm</a:t>
            </a:r>
            <a:endParaRPr lang="en-US" dirty="0"/>
          </a:p>
        </p:txBody>
      </p:sp>
      <p:sp>
        <p:nvSpPr>
          <p:cNvPr id="2" name="Title 1"/>
          <p:cNvSpPr>
            <a:spLocks noGrp="1"/>
          </p:cNvSpPr>
          <p:nvPr>
            <p:ph type="title"/>
          </p:nvPr>
        </p:nvSpPr>
        <p:spPr/>
        <p:txBody>
          <a:bodyPr/>
          <a:lstStyle/>
          <a:p>
            <a:r>
              <a:rPr lang="en-US" dirty="0" err="1"/>
              <a:t>H→</a:t>
            </a:r>
            <a:r>
              <a:rPr lang="en-US" dirty="0" err="1" smtClean="0"/>
              <a:t>γγCoupling</a:t>
            </a:r>
            <a:endParaRPr lang="en-US" dirty="0"/>
          </a:p>
        </p:txBody>
      </p:sp>
      <p:sp>
        <p:nvSpPr>
          <p:cNvPr id="3" name="Content Placeholder 2"/>
          <p:cNvSpPr>
            <a:spLocks noGrp="1"/>
          </p:cNvSpPr>
          <p:nvPr>
            <p:ph idx="1"/>
          </p:nvPr>
        </p:nvSpPr>
        <p:spPr>
          <a:xfrm>
            <a:off x="685800" y="1983920"/>
            <a:ext cx="7770813" cy="1583709"/>
          </a:xfrm>
        </p:spPr>
        <p:txBody>
          <a:bodyPr>
            <a:normAutofit fontScale="70000" lnSpcReduction="20000"/>
          </a:bodyPr>
          <a:lstStyle/>
          <a:p>
            <a:pPr>
              <a:lnSpc>
                <a:spcPct val="90000"/>
              </a:lnSpc>
            </a:pPr>
            <a:r>
              <a:rPr lang="en-US" dirty="0" smtClean="0"/>
              <a:t>Events separated into 14 categories depending on H production, kinematics</a:t>
            </a:r>
          </a:p>
          <a:p>
            <a:pPr>
              <a:lnSpc>
                <a:spcPct val="90000"/>
              </a:lnSpc>
            </a:pPr>
            <a:r>
              <a:rPr lang="en-US" dirty="0" smtClean="0"/>
              <a:t>Cross section ratios measured for each process in the STXS framework</a:t>
            </a:r>
          </a:p>
          <a:p>
            <a:pPr>
              <a:lnSpc>
                <a:spcPct val="90000"/>
              </a:lnSpc>
            </a:pPr>
            <a:r>
              <a:rPr lang="en-US" dirty="0" smtClean="0"/>
              <a:t>Coupling modifiers for vector bosons, fermions, photons, gluons</a:t>
            </a:r>
            <a:endParaRPr lang="en-US" dirty="0"/>
          </a:p>
          <a:p>
            <a:endParaRPr lang="en-US" dirty="0"/>
          </a:p>
        </p:txBody>
      </p:sp>
      <p:sp>
        <p:nvSpPr>
          <p:cNvPr id="5" name="Slide Number Placeholder 4"/>
          <p:cNvSpPr>
            <a:spLocks noGrp="1"/>
          </p:cNvSpPr>
          <p:nvPr>
            <p:ph type="sldNum" sz="quarter" idx="12"/>
          </p:nvPr>
        </p:nvSpPr>
        <p:spPr/>
        <p:txBody>
          <a:bodyPr/>
          <a:lstStyle/>
          <a:p>
            <a:fld id="{A7D2486F-1782-2846-8CBC-0A695E99119A}" type="slidenum">
              <a:rPr lang="en-US" smtClean="0"/>
              <a:t>15</a:t>
            </a:fld>
            <a:endParaRPr lang="en-US"/>
          </a:p>
        </p:txBody>
      </p:sp>
      <p:pic>
        <p:nvPicPr>
          <p:cNvPr id="6" name="Picture 5" descr="CMSlogo_color_label_1024_May20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59" y="705857"/>
            <a:ext cx="1079906" cy="1079906"/>
          </a:xfrm>
          <a:prstGeom prst="rect">
            <a:avLst/>
          </a:prstGeom>
        </p:spPr>
      </p:pic>
      <p:sp>
        <p:nvSpPr>
          <p:cNvPr id="8" name="Rectangle 7"/>
          <p:cNvSpPr/>
          <p:nvPr/>
        </p:nvSpPr>
        <p:spPr>
          <a:xfrm>
            <a:off x="6681898" y="67236"/>
            <a:ext cx="2330573" cy="646331"/>
          </a:xfrm>
          <a:prstGeom prst="rect">
            <a:avLst/>
          </a:prstGeom>
        </p:spPr>
        <p:txBody>
          <a:bodyPr wrap="none">
            <a:spAutoFit/>
          </a:bodyPr>
          <a:lstStyle/>
          <a:p>
            <a:r>
              <a:rPr lang="en-US" dirty="0" smtClean="0">
                <a:hlinkClick r:id="rId3"/>
              </a:rPr>
              <a:t>CMS-PAS-HIG-16-40</a:t>
            </a:r>
            <a:endParaRPr lang="en-US" dirty="0" smtClean="0"/>
          </a:p>
          <a:p>
            <a:r>
              <a:rPr lang="en-US" dirty="0"/>
              <a:t>May 2017 35.9 fb-</a:t>
            </a:r>
            <a:r>
              <a:rPr lang="en-US" dirty="0" smtClean="0"/>
              <a:t>1</a:t>
            </a:r>
            <a:endParaRPr lang="en-US" dirty="0"/>
          </a:p>
        </p:txBody>
      </p:sp>
      <p:sp>
        <p:nvSpPr>
          <p:cNvPr id="11" name="TextBox 10"/>
          <p:cNvSpPr txBox="1"/>
          <p:nvPr/>
        </p:nvSpPr>
        <p:spPr>
          <a:xfrm>
            <a:off x="2951242" y="3665152"/>
            <a:ext cx="29298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pic>
        <p:nvPicPr>
          <p:cNvPr id="13" name="Picture 12"/>
          <p:cNvPicPr>
            <a:picLocks noChangeAspect="1"/>
          </p:cNvPicPr>
          <p:nvPr/>
        </p:nvPicPr>
        <p:blipFill>
          <a:blip r:embed="rId4"/>
          <a:stretch>
            <a:fillRect/>
          </a:stretch>
        </p:blipFill>
        <p:spPr>
          <a:xfrm>
            <a:off x="4410874" y="3529145"/>
            <a:ext cx="4045739" cy="2759970"/>
          </a:xfrm>
          <a:prstGeom prst="rect">
            <a:avLst/>
          </a:prstGeom>
        </p:spPr>
      </p:pic>
      <p:pic>
        <p:nvPicPr>
          <p:cNvPr id="14" name="Picture 13"/>
          <p:cNvPicPr>
            <a:picLocks noChangeAspect="1"/>
          </p:cNvPicPr>
          <p:nvPr/>
        </p:nvPicPr>
        <p:blipFill>
          <a:blip r:embed="rId5"/>
          <a:stretch>
            <a:fillRect/>
          </a:stretch>
        </p:blipFill>
        <p:spPr>
          <a:xfrm>
            <a:off x="349624" y="3529145"/>
            <a:ext cx="3591185" cy="3216839"/>
          </a:xfrm>
          <a:prstGeom prst="rect">
            <a:avLst/>
          </a:prstGeom>
        </p:spPr>
      </p:pic>
      <p:pic>
        <p:nvPicPr>
          <p:cNvPr id="15" name="Picture 14" descr="Feynman_Hyy_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9192" y="800572"/>
            <a:ext cx="2203279" cy="1276527"/>
          </a:xfrm>
          <a:prstGeom prst="rect">
            <a:avLst/>
          </a:prstGeom>
        </p:spPr>
      </p:pic>
      <p:sp>
        <p:nvSpPr>
          <p:cNvPr id="16" name="TextBox 15"/>
          <p:cNvSpPr txBox="1"/>
          <p:nvPr/>
        </p:nvSpPr>
        <p:spPr>
          <a:xfrm>
            <a:off x="346130" y="3201842"/>
            <a:ext cx="3620377" cy="276999"/>
          </a:xfrm>
          <a:prstGeom prst="rect">
            <a:avLst/>
          </a:prstGeom>
          <a:noFill/>
        </p:spPr>
        <p:txBody>
          <a:bodyPr wrap="none" rtlCol="0">
            <a:spAutoFit/>
          </a:bodyPr>
          <a:lstStyle/>
          <a:p>
            <a:r>
              <a:rPr lang="en-US" sz="1200" dirty="0" smtClean="0"/>
              <a:t>Most likely values of coupling </a:t>
            </a:r>
            <a:r>
              <a:rPr lang="en-US" sz="1200" dirty="0"/>
              <a:t>modifiers </a:t>
            </a:r>
            <a:r>
              <a:rPr lang="en-US" sz="1200" dirty="0" err="1" smtClean="0"/>
              <a:t>κ</a:t>
            </a:r>
            <a:r>
              <a:rPr lang="en-US" sz="1200" baseline="-25000" dirty="0" err="1" smtClean="0"/>
              <a:t>g</a:t>
            </a:r>
            <a:r>
              <a:rPr lang="en-US" sz="1200" dirty="0" smtClean="0"/>
              <a:t> and </a:t>
            </a:r>
            <a:r>
              <a:rPr lang="en-US" sz="1200" dirty="0" err="1"/>
              <a:t>κ</a:t>
            </a:r>
            <a:r>
              <a:rPr lang="en-US" sz="1200" baseline="-25000" dirty="0" err="1" smtClean="0"/>
              <a:t>γ</a:t>
            </a:r>
            <a:endParaRPr lang="en-US" sz="1200" baseline="-25000" dirty="0"/>
          </a:p>
        </p:txBody>
      </p:sp>
      <p:cxnSp>
        <p:nvCxnSpPr>
          <p:cNvPr id="18" name="Straight Arrow Connector 17"/>
          <p:cNvCxnSpPr/>
          <p:nvPr/>
        </p:nvCxnSpPr>
        <p:spPr>
          <a:xfrm flipH="1">
            <a:off x="7389609" y="2693813"/>
            <a:ext cx="282242" cy="6926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4674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Higgs Cross Section Measurement: </a:t>
            </a:r>
            <a:r>
              <a:rPr lang="en-US" dirty="0" err="1"/>
              <a:t>H→γγ</a:t>
            </a:r>
            <a:endParaRPr lang="en-US" dirty="0"/>
          </a:p>
        </p:txBody>
      </p:sp>
      <p:sp>
        <p:nvSpPr>
          <p:cNvPr id="3" name="Content Placeholder 2"/>
          <p:cNvSpPr>
            <a:spLocks noGrp="1"/>
          </p:cNvSpPr>
          <p:nvPr>
            <p:ph idx="1"/>
          </p:nvPr>
        </p:nvSpPr>
        <p:spPr>
          <a:xfrm>
            <a:off x="-1" y="1937007"/>
            <a:ext cx="7543559" cy="990412"/>
          </a:xfrm>
        </p:spPr>
        <p:txBody>
          <a:bodyPr>
            <a:normAutofit fontScale="55000" lnSpcReduction="20000"/>
          </a:bodyPr>
          <a:lstStyle/>
          <a:p>
            <a:pPr>
              <a:lnSpc>
                <a:spcPct val="120000"/>
              </a:lnSpc>
            </a:pPr>
            <a:r>
              <a:rPr lang="en-US" dirty="0">
                <a:solidFill>
                  <a:schemeClr val="tx1"/>
                </a:solidFill>
              </a:rPr>
              <a:t>3</a:t>
            </a:r>
            <a:r>
              <a:rPr lang="en-US" dirty="0" smtClean="0">
                <a:solidFill>
                  <a:schemeClr val="tx1"/>
                </a:solidFill>
              </a:rPr>
              <a:t> untagged event categories based on expect mass resolution</a:t>
            </a:r>
            <a:endParaRPr lang="en-US" dirty="0" smtClean="0">
              <a:solidFill>
                <a:schemeClr val="tx1"/>
              </a:solidFill>
            </a:endParaRPr>
          </a:p>
          <a:p>
            <a:pPr>
              <a:lnSpc>
                <a:spcPct val="120000"/>
              </a:lnSpc>
            </a:pPr>
            <a:r>
              <a:rPr lang="en-US" dirty="0" err="1" smtClean="0">
                <a:solidFill>
                  <a:schemeClr val="tx1"/>
                </a:solidFill>
              </a:rPr>
              <a:t>Fiducial</a:t>
            </a:r>
            <a:r>
              <a:rPr lang="en-US" dirty="0" smtClean="0">
                <a:solidFill>
                  <a:schemeClr val="tx1"/>
                </a:solidFill>
              </a:rPr>
              <a:t> </a:t>
            </a:r>
            <a:r>
              <a:rPr lang="en-US" dirty="0" smtClean="0">
                <a:solidFill>
                  <a:schemeClr val="tx1"/>
                </a:solidFill>
              </a:rPr>
              <a:t>cross </a:t>
            </a:r>
            <a:r>
              <a:rPr lang="en-US" dirty="0">
                <a:solidFill>
                  <a:schemeClr val="tx1"/>
                </a:solidFill>
              </a:rPr>
              <a:t>sections </a:t>
            </a:r>
            <a:r>
              <a:rPr lang="en-US" dirty="0" smtClean="0">
                <a:solidFill>
                  <a:schemeClr val="tx1"/>
                </a:solidFill>
              </a:rPr>
              <a:t>consistent </a:t>
            </a:r>
            <a:r>
              <a:rPr lang="en-US" dirty="0">
                <a:solidFill>
                  <a:schemeClr val="tx1"/>
                </a:solidFill>
              </a:rPr>
              <a:t>with </a:t>
            </a:r>
            <a:r>
              <a:rPr lang="en-US" dirty="0" smtClean="0">
                <a:solidFill>
                  <a:schemeClr val="tx1"/>
                </a:solidFill>
              </a:rPr>
              <a:t>SM </a:t>
            </a:r>
            <a:r>
              <a:rPr lang="en-US" dirty="0" smtClean="0">
                <a:solidFill>
                  <a:schemeClr val="tx1"/>
                </a:solidFill>
              </a:rPr>
              <a:t>predictions. </a:t>
            </a:r>
            <a:r>
              <a:rPr lang="en-US" dirty="0" err="1"/>
              <a:t>σ</a:t>
            </a:r>
            <a:r>
              <a:rPr lang="en-US" baseline="-25000" dirty="0" err="1"/>
              <a:t>fiducial</a:t>
            </a:r>
            <a:r>
              <a:rPr lang="en-US" dirty="0"/>
              <a:t>= 84 ± 11 (stat) ± 7 (</a:t>
            </a:r>
            <a:r>
              <a:rPr lang="en-US" dirty="0" err="1"/>
              <a:t>syst</a:t>
            </a:r>
            <a:r>
              <a:rPr lang="en-US" dirty="0"/>
              <a:t>) </a:t>
            </a:r>
            <a:r>
              <a:rPr lang="en-US" dirty="0" err="1"/>
              <a:t>fb</a:t>
            </a:r>
            <a:endParaRPr lang="en-US" dirty="0"/>
          </a:p>
          <a:p>
            <a:endParaRPr lang="en-US" dirty="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16</a:t>
            </a:fld>
            <a:endParaRPr lang="en-US"/>
          </a:p>
        </p:txBody>
      </p:sp>
      <p:pic>
        <p:nvPicPr>
          <p:cNvPr id="9" name="Picture 8" descr="CMS-Hgg_CS_vsnje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862" y="2749395"/>
            <a:ext cx="3428578" cy="3259923"/>
          </a:xfrm>
          <a:prstGeom prst="rect">
            <a:avLst/>
          </a:prstGeom>
        </p:spPr>
      </p:pic>
      <p:pic>
        <p:nvPicPr>
          <p:cNvPr id="11" name="Picture 10" descr="CMS_Hgg_xs_vs_sqrt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79791" y="2883894"/>
            <a:ext cx="2816449" cy="2903501"/>
          </a:xfrm>
          <a:prstGeom prst="rect">
            <a:avLst/>
          </a:prstGeom>
        </p:spPr>
      </p:pic>
      <p:pic>
        <p:nvPicPr>
          <p:cNvPr id="12" name="Picture 11" descr="CMSlogo_color_label_1024_May201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759" y="705857"/>
            <a:ext cx="1079906" cy="1079906"/>
          </a:xfrm>
          <a:prstGeom prst="rect">
            <a:avLst/>
          </a:prstGeom>
        </p:spPr>
      </p:pic>
      <p:sp>
        <p:nvSpPr>
          <p:cNvPr id="13" name="Rectangle 12"/>
          <p:cNvSpPr/>
          <p:nvPr/>
        </p:nvSpPr>
        <p:spPr>
          <a:xfrm>
            <a:off x="6234580" y="1601097"/>
            <a:ext cx="2909420" cy="646331"/>
          </a:xfrm>
          <a:prstGeom prst="rect">
            <a:avLst/>
          </a:prstGeom>
        </p:spPr>
        <p:txBody>
          <a:bodyPr wrap="none">
            <a:spAutoFit/>
          </a:bodyPr>
          <a:lstStyle/>
          <a:p>
            <a:r>
              <a:rPr lang="nb-NO" dirty="0"/>
              <a:t>CMS-PAS-HIG-17-</a:t>
            </a:r>
            <a:r>
              <a:rPr lang="nb-NO" dirty="0" smtClean="0"/>
              <a:t>015</a:t>
            </a:r>
          </a:p>
          <a:p>
            <a:r>
              <a:rPr lang="en-US" dirty="0">
                <a:solidFill>
                  <a:srgbClr val="000000"/>
                </a:solidFill>
              </a:rPr>
              <a:t>CMS March 2017; </a:t>
            </a:r>
            <a:r>
              <a:rPr lang="en-US" dirty="0" smtClean="0">
                <a:solidFill>
                  <a:srgbClr val="000000"/>
                </a:solidFill>
              </a:rPr>
              <a:t> </a:t>
            </a:r>
            <a:r>
              <a:rPr lang="nb-NO" dirty="0" smtClean="0">
                <a:solidFill>
                  <a:srgbClr val="000000"/>
                </a:solidFill>
              </a:rPr>
              <a:t>34.5 </a:t>
            </a:r>
            <a:r>
              <a:rPr lang="nb-NO" dirty="0">
                <a:solidFill>
                  <a:srgbClr val="000000"/>
                </a:solidFill>
              </a:rPr>
              <a:t>fb</a:t>
            </a:r>
            <a:r>
              <a:rPr lang="nb-NO" baseline="30000" dirty="0">
                <a:solidFill>
                  <a:srgbClr val="000000"/>
                </a:solidFill>
              </a:rPr>
              <a:t>-</a:t>
            </a:r>
            <a:r>
              <a:rPr lang="nb-NO" baseline="30000" dirty="0" smtClean="0">
                <a:solidFill>
                  <a:srgbClr val="000000"/>
                </a:solidFill>
              </a:rPr>
              <a:t>1</a:t>
            </a:r>
            <a:endParaRPr lang="nb-NO" baseline="30000" dirty="0">
              <a:solidFill>
                <a:srgbClr val="000000"/>
              </a:solidFill>
            </a:endParaRPr>
          </a:p>
        </p:txBody>
      </p:sp>
      <p:sp>
        <p:nvSpPr>
          <p:cNvPr id="14" name="TextBox 13"/>
          <p:cNvSpPr txBox="1"/>
          <p:nvPr/>
        </p:nvSpPr>
        <p:spPr>
          <a:xfrm>
            <a:off x="4702624" y="6384546"/>
            <a:ext cx="4538359" cy="369332"/>
          </a:xfrm>
          <a:prstGeom prst="rect">
            <a:avLst/>
          </a:prstGeom>
          <a:noFill/>
        </p:spPr>
        <p:txBody>
          <a:bodyPr wrap="none" rtlCol="0">
            <a:spAutoFit/>
          </a:bodyPr>
          <a:lstStyle/>
          <a:p>
            <a:r>
              <a:rPr lang="en-US" dirty="0" smtClean="0"/>
              <a:t>Differential cross sections for N(jets), </a:t>
            </a:r>
            <a:r>
              <a:rPr lang="en-US" dirty="0" err="1" smtClean="0"/>
              <a:t>pT</a:t>
            </a:r>
            <a:r>
              <a:rPr lang="en-US" dirty="0" smtClean="0"/>
              <a:t>(H)</a:t>
            </a:r>
            <a:endParaRPr lang="en-US" dirty="0"/>
          </a:p>
        </p:txBody>
      </p:sp>
      <p:pic>
        <p:nvPicPr>
          <p:cNvPr id="6" name="Picture 5"/>
          <p:cNvPicPr>
            <a:picLocks noChangeAspect="1"/>
          </p:cNvPicPr>
          <p:nvPr/>
        </p:nvPicPr>
        <p:blipFill>
          <a:blip r:embed="rId6"/>
          <a:stretch>
            <a:fillRect/>
          </a:stretch>
        </p:blipFill>
        <p:spPr>
          <a:xfrm>
            <a:off x="175759" y="3352269"/>
            <a:ext cx="2331609" cy="1432388"/>
          </a:xfrm>
          <a:prstGeom prst="rect">
            <a:avLst/>
          </a:prstGeom>
        </p:spPr>
      </p:pic>
      <p:sp>
        <p:nvSpPr>
          <p:cNvPr id="16" name="Footer Placeholder 3"/>
          <p:cNvSpPr txBox="1">
            <a:spLocks/>
          </p:cNvSpPr>
          <p:nvPr/>
        </p:nvSpPr>
        <p:spPr>
          <a:xfrm>
            <a:off x="1561447" y="6298162"/>
            <a:ext cx="31555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Lancaster University, HEFT 2017</a:t>
            </a:r>
            <a:endParaRPr lang="en-US" dirty="0"/>
          </a:p>
        </p:txBody>
      </p:sp>
    </p:spTree>
    <p:extLst>
      <p:ext uri="{BB962C8B-B14F-4D97-AF65-F5344CB8AC3E}">
        <p14:creationId xmlns:p14="http://schemas.microsoft.com/office/powerpoint/2010/main" val="2508970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293" y="67236"/>
            <a:ext cx="7770813" cy="1371600"/>
          </a:xfrm>
        </p:spPr>
        <p:txBody>
          <a:bodyPr/>
          <a:lstStyle/>
          <a:p>
            <a:r>
              <a:rPr lang="en-US" dirty="0"/>
              <a:t>Higgs Cross Section Measurement: </a:t>
            </a:r>
            <a:r>
              <a:rPr lang="en-US" dirty="0" err="1"/>
              <a:t>H</a:t>
            </a:r>
            <a:r>
              <a:rPr lang="en-US" dirty="0" err="1" smtClean="0"/>
              <a:t>→γγ</a:t>
            </a:r>
            <a:endParaRPr lang="en-US" dirty="0"/>
          </a:p>
        </p:txBody>
      </p:sp>
      <p:sp>
        <p:nvSpPr>
          <p:cNvPr id="3" name="Content Placeholder 2"/>
          <p:cNvSpPr>
            <a:spLocks noGrp="1"/>
          </p:cNvSpPr>
          <p:nvPr>
            <p:ph idx="1"/>
          </p:nvPr>
        </p:nvSpPr>
        <p:spPr>
          <a:xfrm>
            <a:off x="349624" y="1850866"/>
            <a:ext cx="4183404" cy="1510157"/>
          </a:xfrm>
        </p:spPr>
        <p:txBody>
          <a:bodyPr>
            <a:normAutofit fontScale="70000" lnSpcReduction="20000"/>
          </a:bodyPr>
          <a:lstStyle/>
          <a:p>
            <a:pPr>
              <a:lnSpc>
                <a:spcPct val="70000"/>
              </a:lnSpc>
            </a:pPr>
            <a:r>
              <a:rPr lang="en-US" dirty="0" smtClean="0"/>
              <a:t>Couplings measurement</a:t>
            </a:r>
          </a:p>
          <a:p>
            <a:pPr>
              <a:lnSpc>
                <a:spcPct val="70000"/>
              </a:lnSpc>
            </a:pPr>
            <a:r>
              <a:rPr lang="en-US" dirty="0"/>
              <a:t>Simplified template cross </a:t>
            </a:r>
            <a:r>
              <a:rPr lang="en-US" dirty="0" smtClean="0"/>
              <a:t>sections</a:t>
            </a:r>
          </a:p>
          <a:p>
            <a:pPr>
              <a:lnSpc>
                <a:spcPct val="70000"/>
              </a:lnSpc>
            </a:pPr>
            <a:r>
              <a:rPr lang="en-US" dirty="0" err="1" smtClean="0"/>
              <a:t>Fiducial</a:t>
            </a:r>
            <a:r>
              <a:rPr lang="en-US" dirty="0" smtClean="0"/>
              <a:t> &amp; total-production x-sections</a:t>
            </a:r>
          </a:p>
          <a:p>
            <a:pPr lvl="1">
              <a:lnSpc>
                <a:spcPct val="70000"/>
              </a:lnSpc>
            </a:pPr>
            <a:r>
              <a:rPr lang="en-US" dirty="0" smtClean="0"/>
              <a:t>Use </a:t>
            </a:r>
            <a:r>
              <a:rPr lang="en-US" dirty="0"/>
              <a:t>3 </a:t>
            </a:r>
            <a:r>
              <a:rPr lang="en-US" dirty="0" err="1"/>
              <a:t>fiducial</a:t>
            </a:r>
            <a:r>
              <a:rPr lang="en-US" dirty="0"/>
              <a:t> phase space regions.</a:t>
            </a:r>
            <a:endParaRPr lang="en-US" dirty="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17</a:t>
            </a:fld>
            <a:endParaRPr lang="en-US"/>
          </a:p>
        </p:txBody>
      </p:sp>
      <p:pic>
        <p:nvPicPr>
          <p:cNvPr id="6" name="Picture 5" descr="ATLAS-Hgg-CS_vsnjet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700" y="3648803"/>
            <a:ext cx="3238753" cy="3141647"/>
          </a:xfrm>
          <a:prstGeom prst="rect">
            <a:avLst/>
          </a:prstGeom>
        </p:spPr>
      </p:pic>
      <p:pic>
        <p:nvPicPr>
          <p:cNvPr id="8" name="Picture 7" descr="ATLAS-Hgg-CS_vsnjets_theory.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786" y="3512592"/>
            <a:ext cx="3395008" cy="3293217"/>
          </a:xfrm>
          <a:prstGeom prst="rect">
            <a:avLst/>
          </a:prstGeom>
        </p:spPr>
      </p:pic>
      <p:pic>
        <p:nvPicPr>
          <p:cNvPr id="9" name="Picture 8" descr="AT_atlaslogo_2015.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47" y="165904"/>
            <a:ext cx="1496022" cy="1496022"/>
          </a:xfrm>
          <a:prstGeom prst="rect">
            <a:avLst/>
          </a:prstGeom>
        </p:spPr>
      </p:pic>
      <p:sp>
        <p:nvSpPr>
          <p:cNvPr id="7" name="Rectangle 6"/>
          <p:cNvSpPr/>
          <p:nvPr/>
        </p:nvSpPr>
        <p:spPr>
          <a:xfrm>
            <a:off x="5414794" y="1680397"/>
            <a:ext cx="3729206" cy="369332"/>
          </a:xfrm>
          <a:prstGeom prst="rect">
            <a:avLst/>
          </a:prstGeom>
        </p:spPr>
        <p:txBody>
          <a:bodyPr wrap="none">
            <a:spAutoFit/>
          </a:bodyPr>
          <a:lstStyle/>
          <a:p>
            <a:r>
              <a:rPr lang="en-US" dirty="0" smtClean="0">
                <a:hlinkClick r:id="rId6"/>
              </a:rPr>
              <a:t>Aug 2016: ATLAS</a:t>
            </a:r>
            <a:r>
              <a:rPr lang="en-US" dirty="0">
                <a:hlinkClick r:id="rId6"/>
              </a:rPr>
              <a:t>-CONF-2016-067</a:t>
            </a:r>
            <a:endParaRPr lang="en-US" dirty="0"/>
          </a:p>
        </p:txBody>
      </p:sp>
      <p:cxnSp>
        <p:nvCxnSpPr>
          <p:cNvPr id="13" name="Straight Arrow Connector 12"/>
          <p:cNvCxnSpPr/>
          <p:nvPr/>
        </p:nvCxnSpPr>
        <p:spPr>
          <a:xfrm>
            <a:off x="3785166" y="3075380"/>
            <a:ext cx="7478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7"/>
          <a:stretch>
            <a:fillRect/>
          </a:stretch>
        </p:blipFill>
        <p:spPr>
          <a:xfrm>
            <a:off x="4595372" y="2133400"/>
            <a:ext cx="4128734" cy="1379192"/>
          </a:xfrm>
          <a:prstGeom prst="rect">
            <a:avLst/>
          </a:prstGeom>
        </p:spPr>
      </p:pic>
      <p:pic>
        <p:nvPicPr>
          <p:cNvPr id="10" name="Picture 9"/>
          <p:cNvPicPr>
            <a:picLocks noChangeAspect="1"/>
          </p:cNvPicPr>
          <p:nvPr/>
        </p:nvPicPr>
        <p:blipFill>
          <a:blip r:embed="rId8"/>
          <a:stretch>
            <a:fillRect/>
          </a:stretch>
        </p:blipFill>
        <p:spPr>
          <a:xfrm>
            <a:off x="4359348" y="3648803"/>
            <a:ext cx="4504356" cy="3189273"/>
          </a:xfrm>
          <a:prstGeom prst="rect">
            <a:avLst/>
          </a:prstGeom>
        </p:spPr>
      </p:pic>
    </p:spTree>
    <p:extLst>
      <p:ext uri="{BB962C8B-B14F-4D97-AF65-F5344CB8AC3E}">
        <p14:creationId xmlns:p14="http://schemas.microsoft.com/office/powerpoint/2010/main" val="2748055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468" y="67236"/>
            <a:ext cx="7622531" cy="964758"/>
          </a:xfrm>
        </p:spPr>
        <p:txBody>
          <a:bodyPr/>
          <a:lstStyle/>
          <a:p>
            <a:r>
              <a:rPr lang="en-US" dirty="0" err="1"/>
              <a:t>H→</a:t>
            </a:r>
            <a:r>
              <a:rPr lang="en-US" dirty="0" err="1" smtClean="0"/>
              <a:t>γγ</a:t>
            </a:r>
            <a:r>
              <a:rPr lang="en-US" dirty="0"/>
              <a:t>+</a:t>
            </a:r>
            <a:r>
              <a:rPr lang="en-US" dirty="0" smtClean="0"/>
              <a:t> H→ZZ Combo</a:t>
            </a:r>
            <a:endParaRPr lang="en-US" dirty="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18</a:t>
            </a:fld>
            <a:endParaRPr lang="en-US"/>
          </a:p>
        </p:txBody>
      </p:sp>
      <p:pic>
        <p:nvPicPr>
          <p:cNvPr id="7" name="Picture 6" descr="ATLAS_Hyy_HZZ_Combo_circl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24" y="3256259"/>
            <a:ext cx="4733797" cy="3397981"/>
          </a:xfrm>
          <a:prstGeom prst="rect">
            <a:avLst/>
          </a:prstGeom>
        </p:spPr>
      </p:pic>
      <p:pic>
        <p:nvPicPr>
          <p:cNvPr id="8" name="Picture 7" descr="ATLAS_Hyy_HZZ_Combo_ProdStrength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1581" y="2398511"/>
            <a:ext cx="3287464" cy="4255729"/>
          </a:xfrm>
          <a:prstGeom prst="rect">
            <a:avLst/>
          </a:prstGeom>
        </p:spPr>
      </p:pic>
      <p:sp>
        <p:nvSpPr>
          <p:cNvPr id="9" name="TextBox 8"/>
          <p:cNvSpPr txBox="1"/>
          <p:nvPr/>
        </p:nvSpPr>
        <p:spPr>
          <a:xfrm>
            <a:off x="978378" y="2064728"/>
            <a:ext cx="4301666" cy="923330"/>
          </a:xfrm>
          <a:prstGeom prst="rect">
            <a:avLst/>
          </a:prstGeom>
          <a:solidFill>
            <a:schemeClr val="accent1">
              <a:lumMod val="60000"/>
              <a:lumOff val="40000"/>
            </a:schemeClr>
          </a:solidFill>
        </p:spPr>
        <p:txBody>
          <a:bodyPr wrap="none" rtlCol="0">
            <a:spAutoFit/>
          </a:bodyPr>
          <a:lstStyle/>
          <a:p>
            <a:r>
              <a:rPr lang="en-US" dirty="0" smtClean="0"/>
              <a:t>Run 2 Combo:</a:t>
            </a:r>
          </a:p>
          <a:p>
            <a:r>
              <a:rPr lang="en-US" dirty="0" smtClean="0"/>
              <a:t>Stage</a:t>
            </a:r>
            <a:r>
              <a:rPr lang="en-US" dirty="0" smtClean="0"/>
              <a:t>-0 simplified template cross sections </a:t>
            </a:r>
            <a:endParaRPr lang="en-US" dirty="0" smtClean="0"/>
          </a:p>
          <a:p>
            <a:r>
              <a:rPr lang="en-US" dirty="0" err="1" smtClean="0"/>
              <a:t>Fiducial</a:t>
            </a:r>
            <a:r>
              <a:rPr lang="en-US" dirty="0" smtClean="0"/>
              <a:t> Cross Section</a:t>
            </a:r>
            <a:endParaRPr lang="en-US" dirty="0"/>
          </a:p>
        </p:txBody>
      </p:sp>
      <p:sp>
        <p:nvSpPr>
          <p:cNvPr id="10" name="Rectangle 9"/>
          <p:cNvSpPr/>
          <p:nvPr/>
        </p:nvSpPr>
        <p:spPr>
          <a:xfrm>
            <a:off x="349624" y="3996430"/>
            <a:ext cx="4733797" cy="954107"/>
          </a:xfrm>
          <a:prstGeom prst="rect">
            <a:avLst/>
          </a:prstGeom>
          <a:solidFill>
            <a:schemeClr val="bg2"/>
          </a:solidFill>
        </p:spPr>
        <p:txBody>
          <a:bodyPr wrap="square">
            <a:spAutoFit/>
          </a:bodyPr>
          <a:lstStyle/>
          <a:p>
            <a:pPr algn="ctr"/>
            <a:r>
              <a:rPr lang="en-US" sz="1400" dirty="0"/>
              <a:t>Products of Higgs boson production cross sections of process </a:t>
            </a:r>
            <a:r>
              <a:rPr lang="en-US" sz="1400" dirty="0" err="1" smtClean="0"/>
              <a:t>i</a:t>
            </a:r>
            <a:r>
              <a:rPr lang="en-US" sz="1400" dirty="0" smtClean="0"/>
              <a:t> </a:t>
            </a:r>
            <a:r>
              <a:rPr lang="en-US" sz="1400" dirty="0"/>
              <a:t>and branching ratios to the </a:t>
            </a:r>
            <a:r>
              <a:rPr lang="en-US" sz="1400" dirty="0" smtClean="0"/>
              <a:t>final state </a:t>
            </a:r>
            <a:r>
              <a:rPr lang="en-US" sz="1400" dirty="0"/>
              <a:t>f </a:t>
            </a:r>
            <a:r>
              <a:rPr lang="en-US" sz="1400" dirty="0" smtClean="0"/>
              <a:t>:</a:t>
            </a:r>
          </a:p>
          <a:p>
            <a:pPr algn="ctr"/>
            <a:r>
              <a:rPr lang="en-US" sz="1400" dirty="0" smtClean="0"/>
              <a:t> </a:t>
            </a:r>
            <a:r>
              <a:rPr lang="en-US" sz="1400" dirty="0" err="1" smtClean="0"/>
              <a:t>σ</a:t>
            </a:r>
            <a:r>
              <a:rPr lang="en-US" sz="1400" baseline="-25000" dirty="0" err="1" smtClean="0"/>
              <a:t>i</a:t>
            </a:r>
            <a:r>
              <a:rPr lang="en-US" sz="1400" dirty="0" smtClean="0"/>
              <a:t> </a:t>
            </a:r>
            <a:r>
              <a:rPr lang="en-US" sz="1400" dirty="0"/>
              <a:t>· </a:t>
            </a:r>
            <a:r>
              <a:rPr lang="en-US" sz="1400" dirty="0" smtClean="0"/>
              <a:t>B</a:t>
            </a:r>
            <a:r>
              <a:rPr lang="en-US" sz="1400" baseline="30000" dirty="0" smtClean="0"/>
              <a:t>f</a:t>
            </a:r>
            <a:r>
              <a:rPr lang="en-US" sz="1400" dirty="0" smtClean="0"/>
              <a:t> </a:t>
            </a:r>
            <a:r>
              <a:rPr lang="en-US" sz="1400" dirty="0" smtClean="0"/>
              <a:t> </a:t>
            </a:r>
          </a:p>
          <a:p>
            <a:pPr algn="ctr"/>
            <a:r>
              <a:rPr lang="en-US" sz="1400" dirty="0" smtClean="0"/>
              <a:t>reported </a:t>
            </a:r>
            <a:r>
              <a:rPr lang="en-US" sz="1400" dirty="0"/>
              <a:t>for |</a:t>
            </a:r>
            <a:r>
              <a:rPr lang="en-US" sz="1400" dirty="0" smtClean="0"/>
              <a:t>y(H) </a:t>
            </a:r>
            <a:r>
              <a:rPr lang="en-US" sz="1400" dirty="0"/>
              <a:t>| &lt; </a:t>
            </a:r>
            <a:r>
              <a:rPr lang="en-US" sz="1400" dirty="0" smtClean="0"/>
              <a:t>2.5</a:t>
            </a:r>
            <a:endParaRPr lang="en-US" sz="1400" dirty="0"/>
          </a:p>
        </p:txBody>
      </p:sp>
      <p:pic>
        <p:nvPicPr>
          <p:cNvPr id="12" name="Picture 11" descr="AT_atlaslogo_2015.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47" y="-14926"/>
            <a:ext cx="1496022" cy="1496022"/>
          </a:xfrm>
          <a:prstGeom prst="rect">
            <a:avLst/>
          </a:prstGeom>
        </p:spPr>
      </p:pic>
      <p:sp>
        <p:nvSpPr>
          <p:cNvPr id="13" name="Rectangle 12"/>
          <p:cNvSpPr/>
          <p:nvPr/>
        </p:nvSpPr>
        <p:spPr>
          <a:xfrm>
            <a:off x="6166644" y="961449"/>
            <a:ext cx="2660817" cy="646331"/>
          </a:xfrm>
          <a:prstGeom prst="rect">
            <a:avLst/>
          </a:prstGeom>
        </p:spPr>
        <p:txBody>
          <a:bodyPr wrap="none">
            <a:spAutoFit/>
          </a:bodyPr>
          <a:lstStyle/>
          <a:p>
            <a:r>
              <a:rPr lang="en-US" dirty="0"/>
              <a:t>ATLAS-CONF-2016-</a:t>
            </a:r>
            <a:r>
              <a:rPr lang="en-US" dirty="0" smtClean="0"/>
              <a:t>081</a:t>
            </a:r>
          </a:p>
          <a:p>
            <a:pPr lvl="3"/>
            <a:r>
              <a:rPr lang="en-US" dirty="0" smtClean="0"/>
              <a:t>Aug 2016</a:t>
            </a:r>
            <a:endParaRPr lang="en-US" dirty="0"/>
          </a:p>
        </p:txBody>
      </p:sp>
      <p:pic>
        <p:nvPicPr>
          <p:cNvPr id="3" name="Picture 2" descr="atlas_Hyy_xs_vs_s.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324" y="3256259"/>
            <a:ext cx="5145428" cy="3484734"/>
          </a:xfrm>
          <a:prstGeom prst="rect">
            <a:avLst/>
          </a:prstGeom>
        </p:spPr>
      </p:pic>
      <p:cxnSp>
        <p:nvCxnSpPr>
          <p:cNvPr id="11" name="Straight Arrow Connector 10"/>
          <p:cNvCxnSpPr/>
          <p:nvPr/>
        </p:nvCxnSpPr>
        <p:spPr>
          <a:xfrm>
            <a:off x="5290752" y="2778355"/>
            <a:ext cx="430829" cy="3175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681299" y="3095881"/>
            <a:ext cx="0" cy="4958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158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26" y="1626440"/>
            <a:ext cx="8557064" cy="1472184"/>
          </a:xfrm>
        </p:spPr>
        <p:txBody>
          <a:bodyPr/>
          <a:lstStyle/>
          <a:p>
            <a:r>
              <a:rPr lang="en-US" dirty="0" smtClean="0"/>
              <a:t>Results </a:t>
            </a:r>
            <a:r>
              <a:rPr lang="en-US" dirty="0" smtClean="0"/>
              <a:t>from </a:t>
            </a:r>
            <a:r>
              <a:rPr lang="en-US" dirty="0" err="1" smtClean="0"/>
              <a:t>H</a:t>
            </a:r>
            <a:r>
              <a:rPr lang="en-US" dirty="0" err="1"/>
              <a:t>→</a:t>
            </a:r>
            <a:r>
              <a:rPr lang="en-US" dirty="0" err="1" smtClean="0"/>
              <a:t>ττ</a:t>
            </a:r>
            <a:r>
              <a:rPr lang="en-US" dirty="0"/>
              <a:t>, </a:t>
            </a:r>
            <a:r>
              <a:rPr lang="en-US" dirty="0" err="1"/>
              <a:t>H→</a:t>
            </a:r>
            <a:r>
              <a:rPr lang="en-US" dirty="0" err="1" smtClean="0"/>
              <a:t>μμ</a:t>
            </a:r>
            <a:r>
              <a:rPr lang="en-US" dirty="0" smtClean="0"/>
              <a:t>, </a:t>
            </a:r>
            <a:r>
              <a:rPr lang="en-US" dirty="0"/>
              <a:t>H→</a:t>
            </a:r>
            <a:r>
              <a:rPr lang="en-US" dirty="0" smtClean="0"/>
              <a:t>WW, </a:t>
            </a:r>
            <a:r>
              <a:rPr lang="en-US" dirty="0" err="1" smtClean="0"/>
              <a:t>ttH</a:t>
            </a:r>
            <a:r>
              <a:rPr lang="en-US" dirty="0" smtClean="0"/>
              <a:t>, HH  </a:t>
            </a:r>
            <a:endParaRPr lang="en-US" dirty="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19</a:t>
            </a:fld>
            <a:endParaRPr lang="en-US"/>
          </a:p>
        </p:txBody>
      </p:sp>
      <p:pic>
        <p:nvPicPr>
          <p:cNvPr id="6" name="Picture 5" descr="AT_atlaslogo_2015.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988" y="3899950"/>
            <a:ext cx="1496022" cy="1496022"/>
          </a:xfrm>
          <a:prstGeom prst="rect">
            <a:avLst/>
          </a:prstGeom>
        </p:spPr>
      </p:pic>
      <p:pic>
        <p:nvPicPr>
          <p:cNvPr id="7" name="Picture 6" descr="CMSlogo_color_label_1024_May20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948" y="3899950"/>
            <a:ext cx="1496022" cy="1496022"/>
          </a:xfrm>
          <a:prstGeom prst="rect">
            <a:avLst/>
          </a:prstGeom>
        </p:spPr>
      </p:pic>
      <p:sp>
        <p:nvSpPr>
          <p:cNvPr id="8" name="Footer Placeholder 3"/>
          <p:cNvSpPr txBox="1">
            <a:spLocks/>
          </p:cNvSpPr>
          <p:nvPr/>
        </p:nvSpPr>
        <p:spPr>
          <a:xfrm>
            <a:off x="1561447" y="6298162"/>
            <a:ext cx="31555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Lancaster University, HEFT 2017</a:t>
            </a:r>
            <a:endParaRPr lang="en-US" dirty="0"/>
          </a:p>
        </p:txBody>
      </p:sp>
    </p:spTree>
    <p:extLst>
      <p:ext uri="{BB962C8B-B14F-4D97-AF65-F5344CB8AC3E}">
        <p14:creationId xmlns:p14="http://schemas.microsoft.com/office/powerpoint/2010/main" val="233379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newest and best measurements for Higgs couplings, cross sections, and </a:t>
            </a:r>
            <a:r>
              <a:rPr lang="en-US" dirty="0" err="1" smtClean="0"/>
              <a:t>m</a:t>
            </a:r>
            <a:r>
              <a:rPr lang="en-US" baseline="-25000" dirty="0" err="1" smtClean="0"/>
              <a:t>H</a:t>
            </a:r>
            <a:endParaRPr lang="en-US" dirty="0" smtClean="0"/>
          </a:p>
          <a:p>
            <a:pPr lvl="1"/>
            <a:r>
              <a:rPr lang="en-US" dirty="0" smtClean="0">
                <a:sym typeface="Wingdings"/>
              </a:rPr>
              <a:t> Spring 2017 results from both ATLAS and CMS in the most sensitive channels, </a:t>
            </a:r>
            <a:r>
              <a:rPr lang="en-US" dirty="0" err="1"/>
              <a:t>H→</a:t>
            </a:r>
            <a:r>
              <a:rPr lang="en-US" dirty="0" err="1" smtClean="0"/>
              <a:t>γγ</a:t>
            </a:r>
            <a:r>
              <a:rPr lang="en-US" dirty="0" smtClean="0"/>
              <a:t> and </a:t>
            </a:r>
            <a:r>
              <a:rPr lang="en-US" dirty="0"/>
              <a:t>H→</a:t>
            </a:r>
            <a:r>
              <a:rPr lang="en-US" dirty="0" smtClean="0"/>
              <a:t>ZZ→</a:t>
            </a:r>
            <a:r>
              <a:rPr lang="en-US" dirty="0" smtClean="0"/>
              <a:t>4l</a:t>
            </a:r>
          </a:p>
          <a:p>
            <a:pPr lvl="1"/>
            <a:r>
              <a:rPr lang="en-US" dirty="0" smtClean="0"/>
              <a:t>Many results now presented using Simplified Template Cross Sections (STXS), </a:t>
            </a:r>
            <a:r>
              <a:rPr lang="en-US" dirty="0" err="1" smtClean="0"/>
              <a:t>PseudoObservables</a:t>
            </a:r>
            <a:r>
              <a:rPr lang="en-US" dirty="0" smtClean="0"/>
              <a:t>, </a:t>
            </a:r>
            <a:r>
              <a:rPr lang="en-US" dirty="0" err="1" smtClean="0"/>
              <a:t>fiducial</a:t>
            </a:r>
            <a:r>
              <a:rPr lang="en-US" dirty="0" smtClean="0"/>
              <a:t> cross sections.</a:t>
            </a:r>
            <a:endParaRPr lang="en-US" dirty="0" smtClean="0"/>
          </a:p>
          <a:p>
            <a:r>
              <a:rPr lang="en-US" dirty="0" smtClean="0"/>
              <a:t>Overview of other couplings and properties measurements: H-Fermion (tau, </a:t>
            </a:r>
            <a:r>
              <a:rPr lang="en-US" dirty="0" smtClean="0"/>
              <a:t>mu, </a:t>
            </a:r>
            <a:r>
              <a:rPr lang="en-US" dirty="0" smtClean="0"/>
              <a:t>top)</a:t>
            </a:r>
            <a:r>
              <a:rPr lang="en-US" dirty="0" smtClean="0"/>
              <a:t>,HWW, </a:t>
            </a:r>
            <a:r>
              <a:rPr lang="en-US" dirty="0" smtClean="0"/>
              <a:t>self-coupling, CP measurements</a:t>
            </a:r>
          </a:p>
          <a:p>
            <a:r>
              <a:rPr lang="en-US" dirty="0" smtClean="0"/>
              <a:t>Review of the </a:t>
            </a:r>
            <a:r>
              <a:rPr lang="en-US" dirty="0" smtClean="0"/>
              <a:t>Run 1 ATLAS</a:t>
            </a:r>
            <a:r>
              <a:rPr lang="en-US" dirty="0" smtClean="0"/>
              <a:t>+CMS </a:t>
            </a:r>
            <a:r>
              <a:rPr lang="en-US" dirty="0" smtClean="0"/>
              <a:t>Combination</a:t>
            </a:r>
          </a:p>
          <a:p>
            <a:pPr lvl="1"/>
            <a:r>
              <a:rPr lang="en-US" dirty="0" smtClean="0"/>
              <a:t>The Kappa framework and cross section ratios</a:t>
            </a:r>
            <a:endParaRPr lang="en-US" dirty="0"/>
          </a:p>
          <a:p>
            <a:endParaRPr lang="en-US" dirty="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2</a:t>
            </a:fld>
            <a:endParaRPr lang="en-US"/>
          </a:p>
        </p:txBody>
      </p:sp>
      <p:pic>
        <p:nvPicPr>
          <p:cNvPr id="6" name="Picture 5" descr="LU - Logo - Reversed (RGB).png"/>
          <p:cNvPicPr>
            <a:picLocks noChangeAspect="1"/>
          </p:cNvPicPr>
          <p:nvPr/>
        </p:nvPicPr>
        <p:blipFill rotWithShape="1">
          <a:blip r:embed="rId2">
            <a:extLst>
              <a:ext uri="{28A0092B-C50C-407E-A947-70E740481C1C}">
                <a14:useLocalDpi xmlns:a14="http://schemas.microsoft.com/office/drawing/2010/main" val="0"/>
              </a:ext>
            </a:extLst>
          </a:blip>
          <a:srcRect l="73430" r="1"/>
          <a:stretch/>
        </p:blipFill>
        <p:spPr>
          <a:xfrm>
            <a:off x="8605265" y="6289115"/>
            <a:ext cx="481395" cy="568885"/>
          </a:xfrm>
          <a:prstGeom prst="rect">
            <a:avLst/>
          </a:prstGeom>
        </p:spPr>
      </p:pic>
      <p:sp>
        <p:nvSpPr>
          <p:cNvPr id="7" name="Footer Placeholder 3"/>
          <p:cNvSpPr txBox="1">
            <a:spLocks/>
          </p:cNvSpPr>
          <p:nvPr/>
        </p:nvSpPr>
        <p:spPr>
          <a:xfrm>
            <a:off x="1561447" y="6298162"/>
            <a:ext cx="31555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Lancaster University, HEFT 2017</a:t>
            </a:r>
            <a:endParaRPr lang="en-US" dirty="0"/>
          </a:p>
        </p:txBody>
      </p:sp>
    </p:spTree>
    <p:extLst>
      <p:ext uri="{BB962C8B-B14F-4D97-AF65-F5344CB8AC3E}">
        <p14:creationId xmlns:p14="http://schemas.microsoft.com/office/powerpoint/2010/main" val="2486995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t>H→</a:t>
            </a:r>
            <a:r>
              <a:rPr lang="en-US" dirty="0" err="1" smtClean="0"/>
              <a:t>ττ</a:t>
            </a:r>
            <a:endParaRPr lang="en-US" dirty="0"/>
          </a:p>
        </p:txBody>
      </p:sp>
      <p:sp>
        <p:nvSpPr>
          <p:cNvPr id="7" name="Content Placeholder 6"/>
          <p:cNvSpPr>
            <a:spLocks noGrp="1"/>
          </p:cNvSpPr>
          <p:nvPr>
            <p:ph idx="1"/>
          </p:nvPr>
        </p:nvSpPr>
        <p:spPr>
          <a:xfrm>
            <a:off x="685800" y="1939601"/>
            <a:ext cx="7770813" cy="930039"/>
          </a:xfrm>
        </p:spPr>
        <p:txBody>
          <a:bodyPr>
            <a:normAutofit fontScale="92500" lnSpcReduction="20000"/>
          </a:bodyPr>
          <a:lstStyle/>
          <a:p>
            <a:r>
              <a:rPr lang="en-US" dirty="0" smtClean="0"/>
              <a:t>Signal significance of 4.9 </a:t>
            </a:r>
            <a:r>
              <a:rPr lang="en-US" dirty="0" err="1" smtClean="0"/>
              <a:t>σ</a:t>
            </a:r>
            <a:r>
              <a:rPr lang="en-US" dirty="0" smtClean="0"/>
              <a:t>(4.7 expected)</a:t>
            </a:r>
          </a:p>
          <a:p>
            <a:r>
              <a:rPr lang="en-US" dirty="0" smtClean="0"/>
              <a:t>Signal strength: μ= 1.06 ±0.25 </a:t>
            </a:r>
            <a:endParaRPr lang="en-US" dirty="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20</a:t>
            </a:fld>
            <a:endParaRPr lang="en-US"/>
          </a:p>
        </p:txBody>
      </p:sp>
      <p:pic>
        <p:nvPicPr>
          <p:cNvPr id="8" name="Picture 7" descr="CMSlogo_color_label_1024_May20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147" y="295371"/>
            <a:ext cx="1496022" cy="1496022"/>
          </a:xfrm>
          <a:prstGeom prst="rect">
            <a:avLst/>
          </a:prstGeom>
        </p:spPr>
      </p:pic>
      <p:sp>
        <p:nvSpPr>
          <p:cNvPr id="9" name="Rectangle 8"/>
          <p:cNvSpPr/>
          <p:nvPr/>
        </p:nvSpPr>
        <p:spPr>
          <a:xfrm>
            <a:off x="6577159" y="110705"/>
            <a:ext cx="2448244" cy="646331"/>
          </a:xfrm>
          <a:prstGeom prst="rect">
            <a:avLst/>
          </a:prstGeom>
        </p:spPr>
        <p:txBody>
          <a:bodyPr wrap="none">
            <a:spAutoFit/>
          </a:bodyPr>
          <a:lstStyle/>
          <a:p>
            <a:r>
              <a:rPr lang="pt-BR" dirty="0"/>
              <a:t>CMS-PAS-HIG-16-</a:t>
            </a:r>
            <a:r>
              <a:rPr lang="pt-BR" dirty="0" smtClean="0"/>
              <a:t>043</a:t>
            </a:r>
          </a:p>
          <a:p>
            <a:r>
              <a:rPr lang="pt-BR" dirty="0" smtClean="0"/>
              <a:t>May 2017 35.9 fb-1</a:t>
            </a:r>
            <a:endParaRPr lang="en-US" dirty="0"/>
          </a:p>
        </p:txBody>
      </p:sp>
      <p:pic>
        <p:nvPicPr>
          <p:cNvPr id="10" name="Picture 9"/>
          <p:cNvPicPr>
            <a:picLocks noChangeAspect="1"/>
          </p:cNvPicPr>
          <p:nvPr/>
        </p:nvPicPr>
        <p:blipFill>
          <a:blip r:embed="rId3"/>
          <a:stretch>
            <a:fillRect/>
          </a:stretch>
        </p:blipFill>
        <p:spPr>
          <a:xfrm>
            <a:off x="4838700" y="2869640"/>
            <a:ext cx="4252360" cy="3784600"/>
          </a:xfrm>
          <a:prstGeom prst="rect">
            <a:avLst/>
          </a:prstGeom>
        </p:spPr>
      </p:pic>
      <p:pic>
        <p:nvPicPr>
          <p:cNvPr id="11" name="Picture 10"/>
          <p:cNvPicPr>
            <a:picLocks noChangeAspect="1"/>
          </p:cNvPicPr>
          <p:nvPr/>
        </p:nvPicPr>
        <p:blipFill>
          <a:blip r:embed="rId4"/>
          <a:stretch>
            <a:fillRect/>
          </a:stretch>
        </p:blipFill>
        <p:spPr>
          <a:xfrm>
            <a:off x="349624" y="2869640"/>
            <a:ext cx="3924300" cy="3784600"/>
          </a:xfrm>
          <a:prstGeom prst="rect">
            <a:avLst/>
          </a:prstGeom>
        </p:spPr>
      </p:pic>
    </p:spTree>
    <p:extLst>
      <p:ext uri="{BB962C8B-B14F-4D97-AF65-F5344CB8AC3E}">
        <p14:creationId xmlns:p14="http://schemas.microsoft.com/office/powerpoint/2010/main" val="2583320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a:t>
            </a:r>
            <a:r>
              <a:rPr lang="en-US" dirty="0" err="1" smtClean="0"/>
              <a:t>→μμ</a:t>
            </a:r>
            <a:endParaRPr lang="en-US" dirty="0"/>
          </a:p>
        </p:txBody>
      </p:sp>
      <p:sp>
        <p:nvSpPr>
          <p:cNvPr id="3" name="Content Placeholder 2"/>
          <p:cNvSpPr>
            <a:spLocks noGrp="1"/>
          </p:cNvSpPr>
          <p:nvPr>
            <p:ph idx="1"/>
          </p:nvPr>
        </p:nvSpPr>
        <p:spPr/>
        <p:txBody>
          <a:bodyPr/>
          <a:lstStyle/>
          <a:p>
            <a:r>
              <a:rPr lang="en-US" dirty="0" smtClean="0"/>
              <a:t>Clean analysis with well measured backgrounds</a:t>
            </a:r>
          </a:p>
          <a:p>
            <a:r>
              <a:rPr lang="en-US" dirty="0" smtClean="0"/>
              <a:t>No significant excess observed.  Higgs </a:t>
            </a:r>
            <a:r>
              <a:rPr lang="en-US" dirty="0">
                <a:sym typeface="Wingdings"/>
              </a:rPr>
              <a:t>c</a:t>
            </a:r>
            <a:r>
              <a:rPr lang="en-US" dirty="0" smtClean="0">
                <a:sym typeface="Wingdings"/>
              </a:rPr>
              <a:t>ouplings to fermions are not universal</a:t>
            </a:r>
            <a:endParaRPr lang="en-US" dirty="0"/>
          </a:p>
        </p:txBody>
      </p:sp>
      <p:sp>
        <p:nvSpPr>
          <p:cNvPr id="4" name="Footer Placeholder 3"/>
          <p:cNvSpPr>
            <a:spLocks noGrp="1"/>
          </p:cNvSpPr>
          <p:nvPr>
            <p:ph type="ftr" sz="quarter" idx="11"/>
          </p:nvPr>
        </p:nvSpPr>
        <p:spPr/>
        <p:txBody>
          <a:bodyPr/>
          <a:lstStyle/>
          <a:p>
            <a:r>
              <a:rPr lang="en-US" smtClean="0"/>
              <a:t>Kathryn Grimm</a:t>
            </a:r>
            <a:endParaRPr lang="en-US" dirty="0"/>
          </a:p>
        </p:txBody>
      </p:sp>
      <p:sp>
        <p:nvSpPr>
          <p:cNvPr id="5" name="Slide Number Placeholder 4"/>
          <p:cNvSpPr>
            <a:spLocks noGrp="1"/>
          </p:cNvSpPr>
          <p:nvPr>
            <p:ph type="sldNum" sz="quarter" idx="12"/>
          </p:nvPr>
        </p:nvSpPr>
        <p:spPr/>
        <p:txBody>
          <a:bodyPr/>
          <a:lstStyle/>
          <a:p>
            <a:fld id="{A7D2486F-1782-2846-8CBC-0A695E99119A}" type="slidenum">
              <a:rPr lang="en-US" smtClean="0"/>
              <a:t>21</a:t>
            </a:fld>
            <a:endParaRPr lang="en-US"/>
          </a:p>
        </p:txBody>
      </p:sp>
      <p:sp>
        <p:nvSpPr>
          <p:cNvPr id="6" name="Rectangle 5"/>
          <p:cNvSpPr/>
          <p:nvPr/>
        </p:nvSpPr>
        <p:spPr>
          <a:xfrm>
            <a:off x="6249305" y="245120"/>
            <a:ext cx="2660817" cy="646331"/>
          </a:xfrm>
          <a:prstGeom prst="rect">
            <a:avLst/>
          </a:prstGeom>
        </p:spPr>
        <p:txBody>
          <a:bodyPr wrap="none">
            <a:spAutoFit/>
          </a:bodyPr>
          <a:lstStyle/>
          <a:p>
            <a:r>
              <a:rPr lang="en-US" dirty="0"/>
              <a:t>ATLAS-CONF-2017-</a:t>
            </a:r>
            <a:r>
              <a:rPr lang="en-US" dirty="0" smtClean="0"/>
              <a:t>014</a:t>
            </a:r>
          </a:p>
          <a:p>
            <a:r>
              <a:rPr lang="en-US" dirty="0" smtClean="0"/>
              <a:t>May 2017 36.1 fb-1 </a:t>
            </a:r>
            <a:endParaRPr lang="en-US" dirty="0"/>
          </a:p>
        </p:txBody>
      </p:sp>
      <p:pic>
        <p:nvPicPr>
          <p:cNvPr id="7" name="Picture 6" descr="HMumufig_0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330474" y="3074593"/>
            <a:ext cx="3237246" cy="3922049"/>
          </a:xfrm>
          <a:prstGeom prst="rect">
            <a:avLst/>
          </a:prstGeom>
        </p:spPr>
      </p:pic>
      <p:sp>
        <p:nvSpPr>
          <p:cNvPr id="9" name="Rectangle 8"/>
          <p:cNvSpPr/>
          <p:nvPr/>
        </p:nvSpPr>
        <p:spPr>
          <a:xfrm>
            <a:off x="266700" y="4113073"/>
            <a:ext cx="4572000" cy="1754327"/>
          </a:xfrm>
          <a:prstGeom prst="rect">
            <a:avLst/>
          </a:prstGeom>
        </p:spPr>
        <p:txBody>
          <a:bodyPr>
            <a:spAutoFit/>
          </a:bodyPr>
          <a:lstStyle/>
          <a:p>
            <a:r>
              <a:rPr lang="en-US" dirty="0"/>
              <a:t>O</a:t>
            </a:r>
            <a:r>
              <a:rPr lang="en-US" dirty="0" smtClean="0"/>
              <a:t>bserved </a:t>
            </a:r>
            <a:r>
              <a:rPr lang="en-US" dirty="0"/>
              <a:t>(expected) upper limit </a:t>
            </a:r>
            <a:r>
              <a:rPr lang="en-US" dirty="0" smtClean="0"/>
              <a:t>on XS*BR is </a:t>
            </a:r>
            <a:r>
              <a:rPr lang="en-US" dirty="0"/>
              <a:t>3.0 (3.1) times the </a:t>
            </a:r>
            <a:r>
              <a:rPr lang="en-US" dirty="0" smtClean="0"/>
              <a:t>SM. </a:t>
            </a:r>
          </a:p>
          <a:p>
            <a:endParaRPr lang="en-US" dirty="0"/>
          </a:p>
          <a:p>
            <a:r>
              <a:rPr lang="en-US" dirty="0" smtClean="0"/>
              <a:t>When </a:t>
            </a:r>
            <a:r>
              <a:rPr lang="en-US" dirty="0"/>
              <a:t>combined </a:t>
            </a:r>
            <a:r>
              <a:rPr lang="en-US" dirty="0" smtClean="0"/>
              <a:t>with √s=7 </a:t>
            </a:r>
            <a:r>
              <a:rPr lang="en-US" dirty="0" err="1"/>
              <a:t>TeV</a:t>
            </a:r>
            <a:r>
              <a:rPr lang="en-US" dirty="0"/>
              <a:t> and </a:t>
            </a:r>
            <a:r>
              <a:rPr lang="en-US" dirty="0" smtClean="0"/>
              <a:t>√s=8 </a:t>
            </a:r>
            <a:r>
              <a:rPr lang="en-US" dirty="0" err="1" smtClean="0"/>
              <a:t>TeV</a:t>
            </a:r>
            <a:r>
              <a:rPr lang="en-US" dirty="0"/>
              <a:t>, the observed (expected) upper limit is 2.8 (2.9) times the </a:t>
            </a:r>
            <a:r>
              <a:rPr lang="en-US" dirty="0" smtClean="0"/>
              <a:t>SM</a:t>
            </a:r>
            <a:endParaRPr lang="en-US" dirty="0"/>
          </a:p>
        </p:txBody>
      </p:sp>
      <p:pic>
        <p:nvPicPr>
          <p:cNvPr id="10" name="Picture 9" descr="AT_atlaslogo_2015.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191" y="337404"/>
            <a:ext cx="961701" cy="961701"/>
          </a:xfrm>
          <a:prstGeom prst="rect">
            <a:avLst/>
          </a:prstGeom>
        </p:spPr>
      </p:pic>
      <p:sp>
        <p:nvSpPr>
          <p:cNvPr id="11" name="Footer Placeholder 3"/>
          <p:cNvSpPr txBox="1">
            <a:spLocks/>
          </p:cNvSpPr>
          <p:nvPr/>
        </p:nvSpPr>
        <p:spPr>
          <a:xfrm>
            <a:off x="1561447" y="6298162"/>
            <a:ext cx="31555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Lancaster University, HEFT 2017</a:t>
            </a:r>
            <a:endParaRPr lang="en-US" dirty="0"/>
          </a:p>
        </p:txBody>
      </p:sp>
    </p:spTree>
    <p:extLst>
      <p:ext uri="{BB962C8B-B14F-4D97-AF65-F5344CB8AC3E}">
        <p14:creationId xmlns:p14="http://schemas.microsoft.com/office/powerpoint/2010/main" val="4267869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t>
            </a:r>
            <a:r>
              <a:rPr lang="en-US" dirty="0"/>
              <a:t>→</a:t>
            </a:r>
            <a:r>
              <a:rPr lang="en-US" dirty="0" smtClean="0"/>
              <a:t>WW</a:t>
            </a:r>
            <a:endParaRPr lang="en-US" dirty="0"/>
          </a:p>
        </p:txBody>
      </p:sp>
      <p:sp>
        <p:nvSpPr>
          <p:cNvPr id="4" name="Footer Placeholder 3"/>
          <p:cNvSpPr>
            <a:spLocks noGrp="1"/>
          </p:cNvSpPr>
          <p:nvPr>
            <p:ph type="ftr" sz="quarter" idx="11"/>
          </p:nvPr>
        </p:nvSpPr>
        <p:spPr/>
        <p:txBody>
          <a:bodyPr/>
          <a:lstStyle/>
          <a:p>
            <a:r>
              <a:rPr lang="en-US" smtClean="0"/>
              <a:t>Kathryn Grimm</a:t>
            </a:r>
            <a:endParaRPr lang="en-US" dirty="0"/>
          </a:p>
        </p:txBody>
      </p:sp>
      <p:sp>
        <p:nvSpPr>
          <p:cNvPr id="5" name="Slide Number Placeholder 4"/>
          <p:cNvSpPr>
            <a:spLocks noGrp="1"/>
          </p:cNvSpPr>
          <p:nvPr>
            <p:ph type="sldNum" sz="quarter" idx="12"/>
          </p:nvPr>
        </p:nvSpPr>
        <p:spPr/>
        <p:txBody>
          <a:bodyPr/>
          <a:lstStyle/>
          <a:p>
            <a:fld id="{A7D2486F-1782-2846-8CBC-0A695E99119A}" type="slidenum">
              <a:rPr lang="en-US" smtClean="0"/>
              <a:t>22</a:t>
            </a:fld>
            <a:endParaRPr lang="en-US"/>
          </a:p>
        </p:txBody>
      </p:sp>
      <p:sp>
        <p:nvSpPr>
          <p:cNvPr id="8" name="Rectangle 7"/>
          <p:cNvSpPr/>
          <p:nvPr/>
        </p:nvSpPr>
        <p:spPr>
          <a:xfrm>
            <a:off x="6158299" y="1254170"/>
            <a:ext cx="2929007" cy="923330"/>
          </a:xfrm>
          <a:prstGeom prst="rect">
            <a:avLst/>
          </a:prstGeom>
        </p:spPr>
        <p:txBody>
          <a:bodyPr wrap="none">
            <a:spAutoFit/>
          </a:bodyPr>
          <a:lstStyle/>
          <a:p>
            <a:r>
              <a:rPr lang="pt-BR" dirty="0"/>
              <a:t>CMS-PAS-HIG-15-</a:t>
            </a:r>
            <a:r>
              <a:rPr lang="pt-BR" dirty="0" smtClean="0"/>
              <a:t>003</a:t>
            </a:r>
          </a:p>
          <a:p>
            <a:r>
              <a:rPr lang="pt-BR" dirty="0" err="1" smtClean="0"/>
              <a:t>June</a:t>
            </a:r>
            <a:r>
              <a:rPr lang="pt-BR" dirty="0" smtClean="0"/>
              <a:t> 2016. 2.3 fb-1 @13TeV</a:t>
            </a:r>
          </a:p>
          <a:p>
            <a:endParaRPr lang="en-US" dirty="0"/>
          </a:p>
        </p:txBody>
      </p:sp>
      <p:pic>
        <p:nvPicPr>
          <p:cNvPr id="9" name="Picture 8" descr="HWW_Run2_CMS-PAS-HIG-15-003_Figure_005-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356" y="1945436"/>
            <a:ext cx="4130644" cy="2968252"/>
          </a:xfrm>
          <a:prstGeom prst="rect">
            <a:avLst/>
          </a:prstGeom>
        </p:spPr>
      </p:pic>
      <p:sp>
        <p:nvSpPr>
          <p:cNvPr id="10" name="Rectangle 9"/>
          <p:cNvSpPr/>
          <p:nvPr/>
        </p:nvSpPr>
        <p:spPr>
          <a:xfrm>
            <a:off x="5011325" y="4913688"/>
            <a:ext cx="4146187" cy="338554"/>
          </a:xfrm>
          <a:prstGeom prst="rect">
            <a:avLst/>
          </a:prstGeom>
        </p:spPr>
        <p:txBody>
          <a:bodyPr wrap="none">
            <a:spAutoFit/>
          </a:bodyPr>
          <a:lstStyle/>
          <a:p>
            <a:r>
              <a:rPr lang="en-US" sz="1600" dirty="0" err="1" smtClean="0"/>
              <a:t>Exp</a:t>
            </a:r>
            <a:r>
              <a:rPr lang="en-US" sz="1600" dirty="0" smtClean="0"/>
              <a:t> (</a:t>
            </a:r>
            <a:r>
              <a:rPr lang="en-US" sz="1600" dirty="0" err="1" smtClean="0"/>
              <a:t>obs</a:t>
            </a:r>
            <a:r>
              <a:rPr lang="en-US" sz="1600" dirty="0" smtClean="0"/>
              <a:t>) significance at 13TeV: </a:t>
            </a:r>
            <a:r>
              <a:rPr lang="el-GR" sz="1600" dirty="0" smtClean="0"/>
              <a:t>0.7σ </a:t>
            </a:r>
            <a:r>
              <a:rPr lang="el-GR" sz="1600" dirty="0"/>
              <a:t>(</a:t>
            </a:r>
            <a:r>
              <a:rPr lang="el-GR" sz="1600" dirty="0" smtClean="0"/>
              <a:t>2.0σ</a:t>
            </a:r>
            <a:r>
              <a:rPr lang="el-GR" sz="1600" dirty="0"/>
              <a:t>)</a:t>
            </a:r>
            <a:endParaRPr lang="en-US" sz="1600" dirty="0"/>
          </a:p>
        </p:txBody>
      </p:sp>
      <p:sp>
        <p:nvSpPr>
          <p:cNvPr id="11" name="Rectangle 10"/>
          <p:cNvSpPr/>
          <p:nvPr/>
        </p:nvSpPr>
        <p:spPr>
          <a:xfrm>
            <a:off x="349624" y="1299105"/>
            <a:ext cx="2903359" cy="646331"/>
          </a:xfrm>
          <a:prstGeom prst="rect">
            <a:avLst/>
          </a:prstGeom>
        </p:spPr>
        <p:txBody>
          <a:bodyPr wrap="none">
            <a:spAutoFit/>
          </a:bodyPr>
          <a:lstStyle/>
          <a:p>
            <a:r>
              <a:rPr lang="en-US" dirty="0" smtClean="0"/>
              <a:t>ATLAS</a:t>
            </a:r>
            <a:r>
              <a:rPr lang="en-US" dirty="0"/>
              <a:t>-CONF-2016-</a:t>
            </a:r>
            <a:r>
              <a:rPr lang="en-US" dirty="0" smtClean="0"/>
              <a:t>112</a:t>
            </a:r>
          </a:p>
          <a:p>
            <a:r>
              <a:rPr lang="en-US" dirty="0" smtClean="0"/>
              <a:t>Nov 2016. 5.8 fb-1 @13TeV</a:t>
            </a:r>
            <a:endParaRPr lang="en-US" dirty="0"/>
          </a:p>
        </p:txBody>
      </p:sp>
      <p:pic>
        <p:nvPicPr>
          <p:cNvPr id="14" name="Picture 13" descr="ATLAS_HW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14" y="1945436"/>
            <a:ext cx="4110686" cy="2968252"/>
          </a:xfrm>
          <a:prstGeom prst="rect">
            <a:avLst/>
          </a:prstGeom>
        </p:spPr>
      </p:pic>
      <p:pic>
        <p:nvPicPr>
          <p:cNvPr id="15" name="Picture 14"/>
          <p:cNvPicPr>
            <a:picLocks noChangeAspect="1"/>
          </p:cNvPicPr>
          <p:nvPr/>
        </p:nvPicPr>
        <p:blipFill>
          <a:blip r:embed="rId5"/>
          <a:stretch>
            <a:fillRect/>
          </a:stretch>
        </p:blipFill>
        <p:spPr>
          <a:xfrm>
            <a:off x="939800" y="5539815"/>
            <a:ext cx="2565400" cy="749300"/>
          </a:xfrm>
          <a:prstGeom prst="rect">
            <a:avLst/>
          </a:prstGeom>
        </p:spPr>
      </p:pic>
      <p:sp>
        <p:nvSpPr>
          <p:cNvPr id="16" name="Rectangle 15"/>
          <p:cNvSpPr/>
          <p:nvPr/>
        </p:nvSpPr>
        <p:spPr>
          <a:xfrm>
            <a:off x="0" y="4910204"/>
            <a:ext cx="5013512" cy="830997"/>
          </a:xfrm>
          <a:prstGeom prst="rect">
            <a:avLst/>
          </a:prstGeom>
        </p:spPr>
        <p:txBody>
          <a:bodyPr wrap="none">
            <a:spAutoFit/>
          </a:bodyPr>
          <a:lstStyle/>
          <a:p>
            <a:r>
              <a:rPr lang="en-US" sz="1600" dirty="0" err="1" smtClean="0"/>
              <a:t>Exp</a:t>
            </a:r>
            <a:r>
              <a:rPr lang="en-US" sz="1600" dirty="0" smtClean="0"/>
              <a:t> (</a:t>
            </a:r>
            <a:r>
              <a:rPr lang="en-US" sz="1600" dirty="0" err="1" smtClean="0"/>
              <a:t>obs</a:t>
            </a:r>
            <a:r>
              <a:rPr lang="en-US" sz="1600" dirty="0" smtClean="0"/>
              <a:t>) significance for VBF at 13TeV: 1.9</a:t>
            </a:r>
            <a:r>
              <a:rPr lang="el-GR" sz="1600" dirty="0" smtClean="0"/>
              <a:t>σ (</a:t>
            </a:r>
            <a:r>
              <a:rPr lang="en-US" sz="1600" dirty="0"/>
              <a:t>1</a:t>
            </a:r>
            <a:r>
              <a:rPr lang="el-GR" sz="1600" dirty="0" smtClean="0"/>
              <a:t>.</a:t>
            </a:r>
            <a:r>
              <a:rPr lang="en-US" sz="1600" dirty="0" smtClean="0"/>
              <a:t>2</a:t>
            </a:r>
            <a:r>
              <a:rPr lang="el-GR" sz="1600" dirty="0" smtClean="0"/>
              <a:t>σ)</a:t>
            </a:r>
            <a:endParaRPr lang="en-US" sz="1600" dirty="0" smtClean="0"/>
          </a:p>
          <a:p>
            <a:r>
              <a:rPr lang="en-US" sz="1600" dirty="0" err="1"/>
              <a:t>Exp</a:t>
            </a:r>
            <a:r>
              <a:rPr lang="en-US" sz="1600" dirty="0"/>
              <a:t> (</a:t>
            </a:r>
            <a:r>
              <a:rPr lang="en-US" sz="1600" dirty="0" err="1"/>
              <a:t>obs</a:t>
            </a:r>
            <a:r>
              <a:rPr lang="en-US" sz="1600" dirty="0"/>
              <a:t>) significance for </a:t>
            </a:r>
            <a:r>
              <a:rPr lang="en-US" sz="1600" dirty="0" smtClean="0"/>
              <a:t>VH </a:t>
            </a:r>
            <a:r>
              <a:rPr lang="en-US" sz="1600" dirty="0"/>
              <a:t>at 13TeV: </a:t>
            </a:r>
            <a:r>
              <a:rPr lang="el-GR" sz="1600" dirty="0" smtClean="0"/>
              <a:t>0.7</a:t>
            </a:r>
            <a:r>
              <a:rPr lang="en-US" sz="1600" dirty="0" smtClean="0"/>
              <a:t>7</a:t>
            </a:r>
            <a:r>
              <a:rPr lang="el-GR" sz="1600" dirty="0" smtClean="0"/>
              <a:t>σ (</a:t>
            </a:r>
            <a:r>
              <a:rPr lang="en-US" sz="1600" dirty="0" smtClean="0"/>
              <a:t>0</a:t>
            </a:r>
            <a:r>
              <a:rPr lang="el-GR" sz="1600" dirty="0" smtClean="0"/>
              <a:t>.</a:t>
            </a:r>
            <a:r>
              <a:rPr lang="en-US" sz="1600" dirty="0" smtClean="0"/>
              <a:t>24</a:t>
            </a:r>
            <a:r>
              <a:rPr lang="el-GR" sz="1600" dirty="0" smtClean="0"/>
              <a:t>σ</a:t>
            </a:r>
            <a:r>
              <a:rPr lang="el-GR" sz="1600" dirty="0"/>
              <a:t>)</a:t>
            </a:r>
            <a:endParaRPr lang="en-US" sz="1600" dirty="0"/>
          </a:p>
          <a:p>
            <a:endParaRPr lang="en-US" sz="1600" dirty="0"/>
          </a:p>
        </p:txBody>
      </p:sp>
      <p:pic>
        <p:nvPicPr>
          <p:cNvPr id="17" name="Picture 16" descr="AT_atlaslogo_2015.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191" y="337404"/>
            <a:ext cx="961701" cy="961701"/>
          </a:xfrm>
          <a:prstGeom prst="rect">
            <a:avLst/>
          </a:prstGeom>
        </p:spPr>
      </p:pic>
      <p:pic>
        <p:nvPicPr>
          <p:cNvPr id="18" name="Picture 17" descr="CMSlogo_color_label_1024_May2014.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77647" y="337404"/>
            <a:ext cx="964701" cy="964701"/>
          </a:xfrm>
          <a:prstGeom prst="rect">
            <a:avLst/>
          </a:prstGeom>
        </p:spPr>
      </p:pic>
      <p:sp>
        <p:nvSpPr>
          <p:cNvPr id="19" name="Footer Placeholder 3"/>
          <p:cNvSpPr txBox="1">
            <a:spLocks/>
          </p:cNvSpPr>
          <p:nvPr/>
        </p:nvSpPr>
        <p:spPr>
          <a:xfrm>
            <a:off x="1561447" y="6298162"/>
            <a:ext cx="31555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Lancaster University, HEFT 2017</a:t>
            </a:r>
            <a:endParaRPr lang="en-US" dirty="0"/>
          </a:p>
        </p:txBody>
      </p:sp>
      <p:pic>
        <p:nvPicPr>
          <p:cNvPr id="2" name="Picture 1"/>
          <p:cNvPicPr>
            <a:picLocks noChangeAspect="1"/>
          </p:cNvPicPr>
          <p:nvPr/>
        </p:nvPicPr>
        <p:blipFill>
          <a:blip r:embed="rId8"/>
          <a:stretch>
            <a:fillRect/>
          </a:stretch>
        </p:blipFill>
        <p:spPr>
          <a:xfrm>
            <a:off x="438191" y="5539815"/>
            <a:ext cx="3603002" cy="1032943"/>
          </a:xfrm>
          <a:prstGeom prst="rect">
            <a:avLst/>
          </a:prstGeom>
        </p:spPr>
      </p:pic>
    </p:spTree>
    <p:extLst>
      <p:ext uri="{BB962C8B-B14F-4D97-AF65-F5344CB8AC3E}">
        <p14:creationId xmlns:p14="http://schemas.microsoft.com/office/powerpoint/2010/main" val="3079780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ttH</a:t>
            </a:r>
            <a:r>
              <a:rPr lang="en-US" dirty="0" smtClean="0"/>
              <a:t>(ZZ,WW,</a:t>
            </a:r>
            <a:r>
              <a:rPr lang="en-US" dirty="0"/>
              <a:t> </a:t>
            </a:r>
            <a:r>
              <a:rPr lang="en-US" dirty="0" err="1">
                <a:latin typeface="Times New Roman"/>
                <a:cs typeface="Times New Roman"/>
              </a:rPr>
              <a:t>ττ</a:t>
            </a:r>
            <a:r>
              <a:rPr lang="en-US" dirty="0" smtClean="0"/>
              <a:t>)</a:t>
            </a:r>
            <a:endParaRPr lang="en-US" dirty="0"/>
          </a:p>
        </p:txBody>
      </p:sp>
      <p:sp>
        <p:nvSpPr>
          <p:cNvPr id="3" name="Content Placeholder 2"/>
          <p:cNvSpPr>
            <a:spLocks noGrp="1"/>
          </p:cNvSpPr>
          <p:nvPr>
            <p:ph idx="1"/>
          </p:nvPr>
        </p:nvSpPr>
        <p:spPr>
          <a:xfrm>
            <a:off x="188968" y="4271618"/>
            <a:ext cx="5353239" cy="1616288"/>
          </a:xfrm>
          <a:ln>
            <a:solidFill>
              <a:schemeClr val="accent1"/>
            </a:solidFill>
          </a:ln>
        </p:spPr>
        <p:txBody>
          <a:bodyPr>
            <a:normAutofit/>
          </a:bodyPr>
          <a:lstStyle/>
          <a:p>
            <a:r>
              <a:rPr lang="en-US" dirty="0" smtClean="0"/>
              <a:t>The </a:t>
            </a:r>
            <a:r>
              <a:rPr lang="en-US" dirty="0"/>
              <a:t>observed (expected) best fit </a:t>
            </a:r>
            <a:r>
              <a:rPr lang="en-US" dirty="0" err="1" smtClean="0"/>
              <a:t>ttH</a:t>
            </a:r>
            <a:r>
              <a:rPr lang="en-US" dirty="0" smtClean="0"/>
              <a:t> yield </a:t>
            </a:r>
            <a:r>
              <a:rPr lang="en-US" dirty="0"/>
              <a:t>is </a:t>
            </a:r>
            <a:r>
              <a:rPr lang="en-US" dirty="0" smtClean="0"/>
              <a:t>1.5</a:t>
            </a:r>
            <a:r>
              <a:rPr lang="en-US" sz="2000" dirty="0" smtClean="0"/>
              <a:t>±0.5 </a:t>
            </a:r>
            <a:r>
              <a:rPr lang="en-US" dirty="0"/>
              <a:t>(1.0</a:t>
            </a:r>
            <a:r>
              <a:rPr lang="en-US" baseline="30000" dirty="0"/>
              <a:t>+</a:t>
            </a:r>
            <a:r>
              <a:rPr lang="en-US" baseline="30000" dirty="0" smtClean="0"/>
              <a:t>0.5</a:t>
            </a:r>
            <a:r>
              <a:rPr lang="en-US" baseline="-25000" dirty="0" smtClean="0"/>
              <a:t>−0.4</a:t>
            </a:r>
            <a:r>
              <a:rPr lang="en-US" dirty="0" smtClean="0"/>
              <a:t>) </a:t>
            </a:r>
            <a:r>
              <a:rPr lang="en-US" dirty="0"/>
              <a:t>times the SM prediction, corresponding to a significance of </a:t>
            </a:r>
            <a:r>
              <a:rPr lang="en-US" dirty="0" smtClean="0"/>
              <a:t>3.3σ </a:t>
            </a:r>
            <a:r>
              <a:rPr lang="en-US" dirty="0"/>
              <a:t>(</a:t>
            </a:r>
            <a:r>
              <a:rPr lang="en-US" dirty="0" smtClean="0"/>
              <a:t>2.5σ</a:t>
            </a:r>
            <a:r>
              <a:rPr lang="en-US" dirty="0"/>
              <a:t>)</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Kathryn Grimm</a:t>
            </a:r>
            <a:endParaRPr lang="en-US" dirty="0"/>
          </a:p>
        </p:txBody>
      </p:sp>
      <p:sp>
        <p:nvSpPr>
          <p:cNvPr id="5" name="Slide Number Placeholder 4"/>
          <p:cNvSpPr>
            <a:spLocks noGrp="1"/>
          </p:cNvSpPr>
          <p:nvPr>
            <p:ph type="sldNum" sz="quarter" idx="12"/>
          </p:nvPr>
        </p:nvSpPr>
        <p:spPr/>
        <p:txBody>
          <a:bodyPr/>
          <a:lstStyle/>
          <a:p>
            <a:fld id="{A7D2486F-1782-2846-8CBC-0A695E99119A}" type="slidenum">
              <a:rPr lang="en-US" smtClean="0"/>
              <a:t>23</a:t>
            </a:fld>
            <a:endParaRPr lang="en-US"/>
          </a:p>
        </p:txBody>
      </p:sp>
      <p:pic>
        <p:nvPicPr>
          <p:cNvPr id="10" name="Picture 9" descr="Feynman_ttH.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638" y="1438836"/>
            <a:ext cx="2296724" cy="2730371"/>
          </a:xfrm>
          <a:prstGeom prst="rect">
            <a:avLst/>
          </a:prstGeom>
        </p:spPr>
      </p:pic>
      <p:pic>
        <p:nvPicPr>
          <p:cNvPr id="11" name="Picture 10" descr="CMSlogo_color_label_1024_May20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47" y="295371"/>
            <a:ext cx="1496022" cy="1496022"/>
          </a:xfrm>
          <a:prstGeom prst="rect">
            <a:avLst/>
          </a:prstGeom>
        </p:spPr>
      </p:pic>
      <p:pic>
        <p:nvPicPr>
          <p:cNvPr id="12" name="Picture 11" descr="ttH_BDT_CMS-PAS-HIG-17-004_Figure_004-a.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3921" y="2836401"/>
            <a:ext cx="3150968" cy="3817839"/>
          </a:xfrm>
          <a:prstGeom prst="rect">
            <a:avLst/>
          </a:prstGeom>
        </p:spPr>
      </p:pic>
      <p:sp>
        <p:nvSpPr>
          <p:cNvPr id="14" name="TextBox 13"/>
          <p:cNvSpPr txBox="1"/>
          <p:nvPr/>
        </p:nvSpPr>
        <p:spPr>
          <a:xfrm>
            <a:off x="6008369" y="2078084"/>
            <a:ext cx="2448244" cy="646331"/>
          </a:xfrm>
          <a:prstGeom prst="rect">
            <a:avLst/>
          </a:prstGeom>
          <a:noFill/>
        </p:spPr>
        <p:txBody>
          <a:bodyPr wrap="none" rtlCol="0">
            <a:spAutoFit/>
          </a:bodyPr>
          <a:lstStyle/>
          <a:p>
            <a:r>
              <a:rPr lang="pt-BR" dirty="0" err="1"/>
              <a:t>March</a:t>
            </a:r>
            <a:r>
              <a:rPr lang="pt-BR" dirty="0"/>
              <a:t> 2017 </a:t>
            </a:r>
            <a:endParaRPr lang="pt-BR" dirty="0" smtClean="0"/>
          </a:p>
          <a:p>
            <a:r>
              <a:rPr lang="pt-BR" dirty="0" smtClean="0"/>
              <a:t>CMS</a:t>
            </a:r>
            <a:r>
              <a:rPr lang="pt-BR" dirty="0"/>
              <a:t>-PAS-HIG-17-</a:t>
            </a:r>
            <a:r>
              <a:rPr lang="pt-BR" dirty="0" smtClean="0"/>
              <a:t>004</a:t>
            </a:r>
            <a:endParaRPr lang="pt-BR" dirty="0"/>
          </a:p>
        </p:txBody>
      </p:sp>
      <p:sp>
        <p:nvSpPr>
          <p:cNvPr id="15" name="TextBox 14"/>
          <p:cNvSpPr txBox="1"/>
          <p:nvPr/>
        </p:nvSpPr>
        <p:spPr>
          <a:xfrm>
            <a:off x="3648142" y="2262750"/>
            <a:ext cx="1513303" cy="923330"/>
          </a:xfrm>
          <a:prstGeom prst="rect">
            <a:avLst/>
          </a:prstGeom>
          <a:noFill/>
        </p:spPr>
        <p:txBody>
          <a:bodyPr wrap="square" rtlCol="0">
            <a:spAutoFit/>
          </a:bodyPr>
          <a:lstStyle/>
          <a:p>
            <a:r>
              <a:rPr lang="en-US" dirty="0" err="1" smtClean="0"/>
              <a:t>Leptonic</a:t>
            </a:r>
            <a:r>
              <a:rPr lang="en-US" dirty="0" smtClean="0"/>
              <a:t> decay channels</a:t>
            </a:r>
            <a:endParaRPr lang="en-US" dirty="0"/>
          </a:p>
        </p:txBody>
      </p:sp>
      <p:sp>
        <p:nvSpPr>
          <p:cNvPr id="13" name="Footer Placeholder 3"/>
          <p:cNvSpPr txBox="1">
            <a:spLocks/>
          </p:cNvSpPr>
          <p:nvPr/>
        </p:nvSpPr>
        <p:spPr>
          <a:xfrm>
            <a:off x="1561447" y="6298162"/>
            <a:ext cx="31555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Lancaster University, HEFT 2017</a:t>
            </a:r>
            <a:endParaRPr lang="en-US" dirty="0"/>
          </a:p>
        </p:txBody>
      </p:sp>
      <p:sp>
        <p:nvSpPr>
          <p:cNvPr id="6" name="Rectangle 5"/>
          <p:cNvSpPr/>
          <p:nvPr/>
        </p:nvSpPr>
        <p:spPr>
          <a:xfrm>
            <a:off x="3722369" y="3150801"/>
            <a:ext cx="4572000" cy="646331"/>
          </a:xfrm>
          <a:prstGeom prst="rect">
            <a:avLst/>
          </a:prstGeom>
        </p:spPr>
        <p:txBody>
          <a:bodyPr>
            <a:spAutoFit/>
          </a:bodyPr>
          <a:lstStyle/>
          <a:p>
            <a:r>
              <a:rPr lang="en-US" dirty="0" smtClean="0"/>
              <a:t>(2, 3, 4+ leptons </a:t>
            </a:r>
          </a:p>
          <a:p>
            <a:r>
              <a:rPr lang="en-US" dirty="0" smtClean="0"/>
              <a:t>and a </a:t>
            </a:r>
            <a:r>
              <a:rPr lang="en-US" dirty="0" err="1" smtClean="0"/>
              <a:t>bjet</a:t>
            </a:r>
            <a:r>
              <a:rPr lang="en-US" dirty="0"/>
              <a:t>)</a:t>
            </a:r>
          </a:p>
        </p:txBody>
      </p:sp>
    </p:spTree>
    <p:extLst>
      <p:ext uri="{BB962C8B-B14F-4D97-AF65-F5344CB8AC3E}">
        <p14:creationId xmlns:p14="http://schemas.microsoft.com/office/powerpoint/2010/main" val="3706967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ttH</a:t>
            </a:r>
            <a:r>
              <a:rPr lang="en-US" dirty="0" smtClean="0"/>
              <a:t>(</a:t>
            </a:r>
            <a:r>
              <a:rPr lang="en-US" sz="3500" dirty="0" err="1" smtClean="0">
                <a:latin typeface="Times"/>
                <a:cs typeface="Times"/>
              </a:rPr>
              <a:t>ϒϒ,multilepton,bb</a:t>
            </a:r>
            <a:r>
              <a:rPr lang="en-US" dirty="0" smtClean="0"/>
              <a:t>)</a:t>
            </a:r>
            <a:endParaRPr lang="en-US" dirty="0"/>
          </a:p>
        </p:txBody>
      </p:sp>
      <p:sp>
        <p:nvSpPr>
          <p:cNvPr id="3" name="Content Placeholder 2"/>
          <p:cNvSpPr>
            <a:spLocks noGrp="1"/>
          </p:cNvSpPr>
          <p:nvPr>
            <p:ph idx="1"/>
          </p:nvPr>
        </p:nvSpPr>
        <p:spPr>
          <a:xfrm>
            <a:off x="685800" y="2209800"/>
            <a:ext cx="7770813" cy="681334"/>
          </a:xfrm>
        </p:spPr>
        <p:txBody>
          <a:bodyPr/>
          <a:lstStyle/>
          <a:p>
            <a:r>
              <a:rPr lang="en-US" dirty="0" smtClean="0"/>
              <a:t>Combination of 3 decay channel analyses</a:t>
            </a:r>
            <a:endParaRPr lang="en-US" dirty="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24</a:t>
            </a:fld>
            <a:endParaRPr lang="en-US"/>
          </a:p>
        </p:txBody>
      </p:sp>
      <p:sp>
        <p:nvSpPr>
          <p:cNvPr id="6" name="TextBox 5"/>
          <p:cNvSpPr txBox="1"/>
          <p:nvPr/>
        </p:nvSpPr>
        <p:spPr>
          <a:xfrm>
            <a:off x="6363980" y="112328"/>
            <a:ext cx="2660817" cy="646331"/>
          </a:xfrm>
          <a:prstGeom prst="rect">
            <a:avLst/>
          </a:prstGeom>
          <a:noFill/>
        </p:spPr>
        <p:txBody>
          <a:bodyPr wrap="none" rtlCol="0">
            <a:spAutoFit/>
          </a:bodyPr>
          <a:lstStyle/>
          <a:p>
            <a:pPr algn="r"/>
            <a:r>
              <a:rPr lang="en-US" dirty="0"/>
              <a:t>ATLAS-CONF-2016-</a:t>
            </a:r>
            <a:r>
              <a:rPr lang="en-US" dirty="0" smtClean="0"/>
              <a:t>068</a:t>
            </a:r>
          </a:p>
          <a:p>
            <a:pPr algn="r"/>
            <a:r>
              <a:rPr lang="en-US" dirty="0" smtClean="0"/>
              <a:t>Aug 2016 13.3 fb-1</a:t>
            </a:r>
            <a:endParaRPr lang="en-US" dirty="0"/>
          </a:p>
        </p:txBody>
      </p:sp>
      <p:pic>
        <p:nvPicPr>
          <p:cNvPr id="7" name="Picture 6" descr="AT_atlaslogo_2015.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91" y="337404"/>
            <a:ext cx="961701" cy="961701"/>
          </a:xfrm>
          <a:prstGeom prst="rect">
            <a:avLst/>
          </a:prstGeom>
        </p:spPr>
      </p:pic>
      <p:pic>
        <p:nvPicPr>
          <p:cNvPr id="8" name="Picture 7" descr="AtlasttH_combMufig_0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581915" y="2395629"/>
            <a:ext cx="3564131" cy="4953094"/>
          </a:xfrm>
          <a:prstGeom prst="rect">
            <a:avLst/>
          </a:prstGeom>
        </p:spPr>
      </p:pic>
      <p:sp>
        <p:nvSpPr>
          <p:cNvPr id="9" name="Content Placeholder 2"/>
          <p:cNvSpPr txBox="1">
            <a:spLocks/>
          </p:cNvSpPr>
          <p:nvPr/>
        </p:nvSpPr>
        <p:spPr>
          <a:xfrm>
            <a:off x="135117" y="3193275"/>
            <a:ext cx="3607607" cy="2724094"/>
          </a:xfrm>
          <a:prstGeom prst="rect">
            <a:avLst/>
          </a:prstGeom>
          <a:ln>
            <a:solidFill>
              <a:schemeClr val="accent1"/>
            </a:solidFill>
          </a:ln>
        </p:spPr>
        <p:txBody>
          <a:bodyPr vert="horz" lIns="91440" tIns="45720" rIns="91440" bIns="45720" rtlCol="0">
            <a:normAutofit/>
          </a:bodyPr>
          <a:lst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a:lstStyle>
          <a:p>
            <a:r>
              <a:rPr lang="en-US" dirty="0" smtClean="0"/>
              <a:t>The ratio of the prod </a:t>
            </a:r>
            <a:r>
              <a:rPr lang="en-US" dirty="0" err="1" smtClean="0"/>
              <a:t>xs</a:t>
            </a:r>
            <a:r>
              <a:rPr lang="en-US" dirty="0" smtClean="0"/>
              <a:t> to the SM </a:t>
            </a:r>
            <a:r>
              <a:rPr lang="en-US" dirty="0" err="1" smtClean="0"/>
              <a:t>ttH</a:t>
            </a:r>
            <a:r>
              <a:rPr lang="en-US" dirty="0" smtClean="0"/>
              <a:t> prediction is 1.8</a:t>
            </a:r>
            <a:r>
              <a:rPr lang="en-US" sz="2000" dirty="0" smtClean="0"/>
              <a:t>±0.7</a:t>
            </a:r>
            <a:r>
              <a:rPr lang="en-US" dirty="0" smtClean="0"/>
              <a:t>, corresponding to a significance of 2.8σ (1.8σ expected).</a:t>
            </a:r>
            <a:endParaRPr lang="en-US" dirty="0"/>
          </a:p>
        </p:txBody>
      </p:sp>
      <p:sp>
        <p:nvSpPr>
          <p:cNvPr id="10" name="Footer Placeholder 3"/>
          <p:cNvSpPr txBox="1">
            <a:spLocks/>
          </p:cNvSpPr>
          <p:nvPr/>
        </p:nvSpPr>
        <p:spPr>
          <a:xfrm>
            <a:off x="1561447" y="6298162"/>
            <a:ext cx="31555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Lancaster University, HEFT 2017</a:t>
            </a:r>
            <a:endParaRPr lang="en-US" dirty="0"/>
          </a:p>
        </p:txBody>
      </p:sp>
    </p:spTree>
    <p:extLst>
      <p:ext uri="{BB962C8B-B14F-4D97-AF65-F5344CB8AC3E}">
        <p14:creationId xmlns:p14="http://schemas.microsoft.com/office/powerpoint/2010/main" val="3984136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Di-Higgs Production </a:t>
            </a:r>
            <a:endParaRPr lang="en-US" dirty="0"/>
          </a:p>
        </p:txBody>
      </p:sp>
      <p:sp>
        <p:nvSpPr>
          <p:cNvPr id="3" name="Content Placeholder 2"/>
          <p:cNvSpPr>
            <a:spLocks noGrp="1"/>
          </p:cNvSpPr>
          <p:nvPr>
            <p:ph idx="1"/>
          </p:nvPr>
        </p:nvSpPr>
        <p:spPr>
          <a:xfrm>
            <a:off x="685800" y="2209801"/>
            <a:ext cx="8179165" cy="1770617"/>
          </a:xfrm>
        </p:spPr>
        <p:txBody>
          <a:bodyPr>
            <a:normAutofit fontScale="70000" lnSpcReduction="20000"/>
          </a:bodyPr>
          <a:lstStyle/>
          <a:p>
            <a:r>
              <a:rPr lang="en-US" dirty="0" smtClean="0"/>
              <a:t>Searches from ATLAS &amp; CMS in final states </a:t>
            </a:r>
            <a:r>
              <a:rPr lang="en-US" dirty="0" err="1" smtClean="0"/>
              <a:t>bbbb</a:t>
            </a:r>
            <a:r>
              <a:rPr lang="en-US" dirty="0" smtClean="0"/>
              <a:t>, </a:t>
            </a:r>
            <a:r>
              <a:rPr lang="en-US" dirty="0" err="1" smtClean="0"/>
              <a:t>bb</a:t>
            </a:r>
            <a:r>
              <a:rPr lang="en-US" dirty="0" err="1" smtClean="0">
                <a:latin typeface="Times New Roman"/>
                <a:cs typeface="Times New Roman"/>
              </a:rPr>
              <a:t>ττ</a:t>
            </a:r>
            <a:r>
              <a:rPr lang="en-US" dirty="0" smtClean="0">
                <a:latin typeface="Times New Roman"/>
                <a:cs typeface="Times New Roman"/>
              </a:rPr>
              <a:t>, </a:t>
            </a:r>
            <a:r>
              <a:rPr lang="en-US" dirty="0" err="1" smtClean="0">
                <a:latin typeface="Times New Roman"/>
                <a:cs typeface="Times New Roman"/>
              </a:rPr>
              <a:t>bbWW</a:t>
            </a:r>
            <a:r>
              <a:rPr lang="en-US" dirty="0" smtClean="0">
                <a:latin typeface="Times New Roman"/>
                <a:cs typeface="Times New Roman"/>
              </a:rPr>
              <a:t>, </a:t>
            </a:r>
            <a:r>
              <a:rPr lang="en-US" dirty="0" err="1" smtClean="0">
                <a:latin typeface="Times New Roman"/>
                <a:cs typeface="Times New Roman"/>
              </a:rPr>
              <a:t>bbγγ</a:t>
            </a:r>
            <a:r>
              <a:rPr lang="en-US" dirty="0" smtClean="0">
                <a:latin typeface="Times New Roman"/>
                <a:cs typeface="Times New Roman"/>
              </a:rPr>
              <a:t>, </a:t>
            </a:r>
            <a:r>
              <a:rPr lang="en-US" dirty="0" err="1" smtClean="0">
                <a:latin typeface="Times New Roman"/>
                <a:cs typeface="Times New Roman"/>
              </a:rPr>
              <a:t>γγWW</a:t>
            </a:r>
            <a:endParaRPr lang="en-US" dirty="0" smtClean="0"/>
          </a:p>
          <a:p>
            <a:r>
              <a:rPr lang="en-US" dirty="0" smtClean="0"/>
              <a:t>Effective </a:t>
            </a:r>
            <a:r>
              <a:rPr lang="en-US" dirty="0" err="1" smtClean="0"/>
              <a:t>Lagrangian</a:t>
            </a:r>
            <a:r>
              <a:rPr lang="en-US" dirty="0" smtClean="0"/>
              <a:t> </a:t>
            </a:r>
            <a:r>
              <a:rPr lang="en-US" dirty="0"/>
              <a:t>used </a:t>
            </a:r>
            <a:r>
              <a:rPr lang="en-US" dirty="0" smtClean="0"/>
              <a:t>to model </a:t>
            </a:r>
            <a:r>
              <a:rPr lang="en-US" dirty="0"/>
              <a:t>BSM effects: </a:t>
            </a:r>
            <a:r>
              <a:rPr lang="en-US" dirty="0" smtClean="0"/>
              <a:t>anomalous </a:t>
            </a:r>
            <a:r>
              <a:rPr lang="en-US" dirty="0" err="1" smtClean="0"/>
              <a:t>λ</a:t>
            </a:r>
            <a:r>
              <a:rPr lang="en-US" baseline="-25000" dirty="0" err="1" smtClean="0"/>
              <a:t>HHH</a:t>
            </a:r>
            <a:r>
              <a:rPr lang="en-US" dirty="0" smtClean="0"/>
              <a:t> </a:t>
            </a:r>
            <a:r>
              <a:rPr lang="en-US" dirty="0"/>
              <a:t>and </a:t>
            </a:r>
            <a:r>
              <a:rPr lang="en-US" dirty="0" err="1"/>
              <a:t>y</a:t>
            </a:r>
            <a:r>
              <a:rPr lang="en-US" baseline="-25000" dirty="0" err="1"/>
              <a:t>t</a:t>
            </a:r>
            <a:r>
              <a:rPr lang="en-US" dirty="0"/>
              <a:t> couplings and </a:t>
            </a:r>
            <a:r>
              <a:rPr lang="en-US" dirty="0" smtClean="0"/>
              <a:t>3/4</a:t>
            </a:r>
            <a:r>
              <a:rPr lang="en-US" dirty="0" smtClean="0"/>
              <a:t> </a:t>
            </a:r>
            <a:r>
              <a:rPr lang="en-US" dirty="0" smtClean="0"/>
              <a:t>new </a:t>
            </a:r>
            <a:r>
              <a:rPr lang="en-US" dirty="0"/>
              <a:t>contact interactions</a:t>
            </a:r>
          </a:p>
          <a:p>
            <a:r>
              <a:rPr lang="en-US" dirty="0" smtClean="0"/>
              <a:t>Projections to High-Luminosity LHC: 			</a:t>
            </a:r>
            <a:r>
              <a:rPr lang="en-US" dirty="0"/>
              <a:t> </a:t>
            </a:r>
            <a:r>
              <a:rPr lang="en-US" dirty="0" smtClean="0"/>
              <a:t>          Expected l</a:t>
            </a:r>
            <a:endParaRPr lang="en-US" dirty="0" smtClean="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25</a:t>
            </a:fld>
            <a:endParaRPr lang="en-US"/>
          </a:p>
        </p:txBody>
      </p:sp>
      <p:pic>
        <p:nvPicPr>
          <p:cNvPr id="7" name="Picture 6"/>
          <p:cNvPicPr>
            <a:picLocks noChangeAspect="1"/>
          </p:cNvPicPr>
          <p:nvPr/>
        </p:nvPicPr>
        <p:blipFill rotWithShape="1">
          <a:blip r:embed="rId3"/>
          <a:srcRect r="52917"/>
          <a:stretch/>
        </p:blipFill>
        <p:spPr>
          <a:xfrm>
            <a:off x="2283466" y="1144321"/>
            <a:ext cx="4305300" cy="862829"/>
          </a:xfrm>
          <a:prstGeom prst="rect">
            <a:avLst/>
          </a:prstGeom>
        </p:spPr>
      </p:pic>
      <p:pic>
        <p:nvPicPr>
          <p:cNvPr id="13" name="Picture 12"/>
          <p:cNvPicPr>
            <a:picLocks noChangeAspect="1"/>
          </p:cNvPicPr>
          <p:nvPr/>
        </p:nvPicPr>
        <p:blipFill>
          <a:blip r:embed="rId4"/>
          <a:stretch>
            <a:fillRect/>
          </a:stretch>
        </p:blipFill>
        <p:spPr>
          <a:xfrm>
            <a:off x="5640901" y="3206921"/>
            <a:ext cx="3349578" cy="3245404"/>
          </a:xfrm>
          <a:prstGeom prst="rect">
            <a:avLst/>
          </a:prstGeom>
        </p:spPr>
      </p:pic>
      <p:sp>
        <p:nvSpPr>
          <p:cNvPr id="14" name="TextBox 13"/>
          <p:cNvSpPr txBox="1"/>
          <p:nvPr/>
        </p:nvSpPr>
        <p:spPr>
          <a:xfrm>
            <a:off x="5952741" y="6461825"/>
            <a:ext cx="2584887" cy="646331"/>
          </a:xfrm>
          <a:prstGeom prst="rect">
            <a:avLst/>
          </a:prstGeom>
          <a:noFill/>
        </p:spPr>
        <p:txBody>
          <a:bodyPr wrap="none" rtlCol="0">
            <a:spAutoFit/>
          </a:bodyPr>
          <a:lstStyle/>
          <a:p>
            <a:r>
              <a:rPr lang="en-US" dirty="0" smtClean="0"/>
              <a:t>Limit set at 28* </a:t>
            </a:r>
            <a:r>
              <a:rPr lang="en-US" dirty="0" err="1" smtClean="0"/>
              <a:t>SM</a:t>
            </a:r>
            <a:r>
              <a:rPr lang="en-US" dirty="0" err="1"/>
              <a:t>σ</a:t>
            </a:r>
            <a:r>
              <a:rPr lang="en-US" baseline="-25000" dirty="0" err="1"/>
              <a:t>HH</a:t>
            </a:r>
            <a:endParaRPr lang="en-US" baseline="-25000" dirty="0"/>
          </a:p>
          <a:p>
            <a:endParaRPr lang="en-US" dirty="0"/>
          </a:p>
        </p:txBody>
      </p:sp>
      <p:cxnSp>
        <p:nvCxnSpPr>
          <p:cNvPr id="16" name="Straight Arrow Connector 15"/>
          <p:cNvCxnSpPr/>
          <p:nvPr/>
        </p:nvCxnSpPr>
        <p:spPr>
          <a:xfrm flipV="1">
            <a:off x="6106691" y="6131632"/>
            <a:ext cx="179609" cy="3301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5" name="Picture 14" descr="AT_atlaslogo_2015.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675" y="101888"/>
            <a:ext cx="1197217" cy="1197217"/>
          </a:xfrm>
          <a:prstGeom prst="rect">
            <a:avLst/>
          </a:prstGeom>
        </p:spPr>
      </p:pic>
      <p:pic>
        <p:nvPicPr>
          <p:cNvPr id="17" name="Picture 16" descr="CMSlogo_color_label_1024_May201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4951" y="67236"/>
            <a:ext cx="1180014" cy="1180014"/>
          </a:xfrm>
          <a:prstGeom prst="rect">
            <a:avLst/>
          </a:prstGeom>
        </p:spPr>
      </p:pic>
      <p:sp>
        <p:nvSpPr>
          <p:cNvPr id="8" name="Rectangle 7"/>
          <p:cNvSpPr/>
          <p:nvPr/>
        </p:nvSpPr>
        <p:spPr>
          <a:xfrm>
            <a:off x="7548270" y="2960700"/>
            <a:ext cx="1442209" cy="246221"/>
          </a:xfrm>
          <a:prstGeom prst="rect">
            <a:avLst/>
          </a:prstGeom>
        </p:spPr>
        <p:txBody>
          <a:bodyPr wrap="none">
            <a:spAutoFit/>
          </a:bodyPr>
          <a:lstStyle/>
          <a:p>
            <a:r>
              <a:rPr lang="en-US" sz="1000" dirty="0"/>
              <a:t>CMS-PAS-HIG-17-002</a:t>
            </a:r>
            <a:endParaRPr lang="en-US" sz="1000" dirty="0"/>
          </a:p>
        </p:txBody>
      </p:sp>
      <p:pic>
        <p:nvPicPr>
          <p:cNvPr id="9" name="Picture 8"/>
          <p:cNvPicPr>
            <a:picLocks noChangeAspect="1"/>
          </p:cNvPicPr>
          <p:nvPr/>
        </p:nvPicPr>
        <p:blipFill>
          <a:blip r:embed="rId7"/>
          <a:stretch>
            <a:fillRect/>
          </a:stretch>
        </p:blipFill>
        <p:spPr>
          <a:xfrm>
            <a:off x="6709545" y="1593663"/>
            <a:ext cx="2276199" cy="532156"/>
          </a:xfrm>
          <a:prstGeom prst="rect">
            <a:avLst/>
          </a:prstGeom>
        </p:spPr>
      </p:pic>
      <p:sp>
        <p:nvSpPr>
          <p:cNvPr id="19" name="Rectangle 18"/>
          <p:cNvSpPr/>
          <p:nvPr/>
        </p:nvSpPr>
        <p:spPr>
          <a:xfrm>
            <a:off x="4060301" y="3721344"/>
            <a:ext cx="1659429" cy="246221"/>
          </a:xfrm>
          <a:prstGeom prst="rect">
            <a:avLst/>
          </a:prstGeom>
        </p:spPr>
        <p:txBody>
          <a:bodyPr wrap="none">
            <a:spAutoFit/>
          </a:bodyPr>
          <a:lstStyle/>
          <a:p>
            <a:r>
              <a:rPr lang="en-US" sz="1000" dirty="0"/>
              <a:t>ATL-PHYS-PUB-2016-</a:t>
            </a:r>
            <a:r>
              <a:rPr lang="en-US" sz="1000" dirty="0" smtClean="0"/>
              <a:t>024 </a:t>
            </a:r>
            <a:endParaRPr lang="en-US" sz="1000" dirty="0"/>
          </a:p>
        </p:txBody>
      </p:sp>
      <p:sp>
        <p:nvSpPr>
          <p:cNvPr id="26" name="Right Arrow 25"/>
          <p:cNvSpPr/>
          <p:nvPr/>
        </p:nvSpPr>
        <p:spPr>
          <a:xfrm>
            <a:off x="4305300" y="5568050"/>
            <a:ext cx="1647441" cy="634812"/>
          </a:xfrm>
          <a:prstGeom prst="rightArrow">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Best HH limit </a:t>
            </a:r>
            <a:r>
              <a:rPr lang="en-US" sz="1200" dirty="0" smtClean="0">
                <a:solidFill>
                  <a:schemeClr val="tx1"/>
                </a:solidFill>
              </a:rPr>
              <a:t>so far</a:t>
            </a:r>
            <a:endParaRPr lang="en-US" sz="1200" dirty="0">
              <a:solidFill>
                <a:schemeClr val="tx1"/>
              </a:solidFill>
            </a:endParaRPr>
          </a:p>
        </p:txBody>
      </p:sp>
      <p:pic>
        <p:nvPicPr>
          <p:cNvPr id="27" name="Picture 26" descr="fig_05b.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449235" y="3767365"/>
            <a:ext cx="2275190" cy="2768310"/>
          </a:xfrm>
          <a:prstGeom prst="rect">
            <a:avLst/>
          </a:prstGeom>
        </p:spPr>
      </p:pic>
      <p:sp>
        <p:nvSpPr>
          <p:cNvPr id="29" name="TextBox 28"/>
          <p:cNvSpPr txBox="1"/>
          <p:nvPr/>
        </p:nvSpPr>
        <p:spPr>
          <a:xfrm>
            <a:off x="2970985" y="4561645"/>
            <a:ext cx="2584887" cy="646331"/>
          </a:xfrm>
          <a:prstGeom prst="rect">
            <a:avLst/>
          </a:prstGeom>
          <a:noFill/>
        </p:spPr>
        <p:txBody>
          <a:bodyPr wrap="none" rtlCol="0">
            <a:spAutoFit/>
          </a:bodyPr>
          <a:lstStyle/>
          <a:p>
            <a:r>
              <a:rPr lang="en-US" dirty="0" smtClean="0"/>
              <a:t>Limit set at </a:t>
            </a:r>
            <a:r>
              <a:rPr lang="en-US" dirty="0" smtClean="0"/>
              <a:t>29* </a:t>
            </a:r>
            <a:r>
              <a:rPr lang="en-US" dirty="0" err="1" smtClean="0"/>
              <a:t>SM</a:t>
            </a:r>
            <a:r>
              <a:rPr lang="en-US" dirty="0" err="1"/>
              <a:t>σ</a:t>
            </a:r>
            <a:r>
              <a:rPr lang="en-US" baseline="-25000" dirty="0" err="1"/>
              <a:t>HH</a:t>
            </a:r>
            <a:endParaRPr lang="en-US" baseline="-25000" dirty="0"/>
          </a:p>
          <a:p>
            <a:r>
              <a:rPr lang="en-US" dirty="0" smtClean="0"/>
              <a:t>(</a:t>
            </a:r>
            <a:r>
              <a:rPr lang="en-US" dirty="0" err="1" smtClean="0"/>
              <a:t>σ</a:t>
            </a:r>
            <a:r>
              <a:rPr lang="en-US" baseline="-25000" dirty="0" err="1" smtClean="0"/>
              <a:t>HH</a:t>
            </a:r>
            <a:r>
              <a:rPr lang="en-US" baseline="-25000" dirty="0" smtClean="0"/>
              <a:t> </a:t>
            </a:r>
            <a:r>
              <a:rPr lang="en-US" dirty="0" smtClean="0"/>
              <a:t>×BR &lt; 330fb</a:t>
            </a:r>
            <a:r>
              <a:rPr lang="en-US" dirty="0" smtClean="0"/>
              <a:t>)</a:t>
            </a:r>
            <a:endParaRPr lang="en-US" dirty="0"/>
          </a:p>
        </p:txBody>
      </p:sp>
      <p:cxnSp>
        <p:nvCxnSpPr>
          <p:cNvPr id="31" name="Straight Arrow Connector 30"/>
          <p:cNvCxnSpPr/>
          <p:nvPr/>
        </p:nvCxnSpPr>
        <p:spPr>
          <a:xfrm flipH="1">
            <a:off x="2615492" y="4561645"/>
            <a:ext cx="52268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Footer Placeholder 3"/>
          <p:cNvSpPr txBox="1">
            <a:spLocks/>
          </p:cNvSpPr>
          <p:nvPr/>
        </p:nvSpPr>
        <p:spPr>
          <a:xfrm>
            <a:off x="1561447" y="6298162"/>
            <a:ext cx="31555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Lancaster University, HEFT 2017</a:t>
            </a:r>
            <a:endParaRPr lang="en-US" dirty="0"/>
          </a:p>
        </p:txBody>
      </p:sp>
      <p:pic>
        <p:nvPicPr>
          <p:cNvPr id="33" name="Picture 32"/>
          <p:cNvPicPr>
            <a:picLocks noChangeAspect="1"/>
          </p:cNvPicPr>
          <p:nvPr/>
        </p:nvPicPr>
        <p:blipFill>
          <a:blip r:embed="rId9"/>
          <a:stretch>
            <a:fillRect/>
          </a:stretch>
        </p:blipFill>
        <p:spPr>
          <a:xfrm>
            <a:off x="1806672" y="3564919"/>
            <a:ext cx="3838154" cy="246221"/>
          </a:xfrm>
          <a:prstGeom prst="rect">
            <a:avLst/>
          </a:prstGeom>
        </p:spPr>
      </p:pic>
      <p:sp>
        <p:nvSpPr>
          <p:cNvPr id="34" name="TextBox 33"/>
          <p:cNvSpPr txBox="1"/>
          <p:nvPr/>
        </p:nvSpPr>
        <p:spPr>
          <a:xfrm>
            <a:off x="3061202" y="3724066"/>
            <a:ext cx="1154295" cy="246221"/>
          </a:xfrm>
          <a:prstGeom prst="rect">
            <a:avLst/>
          </a:prstGeom>
          <a:noFill/>
        </p:spPr>
        <p:txBody>
          <a:bodyPr wrap="none" rtlCol="0">
            <a:spAutoFit/>
          </a:bodyPr>
          <a:lstStyle/>
          <a:p>
            <a:r>
              <a:rPr lang="en-US" sz="1000" dirty="0" smtClean="0"/>
              <a:t>no </a:t>
            </a:r>
            <a:r>
              <a:rPr lang="en-US" sz="1000" dirty="0" err="1" smtClean="0"/>
              <a:t>syst</a:t>
            </a:r>
            <a:r>
              <a:rPr lang="en-US" sz="1000" dirty="0" smtClean="0"/>
              <a:t> (with </a:t>
            </a:r>
            <a:r>
              <a:rPr lang="en-US" sz="1000" dirty="0" err="1" smtClean="0"/>
              <a:t>syst</a:t>
            </a:r>
            <a:r>
              <a:rPr lang="en-US" sz="1000" dirty="0" smtClean="0"/>
              <a:t>)</a:t>
            </a:r>
            <a:endParaRPr lang="en-US" sz="1000" dirty="0"/>
          </a:p>
        </p:txBody>
      </p:sp>
      <p:sp>
        <p:nvSpPr>
          <p:cNvPr id="35" name="Rectangle 34"/>
          <p:cNvSpPr/>
          <p:nvPr/>
        </p:nvSpPr>
        <p:spPr>
          <a:xfrm>
            <a:off x="3138176" y="4256453"/>
            <a:ext cx="1298978" cy="353943"/>
          </a:xfrm>
          <a:prstGeom prst="rect">
            <a:avLst/>
          </a:prstGeom>
        </p:spPr>
        <p:txBody>
          <a:bodyPr wrap="none">
            <a:spAutoFit/>
          </a:bodyPr>
          <a:lstStyle/>
          <a:p>
            <a:r>
              <a:rPr lang="en-US" sz="1700" dirty="0" smtClean="0"/>
              <a:t>HH -&gt; </a:t>
            </a:r>
            <a:r>
              <a:rPr lang="en-US" sz="1700" dirty="0" err="1" smtClean="0"/>
              <a:t>bbbb</a:t>
            </a:r>
            <a:endParaRPr lang="en-US" sz="1700" dirty="0"/>
          </a:p>
        </p:txBody>
      </p:sp>
      <p:sp>
        <p:nvSpPr>
          <p:cNvPr id="38" name="Rectangle 37"/>
          <p:cNvSpPr/>
          <p:nvPr/>
        </p:nvSpPr>
        <p:spPr>
          <a:xfrm>
            <a:off x="202675" y="3795752"/>
            <a:ext cx="1560305" cy="246221"/>
          </a:xfrm>
          <a:prstGeom prst="rect">
            <a:avLst/>
          </a:prstGeom>
        </p:spPr>
        <p:txBody>
          <a:bodyPr wrap="none">
            <a:spAutoFit/>
          </a:bodyPr>
          <a:lstStyle/>
          <a:p>
            <a:r>
              <a:rPr lang="en-US" sz="1000" dirty="0"/>
              <a:t>ATLAS-CONF-2016-049</a:t>
            </a:r>
          </a:p>
        </p:txBody>
      </p:sp>
    </p:spTree>
    <p:extLst>
      <p:ext uri="{BB962C8B-B14F-4D97-AF65-F5344CB8AC3E}">
        <p14:creationId xmlns:p14="http://schemas.microsoft.com/office/powerpoint/2010/main" val="676860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Higgs CP constraints from VBF </a:t>
            </a:r>
            <a:r>
              <a:rPr lang="en-US" dirty="0" err="1"/>
              <a:t>H→</a:t>
            </a:r>
            <a:r>
              <a:rPr lang="en-US" dirty="0" err="1" smtClean="0"/>
              <a:t>ττ</a:t>
            </a:r>
            <a:endParaRPr lang="en-US" dirty="0"/>
          </a:p>
        </p:txBody>
      </p:sp>
      <p:sp>
        <p:nvSpPr>
          <p:cNvPr id="3" name="Content Placeholder 2"/>
          <p:cNvSpPr>
            <a:spLocks noGrp="1"/>
          </p:cNvSpPr>
          <p:nvPr>
            <p:ph idx="1"/>
          </p:nvPr>
        </p:nvSpPr>
        <p:spPr>
          <a:xfrm>
            <a:off x="647223" y="1821534"/>
            <a:ext cx="6961373" cy="2565533"/>
          </a:xfrm>
        </p:spPr>
        <p:txBody>
          <a:bodyPr>
            <a:normAutofit fontScale="92500" lnSpcReduction="10000"/>
          </a:bodyPr>
          <a:lstStyle/>
          <a:p>
            <a:pPr>
              <a:lnSpc>
                <a:spcPct val="90000"/>
              </a:lnSpc>
            </a:pPr>
            <a:r>
              <a:rPr lang="en-US" dirty="0" smtClean="0"/>
              <a:t>Most sensitivity for </a:t>
            </a:r>
            <a:r>
              <a:rPr lang="en-US" dirty="0" err="1" smtClean="0"/>
              <a:t>H</a:t>
            </a:r>
            <a:r>
              <a:rPr lang="en-US" dirty="0" err="1"/>
              <a:t>→</a:t>
            </a:r>
            <a:r>
              <a:rPr lang="en-US" dirty="0" err="1" smtClean="0"/>
              <a:t>ττcomes</a:t>
            </a:r>
            <a:r>
              <a:rPr lang="en-US" dirty="0" smtClean="0"/>
              <a:t> from the VBF </a:t>
            </a:r>
            <a:r>
              <a:rPr lang="en-US" dirty="0" smtClean="0"/>
              <a:t>channel; large sensitivity to VBF prod. </a:t>
            </a:r>
            <a:r>
              <a:rPr lang="en-US" dirty="0" smtClean="0"/>
              <a:t>from </a:t>
            </a:r>
            <a:r>
              <a:rPr lang="en-US" dirty="0" err="1"/>
              <a:t>H→</a:t>
            </a:r>
            <a:r>
              <a:rPr lang="en-US" dirty="0" err="1" smtClean="0"/>
              <a:t>ττchannel</a:t>
            </a:r>
            <a:endParaRPr lang="en-US" dirty="0" smtClean="0"/>
          </a:p>
          <a:p>
            <a:pPr>
              <a:lnSpc>
                <a:spcPct val="90000"/>
              </a:lnSpc>
            </a:pPr>
            <a:r>
              <a:rPr lang="en-US" dirty="0"/>
              <a:t>Constrain CP-odd </a:t>
            </a:r>
            <a:r>
              <a:rPr lang="en-US" dirty="0" err="1"/>
              <a:t>Bosonic</a:t>
            </a:r>
            <a:r>
              <a:rPr lang="en-US" dirty="0"/>
              <a:t> operators in EFT</a:t>
            </a:r>
          </a:p>
          <a:p>
            <a:pPr>
              <a:lnSpc>
                <a:spcPct val="90000"/>
              </a:lnSpc>
            </a:pPr>
            <a:endParaRPr lang="en-US" dirty="0" smtClean="0"/>
          </a:p>
          <a:p>
            <a:pPr>
              <a:lnSpc>
                <a:spcPct val="90000"/>
              </a:lnSpc>
            </a:pPr>
            <a:r>
              <a:rPr lang="en-US" dirty="0" err="1" smtClean="0"/>
              <a:t>Parametrize</a:t>
            </a:r>
            <a:r>
              <a:rPr lang="en-US" dirty="0" smtClean="0"/>
              <a:t> </a:t>
            </a:r>
            <a:r>
              <a:rPr lang="en-US" dirty="0" smtClean="0"/>
              <a:t>CP violation in VBF: </a:t>
            </a:r>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26</a:t>
            </a:fld>
            <a:endParaRPr lang="en-US"/>
          </a:p>
        </p:txBody>
      </p:sp>
      <p:pic>
        <p:nvPicPr>
          <p:cNvPr id="9" name="Picture 8" descr="vbf_feynman.tiff"/>
          <p:cNvPicPr>
            <a:picLocks noChangeAspect="1"/>
          </p:cNvPicPr>
          <p:nvPr/>
        </p:nvPicPr>
        <p:blipFill rotWithShape="1">
          <a:blip r:embed="rId3">
            <a:extLst>
              <a:ext uri="{28A0092B-C50C-407E-A947-70E740481C1C}">
                <a14:useLocalDpi xmlns:a14="http://schemas.microsoft.com/office/drawing/2010/main" val="0"/>
              </a:ext>
            </a:extLst>
          </a:blip>
          <a:srcRect l="36721" t="14095" r="30559" b="20702"/>
          <a:stretch/>
        </p:blipFill>
        <p:spPr>
          <a:xfrm>
            <a:off x="7107367" y="1062025"/>
            <a:ext cx="2036633" cy="1905076"/>
          </a:xfrm>
          <a:prstGeom prst="rect">
            <a:avLst/>
          </a:prstGeom>
        </p:spPr>
      </p:pic>
      <p:sp>
        <p:nvSpPr>
          <p:cNvPr id="17" name="TextBox 16"/>
          <p:cNvSpPr txBox="1"/>
          <p:nvPr/>
        </p:nvSpPr>
        <p:spPr>
          <a:xfrm>
            <a:off x="1041739" y="5173071"/>
            <a:ext cx="5056007" cy="923330"/>
          </a:xfrm>
          <a:prstGeom prst="rect">
            <a:avLst/>
          </a:prstGeom>
          <a:solidFill>
            <a:schemeClr val="bg1"/>
          </a:solidFill>
        </p:spPr>
        <p:txBody>
          <a:bodyPr wrap="square" rtlCol="0">
            <a:spAutoFit/>
          </a:bodyPr>
          <a:lstStyle/>
          <a:p>
            <a:pPr algn="r"/>
            <a:r>
              <a:rPr lang="en-US" dirty="0"/>
              <a:t>d</a:t>
            </a:r>
            <a:r>
              <a:rPr lang="en-US" dirty="0" smtClean="0"/>
              <a:t>~ = 0 means no CP-</a:t>
            </a:r>
            <a:r>
              <a:rPr lang="en-US" dirty="0" smtClean="0"/>
              <a:t>odd term. </a:t>
            </a:r>
          </a:p>
          <a:p>
            <a:pPr algn="r"/>
            <a:r>
              <a:rPr lang="en-US" dirty="0" smtClean="0"/>
              <a:t>At </a:t>
            </a:r>
            <a:r>
              <a:rPr lang="en-US" dirty="0"/>
              <a:t>68% </a:t>
            </a:r>
            <a:r>
              <a:rPr lang="en-US" dirty="0" err="1"/>
              <a:t>conf</a:t>
            </a:r>
            <a:r>
              <a:rPr lang="en-US" dirty="0"/>
              <a:t> level find that d~ is within [-.11,0.05] </a:t>
            </a:r>
          </a:p>
          <a:p>
            <a:pPr algn="r"/>
            <a:r>
              <a:rPr lang="en-US" b="1" dirty="0"/>
              <a:t>EPJC 76 (2016) 658</a:t>
            </a:r>
          </a:p>
        </p:txBody>
      </p:sp>
      <p:sp>
        <p:nvSpPr>
          <p:cNvPr id="21" name="TextBox 20"/>
          <p:cNvSpPr txBox="1"/>
          <p:nvPr/>
        </p:nvSpPr>
        <p:spPr>
          <a:xfrm>
            <a:off x="1620363" y="4803739"/>
            <a:ext cx="4477383" cy="369332"/>
          </a:xfrm>
          <a:prstGeom prst="rect">
            <a:avLst/>
          </a:prstGeom>
          <a:noFill/>
        </p:spPr>
        <p:txBody>
          <a:bodyPr wrap="square" rtlCol="0">
            <a:spAutoFit/>
          </a:bodyPr>
          <a:lstStyle/>
          <a:p>
            <a:r>
              <a:rPr lang="en-US" dirty="0" smtClean="0"/>
              <a:t>HZZ </a:t>
            </a:r>
            <a:r>
              <a:rPr lang="en-US" dirty="0" smtClean="0"/>
              <a:t>and HWW terms controlled by </a:t>
            </a:r>
            <a:r>
              <a:rPr lang="en-US" dirty="0" smtClean="0"/>
              <a:t>d~. </a:t>
            </a:r>
            <a:endParaRPr lang="en-US" dirty="0"/>
          </a:p>
        </p:txBody>
      </p:sp>
      <p:pic>
        <p:nvPicPr>
          <p:cNvPr id="6" name="Picture 5"/>
          <p:cNvPicPr>
            <a:picLocks noChangeAspect="1"/>
          </p:cNvPicPr>
          <p:nvPr/>
        </p:nvPicPr>
        <p:blipFill>
          <a:blip r:embed="rId4"/>
          <a:stretch>
            <a:fillRect/>
          </a:stretch>
        </p:blipFill>
        <p:spPr>
          <a:xfrm>
            <a:off x="6143535" y="4354665"/>
            <a:ext cx="3000465" cy="2526708"/>
          </a:xfrm>
          <a:prstGeom prst="rect">
            <a:avLst/>
          </a:prstGeom>
        </p:spPr>
      </p:pic>
      <p:pic>
        <p:nvPicPr>
          <p:cNvPr id="8" name="Picture 7"/>
          <p:cNvPicPr>
            <a:picLocks noChangeAspect="1"/>
          </p:cNvPicPr>
          <p:nvPr/>
        </p:nvPicPr>
        <p:blipFill rotWithShape="1">
          <a:blip r:embed="rId5"/>
          <a:srcRect t="23272" b="22000"/>
          <a:stretch/>
        </p:blipFill>
        <p:spPr>
          <a:xfrm>
            <a:off x="3127011" y="4233712"/>
            <a:ext cx="3045612" cy="425756"/>
          </a:xfrm>
          <a:prstGeom prst="rect">
            <a:avLst/>
          </a:prstGeom>
        </p:spPr>
      </p:pic>
      <p:pic>
        <p:nvPicPr>
          <p:cNvPr id="12" name="Picture 11"/>
          <p:cNvPicPr>
            <a:picLocks noChangeAspect="1"/>
          </p:cNvPicPr>
          <p:nvPr/>
        </p:nvPicPr>
        <p:blipFill>
          <a:blip r:embed="rId6"/>
          <a:stretch>
            <a:fillRect/>
          </a:stretch>
        </p:blipFill>
        <p:spPr>
          <a:xfrm>
            <a:off x="6894679" y="3800805"/>
            <a:ext cx="2198895" cy="248932"/>
          </a:xfrm>
          <a:prstGeom prst="rect">
            <a:avLst/>
          </a:prstGeom>
        </p:spPr>
      </p:pic>
      <p:pic>
        <p:nvPicPr>
          <p:cNvPr id="14" name="Picture 13"/>
          <p:cNvPicPr>
            <a:picLocks noChangeAspect="1"/>
          </p:cNvPicPr>
          <p:nvPr/>
        </p:nvPicPr>
        <p:blipFill>
          <a:blip r:embed="rId7"/>
          <a:stretch>
            <a:fillRect/>
          </a:stretch>
        </p:blipFill>
        <p:spPr>
          <a:xfrm>
            <a:off x="7286063" y="4049737"/>
            <a:ext cx="830440" cy="304927"/>
          </a:xfrm>
          <a:prstGeom prst="rect">
            <a:avLst/>
          </a:prstGeom>
        </p:spPr>
      </p:pic>
      <p:pic>
        <p:nvPicPr>
          <p:cNvPr id="15" name="Picture 14"/>
          <p:cNvPicPr>
            <a:picLocks noChangeAspect="1"/>
          </p:cNvPicPr>
          <p:nvPr/>
        </p:nvPicPr>
        <p:blipFill>
          <a:blip r:embed="rId8"/>
          <a:stretch>
            <a:fillRect/>
          </a:stretch>
        </p:blipFill>
        <p:spPr>
          <a:xfrm>
            <a:off x="7350208" y="2992681"/>
            <a:ext cx="1397000" cy="762000"/>
          </a:xfrm>
          <a:prstGeom prst="rect">
            <a:avLst/>
          </a:prstGeom>
        </p:spPr>
      </p:pic>
      <p:pic>
        <p:nvPicPr>
          <p:cNvPr id="7" name="Picture 6"/>
          <p:cNvPicPr>
            <a:picLocks noChangeAspect="1"/>
          </p:cNvPicPr>
          <p:nvPr/>
        </p:nvPicPr>
        <p:blipFill>
          <a:blip r:embed="rId9"/>
          <a:stretch>
            <a:fillRect/>
          </a:stretch>
        </p:blipFill>
        <p:spPr>
          <a:xfrm>
            <a:off x="1993900" y="3249622"/>
            <a:ext cx="3869037" cy="534978"/>
          </a:xfrm>
          <a:prstGeom prst="rect">
            <a:avLst/>
          </a:prstGeom>
        </p:spPr>
      </p:pic>
      <p:sp>
        <p:nvSpPr>
          <p:cNvPr id="10" name="Oval 9"/>
          <p:cNvSpPr/>
          <p:nvPr/>
        </p:nvSpPr>
        <p:spPr>
          <a:xfrm>
            <a:off x="7902777" y="1821534"/>
            <a:ext cx="461850" cy="39765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193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measurements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Spin and parity are consistent with the SM Higgs:</a:t>
            </a:r>
          </a:p>
          <a:p>
            <a:pPr lvl="1"/>
            <a:r>
              <a:rPr lang="en-US" dirty="0" smtClean="0"/>
              <a:t>H</a:t>
            </a:r>
            <a:r>
              <a:rPr lang="en-US" dirty="0"/>
              <a:t>→</a:t>
            </a:r>
            <a:r>
              <a:rPr lang="en-US" dirty="0" smtClean="0"/>
              <a:t>ZZ: CMS</a:t>
            </a:r>
            <a:r>
              <a:rPr lang="en-US" dirty="0"/>
              <a:t>-PAS-HIG-17-</a:t>
            </a:r>
            <a:r>
              <a:rPr lang="en-US" dirty="0" smtClean="0"/>
              <a:t>011</a:t>
            </a:r>
          </a:p>
          <a:p>
            <a:pPr lvl="1"/>
            <a:r>
              <a:rPr lang="en-US" dirty="0" smtClean="0"/>
              <a:t>H</a:t>
            </a:r>
            <a:r>
              <a:rPr lang="en-US" dirty="0"/>
              <a:t>→</a:t>
            </a:r>
            <a:r>
              <a:rPr lang="en-US" dirty="0" smtClean="0"/>
              <a:t>ZZ: ATLAS</a:t>
            </a:r>
            <a:r>
              <a:rPr lang="en-US" dirty="0"/>
              <a:t>-CONF-2016-</a:t>
            </a:r>
            <a:r>
              <a:rPr lang="en-US" dirty="0" smtClean="0"/>
              <a:t>079</a:t>
            </a:r>
          </a:p>
          <a:p>
            <a:pPr lvl="1"/>
            <a:r>
              <a:rPr lang="en-US" sz="1200" dirty="0" smtClean="0"/>
              <a:t>ATLAS </a:t>
            </a:r>
            <a:r>
              <a:rPr lang="en-US" sz="1200" dirty="0"/>
              <a:t>Collaboration, Evidence for the spin-0 nature of the Higgs boson using ATLAS data</a:t>
            </a:r>
            <a:r>
              <a:rPr lang="en-US" sz="1200" dirty="0" smtClean="0"/>
              <a:t>, Phys</a:t>
            </a:r>
            <a:r>
              <a:rPr lang="en-US" sz="1200" dirty="0"/>
              <a:t>. </a:t>
            </a:r>
            <a:r>
              <a:rPr lang="en-US" sz="1200" dirty="0" err="1"/>
              <a:t>Lett</a:t>
            </a:r>
            <a:r>
              <a:rPr lang="en-US" sz="1200" dirty="0"/>
              <a:t>. B 726 (2013) 120, </a:t>
            </a:r>
            <a:r>
              <a:rPr lang="en-US" sz="1200" dirty="0" err="1"/>
              <a:t>arXiv</a:t>
            </a:r>
            <a:r>
              <a:rPr lang="en-US" sz="1200" dirty="0"/>
              <a:t>: 1307.1432 [</a:t>
            </a:r>
            <a:r>
              <a:rPr lang="en-US" sz="1200" dirty="0" err="1"/>
              <a:t>hep</a:t>
            </a:r>
            <a:r>
              <a:rPr lang="en-US" sz="1200" dirty="0"/>
              <a:t>-ex]</a:t>
            </a:r>
            <a:r>
              <a:rPr lang="en-US" sz="1200" dirty="0" smtClean="0"/>
              <a:t>.</a:t>
            </a:r>
            <a:endParaRPr lang="en-US" dirty="0" smtClean="0"/>
          </a:p>
          <a:p>
            <a:pPr lvl="1"/>
            <a:endParaRPr lang="en-US" dirty="0" smtClean="0"/>
          </a:p>
          <a:p>
            <a:r>
              <a:rPr lang="en-US" dirty="0" smtClean="0"/>
              <a:t>Higgs width measurements:</a:t>
            </a:r>
          </a:p>
          <a:p>
            <a:pPr lvl="1"/>
            <a:r>
              <a:rPr lang="en-US" dirty="0" smtClean="0">
                <a:hlinkClick r:id="rId3" action="ppaction://hlinkfile"/>
              </a:rPr>
              <a:t>Many assumptions necessary. See talk at Higgs Coupling 2016</a:t>
            </a:r>
            <a:endParaRPr lang="en-US" dirty="0"/>
          </a:p>
          <a:p>
            <a:r>
              <a:rPr lang="en-US" dirty="0" smtClean="0"/>
              <a:t>BSM A/</a:t>
            </a:r>
            <a:r>
              <a:rPr lang="en-US" dirty="0" err="1" smtClean="0"/>
              <a:t>H</a:t>
            </a:r>
            <a:r>
              <a:rPr lang="en-US" dirty="0" err="1"/>
              <a:t>→</a:t>
            </a:r>
            <a:r>
              <a:rPr lang="en-US" dirty="0" err="1" smtClean="0"/>
              <a:t>tautau</a:t>
            </a:r>
            <a:endParaRPr lang="en-US" dirty="0" smtClean="0"/>
          </a:p>
          <a:p>
            <a:pPr lvl="1"/>
            <a:r>
              <a:rPr lang="en-US" dirty="0"/>
              <a:t>ATLAS-CONF-2016-</a:t>
            </a:r>
            <a:r>
              <a:rPr lang="en-US" dirty="0" smtClean="0"/>
              <a:t>085; </a:t>
            </a:r>
            <a:r>
              <a:rPr lang="pt-BR" dirty="0"/>
              <a:t>CMS-PAS-HIG-16-</a:t>
            </a:r>
            <a:r>
              <a:rPr lang="pt-BR" dirty="0" smtClean="0"/>
              <a:t>006</a:t>
            </a:r>
            <a:endParaRPr lang="en-US" dirty="0"/>
          </a:p>
          <a:p>
            <a:pPr marL="457200" lvl="1" indent="0">
              <a:buNone/>
            </a:pPr>
            <a:endParaRPr lang="en-US" dirty="0"/>
          </a:p>
        </p:txBody>
      </p:sp>
      <p:sp>
        <p:nvSpPr>
          <p:cNvPr id="4" name="Footer Placeholder 3"/>
          <p:cNvSpPr>
            <a:spLocks noGrp="1"/>
          </p:cNvSpPr>
          <p:nvPr>
            <p:ph type="ftr" sz="quarter" idx="11"/>
          </p:nvPr>
        </p:nvSpPr>
        <p:spPr/>
        <p:txBody>
          <a:bodyPr/>
          <a:lstStyle/>
          <a:p>
            <a:r>
              <a:rPr lang="en-US" dirty="0" smtClean="0"/>
              <a:t>Kathryn Grimm</a:t>
            </a:r>
            <a:endParaRPr lang="en-US" dirty="0"/>
          </a:p>
        </p:txBody>
      </p:sp>
      <p:sp>
        <p:nvSpPr>
          <p:cNvPr id="5" name="Slide Number Placeholder 4"/>
          <p:cNvSpPr>
            <a:spLocks noGrp="1"/>
          </p:cNvSpPr>
          <p:nvPr>
            <p:ph type="sldNum" sz="quarter" idx="12"/>
          </p:nvPr>
        </p:nvSpPr>
        <p:spPr/>
        <p:txBody>
          <a:bodyPr/>
          <a:lstStyle/>
          <a:p>
            <a:fld id="{A7D2486F-1782-2846-8CBC-0A695E99119A}" type="slidenum">
              <a:rPr lang="en-US" smtClean="0"/>
              <a:t>27</a:t>
            </a:fld>
            <a:endParaRPr lang="en-US"/>
          </a:p>
        </p:txBody>
      </p:sp>
    </p:spTree>
    <p:extLst>
      <p:ext uri="{BB962C8B-B14F-4D97-AF65-F5344CB8AC3E}">
        <p14:creationId xmlns:p14="http://schemas.microsoft.com/office/powerpoint/2010/main" val="3875266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ATLAS+CMS Run 1 Higgs Combination</a:t>
            </a:r>
            <a:endParaRPr lang="en-US" dirty="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28</a:t>
            </a:fld>
            <a:endParaRPr lang="en-US"/>
          </a:p>
        </p:txBody>
      </p:sp>
      <p:pic>
        <p:nvPicPr>
          <p:cNvPr id="6" name="Picture 5" descr="AT_atlaslogo_2015.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988" y="3899950"/>
            <a:ext cx="1496022" cy="1496022"/>
          </a:xfrm>
          <a:prstGeom prst="rect">
            <a:avLst/>
          </a:prstGeom>
        </p:spPr>
      </p:pic>
      <p:pic>
        <p:nvPicPr>
          <p:cNvPr id="7" name="Picture 6" descr="CMSlogo_color_label_1024_May20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948" y="3899950"/>
            <a:ext cx="1496022" cy="1496022"/>
          </a:xfrm>
          <a:prstGeom prst="rect">
            <a:avLst/>
          </a:prstGeom>
        </p:spPr>
      </p:pic>
      <p:sp>
        <p:nvSpPr>
          <p:cNvPr id="8" name="Footer Placeholder 3"/>
          <p:cNvSpPr txBox="1">
            <a:spLocks/>
          </p:cNvSpPr>
          <p:nvPr/>
        </p:nvSpPr>
        <p:spPr>
          <a:xfrm>
            <a:off x="1561447" y="6298162"/>
            <a:ext cx="31555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Lancaster University, HEFT 2017</a:t>
            </a:r>
            <a:endParaRPr lang="en-US" dirty="0"/>
          </a:p>
        </p:txBody>
      </p:sp>
    </p:spTree>
    <p:extLst>
      <p:ext uri="{BB962C8B-B14F-4D97-AF65-F5344CB8AC3E}">
        <p14:creationId xmlns:p14="http://schemas.microsoft.com/office/powerpoint/2010/main" val="1324512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Run 1 ATLAS+CMS Higgs Combination</a:t>
            </a:r>
            <a:endParaRPr lang="en-US" dirty="0"/>
          </a:p>
        </p:txBody>
      </p:sp>
      <p:sp>
        <p:nvSpPr>
          <p:cNvPr id="3" name="Content Placeholder 2"/>
          <p:cNvSpPr>
            <a:spLocks noGrp="1"/>
          </p:cNvSpPr>
          <p:nvPr>
            <p:ph idx="1"/>
          </p:nvPr>
        </p:nvSpPr>
        <p:spPr>
          <a:xfrm>
            <a:off x="457200" y="1949809"/>
            <a:ext cx="8228013" cy="4406542"/>
          </a:xfrm>
        </p:spPr>
        <p:txBody>
          <a:bodyPr>
            <a:normAutofit fontScale="62500" lnSpcReduction="20000"/>
          </a:bodyPr>
          <a:lstStyle/>
          <a:p>
            <a:pPr marL="0" indent="0" algn="ctr">
              <a:buNone/>
            </a:pPr>
            <a:r>
              <a:rPr lang="en-US" dirty="0"/>
              <a:t>LHCP, St Petersburg</a:t>
            </a:r>
            <a:r>
              <a:rPr lang="en-US" dirty="0" smtClean="0"/>
              <a:t>,1 </a:t>
            </a:r>
            <a:r>
              <a:rPr lang="en-US" dirty="0"/>
              <a:t>Sept </a:t>
            </a:r>
            <a:r>
              <a:rPr lang="en-US" dirty="0" smtClean="0"/>
              <a:t>2015, </a:t>
            </a:r>
          </a:p>
          <a:p>
            <a:pPr marL="0" indent="0" algn="ctr">
              <a:buNone/>
            </a:pPr>
            <a:r>
              <a:rPr lang="en-US" dirty="0" smtClean="0"/>
              <a:t>Revised and sent to JHEP  </a:t>
            </a:r>
            <a:r>
              <a:rPr lang="en-US" dirty="0"/>
              <a:t>Sep 2016</a:t>
            </a:r>
            <a:r>
              <a:rPr lang="en-US" dirty="0" smtClean="0"/>
              <a:t> </a:t>
            </a:r>
            <a:r>
              <a:rPr lang="de-DE" sz="1600" dirty="0" smtClean="0"/>
              <a:t>https</a:t>
            </a:r>
            <a:r>
              <a:rPr lang="de-DE" sz="1600" dirty="0"/>
              <a:t>://arxiv.org/abs/</a:t>
            </a:r>
            <a:r>
              <a:rPr lang="de-DE" sz="1600" dirty="0" smtClean="0"/>
              <a:t>1606.02266</a:t>
            </a:r>
            <a:endParaRPr lang="en-US" sz="1600" dirty="0" smtClean="0"/>
          </a:p>
          <a:p>
            <a:pPr marL="0" indent="0">
              <a:buNone/>
            </a:pPr>
            <a:r>
              <a:rPr lang="en-US" dirty="0" smtClean="0"/>
              <a:t>Thesis:</a:t>
            </a:r>
          </a:p>
          <a:p>
            <a:pPr>
              <a:buFont typeface="Wingdings" charset="2"/>
              <a:buChar char="Ø"/>
            </a:pPr>
            <a:r>
              <a:rPr lang="en-US" dirty="0"/>
              <a:t>The production cross sections and decay branching ratios (BR) of the Higgs boson can be precisely calculated once the mass is known. </a:t>
            </a:r>
            <a:endParaRPr lang="en-US" sz="2900" dirty="0"/>
          </a:p>
          <a:p>
            <a:pPr marL="0" lvl="1" indent="0">
              <a:spcBef>
                <a:spcPts val="2000"/>
              </a:spcBef>
              <a:buClr>
                <a:schemeClr val="accent3"/>
              </a:buClr>
              <a:buNone/>
            </a:pPr>
            <a:r>
              <a:rPr lang="en-US" sz="2900" dirty="0" smtClean="0"/>
              <a:t>	</a:t>
            </a:r>
            <a:r>
              <a:rPr lang="en-US" dirty="0" smtClean="0"/>
              <a:t>Also Assume </a:t>
            </a:r>
            <a:r>
              <a:rPr lang="en-US" dirty="0"/>
              <a:t>there is only one Higgs boson with Spin Parity 0</a:t>
            </a:r>
            <a:r>
              <a:rPr lang="en-US" baseline="30000" dirty="0"/>
              <a:t>+ </a:t>
            </a:r>
            <a:r>
              <a:rPr lang="en-US" dirty="0"/>
              <a:t> and with a narrow width such </a:t>
            </a:r>
            <a:r>
              <a:rPr lang="en-US" dirty="0" smtClean="0"/>
              <a:t>	that </a:t>
            </a:r>
            <a:r>
              <a:rPr lang="en-US" dirty="0"/>
              <a:t>production and decay are </a:t>
            </a:r>
            <a:r>
              <a:rPr lang="en-US" dirty="0" smtClean="0"/>
              <a:t>decoupled</a:t>
            </a:r>
            <a:endParaRPr lang="en-US" dirty="0"/>
          </a:p>
          <a:p>
            <a:pPr>
              <a:buFont typeface="Wingdings" charset="2"/>
              <a:buChar char="Ø"/>
            </a:pPr>
            <a:r>
              <a:rPr lang="en-US" dirty="0" smtClean="0"/>
              <a:t>Combing </a:t>
            </a:r>
            <a:r>
              <a:rPr lang="en-US" dirty="0"/>
              <a:t>ATLAS and CMS adds a factor of almost √2 = 1.4 in precision (when signal theory systematics do not dominate)</a:t>
            </a:r>
          </a:p>
          <a:p>
            <a:pPr marL="0" indent="0">
              <a:buNone/>
            </a:pPr>
            <a:r>
              <a:rPr lang="en-US" dirty="0"/>
              <a:t>The ATLAS+CMS coupling combination results include:</a:t>
            </a:r>
          </a:p>
          <a:p>
            <a:pPr marL="349250" lvl="1" indent="0">
              <a:buNone/>
            </a:pPr>
            <a:r>
              <a:rPr lang="en-US" dirty="0"/>
              <a:t>1) Fits of signal strengths (global, by production, by decay) relative to the SM</a:t>
            </a:r>
          </a:p>
          <a:p>
            <a:pPr marL="349250" lvl="1" indent="0">
              <a:buNone/>
            </a:pPr>
            <a:r>
              <a:rPr lang="en-US" dirty="0"/>
              <a:t>2) Fits in the </a:t>
            </a:r>
            <a:r>
              <a:rPr lang="en-US" dirty="0" err="1"/>
              <a:t>κ</a:t>
            </a:r>
            <a:r>
              <a:rPr lang="en-US" dirty="0"/>
              <a:t>-framework, measuring coupling modifiers</a:t>
            </a:r>
          </a:p>
          <a:p>
            <a:pPr marL="349250" lvl="1" indent="0">
              <a:buNone/>
            </a:pPr>
            <a:r>
              <a:rPr lang="en-US" dirty="0"/>
              <a:t>3) Generic parameterizations based on ratios of XS and BR and on coupling modifier ratios</a:t>
            </a:r>
          </a:p>
          <a:p>
            <a:pPr marL="0" indent="0">
              <a:buNone/>
            </a:pPr>
            <a:endParaRPr lang="en-US" dirty="0" smtClean="0"/>
          </a:p>
          <a:p>
            <a:pPr marL="0" indent="0">
              <a:buNone/>
            </a:pPr>
            <a:endParaRPr lang="en-US" sz="1700" dirty="0"/>
          </a:p>
          <a:p>
            <a:pPr marL="0" indent="0">
              <a:buNone/>
            </a:pPr>
            <a:endParaRPr lang="en-US" sz="1700" dirty="0" smtClean="0"/>
          </a:p>
          <a:p>
            <a:pPr marL="0" indent="0">
              <a:buNone/>
            </a:pPr>
            <a:endParaRPr lang="en-US" sz="1700" dirty="0" smtClean="0"/>
          </a:p>
        </p:txBody>
      </p:sp>
      <p:sp>
        <p:nvSpPr>
          <p:cNvPr id="4" name="Slide Number Placeholder 3"/>
          <p:cNvSpPr>
            <a:spLocks noGrp="1"/>
          </p:cNvSpPr>
          <p:nvPr>
            <p:ph type="sldNum" sz="quarter" idx="12"/>
          </p:nvPr>
        </p:nvSpPr>
        <p:spPr/>
        <p:txBody>
          <a:bodyPr/>
          <a:lstStyle/>
          <a:p>
            <a:fld id="{19CA7012-1BDA-A146-9191-F848B856F08A}" type="slidenum">
              <a:rPr lang="en-US" smtClean="0"/>
              <a:t>29</a:t>
            </a:fld>
            <a:endParaRPr lang="en-US"/>
          </a:p>
        </p:txBody>
      </p:sp>
      <p:sp>
        <p:nvSpPr>
          <p:cNvPr id="5" name="Footer Placeholder 4"/>
          <p:cNvSpPr>
            <a:spLocks noGrp="1"/>
          </p:cNvSpPr>
          <p:nvPr>
            <p:ph type="ftr" sz="quarter" idx="11"/>
          </p:nvPr>
        </p:nvSpPr>
        <p:spPr/>
        <p:txBody>
          <a:bodyPr/>
          <a:lstStyle/>
          <a:p>
            <a:r>
              <a:rPr lang="en-US" smtClean="0"/>
              <a:t>Kathryn Grimm</a:t>
            </a:r>
            <a:endParaRPr lang="en-US"/>
          </a:p>
        </p:txBody>
      </p:sp>
      <p:sp>
        <p:nvSpPr>
          <p:cNvPr id="7" name="TextBox 6"/>
          <p:cNvSpPr txBox="1"/>
          <p:nvPr/>
        </p:nvSpPr>
        <p:spPr>
          <a:xfrm>
            <a:off x="2349296" y="3681343"/>
            <a:ext cx="3893002" cy="276999"/>
          </a:xfrm>
          <a:prstGeom prst="rect">
            <a:avLst/>
          </a:prstGeom>
          <a:noFill/>
        </p:spPr>
        <p:txBody>
          <a:bodyPr wrap="none" rtlCol="0">
            <a:spAutoFit/>
          </a:bodyPr>
          <a:lstStyle/>
          <a:p>
            <a:r>
              <a:rPr lang="en-US" sz="1200" i="1" dirty="0" smtClean="0"/>
              <a:t>Run 1: M</a:t>
            </a:r>
            <a:r>
              <a:rPr lang="en-US" sz="1200" i="1" baseline="-25000" dirty="0" smtClean="0"/>
              <a:t>H</a:t>
            </a:r>
            <a:r>
              <a:rPr lang="en-US" sz="1200" i="1" dirty="0" smtClean="0"/>
              <a:t> </a:t>
            </a:r>
            <a:r>
              <a:rPr lang="en-US" sz="1200" i="1" dirty="0"/>
              <a:t>= 125.09 ± 0.24 </a:t>
            </a:r>
            <a:r>
              <a:rPr lang="en-US" sz="1200" i="1" dirty="0" err="1"/>
              <a:t>GeV</a:t>
            </a:r>
            <a:r>
              <a:rPr lang="en-US" sz="1200" i="1" dirty="0"/>
              <a:t>= ± 0.21 (stat.) ± 0.11(syst.) </a:t>
            </a:r>
            <a:endParaRPr lang="en-US" sz="1200" i="1" dirty="0" smtClean="0">
              <a:effectLst/>
            </a:endParaRPr>
          </a:p>
        </p:txBody>
      </p:sp>
      <p:sp>
        <p:nvSpPr>
          <p:cNvPr id="8" name="Footer Placeholder 3"/>
          <p:cNvSpPr txBox="1">
            <a:spLocks/>
          </p:cNvSpPr>
          <p:nvPr/>
        </p:nvSpPr>
        <p:spPr>
          <a:xfrm>
            <a:off x="1561447" y="6298162"/>
            <a:ext cx="31555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Lancaster University, HEFT 2017</a:t>
            </a:r>
            <a:endParaRPr lang="en-US" dirty="0"/>
          </a:p>
        </p:txBody>
      </p:sp>
    </p:spTree>
    <p:extLst>
      <p:ext uri="{BB962C8B-B14F-4D97-AF65-F5344CB8AC3E}">
        <p14:creationId xmlns:p14="http://schemas.microsoft.com/office/powerpoint/2010/main" val="28841211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Latest Higgs Measurements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3659064"/>
              </p:ext>
            </p:extLst>
          </p:nvPr>
        </p:nvGraphicFramePr>
        <p:xfrm>
          <a:off x="85852" y="1218347"/>
          <a:ext cx="9058149" cy="5554678"/>
        </p:xfrm>
        <a:graphic>
          <a:graphicData uri="http://schemas.openxmlformats.org/drawingml/2006/table">
            <a:tbl>
              <a:tblPr firstRow="1" bandRow="1">
                <a:tableStyleId>{5C22544A-7EE6-4342-B048-85BDC9FD1C3A}</a:tableStyleId>
              </a:tblPr>
              <a:tblGrid>
                <a:gridCol w="1628666"/>
                <a:gridCol w="1070267"/>
                <a:gridCol w="1147823"/>
                <a:gridCol w="1147823"/>
                <a:gridCol w="1141848"/>
                <a:gridCol w="1156061"/>
                <a:gridCol w="1765661"/>
              </a:tblGrid>
              <a:tr h="386259">
                <a:tc>
                  <a:txBody>
                    <a:bodyPr/>
                    <a:lstStyle/>
                    <a:p>
                      <a:r>
                        <a:rPr lang="en-US" dirty="0" smtClean="0"/>
                        <a:t>Measurement</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H→ZZ</a:t>
                      </a:r>
                    </a:p>
                  </a:txBody>
                  <a:tcPr/>
                </a:tc>
                <a:tc>
                  <a:txBody>
                    <a:bodyPr/>
                    <a:lstStyle/>
                    <a:p>
                      <a:r>
                        <a:rPr lang="en-US" dirty="0" err="1" smtClean="0"/>
                        <a:t>H→γγ</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H→WW</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H→ττ</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H→bb</a:t>
                      </a:r>
                      <a:endParaRPr lang="en-US" dirty="0" smtClean="0"/>
                    </a:p>
                  </a:txBody>
                  <a:tcPr/>
                </a:tc>
              </a:tr>
              <a:tr h="922448">
                <a:tc rowSpan="2">
                  <a:txBody>
                    <a:bodyPr/>
                    <a:lstStyle/>
                    <a:p>
                      <a:r>
                        <a:rPr lang="en-US" dirty="0" smtClean="0"/>
                        <a:t>Coupling</a:t>
                      </a:r>
                      <a:endParaRPr lang="en-US" dirty="0"/>
                    </a:p>
                  </a:txBody>
                  <a:tcPr/>
                </a:tc>
                <a:tc>
                  <a:txBody>
                    <a:bodyPr/>
                    <a:lstStyle/>
                    <a:p>
                      <a:r>
                        <a:rPr lang="en-US" dirty="0" smtClean="0"/>
                        <a:t>CMS</a:t>
                      </a:r>
                      <a:endParaRPr lang="en-US" dirty="0"/>
                    </a:p>
                  </a:txBody>
                  <a:tcPr/>
                </a:tc>
                <a:tc>
                  <a:txBody>
                    <a:bodyPr/>
                    <a:lstStyle/>
                    <a:p>
                      <a:r>
                        <a:rPr lang="en-US" sz="1500" dirty="0" smtClean="0"/>
                        <a:t>April 2017</a:t>
                      </a:r>
                    </a:p>
                    <a:p>
                      <a:r>
                        <a:rPr lang="en-US" sz="1000" dirty="0" smtClean="0"/>
                        <a:t>35.9 fb-1 </a:t>
                      </a:r>
                    </a:p>
                    <a:p>
                      <a:r>
                        <a:rPr lang="en-US" sz="1000" dirty="0" smtClean="0">
                          <a:hlinkClick r:id="rId3"/>
                        </a:rPr>
                        <a:t>CMS-PAS-HIG-16-041</a:t>
                      </a:r>
                      <a:endParaRPr lang="en-US" sz="1000" dirty="0"/>
                    </a:p>
                  </a:txBody>
                  <a:tcPr/>
                </a:tc>
                <a:tc>
                  <a:txBody>
                    <a:bodyPr/>
                    <a:lstStyle/>
                    <a:p>
                      <a:r>
                        <a:rPr lang="en-US" sz="1500" dirty="0" smtClean="0"/>
                        <a:t>Aug. 2016</a:t>
                      </a:r>
                    </a:p>
                    <a:p>
                      <a:pPr marL="0" marR="0" indent="0" algn="l" defTabSz="914400" rtl="0" eaLnBrk="1" fontAlgn="auto" latinLnBrk="0" hangingPunct="1">
                        <a:lnSpc>
                          <a:spcPct val="100000"/>
                        </a:lnSpc>
                        <a:spcBef>
                          <a:spcPts val="0"/>
                        </a:spcBef>
                        <a:spcAft>
                          <a:spcPts val="0"/>
                        </a:spcAft>
                        <a:buClrTx/>
                        <a:buSzTx/>
                        <a:buFontTx/>
                        <a:buNone/>
                        <a:tabLst/>
                        <a:defRPr/>
                      </a:pPr>
                      <a:r>
                        <a:rPr lang="pt-BR" sz="1000" dirty="0" smtClean="0">
                          <a:hlinkClick r:id="rId4"/>
                        </a:rPr>
                        <a:t>CMS-PAS-HIG-16-020</a:t>
                      </a:r>
                      <a:endParaRPr lang="en-US" sz="1000" dirty="0" smtClean="0"/>
                    </a:p>
                    <a:p>
                      <a:endParaRPr lang="en-US" sz="1600" dirty="0"/>
                    </a:p>
                  </a:txBody>
                  <a:tcPr/>
                </a:tc>
                <a:tc>
                  <a:txBody>
                    <a:bodyPr/>
                    <a:lstStyle/>
                    <a:p>
                      <a:r>
                        <a:rPr lang="en-US" sz="1500" dirty="0" smtClean="0"/>
                        <a:t>June 2016</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2.3 fb-1</a:t>
                      </a:r>
                    </a:p>
                    <a:p>
                      <a:r>
                        <a:rPr lang="en-US" sz="1000" dirty="0" smtClean="0">
                          <a:hlinkClick r:id="rId5"/>
                        </a:rPr>
                        <a:t>CMS</a:t>
                      </a:r>
                      <a:r>
                        <a:rPr lang="en-US" sz="1000" dirty="0" smtClean="0">
                          <a:hlinkClick r:id="rId5"/>
                        </a:rPr>
                        <a:t>-PAS-HIG-15-</a:t>
                      </a:r>
                      <a:r>
                        <a:rPr lang="en-US" sz="1000" dirty="0" smtClean="0">
                          <a:hlinkClick r:id="rId5"/>
                        </a:rPr>
                        <a:t>003</a:t>
                      </a:r>
                      <a:endParaRPr lang="en-US" sz="1000" dirty="0" smtClean="0"/>
                    </a:p>
                  </a:txBody>
                  <a:tcPr/>
                </a:tc>
                <a:tc>
                  <a:txBody>
                    <a:bodyPr/>
                    <a:lstStyle/>
                    <a:p>
                      <a:r>
                        <a:rPr lang="en-US" sz="1500" dirty="0" smtClean="0"/>
                        <a:t>May</a:t>
                      </a:r>
                      <a:r>
                        <a:rPr lang="en-US" sz="1500" baseline="0" dirty="0" smtClean="0"/>
                        <a:t> </a:t>
                      </a:r>
                      <a:r>
                        <a:rPr lang="en-US" sz="1500" baseline="0" dirty="0" smtClean="0"/>
                        <a:t>2017</a:t>
                      </a:r>
                      <a:endParaRPr lang="en-US" sz="15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sz="1000" baseline="0" dirty="0" smtClean="0">
                          <a:hlinkClick r:id="rId6"/>
                        </a:rPr>
                        <a:t>CMS-PAS-HIG-16-043</a:t>
                      </a:r>
                      <a:endParaRPr 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aseline="0" dirty="0" smtClean="0"/>
                        <a:t>Run 1 </a:t>
                      </a:r>
                      <a:r>
                        <a:rPr lang="en-US" sz="1500" baseline="0" dirty="0" smtClean="0"/>
                        <a:t>VH </a:t>
                      </a:r>
                      <a:r>
                        <a:rPr lang="pt-BR" sz="1000" i="1" kern="1200" dirty="0" err="1" smtClean="0">
                          <a:solidFill>
                            <a:schemeClr val="dk1"/>
                          </a:solidFill>
                          <a:effectLst/>
                          <a:latin typeface="+mn-lt"/>
                          <a:ea typeface="+mn-ea"/>
                          <a:cs typeface="+mn-cs"/>
                          <a:hlinkClick r:id="rId7"/>
                        </a:rPr>
                        <a:t>Phys</a:t>
                      </a:r>
                      <a:r>
                        <a:rPr lang="pt-BR" sz="1000" i="1" kern="1200" dirty="0" smtClean="0">
                          <a:solidFill>
                            <a:schemeClr val="dk1"/>
                          </a:solidFill>
                          <a:effectLst/>
                          <a:latin typeface="+mn-lt"/>
                          <a:ea typeface="+mn-ea"/>
                          <a:cs typeface="+mn-cs"/>
                          <a:hlinkClick r:id="rId7"/>
                        </a:rPr>
                        <a:t>. Rev. </a:t>
                      </a:r>
                      <a:r>
                        <a:rPr lang="pt-BR" sz="1000" b="1" kern="1200" dirty="0" smtClean="0">
                          <a:solidFill>
                            <a:schemeClr val="dk1"/>
                          </a:solidFill>
                          <a:effectLst/>
                          <a:latin typeface="+mn-lt"/>
                          <a:ea typeface="+mn-ea"/>
                          <a:cs typeface="+mn-cs"/>
                          <a:hlinkClick r:id="rId7"/>
                        </a:rPr>
                        <a:t>D92 </a:t>
                      </a:r>
                      <a:r>
                        <a:rPr lang="pt-BR" sz="1000" kern="1200" dirty="0" smtClean="0">
                          <a:solidFill>
                            <a:schemeClr val="dk1"/>
                          </a:solidFill>
                          <a:effectLst/>
                          <a:latin typeface="+mn-lt"/>
                          <a:ea typeface="+mn-ea"/>
                          <a:cs typeface="+mn-cs"/>
                          <a:hlinkClick r:id="rId7"/>
                        </a:rPr>
                        <a:t>(2015), no. 3, 032008, </a:t>
                      </a: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500" baseline="0" dirty="0" smtClean="0"/>
                        <a:t>Run 2 VBF </a:t>
                      </a:r>
                      <a:r>
                        <a:rPr lang="pt-BR" sz="1000" baseline="0" dirty="0" smtClean="0">
                          <a:hlinkClick r:id="rId8"/>
                        </a:rPr>
                        <a:t>CMS-PAS-HIG-16-</a:t>
                      </a:r>
                      <a:r>
                        <a:rPr lang="pt-BR" sz="1000" baseline="0" dirty="0" smtClean="0">
                          <a:hlinkClick r:id="rId8"/>
                        </a:rPr>
                        <a:t>003</a:t>
                      </a:r>
                      <a:endParaRPr lang="en-US" sz="1000" baseline="0" dirty="0" smtClean="0"/>
                    </a:p>
                  </a:txBody>
                  <a:tcPr/>
                </a:tc>
              </a:tr>
              <a:tr h="899124">
                <a:tc vMerge="1">
                  <a:txBody>
                    <a:bodyPr/>
                    <a:lstStyle/>
                    <a:p>
                      <a:endParaRPr lang="en-US"/>
                    </a:p>
                  </a:txBody>
                  <a:tcPr/>
                </a:tc>
                <a:tc>
                  <a:txBody>
                    <a:bodyPr/>
                    <a:lstStyle/>
                    <a:p>
                      <a:r>
                        <a:rPr lang="en-US" dirty="0" smtClean="0"/>
                        <a:t>ATLAS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June 2016</a:t>
                      </a:r>
                      <a:endParaRPr lang="en-US" sz="15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9"/>
                        </a:rPr>
                        <a:t>ATLAS-CONF-2016-079</a:t>
                      </a:r>
                      <a:endParaRPr lang="en-US" sz="1000" dirty="0" smtClean="0"/>
                    </a:p>
                  </a:txBody>
                  <a:tcPr/>
                </a:tc>
                <a:tc>
                  <a:txBody>
                    <a:bodyPr/>
                    <a:lstStyle/>
                    <a:p>
                      <a:r>
                        <a:rPr lang="en-US" sz="1500" dirty="0" smtClean="0"/>
                        <a:t>Aug 2016</a:t>
                      </a:r>
                      <a:endParaRPr lang="en-US" sz="15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13.3</a:t>
                      </a:r>
                      <a:r>
                        <a:rPr lang="en-US" sz="1000" baseline="0" dirty="0" smtClean="0"/>
                        <a:t> </a:t>
                      </a:r>
                      <a:r>
                        <a:rPr lang="en-US" sz="1000" baseline="0" dirty="0" smtClean="0"/>
                        <a:t>fb-1</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0"/>
                        </a:rPr>
                        <a:t>ATLAS-CONF-2016-067</a:t>
                      </a:r>
                      <a:endParaRPr lang="en-US" sz="1000" dirty="0" smtClean="0"/>
                    </a:p>
                  </a:txBody>
                  <a:tcPr/>
                </a:tc>
                <a:tc>
                  <a:txBody>
                    <a:bodyPr/>
                    <a:lstStyle/>
                    <a:p>
                      <a:r>
                        <a:rPr lang="en-US" sz="1400" dirty="0" smtClean="0"/>
                        <a:t>Nov 2016</a:t>
                      </a:r>
                    </a:p>
                    <a:p>
                      <a:r>
                        <a:rPr lang="en-US" sz="1000" dirty="0" smtClean="0"/>
                        <a:t>ATLAS-CONF-2016-112</a:t>
                      </a:r>
                    </a:p>
                    <a:p>
                      <a:r>
                        <a:rPr lang="en-US" sz="1000" dirty="0" smtClean="0"/>
                        <a:t> 5.8 fb-1 </a:t>
                      </a:r>
                      <a:endParaRPr lang="en-US" sz="1000" dirty="0"/>
                    </a:p>
                  </a:txBody>
                  <a:tcPr/>
                </a:tc>
                <a:tc>
                  <a:txBody>
                    <a:bodyPr/>
                    <a:lstStyle/>
                    <a:p>
                      <a:r>
                        <a:rPr lang="en-US" sz="1500" dirty="0" smtClean="0"/>
                        <a:t>Run 1</a:t>
                      </a:r>
                      <a:r>
                        <a:rPr lang="is-IS" sz="1000" kern="1200" dirty="0" smtClean="0">
                          <a:solidFill>
                            <a:schemeClr val="dk1"/>
                          </a:solidFill>
                          <a:latin typeface="+mn-lt"/>
                          <a:ea typeface="+mn-ea"/>
                          <a:cs typeface="+mn-cs"/>
                          <a:hlinkClick r:id="rId11"/>
                        </a:rPr>
                        <a:t>JHEP 05 (2014) 104</a:t>
                      </a:r>
                      <a:r>
                        <a:rPr lang="en-US" sz="1000" dirty="0" smtClean="0">
                          <a:hlinkClick r:id="rId11"/>
                        </a:rPr>
                        <a:t>1</a:t>
                      </a:r>
                      <a:endParaRPr lang="en-US" sz="1000" dirty="0"/>
                    </a:p>
                  </a:txBody>
                  <a:tcPr/>
                </a:tc>
                <a:tc>
                  <a:txBody>
                    <a:bodyPr/>
                    <a:lstStyle/>
                    <a:p>
                      <a:r>
                        <a:rPr lang="is-IS" sz="1400" kern="1200" dirty="0" smtClean="0">
                          <a:solidFill>
                            <a:schemeClr val="dk1"/>
                          </a:solidFill>
                          <a:latin typeface="+mn-lt"/>
                          <a:ea typeface="+mn-ea"/>
                          <a:cs typeface="+mn-cs"/>
                        </a:rPr>
                        <a:t>Aug 2016</a:t>
                      </a:r>
                      <a:endParaRPr lang="is-IS" sz="1000" kern="1200" dirty="0" smtClean="0">
                        <a:solidFill>
                          <a:schemeClr val="dk1"/>
                        </a:solidFill>
                        <a:latin typeface="+mn-lt"/>
                        <a:ea typeface="+mn-ea"/>
                        <a:cs typeface="+mn-cs"/>
                      </a:endParaRPr>
                    </a:p>
                    <a:p>
                      <a:r>
                        <a:rPr lang="is-IS" sz="1000" kern="1200" dirty="0" smtClean="0">
                          <a:solidFill>
                            <a:schemeClr val="dk1"/>
                          </a:solidFill>
                          <a:latin typeface="+mn-lt"/>
                          <a:ea typeface="+mn-ea"/>
                          <a:cs typeface="+mn-cs"/>
                        </a:rPr>
                        <a:t> L = 13.2 fb</a:t>
                      </a:r>
                      <a:r>
                        <a:rPr lang="is-IS" sz="1000" kern="1200" baseline="30000" dirty="0" smtClean="0">
                          <a:solidFill>
                            <a:schemeClr val="dk1"/>
                          </a:solidFill>
                          <a:latin typeface="+mn-lt"/>
                          <a:ea typeface="+mn-ea"/>
                          <a:cs typeface="+mn-cs"/>
                        </a:rPr>
                        <a:t>−1</a:t>
                      </a:r>
                    </a:p>
                    <a:p>
                      <a:r>
                        <a:rPr lang="en-US" sz="1000" kern="1200" dirty="0" smtClean="0">
                          <a:solidFill>
                            <a:schemeClr val="dk1"/>
                          </a:solidFill>
                          <a:latin typeface="+mn-lt"/>
                          <a:ea typeface="+mn-ea"/>
                          <a:cs typeface="+mn-cs"/>
                        </a:rPr>
                        <a:t>ATLAS-CONF-2016-080</a:t>
                      </a:r>
                      <a:endParaRPr lang="en-US" sz="1000"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ATLAS-CONF-2016-</a:t>
                      </a:r>
                      <a:r>
                        <a:rPr lang="en-US" sz="1000" dirty="0" smtClean="0"/>
                        <a:t>091</a:t>
                      </a:r>
                      <a:endParaRPr lang="en-US" sz="1000" dirty="0" smtClean="0"/>
                    </a:p>
                  </a:txBody>
                  <a:tcPr/>
                </a:tc>
              </a:tr>
              <a:tr h="933460">
                <a:tc rowSpan="2">
                  <a:txBody>
                    <a:bodyPr/>
                    <a:lstStyle/>
                    <a:p>
                      <a:r>
                        <a:rPr lang="en-US" dirty="0" smtClean="0"/>
                        <a:t>Cross</a:t>
                      </a:r>
                      <a:r>
                        <a:rPr lang="en-US" baseline="0" dirty="0" smtClean="0"/>
                        <a:t> Section</a:t>
                      </a:r>
                      <a:endParaRPr lang="en-US" dirty="0"/>
                    </a:p>
                  </a:txBody>
                  <a:tcPr/>
                </a:tc>
                <a:tc>
                  <a:txBody>
                    <a:bodyPr/>
                    <a:lstStyle/>
                    <a:p>
                      <a:r>
                        <a:rPr lang="en-US" dirty="0" smtClean="0"/>
                        <a:t>CMS</a:t>
                      </a:r>
                      <a:endParaRPr lang="en-US" dirty="0"/>
                    </a:p>
                  </a:txBody>
                  <a:tcPr/>
                </a:tc>
                <a:tc>
                  <a:txBody>
                    <a:bodyPr/>
                    <a:lstStyle/>
                    <a:p>
                      <a:r>
                        <a:rPr lang="en-US" sz="1500" dirty="0" smtClean="0"/>
                        <a:t>April 2017</a:t>
                      </a:r>
                    </a:p>
                    <a:p>
                      <a:r>
                        <a:rPr lang="en-US" sz="1000" dirty="0" smtClean="0"/>
                        <a:t>35.9 fb-1 </a:t>
                      </a:r>
                    </a:p>
                    <a:p>
                      <a:r>
                        <a:rPr lang="en-US" sz="1000" dirty="0" smtClean="0">
                          <a:hlinkClick r:id="rId3"/>
                        </a:rPr>
                        <a:t>CMS-PAS-HIG-16-041</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Mar.</a:t>
                      </a:r>
                      <a:r>
                        <a:rPr lang="en-US" sz="1500" baseline="0" dirty="0" smtClean="0"/>
                        <a:t> 2017</a:t>
                      </a:r>
                      <a:endParaRPr lang="en-US" sz="15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hlinkClick r:id="rId12"/>
                        </a:rPr>
                        <a:t>CMS-PAS-HIG-17-015</a:t>
                      </a:r>
                      <a:endParaRPr lang="en-US" sz="1000" dirty="0" smtClean="0"/>
                    </a:p>
                  </a:txBody>
                  <a:tcPr/>
                </a:tc>
                <a:tc>
                  <a:txBody>
                    <a:bodyPr/>
                    <a:lstStyle/>
                    <a:p>
                      <a:r>
                        <a:rPr lang="en-US" sz="1400" dirty="0" smtClean="0"/>
                        <a:t>Nov 2016</a:t>
                      </a:r>
                      <a:r>
                        <a:rPr lang="en-US" sz="14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5.8 fb-1 </a:t>
                      </a:r>
                    </a:p>
                    <a:p>
                      <a:r>
                        <a:rPr lang="en-US" sz="1000" dirty="0" smtClean="0"/>
                        <a:t>ATLAS</a:t>
                      </a:r>
                      <a:r>
                        <a:rPr lang="en-US" sz="1000" dirty="0" smtClean="0"/>
                        <a:t>-CONF-2016-</a:t>
                      </a:r>
                      <a:r>
                        <a:rPr lang="en-US" sz="1000" dirty="0" smtClean="0"/>
                        <a:t>112</a:t>
                      </a:r>
                      <a:endParaRPr lang="en-US" sz="1000" dirty="0" smtClean="0"/>
                    </a:p>
                  </a:txBody>
                  <a:tcPr/>
                </a:tc>
                <a:tc>
                  <a:txBody>
                    <a:bodyPr/>
                    <a:lstStyle/>
                    <a:p>
                      <a:endParaRPr lang="en-US" sz="1600" dirty="0"/>
                    </a:p>
                  </a:txBody>
                  <a:tcPr>
                    <a:solidFill>
                      <a:schemeClr val="bg1">
                        <a:lumMod val="65000"/>
                      </a:schemeClr>
                    </a:solidFill>
                  </a:tcPr>
                </a:tc>
                <a:tc>
                  <a:txBody>
                    <a:bodyPr/>
                    <a:lstStyle/>
                    <a:p>
                      <a:endParaRPr lang="en-US" sz="1600" dirty="0"/>
                    </a:p>
                  </a:txBody>
                  <a:tcPr>
                    <a:solidFill>
                      <a:schemeClr val="bg1">
                        <a:lumMod val="65000"/>
                      </a:schemeClr>
                    </a:solidFill>
                  </a:tcPr>
                </a:tc>
              </a:tr>
              <a:tr h="853020">
                <a:tc vMerge="1">
                  <a:txBody>
                    <a:bodyPr/>
                    <a:lstStyle/>
                    <a:p>
                      <a:endParaRPr lang="en-US"/>
                    </a:p>
                  </a:txBody>
                  <a:tcPr/>
                </a:tc>
                <a:tc>
                  <a:txBody>
                    <a:bodyPr/>
                    <a:lstStyle/>
                    <a:p>
                      <a:r>
                        <a:rPr lang="en-US" dirty="0" smtClean="0"/>
                        <a:t>ATLAS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May </a:t>
                      </a:r>
                      <a:r>
                        <a:rPr lang="en-US" sz="1500" dirty="0" smtClean="0"/>
                        <a:t>2017</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36.1</a:t>
                      </a:r>
                      <a:r>
                        <a:rPr lang="en-US" sz="1000" baseline="0" dirty="0" smtClean="0"/>
                        <a:t> fb-1</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000" kern="1200" dirty="0" smtClean="0">
                          <a:solidFill>
                            <a:schemeClr val="dk1"/>
                          </a:solidFill>
                          <a:latin typeface="+mn-lt"/>
                          <a:ea typeface="+mn-ea"/>
                          <a:cs typeface="+mn-cs"/>
                          <a:hlinkClick r:id="rId13"/>
                        </a:rPr>
                        <a:t>HIGG-2016-25</a:t>
                      </a:r>
                      <a:endParaRPr 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Aug. 2016</a:t>
                      </a:r>
                    </a:p>
                    <a:p>
                      <a:pPr marL="0" marR="0" indent="0" algn="l" defTabSz="914400" rtl="0" eaLnBrk="1" fontAlgn="auto" latinLnBrk="0" hangingPunct="1">
                        <a:lnSpc>
                          <a:spcPct val="100000"/>
                        </a:lnSpc>
                        <a:spcBef>
                          <a:spcPts val="0"/>
                        </a:spcBef>
                        <a:spcAft>
                          <a:spcPts val="0"/>
                        </a:spcAft>
                        <a:buClrTx/>
                        <a:buSzTx/>
                        <a:buFontTx/>
                        <a:buNone/>
                        <a:tabLst/>
                        <a:defRPr/>
                      </a:pPr>
                      <a:r>
                        <a:rPr lang="nb-NO" sz="1000" dirty="0" smtClean="0"/>
                        <a:t>13.3 fb-1</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0"/>
                        </a:rPr>
                        <a:t>ATLAS-CONF-2016-067</a:t>
                      </a:r>
                      <a:endParaRPr 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Nov.</a:t>
                      </a:r>
                      <a:r>
                        <a:rPr lang="en-US" sz="1400" baseline="0" dirty="0" smtClean="0"/>
                        <a:t> 2016</a:t>
                      </a:r>
                    </a:p>
                    <a:p>
                      <a:r>
                        <a:rPr lang="en-US" sz="1000" dirty="0" smtClean="0"/>
                        <a:t>Production </a:t>
                      </a:r>
                      <a:r>
                        <a:rPr lang="en-US" sz="1000" dirty="0" smtClean="0"/>
                        <a:t>XS</a:t>
                      </a:r>
                      <a:r>
                        <a:rPr lang="en-US" sz="1000" baseline="0" dirty="0" smtClean="0"/>
                        <a:t> </a:t>
                      </a:r>
                      <a:r>
                        <a:rPr lang="en-US" sz="1000" dirty="0" smtClean="0">
                          <a:hlinkClick r:id="rId14"/>
                        </a:rPr>
                        <a:t>ATLAS</a:t>
                      </a:r>
                      <a:r>
                        <a:rPr lang="en-US" sz="1000" dirty="0" smtClean="0">
                          <a:hlinkClick r:id="rId14"/>
                        </a:rPr>
                        <a:t>-CONF-2016-112</a:t>
                      </a:r>
                      <a:endParaRPr lang="en-US" sz="1000" dirty="0" smtClean="0"/>
                    </a:p>
                  </a:txBody>
                  <a:tcPr/>
                </a:tc>
                <a:tc>
                  <a:txBody>
                    <a:bodyPr/>
                    <a:lstStyle/>
                    <a:p>
                      <a:endParaRPr lang="en-US" sz="1600" dirty="0"/>
                    </a:p>
                  </a:txBody>
                  <a:tcPr>
                    <a:solidFill>
                      <a:schemeClr val="bg1">
                        <a:lumMod val="65000"/>
                      </a:schemeClr>
                    </a:solidFill>
                  </a:tcPr>
                </a:tc>
                <a:tc>
                  <a:txBody>
                    <a:bodyPr/>
                    <a:lstStyle/>
                    <a:p>
                      <a:endParaRPr lang="en-US" sz="1600" dirty="0"/>
                    </a:p>
                  </a:txBody>
                  <a:tcPr>
                    <a:solidFill>
                      <a:schemeClr val="bg1">
                        <a:lumMod val="65000"/>
                      </a:schemeClr>
                    </a:solidFill>
                  </a:tcPr>
                </a:tc>
              </a:tr>
              <a:tr h="836895">
                <a:tc rowSpan="2">
                  <a:txBody>
                    <a:bodyPr/>
                    <a:lstStyle/>
                    <a:p>
                      <a:r>
                        <a:rPr lang="en-US" dirty="0" smtClean="0"/>
                        <a:t>Mass</a:t>
                      </a:r>
                      <a:endParaRPr lang="en-US" dirty="0"/>
                    </a:p>
                  </a:txBody>
                  <a:tcPr/>
                </a:tc>
                <a:tc>
                  <a:txBody>
                    <a:bodyPr/>
                    <a:lstStyle/>
                    <a:p>
                      <a:r>
                        <a:rPr lang="en-US" dirty="0" smtClean="0"/>
                        <a:t>CMS</a:t>
                      </a:r>
                      <a:endParaRPr lang="en-US" dirty="0"/>
                    </a:p>
                  </a:txBody>
                  <a:tcPr/>
                </a:tc>
                <a:tc>
                  <a:txBody>
                    <a:bodyPr/>
                    <a:lstStyle/>
                    <a:p>
                      <a:r>
                        <a:rPr lang="en-US" sz="1500" dirty="0" smtClean="0"/>
                        <a:t>April 2017</a:t>
                      </a:r>
                    </a:p>
                    <a:p>
                      <a:r>
                        <a:rPr lang="en-US" sz="1000" dirty="0" smtClean="0"/>
                        <a:t>35.9 fb-1 </a:t>
                      </a:r>
                    </a:p>
                    <a:p>
                      <a:r>
                        <a:rPr lang="en-US" sz="1000" dirty="0" smtClean="0">
                          <a:hlinkClick r:id="rId3"/>
                        </a:rPr>
                        <a:t>CMS-PAS-HIG-16-041</a:t>
                      </a:r>
                      <a:endParaRPr lang="en-US" sz="10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Run 1</a:t>
                      </a:r>
                    </a:p>
                    <a:p>
                      <a:pPr marL="0" marR="0" indent="0" algn="l" defTabSz="914400" rtl="0" eaLnBrk="1" fontAlgn="auto" latinLnBrk="0" hangingPunct="1">
                        <a:lnSpc>
                          <a:spcPct val="100000"/>
                        </a:lnSpc>
                        <a:spcBef>
                          <a:spcPts val="0"/>
                        </a:spcBef>
                        <a:spcAft>
                          <a:spcPts val="0"/>
                        </a:spcAft>
                        <a:buClrTx/>
                        <a:buSzTx/>
                        <a:buFontTx/>
                        <a:buNone/>
                        <a:tabLst/>
                        <a:defRPr/>
                      </a:pPr>
                      <a:r>
                        <a:rPr lang="sk-SK" sz="1000" kern="1200" dirty="0" smtClean="0">
                          <a:solidFill>
                            <a:schemeClr val="dk1"/>
                          </a:solidFill>
                          <a:latin typeface="+mn-lt"/>
                          <a:ea typeface="+mn-ea"/>
                          <a:cs typeface="+mn-cs"/>
                          <a:hlinkClick r:id="rId15"/>
                        </a:rPr>
                        <a:t>Phys. Rev. Lett. </a:t>
                      </a:r>
                      <a:r>
                        <a:rPr lang="sk-SK" sz="1000" b="1" kern="1200" dirty="0" smtClean="0">
                          <a:solidFill>
                            <a:schemeClr val="dk1"/>
                          </a:solidFill>
                          <a:latin typeface="+mn-lt"/>
                          <a:ea typeface="+mn-ea"/>
                          <a:cs typeface="+mn-cs"/>
                          <a:hlinkClick r:id="rId15"/>
                        </a:rPr>
                        <a:t>114</a:t>
                      </a:r>
                      <a:r>
                        <a:rPr lang="sk-SK" sz="1000" b="0" kern="1200" dirty="0" smtClean="0">
                          <a:solidFill>
                            <a:schemeClr val="dk1"/>
                          </a:solidFill>
                          <a:latin typeface="+mn-lt"/>
                          <a:ea typeface="+mn-ea"/>
                          <a:cs typeface="+mn-cs"/>
                          <a:hlinkClick r:id="rId15"/>
                        </a:rPr>
                        <a:t>, 191803</a:t>
                      </a:r>
                      <a:endParaRPr lang="en-US" sz="1000" dirty="0" smtClean="0"/>
                    </a:p>
                  </a:txBody>
                  <a:tcPr>
                    <a:noFill/>
                  </a:tcPr>
                </a:tc>
                <a:tc>
                  <a:txBody>
                    <a:bodyPr/>
                    <a:lstStyle/>
                    <a:p>
                      <a:endParaRPr lang="en-US" sz="1600" dirty="0"/>
                    </a:p>
                  </a:txBody>
                  <a:tcPr>
                    <a:solidFill>
                      <a:srgbClr val="A6A6A6"/>
                    </a:solidFill>
                  </a:tcPr>
                </a:tc>
                <a:tc>
                  <a:txBody>
                    <a:bodyPr/>
                    <a:lstStyle/>
                    <a:p>
                      <a:endParaRPr lang="en-US" sz="1600" dirty="0"/>
                    </a:p>
                  </a:txBody>
                  <a:tcPr>
                    <a:solidFill>
                      <a:schemeClr val="bg1">
                        <a:lumMod val="65000"/>
                      </a:schemeClr>
                    </a:solidFill>
                  </a:tcPr>
                </a:tc>
                <a:tc>
                  <a:txBody>
                    <a:bodyPr/>
                    <a:lstStyle/>
                    <a:p>
                      <a:endParaRPr lang="en-US" sz="1600" dirty="0"/>
                    </a:p>
                  </a:txBody>
                  <a:tcPr>
                    <a:solidFill>
                      <a:schemeClr val="bg1">
                        <a:lumMod val="65000"/>
                      </a:schemeClr>
                    </a:solidFill>
                  </a:tcPr>
                </a:tc>
              </a:tr>
              <a:tr h="386259">
                <a:tc vMerge="1">
                  <a:txBody>
                    <a:bodyPr/>
                    <a:lstStyle/>
                    <a:p>
                      <a:endParaRPr lang="en-US" dirty="0"/>
                    </a:p>
                  </a:txBody>
                  <a:tcPr/>
                </a:tc>
                <a:tc>
                  <a:txBody>
                    <a:bodyPr/>
                    <a:lstStyle/>
                    <a:p>
                      <a:r>
                        <a:rPr lang="en-US" dirty="0" smtClean="0"/>
                        <a:t>ATLAS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Run 1</a:t>
                      </a:r>
                    </a:p>
                    <a:p>
                      <a:pPr marL="0" marR="0" indent="0" algn="l" defTabSz="914400" rtl="0" eaLnBrk="1" fontAlgn="auto" latinLnBrk="0" hangingPunct="1">
                        <a:lnSpc>
                          <a:spcPct val="100000"/>
                        </a:lnSpc>
                        <a:spcBef>
                          <a:spcPts val="0"/>
                        </a:spcBef>
                        <a:spcAft>
                          <a:spcPts val="0"/>
                        </a:spcAft>
                        <a:buClrTx/>
                        <a:buSzTx/>
                        <a:buFontTx/>
                        <a:buNone/>
                        <a:tabLst/>
                        <a:defRPr/>
                      </a:pPr>
                      <a:r>
                        <a:rPr lang="sk-SK" sz="1000" kern="1200" dirty="0" smtClean="0">
                          <a:solidFill>
                            <a:schemeClr val="dk1"/>
                          </a:solidFill>
                          <a:latin typeface="+mn-lt"/>
                          <a:ea typeface="+mn-ea"/>
                          <a:cs typeface="+mn-cs"/>
                          <a:hlinkClick r:id="rId15"/>
                        </a:rPr>
                        <a:t>Phys. Rev. Lett. </a:t>
                      </a:r>
                      <a:r>
                        <a:rPr lang="sk-SK" sz="1000" b="1" kern="1200" dirty="0" smtClean="0">
                          <a:solidFill>
                            <a:schemeClr val="dk1"/>
                          </a:solidFill>
                          <a:latin typeface="+mn-lt"/>
                          <a:ea typeface="+mn-ea"/>
                          <a:cs typeface="+mn-cs"/>
                          <a:hlinkClick r:id="rId15"/>
                        </a:rPr>
                        <a:t>114</a:t>
                      </a:r>
                      <a:r>
                        <a:rPr lang="sk-SK" sz="1000" b="0" kern="1200" dirty="0" smtClean="0">
                          <a:solidFill>
                            <a:schemeClr val="dk1"/>
                          </a:solidFill>
                          <a:latin typeface="+mn-lt"/>
                          <a:ea typeface="+mn-ea"/>
                          <a:cs typeface="+mn-cs"/>
                          <a:hlinkClick r:id="rId15"/>
                        </a:rPr>
                        <a:t>, 191803</a:t>
                      </a:r>
                      <a:endParaRPr lang="en-US" sz="1000" dirty="0" smtClean="0"/>
                    </a:p>
                  </a:txBody>
                  <a:tcPr>
                    <a:noFill/>
                  </a:tcPr>
                </a:tc>
                <a:tc>
                  <a:txBody>
                    <a:bodyPr/>
                    <a:lstStyle/>
                    <a:p>
                      <a:r>
                        <a:rPr lang="en-US" sz="1600" dirty="0" smtClean="0"/>
                        <a:t>Run 1</a:t>
                      </a:r>
                    </a:p>
                    <a:p>
                      <a:pPr marL="0" marR="0" indent="0" algn="l" defTabSz="914400" rtl="0" eaLnBrk="1" fontAlgn="auto" latinLnBrk="0" hangingPunct="1">
                        <a:lnSpc>
                          <a:spcPct val="100000"/>
                        </a:lnSpc>
                        <a:spcBef>
                          <a:spcPts val="0"/>
                        </a:spcBef>
                        <a:spcAft>
                          <a:spcPts val="0"/>
                        </a:spcAft>
                        <a:buClrTx/>
                        <a:buSzTx/>
                        <a:buFontTx/>
                        <a:buNone/>
                        <a:tabLst/>
                        <a:defRPr/>
                      </a:pPr>
                      <a:r>
                        <a:rPr lang="sk-SK" sz="1000" kern="1200" dirty="0" smtClean="0">
                          <a:solidFill>
                            <a:schemeClr val="dk1"/>
                          </a:solidFill>
                          <a:latin typeface="+mn-lt"/>
                          <a:ea typeface="+mn-ea"/>
                          <a:cs typeface="+mn-cs"/>
                          <a:hlinkClick r:id="rId15"/>
                        </a:rPr>
                        <a:t>Phys. Rev. Lett. </a:t>
                      </a:r>
                      <a:r>
                        <a:rPr lang="sk-SK" sz="1000" b="1" kern="1200" dirty="0" smtClean="0">
                          <a:solidFill>
                            <a:schemeClr val="dk1"/>
                          </a:solidFill>
                          <a:latin typeface="+mn-lt"/>
                          <a:ea typeface="+mn-ea"/>
                          <a:cs typeface="+mn-cs"/>
                          <a:hlinkClick r:id="rId15"/>
                        </a:rPr>
                        <a:t>114</a:t>
                      </a:r>
                      <a:r>
                        <a:rPr lang="sk-SK" sz="1000" b="0" kern="1200" dirty="0" smtClean="0">
                          <a:solidFill>
                            <a:schemeClr val="dk1"/>
                          </a:solidFill>
                          <a:latin typeface="+mn-lt"/>
                          <a:ea typeface="+mn-ea"/>
                          <a:cs typeface="+mn-cs"/>
                          <a:hlinkClick r:id="rId15"/>
                        </a:rPr>
                        <a:t>, 191803</a:t>
                      </a:r>
                      <a:endParaRPr lang="en-US" sz="1000" dirty="0" smtClean="0"/>
                    </a:p>
                  </a:txBody>
                  <a:tcPr>
                    <a:noFill/>
                  </a:tcPr>
                </a:tc>
                <a:tc>
                  <a:txBody>
                    <a:bodyPr/>
                    <a:lstStyle/>
                    <a:p>
                      <a:endParaRPr lang="en-US" sz="1600" dirty="0"/>
                    </a:p>
                  </a:txBody>
                  <a:tcPr>
                    <a:solidFill>
                      <a:srgbClr val="A6A6A6"/>
                    </a:solidFill>
                  </a:tcPr>
                </a:tc>
                <a:tc>
                  <a:txBody>
                    <a:bodyPr/>
                    <a:lstStyle/>
                    <a:p>
                      <a:endParaRPr lang="en-US" sz="1600" dirty="0"/>
                    </a:p>
                  </a:txBody>
                  <a:tcPr>
                    <a:solidFill>
                      <a:schemeClr val="bg1">
                        <a:lumMod val="65000"/>
                      </a:schemeClr>
                    </a:solidFill>
                  </a:tcPr>
                </a:tc>
                <a:tc>
                  <a:txBody>
                    <a:bodyPr/>
                    <a:lstStyle/>
                    <a:p>
                      <a:endParaRPr lang="en-US" sz="1600" dirty="0"/>
                    </a:p>
                  </a:txBody>
                  <a:tcPr>
                    <a:solidFill>
                      <a:schemeClr val="bg1">
                        <a:lumMod val="65000"/>
                      </a:schemeClr>
                    </a:solidFill>
                  </a:tcPr>
                </a:tc>
              </a:tr>
            </a:tbl>
          </a:graphicData>
        </a:graphic>
      </p:graphicFrame>
      <p:sp>
        <p:nvSpPr>
          <p:cNvPr id="5" name="Slide Number Placeholder 4"/>
          <p:cNvSpPr>
            <a:spLocks noGrp="1"/>
          </p:cNvSpPr>
          <p:nvPr>
            <p:ph type="sldNum" sz="quarter" idx="12"/>
          </p:nvPr>
        </p:nvSpPr>
        <p:spPr/>
        <p:txBody>
          <a:bodyPr/>
          <a:lstStyle/>
          <a:p>
            <a:fld id="{A7D2486F-1782-2846-8CBC-0A695E99119A}" type="slidenum">
              <a:rPr lang="en-US" smtClean="0"/>
              <a:t>3</a:t>
            </a:fld>
            <a:endParaRPr lang="en-US"/>
          </a:p>
        </p:txBody>
      </p:sp>
    </p:spTree>
    <p:extLst>
      <p:ext uri="{BB962C8B-B14F-4D97-AF65-F5344CB8AC3E}">
        <p14:creationId xmlns:p14="http://schemas.microsoft.com/office/powerpoint/2010/main" val="4061673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Coupling Combination:</a:t>
            </a:r>
            <a:br>
              <a:rPr lang="en-US" dirty="0" smtClean="0"/>
            </a:br>
            <a:r>
              <a:rPr lang="en-US" dirty="0" smtClean="0"/>
              <a:t> </a:t>
            </a:r>
            <a:r>
              <a:rPr lang="en-US" dirty="0" smtClean="0"/>
              <a:t>Signal Strengths</a:t>
            </a:r>
            <a:endParaRPr lang="en-US" dirty="0"/>
          </a:p>
        </p:txBody>
      </p:sp>
      <p:sp>
        <p:nvSpPr>
          <p:cNvPr id="4" name="Footer Placeholder 3"/>
          <p:cNvSpPr>
            <a:spLocks noGrp="1"/>
          </p:cNvSpPr>
          <p:nvPr>
            <p:ph type="ftr" sz="quarter" idx="11"/>
          </p:nvPr>
        </p:nvSpPr>
        <p:spPr>
          <a:xfrm>
            <a:off x="0" y="6538912"/>
            <a:ext cx="2895600" cy="365125"/>
          </a:xfrm>
        </p:spPr>
        <p:txBody>
          <a:bodyPr/>
          <a:lstStyle/>
          <a:p>
            <a:r>
              <a:rPr lang="en-US" smtClean="0"/>
              <a:t>Kathryn Grimm</a:t>
            </a:r>
            <a:endParaRPr lang="en-US" dirty="0"/>
          </a:p>
        </p:txBody>
      </p:sp>
      <p:sp>
        <p:nvSpPr>
          <p:cNvPr id="5" name="Slide Number Placeholder 4"/>
          <p:cNvSpPr>
            <a:spLocks noGrp="1"/>
          </p:cNvSpPr>
          <p:nvPr>
            <p:ph type="sldNum" sz="quarter" idx="12"/>
          </p:nvPr>
        </p:nvSpPr>
        <p:spPr>
          <a:xfrm>
            <a:off x="8610600" y="6492875"/>
            <a:ext cx="533400" cy="365125"/>
          </a:xfrm>
        </p:spPr>
        <p:txBody>
          <a:bodyPr/>
          <a:lstStyle/>
          <a:p>
            <a:fld id="{19CA7012-1BDA-A146-9191-F848B856F08A}" type="slidenum">
              <a:rPr lang="en-US" smtClean="0"/>
              <a:t>30</a:t>
            </a:fld>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1020954656"/>
              </p:ext>
            </p:extLst>
          </p:nvPr>
        </p:nvGraphicFramePr>
        <p:xfrm>
          <a:off x="1966237" y="2276913"/>
          <a:ext cx="4967517" cy="1157287"/>
        </p:xfrm>
        <a:graphic>
          <a:graphicData uri="http://schemas.openxmlformats.org/presentationml/2006/ole">
            <mc:AlternateContent xmlns:mc="http://schemas.openxmlformats.org/markup-compatibility/2006">
              <mc:Choice xmlns:v="urn:schemas-microsoft-com:vml" Requires="v">
                <p:oleObj spid="_x0000_s2243" name="Equation" r:id="rId4" imgW="1905000" imgH="444500" progId="Equation.3">
                  <p:embed/>
                </p:oleObj>
              </mc:Choice>
              <mc:Fallback>
                <p:oleObj name="Equation" r:id="rId4" imgW="1905000" imgH="444500" progId="Equation.3">
                  <p:embed/>
                  <p:pic>
                    <p:nvPicPr>
                      <p:cNvPr id="0" name=""/>
                      <p:cNvPicPr/>
                      <p:nvPr/>
                    </p:nvPicPr>
                    <p:blipFill>
                      <a:blip r:embed="rId5"/>
                      <a:stretch>
                        <a:fillRect/>
                      </a:stretch>
                    </p:blipFill>
                    <p:spPr>
                      <a:xfrm>
                        <a:off x="1966237" y="2276913"/>
                        <a:ext cx="4967517" cy="1157287"/>
                      </a:xfrm>
                      <a:prstGeom prst="rect">
                        <a:avLst/>
                      </a:prstGeom>
                    </p:spPr>
                  </p:pic>
                </p:oleObj>
              </mc:Fallback>
            </mc:AlternateContent>
          </a:graphicData>
        </a:graphic>
      </p:graphicFrame>
      <p:sp>
        <p:nvSpPr>
          <p:cNvPr id="13" name="Content Placeholder 2"/>
          <p:cNvSpPr txBox="1">
            <a:spLocks/>
          </p:cNvSpPr>
          <p:nvPr/>
        </p:nvSpPr>
        <p:spPr>
          <a:xfrm>
            <a:off x="485192" y="3626405"/>
            <a:ext cx="8201607" cy="212697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a:buFont typeface="Wingdings" charset="2"/>
              <a:buChar char="Ø"/>
            </a:pPr>
            <a:r>
              <a:rPr lang="en-US" dirty="0" smtClean="0"/>
              <a:t>Most </a:t>
            </a:r>
            <a:r>
              <a:rPr lang="en-US" dirty="0"/>
              <a:t>precisely measured H coupling </a:t>
            </a:r>
            <a:r>
              <a:rPr lang="en-US" dirty="0" smtClean="0"/>
              <a:t>and also </a:t>
            </a:r>
            <a:r>
              <a:rPr lang="en-US" dirty="0"/>
              <a:t>m</a:t>
            </a:r>
            <a:r>
              <a:rPr lang="en-US" dirty="0" smtClean="0"/>
              <a:t>ost </a:t>
            </a:r>
            <a:r>
              <a:rPr lang="en-US" dirty="0"/>
              <a:t>constrained </a:t>
            </a:r>
            <a:r>
              <a:rPr lang="en-US" dirty="0" smtClean="0"/>
              <a:t>parameterization:   Assume </a:t>
            </a:r>
            <a:r>
              <a:rPr lang="en-US" dirty="0" smtClean="0"/>
              <a:t>all production and decay scale together: </a:t>
            </a:r>
            <a:r>
              <a:rPr lang="en-US" dirty="0" smtClean="0"/>
              <a:t>the SM predictions of signal yields in all categories are scaled by a </a:t>
            </a:r>
            <a:r>
              <a:rPr lang="en-US" dirty="0" smtClean="0">
                <a:solidFill>
                  <a:srgbClr val="000090"/>
                </a:solidFill>
              </a:rPr>
              <a:t>global signal strength μ</a:t>
            </a:r>
            <a:r>
              <a:rPr lang="en-US" dirty="0" smtClean="0"/>
              <a:t>. </a:t>
            </a:r>
          </a:p>
          <a:p>
            <a:pPr>
              <a:buFont typeface="Wingdings" charset="2"/>
              <a:buChar char="Ø"/>
            </a:pPr>
            <a:r>
              <a:rPr lang="en-US" dirty="0" smtClean="0"/>
              <a:t>A fit to the combined ATLAS and CMS data at √</a:t>
            </a:r>
            <a:r>
              <a:rPr lang="en-US" i="1" dirty="0" smtClean="0"/>
              <a:t>s </a:t>
            </a:r>
            <a:r>
              <a:rPr lang="en-US" dirty="0" smtClean="0"/>
              <a:t>= 7 and 8 </a:t>
            </a:r>
            <a:r>
              <a:rPr lang="en-US" dirty="0" err="1" smtClean="0"/>
              <a:t>TeV</a:t>
            </a:r>
            <a:r>
              <a:rPr lang="en-US" dirty="0" smtClean="0"/>
              <a:t> with μ as the parameter of interest results in the best-fit </a:t>
            </a:r>
          </a:p>
        </p:txBody>
      </p:sp>
      <p:sp>
        <p:nvSpPr>
          <p:cNvPr id="3" name="TextBox 2"/>
          <p:cNvSpPr txBox="1"/>
          <p:nvPr/>
        </p:nvSpPr>
        <p:spPr>
          <a:xfrm>
            <a:off x="350246" y="5753381"/>
            <a:ext cx="8221471" cy="369332"/>
          </a:xfrm>
          <a:prstGeom prst="rect">
            <a:avLst/>
          </a:prstGeom>
          <a:noFill/>
          <a:ln w="19050" cmpd="sng">
            <a:solidFill>
              <a:srgbClr val="800000"/>
            </a:solidFill>
          </a:ln>
          <a:effectLst>
            <a:outerShdw blurRad="50800" dist="38100" dir="2700000" algn="tl" rotWithShape="0">
              <a:srgbClr val="000000">
                <a:alpha val="43000"/>
              </a:srgbClr>
            </a:outerShdw>
          </a:effectLst>
        </p:spPr>
        <p:txBody>
          <a:bodyPr wrap="square" rtlCol="0">
            <a:spAutoFit/>
          </a:bodyPr>
          <a:lstStyle/>
          <a:p>
            <a:r>
              <a:rPr lang="en-US" dirty="0" smtClean="0"/>
              <a:t>μ= 1.09 </a:t>
            </a:r>
            <a:r>
              <a:rPr lang="en-US" baseline="30000" dirty="0" smtClean="0"/>
              <a:t>+0.11</a:t>
            </a:r>
            <a:r>
              <a:rPr lang="en-US" baseline="-25000" dirty="0" smtClean="0"/>
              <a:t> -0.10 </a:t>
            </a:r>
            <a:r>
              <a:rPr lang="en-US" dirty="0" smtClean="0"/>
              <a:t>= 1.09 </a:t>
            </a:r>
            <a:r>
              <a:rPr lang="en-US" baseline="30000" dirty="0" smtClean="0"/>
              <a:t>+0.07</a:t>
            </a:r>
            <a:r>
              <a:rPr lang="en-US" baseline="-25000" dirty="0" smtClean="0"/>
              <a:t> -0.07 </a:t>
            </a:r>
            <a:r>
              <a:rPr lang="en-US" dirty="0" smtClean="0"/>
              <a:t>(stat)</a:t>
            </a:r>
            <a:r>
              <a:rPr lang="en-US" baseline="30000" dirty="0" smtClean="0"/>
              <a:t> +0.04</a:t>
            </a:r>
            <a:r>
              <a:rPr lang="en-US" baseline="-25000" dirty="0" smtClean="0"/>
              <a:t> -0.04 </a:t>
            </a:r>
            <a:r>
              <a:rPr lang="en-US" dirty="0" smtClean="0"/>
              <a:t>(</a:t>
            </a:r>
            <a:r>
              <a:rPr lang="en-US" dirty="0" err="1" smtClean="0"/>
              <a:t>expt</a:t>
            </a:r>
            <a:r>
              <a:rPr lang="en-US" dirty="0" smtClean="0"/>
              <a:t>)</a:t>
            </a:r>
            <a:r>
              <a:rPr lang="en-US" baseline="30000" dirty="0" smtClean="0"/>
              <a:t> +0.03</a:t>
            </a:r>
            <a:r>
              <a:rPr lang="en-US" baseline="-25000" dirty="0" smtClean="0"/>
              <a:t> -0.03 </a:t>
            </a:r>
            <a:r>
              <a:rPr lang="en-US" dirty="0" smtClean="0"/>
              <a:t>(</a:t>
            </a:r>
            <a:r>
              <a:rPr lang="en-US" dirty="0" err="1" smtClean="0"/>
              <a:t>thbgd</a:t>
            </a:r>
            <a:r>
              <a:rPr lang="en-US" dirty="0" smtClean="0"/>
              <a:t>)</a:t>
            </a:r>
            <a:r>
              <a:rPr lang="en-US" baseline="30000" dirty="0" smtClean="0"/>
              <a:t>+0.07</a:t>
            </a:r>
            <a:r>
              <a:rPr lang="en-US" baseline="-25000" dirty="0" smtClean="0"/>
              <a:t> -0.06 </a:t>
            </a:r>
            <a:r>
              <a:rPr lang="en-US" dirty="0" smtClean="0"/>
              <a:t>(</a:t>
            </a:r>
            <a:r>
              <a:rPr lang="en-US" dirty="0" err="1" smtClean="0"/>
              <a:t>thsig</a:t>
            </a:r>
            <a:r>
              <a:rPr lang="en-US" dirty="0" smtClean="0"/>
              <a:t>)</a:t>
            </a:r>
          </a:p>
        </p:txBody>
      </p:sp>
      <p:sp>
        <p:nvSpPr>
          <p:cNvPr id="15" name="TextBox 14"/>
          <p:cNvSpPr txBox="1"/>
          <p:nvPr/>
        </p:nvSpPr>
        <p:spPr>
          <a:xfrm>
            <a:off x="2190560" y="6218717"/>
            <a:ext cx="3680628" cy="369332"/>
          </a:xfrm>
          <a:prstGeom prst="rect">
            <a:avLst/>
          </a:prstGeom>
          <a:noFill/>
        </p:spPr>
        <p:txBody>
          <a:bodyPr wrap="none" rtlCol="0">
            <a:spAutoFit/>
          </a:bodyPr>
          <a:lstStyle/>
          <a:p>
            <a:r>
              <a:rPr lang="en-US" dirty="0" smtClean="0"/>
              <a:t>total systematic uncertainty:</a:t>
            </a:r>
            <a:r>
              <a:rPr lang="en-US" baseline="30000" dirty="0" smtClean="0"/>
              <a:t>+0.09</a:t>
            </a:r>
            <a:r>
              <a:rPr lang="en-US" baseline="-25000" dirty="0" smtClean="0"/>
              <a:t> -0.08</a:t>
            </a:r>
            <a:r>
              <a:rPr lang="en-US" dirty="0" smtClean="0"/>
              <a:t> </a:t>
            </a:r>
            <a:endParaRPr lang="en-US" dirty="0"/>
          </a:p>
        </p:txBody>
      </p:sp>
      <p:sp>
        <p:nvSpPr>
          <p:cNvPr id="9" name="TextBox 8"/>
          <p:cNvSpPr txBox="1"/>
          <p:nvPr/>
        </p:nvSpPr>
        <p:spPr>
          <a:xfrm>
            <a:off x="243238" y="1931108"/>
            <a:ext cx="1846493" cy="584776"/>
          </a:xfrm>
          <a:prstGeom prst="rect">
            <a:avLst/>
          </a:prstGeom>
          <a:noFill/>
        </p:spPr>
        <p:txBody>
          <a:bodyPr wrap="none" rtlCol="0">
            <a:spAutoFit/>
          </a:bodyPr>
          <a:lstStyle/>
          <a:p>
            <a:r>
              <a:rPr lang="en-US" sz="3200" i="1" dirty="0" err="1"/>
              <a:t>i</a:t>
            </a:r>
            <a:r>
              <a:rPr lang="en-US" sz="3200" i="1" dirty="0" smtClean="0"/>
              <a:t> </a:t>
            </a:r>
            <a:r>
              <a:rPr lang="en-US" sz="3200" b="1" dirty="0" smtClean="0"/>
              <a:t>→</a:t>
            </a:r>
            <a:r>
              <a:rPr lang="en-US" sz="3200" i="1" dirty="0" smtClean="0"/>
              <a:t>H </a:t>
            </a:r>
            <a:r>
              <a:rPr lang="en-US" sz="3200" b="1" dirty="0" smtClean="0"/>
              <a:t>→</a:t>
            </a:r>
            <a:r>
              <a:rPr lang="en-US" sz="3200" i="1" dirty="0" smtClean="0"/>
              <a:t>f</a:t>
            </a:r>
            <a:endParaRPr lang="en-US" sz="3200" i="1" dirty="0"/>
          </a:p>
        </p:txBody>
      </p:sp>
      <p:sp>
        <p:nvSpPr>
          <p:cNvPr id="11" name="Footer Placeholder 3"/>
          <p:cNvSpPr txBox="1">
            <a:spLocks/>
          </p:cNvSpPr>
          <p:nvPr/>
        </p:nvSpPr>
        <p:spPr>
          <a:xfrm>
            <a:off x="1176571" y="6531804"/>
            <a:ext cx="31555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Lancaster University, HEFT 2017</a:t>
            </a:r>
            <a:endParaRPr lang="en-US" dirty="0"/>
          </a:p>
        </p:txBody>
      </p:sp>
    </p:spTree>
    <p:extLst>
      <p:ext uri="{BB962C8B-B14F-4D97-AF65-F5344CB8AC3E}">
        <p14:creationId xmlns:p14="http://schemas.microsoft.com/office/powerpoint/2010/main" val="316892743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ig_1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682343" y="2303159"/>
            <a:ext cx="4069687" cy="4587500"/>
          </a:xfrm>
          <a:prstGeom prst="rect">
            <a:avLst/>
          </a:prstGeom>
        </p:spPr>
      </p:pic>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19CA7012-1BDA-A146-9191-F848B856F08A}" type="slidenum">
              <a:rPr lang="en-US" smtClean="0"/>
              <a:t>31</a:t>
            </a:fld>
            <a:endParaRPr lang="en-US"/>
          </a:p>
        </p:txBody>
      </p:sp>
      <p:sp>
        <p:nvSpPr>
          <p:cNvPr id="6" name="Title 1"/>
          <p:cNvSpPr>
            <a:spLocks noGrp="1"/>
          </p:cNvSpPr>
          <p:nvPr>
            <p:ph type="title"/>
          </p:nvPr>
        </p:nvSpPr>
        <p:spPr>
          <a:xfrm>
            <a:off x="457200" y="345141"/>
            <a:ext cx="8229600" cy="1143000"/>
          </a:xfrm>
        </p:spPr>
        <p:txBody>
          <a:bodyPr/>
          <a:lstStyle/>
          <a:p>
            <a:r>
              <a:rPr lang="en-US" dirty="0" smtClean="0"/>
              <a:t>Coupling Combination:</a:t>
            </a:r>
            <a:br>
              <a:rPr lang="en-US" dirty="0" smtClean="0"/>
            </a:br>
            <a:r>
              <a:rPr lang="en-US" dirty="0" smtClean="0"/>
              <a:t> </a:t>
            </a:r>
            <a:r>
              <a:rPr lang="en-US" dirty="0" smtClean="0"/>
              <a:t>Signal Strengths</a:t>
            </a:r>
            <a:endParaRPr lang="en-US" dirty="0"/>
          </a:p>
        </p:txBody>
      </p:sp>
      <p:pic>
        <p:nvPicPr>
          <p:cNvPr id="8" name="Picture 7" descr="Mus_fig_1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521092"/>
            <a:ext cx="3823401" cy="4113359"/>
          </a:xfrm>
          <a:prstGeom prst="rect">
            <a:avLst/>
          </a:prstGeom>
        </p:spPr>
      </p:pic>
      <p:sp>
        <p:nvSpPr>
          <p:cNvPr id="9" name="TextBox 8"/>
          <p:cNvSpPr txBox="1"/>
          <p:nvPr/>
        </p:nvSpPr>
        <p:spPr>
          <a:xfrm>
            <a:off x="1286856" y="1995335"/>
            <a:ext cx="2836196" cy="615553"/>
          </a:xfrm>
          <a:prstGeom prst="rect">
            <a:avLst/>
          </a:prstGeom>
          <a:noFill/>
        </p:spPr>
        <p:txBody>
          <a:bodyPr wrap="none" rtlCol="0">
            <a:spAutoFit/>
          </a:bodyPr>
          <a:lstStyle/>
          <a:p>
            <a:pPr algn="ctr"/>
            <a:r>
              <a:rPr lang="en-US" dirty="0" smtClean="0"/>
              <a:t>Production signal strengths</a:t>
            </a:r>
          </a:p>
          <a:p>
            <a:pPr algn="ctr"/>
            <a:r>
              <a:rPr lang="en-US" sz="1600" dirty="0" smtClean="0"/>
              <a:t>Assume SM BRs </a:t>
            </a:r>
            <a:endParaRPr lang="en-US" sz="1600" dirty="0"/>
          </a:p>
        </p:txBody>
      </p:sp>
      <p:sp>
        <p:nvSpPr>
          <p:cNvPr id="10" name="TextBox 9"/>
          <p:cNvSpPr txBox="1"/>
          <p:nvPr/>
        </p:nvSpPr>
        <p:spPr>
          <a:xfrm>
            <a:off x="5853758" y="2010652"/>
            <a:ext cx="2561518" cy="615553"/>
          </a:xfrm>
          <a:prstGeom prst="rect">
            <a:avLst/>
          </a:prstGeom>
          <a:noFill/>
        </p:spPr>
        <p:txBody>
          <a:bodyPr wrap="none" rtlCol="0">
            <a:spAutoFit/>
          </a:bodyPr>
          <a:lstStyle/>
          <a:p>
            <a:pPr algn="ctr"/>
            <a:r>
              <a:rPr lang="en-US" dirty="0" smtClean="0"/>
              <a:t>Decay signal strengths</a:t>
            </a:r>
          </a:p>
          <a:p>
            <a:pPr algn="ctr"/>
            <a:r>
              <a:rPr lang="en-US" sz="1600" dirty="0" smtClean="0"/>
              <a:t>Assume SM Cross Sections </a:t>
            </a:r>
            <a:endParaRPr lang="en-US" sz="1600" dirty="0"/>
          </a:p>
        </p:txBody>
      </p:sp>
      <p:sp>
        <p:nvSpPr>
          <p:cNvPr id="2" name="TextBox 1"/>
          <p:cNvSpPr txBox="1"/>
          <p:nvPr/>
        </p:nvSpPr>
        <p:spPr>
          <a:xfrm>
            <a:off x="3052409" y="3413667"/>
            <a:ext cx="1070643" cy="523220"/>
          </a:xfrm>
          <a:prstGeom prst="rect">
            <a:avLst/>
          </a:prstGeom>
          <a:noFill/>
        </p:spPr>
        <p:txBody>
          <a:bodyPr wrap="square" rtlCol="0">
            <a:spAutoFit/>
          </a:bodyPr>
          <a:lstStyle/>
          <a:p>
            <a:r>
              <a:rPr lang="en-US" sz="1400" dirty="0" smtClean="0"/>
              <a:t>SM p-value 25%</a:t>
            </a:r>
            <a:endParaRPr lang="en-US" sz="1400" dirty="0"/>
          </a:p>
        </p:txBody>
      </p:sp>
      <p:sp>
        <p:nvSpPr>
          <p:cNvPr id="12" name="TextBox 11"/>
          <p:cNvSpPr txBox="1"/>
          <p:nvPr/>
        </p:nvSpPr>
        <p:spPr>
          <a:xfrm>
            <a:off x="7515793" y="3484222"/>
            <a:ext cx="1070643" cy="523220"/>
          </a:xfrm>
          <a:prstGeom prst="rect">
            <a:avLst/>
          </a:prstGeom>
          <a:noFill/>
        </p:spPr>
        <p:txBody>
          <a:bodyPr wrap="square" rtlCol="0">
            <a:spAutoFit/>
          </a:bodyPr>
          <a:lstStyle/>
          <a:p>
            <a:r>
              <a:rPr lang="en-US" sz="1400" dirty="0" smtClean="0"/>
              <a:t>SM p-value 60%</a:t>
            </a:r>
            <a:endParaRPr lang="en-US" sz="1400" dirty="0"/>
          </a:p>
        </p:txBody>
      </p:sp>
      <p:pic>
        <p:nvPicPr>
          <p:cNvPr id="14" name="Picture 13" descr="fig_07.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774" y="2521092"/>
            <a:ext cx="3777944" cy="4117759"/>
          </a:xfrm>
          <a:prstGeom prst="rect">
            <a:avLst/>
          </a:prstGeom>
        </p:spPr>
      </p:pic>
    </p:spTree>
    <p:extLst>
      <p:ext uri="{BB962C8B-B14F-4D97-AF65-F5344CB8AC3E}">
        <p14:creationId xmlns:p14="http://schemas.microsoft.com/office/powerpoint/2010/main" val="340435393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775" y="2410442"/>
            <a:ext cx="7662864" cy="3626822"/>
          </a:xfrm>
        </p:spPr>
        <p:txBody>
          <a:bodyPr/>
          <a:lstStyle/>
          <a:p>
            <a:pPr>
              <a:buFont typeface="Wingdings" charset="2"/>
              <a:buChar char="Ø"/>
            </a:pPr>
            <a:r>
              <a:rPr lang="en-US" dirty="0"/>
              <a:t>Comparing likelihood of the best</a:t>
            </a:r>
            <a:r>
              <a:rPr lang="en-US" dirty="0" smtClean="0"/>
              <a:t>-fit </a:t>
            </a:r>
            <a:r>
              <a:rPr lang="en-US" dirty="0"/>
              <a:t>with </a:t>
            </a:r>
            <a:r>
              <a:rPr lang="en-US" dirty="0" smtClean="0"/>
              <a:t>no signal: </a:t>
            </a:r>
            <a:r>
              <a:rPr lang="en-US" dirty="0" err="1" smtClean="0"/>
              <a:t>μ</a:t>
            </a:r>
            <a:r>
              <a:rPr lang="en-US" baseline="-25000" dirty="0" err="1" smtClean="0"/>
              <a:t>prod</a:t>
            </a:r>
            <a:r>
              <a:rPr lang="en-US" dirty="0"/>
              <a:t>=0 and </a:t>
            </a:r>
            <a:r>
              <a:rPr lang="en-US" dirty="0" err="1"/>
              <a:t>μ</a:t>
            </a:r>
            <a:r>
              <a:rPr lang="en-US" baseline="30000" dirty="0" err="1"/>
              <a:t>decay</a:t>
            </a:r>
            <a:r>
              <a:rPr lang="en-US" dirty="0"/>
              <a:t>=</a:t>
            </a:r>
            <a:r>
              <a:rPr lang="en-US" dirty="0" smtClean="0"/>
              <a:t>0 :</a:t>
            </a:r>
            <a:endParaRPr lang="en-US" dirty="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19CA7012-1BDA-A146-9191-F848B856F08A}" type="slidenum">
              <a:rPr lang="en-US" smtClean="0"/>
              <a:t>32</a:t>
            </a:fld>
            <a:endParaRPr lang="en-US"/>
          </a:p>
        </p:txBody>
      </p:sp>
      <p:sp>
        <p:nvSpPr>
          <p:cNvPr id="6" name="Title 1"/>
          <p:cNvSpPr txBox="1">
            <a:spLocks/>
          </p:cNvSpPr>
          <p:nvPr/>
        </p:nvSpPr>
        <p:spPr>
          <a:xfrm>
            <a:off x="609600" y="13836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dirty="0" smtClean="0">
                <a:solidFill>
                  <a:schemeClr val="tx1"/>
                </a:solidFill>
              </a:rPr>
              <a:t>Coupling Combination:</a:t>
            </a:r>
            <a:br>
              <a:rPr lang="en-US" dirty="0" smtClean="0">
                <a:solidFill>
                  <a:schemeClr val="tx1"/>
                </a:solidFill>
              </a:rPr>
            </a:br>
            <a:r>
              <a:rPr lang="en-US" dirty="0" smtClean="0">
                <a:solidFill>
                  <a:schemeClr val="tx1"/>
                </a:solidFill>
              </a:rPr>
              <a:t> </a:t>
            </a:r>
            <a:r>
              <a:rPr lang="en-US" dirty="0" smtClean="0">
                <a:solidFill>
                  <a:schemeClr val="tx1"/>
                </a:solidFill>
              </a:rPr>
              <a:t>Signal Strengths</a:t>
            </a:r>
            <a:endParaRPr lang="en-US" dirty="0">
              <a:solidFill>
                <a:schemeClr val="tx1"/>
              </a:solidFill>
            </a:endParaRPr>
          </a:p>
        </p:txBody>
      </p:sp>
      <p:pic>
        <p:nvPicPr>
          <p:cNvPr id="7" name="Picture 6" descr="Significance_ProdDecay_tab_1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809" y="3271465"/>
            <a:ext cx="6854444" cy="2304857"/>
          </a:xfrm>
          <a:prstGeom prst="rect">
            <a:avLst/>
          </a:prstGeom>
        </p:spPr>
      </p:pic>
      <p:sp>
        <p:nvSpPr>
          <p:cNvPr id="14" name="Right Arrow 13"/>
          <p:cNvSpPr/>
          <p:nvPr/>
        </p:nvSpPr>
        <p:spPr>
          <a:xfrm>
            <a:off x="837396" y="3530983"/>
            <a:ext cx="455046" cy="317473"/>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6311" y="3472193"/>
            <a:ext cx="873707" cy="400110"/>
          </a:xfrm>
          <a:prstGeom prst="rect">
            <a:avLst/>
          </a:prstGeom>
          <a:noFill/>
        </p:spPr>
        <p:txBody>
          <a:bodyPr wrap="none" rtlCol="0">
            <a:spAutoFit/>
          </a:bodyPr>
          <a:lstStyle/>
          <a:p>
            <a:r>
              <a:rPr lang="en-US" sz="2000" b="1" dirty="0" smtClean="0">
                <a:solidFill>
                  <a:srgbClr val="008000"/>
                </a:solidFill>
              </a:rPr>
              <a:t>&gt; 5 </a:t>
            </a:r>
            <a:r>
              <a:rPr lang="en-US" sz="2000" b="1" dirty="0" err="1" smtClean="0">
                <a:solidFill>
                  <a:srgbClr val="008000"/>
                </a:solidFill>
              </a:rPr>
              <a:t>σ</a:t>
            </a:r>
            <a:endParaRPr lang="en-US" sz="2000" b="1" dirty="0">
              <a:solidFill>
                <a:srgbClr val="008000"/>
              </a:solidFill>
            </a:endParaRPr>
          </a:p>
        </p:txBody>
      </p:sp>
      <p:sp>
        <p:nvSpPr>
          <p:cNvPr id="17" name="TextBox 16"/>
          <p:cNvSpPr txBox="1"/>
          <p:nvPr/>
        </p:nvSpPr>
        <p:spPr>
          <a:xfrm>
            <a:off x="-11759" y="4901416"/>
            <a:ext cx="873707" cy="400110"/>
          </a:xfrm>
          <a:prstGeom prst="rect">
            <a:avLst/>
          </a:prstGeom>
          <a:noFill/>
        </p:spPr>
        <p:txBody>
          <a:bodyPr wrap="none" rtlCol="0">
            <a:spAutoFit/>
          </a:bodyPr>
          <a:lstStyle/>
          <a:p>
            <a:r>
              <a:rPr lang="en-US" sz="2000" b="1" dirty="0" smtClean="0">
                <a:solidFill>
                  <a:srgbClr val="008000"/>
                </a:solidFill>
              </a:rPr>
              <a:t>&gt; 5 </a:t>
            </a:r>
            <a:r>
              <a:rPr lang="en-US" sz="2000" b="1" dirty="0" err="1" smtClean="0">
                <a:solidFill>
                  <a:srgbClr val="008000"/>
                </a:solidFill>
              </a:rPr>
              <a:t>σ</a:t>
            </a:r>
            <a:endParaRPr lang="en-US" sz="2000" b="1" dirty="0">
              <a:solidFill>
                <a:srgbClr val="008000"/>
              </a:solidFill>
            </a:endParaRPr>
          </a:p>
        </p:txBody>
      </p:sp>
      <p:sp>
        <p:nvSpPr>
          <p:cNvPr id="18" name="Right Arrow 17"/>
          <p:cNvSpPr/>
          <p:nvPr/>
        </p:nvSpPr>
        <p:spPr>
          <a:xfrm>
            <a:off x="837396" y="4984053"/>
            <a:ext cx="455046" cy="317473"/>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837396" y="5654798"/>
            <a:ext cx="8001804" cy="923330"/>
          </a:xfrm>
          <a:prstGeom prst="rect">
            <a:avLst/>
          </a:prstGeom>
          <a:noFill/>
        </p:spPr>
        <p:txBody>
          <a:bodyPr wrap="square" rtlCol="0">
            <a:spAutoFit/>
          </a:bodyPr>
          <a:lstStyle/>
          <a:p>
            <a:r>
              <a:rPr lang="en-US" dirty="0" smtClean="0"/>
              <a:t>First established VBF and </a:t>
            </a:r>
            <a:r>
              <a:rPr lang="en-US" dirty="0" err="1" smtClean="0"/>
              <a:t>H→ττat</a:t>
            </a:r>
            <a:r>
              <a:rPr lang="en-US" dirty="0" smtClean="0"/>
              <a:t> 5 </a:t>
            </a:r>
            <a:r>
              <a:rPr lang="en-US" dirty="0" err="1" smtClean="0"/>
              <a:t>σ</a:t>
            </a:r>
            <a:endParaRPr lang="en-US" dirty="0" smtClean="0"/>
          </a:p>
          <a:p>
            <a:r>
              <a:rPr lang="en-US" dirty="0" err="1" smtClean="0"/>
              <a:t>ggF</a:t>
            </a:r>
            <a:r>
              <a:rPr lang="en-US" dirty="0" smtClean="0"/>
              <a:t>, </a:t>
            </a:r>
            <a:r>
              <a:rPr lang="en-US" dirty="0" err="1" smtClean="0"/>
              <a:t>H→γγ</a:t>
            </a:r>
            <a:r>
              <a:rPr lang="en-US" dirty="0" smtClean="0"/>
              <a:t>, H→ZZ, H→WW </a:t>
            </a:r>
            <a:r>
              <a:rPr lang="en-US" dirty="0"/>
              <a:t>already at 5 </a:t>
            </a:r>
            <a:r>
              <a:rPr lang="en-US" dirty="0" err="1"/>
              <a:t>σ</a:t>
            </a:r>
            <a:r>
              <a:rPr lang="en-US" dirty="0"/>
              <a:t> </a:t>
            </a:r>
            <a:r>
              <a:rPr lang="en-US" dirty="0" smtClean="0"/>
              <a:t>before the combination</a:t>
            </a:r>
          </a:p>
          <a:p>
            <a:r>
              <a:rPr lang="en-US" dirty="0" smtClean="0"/>
              <a:t>  </a:t>
            </a:r>
            <a:endParaRPr lang="en-US" dirty="0"/>
          </a:p>
        </p:txBody>
      </p:sp>
      <p:sp>
        <p:nvSpPr>
          <p:cNvPr id="12" name="Footer Placeholder 3"/>
          <p:cNvSpPr txBox="1">
            <a:spLocks/>
          </p:cNvSpPr>
          <p:nvPr/>
        </p:nvSpPr>
        <p:spPr>
          <a:xfrm>
            <a:off x="1561447" y="6298162"/>
            <a:ext cx="31555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Lancaster University, HEFT 2017</a:t>
            </a:r>
            <a:endParaRPr lang="en-US" dirty="0"/>
          </a:p>
        </p:txBody>
      </p:sp>
    </p:spTree>
    <p:extLst>
      <p:ext uri="{BB962C8B-B14F-4D97-AF65-F5344CB8AC3E}">
        <p14:creationId xmlns:p14="http://schemas.microsoft.com/office/powerpoint/2010/main" val="22172068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a:xfrm>
            <a:off x="3896081" y="6356350"/>
            <a:ext cx="533400" cy="365125"/>
          </a:xfrm>
        </p:spPr>
        <p:txBody>
          <a:bodyPr/>
          <a:lstStyle/>
          <a:p>
            <a:fld id="{19CA7012-1BDA-A146-9191-F848B856F08A}" type="slidenum">
              <a:rPr lang="en-US" smtClean="0"/>
              <a:t>33</a:t>
            </a:fld>
            <a:endParaRPr lang="en-US"/>
          </a:p>
        </p:txBody>
      </p:sp>
      <p:sp>
        <p:nvSpPr>
          <p:cNvPr id="8" name="Title 1"/>
          <p:cNvSpPr txBox="1">
            <a:spLocks/>
          </p:cNvSpPr>
          <p:nvPr/>
        </p:nvSpPr>
        <p:spPr>
          <a:xfrm>
            <a:off x="609600" y="19182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dirty="0" smtClean="0">
                <a:solidFill>
                  <a:srgbClr val="000000"/>
                </a:solidFill>
              </a:rPr>
              <a:t>Coupling Combination:</a:t>
            </a:r>
            <a:br>
              <a:rPr lang="en-US" dirty="0" smtClean="0">
                <a:solidFill>
                  <a:srgbClr val="000000"/>
                </a:solidFill>
              </a:rPr>
            </a:br>
            <a:r>
              <a:rPr lang="en-US" dirty="0" smtClean="0">
                <a:solidFill>
                  <a:srgbClr val="000000"/>
                </a:solidFill>
              </a:rPr>
              <a:t> </a:t>
            </a:r>
            <a:r>
              <a:rPr lang="en-US" dirty="0" smtClean="0">
                <a:solidFill>
                  <a:srgbClr val="000000"/>
                </a:solidFill>
              </a:rPr>
              <a:t>Signal Strengths</a:t>
            </a:r>
            <a:endParaRPr lang="en-US" dirty="0">
              <a:solidFill>
                <a:srgbClr val="000000"/>
              </a:solidFill>
            </a:endParaRPr>
          </a:p>
        </p:txBody>
      </p:sp>
      <p:sp>
        <p:nvSpPr>
          <p:cNvPr id="10" name="Content Placeholder 2"/>
          <p:cNvSpPr>
            <a:spLocks noGrp="1"/>
          </p:cNvSpPr>
          <p:nvPr>
            <p:ph idx="1"/>
          </p:nvPr>
        </p:nvSpPr>
        <p:spPr>
          <a:xfrm>
            <a:off x="411561" y="2916046"/>
            <a:ext cx="3893739" cy="3440304"/>
          </a:xfrm>
        </p:spPr>
        <p:txBody>
          <a:bodyPr>
            <a:normAutofit/>
          </a:bodyPr>
          <a:lstStyle/>
          <a:p>
            <a:r>
              <a:rPr lang="en-US" b="1" dirty="0" smtClean="0"/>
              <a:t>Fit the </a:t>
            </a:r>
            <a:r>
              <a:rPr lang="en-US" b="1" dirty="0" err="1" smtClean="0"/>
              <a:t>bosonic</a:t>
            </a:r>
            <a:r>
              <a:rPr lang="en-US" b="1" dirty="0" smtClean="0"/>
              <a:t> and </a:t>
            </a:r>
            <a:r>
              <a:rPr lang="en-US" b="1" dirty="0" err="1" smtClean="0"/>
              <a:t>fermionic</a:t>
            </a:r>
            <a:r>
              <a:rPr lang="en-US" b="1" dirty="0" smtClean="0"/>
              <a:t> productions separately per decay</a:t>
            </a:r>
          </a:p>
          <a:p>
            <a:r>
              <a:rPr lang="en-US" sz="1800" dirty="0" err="1" smtClean="0"/>
              <a:t>μ</a:t>
            </a:r>
            <a:r>
              <a:rPr lang="en-US" sz="1800" baseline="-25000" dirty="0" err="1" smtClean="0"/>
              <a:t>VBF+VH</a:t>
            </a:r>
            <a:r>
              <a:rPr lang="en-US" sz="1800" dirty="0" smtClean="0"/>
              <a:t>/</a:t>
            </a:r>
            <a:r>
              <a:rPr lang="en-US" sz="1800" dirty="0" err="1" smtClean="0"/>
              <a:t>μ</a:t>
            </a:r>
            <a:r>
              <a:rPr lang="en-US" sz="1800" baseline="-25000" dirty="0" err="1" smtClean="0"/>
              <a:t>ggF+ttH</a:t>
            </a:r>
            <a:r>
              <a:rPr lang="en-US" sz="1800" dirty="0" smtClean="0"/>
              <a:t>= 1.06 </a:t>
            </a:r>
            <a:r>
              <a:rPr lang="en-US" sz="1800" baseline="30000" dirty="0" smtClean="0"/>
              <a:t>+ 0.35 </a:t>
            </a:r>
            <a:r>
              <a:rPr lang="en-US" sz="1800" baseline="-25000" dirty="0" smtClean="0"/>
              <a:t>– 0.27</a:t>
            </a:r>
            <a:endParaRPr lang="en-US" sz="1800" baseline="-25000" dirty="0"/>
          </a:p>
          <a:p>
            <a:r>
              <a:rPr lang="en-US" sz="1800" dirty="0" smtClean="0"/>
              <a:t>No </a:t>
            </a:r>
            <a:r>
              <a:rPr lang="en-US" sz="1800" dirty="0"/>
              <a:t>assumption on the BRs is needed in the combination of the </a:t>
            </a:r>
            <a:r>
              <a:rPr lang="en-US" sz="1800" dirty="0" err="1"/>
              <a:t>μ</a:t>
            </a:r>
            <a:r>
              <a:rPr lang="en-US" sz="1800" baseline="-25000" dirty="0" err="1"/>
              <a:t>VBF+VH</a:t>
            </a:r>
            <a:r>
              <a:rPr lang="en-US" sz="1800" dirty="0"/>
              <a:t>/</a:t>
            </a:r>
            <a:r>
              <a:rPr lang="en-US" sz="1800" dirty="0" err="1"/>
              <a:t>μ</a:t>
            </a:r>
            <a:r>
              <a:rPr lang="en-US" sz="1800" baseline="-25000" dirty="0" err="1"/>
              <a:t>ggF+</a:t>
            </a:r>
            <a:r>
              <a:rPr lang="en-US" sz="1800" baseline="-25000" dirty="0" err="1" smtClean="0"/>
              <a:t>ttH</a:t>
            </a:r>
            <a:r>
              <a:rPr lang="en-US" sz="1800" baseline="-25000" dirty="0" smtClean="0"/>
              <a:t> </a:t>
            </a:r>
            <a:r>
              <a:rPr lang="en-US" sz="1800" dirty="0" smtClean="0"/>
              <a:t>ratio (benefit of the ratio)</a:t>
            </a:r>
            <a:endParaRPr lang="en-US" sz="1800" b="1" dirty="0"/>
          </a:p>
          <a:p>
            <a:endParaRPr lang="en-US" sz="1800" baseline="-25000" dirty="0" smtClean="0"/>
          </a:p>
        </p:txBody>
      </p:sp>
      <p:pic>
        <p:nvPicPr>
          <p:cNvPr id="2" name="Picture 1" descr="fig_1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363302" y="2081317"/>
            <a:ext cx="4582158" cy="4698162"/>
          </a:xfrm>
          <a:prstGeom prst="rect">
            <a:avLst/>
          </a:prstGeom>
        </p:spPr>
      </p:pic>
      <p:sp>
        <p:nvSpPr>
          <p:cNvPr id="7" name="Footer Placeholder 3"/>
          <p:cNvSpPr txBox="1">
            <a:spLocks/>
          </p:cNvSpPr>
          <p:nvPr/>
        </p:nvSpPr>
        <p:spPr>
          <a:xfrm>
            <a:off x="1561447" y="6298162"/>
            <a:ext cx="31555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Lancaster University, HEFT 2017</a:t>
            </a:r>
            <a:endParaRPr lang="en-US" dirty="0"/>
          </a:p>
        </p:txBody>
      </p:sp>
    </p:spTree>
    <p:extLst>
      <p:ext uri="{BB962C8B-B14F-4D97-AF65-F5344CB8AC3E}">
        <p14:creationId xmlns:p14="http://schemas.microsoft.com/office/powerpoint/2010/main" val="141259625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236"/>
            <a:ext cx="9144000" cy="1371600"/>
          </a:xfrm>
        </p:spPr>
        <p:txBody>
          <a:bodyPr/>
          <a:lstStyle/>
          <a:p>
            <a:r>
              <a:rPr lang="en-US" sz="3500" dirty="0"/>
              <a:t>Coupling Combination:</a:t>
            </a:r>
            <a:br>
              <a:rPr lang="en-US" sz="3500" dirty="0"/>
            </a:br>
            <a:r>
              <a:rPr lang="en-US" sz="3500" dirty="0" smtClean="0"/>
              <a:t> </a:t>
            </a:r>
            <a:r>
              <a:rPr lang="en-US" sz="3500" b="1" dirty="0"/>
              <a:t>The </a:t>
            </a:r>
            <a:r>
              <a:rPr lang="en-US" sz="3500" b="1" dirty="0" err="1"/>
              <a:t>κ</a:t>
            </a:r>
            <a:r>
              <a:rPr lang="en-US" sz="3500" b="1" dirty="0"/>
              <a:t> Framework– Coupling modifiers </a:t>
            </a:r>
            <a:endParaRPr lang="en-US" sz="3500" dirty="0"/>
          </a:p>
        </p:txBody>
      </p:sp>
      <p:sp>
        <p:nvSpPr>
          <p:cNvPr id="3" name="Content Placeholder 2"/>
          <p:cNvSpPr>
            <a:spLocks noGrp="1"/>
          </p:cNvSpPr>
          <p:nvPr>
            <p:ph idx="1"/>
          </p:nvPr>
        </p:nvSpPr>
        <p:spPr>
          <a:xfrm>
            <a:off x="581000" y="2226480"/>
            <a:ext cx="8104213" cy="4098367"/>
          </a:xfrm>
        </p:spPr>
        <p:txBody>
          <a:bodyPr>
            <a:normAutofit/>
          </a:bodyPr>
          <a:lstStyle/>
          <a:p>
            <a:pPr>
              <a:buFont typeface="Wingdings" charset="2"/>
              <a:buChar char="Ø"/>
            </a:pPr>
            <a:r>
              <a:rPr lang="en-US" dirty="0" smtClean="0"/>
              <a:t>Scale Higgs </a:t>
            </a:r>
            <a:r>
              <a:rPr lang="en-US" dirty="0"/>
              <a:t>boson couplings </a:t>
            </a:r>
            <a:r>
              <a:rPr lang="en-US" dirty="0" smtClean="0"/>
              <a:t>by modifiers, </a:t>
            </a:r>
            <a:r>
              <a:rPr lang="en-US" dirty="0" err="1" smtClean="0"/>
              <a:t>κ</a:t>
            </a:r>
            <a:r>
              <a:rPr lang="en-US" dirty="0" smtClean="0"/>
              <a:t>, factorizing production and decay </a:t>
            </a:r>
            <a:endParaRPr lang="en-US" b="1" dirty="0" smtClean="0"/>
          </a:p>
          <a:p>
            <a:pPr>
              <a:buFont typeface="Wingdings" charset="2"/>
              <a:buChar char="Ø"/>
            </a:pPr>
            <a:endParaRPr lang="en-US" dirty="0" smtClean="0"/>
          </a:p>
          <a:p>
            <a:pPr>
              <a:buFont typeface="Wingdings" charset="2"/>
              <a:buChar char="Ø"/>
            </a:pPr>
            <a:endParaRPr lang="en-US" dirty="0" smtClean="0"/>
          </a:p>
          <a:p>
            <a:pPr>
              <a:buFont typeface="Wingdings" charset="2"/>
              <a:buChar char="Ø"/>
            </a:pPr>
            <a:r>
              <a:rPr lang="en-US" dirty="0" smtClean="0"/>
              <a:t>Individual </a:t>
            </a:r>
            <a:r>
              <a:rPr lang="en-US" dirty="0"/>
              <a:t>coupling modifiers, </a:t>
            </a:r>
            <a:r>
              <a:rPr lang="en-US" dirty="0" smtClean="0"/>
              <a:t>correspond </a:t>
            </a:r>
            <a:r>
              <a:rPr lang="en-US" dirty="0"/>
              <a:t>to tree-level </a:t>
            </a:r>
            <a:r>
              <a:rPr lang="en-US" dirty="0" smtClean="0"/>
              <a:t>H couplings </a:t>
            </a:r>
            <a:r>
              <a:rPr lang="en-US" dirty="0"/>
              <a:t>to the different </a:t>
            </a:r>
            <a:r>
              <a:rPr lang="en-US" dirty="0" smtClean="0"/>
              <a:t>particles: </a:t>
            </a:r>
            <a:r>
              <a:rPr lang="en-US" dirty="0" err="1" smtClean="0"/>
              <a:t>κ</a:t>
            </a:r>
            <a:r>
              <a:rPr lang="en-US" baseline="-25000" dirty="0" err="1" smtClean="0"/>
              <a:t>W</a:t>
            </a:r>
            <a:r>
              <a:rPr lang="en-US" dirty="0" smtClean="0"/>
              <a:t>, </a:t>
            </a:r>
            <a:r>
              <a:rPr lang="en-US" dirty="0" err="1" smtClean="0"/>
              <a:t>κ</a:t>
            </a:r>
            <a:r>
              <a:rPr lang="en-US" baseline="-25000" dirty="0" err="1" smtClean="0"/>
              <a:t>Z</a:t>
            </a:r>
            <a:r>
              <a:rPr lang="en-US" dirty="0" smtClean="0"/>
              <a:t>, </a:t>
            </a:r>
            <a:r>
              <a:rPr lang="en-US" dirty="0" err="1" smtClean="0"/>
              <a:t>κ</a:t>
            </a:r>
            <a:r>
              <a:rPr lang="en-US" baseline="-25000" dirty="0" err="1" smtClean="0"/>
              <a:t>t</a:t>
            </a:r>
            <a:r>
              <a:rPr lang="en-US" dirty="0" smtClean="0"/>
              <a:t>, </a:t>
            </a:r>
            <a:r>
              <a:rPr lang="en-US" dirty="0" err="1" smtClean="0"/>
              <a:t>κ</a:t>
            </a:r>
            <a:r>
              <a:rPr lang="en-US" baseline="-25000" dirty="0" err="1" smtClean="0"/>
              <a:t>b</a:t>
            </a:r>
            <a:r>
              <a:rPr lang="en-US" dirty="0" smtClean="0"/>
              <a:t>, </a:t>
            </a:r>
            <a:r>
              <a:rPr lang="en-US" dirty="0" err="1" smtClean="0"/>
              <a:t>κ</a:t>
            </a:r>
            <a:r>
              <a:rPr lang="en-US" baseline="-25000" dirty="0" err="1" smtClean="0"/>
              <a:t>τ</a:t>
            </a:r>
            <a:r>
              <a:rPr lang="en-US" dirty="0" smtClean="0"/>
              <a:t>, </a:t>
            </a:r>
            <a:r>
              <a:rPr lang="en-US" dirty="0" err="1" smtClean="0"/>
              <a:t>κ</a:t>
            </a:r>
            <a:r>
              <a:rPr lang="en-US" baseline="-25000" dirty="0" err="1" smtClean="0"/>
              <a:t>μ</a:t>
            </a:r>
            <a:endParaRPr lang="en-US" baseline="-25000" dirty="0"/>
          </a:p>
          <a:p>
            <a:pPr>
              <a:buFont typeface="Wingdings" charset="2"/>
              <a:buChar char="Ø"/>
            </a:pPr>
            <a:r>
              <a:rPr lang="en-US" dirty="0" smtClean="0"/>
              <a:t>BR</a:t>
            </a:r>
            <a:r>
              <a:rPr lang="en-US" baseline="-25000" dirty="0" smtClean="0"/>
              <a:t>BSM</a:t>
            </a:r>
            <a:r>
              <a:rPr lang="en-US" dirty="0" smtClean="0"/>
              <a:t> includes invisible </a:t>
            </a:r>
            <a:r>
              <a:rPr lang="en-US" dirty="0"/>
              <a:t>+ undetected </a:t>
            </a:r>
            <a:r>
              <a:rPr lang="en-US" dirty="0" smtClean="0"/>
              <a:t>H decays</a:t>
            </a:r>
            <a:endParaRPr lang="en-US" dirty="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19CA7012-1BDA-A146-9191-F848B856F08A}" type="slidenum">
              <a:rPr lang="en-US" smtClean="0"/>
              <a:t>34</a:t>
            </a:fld>
            <a:endParaRPr lang="en-US"/>
          </a:p>
        </p:txBody>
      </p:sp>
      <p:sp>
        <p:nvSpPr>
          <p:cNvPr id="7" name="TextBox 6"/>
          <p:cNvSpPr txBox="1"/>
          <p:nvPr/>
        </p:nvSpPr>
        <p:spPr>
          <a:xfrm>
            <a:off x="7214420" y="1704706"/>
            <a:ext cx="1846493" cy="584776"/>
          </a:xfrm>
          <a:prstGeom prst="rect">
            <a:avLst/>
          </a:prstGeom>
          <a:noFill/>
        </p:spPr>
        <p:txBody>
          <a:bodyPr wrap="none" rtlCol="0">
            <a:spAutoFit/>
          </a:bodyPr>
          <a:lstStyle/>
          <a:p>
            <a:r>
              <a:rPr lang="en-US" sz="3200" i="1" dirty="0" err="1"/>
              <a:t>i</a:t>
            </a:r>
            <a:r>
              <a:rPr lang="en-US" sz="3200" i="1" dirty="0" smtClean="0"/>
              <a:t> </a:t>
            </a:r>
            <a:r>
              <a:rPr lang="en-US" sz="3200" b="1" dirty="0" smtClean="0"/>
              <a:t>→</a:t>
            </a:r>
            <a:r>
              <a:rPr lang="en-US" sz="3200" i="1" dirty="0" smtClean="0"/>
              <a:t>H </a:t>
            </a:r>
            <a:r>
              <a:rPr lang="en-US" sz="3200" b="1" dirty="0" smtClean="0"/>
              <a:t>→</a:t>
            </a:r>
            <a:r>
              <a:rPr lang="en-US" sz="3200" i="1" dirty="0" smtClean="0"/>
              <a:t>f</a:t>
            </a:r>
            <a:endParaRPr lang="en-US" sz="3200" i="1" dirty="0"/>
          </a:p>
        </p:txBody>
      </p:sp>
      <p:graphicFrame>
        <p:nvGraphicFramePr>
          <p:cNvPr id="8" name="Object 7"/>
          <p:cNvGraphicFramePr>
            <a:graphicFrameLocks noChangeAspect="1"/>
          </p:cNvGraphicFramePr>
          <p:nvPr>
            <p:extLst>
              <p:ext uri="{D42A27DB-BD31-4B8C-83A1-F6EECF244321}">
                <p14:modId xmlns:p14="http://schemas.microsoft.com/office/powerpoint/2010/main" val="1857508277"/>
              </p:ext>
            </p:extLst>
          </p:nvPr>
        </p:nvGraphicFramePr>
        <p:xfrm>
          <a:off x="5469016" y="3066283"/>
          <a:ext cx="2052637" cy="946150"/>
        </p:xfrm>
        <a:graphic>
          <a:graphicData uri="http://schemas.openxmlformats.org/presentationml/2006/ole">
            <mc:AlternateContent xmlns:mc="http://schemas.openxmlformats.org/markup-compatibility/2006">
              <mc:Choice xmlns:v="urn:schemas-microsoft-com:vml" Requires="v">
                <p:oleObj spid="_x0000_s3648" name="Equation" r:id="rId4" imgW="965200" imgH="444500" progId="Equation.3">
                  <p:embed/>
                </p:oleObj>
              </mc:Choice>
              <mc:Fallback>
                <p:oleObj name="Equation" r:id="rId4" imgW="965200" imgH="444500" progId="Equation.3">
                  <p:embed/>
                  <p:pic>
                    <p:nvPicPr>
                      <p:cNvPr id="0" name=""/>
                      <p:cNvPicPr/>
                      <p:nvPr/>
                    </p:nvPicPr>
                    <p:blipFill>
                      <a:blip r:embed="rId5"/>
                      <a:stretch>
                        <a:fillRect/>
                      </a:stretch>
                    </p:blipFill>
                    <p:spPr>
                      <a:xfrm>
                        <a:off x="5469016" y="3066283"/>
                        <a:ext cx="2052637" cy="9461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057815413"/>
              </p:ext>
            </p:extLst>
          </p:nvPr>
        </p:nvGraphicFramePr>
        <p:xfrm>
          <a:off x="2132403" y="3099873"/>
          <a:ext cx="1113815" cy="818313"/>
        </p:xfrm>
        <a:graphic>
          <a:graphicData uri="http://schemas.openxmlformats.org/presentationml/2006/ole">
            <mc:AlternateContent xmlns:mc="http://schemas.openxmlformats.org/markup-compatibility/2006">
              <mc:Choice xmlns:v="urn:schemas-microsoft-com:vml" Requires="v">
                <p:oleObj spid="_x0000_s3649" name="Equation" r:id="rId6" imgW="622300" imgH="457200" progId="Equation.3">
                  <p:embed/>
                </p:oleObj>
              </mc:Choice>
              <mc:Fallback>
                <p:oleObj name="Equation" r:id="rId6" imgW="622300" imgH="457200" progId="Equation.3">
                  <p:embed/>
                  <p:pic>
                    <p:nvPicPr>
                      <p:cNvPr id="0" name=""/>
                      <p:cNvPicPr/>
                      <p:nvPr/>
                    </p:nvPicPr>
                    <p:blipFill>
                      <a:blip r:embed="rId7"/>
                      <a:stretch>
                        <a:fillRect/>
                      </a:stretch>
                    </p:blipFill>
                    <p:spPr>
                      <a:xfrm>
                        <a:off x="2132403" y="3099873"/>
                        <a:ext cx="1113815" cy="81831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55405354"/>
              </p:ext>
            </p:extLst>
          </p:nvPr>
        </p:nvGraphicFramePr>
        <p:xfrm>
          <a:off x="3759758" y="3065853"/>
          <a:ext cx="1091084" cy="795582"/>
        </p:xfrm>
        <a:graphic>
          <a:graphicData uri="http://schemas.openxmlformats.org/presentationml/2006/ole">
            <mc:AlternateContent xmlns:mc="http://schemas.openxmlformats.org/markup-compatibility/2006">
              <mc:Choice xmlns:v="urn:schemas-microsoft-com:vml" Requires="v">
                <p:oleObj spid="_x0000_s3650" name="Equation" r:id="rId8" imgW="609600" imgH="444500" progId="Equation.3">
                  <p:embed/>
                </p:oleObj>
              </mc:Choice>
              <mc:Fallback>
                <p:oleObj name="Equation" r:id="rId8" imgW="609600" imgH="444500" progId="Equation.3">
                  <p:embed/>
                  <p:pic>
                    <p:nvPicPr>
                      <p:cNvPr id="0" name=""/>
                      <p:cNvPicPr/>
                      <p:nvPr/>
                    </p:nvPicPr>
                    <p:blipFill>
                      <a:blip r:embed="rId9"/>
                      <a:stretch>
                        <a:fillRect/>
                      </a:stretch>
                    </p:blipFill>
                    <p:spPr>
                      <a:xfrm>
                        <a:off x="3759758" y="3065853"/>
                        <a:ext cx="1091084" cy="795582"/>
                      </a:xfrm>
                      <a:prstGeom prst="rect">
                        <a:avLst/>
                      </a:prstGeom>
                    </p:spPr>
                  </p:pic>
                </p:oleObj>
              </mc:Fallback>
            </mc:AlternateContent>
          </a:graphicData>
        </a:graphic>
      </p:graphicFrame>
      <p:sp>
        <p:nvSpPr>
          <p:cNvPr id="11" name="TextBox 10"/>
          <p:cNvSpPr txBox="1"/>
          <p:nvPr/>
        </p:nvSpPr>
        <p:spPr>
          <a:xfrm>
            <a:off x="3281034" y="3273884"/>
            <a:ext cx="435917" cy="369332"/>
          </a:xfrm>
          <a:prstGeom prst="rect">
            <a:avLst/>
          </a:prstGeom>
          <a:noFill/>
        </p:spPr>
        <p:txBody>
          <a:bodyPr wrap="none" rtlCol="0">
            <a:spAutoFit/>
          </a:bodyPr>
          <a:lstStyle/>
          <a:p>
            <a:r>
              <a:rPr lang="en-US" i="1" dirty="0" smtClean="0"/>
              <a:t>or</a:t>
            </a:r>
            <a:endParaRPr lang="en-US" i="1" dirty="0"/>
          </a:p>
        </p:txBody>
      </p:sp>
      <p:sp>
        <p:nvSpPr>
          <p:cNvPr id="12" name="Footer Placeholder 3"/>
          <p:cNvSpPr txBox="1">
            <a:spLocks/>
          </p:cNvSpPr>
          <p:nvPr/>
        </p:nvSpPr>
        <p:spPr>
          <a:xfrm>
            <a:off x="1561447" y="6298162"/>
            <a:ext cx="31555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Lancaster University, HEFT 2017</a:t>
            </a:r>
            <a:endParaRPr lang="en-US" dirty="0"/>
          </a:p>
        </p:txBody>
      </p:sp>
    </p:spTree>
    <p:extLst>
      <p:ext uri="{BB962C8B-B14F-4D97-AF65-F5344CB8AC3E}">
        <p14:creationId xmlns:p14="http://schemas.microsoft.com/office/powerpoint/2010/main" val="416303317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Coupling Combination:</a:t>
            </a:r>
            <a:br>
              <a:rPr lang="en-US" sz="3500" dirty="0"/>
            </a:br>
            <a:r>
              <a:rPr lang="en-US" sz="3500" dirty="0" smtClean="0"/>
              <a:t> </a:t>
            </a:r>
            <a:r>
              <a:rPr lang="en-US" sz="3500" dirty="0"/>
              <a:t>Disentangle Branching Ratios and Cross Sections</a:t>
            </a:r>
          </a:p>
        </p:txBody>
      </p:sp>
      <p:sp>
        <p:nvSpPr>
          <p:cNvPr id="3" name="Content Placeholder 2"/>
          <p:cNvSpPr>
            <a:spLocks noGrp="1"/>
          </p:cNvSpPr>
          <p:nvPr>
            <p:ph idx="1"/>
          </p:nvPr>
        </p:nvSpPr>
        <p:spPr/>
        <p:txBody>
          <a:bodyPr/>
          <a:lstStyle/>
          <a:p>
            <a:r>
              <a:rPr lang="en-US" dirty="0" smtClean="0"/>
              <a:t>Example</a:t>
            </a:r>
            <a:endParaRPr lang="en-US" dirty="0"/>
          </a:p>
        </p:txBody>
      </p:sp>
      <p:sp>
        <p:nvSpPr>
          <p:cNvPr id="5" name="Slide Number Placeholder 4"/>
          <p:cNvSpPr>
            <a:spLocks noGrp="1"/>
          </p:cNvSpPr>
          <p:nvPr>
            <p:ph type="sldNum" sz="quarter" idx="12"/>
          </p:nvPr>
        </p:nvSpPr>
        <p:spPr>
          <a:xfrm>
            <a:off x="8610600" y="6499225"/>
            <a:ext cx="533400" cy="365125"/>
          </a:xfrm>
        </p:spPr>
        <p:txBody>
          <a:bodyPr/>
          <a:lstStyle/>
          <a:p>
            <a:fld id="{19CA7012-1BDA-A146-9191-F848B856F08A}" type="slidenum">
              <a:rPr lang="en-US" smtClean="0"/>
              <a:t>35</a:t>
            </a:fld>
            <a:endParaRPr lang="en-US"/>
          </a:p>
        </p:txBody>
      </p:sp>
      <p:pic>
        <p:nvPicPr>
          <p:cNvPr id="6" name="Picture 5"/>
          <p:cNvPicPr>
            <a:picLocks noChangeAspect="1"/>
          </p:cNvPicPr>
          <p:nvPr/>
        </p:nvPicPr>
        <p:blipFill>
          <a:blip r:embed="rId3"/>
          <a:stretch>
            <a:fillRect/>
          </a:stretch>
        </p:blipFill>
        <p:spPr>
          <a:xfrm>
            <a:off x="473945" y="2328134"/>
            <a:ext cx="7928694" cy="4525340"/>
          </a:xfrm>
          <a:prstGeom prst="rect">
            <a:avLst/>
          </a:prstGeom>
        </p:spPr>
      </p:pic>
      <p:sp>
        <p:nvSpPr>
          <p:cNvPr id="4" name="Footer Placeholder 3"/>
          <p:cNvSpPr>
            <a:spLocks noGrp="1"/>
          </p:cNvSpPr>
          <p:nvPr>
            <p:ph type="ftr" sz="quarter" idx="11"/>
          </p:nvPr>
        </p:nvSpPr>
        <p:spPr/>
        <p:txBody>
          <a:bodyPr/>
          <a:lstStyle/>
          <a:p>
            <a:r>
              <a:rPr lang="en-US" smtClean="0"/>
              <a:t>Kathryn Grimm</a:t>
            </a:r>
            <a:endParaRPr lang="en-US"/>
          </a:p>
        </p:txBody>
      </p:sp>
    </p:spTree>
    <p:extLst>
      <p:ext uri="{BB962C8B-B14F-4D97-AF65-F5344CB8AC3E}">
        <p14:creationId xmlns:p14="http://schemas.microsoft.com/office/powerpoint/2010/main" val="31983955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19CA7012-1BDA-A146-9191-F848B856F08A}" type="slidenum">
              <a:rPr lang="en-US" smtClean="0"/>
              <a:t>36</a:t>
            </a:fld>
            <a:endParaRPr lang="en-US"/>
          </a:p>
        </p:txBody>
      </p:sp>
      <p:pic>
        <p:nvPicPr>
          <p:cNvPr id="6" name="Picture 5" descr="Kappas_tab_0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35" y="1334145"/>
            <a:ext cx="7890047" cy="4967807"/>
          </a:xfrm>
          <a:prstGeom prst="rect">
            <a:avLst/>
          </a:prstGeom>
        </p:spPr>
      </p:pic>
      <p:sp>
        <p:nvSpPr>
          <p:cNvPr id="7" name="Title 1"/>
          <p:cNvSpPr txBox="1">
            <a:spLocks/>
          </p:cNvSpPr>
          <p:nvPr/>
        </p:nvSpPr>
        <p:spPr>
          <a:xfrm>
            <a:off x="455613" y="50295"/>
            <a:ext cx="8229600" cy="1143000"/>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4800" dirty="0" err="1" smtClean="0">
                <a:solidFill>
                  <a:srgbClr val="000000"/>
                </a:solidFill>
              </a:rPr>
              <a:t>κ</a:t>
            </a:r>
            <a:r>
              <a:rPr lang="en-US" sz="4800" dirty="0" smtClean="0">
                <a:solidFill>
                  <a:srgbClr val="000000"/>
                </a:solidFill>
              </a:rPr>
              <a:t>-Parameterization</a:t>
            </a:r>
            <a:endParaRPr lang="en-US" dirty="0">
              <a:solidFill>
                <a:srgbClr val="000000"/>
              </a:solidFill>
            </a:endParaRPr>
          </a:p>
        </p:txBody>
      </p:sp>
      <p:sp>
        <p:nvSpPr>
          <p:cNvPr id="8" name="Footer Placeholder 3"/>
          <p:cNvSpPr txBox="1">
            <a:spLocks/>
          </p:cNvSpPr>
          <p:nvPr/>
        </p:nvSpPr>
        <p:spPr>
          <a:xfrm>
            <a:off x="1561447" y="6298162"/>
            <a:ext cx="31555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Lancaster University, HEFT 2017</a:t>
            </a:r>
            <a:endParaRPr lang="en-US" dirty="0"/>
          </a:p>
        </p:txBody>
      </p:sp>
    </p:spTree>
    <p:extLst>
      <p:ext uri="{BB962C8B-B14F-4D97-AF65-F5344CB8AC3E}">
        <p14:creationId xmlns:p14="http://schemas.microsoft.com/office/powerpoint/2010/main" val="387441581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_18.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777" y="3163227"/>
            <a:ext cx="3434322" cy="3694773"/>
          </a:xfrm>
          <a:prstGeom prst="rect">
            <a:avLst/>
          </a:prstGeom>
        </p:spPr>
      </p:pic>
      <p:pic>
        <p:nvPicPr>
          <p:cNvPr id="4" name="Picture 3" descr="fig_19.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232501" y="3149197"/>
            <a:ext cx="3632024" cy="3785584"/>
          </a:xfrm>
          <a:prstGeom prst="rect">
            <a:avLst/>
          </a:prstGeom>
        </p:spPr>
      </p:pic>
      <p:sp>
        <p:nvSpPr>
          <p:cNvPr id="3" name="Content Placeholder 2"/>
          <p:cNvSpPr>
            <a:spLocks noGrp="1"/>
          </p:cNvSpPr>
          <p:nvPr>
            <p:ph idx="1"/>
          </p:nvPr>
        </p:nvSpPr>
        <p:spPr>
          <a:xfrm>
            <a:off x="739775" y="1837356"/>
            <a:ext cx="8277225" cy="1388621"/>
          </a:xfrm>
        </p:spPr>
        <p:txBody>
          <a:bodyPr>
            <a:normAutofit fontScale="77500" lnSpcReduction="20000"/>
          </a:bodyPr>
          <a:lstStyle/>
          <a:p>
            <a:pPr marL="0" indent="0">
              <a:buNone/>
            </a:pPr>
            <a:r>
              <a:rPr lang="en-US" dirty="0" smtClean="0"/>
              <a:t>Split coupling modifier by fermion flavor and by W/z</a:t>
            </a:r>
          </a:p>
          <a:p>
            <a:pPr marL="0" indent="0">
              <a:buNone/>
            </a:pPr>
            <a:r>
              <a:rPr lang="en-US" dirty="0" smtClean="0"/>
              <a:t>Assume </a:t>
            </a:r>
            <a:r>
              <a:rPr lang="en-US" dirty="0"/>
              <a:t>only SM physics in loops, </a:t>
            </a:r>
            <a:r>
              <a:rPr lang="en-US" dirty="0" smtClean="0"/>
              <a:t> </a:t>
            </a:r>
            <a:r>
              <a:rPr lang="en-US" dirty="0"/>
              <a:t>no </a:t>
            </a:r>
            <a:r>
              <a:rPr lang="en-US" dirty="0" smtClean="0"/>
              <a:t>invisible or unseen BSM </a:t>
            </a:r>
            <a:r>
              <a:rPr lang="en-US" dirty="0"/>
              <a:t>Higgs decays </a:t>
            </a:r>
          </a:p>
          <a:p>
            <a:pPr marL="0" indent="0">
              <a:buNone/>
            </a:pPr>
            <a:r>
              <a:rPr lang="en-US" dirty="0" smtClean="0"/>
              <a:t>Fit </a:t>
            </a:r>
            <a:r>
              <a:rPr lang="en-US" dirty="0"/>
              <a:t>for scaling parameters </a:t>
            </a:r>
            <a:r>
              <a:rPr lang="en-US" dirty="0" smtClean="0"/>
              <a:t>for </a:t>
            </a:r>
            <a:r>
              <a:rPr lang="en-US" dirty="0"/>
              <a:t>Higgs couplings </a:t>
            </a:r>
            <a:r>
              <a:rPr lang="en-US" dirty="0" smtClean="0"/>
              <a:t>to W</a:t>
            </a:r>
            <a:r>
              <a:rPr lang="en-US" dirty="0"/>
              <a:t>, Z, b, t, </a:t>
            </a:r>
            <a:r>
              <a:rPr lang="en-US" dirty="0" err="1"/>
              <a:t>τ</a:t>
            </a:r>
            <a:r>
              <a:rPr lang="en-US" dirty="0"/>
              <a:t>, </a:t>
            </a:r>
            <a:r>
              <a:rPr lang="en-US" dirty="0" smtClean="0"/>
              <a:t>μ </a:t>
            </a:r>
            <a:endParaRPr lang="en-US" dirty="0"/>
          </a:p>
          <a:p>
            <a:endParaRPr lang="en-US" dirty="0"/>
          </a:p>
        </p:txBody>
      </p:sp>
      <p:sp>
        <p:nvSpPr>
          <p:cNvPr id="5" name="Slide Number Placeholder 4"/>
          <p:cNvSpPr>
            <a:spLocks noGrp="1"/>
          </p:cNvSpPr>
          <p:nvPr>
            <p:ph type="sldNum" sz="quarter" idx="12"/>
          </p:nvPr>
        </p:nvSpPr>
        <p:spPr>
          <a:xfrm>
            <a:off x="8610600" y="6492875"/>
            <a:ext cx="533400" cy="365125"/>
          </a:xfrm>
        </p:spPr>
        <p:txBody>
          <a:bodyPr/>
          <a:lstStyle/>
          <a:p>
            <a:fld id="{19CA7012-1BDA-A146-9191-F848B856F08A}" type="slidenum">
              <a:rPr lang="en-US" smtClean="0"/>
              <a:t>37</a:t>
            </a:fld>
            <a:endParaRPr lang="en-US"/>
          </a:p>
        </p:txBody>
      </p:sp>
      <p:sp>
        <p:nvSpPr>
          <p:cNvPr id="8" name="Title 1"/>
          <p:cNvSpPr>
            <a:spLocks noGrp="1"/>
          </p:cNvSpPr>
          <p:nvPr>
            <p:ph type="title"/>
          </p:nvPr>
        </p:nvSpPr>
        <p:spPr>
          <a:xfrm>
            <a:off x="127000" y="218141"/>
            <a:ext cx="8890000" cy="1143000"/>
          </a:xfrm>
        </p:spPr>
        <p:txBody>
          <a:bodyPr/>
          <a:lstStyle/>
          <a:p>
            <a:r>
              <a:rPr lang="en-US" sz="4400" dirty="0" err="1"/>
              <a:t>κ</a:t>
            </a:r>
            <a:r>
              <a:rPr lang="en-US" sz="4400" dirty="0"/>
              <a:t>-Parameterization</a:t>
            </a:r>
            <a:r>
              <a:rPr lang="en-US" dirty="0"/>
              <a:t/>
            </a:r>
            <a:br>
              <a:rPr lang="en-US" dirty="0"/>
            </a:br>
            <a:r>
              <a:rPr lang="en-US" sz="3200" dirty="0" smtClean="0"/>
              <a:t>Constraints </a:t>
            </a:r>
            <a:r>
              <a:rPr lang="en-US" sz="3200" dirty="0" smtClean="0"/>
              <a:t>on </a:t>
            </a:r>
            <a:r>
              <a:rPr lang="en-US" sz="3200" dirty="0" smtClean="0"/>
              <a:t>H couplings</a:t>
            </a:r>
            <a:endParaRPr lang="en-US" sz="3200" dirty="0"/>
          </a:p>
        </p:txBody>
      </p:sp>
      <p:sp>
        <p:nvSpPr>
          <p:cNvPr id="11" name="TextBox 10"/>
          <p:cNvSpPr txBox="1"/>
          <p:nvPr/>
        </p:nvSpPr>
        <p:spPr>
          <a:xfrm>
            <a:off x="6716211" y="4233333"/>
            <a:ext cx="2681111" cy="1200329"/>
          </a:xfrm>
          <a:prstGeom prst="rect">
            <a:avLst/>
          </a:prstGeom>
          <a:noFill/>
        </p:spPr>
        <p:txBody>
          <a:bodyPr wrap="square" rtlCol="0">
            <a:spAutoFit/>
          </a:bodyPr>
          <a:lstStyle/>
          <a:p>
            <a:r>
              <a:rPr lang="en-US" i="1" dirty="0">
                <a:solidFill>
                  <a:srgbClr val="000090"/>
                </a:solidFill>
              </a:rPr>
              <a:t>Within current precision Higgs couplings scale with particle masses </a:t>
            </a:r>
            <a:endParaRPr lang="en-US" dirty="0" smtClean="0">
              <a:solidFill>
                <a:srgbClr val="000090"/>
              </a:solidFill>
            </a:endParaRPr>
          </a:p>
          <a:p>
            <a:endParaRPr lang="en-US" dirty="0"/>
          </a:p>
        </p:txBody>
      </p:sp>
      <p:sp>
        <p:nvSpPr>
          <p:cNvPr id="2" name="TextBox 1"/>
          <p:cNvSpPr txBox="1"/>
          <p:nvPr/>
        </p:nvSpPr>
        <p:spPr>
          <a:xfrm>
            <a:off x="2578667" y="4138198"/>
            <a:ext cx="1484023" cy="1169551"/>
          </a:xfrm>
          <a:prstGeom prst="rect">
            <a:avLst/>
          </a:prstGeom>
          <a:noFill/>
        </p:spPr>
        <p:txBody>
          <a:bodyPr wrap="square" rtlCol="0">
            <a:spAutoFit/>
          </a:bodyPr>
          <a:lstStyle/>
          <a:p>
            <a:r>
              <a:rPr lang="en-US" sz="1400" i="1" dirty="0" smtClean="0"/>
              <a:t>Low measured value of </a:t>
            </a:r>
            <a:r>
              <a:rPr lang="en-US" sz="1400" i="1" dirty="0" err="1" smtClean="0"/>
              <a:t>κ</a:t>
            </a:r>
            <a:r>
              <a:rPr lang="en-US" sz="1400" i="1" baseline="-25000" dirty="0" err="1" smtClean="0"/>
              <a:t>b</a:t>
            </a:r>
            <a:r>
              <a:rPr lang="en-US" sz="1400" i="1" dirty="0" smtClean="0"/>
              <a:t> reduces total H width: all </a:t>
            </a:r>
            <a:r>
              <a:rPr lang="en-US" sz="1400" i="1" dirty="0" err="1" smtClean="0"/>
              <a:t>κ</a:t>
            </a:r>
            <a:r>
              <a:rPr lang="en-US" sz="1400" i="1" baseline="-25000" dirty="0" err="1" smtClean="0"/>
              <a:t>j</a:t>
            </a:r>
            <a:r>
              <a:rPr lang="en-US" sz="1400" i="1" dirty="0" smtClean="0"/>
              <a:t> measured low </a:t>
            </a:r>
            <a:endParaRPr lang="en-US" sz="1400" i="1" dirty="0"/>
          </a:p>
        </p:txBody>
      </p:sp>
      <p:sp>
        <p:nvSpPr>
          <p:cNvPr id="7" name="Footer Placeholder 6"/>
          <p:cNvSpPr>
            <a:spLocks noGrp="1"/>
          </p:cNvSpPr>
          <p:nvPr>
            <p:ph type="ftr" sz="quarter" idx="11"/>
          </p:nvPr>
        </p:nvSpPr>
        <p:spPr/>
        <p:txBody>
          <a:bodyPr/>
          <a:lstStyle/>
          <a:p>
            <a:r>
              <a:rPr lang="en-US" smtClean="0"/>
              <a:t>Kathryn Grimm</a:t>
            </a:r>
            <a:endParaRPr lang="en-US"/>
          </a:p>
        </p:txBody>
      </p:sp>
    </p:spTree>
    <p:extLst>
      <p:ext uri="{BB962C8B-B14F-4D97-AF65-F5344CB8AC3E}">
        <p14:creationId xmlns:p14="http://schemas.microsoft.com/office/powerpoint/2010/main" val="120405735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63" y="67236"/>
            <a:ext cx="8606911" cy="1371600"/>
          </a:xfrm>
        </p:spPr>
        <p:txBody>
          <a:bodyPr/>
          <a:lstStyle/>
          <a:p>
            <a:r>
              <a:rPr lang="en-US" dirty="0" smtClean="0"/>
              <a:t>What precision is necessary?</a:t>
            </a:r>
            <a:endParaRPr lang="en-US" dirty="0"/>
          </a:p>
        </p:txBody>
      </p:sp>
      <p:sp>
        <p:nvSpPr>
          <p:cNvPr id="3" name="Content Placeholder 2"/>
          <p:cNvSpPr>
            <a:spLocks noGrp="1"/>
          </p:cNvSpPr>
          <p:nvPr>
            <p:ph idx="1"/>
          </p:nvPr>
        </p:nvSpPr>
        <p:spPr/>
        <p:txBody>
          <a:bodyPr/>
          <a:lstStyle/>
          <a:p>
            <a:r>
              <a:rPr lang="en-US" dirty="0" smtClean="0"/>
              <a:t>Snowmass report </a:t>
            </a:r>
            <a:r>
              <a:rPr lang="en-US" dirty="0" smtClean="0"/>
              <a:t>(2013) gives </a:t>
            </a:r>
            <a:r>
              <a:rPr lang="en-US" dirty="0" smtClean="0"/>
              <a:t>precision necessary for observing NP at 1TeV mass scale</a:t>
            </a:r>
            <a:endParaRPr lang="en-US" dirty="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38</a:t>
            </a:fld>
            <a:endParaRPr lang="en-US"/>
          </a:p>
        </p:txBody>
      </p:sp>
      <p:sp>
        <p:nvSpPr>
          <p:cNvPr id="8" name="Rectangle 7"/>
          <p:cNvSpPr/>
          <p:nvPr/>
        </p:nvSpPr>
        <p:spPr>
          <a:xfrm>
            <a:off x="6428041" y="5378014"/>
            <a:ext cx="1261809" cy="276999"/>
          </a:xfrm>
          <a:prstGeom prst="rect">
            <a:avLst/>
          </a:prstGeom>
        </p:spPr>
        <p:txBody>
          <a:bodyPr wrap="none">
            <a:spAutoFit/>
          </a:bodyPr>
          <a:lstStyle/>
          <a:p>
            <a:r>
              <a:rPr lang="cs-CZ" baseline="30000" dirty="0"/>
              <a:t>arXiv:1310.8361</a:t>
            </a:r>
            <a:endParaRPr lang="en-US" dirty="0"/>
          </a:p>
        </p:txBody>
      </p:sp>
      <p:sp>
        <p:nvSpPr>
          <p:cNvPr id="9" name="Footer Placeholder 3"/>
          <p:cNvSpPr txBox="1">
            <a:spLocks/>
          </p:cNvSpPr>
          <p:nvPr/>
        </p:nvSpPr>
        <p:spPr>
          <a:xfrm>
            <a:off x="1561447" y="6298162"/>
            <a:ext cx="31555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Lancaster University, HEFT 2017</a:t>
            </a:r>
            <a:endParaRPr lang="en-US" dirty="0"/>
          </a:p>
        </p:txBody>
      </p:sp>
      <p:pic>
        <p:nvPicPr>
          <p:cNvPr id="6" name="Picture 5"/>
          <p:cNvPicPr>
            <a:picLocks noChangeAspect="1"/>
          </p:cNvPicPr>
          <p:nvPr/>
        </p:nvPicPr>
        <p:blipFill>
          <a:blip r:embed="rId2"/>
          <a:stretch>
            <a:fillRect/>
          </a:stretch>
        </p:blipFill>
        <p:spPr>
          <a:xfrm>
            <a:off x="955213" y="3077247"/>
            <a:ext cx="6395909" cy="2300766"/>
          </a:xfrm>
          <a:prstGeom prst="rect">
            <a:avLst/>
          </a:prstGeom>
        </p:spPr>
      </p:pic>
    </p:spTree>
    <p:extLst>
      <p:ext uri="{BB962C8B-B14F-4D97-AF65-F5344CB8AC3E}">
        <p14:creationId xmlns:p14="http://schemas.microsoft.com/office/powerpoint/2010/main" val="828583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276187" y="6376523"/>
            <a:ext cx="533400" cy="365125"/>
          </a:xfrm>
        </p:spPr>
        <p:txBody>
          <a:bodyPr/>
          <a:lstStyle/>
          <a:p>
            <a:fld id="{19CA7012-1BDA-A146-9191-F848B856F08A}" type="slidenum">
              <a:rPr lang="en-US" smtClean="0"/>
              <a:t>39</a:t>
            </a:fld>
            <a:endParaRPr lang="en-US" dirty="0"/>
          </a:p>
        </p:txBody>
      </p:sp>
      <p:sp>
        <p:nvSpPr>
          <p:cNvPr id="7" name="Title 1"/>
          <p:cNvSpPr txBox="1">
            <a:spLocks/>
          </p:cNvSpPr>
          <p:nvPr/>
        </p:nvSpPr>
        <p:spPr>
          <a:xfrm>
            <a:off x="127000" y="218141"/>
            <a:ext cx="8890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4400" dirty="0" err="1" smtClean="0">
                <a:solidFill>
                  <a:srgbClr val="000000"/>
                </a:solidFill>
              </a:rPr>
              <a:t>κ</a:t>
            </a:r>
            <a:r>
              <a:rPr lang="en-US" sz="4400" dirty="0" smtClean="0">
                <a:solidFill>
                  <a:srgbClr val="000000"/>
                </a:solidFill>
              </a:rPr>
              <a:t>-Parameterization</a:t>
            </a:r>
            <a:r>
              <a:rPr lang="en-US" dirty="0" smtClean="0">
                <a:solidFill>
                  <a:srgbClr val="000000"/>
                </a:solidFill>
              </a:rPr>
              <a:t/>
            </a:r>
            <a:br>
              <a:rPr lang="en-US" dirty="0" smtClean="0">
                <a:solidFill>
                  <a:srgbClr val="000000"/>
                </a:solidFill>
              </a:rPr>
            </a:br>
            <a:r>
              <a:rPr lang="en-US" sz="3200" dirty="0" smtClean="0">
                <a:solidFill>
                  <a:srgbClr val="000000"/>
                </a:solidFill>
              </a:rPr>
              <a:t>Allowing for BSM contributions</a:t>
            </a:r>
            <a:endParaRPr lang="en-US" sz="3200" dirty="0">
              <a:solidFill>
                <a:srgbClr val="000000"/>
              </a:solidFill>
            </a:endParaRPr>
          </a:p>
        </p:txBody>
      </p:sp>
      <p:pic>
        <p:nvPicPr>
          <p:cNvPr id="2" name="Picture 1" descr="lo_eff_tran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313" y="3787817"/>
            <a:ext cx="1756687" cy="1199232"/>
          </a:xfrm>
          <a:prstGeom prst="rect">
            <a:avLst/>
          </a:prstGeom>
        </p:spPr>
      </p:pic>
      <p:sp>
        <p:nvSpPr>
          <p:cNvPr id="9" name="Content Placeholder 2"/>
          <p:cNvSpPr>
            <a:spLocks noGrp="1"/>
          </p:cNvSpPr>
          <p:nvPr>
            <p:ph idx="1"/>
          </p:nvPr>
        </p:nvSpPr>
        <p:spPr>
          <a:xfrm>
            <a:off x="432373" y="2201264"/>
            <a:ext cx="8377214" cy="4155086"/>
          </a:xfrm>
        </p:spPr>
        <p:txBody>
          <a:bodyPr>
            <a:normAutofit fontScale="92500" lnSpcReduction="20000"/>
          </a:bodyPr>
          <a:lstStyle/>
          <a:p>
            <a:pPr>
              <a:buFont typeface="Wingdings" charset="2"/>
              <a:buChar char="Ø"/>
            </a:pPr>
            <a:r>
              <a:rPr lang="en-US" dirty="0" smtClean="0"/>
              <a:t>Results shown so far have assumed no invisible BSM Higgs decays or BSM contributions to loops. Now drop these assumptions.</a:t>
            </a:r>
          </a:p>
          <a:p>
            <a:pPr marL="0" indent="0">
              <a:buNone/>
            </a:pPr>
            <a:r>
              <a:rPr lang="en-US" dirty="0" smtClean="0"/>
              <a:t>1) Represent loop processes (</a:t>
            </a:r>
            <a:r>
              <a:rPr lang="en-US" dirty="0" err="1" smtClean="0"/>
              <a:t>ggF</a:t>
            </a:r>
            <a:r>
              <a:rPr lang="en-US" dirty="0" smtClean="0"/>
              <a:t>, H</a:t>
            </a:r>
            <a:r>
              <a:rPr lang="en-US" b="1" dirty="0">
                <a:effectLst/>
              </a:rPr>
              <a:t>→</a:t>
            </a:r>
            <a:r>
              <a:rPr lang="en-US" b="1" dirty="0" smtClean="0">
                <a:effectLst/>
              </a:rPr>
              <a:t>ϒϒ</a:t>
            </a:r>
            <a:r>
              <a:rPr lang="en-US" dirty="0" smtClean="0">
                <a:effectLst/>
              </a:rPr>
              <a:t>)</a:t>
            </a:r>
            <a:r>
              <a:rPr lang="en-US" dirty="0" smtClean="0"/>
              <a:t> with effective parameters (</a:t>
            </a:r>
            <a:r>
              <a:rPr lang="en-US" dirty="0" err="1" smtClean="0"/>
              <a:t>κ</a:t>
            </a:r>
            <a:r>
              <a:rPr lang="en-US" baseline="-25000" dirty="0" err="1" smtClean="0"/>
              <a:t>g</a:t>
            </a:r>
            <a:r>
              <a:rPr lang="en-US" dirty="0" err="1" smtClean="0"/>
              <a:t>,κ</a:t>
            </a:r>
            <a:r>
              <a:rPr lang="en-US" b="1" baseline="-25000" dirty="0" err="1" smtClean="0"/>
              <a:t>ϒ</a:t>
            </a:r>
            <a:r>
              <a:rPr lang="en-US" dirty="0" smtClean="0"/>
              <a:t>)</a:t>
            </a:r>
          </a:p>
          <a:p>
            <a:pPr>
              <a:buFont typeface="Wingdings" charset="2"/>
              <a:buChar char="Ø"/>
            </a:pPr>
            <a:endParaRPr lang="en-US" dirty="0"/>
          </a:p>
          <a:p>
            <a:pPr>
              <a:buFont typeface="Wingdings" charset="2"/>
              <a:buChar char="Ø"/>
            </a:pPr>
            <a:endParaRPr lang="en-US" dirty="0" smtClean="0"/>
          </a:p>
          <a:p>
            <a:pPr>
              <a:buFont typeface="Wingdings" charset="2"/>
              <a:buChar char="Ø"/>
            </a:pPr>
            <a:endParaRPr lang="en-US" dirty="0" smtClean="0"/>
          </a:p>
          <a:p>
            <a:pPr marL="0" indent="0">
              <a:buNone/>
            </a:pPr>
            <a:r>
              <a:rPr lang="en-US" dirty="0" smtClean="0"/>
              <a:t>2) Allow for invisible/undetected BSM Higgs 			  decays to increase the Total H width </a:t>
            </a:r>
          </a:p>
        </p:txBody>
      </p:sp>
      <p:sp>
        <p:nvSpPr>
          <p:cNvPr id="3" name="Right Arrow 2"/>
          <p:cNvSpPr/>
          <p:nvPr/>
        </p:nvSpPr>
        <p:spPr>
          <a:xfrm>
            <a:off x="4305300" y="3875795"/>
            <a:ext cx="748052" cy="9475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32373" y="4896965"/>
            <a:ext cx="3169595" cy="369332"/>
          </a:xfrm>
          <a:prstGeom prst="rect">
            <a:avLst/>
          </a:prstGeom>
          <a:noFill/>
        </p:spPr>
        <p:txBody>
          <a:bodyPr wrap="none" rtlCol="0">
            <a:spAutoFit/>
          </a:bodyPr>
          <a:lstStyle/>
          <a:p>
            <a:r>
              <a:rPr lang="en-US" b="1" dirty="0" smtClean="0"/>
              <a:t>1.06κ</a:t>
            </a:r>
            <a:r>
              <a:rPr lang="en-US" b="1" baseline="-25000" dirty="0" smtClean="0"/>
              <a:t>t</a:t>
            </a:r>
            <a:r>
              <a:rPr lang="en-US" b="1" baseline="30000" dirty="0" smtClean="0"/>
              <a:t>2</a:t>
            </a:r>
            <a:r>
              <a:rPr lang="en-US" b="1" dirty="0" smtClean="0"/>
              <a:t> +0.01κ</a:t>
            </a:r>
            <a:r>
              <a:rPr lang="en-US" b="1" baseline="-25000" dirty="0" smtClean="0"/>
              <a:t>b</a:t>
            </a:r>
            <a:r>
              <a:rPr lang="en-US" b="1" baseline="30000" dirty="0" smtClean="0"/>
              <a:t>2</a:t>
            </a:r>
            <a:r>
              <a:rPr lang="en-US" b="1" dirty="0" smtClean="0"/>
              <a:t> -0.07κ</a:t>
            </a:r>
            <a:r>
              <a:rPr lang="en-US" b="1" baseline="-25000" dirty="0" smtClean="0"/>
              <a:t>t</a:t>
            </a:r>
            <a:r>
              <a:rPr lang="en-US" b="1" dirty="0" smtClean="0"/>
              <a:t>κ</a:t>
            </a:r>
            <a:r>
              <a:rPr lang="en-US" b="1" baseline="-25000" dirty="0" smtClean="0"/>
              <a:t>b</a:t>
            </a:r>
            <a:endParaRPr lang="en-US" b="1" baseline="-25000" dirty="0"/>
          </a:p>
        </p:txBody>
      </p:sp>
      <p:sp>
        <p:nvSpPr>
          <p:cNvPr id="12" name="TextBox 11"/>
          <p:cNvSpPr txBox="1"/>
          <p:nvPr/>
        </p:nvSpPr>
        <p:spPr>
          <a:xfrm>
            <a:off x="6075759" y="4896965"/>
            <a:ext cx="582211" cy="369332"/>
          </a:xfrm>
          <a:prstGeom prst="rect">
            <a:avLst/>
          </a:prstGeom>
          <a:noFill/>
        </p:spPr>
        <p:txBody>
          <a:bodyPr wrap="none" rtlCol="0">
            <a:spAutoFit/>
          </a:bodyPr>
          <a:lstStyle/>
          <a:p>
            <a:r>
              <a:rPr lang="en-US" b="1" dirty="0" smtClean="0"/>
              <a:t>κ</a:t>
            </a:r>
            <a:r>
              <a:rPr lang="en-US" b="1" baseline="-25000" dirty="0" smtClean="0"/>
              <a:t>g</a:t>
            </a:r>
            <a:r>
              <a:rPr lang="en-US" b="1" baseline="30000" dirty="0"/>
              <a:t>2</a:t>
            </a:r>
            <a:endParaRPr lang="en-US" b="1" baseline="-25000" dirty="0"/>
          </a:p>
        </p:txBody>
      </p:sp>
      <p:sp>
        <p:nvSpPr>
          <p:cNvPr id="13" name="TextBox 12"/>
          <p:cNvSpPr txBox="1"/>
          <p:nvPr/>
        </p:nvSpPr>
        <p:spPr>
          <a:xfrm>
            <a:off x="5444419" y="3914431"/>
            <a:ext cx="284515" cy="307777"/>
          </a:xfrm>
          <a:prstGeom prst="rect">
            <a:avLst/>
          </a:prstGeom>
          <a:noFill/>
        </p:spPr>
        <p:txBody>
          <a:bodyPr wrap="none" rtlCol="0">
            <a:spAutoFit/>
          </a:bodyPr>
          <a:lstStyle/>
          <a:p>
            <a:r>
              <a:rPr lang="en-US" sz="1400" dirty="0" smtClean="0">
                <a:latin typeface="Arial"/>
                <a:cs typeface="Arial"/>
              </a:rPr>
              <a:t>g</a:t>
            </a:r>
            <a:endParaRPr lang="en-US" sz="1400" dirty="0">
              <a:latin typeface="Arial"/>
              <a:cs typeface="Arial"/>
            </a:endParaRPr>
          </a:p>
        </p:txBody>
      </p:sp>
      <p:sp>
        <p:nvSpPr>
          <p:cNvPr id="14" name="TextBox 13"/>
          <p:cNvSpPr txBox="1"/>
          <p:nvPr/>
        </p:nvSpPr>
        <p:spPr>
          <a:xfrm>
            <a:off x="5444419" y="4469658"/>
            <a:ext cx="284515" cy="307777"/>
          </a:xfrm>
          <a:prstGeom prst="rect">
            <a:avLst/>
          </a:prstGeom>
          <a:noFill/>
        </p:spPr>
        <p:txBody>
          <a:bodyPr wrap="none" rtlCol="0">
            <a:spAutoFit/>
          </a:bodyPr>
          <a:lstStyle/>
          <a:p>
            <a:r>
              <a:rPr lang="en-US" sz="1400" dirty="0" smtClean="0">
                <a:latin typeface="Arial"/>
                <a:cs typeface="Arial"/>
              </a:rPr>
              <a:t>g</a:t>
            </a:r>
            <a:endParaRPr lang="en-US" sz="1400" dirty="0">
              <a:latin typeface="Arial"/>
              <a:cs typeface="Aria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719889311"/>
              </p:ext>
            </p:extLst>
          </p:nvPr>
        </p:nvGraphicFramePr>
        <p:xfrm>
          <a:off x="5958681" y="5505627"/>
          <a:ext cx="2052637" cy="946150"/>
        </p:xfrm>
        <a:graphic>
          <a:graphicData uri="http://schemas.openxmlformats.org/presentationml/2006/ole">
            <mc:AlternateContent xmlns:mc="http://schemas.openxmlformats.org/markup-compatibility/2006">
              <mc:Choice xmlns:v="urn:schemas-microsoft-com:vml" Requires="v">
                <p:oleObj spid="_x0000_s4290" name="Equation" r:id="rId5" imgW="965200" imgH="444500" progId="Equation.3">
                  <p:embed/>
                </p:oleObj>
              </mc:Choice>
              <mc:Fallback>
                <p:oleObj name="Equation" r:id="rId5" imgW="965200" imgH="444500" progId="Equation.3">
                  <p:embed/>
                  <p:pic>
                    <p:nvPicPr>
                      <p:cNvPr id="0" name=""/>
                      <p:cNvPicPr/>
                      <p:nvPr/>
                    </p:nvPicPr>
                    <p:blipFill>
                      <a:blip r:embed="rId6"/>
                      <a:stretch>
                        <a:fillRect/>
                      </a:stretch>
                    </p:blipFill>
                    <p:spPr>
                      <a:xfrm>
                        <a:off x="5958681" y="5505627"/>
                        <a:ext cx="2052637" cy="946150"/>
                      </a:xfrm>
                      <a:prstGeom prst="rect">
                        <a:avLst/>
                      </a:prstGeom>
                    </p:spPr>
                  </p:pic>
                </p:oleObj>
              </mc:Fallback>
            </mc:AlternateContent>
          </a:graphicData>
        </a:graphic>
      </p:graphicFrame>
      <p:sp>
        <p:nvSpPr>
          <p:cNvPr id="17" name="TextBox 16"/>
          <p:cNvSpPr txBox="1"/>
          <p:nvPr/>
        </p:nvSpPr>
        <p:spPr>
          <a:xfrm>
            <a:off x="432373" y="6542118"/>
            <a:ext cx="184666" cy="369332"/>
          </a:xfrm>
          <a:prstGeom prst="rect">
            <a:avLst/>
          </a:prstGeom>
          <a:noFill/>
        </p:spPr>
        <p:txBody>
          <a:bodyPr wrap="none" rtlCol="0">
            <a:spAutoFit/>
          </a:bodyPr>
          <a:lstStyle/>
          <a:p>
            <a:r>
              <a:rPr lang="en-US" dirty="0" smtClean="0"/>
              <a:t> </a:t>
            </a:r>
            <a:endParaRPr lang="en-US" dirty="0"/>
          </a:p>
        </p:txBody>
      </p:sp>
      <p:pic>
        <p:nvPicPr>
          <p:cNvPr id="4" name="Picture 3" descr="Feynman_ggF.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4534" y="3750960"/>
            <a:ext cx="1981000" cy="1147744"/>
          </a:xfrm>
          <a:prstGeom prst="rect">
            <a:avLst/>
          </a:prstGeom>
        </p:spPr>
      </p:pic>
      <p:sp>
        <p:nvSpPr>
          <p:cNvPr id="6" name="Footer Placeholder 5"/>
          <p:cNvSpPr>
            <a:spLocks noGrp="1"/>
          </p:cNvSpPr>
          <p:nvPr>
            <p:ph type="ftr" sz="quarter" idx="11"/>
          </p:nvPr>
        </p:nvSpPr>
        <p:spPr/>
        <p:txBody>
          <a:bodyPr/>
          <a:lstStyle/>
          <a:p>
            <a:r>
              <a:rPr lang="en-US" smtClean="0"/>
              <a:t>Kathryn Grimm</a:t>
            </a:r>
            <a:endParaRPr lang="en-US"/>
          </a:p>
        </p:txBody>
      </p:sp>
      <p:sp>
        <p:nvSpPr>
          <p:cNvPr id="16" name="Footer Placeholder 3"/>
          <p:cNvSpPr txBox="1">
            <a:spLocks/>
          </p:cNvSpPr>
          <p:nvPr/>
        </p:nvSpPr>
        <p:spPr>
          <a:xfrm>
            <a:off x="1561447" y="6298162"/>
            <a:ext cx="31555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Lancaster University, HEFT 2017</a:t>
            </a:r>
            <a:endParaRPr lang="en-US" dirty="0"/>
          </a:p>
        </p:txBody>
      </p:sp>
    </p:spTree>
    <p:extLst>
      <p:ext uri="{BB962C8B-B14F-4D97-AF65-F5344CB8AC3E}">
        <p14:creationId xmlns:p14="http://schemas.microsoft.com/office/powerpoint/2010/main" val="14230014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a:xfrm>
            <a:off x="3818564" y="6480327"/>
            <a:ext cx="533400" cy="365125"/>
          </a:xfrm>
        </p:spPr>
        <p:txBody>
          <a:bodyPr/>
          <a:lstStyle/>
          <a:p>
            <a:fld id="{19CA7012-1BDA-A146-9191-F848B856F08A}" type="slidenum">
              <a:rPr lang="en-US" smtClean="0"/>
              <a:t>4</a:t>
            </a:fld>
            <a:endParaRPr lang="en-US"/>
          </a:p>
        </p:txBody>
      </p:sp>
      <p:sp>
        <p:nvSpPr>
          <p:cNvPr id="2" name="Title 1"/>
          <p:cNvSpPr>
            <a:spLocks noGrp="1"/>
          </p:cNvSpPr>
          <p:nvPr>
            <p:ph type="title" idx="4294967295"/>
          </p:nvPr>
        </p:nvSpPr>
        <p:spPr>
          <a:xfrm>
            <a:off x="359490" y="-164921"/>
            <a:ext cx="8229600" cy="1143000"/>
          </a:xfrm>
        </p:spPr>
        <p:txBody>
          <a:bodyPr/>
          <a:lstStyle/>
          <a:p>
            <a:r>
              <a:rPr lang="en-US" dirty="0" smtClean="0"/>
              <a:t>Higgs Production</a:t>
            </a:r>
            <a:endParaRPr lang="en-US" dirty="0"/>
          </a:p>
        </p:txBody>
      </p:sp>
      <p:pic>
        <p:nvPicPr>
          <p:cNvPr id="11" name="Picture 10" descr="Higgs_XS_7-100TeV_H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41471"/>
            <a:ext cx="4807468" cy="3447862"/>
          </a:xfrm>
          <a:prstGeom prst="rect">
            <a:avLst/>
          </a:prstGeom>
        </p:spPr>
      </p:pic>
      <p:pic>
        <p:nvPicPr>
          <p:cNvPr id="15" name="Picture 14" descr="table.pdf"/>
          <p:cNvPicPr>
            <a:picLocks noChangeAspect="1"/>
          </p:cNvPicPr>
          <p:nvPr/>
        </p:nvPicPr>
        <p:blipFill rotWithShape="1">
          <a:blip r:embed="rId4">
            <a:extLst>
              <a:ext uri="{28A0092B-C50C-407E-A947-70E740481C1C}">
                <a14:useLocalDpi xmlns:a14="http://schemas.microsoft.com/office/drawing/2010/main" val="0"/>
              </a:ext>
            </a:extLst>
          </a:blip>
          <a:srcRect l="14171" t="12906" r="63123" b="67650"/>
          <a:stretch/>
        </p:blipFill>
        <p:spPr>
          <a:xfrm>
            <a:off x="5339802" y="2955185"/>
            <a:ext cx="3489174" cy="3866682"/>
          </a:xfrm>
          <a:prstGeom prst="rect">
            <a:avLst/>
          </a:prstGeom>
        </p:spPr>
      </p:pic>
      <p:cxnSp>
        <p:nvCxnSpPr>
          <p:cNvPr id="17" name="Straight Arrow Connector 16"/>
          <p:cNvCxnSpPr/>
          <p:nvPr/>
        </p:nvCxnSpPr>
        <p:spPr>
          <a:xfrm flipH="1" flipV="1">
            <a:off x="4587860" y="3539234"/>
            <a:ext cx="984084" cy="106605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4587862" y="4009565"/>
            <a:ext cx="984083" cy="894706"/>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4587861" y="4617199"/>
            <a:ext cx="983308" cy="904785"/>
          </a:xfrm>
          <a:prstGeom prst="straightConnector1">
            <a:avLst/>
          </a:prstGeom>
          <a:ln>
            <a:solidFill>
              <a:srgbClr val="FF00FF"/>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4587862" y="4411957"/>
            <a:ext cx="984082" cy="840187"/>
          </a:xfrm>
          <a:prstGeom prst="straightConnector1">
            <a:avLst/>
          </a:prstGeom>
          <a:ln>
            <a:solidFill>
              <a:srgbClr val="40008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4256715" y="4734181"/>
            <a:ext cx="1314454" cy="122507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5571944" y="4605287"/>
            <a:ext cx="84150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5566220" y="4904271"/>
            <a:ext cx="841506"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5571945" y="5521984"/>
            <a:ext cx="793642" cy="0"/>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5571944" y="5252144"/>
            <a:ext cx="841506" cy="0"/>
          </a:xfrm>
          <a:prstGeom prst="line">
            <a:avLst/>
          </a:prstGeom>
          <a:ln>
            <a:solidFill>
              <a:srgbClr val="40008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5571944" y="5966224"/>
            <a:ext cx="84150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7989678" y="3686399"/>
            <a:ext cx="1198824" cy="646331"/>
          </a:xfrm>
          <a:prstGeom prst="rect">
            <a:avLst/>
          </a:prstGeom>
          <a:noFill/>
        </p:spPr>
        <p:txBody>
          <a:bodyPr wrap="square" rtlCol="0">
            <a:spAutoFit/>
          </a:bodyPr>
          <a:lstStyle/>
          <a:p>
            <a:r>
              <a:rPr lang="en-US" dirty="0" smtClean="0"/>
              <a:t>Observed at 5σ</a:t>
            </a:r>
            <a:endParaRPr lang="en-US" dirty="0"/>
          </a:p>
        </p:txBody>
      </p:sp>
      <p:sp>
        <p:nvSpPr>
          <p:cNvPr id="30" name="TextBox 29"/>
          <p:cNvSpPr txBox="1"/>
          <p:nvPr/>
        </p:nvSpPr>
        <p:spPr>
          <a:xfrm>
            <a:off x="8295118" y="4420621"/>
            <a:ext cx="389850" cy="369332"/>
          </a:xfrm>
          <a:prstGeom prst="rect">
            <a:avLst/>
          </a:prstGeom>
          <a:noFill/>
        </p:spPr>
        <p:txBody>
          <a:bodyPr wrap="none" rtlCol="0">
            <a:spAutoFit/>
          </a:bodyPr>
          <a:lstStyle/>
          <a:p>
            <a:r>
              <a:rPr lang="en-US" dirty="0" smtClean="0">
                <a:latin typeface="Zapf Dingbats"/>
                <a:ea typeface="Zapf Dingbats"/>
                <a:cs typeface="Zapf Dingbats"/>
                <a:sym typeface="Zapf Dingbats"/>
              </a:rPr>
              <a:t>✔</a:t>
            </a:r>
            <a:endParaRPr lang="en-US" dirty="0"/>
          </a:p>
        </p:txBody>
      </p:sp>
      <p:sp>
        <p:nvSpPr>
          <p:cNvPr id="39" name="TextBox 38"/>
          <p:cNvSpPr txBox="1"/>
          <p:nvPr/>
        </p:nvSpPr>
        <p:spPr>
          <a:xfrm>
            <a:off x="8287870" y="4789953"/>
            <a:ext cx="389850" cy="369332"/>
          </a:xfrm>
          <a:prstGeom prst="rect">
            <a:avLst/>
          </a:prstGeom>
          <a:noFill/>
        </p:spPr>
        <p:txBody>
          <a:bodyPr wrap="none" rtlCol="0">
            <a:spAutoFit/>
          </a:bodyPr>
          <a:lstStyle/>
          <a:p>
            <a:r>
              <a:rPr lang="en-US" dirty="0" smtClean="0">
                <a:latin typeface="Zapf Dingbats"/>
                <a:ea typeface="Zapf Dingbats"/>
                <a:cs typeface="Zapf Dingbats"/>
                <a:sym typeface="Zapf Dingbats"/>
              </a:rPr>
              <a:t>✔</a:t>
            </a:r>
            <a:endParaRPr lang="en-US" dirty="0"/>
          </a:p>
        </p:txBody>
      </p:sp>
      <p:cxnSp>
        <p:nvCxnSpPr>
          <p:cNvPr id="41" name="Straight Arrow Connector 40"/>
          <p:cNvCxnSpPr/>
          <p:nvPr/>
        </p:nvCxnSpPr>
        <p:spPr>
          <a:xfrm flipH="1" flipV="1">
            <a:off x="3351281" y="4617199"/>
            <a:ext cx="2172025" cy="1669282"/>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5524081" y="6293448"/>
            <a:ext cx="841506"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pic>
        <p:nvPicPr>
          <p:cNvPr id="49" name="Picture 48"/>
          <p:cNvPicPr>
            <a:picLocks noChangeAspect="1"/>
          </p:cNvPicPr>
          <p:nvPr/>
        </p:nvPicPr>
        <p:blipFill>
          <a:blip r:embed="rId5"/>
          <a:stretch>
            <a:fillRect/>
          </a:stretch>
        </p:blipFill>
        <p:spPr>
          <a:xfrm>
            <a:off x="0" y="1166187"/>
            <a:ext cx="9144000" cy="2078892"/>
          </a:xfrm>
          <a:prstGeom prst="rect">
            <a:avLst/>
          </a:prstGeom>
        </p:spPr>
      </p:pic>
      <p:sp>
        <p:nvSpPr>
          <p:cNvPr id="50" name="TextBox 49"/>
          <p:cNvSpPr txBox="1"/>
          <p:nvPr/>
        </p:nvSpPr>
        <p:spPr>
          <a:xfrm>
            <a:off x="717325" y="1161879"/>
            <a:ext cx="736099" cy="461665"/>
          </a:xfrm>
          <a:prstGeom prst="rect">
            <a:avLst/>
          </a:prstGeom>
          <a:solidFill>
            <a:schemeClr val="bg1"/>
          </a:solidFill>
        </p:spPr>
        <p:txBody>
          <a:bodyPr wrap="none" rtlCol="0">
            <a:spAutoFit/>
          </a:bodyPr>
          <a:lstStyle/>
          <a:p>
            <a:r>
              <a:rPr lang="en-US" sz="2400" dirty="0" err="1" smtClean="0">
                <a:solidFill>
                  <a:srgbClr val="FF0000"/>
                </a:solidFill>
              </a:rPr>
              <a:t>ggH</a:t>
            </a:r>
            <a:endParaRPr lang="en-US" sz="2400" dirty="0">
              <a:solidFill>
                <a:srgbClr val="FF0000"/>
              </a:solidFill>
            </a:endParaRPr>
          </a:p>
        </p:txBody>
      </p:sp>
      <p:sp>
        <p:nvSpPr>
          <p:cNvPr id="51" name="TextBox 50"/>
          <p:cNvSpPr txBox="1"/>
          <p:nvPr/>
        </p:nvSpPr>
        <p:spPr>
          <a:xfrm>
            <a:off x="2858481" y="1165062"/>
            <a:ext cx="790751" cy="461665"/>
          </a:xfrm>
          <a:prstGeom prst="rect">
            <a:avLst/>
          </a:prstGeom>
          <a:solidFill>
            <a:schemeClr val="bg1"/>
          </a:solidFill>
        </p:spPr>
        <p:txBody>
          <a:bodyPr wrap="none" rtlCol="0">
            <a:spAutoFit/>
          </a:bodyPr>
          <a:lstStyle/>
          <a:p>
            <a:r>
              <a:rPr lang="en-US" sz="2400" dirty="0" smtClean="0">
                <a:solidFill>
                  <a:srgbClr val="008000"/>
                </a:solidFill>
              </a:rPr>
              <a:t>VBF</a:t>
            </a:r>
            <a:endParaRPr lang="en-US" sz="2400" dirty="0">
              <a:solidFill>
                <a:srgbClr val="008000"/>
              </a:solidFill>
            </a:endParaRPr>
          </a:p>
        </p:txBody>
      </p:sp>
      <p:sp>
        <p:nvSpPr>
          <p:cNvPr id="52" name="TextBox 51"/>
          <p:cNvSpPr txBox="1"/>
          <p:nvPr/>
        </p:nvSpPr>
        <p:spPr>
          <a:xfrm>
            <a:off x="5571944" y="1188672"/>
            <a:ext cx="646331" cy="461665"/>
          </a:xfrm>
          <a:prstGeom prst="rect">
            <a:avLst/>
          </a:prstGeom>
          <a:solidFill>
            <a:schemeClr val="bg1"/>
          </a:solidFill>
        </p:spPr>
        <p:txBody>
          <a:bodyPr wrap="none" rtlCol="0">
            <a:spAutoFit/>
          </a:bodyPr>
          <a:lstStyle/>
          <a:p>
            <a:r>
              <a:rPr lang="en-US" sz="2400" dirty="0" smtClean="0">
                <a:solidFill>
                  <a:schemeClr val="accent6"/>
                </a:solidFill>
              </a:rPr>
              <a:t>VH</a:t>
            </a:r>
            <a:endParaRPr lang="en-US" sz="2400" dirty="0">
              <a:solidFill>
                <a:schemeClr val="accent6"/>
              </a:solidFill>
            </a:endParaRPr>
          </a:p>
        </p:txBody>
      </p:sp>
      <p:sp>
        <p:nvSpPr>
          <p:cNvPr id="53" name="TextBox 52"/>
          <p:cNvSpPr txBox="1"/>
          <p:nvPr/>
        </p:nvSpPr>
        <p:spPr>
          <a:xfrm>
            <a:off x="7757460" y="1171866"/>
            <a:ext cx="617176" cy="461665"/>
          </a:xfrm>
          <a:prstGeom prst="rect">
            <a:avLst/>
          </a:prstGeom>
          <a:solidFill>
            <a:schemeClr val="bg1"/>
          </a:solidFill>
        </p:spPr>
        <p:txBody>
          <a:bodyPr wrap="none" rtlCol="0">
            <a:spAutoFit/>
          </a:bodyPr>
          <a:lstStyle/>
          <a:p>
            <a:r>
              <a:rPr lang="en-US" sz="2400" dirty="0" err="1" smtClean="0">
                <a:solidFill>
                  <a:srgbClr val="000090"/>
                </a:solidFill>
              </a:rPr>
              <a:t>ttH</a:t>
            </a:r>
            <a:endParaRPr lang="en-US" sz="2400" dirty="0">
              <a:solidFill>
                <a:srgbClr val="000090"/>
              </a:solidFill>
            </a:endParaRPr>
          </a:p>
        </p:txBody>
      </p:sp>
    </p:spTree>
    <p:extLst>
      <p:ext uri="{BB962C8B-B14F-4D97-AF65-F5344CB8AC3E}">
        <p14:creationId xmlns:p14="http://schemas.microsoft.com/office/powerpoint/2010/main" val="318386871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37325" y="1908664"/>
            <a:ext cx="8601982" cy="4949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19CA7012-1BDA-A146-9191-F848B856F08A}" type="slidenum">
              <a:rPr lang="en-US" smtClean="0"/>
              <a:t>40</a:t>
            </a:fld>
            <a:endParaRPr lang="en-US"/>
          </a:p>
        </p:txBody>
      </p:sp>
      <p:sp>
        <p:nvSpPr>
          <p:cNvPr id="7" name="Title 1"/>
          <p:cNvSpPr txBox="1">
            <a:spLocks/>
          </p:cNvSpPr>
          <p:nvPr/>
        </p:nvSpPr>
        <p:spPr>
          <a:xfrm>
            <a:off x="127000" y="218141"/>
            <a:ext cx="8890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4400" dirty="0" err="1" smtClean="0">
                <a:solidFill>
                  <a:srgbClr val="000000"/>
                </a:solidFill>
              </a:rPr>
              <a:t>κ</a:t>
            </a:r>
            <a:r>
              <a:rPr lang="en-US" sz="4400" dirty="0" smtClean="0">
                <a:solidFill>
                  <a:srgbClr val="000000"/>
                </a:solidFill>
              </a:rPr>
              <a:t>-Parameterization</a:t>
            </a:r>
            <a:r>
              <a:rPr lang="en-US" dirty="0" smtClean="0">
                <a:solidFill>
                  <a:srgbClr val="000000"/>
                </a:solidFill>
              </a:rPr>
              <a:t/>
            </a:r>
            <a:br>
              <a:rPr lang="en-US" dirty="0" smtClean="0">
                <a:solidFill>
                  <a:srgbClr val="000000"/>
                </a:solidFill>
              </a:rPr>
            </a:br>
            <a:r>
              <a:rPr lang="en-US" sz="3200" dirty="0" smtClean="0">
                <a:solidFill>
                  <a:srgbClr val="000000"/>
                </a:solidFill>
              </a:rPr>
              <a:t>Allowing for BSM contributions</a:t>
            </a:r>
            <a:endParaRPr lang="en-US" sz="3200" dirty="0">
              <a:solidFill>
                <a:srgbClr val="000000"/>
              </a:solidFill>
            </a:endParaRPr>
          </a:p>
        </p:txBody>
      </p:sp>
      <p:sp>
        <p:nvSpPr>
          <p:cNvPr id="2" name="TextBox 1"/>
          <p:cNvSpPr txBox="1"/>
          <p:nvPr/>
        </p:nvSpPr>
        <p:spPr>
          <a:xfrm>
            <a:off x="423332" y="2277996"/>
            <a:ext cx="8593667" cy="1477328"/>
          </a:xfrm>
          <a:prstGeom prst="rect">
            <a:avLst/>
          </a:prstGeom>
          <a:noFill/>
        </p:spPr>
        <p:txBody>
          <a:bodyPr wrap="square" rtlCol="0">
            <a:spAutoFit/>
          </a:bodyPr>
          <a:lstStyle/>
          <a:p>
            <a:r>
              <a:rPr lang="en-US" dirty="0"/>
              <a:t>Probe potential BSM contributions to </a:t>
            </a:r>
            <a:r>
              <a:rPr lang="en-US" dirty="0" smtClean="0"/>
              <a:t>loops. Fix </a:t>
            </a:r>
            <a:r>
              <a:rPr lang="en-US" dirty="0"/>
              <a:t>all tree-level Higgs couplings to SM (</a:t>
            </a:r>
            <a:r>
              <a:rPr lang="en-US" dirty="0" err="1"/>
              <a:t>κ</a:t>
            </a:r>
            <a:r>
              <a:rPr lang="en-US" baseline="-25000" dirty="0" err="1"/>
              <a:t>W</a:t>
            </a:r>
            <a:r>
              <a:rPr lang="en-US" dirty="0" err="1"/>
              <a:t>,κ</a:t>
            </a:r>
            <a:r>
              <a:rPr lang="en-US" baseline="-25000" dirty="0" err="1"/>
              <a:t>Z</a:t>
            </a:r>
            <a:r>
              <a:rPr lang="en-US" dirty="0" err="1"/>
              <a:t>,κ</a:t>
            </a:r>
            <a:r>
              <a:rPr lang="en-US" baseline="-25000" dirty="0" err="1"/>
              <a:t>b</a:t>
            </a:r>
            <a:r>
              <a:rPr lang="en-US" dirty="0" err="1"/>
              <a:t>,κ</a:t>
            </a:r>
            <a:r>
              <a:rPr lang="en-US" baseline="-25000" dirty="0" err="1"/>
              <a:t>t</a:t>
            </a:r>
            <a:r>
              <a:rPr lang="en-US" dirty="0" err="1"/>
              <a:t>,κ</a:t>
            </a:r>
            <a:r>
              <a:rPr lang="en-US" baseline="-25000" dirty="0" err="1"/>
              <a:t>μ</a:t>
            </a:r>
            <a:r>
              <a:rPr lang="en-US" dirty="0" err="1"/>
              <a:t>,κ</a:t>
            </a:r>
            <a:r>
              <a:rPr lang="en-US" baseline="-25000" dirty="0" err="1"/>
              <a:t>τ</a:t>
            </a:r>
            <a:r>
              <a:rPr lang="en-US" dirty="0"/>
              <a:t>=1) and </a:t>
            </a:r>
            <a:r>
              <a:rPr lang="en-US" dirty="0" err="1"/>
              <a:t>BR</a:t>
            </a:r>
            <a:r>
              <a:rPr lang="en-US" baseline="-25000" dirty="0" err="1"/>
              <a:t>inv</a:t>
            </a:r>
            <a:r>
              <a:rPr lang="en-US" dirty="0"/>
              <a:t>=0 </a:t>
            </a:r>
            <a:r>
              <a:rPr lang="en-US" dirty="0" smtClean="0"/>
              <a:t>, and </a:t>
            </a:r>
            <a:r>
              <a:rPr lang="en-US" dirty="0"/>
              <a:t>only </a:t>
            </a:r>
            <a:r>
              <a:rPr lang="en-US" dirty="0" smtClean="0"/>
              <a:t>allow modifications </a:t>
            </a:r>
            <a:r>
              <a:rPr lang="en-US" dirty="0"/>
              <a:t>to the two main loops of </a:t>
            </a:r>
            <a:r>
              <a:rPr lang="en-US" dirty="0" err="1"/>
              <a:t>ggF</a:t>
            </a:r>
            <a:r>
              <a:rPr lang="en-US" dirty="0"/>
              <a:t> and </a:t>
            </a:r>
            <a:r>
              <a:rPr lang="en-US" dirty="0" err="1" smtClean="0"/>
              <a:t>Hγγ</a:t>
            </a:r>
            <a:r>
              <a:rPr lang="en-US" dirty="0" smtClean="0"/>
              <a:t> </a:t>
            </a:r>
          </a:p>
          <a:p>
            <a:endParaRPr lang="en-US" dirty="0" smtClean="0"/>
          </a:p>
          <a:p>
            <a:endParaRPr lang="en-US" dirty="0"/>
          </a:p>
        </p:txBody>
      </p:sp>
      <p:sp>
        <p:nvSpPr>
          <p:cNvPr id="10" name="Footer Placeholder 3"/>
          <p:cNvSpPr>
            <a:spLocks noGrp="1"/>
          </p:cNvSpPr>
          <p:nvPr>
            <p:ph type="ftr" sz="quarter" idx="11"/>
          </p:nvPr>
        </p:nvSpPr>
        <p:spPr>
          <a:xfrm>
            <a:off x="5789613" y="6356350"/>
            <a:ext cx="2895600" cy="365125"/>
          </a:xfrm>
        </p:spPr>
        <p:txBody>
          <a:bodyPr/>
          <a:lstStyle/>
          <a:p>
            <a:r>
              <a:rPr lang="en-US" smtClean="0"/>
              <a:t>Kathryn Grimm</a:t>
            </a:r>
            <a:endParaRPr lang="en-US"/>
          </a:p>
        </p:txBody>
      </p:sp>
      <p:pic>
        <p:nvPicPr>
          <p:cNvPr id="13" name="Picture 12"/>
          <p:cNvPicPr>
            <a:picLocks noChangeAspect="1"/>
          </p:cNvPicPr>
          <p:nvPr/>
        </p:nvPicPr>
        <p:blipFill>
          <a:blip r:embed="rId2"/>
          <a:stretch>
            <a:fillRect/>
          </a:stretch>
        </p:blipFill>
        <p:spPr>
          <a:xfrm>
            <a:off x="4279900" y="3225800"/>
            <a:ext cx="571500" cy="406400"/>
          </a:xfrm>
          <a:prstGeom prst="rect">
            <a:avLst/>
          </a:prstGeom>
        </p:spPr>
      </p:pic>
      <p:pic>
        <p:nvPicPr>
          <p:cNvPr id="3" name="Picture 2"/>
          <p:cNvPicPr>
            <a:picLocks noChangeAspect="1"/>
          </p:cNvPicPr>
          <p:nvPr/>
        </p:nvPicPr>
        <p:blipFill>
          <a:blip r:embed="rId3"/>
          <a:stretch>
            <a:fillRect/>
          </a:stretch>
        </p:blipFill>
        <p:spPr>
          <a:xfrm>
            <a:off x="1453443" y="3165060"/>
            <a:ext cx="2266871" cy="3692939"/>
          </a:xfrm>
          <a:prstGeom prst="rect">
            <a:avLst/>
          </a:prstGeom>
        </p:spPr>
      </p:pic>
      <p:sp>
        <p:nvSpPr>
          <p:cNvPr id="6" name="TextBox 5"/>
          <p:cNvSpPr txBox="1"/>
          <p:nvPr/>
        </p:nvSpPr>
        <p:spPr>
          <a:xfrm>
            <a:off x="211667" y="1908664"/>
            <a:ext cx="1227667"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pic>
        <p:nvPicPr>
          <p:cNvPr id="4" name="Picture 3" descr="feynman_g_ttt_Higg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1941" y="3504070"/>
            <a:ext cx="1706280" cy="743450"/>
          </a:xfrm>
          <a:prstGeom prst="rect">
            <a:avLst/>
          </a:prstGeom>
        </p:spPr>
      </p:pic>
      <p:pic>
        <p:nvPicPr>
          <p:cNvPr id="8" name="Picture 7"/>
          <p:cNvPicPr>
            <a:picLocks noChangeAspect="1"/>
          </p:cNvPicPr>
          <p:nvPr/>
        </p:nvPicPr>
        <p:blipFill>
          <a:blip r:embed="rId5"/>
          <a:stretch>
            <a:fillRect/>
          </a:stretch>
        </p:blipFill>
        <p:spPr>
          <a:xfrm>
            <a:off x="1390266" y="4507915"/>
            <a:ext cx="1642728" cy="972377"/>
          </a:xfrm>
          <a:prstGeom prst="rect">
            <a:avLst/>
          </a:prstGeom>
        </p:spPr>
      </p:pic>
      <p:pic>
        <p:nvPicPr>
          <p:cNvPr id="11" name="Picture 10"/>
          <p:cNvPicPr>
            <a:picLocks noChangeAspect="1"/>
          </p:cNvPicPr>
          <p:nvPr/>
        </p:nvPicPr>
        <p:blipFill>
          <a:blip r:embed="rId6"/>
          <a:stretch>
            <a:fillRect/>
          </a:stretch>
        </p:blipFill>
        <p:spPr>
          <a:xfrm>
            <a:off x="1514584" y="5356917"/>
            <a:ext cx="1479923" cy="872225"/>
          </a:xfrm>
          <a:prstGeom prst="rect">
            <a:avLst/>
          </a:prstGeom>
        </p:spPr>
      </p:pic>
      <p:pic>
        <p:nvPicPr>
          <p:cNvPr id="15" name="Picture 14" descr="fig_17.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4775145" y="2947931"/>
            <a:ext cx="3861192" cy="3958944"/>
          </a:xfrm>
          <a:prstGeom prst="rect">
            <a:avLst/>
          </a:prstGeom>
        </p:spPr>
      </p:pic>
    </p:spTree>
    <p:extLst>
      <p:ext uri="{BB962C8B-B14F-4D97-AF65-F5344CB8AC3E}">
        <p14:creationId xmlns:p14="http://schemas.microsoft.com/office/powerpoint/2010/main" val="180071344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27000" y="1908664"/>
            <a:ext cx="8890000" cy="4949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19CA7012-1BDA-A146-9191-F848B856F08A}" type="slidenum">
              <a:rPr lang="en-US" smtClean="0"/>
              <a:t>41</a:t>
            </a:fld>
            <a:endParaRPr lang="en-US"/>
          </a:p>
        </p:txBody>
      </p:sp>
      <p:sp>
        <p:nvSpPr>
          <p:cNvPr id="9" name="Title 1"/>
          <p:cNvSpPr txBox="1">
            <a:spLocks/>
          </p:cNvSpPr>
          <p:nvPr/>
        </p:nvSpPr>
        <p:spPr>
          <a:xfrm>
            <a:off x="127000" y="218141"/>
            <a:ext cx="8890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4400" dirty="0" err="1" smtClean="0">
                <a:solidFill>
                  <a:srgbClr val="000000"/>
                </a:solidFill>
              </a:rPr>
              <a:t>κ</a:t>
            </a:r>
            <a:r>
              <a:rPr lang="en-US" sz="4400" dirty="0" smtClean="0">
                <a:solidFill>
                  <a:srgbClr val="000000"/>
                </a:solidFill>
              </a:rPr>
              <a:t>-Parameterization</a:t>
            </a:r>
            <a:r>
              <a:rPr lang="en-US" dirty="0" smtClean="0">
                <a:solidFill>
                  <a:srgbClr val="000000"/>
                </a:solidFill>
              </a:rPr>
              <a:t/>
            </a:r>
            <a:br>
              <a:rPr lang="en-US" dirty="0" smtClean="0">
                <a:solidFill>
                  <a:srgbClr val="000000"/>
                </a:solidFill>
              </a:rPr>
            </a:br>
            <a:r>
              <a:rPr lang="en-US" sz="3200" dirty="0" smtClean="0">
                <a:solidFill>
                  <a:srgbClr val="000000"/>
                </a:solidFill>
              </a:rPr>
              <a:t>Allowing for BSM contributions</a:t>
            </a:r>
            <a:endParaRPr lang="en-US" sz="3200" dirty="0">
              <a:solidFill>
                <a:srgbClr val="000000"/>
              </a:solidFill>
            </a:endParaRPr>
          </a:p>
        </p:txBody>
      </p:sp>
      <p:sp>
        <p:nvSpPr>
          <p:cNvPr id="10" name="TextBox 9"/>
          <p:cNvSpPr txBox="1"/>
          <p:nvPr/>
        </p:nvSpPr>
        <p:spPr>
          <a:xfrm>
            <a:off x="211667" y="1908664"/>
            <a:ext cx="1227667" cy="369332"/>
          </a:xfrm>
          <a:prstGeom prst="rect">
            <a:avLst/>
          </a:prstGeom>
          <a:noFill/>
        </p:spPr>
        <p:txBody>
          <a:bodyPr wrap="square" rtlCol="0">
            <a:spAutoFit/>
          </a:bodyPr>
          <a:lstStyle/>
          <a:p>
            <a:r>
              <a:rPr lang="en-US" dirty="0">
                <a:solidFill>
                  <a:srgbClr val="FF0000"/>
                </a:solidFill>
              </a:rPr>
              <a:t>2</a:t>
            </a:r>
            <a:r>
              <a:rPr lang="en-US" dirty="0" smtClean="0">
                <a:solidFill>
                  <a:srgbClr val="FF0000"/>
                </a:solidFill>
              </a:rPr>
              <a:t>.</a:t>
            </a:r>
            <a:endParaRPr lang="en-US" dirty="0">
              <a:solidFill>
                <a:srgbClr val="FF0000"/>
              </a:solidFill>
            </a:endParaRPr>
          </a:p>
        </p:txBody>
      </p:sp>
      <p:sp>
        <p:nvSpPr>
          <p:cNvPr id="11" name="TextBox 10"/>
          <p:cNvSpPr txBox="1"/>
          <p:nvPr/>
        </p:nvSpPr>
        <p:spPr>
          <a:xfrm>
            <a:off x="1016143" y="1865312"/>
            <a:ext cx="7239594" cy="369332"/>
          </a:xfrm>
          <a:prstGeom prst="rect">
            <a:avLst/>
          </a:prstGeom>
          <a:noFill/>
        </p:spPr>
        <p:txBody>
          <a:bodyPr wrap="none" rtlCol="0">
            <a:spAutoFit/>
          </a:bodyPr>
          <a:lstStyle/>
          <a:p>
            <a:r>
              <a:rPr lang="en-US" dirty="0">
                <a:solidFill>
                  <a:srgbClr val="000000"/>
                </a:solidFill>
              </a:rPr>
              <a:t>Constraints on Higgs couplings allowing BSM physics in loops &amp; decays </a:t>
            </a:r>
          </a:p>
        </p:txBody>
      </p:sp>
      <p:pic>
        <p:nvPicPr>
          <p:cNvPr id="12" name="Picture 11"/>
          <p:cNvPicPr>
            <a:picLocks noChangeAspect="1"/>
          </p:cNvPicPr>
          <p:nvPr/>
        </p:nvPicPr>
        <p:blipFill>
          <a:blip r:embed="rId4"/>
          <a:stretch>
            <a:fillRect/>
          </a:stretch>
        </p:blipFill>
        <p:spPr>
          <a:xfrm>
            <a:off x="6411913" y="2770093"/>
            <a:ext cx="2273300" cy="533400"/>
          </a:xfrm>
          <a:prstGeom prst="rect">
            <a:avLst/>
          </a:prstGeom>
        </p:spPr>
      </p:pic>
      <p:graphicFrame>
        <p:nvGraphicFramePr>
          <p:cNvPr id="13" name="Object 12"/>
          <p:cNvGraphicFramePr>
            <a:graphicFrameLocks noChangeAspect="1"/>
          </p:cNvGraphicFramePr>
          <p:nvPr>
            <p:extLst>
              <p:ext uri="{D42A27DB-BD31-4B8C-83A1-F6EECF244321}">
                <p14:modId xmlns:p14="http://schemas.microsoft.com/office/powerpoint/2010/main" val="4229454709"/>
              </p:ext>
            </p:extLst>
          </p:nvPr>
        </p:nvGraphicFramePr>
        <p:xfrm>
          <a:off x="3561554" y="2238154"/>
          <a:ext cx="2052637" cy="946150"/>
        </p:xfrm>
        <a:graphic>
          <a:graphicData uri="http://schemas.openxmlformats.org/presentationml/2006/ole">
            <mc:AlternateContent xmlns:mc="http://schemas.openxmlformats.org/markup-compatibility/2006">
              <mc:Choice xmlns:v="urn:schemas-microsoft-com:vml" Requires="v">
                <p:oleObj spid="_x0000_s5314" name="Equation" r:id="rId5" imgW="965200" imgH="444500" progId="Equation.3">
                  <p:embed/>
                </p:oleObj>
              </mc:Choice>
              <mc:Fallback>
                <p:oleObj name="Equation" r:id="rId5" imgW="965200" imgH="444500" progId="Equation.3">
                  <p:embed/>
                  <p:pic>
                    <p:nvPicPr>
                      <p:cNvPr id="0" name=""/>
                      <p:cNvPicPr/>
                      <p:nvPr/>
                    </p:nvPicPr>
                    <p:blipFill>
                      <a:blip r:embed="rId6"/>
                      <a:stretch>
                        <a:fillRect/>
                      </a:stretch>
                    </p:blipFill>
                    <p:spPr>
                      <a:xfrm>
                        <a:off x="3561554" y="2238154"/>
                        <a:ext cx="2052637" cy="946150"/>
                      </a:xfrm>
                      <a:prstGeom prst="rect">
                        <a:avLst/>
                      </a:prstGeom>
                    </p:spPr>
                  </p:pic>
                </p:oleObj>
              </mc:Fallback>
            </mc:AlternateContent>
          </a:graphicData>
        </a:graphic>
      </p:graphicFrame>
      <p:sp>
        <p:nvSpPr>
          <p:cNvPr id="15" name="TextBox 14"/>
          <p:cNvSpPr txBox="1"/>
          <p:nvPr/>
        </p:nvSpPr>
        <p:spPr>
          <a:xfrm>
            <a:off x="88801" y="2234644"/>
            <a:ext cx="3472753" cy="523220"/>
          </a:xfrm>
          <a:prstGeom prst="rect">
            <a:avLst/>
          </a:prstGeom>
          <a:noFill/>
        </p:spPr>
        <p:txBody>
          <a:bodyPr wrap="square" rtlCol="0">
            <a:spAutoFit/>
          </a:bodyPr>
          <a:lstStyle/>
          <a:p>
            <a:r>
              <a:rPr lang="en-US" sz="1400" dirty="0"/>
              <a:t>Keep all 6+2 coupling parameters floating, </a:t>
            </a:r>
            <a:r>
              <a:rPr lang="en-US" sz="1400" dirty="0" smtClean="0"/>
              <a:t> but assume either </a:t>
            </a:r>
            <a:r>
              <a:rPr lang="en-US" sz="1400" i="1" dirty="0" smtClean="0"/>
              <a:t>BR</a:t>
            </a:r>
            <a:r>
              <a:rPr lang="en-US" sz="1400" i="1" baseline="-25000" dirty="0" smtClean="0"/>
              <a:t>BSM</a:t>
            </a:r>
            <a:r>
              <a:rPr lang="en-US" sz="1400" i="1" dirty="0" smtClean="0"/>
              <a:t> </a:t>
            </a:r>
            <a:r>
              <a:rPr lang="en-US" sz="1400" i="1" dirty="0"/>
              <a:t>= </a:t>
            </a:r>
            <a:r>
              <a:rPr lang="en-US" sz="1400" i="1" dirty="0" smtClean="0"/>
              <a:t>0 orκ</a:t>
            </a:r>
            <a:r>
              <a:rPr lang="en-US" sz="1400" i="1" baseline="-25000" dirty="0" smtClean="0"/>
              <a:t>W</a:t>
            </a:r>
            <a:r>
              <a:rPr lang="en-US" sz="1400" i="1" dirty="0"/>
              <a:t>,κ</a:t>
            </a:r>
            <a:r>
              <a:rPr lang="en-US" sz="1400" i="1" baseline="-25000" dirty="0"/>
              <a:t>Z</a:t>
            </a:r>
            <a:r>
              <a:rPr lang="en-US" sz="1400" i="1" dirty="0"/>
              <a:t>≤</a:t>
            </a:r>
            <a:r>
              <a:rPr lang="en-US" sz="1400" i="1" dirty="0" smtClean="0"/>
              <a:t>1</a:t>
            </a:r>
            <a:endParaRPr lang="en-US" dirty="0"/>
          </a:p>
        </p:txBody>
      </p:sp>
      <p:pic>
        <p:nvPicPr>
          <p:cNvPr id="2" name="Picture 1" descr="fig_16.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5153587" y="2913045"/>
            <a:ext cx="3485674" cy="4241153"/>
          </a:xfrm>
          <a:prstGeom prst="rect">
            <a:avLst/>
          </a:prstGeom>
        </p:spPr>
      </p:pic>
      <p:sp>
        <p:nvSpPr>
          <p:cNvPr id="14" name="TextBox 13"/>
          <p:cNvSpPr txBox="1"/>
          <p:nvPr/>
        </p:nvSpPr>
        <p:spPr>
          <a:xfrm>
            <a:off x="5347264" y="4433164"/>
            <a:ext cx="2325655" cy="276999"/>
          </a:xfrm>
          <a:prstGeom prst="rect">
            <a:avLst/>
          </a:prstGeom>
          <a:noFill/>
        </p:spPr>
        <p:txBody>
          <a:bodyPr wrap="none" rtlCol="0">
            <a:spAutoFit/>
          </a:bodyPr>
          <a:lstStyle/>
          <a:p>
            <a:r>
              <a:rPr lang="en-US" sz="1200" i="1" dirty="0" smtClean="0"/>
              <a:t>p-value for data-SM prediction 11%</a:t>
            </a:r>
            <a:endParaRPr lang="en-US" sz="1200" i="1" dirty="0"/>
          </a:p>
        </p:txBody>
      </p:sp>
      <p:pic>
        <p:nvPicPr>
          <p:cNvPr id="6" name="Picture 5" descr="figaux_05.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158690" y="2890339"/>
            <a:ext cx="3950090" cy="3985233"/>
          </a:xfrm>
          <a:prstGeom prst="rect">
            <a:avLst/>
          </a:prstGeom>
        </p:spPr>
      </p:pic>
    </p:spTree>
    <p:extLst>
      <p:ext uri="{BB962C8B-B14F-4D97-AF65-F5344CB8AC3E}">
        <p14:creationId xmlns:p14="http://schemas.microsoft.com/office/powerpoint/2010/main" val="10073920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908664"/>
            <a:ext cx="8890000" cy="4949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19CA7012-1BDA-A146-9191-F848B856F08A}" type="slidenum">
              <a:rPr lang="en-US" smtClean="0"/>
              <a:t>42</a:t>
            </a:fld>
            <a:endParaRPr lang="en-US"/>
          </a:p>
        </p:txBody>
      </p:sp>
      <p:sp>
        <p:nvSpPr>
          <p:cNvPr id="9" name="Title 1"/>
          <p:cNvSpPr txBox="1">
            <a:spLocks/>
          </p:cNvSpPr>
          <p:nvPr/>
        </p:nvSpPr>
        <p:spPr>
          <a:xfrm>
            <a:off x="127000" y="218141"/>
            <a:ext cx="8890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4400" dirty="0" err="1" smtClean="0">
                <a:solidFill>
                  <a:srgbClr val="000000"/>
                </a:solidFill>
              </a:rPr>
              <a:t>κ</a:t>
            </a:r>
            <a:r>
              <a:rPr lang="en-US" sz="4400" dirty="0" smtClean="0">
                <a:solidFill>
                  <a:srgbClr val="000000"/>
                </a:solidFill>
              </a:rPr>
              <a:t>-Parameterization</a:t>
            </a:r>
            <a:r>
              <a:rPr lang="en-US" dirty="0" smtClean="0">
                <a:solidFill>
                  <a:srgbClr val="000000"/>
                </a:solidFill>
              </a:rPr>
              <a:t/>
            </a:r>
            <a:br>
              <a:rPr lang="en-US" dirty="0" smtClean="0">
                <a:solidFill>
                  <a:srgbClr val="000000"/>
                </a:solidFill>
              </a:rPr>
            </a:br>
            <a:r>
              <a:rPr lang="en-US" sz="3200" dirty="0" smtClean="0">
                <a:solidFill>
                  <a:srgbClr val="000000"/>
                </a:solidFill>
              </a:rPr>
              <a:t>Allowing for BSM contributions</a:t>
            </a:r>
            <a:endParaRPr lang="en-US" sz="3200" dirty="0">
              <a:solidFill>
                <a:srgbClr val="000000"/>
              </a:solidFill>
            </a:endParaRPr>
          </a:p>
        </p:txBody>
      </p:sp>
      <p:sp>
        <p:nvSpPr>
          <p:cNvPr id="10" name="TextBox 9"/>
          <p:cNvSpPr txBox="1"/>
          <p:nvPr/>
        </p:nvSpPr>
        <p:spPr>
          <a:xfrm>
            <a:off x="211667" y="1908664"/>
            <a:ext cx="1227667" cy="369332"/>
          </a:xfrm>
          <a:prstGeom prst="rect">
            <a:avLst/>
          </a:prstGeom>
          <a:noFill/>
        </p:spPr>
        <p:txBody>
          <a:bodyPr wrap="square" rtlCol="0">
            <a:spAutoFit/>
          </a:bodyPr>
          <a:lstStyle/>
          <a:p>
            <a:r>
              <a:rPr lang="en-US" dirty="0">
                <a:solidFill>
                  <a:srgbClr val="FF0000"/>
                </a:solidFill>
              </a:rPr>
              <a:t>2</a:t>
            </a:r>
            <a:r>
              <a:rPr lang="en-US" dirty="0" smtClean="0">
                <a:solidFill>
                  <a:srgbClr val="FF0000"/>
                </a:solidFill>
              </a:rPr>
              <a:t>.</a:t>
            </a:r>
            <a:endParaRPr lang="en-US" dirty="0">
              <a:solidFill>
                <a:srgbClr val="FF0000"/>
              </a:solidFill>
            </a:endParaRPr>
          </a:p>
        </p:txBody>
      </p:sp>
      <p:sp>
        <p:nvSpPr>
          <p:cNvPr id="11" name="TextBox 10"/>
          <p:cNvSpPr txBox="1"/>
          <p:nvPr/>
        </p:nvSpPr>
        <p:spPr>
          <a:xfrm>
            <a:off x="659845" y="2128093"/>
            <a:ext cx="4153197" cy="646331"/>
          </a:xfrm>
          <a:prstGeom prst="rect">
            <a:avLst/>
          </a:prstGeom>
          <a:noFill/>
        </p:spPr>
        <p:txBody>
          <a:bodyPr wrap="square" rtlCol="0">
            <a:spAutoFit/>
          </a:bodyPr>
          <a:lstStyle/>
          <a:p>
            <a:r>
              <a:rPr lang="en-US" dirty="0">
                <a:solidFill>
                  <a:srgbClr val="000000"/>
                </a:solidFill>
              </a:rPr>
              <a:t>Constraints on Higgs couplings allowing BSM physics in loops &amp; decays </a:t>
            </a:r>
          </a:p>
        </p:txBody>
      </p:sp>
      <p:graphicFrame>
        <p:nvGraphicFramePr>
          <p:cNvPr id="13" name="Object 12"/>
          <p:cNvGraphicFramePr>
            <a:graphicFrameLocks noChangeAspect="1"/>
          </p:cNvGraphicFramePr>
          <p:nvPr>
            <p:extLst>
              <p:ext uri="{D42A27DB-BD31-4B8C-83A1-F6EECF244321}">
                <p14:modId xmlns:p14="http://schemas.microsoft.com/office/powerpoint/2010/main" val="4050149142"/>
              </p:ext>
            </p:extLst>
          </p:nvPr>
        </p:nvGraphicFramePr>
        <p:xfrm>
          <a:off x="1452563" y="4175135"/>
          <a:ext cx="2052637" cy="946150"/>
        </p:xfrm>
        <a:graphic>
          <a:graphicData uri="http://schemas.openxmlformats.org/presentationml/2006/ole">
            <mc:AlternateContent xmlns:mc="http://schemas.openxmlformats.org/markup-compatibility/2006">
              <mc:Choice xmlns:v="urn:schemas-microsoft-com:vml" Requires="v">
                <p:oleObj spid="_x0000_s6149" name="Equation" r:id="rId4" imgW="965200" imgH="444500" progId="Equation.3">
                  <p:embed/>
                </p:oleObj>
              </mc:Choice>
              <mc:Fallback>
                <p:oleObj name="Equation" r:id="rId4" imgW="965200" imgH="444500" progId="Equation.3">
                  <p:embed/>
                  <p:pic>
                    <p:nvPicPr>
                      <p:cNvPr id="0" name=""/>
                      <p:cNvPicPr/>
                      <p:nvPr/>
                    </p:nvPicPr>
                    <p:blipFill>
                      <a:blip r:embed="rId5"/>
                      <a:stretch>
                        <a:fillRect/>
                      </a:stretch>
                    </p:blipFill>
                    <p:spPr>
                      <a:xfrm>
                        <a:off x="1452563" y="4175135"/>
                        <a:ext cx="2052637" cy="946150"/>
                      </a:xfrm>
                      <a:prstGeom prst="rect">
                        <a:avLst/>
                      </a:prstGeom>
                    </p:spPr>
                  </p:pic>
                </p:oleObj>
              </mc:Fallback>
            </mc:AlternateContent>
          </a:graphicData>
        </a:graphic>
      </p:graphicFrame>
      <p:sp>
        <p:nvSpPr>
          <p:cNvPr id="15" name="TextBox 14"/>
          <p:cNvSpPr txBox="1"/>
          <p:nvPr/>
        </p:nvSpPr>
        <p:spPr>
          <a:xfrm>
            <a:off x="659845" y="3106927"/>
            <a:ext cx="3472753" cy="923330"/>
          </a:xfrm>
          <a:prstGeom prst="rect">
            <a:avLst/>
          </a:prstGeom>
          <a:noFill/>
        </p:spPr>
        <p:txBody>
          <a:bodyPr wrap="square" rtlCol="0">
            <a:spAutoFit/>
          </a:bodyPr>
          <a:lstStyle/>
          <a:p>
            <a:r>
              <a:rPr lang="en-US" dirty="0"/>
              <a:t>Keep all 6+2 coupling parameters floating, </a:t>
            </a:r>
            <a:r>
              <a:rPr lang="en-US" dirty="0" smtClean="0"/>
              <a:t> but assume either </a:t>
            </a:r>
            <a:r>
              <a:rPr lang="en-US" i="1" dirty="0" smtClean="0"/>
              <a:t>BR</a:t>
            </a:r>
            <a:r>
              <a:rPr lang="en-US" i="1" baseline="-25000" dirty="0" smtClean="0"/>
              <a:t>BSM</a:t>
            </a:r>
            <a:r>
              <a:rPr lang="en-US" i="1" dirty="0" smtClean="0"/>
              <a:t> </a:t>
            </a:r>
            <a:r>
              <a:rPr lang="en-US" i="1" dirty="0"/>
              <a:t>= </a:t>
            </a:r>
            <a:r>
              <a:rPr lang="en-US" i="1" dirty="0" smtClean="0"/>
              <a:t>0 orκ</a:t>
            </a:r>
            <a:r>
              <a:rPr lang="en-US" i="1" baseline="-25000" dirty="0" smtClean="0"/>
              <a:t>W</a:t>
            </a:r>
            <a:r>
              <a:rPr lang="en-US" i="1" dirty="0"/>
              <a:t>,κ</a:t>
            </a:r>
            <a:r>
              <a:rPr lang="en-US" i="1" baseline="-25000" dirty="0"/>
              <a:t>Z</a:t>
            </a:r>
            <a:r>
              <a:rPr lang="en-US" i="1" dirty="0"/>
              <a:t>≤</a:t>
            </a:r>
            <a:r>
              <a:rPr lang="en-US" i="1" dirty="0" smtClean="0"/>
              <a:t>1</a:t>
            </a:r>
            <a:endParaRPr lang="en-US" dirty="0"/>
          </a:p>
        </p:txBody>
      </p:sp>
      <p:pic>
        <p:nvPicPr>
          <p:cNvPr id="6" name="Picture 5" descr="figaux_05.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4524476" y="2069165"/>
            <a:ext cx="4346190" cy="4384857"/>
          </a:xfrm>
          <a:prstGeom prst="rect">
            <a:avLst/>
          </a:prstGeom>
        </p:spPr>
      </p:pic>
    </p:spTree>
    <p:extLst>
      <p:ext uri="{BB962C8B-B14F-4D97-AF65-F5344CB8AC3E}">
        <p14:creationId xmlns:p14="http://schemas.microsoft.com/office/powerpoint/2010/main" val="316628421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908664"/>
            <a:ext cx="9144000" cy="4949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30408" y="2528869"/>
            <a:ext cx="6346582" cy="3935057"/>
          </a:xfrm>
        </p:spPr>
        <p:txBody>
          <a:bodyPr>
            <a:normAutofit fontScale="77500" lnSpcReduction="20000"/>
          </a:bodyPr>
          <a:lstStyle/>
          <a:p>
            <a:pPr>
              <a:buFont typeface="Wingdings" charset="2"/>
              <a:buChar char="Ø"/>
            </a:pPr>
            <a:r>
              <a:rPr lang="en-US" dirty="0" smtClean="0"/>
              <a:t>Take </a:t>
            </a:r>
            <a:r>
              <a:rPr lang="en-US" dirty="0" err="1" smtClean="0"/>
              <a:t>gg</a:t>
            </a:r>
            <a:r>
              <a:rPr lang="en-US" dirty="0" err="1"/>
              <a:t>→</a:t>
            </a:r>
            <a:r>
              <a:rPr lang="en-US" dirty="0" err="1" smtClean="0"/>
              <a:t>H</a:t>
            </a:r>
            <a:r>
              <a:rPr lang="en-US" dirty="0" err="1"/>
              <a:t>→</a:t>
            </a:r>
            <a:r>
              <a:rPr lang="en-US" dirty="0" err="1" smtClean="0"/>
              <a:t>ZZ</a:t>
            </a:r>
            <a:r>
              <a:rPr lang="en-US" dirty="0" smtClean="0"/>
              <a:t> as a reference because of its small systematic uncertainties</a:t>
            </a:r>
          </a:p>
          <a:p>
            <a:pPr>
              <a:buFont typeface="Wingdings" charset="2"/>
              <a:buChar char="Ø"/>
            </a:pPr>
            <a:r>
              <a:rPr lang="en-US" dirty="0" smtClean="0"/>
              <a:t>Then use ratios of </a:t>
            </a:r>
            <a:r>
              <a:rPr lang="en-US" dirty="0" err="1" smtClean="0"/>
              <a:t>σand</a:t>
            </a:r>
            <a:r>
              <a:rPr lang="en-US" dirty="0" smtClean="0"/>
              <a:t> BR:</a:t>
            </a:r>
          </a:p>
          <a:p>
            <a:pPr>
              <a:buFont typeface="Wingdings" charset="2"/>
              <a:buChar char="Ø"/>
            </a:pPr>
            <a:endParaRPr lang="en-US" dirty="0">
              <a:solidFill>
                <a:srgbClr val="000090"/>
              </a:solidFill>
              <a:latin typeface="Brush Script MT Italic"/>
              <a:cs typeface="Brush Script MT Italic"/>
            </a:endParaRPr>
          </a:p>
          <a:p>
            <a:pPr>
              <a:buFont typeface="Wingdings" charset="2"/>
              <a:buChar char="Ø"/>
            </a:pPr>
            <a:r>
              <a:rPr lang="en-US" dirty="0"/>
              <a:t>The combined fit results can be presented as a function of nine parameters of interest: one reference cross section times branching ratio, </a:t>
            </a:r>
            <a:r>
              <a:rPr lang="en-US" dirty="0" err="1"/>
              <a:t>σ</a:t>
            </a:r>
            <a:r>
              <a:rPr lang="en-US" dirty="0"/>
              <a:t>(</a:t>
            </a:r>
            <a:r>
              <a:rPr lang="en-US" dirty="0" err="1"/>
              <a:t>gg</a:t>
            </a:r>
            <a:r>
              <a:rPr lang="en-US" dirty="0"/>
              <a:t> → </a:t>
            </a:r>
            <a:r>
              <a:rPr lang="en-US" i="1" dirty="0"/>
              <a:t>H </a:t>
            </a:r>
            <a:r>
              <a:rPr lang="en-US" dirty="0"/>
              <a:t>→ </a:t>
            </a:r>
            <a:r>
              <a:rPr lang="en-US" i="1" dirty="0"/>
              <a:t>ZZ), </a:t>
            </a:r>
            <a:r>
              <a:rPr lang="en-US" dirty="0"/>
              <a:t>four ratios of production cross sections, </a:t>
            </a:r>
            <a:r>
              <a:rPr lang="en-US" dirty="0" err="1"/>
              <a:t>σ</a:t>
            </a:r>
            <a:r>
              <a:rPr lang="en-US" baseline="-25000" dirty="0" err="1"/>
              <a:t>i</a:t>
            </a:r>
            <a:r>
              <a:rPr lang="en-US" dirty="0"/>
              <a:t>/</a:t>
            </a:r>
            <a:r>
              <a:rPr lang="en-US" dirty="0" err="1"/>
              <a:t>σ</a:t>
            </a:r>
            <a:r>
              <a:rPr lang="en-US" baseline="-25000" dirty="0" err="1"/>
              <a:t>ggF</a:t>
            </a:r>
            <a:r>
              <a:rPr lang="en-US" dirty="0"/>
              <a:t> and four ratios of branching ratios, </a:t>
            </a:r>
            <a:r>
              <a:rPr lang="en-US" dirty="0" err="1"/>
              <a:t>BR</a:t>
            </a:r>
            <a:r>
              <a:rPr lang="en-US" baseline="30000" dirty="0" err="1"/>
              <a:t>f</a:t>
            </a:r>
            <a:r>
              <a:rPr lang="en-US" dirty="0"/>
              <a:t> /</a:t>
            </a:r>
            <a:r>
              <a:rPr lang="en-US" dirty="0" smtClean="0"/>
              <a:t>BR</a:t>
            </a:r>
            <a:r>
              <a:rPr lang="en-US" baseline="30000" dirty="0" smtClean="0"/>
              <a:t>ZZ.</a:t>
            </a:r>
          </a:p>
          <a:p>
            <a:pPr>
              <a:buFont typeface="Wingdings" charset="2"/>
              <a:buChar char="Ø"/>
            </a:pPr>
            <a:r>
              <a:rPr lang="en-US" b="1" dirty="0" smtClean="0"/>
              <a:t>The ratios are independent of the theoretical predictions on the Inclusive cross sections and BR’s</a:t>
            </a:r>
            <a:endParaRPr lang="en-US" b="1" dirty="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19CA7012-1BDA-A146-9191-F848B856F08A}" type="slidenum">
              <a:rPr lang="en-US" smtClean="0"/>
              <a:t>43</a:t>
            </a:fld>
            <a:endParaRPr lang="en-US"/>
          </a:p>
        </p:txBody>
      </p:sp>
      <p:pic>
        <p:nvPicPr>
          <p:cNvPr id="6" name="Picture 5"/>
          <p:cNvPicPr>
            <a:picLocks noChangeAspect="1"/>
          </p:cNvPicPr>
          <p:nvPr/>
        </p:nvPicPr>
        <p:blipFill>
          <a:blip r:embed="rId3"/>
          <a:stretch>
            <a:fillRect/>
          </a:stretch>
        </p:blipFill>
        <p:spPr>
          <a:xfrm>
            <a:off x="861990" y="3488908"/>
            <a:ext cx="5715000" cy="787400"/>
          </a:xfrm>
          <a:prstGeom prst="rect">
            <a:avLst/>
          </a:prstGeom>
        </p:spPr>
      </p:pic>
      <p:sp>
        <p:nvSpPr>
          <p:cNvPr id="9" name="Title 1"/>
          <p:cNvSpPr txBox="1">
            <a:spLocks/>
          </p:cNvSpPr>
          <p:nvPr/>
        </p:nvSpPr>
        <p:spPr>
          <a:xfrm>
            <a:off x="170095" y="231739"/>
            <a:ext cx="8833577"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dirty="0" smtClean="0">
                <a:solidFill>
                  <a:srgbClr val="000000"/>
                </a:solidFill>
              </a:rPr>
              <a:t>Parameterization using ratios of cross sections and branching ratios</a:t>
            </a:r>
            <a:endParaRPr lang="en-US" dirty="0">
              <a:solidFill>
                <a:srgbClr val="000000"/>
              </a:solidFill>
            </a:endParaRPr>
          </a:p>
        </p:txBody>
      </p:sp>
      <p:pic>
        <p:nvPicPr>
          <p:cNvPr id="2" name="Picture 1" descr="tab_06.pdf"/>
          <p:cNvPicPr>
            <a:picLocks noChangeAspect="1"/>
          </p:cNvPicPr>
          <p:nvPr/>
        </p:nvPicPr>
        <p:blipFill rotWithShape="1">
          <a:blip r:embed="rId4">
            <a:extLst>
              <a:ext uri="{28A0092B-C50C-407E-A947-70E740481C1C}">
                <a14:useLocalDpi xmlns:a14="http://schemas.microsoft.com/office/drawing/2010/main" val="0"/>
              </a:ext>
            </a:extLst>
          </a:blip>
          <a:srcRect l="6840" r="61442"/>
          <a:stretch/>
        </p:blipFill>
        <p:spPr>
          <a:xfrm>
            <a:off x="6730938" y="2941969"/>
            <a:ext cx="2198171" cy="2668678"/>
          </a:xfrm>
          <a:prstGeom prst="rect">
            <a:avLst/>
          </a:prstGeom>
          <a:ln>
            <a:solidFill>
              <a:schemeClr val="tx1"/>
            </a:solidFill>
          </a:ln>
        </p:spPr>
      </p:pic>
      <p:sp>
        <p:nvSpPr>
          <p:cNvPr id="10" name="Footer Placeholder 3"/>
          <p:cNvSpPr txBox="1">
            <a:spLocks/>
          </p:cNvSpPr>
          <p:nvPr/>
        </p:nvSpPr>
        <p:spPr>
          <a:xfrm>
            <a:off x="1561447" y="6298162"/>
            <a:ext cx="31555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Lancaster University, HEFT 2017</a:t>
            </a:r>
            <a:endParaRPr lang="en-US" dirty="0"/>
          </a:p>
        </p:txBody>
      </p:sp>
    </p:spTree>
    <p:extLst>
      <p:ext uri="{BB962C8B-B14F-4D97-AF65-F5344CB8AC3E}">
        <p14:creationId xmlns:p14="http://schemas.microsoft.com/office/powerpoint/2010/main" val="276807259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95" y="231739"/>
            <a:ext cx="8833577" cy="1143000"/>
          </a:xfrm>
        </p:spPr>
        <p:txBody>
          <a:bodyPr/>
          <a:lstStyle/>
          <a:p>
            <a:r>
              <a:rPr lang="en-US" sz="4000" dirty="0"/>
              <a:t>Parameterization using ratios of cross sections and branching ratios</a:t>
            </a:r>
          </a:p>
        </p:txBody>
      </p:sp>
      <p:sp>
        <p:nvSpPr>
          <p:cNvPr id="3" name="Content Placeholder 2"/>
          <p:cNvSpPr>
            <a:spLocks noGrp="1"/>
          </p:cNvSpPr>
          <p:nvPr>
            <p:ph idx="1"/>
          </p:nvPr>
        </p:nvSpPr>
        <p:spPr>
          <a:xfrm>
            <a:off x="5122332" y="2300112"/>
            <a:ext cx="3881340" cy="4056238"/>
          </a:xfrm>
        </p:spPr>
        <p:txBody>
          <a:bodyPr>
            <a:normAutofit fontScale="77500" lnSpcReduction="20000"/>
          </a:bodyPr>
          <a:lstStyle/>
          <a:p>
            <a:pPr>
              <a:buFont typeface="Wingdings" charset="2"/>
              <a:buChar char="Ø"/>
            </a:pPr>
            <a:r>
              <a:rPr lang="en-US" dirty="0" smtClean="0"/>
              <a:t>Results generally agree with SM</a:t>
            </a:r>
          </a:p>
          <a:p>
            <a:pPr>
              <a:buFont typeface="Wingdings" charset="2"/>
              <a:buChar char="Ø"/>
            </a:pPr>
            <a:r>
              <a:rPr lang="en-US" dirty="0" smtClean="0"/>
              <a:t>The p-value of the compatibility between the data and the SM predictions is 16%</a:t>
            </a:r>
          </a:p>
          <a:p>
            <a:pPr>
              <a:buFont typeface="Wingdings" charset="2"/>
              <a:buChar char="Ø"/>
            </a:pPr>
            <a:r>
              <a:rPr lang="en-US" dirty="0"/>
              <a:t>Largest difference is seen in </a:t>
            </a:r>
            <a:r>
              <a:rPr lang="en-US" dirty="0" err="1"/>
              <a:t>BR</a:t>
            </a:r>
            <a:r>
              <a:rPr lang="en-US" baseline="-25000" dirty="0" err="1"/>
              <a:t>bb</a:t>
            </a:r>
            <a:r>
              <a:rPr lang="en-US" dirty="0" smtClean="0"/>
              <a:t>/BR</a:t>
            </a:r>
            <a:r>
              <a:rPr lang="en-US" baseline="-25000" dirty="0" smtClean="0"/>
              <a:t>ZZ</a:t>
            </a:r>
            <a:r>
              <a:rPr lang="en-US" dirty="0"/>
              <a:t>, at the level of 2.4 </a:t>
            </a:r>
            <a:r>
              <a:rPr lang="en-US" dirty="0" err="1" smtClean="0"/>
              <a:t>σ</a:t>
            </a:r>
            <a:endParaRPr lang="en-US" dirty="0" smtClean="0"/>
          </a:p>
          <a:p>
            <a:pPr lvl="1">
              <a:buFont typeface="Wingdings" charset="2"/>
              <a:buChar char="Ø"/>
            </a:pPr>
            <a:r>
              <a:rPr lang="en-US" dirty="0" smtClean="0"/>
              <a:t>Effect mainly coming from large ZH and </a:t>
            </a:r>
            <a:r>
              <a:rPr lang="en-US" dirty="0" err="1" smtClean="0"/>
              <a:t>ttH</a:t>
            </a:r>
            <a:r>
              <a:rPr lang="en-US" dirty="0" smtClean="0"/>
              <a:t> </a:t>
            </a:r>
            <a:r>
              <a:rPr lang="en-US" dirty="0"/>
              <a:t>(both </a:t>
            </a:r>
            <a:r>
              <a:rPr lang="en-US" dirty="0" smtClean="0"/>
              <a:t>ratios </a:t>
            </a:r>
            <a:r>
              <a:rPr lang="en-US" dirty="0" err="1"/>
              <a:t>σ</a:t>
            </a:r>
            <a:r>
              <a:rPr lang="en-US" baseline="-25000" dirty="0" err="1"/>
              <a:t>i</a:t>
            </a:r>
            <a:r>
              <a:rPr lang="en-US" dirty="0"/>
              <a:t>/</a:t>
            </a:r>
            <a:r>
              <a:rPr lang="en-US" dirty="0" err="1"/>
              <a:t>σ</a:t>
            </a:r>
            <a:r>
              <a:rPr lang="en-US" baseline="-25000" dirty="0" err="1"/>
              <a:t>ggF</a:t>
            </a:r>
            <a:r>
              <a:rPr lang="en-US" dirty="0"/>
              <a:t> ~ 3) </a:t>
            </a:r>
            <a:r>
              <a:rPr lang="en-US" dirty="0" smtClean="0"/>
              <a:t>because </a:t>
            </a:r>
            <a:r>
              <a:rPr lang="en-US" dirty="0" err="1" smtClean="0"/>
              <a:t>Hbb</a:t>
            </a:r>
            <a:r>
              <a:rPr lang="en-US" dirty="0" smtClean="0"/>
              <a:t> does not contribute to the observed excesses.</a:t>
            </a:r>
            <a:endParaRPr lang="en-US" dirty="0"/>
          </a:p>
        </p:txBody>
      </p:sp>
      <p:sp>
        <p:nvSpPr>
          <p:cNvPr id="4" name="Footer Placeholder 3"/>
          <p:cNvSpPr>
            <a:spLocks noGrp="1"/>
          </p:cNvSpPr>
          <p:nvPr>
            <p:ph type="ftr" sz="quarter" idx="11"/>
          </p:nvPr>
        </p:nvSpPr>
        <p:spPr/>
        <p:txBody>
          <a:bodyPr/>
          <a:lstStyle/>
          <a:p>
            <a:r>
              <a:rPr lang="en-US" smtClean="0"/>
              <a:t>Kathryn Grimm</a:t>
            </a:r>
            <a:endParaRPr lang="en-US" dirty="0"/>
          </a:p>
        </p:txBody>
      </p:sp>
      <p:sp>
        <p:nvSpPr>
          <p:cNvPr id="5" name="Slide Number Placeholder 4"/>
          <p:cNvSpPr>
            <a:spLocks noGrp="1"/>
          </p:cNvSpPr>
          <p:nvPr>
            <p:ph type="sldNum" sz="quarter" idx="12"/>
          </p:nvPr>
        </p:nvSpPr>
        <p:spPr/>
        <p:txBody>
          <a:bodyPr/>
          <a:lstStyle/>
          <a:p>
            <a:fld id="{19CA7012-1BDA-A146-9191-F848B856F08A}" type="slidenum">
              <a:rPr lang="en-US" smtClean="0"/>
              <a:t>44</a:t>
            </a:fld>
            <a:endParaRPr lang="en-US"/>
          </a:p>
        </p:txBody>
      </p:sp>
      <p:pic>
        <p:nvPicPr>
          <p:cNvPr id="6" name="Picture 5" descr="RatioWRTzz_fig_07.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219" y="1629154"/>
            <a:ext cx="4532726" cy="5092321"/>
          </a:xfrm>
          <a:prstGeom prst="rect">
            <a:avLst/>
          </a:prstGeom>
        </p:spPr>
      </p:pic>
      <p:sp>
        <p:nvSpPr>
          <p:cNvPr id="7" name="TextBox 6"/>
          <p:cNvSpPr txBox="1"/>
          <p:nvPr/>
        </p:nvSpPr>
        <p:spPr>
          <a:xfrm>
            <a:off x="3284271" y="4823209"/>
            <a:ext cx="1505540" cy="646331"/>
          </a:xfrm>
          <a:prstGeom prst="rect">
            <a:avLst/>
          </a:prstGeom>
          <a:noFill/>
        </p:spPr>
        <p:txBody>
          <a:bodyPr wrap="none" rtlCol="0">
            <a:spAutoFit/>
          </a:bodyPr>
          <a:lstStyle/>
          <a:p>
            <a:r>
              <a:rPr lang="en-US" dirty="0" smtClean="0"/>
              <a:t>theory </a:t>
            </a:r>
            <a:r>
              <a:rPr lang="en-US" dirty="0" err="1" smtClean="0"/>
              <a:t>uncert</a:t>
            </a:r>
            <a:endParaRPr lang="en-US" dirty="0" smtClean="0"/>
          </a:p>
          <a:p>
            <a:r>
              <a:rPr lang="en-US" dirty="0" smtClean="0"/>
              <a:t>very small</a:t>
            </a:r>
            <a:endParaRPr lang="en-US" dirty="0"/>
          </a:p>
        </p:txBody>
      </p:sp>
      <p:cxnSp>
        <p:nvCxnSpPr>
          <p:cNvPr id="9" name="Straight Arrow Connector 8"/>
          <p:cNvCxnSpPr/>
          <p:nvPr/>
        </p:nvCxnSpPr>
        <p:spPr>
          <a:xfrm flipH="1" flipV="1">
            <a:off x="2642812" y="4361412"/>
            <a:ext cx="769751" cy="4617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44705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&amp; Conclusions</a:t>
            </a:r>
            <a:endParaRPr lang="en-US" dirty="0"/>
          </a:p>
        </p:txBody>
      </p:sp>
      <p:sp>
        <p:nvSpPr>
          <p:cNvPr id="3" name="Content Placeholder 2"/>
          <p:cNvSpPr>
            <a:spLocks noGrp="1"/>
          </p:cNvSpPr>
          <p:nvPr>
            <p:ph idx="1"/>
          </p:nvPr>
        </p:nvSpPr>
        <p:spPr/>
        <p:txBody>
          <a:bodyPr>
            <a:normAutofit/>
          </a:bodyPr>
          <a:lstStyle/>
          <a:p>
            <a:r>
              <a:rPr lang="en-US" dirty="0" smtClean="0"/>
              <a:t>The Run 1 ATLAS+CMS Combination represents a baseline measurement for Higgs properties. Presented in terms </a:t>
            </a:r>
            <a:r>
              <a:rPr lang="en-US" dirty="0"/>
              <a:t>of </a:t>
            </a:r>
            <a:r>
              <a:rPr lang="en-US" dirty="0" err="1" smtClean="0"/>
              <a:t>μ’s</a:t>
            </a:r>
            <a:r>
              <a:rPr lang="en-US" dirty="0" err="1"/>
              <a:t>,</a:t>
            </a:r>
            <a:r>
              <a:rPr lang="en-US" dirty="0" err="1" smtClean="0">
                <a:solidFill>
                  <a:srgbClr val="000000"/>
                </a:solidFill>
              </a:rPr>
              <a:t>κ’s</a:t>
            </a:r>
            <a:r>
              <a:rPr lang="en-US" dirty="0" smtClean="0">
                <a:solidFill>
                  <a:srgbClr val="000000"/>
                </a:solidFill>
              </a:rPr>
              <a:t> and cross section ratios.</a:t>
            </a:r>
            <a:endParaRPr lang="en-US" dirty="0" smtClean="0"/>
          </a:p>
          <a:p>
            <a:r>
              <a:rPr lang="en-US" dirty="0" smtClean="0"/>
              <a:t>More and more </a:t>
            </a:r>
            <a:r>
              <a:rPr lang="en-US" dirty="0"/>
              <a:t>p</a:t>
            </a:r>
            <a:r>
              <a:rPr lang="en-US" dirty="0" smtClean="0"/>
              <a:t>recise Higgs measurements are being made in Run 2. The form of those results is evolving, to more EFT friendly Simplified Template Cross </a:t>
            </a:r>
            <a:r>
              <a:rPr lang="en-US" dirty="0" smtClean="0"/>
              <a:t>Sections, Pseudo observables</a:t>
            </a:r>
          </a:p>
          <a:p>
            <a:r>
              <a:rPr lang="en-US" dirty="0" smtClean="0"/>
              <a:t>No significant deviations from the SM Higgs seen yet!</a:t>
            </a:r>
            <a:endParaRPr lang="en-US" dirty="0"/>
          </a:p>
        </p:txBody>
      </p:sp>
      <p:sp>
        <p:nvSpPr>
          <p:cNvPr id="4" name="Footer Placeholder 3"/>
          <p:cNvSpPr>
            <a:spLocks noGrp="1"/>
          </p:cNvSpPr>
          <p:nvPr>
            <p:ph type="ftr" sz="quarter" idx="11"/>
          </p:nvPr>
        </p:nvSpPr>
        <p:spPr/>
        <p:txBody>
          <a:bodyPr/>
          <a:lstStyle/>
          <a:p>
            <a:r>
              <a:rPr lang="en-US" smtClean="0"/>
              <a:t>Kathryn Grimm</a:t>
            </a:r>
            <a:endParaRPr lang="en-US" dirty="0"/>
          </a:p>
        </p:txBody>
      </p:sp>
      <p:sp>
        <p:nvSpPr>
          <p:cNvPr id="5" name="Slide Number Placeholder 4"/>
          <p:cNvSpPr>
            <a:spLocks noGrp="1"/>
          </p:cNvSpPr>
          <p:nvPr>
            <p:ph type="sldNum" sz="quarter" idx="12"/>
          </p:nvPr>
        </p:nvSpPr>
        <p:spPr/>
        <p:txBody>
          <a:bodyPr/>
          <a:lstStyle/>
          <a:p>
            <a:fld id="{A7D2486F-1782-2846-8CBC-0A695E99119A}" type="slidenum">
              <a:rPr lang="en-US" smtClean="0"/>
              <a:t>45</a:t>
            </a:fld>
            <a:endParaRPr lang="en-US"/>
          </a:p>
        </p:txBody>
      </p:sp>
      <p:sp>
        <p:nvSpPr>
          <p:cNvPr id="6" name="Footer Placeholder 3"/>
          <p:cNvSpPr txBox="1">
            <a:spLocks/>
          </p:cNvSpPr>
          <p:nvPr/>
        </p:nvSpPr>
        <p:spPr>
          <a:xfrm>
            <a:off x="1561447" y="6298162"/>
            <a:ext cx="31555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Lancaster University, HEFT 2017</a:t>
            </a:r>
            <a:endParaRPr lang="en-US" dirty="0"/>
          </a:p>
        </p:txBody>
      </p:sp>
    </p:spTree>
    <p:extLst>
      <p:ext uri="{BB962C8B-B14F-4D97-AF65-F5344CB8AC3E}">
        <p14:creationId xmlns:p14="http://schemas.microsoft.com/office/powerpoint/2010/main" val="1421674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46</a:t>
            </a:fld>
            <a:endParaRPr lang="en-US"/>
          </a:p>
        </p:txBody>
      </p:sp>
    </p:spTree>
    <p:extLst>
      <p:ext uri="{BB962C8B-B14F-4D97-AF65-F5344CB8AC3E}">
        <p14:creationId xmlns:p14="http://schemas.microsoft.com/office/powerpoint/2010/main" val="1520083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9CA7012-1BDA-A146-9191-F848B856F08A}" type="slidenum">
              <a:rPr lang="en-US" smtClean="0"/>
              <a:t>47</a:t>
            </a:fld>
            <a:endParaRPr lang="en-US"/>
          </a:p>
        </p:txBody>
      </p:sp>
      <p:sp>
        <p:nvSpPr>
          <p:cNvPr id="4" name="Title 1"/>
          <p:cNvSpPr txBox="1">
            <a:spLocks/>
          </p:cNvSpPr>
          <p:nvPr/>
        </p:nvSpPr>
        <p:spPr>
          <a:xfrm>
            <a:off x="147414" y="16275"/>
            <a:ext cx="8996585" cy="1143000"/>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dirty="0" smtClean="0">
                <a:solidFill>
                  <a:schemeClr val="tx1"/>
                </a:solidFill>
              </a:rPr>
              <a:t>Extracting parameters of interest</a:t>
            </a:r>
            <a:endParaRPr lang="en-US" dirty="0">
              <a:solidFill>
                <a:schemeClr val="tx1"/>
              </a:solidFill>
            </a:endParaRPr>
          </a:p>
        </p:txBody>
      </p:sp>
      <p:sp>
        <p:nvSpPr>
          <p:cNvPr id="7" name="Content Placeholder 4"/>
          <p:cNvSpPr txBox="1">
            <a:spLocks/>
          </p:cNvSpPr>
          <p:nvPr/>
        </p:nvSpPr>
        <p:spPr>
          <a:xfrm>
            <a:off x="739775" y="1307205"/>
            <a:ext cx="7662864" cy="2880887"/>
          </a:xfrm>
          <a:prstGeom prst="rect">
            <a:avLst/>
          </a:prstGeom>
        </p:spPr>
        <p:txBody>
          <a:bodyPr>
            <a:normAutofit fontScale="92500" lnSpcReduction="10000"/>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spcBef>
                <a:spcPts val="200"/>
              </a:spcBef>
              <a:buFont typeface="Wingdings" pitchFamily="2" charset="2"/>
              <a:buNone/>
            </a:pPr>
            <a:r>
              <a:rPr lang="en-US" dirty="0" smtClean="0"/>
              <a:t>Measure parameters of interest,    </a:t>
            </a:r>
          </a:p>
          <a:p>
            <a:pPr marL="0" indent="0">
              <a:spcBef>
                <a:spcPts val="200"/>
              </a:spcBef>
              <a:buFont typeface="Wingdings" pitchFamily="2" charset="2"/>
              <a:buNone/>
            </a:pPr>
            <a:r>
              <a:rPr lang="en-US" dirty="0"/>
              <a:t>	</a:t>
            </a:r>
            <a:r>
              <a:rPr lang="en-US" dirty="0" smtClean="0"/>
              <a:t>			signal </a:t>
            </a:r>
            <a:r>
              <a:rPr lang="en-US" dirty="0" smtClean="0"/>
              <a:t>strengths (μ), </a:t>
            </a:r>
          </a:p>
          <a:p>
            <a:pPr marL="0" indent="0">
              <a:spcBef>
                <a:spcPts val="200"/>
              </a:spcBef>
              <a:buFont typeface="Wingdings" pitchFamily="2" charset="2"/>
              <a:buNone/>
            </a:pPr>
            <a:r>
              <a:rPr lang="en-US" dirty="0"/>
              <a:t>	</a:t>
            </a:r>
            <a:r>
              <a:rPr lang="en-US" dirty="0" smtClean="0"/>
              <a:t>			coupling </a:t>
            </a:r>
            <a:r>
              <a:rPr lang="en-US" dirty="0" smtClean="0"/>
              <a:t>modifiers (</a:t>
            </a:r>
            <a:r>
              <a:rPr lang="en-US" dirty="0" err="1" smtClean="0"/>
              <a:t>κ</a:t>
            </a:r>
            <a:r>
              <a:rPr lang="en-US" dirty="0" smtClean="0"/>
              <a:t>), </a:t>
            </a:r>
          </a:p>
          <a:p>
            <a:pPr marL="0" indent="0">
              <a:spcBef>
                <a:spcPts val="200"/>
              </a:spcBef>
              <a:buFont typeface="Wingdings" pitchFamily="2" charset="2"/>
              <a:buNone/>
            </a:pPr>
            <a:r>
              <a:rPr lang="en-US" dirty="0"/>
              <a:t>	</a:t>
            </a:r>
            <a:r>
              <a:rPr lang="en-US" dirty="0" smtClean="0"/>
              <a:t>			production </a:t>
            </a:r>
            <a:r>
              <a:rPr lang="en-US" dirty="0" smtClean="0"/>
              <a:t>cross sections, </a:t>
            </a:r>
          </a:p>
          <a:p>
            <a:pPr marL="0" indent="0">
              <a:spcBef>
                <a:spcPts val="200"/>
              </a:spcBef>
              <a:buFont typeface="Wingdings" pitchFamily="2" charset="2"/>
              <a:buNone/>
            </a:pPr>
            <a:r>
              <a:rPr lang="en-US" dirty="0"/>
              <a:t>	</a:t>
            </a:r>
            <a:r>
              <a:rPr lang="en-US" dirty="0" smtClean="0"/>
              <a:t>			branching </a:t>
            </a:r>
            <a:r>
              <a:rPr lang="en-US" dirty="0" smtClean="0"/>
              <a:t>ratios, </a:t>
            </a:r>
          </a:p>
          <a:p>
            <a:pPr marL="0" indent="0">
              <a:spcBef>
                <a:spcPts val="200"/>
              </a:spcBef>
              <a:buFont typeface="Wingdings" pitchFamily="2" charset="2"/>
              <a:buNone/>
            </a:pPr>
            <a:r>
              <a:rPr lang="en-US" dirty="0"/>
              <a:t>	</a:t>
            </a:r>
            <a:r>
              <a:rPr lang="en-US" dirty="0" smtClean="0"/>
              <a:t>			or </a:t>
            </a:r>
            <a:r>
              <a:rPr lang="en-US" dirty="0" smtClean="0"/>
              <a:t>ratios of these quantities, </a:t>
            </a:r>
          </a:p>
          <a:p>
            <a:pPr marL="0" indent="0">
              <a:spcBef>
                <a:spcPts val="200"/>
              </a:spcBef>
              <a:buNone/>
            </a:pPr>
            <a:r>
              <a:rPr lang="en-US" dirty="0" smtClean="0"/>
              <a:t>with </a:t>
            </a:r>
            <a:r>
              <a:rPr lang="en-US" dirty="0"/>
              <a:t>Profile likelihood </a:t>
            </a:r>
            <a:r>
              <a:rPr lang="en-US" dirty="0" smtClean="0"/>
              <a:t>ratio. </a:t>
            </a:r>
            <a:r>
              <a:rPr lang="en-US" sz="2400" dirty="0"/>
              <a:t>A maximum-likelihood fit is performed on all categories simultaneously to extract the parameters of interest </a:t>
            </a:r>
            <a:endParaRPr lang="en-US" dirty="0" smtClean="0"/>
          </a:p>
          <a:p>
            <a:pPr marL="0" indent="0">
              <a:buNone/>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78845205"/>
              </p:ext>
            </p:extLst>
          </p:nvPr>
        </p:nvGraphicFramePr>
        <p:xfrm>
          <a:off x="3630330" y="2075583"/>
          <a:ext cx="260497" cy="402586"/>
        </p:xfrm>
        <a:graphic>
          <a:graphicData uri="http://schemas.openxmlformats.org/presentationml/2006/ole">
            <mc:AlternateContent xmlns:mc="http://schemas.openxmlformats.org/markup-compatibility/2006">
              <mc:Choice xmlns:v="urn:schemas-microsoft-com:vml" Requires="v">
                <p:oleObj spid="_x0000_s1161" name="Equation" r:id="rId4" imgW="139700" imgH="215900" progId="Equation.3">
                  <p:embed/>
                </p:oleObj>
              </mc:Choice>
              <mc:Fallback>
                <p:oleObj name="Equation" r:id="rId4" imgW="139700" imgH="215900" progId="Equation.3">
                  <p:embed/>
                  <p:pic>
                    <p:nvPicPr>
                      <p:cNvPr id="0" name=""/>
                      <p:cNvPicPr/>
                      <p:nvPr/>
                    </p:nvPicPr>
                    <p:blipFill>
                      <a:blip r:embed="rId5"/>
                      <a:stretch>
                        <a:fillRect/>
                      </a:stretch>
                    </p:blipFill>
                    <p:spPr>
                      <a:xfrm>
                        <a:off x="3630330" y="2075583"/>
                        <a:ext cx="260497" cy="402586"/>
                      </a:xfrm>
                      <a:prstGeom prst="rect">
                        <a:avLst/>
                      </a:prstGeom>
                    </p:spPr>
                  </p:pic>
                </p:oleObj>
              </mc:Fallback>
            </mc:AlternateContent>
          </a:graphicData>
        </a:graphic>
      </p:graphicFrame>
      <p:pic>
        <p:nvPicPr>
          <p:cNvPr id="9" name="Picture 8"/>
          <p:cNvPicPr>
            <a:picLocks noChangeAspect="1"/>
          </p:cNvPicPr>
          <p:nvPr/>
        </p:nvPicPr>
        <p:blipFill>
          <a:blip r:embed="rId6"/>
          <a:stretch>
            <a:fillRect/>
          </a:stretch>
        </p:blipFill>
        <p:spPr>
          <a:xfrm>
            <a:off x="1638503" y="4084368"/>
            <a:ext cx="2730500" cy="1181100"/>
          </a:xfrm>
          <a:prstGeom prst="rect">
            <a:avLst/>
          </a:prstGeom>
        </p:spPr>
      </p:pic>
      <p:cxnSp>
        <p:nvCxnSpPr>
          <p:cNvPr id="16" name="Straight Arrow Connector 15"/>
          <p:cNvCxnSpPr/>
          <p:nvPr/>
        </p:nvCxnSpPr>
        <p:spPr>
          <a:xfrm flipH="1">
            <a:off x="4247742" y="4462409"/>
            <a:ext cx="974327" cy="11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3760579" y="5017712"/>
            <a:ext cx="974326" cy="221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222069" y="4039211"/>
            <a:ext cx="2686290" cy="1200329"/>
          </a:xfrm>
          <a:prstGeom prst="rect">
            <a:avLst/>
          </a:prstGeom>
          <a:noFill/>
        </p:spPr>
        <p:txBody>
          <a:bodyPr wrap="none" rtlCol="0">
            <a:spAutoFit/>
          </a:bodyPr>
          <a:lstStyle/>
          <a:p>
            <a:r>
              <a:rPr lang="en-US" dirty="0" smtClean="0"/>
              <a:t>set of nuisance parameter</a:t>
            </a:r>
          </a:p>
          <a:p>
            <a:r>
              <a:rPr lang="en-US" dirty="0" smtClean="0"/>
              <a:t>values that maximize the </a:t>
            </a:r>
          </a:p>
          <a:p>
            <a:r>
              <a:rPr lang="en-US" dirty="0" smtClean="0"/>
              <a:t>likelihood for a given</a:t>
            </a:r>
          </a:p>
          <a:p>
            <a:endParaRPr lang="en-US" dirty="0"/>
          </a:p>
        </p:txBody>
      </p:sp>
      <p:sp>
        <p:nvSpPr>
          <p:cNvPr id="22" name="TextBox 21"/>
          <p:cNvSpPr txBox="1"/>
          <p:nvPr/>
        </p:nvSpPr>
        <p:spPr>
          <a:xfrm>
            <a:off x="4734905" y="5075648"/>
            <a:ext cx="3293667" cy="1200329"/>
          </a:xfrm>
          <a:prstGeom prst="rect">
            <a:avLst/>
          </a:prstGeom>
          <a:noFill/>
        </p:spPr>
        <p:txBody>
          <a:bodyPr wrap="square" rtlCol="0">
            <a:spAutoFit/>
          </a:bodyPr>
          <a:lstStyle/>
          <a:p>
            <a:r>
              <a:rPr lang="en-US" dirty="0" smtClean="0"/>
              <a:t>best fit values for nuisance parameters and parameters of interest</a:t>
            </a:r>
          </a:p>
          <a:p>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4153158563"/>
              </p:ext>
            </p:extLst>
          </p:nvPr>
        </p:nvGraphicFramePr>
        <p:xfrm>
          <a:off x="7419919" y="4558415"/>
          <a:ext cx="260497" cy="402586"/>
        </p:xfrm>
        <a:graphic>
          <a:graphicData uri="http://schemas.openxmlformats.org/presentationml/2006/ole">
            <mc:AlternateContent xmlns:mc="http://schemas.openxmlformats.org/markup-compatibility/2006">
              <mc:Choice xmlns:v="urn:schemas-microsoft-com:vml" Requires="v">
                <p:oleObj spid="_x0000_s1162" name="Equation" r:id="rId7" imgW="139700" imgH="215900" progId="Equation.3">
                  <p:embed/>
                </p:oleObj>
              </mc:Choice>
              <mc:Fallback>
                <p:oleObj name="Equation" r:id="rId7" imgW="139700" imgH="215900" progId="Equation.3">
                  <p:embed/>
                  <p:pic>
                    <p:nvPicPr>
                      <p:cNvPr id="0" name=""/>
                      <p:cNvPicPr/>
                      <p:nvPr/>
                    </p:nvPicPr>
                    <p:blipFill>
                      <a:blip r:embed="rId5"/>
                      <a:stretch>
                        <a:fillRect/>
                      </a:stretch>
                    </p:blipFill>
                    <p:spPr>
                      <a:xfrm>
                        <a:off x="7419919" y="4558415"/>
                        <a:ext cx="260497" cy="402586"/>
                      </a:xfrm>
                      <a:prstGeom prst="rect">
                        <a:avLst/>
                      </a:prstGeom>
                    </p:spPr>
                  </p:pic>
                </p:oleObj>
              </mc:Fallback>
            </mc:AlternateContent>
          </a:graphicData>
        </a:graphic>
      </p:graphicFrame>
      <p:sp>
        <p:nvSpPr>
          <p:cNvPr id="6" name="Footer Placeholder 5"/>
          <p:cNvSpPr>
            <a:spLocks noGrp="1"/>
          </p:cNvSpPr>
          <p:nvPr>
            <p:ph type="ftr" sz="quarter" idx="11"/>
          </p:nvPr>
        </p:nvSpPr>
        <p:spPr/>
        <p:txBody>
          <a:bodyPr/>
          <a:lstStyle/>
          <a:p>
            <a:r>
              <a:rPr lang="en-US" smtClean="0"/>
              <a:t>Kathryn Grimm</a:t>
            </a:r>
            <a:endParaRPr lang="en-US"/>
          </a:p>
        </p:txBody>
      </p:sp>
      <p:sp>
        <p:nvSpPr>
          <p:cNvPr id="14" name="Footer Placeholder 3"/>
          <p:cNvSpPr txBox="1">
            <a:spLocks/>
          </p:cNvSpPr>
          <p:nvPr/>
        </p:nvSpPr>
        <p:spPr>
          <a:xfrm>
            <a:off x="1561447" y="6298162"/>
            <a:ext cx="31555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Lancaster University, HEFT 2017</a:t>
            </a:r>
            <a:endParaRPr lang="en-US" dirty="0"/>
          </a:p>
        </p:txBody>
      </p:sp>
      <p:sp>
        <p:nvSpPr>
          <p:cNvPr id="8" name="Left Brace 7"/>
          <p:cNvSpPr/>
          <p:nvPr/>
        </p:nvSpPr>
        <p:spPr>
          <a:xfrm>
            <a:off x="4054022" y="1667599"/>
            <a:ext cx="314981" cy="141104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4280958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 Carlo</a:t>
            </a:r>
            <a:endParaRPr lang="en-US" dirty="0"/>
          </a:p>
        </p:txBody>
      </p:sp>
      <p:sp>
        <p:nvSpPr>
          <p:cNvPr id="3" name="Content Placeholder 2"/>
          <p:cNvSpPr>
            <a:spLocks noGrp="1"/>
          </p:cNvSpPr>
          <p:nvPr>
            <p:ph idx="1"/>
          </p:nvPr>
        </p:nvSpPr>
        <p:spPr>
          <a:xfrm>
            <a:off x="685800" y="2209800"/>
            <a:ext cx="7770813" cy="4229697"/>
          </a:xfrm>
        </p:spPr>
        <p:txBody>
          <a:bodyPr>
            <a:normAutofit fontScale="70000" lnSpcReduction="20000"/>
          </a:bodyPr>
          <a:lstStyle/>
          <a:p>
            <a:r>
              <a:rPr lang="en-US" dirty="0" smtClean="0"/>
              <a:t>ATLAS H-&gt;ZZ</a:t>
            </a:r>
          </a:p>
          <a:p>
            <a:pPr lvl="1"/>
            <a:r>
              <a:rPr lang="en-US" dirty="0" err="1" smtClean="0"/>
              <a:t>ggF</a:t>
            </a:r>
            <a:r>
              <a:rPr lang="en-US" dirty="0" smtClean="0"/>
              <a:t>: N3LO in QCD. NLO EW corrections</a:t>
            </a:r>
          </a:p>
          <a:p>
            <a:pPr lvl="2"/>
            <a:r>
              <a:rPr lang="en-US" dirty="0" smtClean="0"/>
              <a:t>Alternative: MG5_MC@NLO: NLO accuracy in QCD for 0, 1, 2 extra jets, merged with the </a:t>
            </a:r>
            <a:r>
              <a:rPr lang="en-US" dirty="0" err="1" smtClean="0"/>
              <a:t>FxFx</a:t>
            </a:r>
            <a:r>
              <a:rPr lang="en-US" dirty="0" smtClean="0"/>
              <a:t> scheme using the NNPDF30_nlo_as_0118 PDF set</a:t>
            </a:r>
          </a:p>
          <a:p>
            <a:pPr lvl="1"/>
            <a:r>
              <a:rPr lang="en-US" dirty="0" smtClean="0"/>
              <a:t>VBF: NLO QCD and EW corrections + </a:t>
            </a:r>
            <a:r>
              <a:rPr lang="en-US" dirty="0" err="1" smtClean="0"/>
              <a:t>approx</a:t>
            </a:r>
            <a:r>
              <a:rPr lang="en-US" dirty="0" smtClean="0"/>
              <a:t> NNLO QCD corrections</a:t>
            </a:r>
          </a:p>
          <a:p>
            <a:pPr lvl="1"/>
            <a:r>
              <a:rPr lang="en-US" dirty="0" smtClean="0"/>
              <a:t>VH: NNLO in QCD, NLO EW </a:t>
            </a:r>
          </a:p>
          <a:p>
            <a:pPr lvl="1"/>
            <a:r>
              <a:rPr lang="en-US" dirty="0" err="1" smtClean="0"/>
              <a:t>ttH</a:t>
            </a:r>
            <a:r>
              <a:rPr lang="en-US" dirty="0" smtClean="0"/>
              <a:t>: NLO in QCD</a:t>
            </a:r>
          </a:p>
          <a:p>
            <a:r>
              <a:rPr lang="en-US" b="1" dirty="0" smtClean="0"/>
              <a:t>CMS H-&gt;ZZ</a:t>
            </a:r>
          </a:p>
          <a:p>
            <a:pPr lvl="1"/>
            <a:r>
              <a:rPr lang="en-US" dirty="0" smtClean="0"/>
              <a:t>Signal samples: </a:t>
            </a:r>
            <a:r>
              <a:rPr lang="en-US" dirty="0" err="1" smtClean="0"/>
              <a:t>ggF</a:t>
            </a:r>
            <a:r>
              <a:rPr lang="en-US" dirty="0" smtClean="0"/>
              <a:t>, VBF, VH, </a:t>
            </a:r>
            <a:r>
              <a:rPr lang="en-US" dirty="0" err="1" smtClean="0"/>
              <a:t>ttH</a:t>
            </a:r>
            <a:r>
              <a:rPr lang="en-US" dirty="0" smtClean="0"/>
              <a:t>: generated at NLO </a:t>
            </a:r>
            <a:r>
              <a:rPr lang="en-US" dirty="0"/>
              <a:t>in </a:t>
            </a:r>
            <a:r>
              <a:rPr lang="en-US" dirty="0" err="1"/>
              <a:t>perturbative</a:t>
            </a:r>
            <a:r>
              <a:rPr lang="en-US" dirty="0"/>
              <a:t> QCD (</a:t>
            </a:r>
            <a:r>
              <a:rPr lang="en-US" dirty="0" err="1"/>
              <a:t>pQCD</a:t>
            </a:r>
            <a:r>
              <a:rPr lang="en-US" dirty="0"/>
              <a:t>) </a:t>
            </a:r>
            <a:r>
              <a:rPr lang="en-US" dirty="0" smtClean="0"/>
              <a:t>with </a:t>
            </a:r>
            <a:r>
              <a:rPr lang="en-US" dirty="0"/>
              <a:t>POWHEG </a:t>
            </a:r>
            <a:r>
              <a:rPr lang="en-US" dirty="0" smtClean="0"/>
              <a:t>2.0. </a:t>
            </a:r>
          </a:p>
          <a:p>
            <a:pPr lvl="1"/>
            <a:r>
              <a:rPr lang="en-US" dirty="0" smtClean="0"/>
              <a:t>For </a:t>
            </a:r>
            <a:r>
              <a:rPr lang="en-US" dirty="0"/>
              <a:t>WH and ZH the MINLO HVJ [23] extension </a:t>
            </a:r>
            <a:r>
              <a:rPr lang="en-US" dirty="0" smtClean="0"/>
              <a:t>of POWHEG </a:t>
            </a:r>
            <a:r>
              <a:rPr lang="en-US" dirty="0"/>
              <a:t>2.0 is used. </a:t>
            </a:r>
            <a:endParaRPr lang="en-US" dirty="0" smtClean="0"/>
          </a:p>
          <a:p>
            <a:pPr lvl="1"/>
            <a:r>
              <a:rPr lang="en-US" dirty="0" smtClean="0"/>
              <a:t>The </a:t>
            </a:r>
            <a:r>
              <a:rPr lang="en-US" dirty="0"/>
              <a:t>default </a:t>
            </a:r>
            <a:r>
              <a:rPr lang="en-US" dirty="0" err="1"/>
              <a:t>parton</a:t>
            </a:r>
            <a:r>
              <a:rPr lang="en-US" dirty="0"/>
              <a:t> distribution function (PDF) used in all simulations is </a:t>
            </a:r>
            <a:r>
              <a:rPr lang="en-US" dirty="0" smtClean="0"/>
              <a:t>NNPDF30_nlo_as_0118. </a:t>
            </a:r>
            <a:r>
              <a:rPr lang="en-US" dirty="0"/>
              <a:t>The decay of the Higgs boson to four leptons is modeled with </a:t>
            </a:r>
            <a:r>
              <a:rPr lang="en-US" dirty="0" smtClean="0"/>
              <a:t>JHUGEN. </a:t>
            </a:r>
            <a:endParaRPr lang="en-US" dirty="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48</a:t>
            </a:fld>
            <a:endParaRPr lang="en-US"/>
          </a:p>
        </p:txBody>
      </p:sp>
    </p:spTree>
    <p:extLst>
      <p:ext uri="{BB962C8B-B14F-4D97-AF65-F5344CB8AC3E}">
        <p14:creationId xmlns:p14="http://schemas.microsoft.com/office/powerpoint/2010/main" val="3628024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 Carlo</a:t>
            </a:r>
            <a:endParaRPr lang="en-US" dirty="0"/>
          </a:p>
        </p:txBody>
      </p:sp>
      <p:sp>
        <p:nvSpPr>
          <p:cNvPr id="3" name="Content Placeholder 2"/>
          <p:cNvSpPr>
            <a:spLocks noGrp="1"/>
          </p:cNvSpPr>
          <p:nvPr>
            <p:ph idx="1"/>
          </p:nvPr>
        </p:nvSpPr>
        <p:spPr>
          <a:xfrm>
            <a:off x="685800" y="2209800"/>
            <a:ext cx="7770813" cy="856016"/>
          </a:xfrm>
        </p:spPr>
        <p:txBody>
          <a:bodyPr>
            <a:normAutofit/>
          </a:bodyPr>
          <a:lstStyle/>
          <a:p>
            <a:r>
              <a:rPr lang="en-US" dirty="0" smtClean="0"/>
              <a:t>ATLAS H-</a:t>
            </a:r>
            <a:r>
              <a:rPr lang="en-US" dirty="0"/>
              <a:t>&gt;WW. ATLAS-CONF-2016-112</a:t>
            </a:r>
            <a:endParaRPr lang="en-US" dirty="0" smtClean="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49</a:t>
            </a:fld>
            <a:endParaRPr lang="en-US"/>
          </a:p>
        </p:txBody>
      </p:sp>
      <p:pic>
        <p:nvPicPr>
          <p:cNvPr id="6" name="Picture 5"/>
          <p:cNvPicPr>
            <a:picLocks noChangeAspect="1"/>
          </p:cNvPicPr>
          <p:nvPr/>
        </p:nvPicPr>
        <p:blipFill>
          <a:blip r:embed="rId3"/>
          <a:stretch>
            <a:fillRect/>
          </a:stretch>
        </p:blipFill>
        <p:spPr>
          <a:xfrm>
            <a:off x="685800" y="2748877"/>
            <a:ext cx="7886700" cy="3403600"/>
          </a:xfrm>
          <a:prstGeom prst="rect">
            <a:avLst/>
          </a:prstGeom>
        </p:spPr>
      </p:pic>
    </p:spTree>
    <p:extLst>
      <p:ext uri="{BB962C8B-B14F-4D97-AF65-F5344CB8AC3E}">
        <p14:creationId xmlns:p14="http://schemas.microsoft.com/office/powerpoint/2010/main" val="56280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Higgs Decays</a:t>
            </a:r>
            <a:endParaRPr lang="en-US" dirty="0"/>
          </a:p>
        </p:txBody>
      </p:sp>
      <p:sp>
        <p:nvSpPr>
          <p:cNvPr id="4" name="Footer Placeholder 3"/>
          <p:cNvSpPr>
            <a:spLocks noGrp="1"/>
          </p:cNvSpPr>
          <p:nvPr>
            <p:ph type="ftr" sz="quarter" idx="11"/>
          </p:nvPr>
        </p:nvSpPr>
        <p:spPr/>
        <p:txBody>
          <a:bodyPr/>
          <a:lstStyle/>
          <a:p>
            <a:r>
              <a:rPr lang="en-US" smtClean="0"/>
              <a:t>Kathryn Grimm</a:t>
            </a:r>
            <a:endParaRPr lang="en-US" dirty="0"/>
          </a:p>
        </p:txBody>
      </p:sp>
      <p:sp>
        <p:nvSpPr>
          <p:cNvPr id="5" name="Slide Number Placeholder 4"/>
          <p:cNvSpPr>
            <a:spLocks noGrp="1"/>
          </p:cNvSpPr>
          <p:nvPr>
            <p:ph type="sldNum" sz="quarter" idx="12"/>
          </p:nvPr>
        </p:nvSpPr>
        <p:spPr>
          <a:xfrm>
            <a:off x="4065413" y="6356350"/>
            <a:ext cx="533400" cy="365125"/>
          </a:xfrm>
        </p:spPr>
        <p:txBody>
          <a:bodyPr/>
          <a:lstStyle/>
          <a:p>
            <a:fld id="{19CA7012-1BDA-A146-9191-F848B856F08A}" type="slidenum">
              <a:rPr lang="en-US" smtClean="0"/>
              <a:t>5</a:t>
            </a:fld>
            <a:endParaRPr lang="en-US" dirty="0"/>
          </a:p>
        </p:txBody>
      </p:sp>
      <p:pic>
        <p:nvPicPr>
          <p:cNvPr id="8" name="Picture 7" descr="Higgs_BR_120-130.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2372" y="2306019"/>
            <a:ext cx="4106003" cy="3939445"/>
          </a:xfrm>
          <a:prstGeom prst="rect">
            <a:avLst/>
          </a:prstGeom>
        </p:spPr>
      </p:pic>
      <p:cxnSp>
        <p:nvCxnSpPr>
          <p:cNvPr id="11" name="Straight Arrow Connector 10"/>
          <p:cNvCxnSpPr/>
          <p:nvPr/>
        </p:nvCxnSpPr>
        <p:spPr>
          <a:xfrm flipV="1">
            <a:off x="7168893" y="5938110"/>
            <a:ext cx="0" cy="4182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 name="Picture 9" descr="Feynman_Hyy_3.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5857" y="4641781"/>
            <a:ext cx="1659729" cy="961607"/>
          </a:xfrm>
          <a:prstGeom prst="rect">
            <a:avLst/>
          </a:prstGeom>
        </p:spPr>
      </p:pic>
      <p:pic>
        <p:nvPicPr>
          <p:cNvPr id="12" name="Picture 11" descr="Feynman_Hyy_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1560" y="4641781"/>
            <a:ext cx="1595717" cy="924520"/>
          </a:xfrm>
          <a:prstGeom prst="rect">
            <a:avLst/>
          </a:prstGeom>
        </p:spPr>
      </p:pic>
      <p:pic>
        <p:nvPicPr>
          <p:cNvPr id="13" name="Picture 12" descr="Feynman_Hyy_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69" y="4706571"/>
            <a:ext cx="1400847" cy="811617"/>
          </a:xfrm>
          <a:prstGeom prst="rect">
            <a:avLst/>
          </a:prstGeom>
        </p:spPr>
      </p:pic>
      <p:pic>
        <p:nvPicPr>
          <p:cNvPr id="14" name="Picture 13" descr="Feynman_Htautau_Hbb.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359" y="2436808"/>
            <a:ext cx="2178259" cy="1671601"/>
          </a:xfrm>
          <a:prstGeom prst="rect">
            <a:avLst/>
          </a:prstGeom>
        </p:spPr>
      </p:pic>
      <p:pic>
        <p:nvPicPr>
          <p:cNvPr id="15" name="Picture 14" descr="Feynman_HZZ_HWW.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68136" y="2481915"/>
            <a:ext cx="2089141" cy="1626494"/>
          </a:xfrm>
          <a:prstGeom prst="rect">
            <a:avLst/>
          </a:prstGeom>
        </p:spPr>
      </p:pic>
      <p:sp>
        <p:nvSpPr>
          <p:cNvPr id="16" name="Rectangle 15"/>
          <p:cNvSpPr/>
          <p:nvPr/>
        </p:nvSpPr>
        <p:spPr>
          <a:xfrm>
            <a:off x="2723930" y="2459381"/>
            <a:ext cx="903312" cy="369332"/>
          </a:xfrm>
          <a:prstGeom prst="rect">
            <a:avLst/>
          </a:prstGeom>
        </p:spPr>
        <p:txBody>
          <a:bodyPr wrap="none">
            <a:spAutoFit/>
          </a:bodyPr>
          <a:lstStyle/>
          <a:p>
            <a:r>
              <a:rPr lang="en-US" dirty="0"/>
              <a:t>H→</a:t>
            </a:r>
            <a:r>
              <a:rPr lang="en-US" dirty="0" smtClean="0"/>
              <a:t>ZZ</a:t>
            </a:r>
            <a:endParaRPr lang="en-US" dirty="0"/>
          </a:p>
        </p:txBody>
      </p:sp>
      <p:sp>
        <p:nvSpPr>
          <p:cNvPr id="17" name="Rectangle 16"/>
          <p:cNvSpPr/>
          <p:nvPr/>
        </p:nvSpPr>
        <p:spPr>
          <a:xfrm>
            <a:off x="2723930" y="3612723"/>
            <a:ext cx="1082348" cy="369332"/>
          </a:xfrm>
          <a:prstGeom prst="rect">
            <a:avLst/>
          </a:prstGeom>
        </p:spPr>
        <p:txBody>
          <a:bodyPr wrap="none">
            <a:spAutoFit/>
          </a:bodyPr>
          <a:lstStyle/>
          <a:p>
            <a:r>
              <a:rPr lang="en-US" dirty="0"/>
              <a:t>H</a:t>
            </a:r>
            <a:r>
              <a:rPr lang="en-US" dirty="0" smtClean="0"/>
              <a:t>→WW</a:t>
            </a:r>
            <a:endParaRPr lang="en-US" dirty="0"/>
          </a:p>
        </p:txBody>
      </p:sp>
      <p:sp>
        <p:nvSpPr>
          <p:cNvPr id="18" name="Rectangle 17"/>
          <p:cNvSpPr/>
          <p:nvPr/>
        </p:nvSpPr>
        <p:spPr>
          <a:xfrm>
            <a:off x="234144" y="2644047"/>
            <a:ext cx="1062235" cy="369332"/>
          </a:xfrm>
          <a:prstGeom prst="rect">
            <a:avLst/>
          </a:prstGeom>
        </p:spPr>
        <p:txBody>
          <a:bodyPr wrap="none">
            <a:spAutoFit/>
          </a:bodyPr>
          <a:lstStyle/>
          <a:p>
            <a:r>
              <a:rPr lang="en-US" dirty="0" err="1"/>
              <a:t>H</a:t>
            </a:r>
            <a:r>
              <a:rPr lang="en-US" dirty="0" err="1" smtClean="0"/>
              <a:t>→ττ</a:t>
            </a:r>
            <a:endParaRPr lang="en-US" dirty="0"/>
          </a:p>
        </p:txBody>
      </p:sp>
      <p:sp>
        <p:nvSpPr>
          <p:cNvPr id="19" name="Rectangle 18"/>
          <p:cNvSpPr/>
          <p:nvPr/>
        </p:nvSpPr>
        <p:spPr>
          <a:xfrm>
            <a:off x="234144" y="3714617"/>
            <a:ext cx="898199" cy="369332"/>
          </a:xfrm>
          <a:prstGeom prst="rect">
            <a:avLst/>
          </a:prstGeom>
        </p:spPr>
        <p:txBody>
          <a:bodyPr wrap="none">
            <a:spAutoFit/>
          </a:bodyPr>
          <a:lstStyle/>
          <a:p>
            <a:r>
              <a:rPr lang="en-US" dirty="0" err="1"/>
              <a:t>H</a:t>
            </a:r>
            <a:r>
              <a:rPr lang="en-US" dirty="0" err="1" smtClean="0"/>
              <a:t>→bb</a:t>
            </a:r>
            <a:endParaRPr lang="en-US" i="1" dirty="0"/>
          </a:p>
        </p:txBody>
      </p:sp>
      <p:sp>
        <p:nvSpPr>
          <p:cNvPr id="20" name="Rectangle 19"/>
          <p:cNvSpPr/>
          <p:nvPr/>
        </p:nvSpPr>
        <p:spPr>
          <a:xfrm>
            <a:off x="1820618" y="5753444"/>
            <a:ext cx="1062235" cy="369332"/>
          </a:xfrm>
          <a:prstGeom prst="rect">
            <a:avLst/>
          </a:prstGeom>
        </p:spPr>
        <p:txBody>
          <a:bodyPr wrap="none">
            <a:spAutoFit/>
          </a:bodyPr>
          <a:lstStyle/>
          <a:p>
            <a:r>
              <a:rPr lang="en-US" dirty="0" err="1"/>
              <a:t>H</a:t>
            </a:r>
            <a:r>
              <a:rPr lang="en-US" dirty="0" err="1" smtClean="0"/>
              <a:t>→</a:t>
            </a:r>
            <a:r>
              <a:rPr lang="en-US" dirty="0" err="1"/>
              <a:t>γγ</a:t>
            </a:r>
            <a:endParaRPr lang="en-US" dirty="0"/>
          </a:p>
        </p:txBody>
      </p:sp>
      <p:sp>
        <p:nvSpPr>
          <p:cNvPr id="25" name="TextBox 24"/>
          <p:cNvSpPr txBox="1"/>
          <p:nvPr/>
        </p:nvSpPr>
        <p:spPr>
          <a:xfrm>
            <a:off x="1140897" y="2748308"/>
            <a:ext cx="607859" cy="307777"/>
          </a:xfrm>
          <a:prstGeom prst="rect">
            <a:avLst/>
          </a:prstGeom>
          <a:noFill/>
        </p:spPr>
        <p:txBody>
          <a:bodyPr wrap="none" rtlCol="0">
            <a:spAutoFit/>
          </a:bodyPr>
          <a:lstStyle/>
          <a:p>
            <a:r>
              <a:rPr lang="en-US" sz="1400" dirty="0">
                <a:solidFill>
                  <a:srgbClr val="3366FF"/>
                </a:solidFill>
              </a:rPr>
              <a:t>5σ</a:t>
            </a:r>
            <a:r>
              <a:rPr lang="en-US" sz="1400" dirty="0" smtClean="0">
                <a:solidFill>
                  <a:srgbClr val="3366FF"/>
                </a:solidFill>
                <a:latin typeface="Zapf Dingbats"/>
                <a:ea typeface="Zapf Dingbats"/>
                <a:cs typeface="Zapf Dingbats"/>
                <a:sym typeface="Zapf Dingbats"/>
              </a:rPr>
              <a:t>✔</a:t>
            </a:r>
            <a:endParaRPr lang="en-US" sz="1400" dirty="0">
              <a:solidFill>
                <a:srgbClr val="3366FF"/>
              </a:solidFill>
            </a:endParaRPr>
          </a:p>
        </p:txBody>
      </p:sp>
      <p:sp>
        <p:nvSpPr>
          <p:cNvPr id="26" name="TextBox 25"/>
          <p:cNvSpPr txBox="1"/>
          <p:nvPr/>
        </p:nvSpPr>
        <p:spPr>
          <a:xfrm>
            <a:off x="3584997" y="2502087"/>
            <a:ext cx="727395" cy="307777"/>
          </a:xfrm>
          <a:prstGeom prst="rect">
            <a:avLst/>
          </a:prstGeom>
          <a:noFill/>
        </p:spPr>
        <p:txBody>
          <a:bodyPr wrap="none" rtlCol="0">
            <a:spAutoFit/>
          </a:bodyPr>
          <a:lstStyle/>
          <a:p>
            <a:r>
              <a:rPr lang="en-US" sz="1400" dirty="0" smtClean="0">
                <a:solidFill>
                  <a:srgbClr val="3366FF"/>
                </a:solidFill>
              </a:rPr>
              <a:t>&gt;6σ</a:t>
            </a:r>
            <a:r>
              <a:rPr lang="en-US" sz="1400" dirty="0" smtClean="0">
                <a:solidFill>
                  <a:srgbClr val="3366FF"/>
                </a:solidFill>
                <a:latin typeface="Zapf Dingbats"/>
                <a:ea typeface="Zapf Dingbats"/>
                <a:cs typeface="Zapf Dingbats"/>
                <a:sym typeface="Zapf Dingbats"/>
              </a:rPr>
              <a:t>✔</a:t>
            </a:r>
            <a:endParaRPr lang="en-US" sz="1400" dirty="0">
              <a:solidFill>
                <a:srgbClr val="3366FF"/>
              </a:solidFill>
            </a:endParaRPr>
          </a:p>
        </p:txBody>
      </p:sp>
      <p:sp>
        <p:nvSpPr>
          <p:cNvPr id="27" name="TextBox 26"/>
          <p:cNvSpPr txBox="1"/>
          <p:nvPr/>
        </p:nvSpPr>
        <p:spPr>
          <a:xfrm>
            <a:off x="2863760" y="5814999"/>
            <a:ext cx="727395" cy="307777"/>
          </a:xfrm>
          <a:prstGeom prst="rect">
            <a:avLst/>
          </a:prstGeom>
          <a:noFill/>
        </p:spPr>
        <p:txBody>
          <a:bodyPr wrap="none" rtlCol="0">
            <a:spAutoFit/>
          </a:bodyPr>
          <a:lstStyle/>
          <a:p>
            <a:r>
              <a:rPr lang="en-US" sz="1400" dirty="0" smtClean="0">
                <a:solidFill>
                  <a:srgbClr val="3366FF"/>
                </a:solidFill>
              </a:rPr>
              <a:t>&gt;5σ</a:t>
            </a:r>
            <a:r>
              <a:rPr lang="en-US" sz="1400" dirty="0" smtClean="0">
                <a:solidFill>
                  <a:srgbClr val="3366FF"/>
                </a:solidFill>
                <a:latin typeface="Zapf Dingbats"/>
                <a:ea typeface="Zapf Dingbats"/>
                <a:cs typeface="Zapf Dingbats"/>
                <a:sym typeface="Zapf Dingbats"/>
              </a:rPr>
              <a:t>✔</a:t>
            </a:r>
            <a:endParaRPr lang="en-US" sz="1400" dirty="0">
              <a:solidFill>
                <a:srgbClr val="3366FF"/>
              </a:solidFill>
            </a:endParaRPr>
          </a:p>
        </p:txBody>
      </p:sp>
      <p:sp>
        <p:nvSpPr>
          <p:cNvPr id="28" name="TextBox 27"/>
          <p:cNvSpPr txBox="1"/>
          <p:nvPr/>
        </p:nvSpPr>
        <p:spPr>
          <a:xfrm>
            <a:off x="3673173" y="3727692"/>
            <a:ext cx="607859" cy="307777"/>
          </a:xfrm>
          <a:prstGeom prst="rect">
            <a:avLst/>
          </a:prstGeom>
          <a:noFill/>
        </p:spPr>
        <p:txBody>
          <a:bodyPr wrap="none" rtlCol="0">
            <a:spAutoFit/>
          </a:bodyPr>
          <a:lstStyle/>
          <a:p>
            <a:r>
              <a:rPr lang="en-US" sz="1400" dirty="0">
                <a:solidFill>
                  <a:srgbClr val="3366FF"/>
                </a:solidFill>
              </a:rPr>
              <a:t>5σ</a:t>
            </a:r>
            <a:r>
              <a:rPr lang="en-US" sz="1400" dirty="0" smtClean="0">
                <a:solidFill>
                  <a:srgbClr val="3366FF"/>
                </a:solidFill>
                <a:latin typeface="Zapf Dingbats"/>
                <a:ea typeface="Zapf Dingbats"/>
                <a:cs typeface="Zapf Dingbats"/>
                <a:sym typeface="Zapf Dingbats"/>
              </a:rPr>
              <a:t>✔</a:t>
            </a:r>
            <a:endParaRPr lang="en-US" sz="1400" dirty="0">
              <a:solidFill>
                <a:srgbClr val="3366FF"/>
              </a:solidFill>
            </a:endParaRPr>
          </a:p>
        </p:txBody>
      </p:sp>
      <p:sp>
        <p:nvSpPr>
          <p:cNvPr id="29" name="Rectangle 28"/>
          <p:cNvSpPr/>
          <p:nvPr/>
        </p:nvSpPr>
        <p:spPr>
          <a:xfrm>
            <a:off x="1038723" y="3789874"/>
            <a:ext cx="637428" cy="307777"/>
          </a:xfrm>
          <a:prstGeom prst="rect">
            <a:avLst/>
          </a:prstGeom>
        </p:spPr>
        <p:txBody>
          <a:bodyPr wrap="none">
            <a:spAutoFit/>
          </a:bodyPr>
          <a:lstStyle/>
          <a:p>
            <a:r>
              <a:rPr lang="en-US" sz="1400" i="1" dirty="0" smtClean="0">
                <a:solidFill>
                  <a:srgbClr val="3366FF"/>
                </a:solidFill>
              </a:rPr>
              <a:t>2.6</a:t>
            </a:r>
            <a:r>
              <a:rPr lang="en-US" sz="1400" dirty="0">
                <a:solidFill>
                  <a:srgbClr val="3366FF"/>
                </a:solidFill>
              </a:rPr>
              <a:t>σ</a:t>
            </a:r>
            <a:endParaRPr lang="en-US" sz="1400" i="1" dirty="0">
              <a:solidFill>
                <a:srgbClr val="3366FF"/>
              </a:solidFill>
            </a:endParaRPr>
          </a:p>
        </p:txBody>
      </p:sp>
      <p:sp>
        <p:nvSpPr>
          <p:cNvPr id="30" name="Rectangle 29"/>
          <p:cNvSpPr/>
          <p:nvPr/>
        </p:nvSpPr>
        <p:spPr>
          <a:xfrm>
            <a:off x="4718107" y="6375226"/>
            <a:ext cx="4557658" cy="346249"/>
          </a:xfrm>
          <a:prstGeom prst="rect">
            <a:avLst/>
          </a:prstGeom>
        </p:spPr>
        <p:txBody>
          <a:bodyPr wrap="none">
            <a:spAutoFit/>
          </a:bodyPr>
          <a:lstStyle/>
          <a:p>
            <a:pPr algn="ctr">
              <a:lnSpc>
                <a:spcPct val="90000"/>
              </a:lnSpc>
            </a:pPr>
            <a:r>
              <a:rPr lang="nb-NO" dirty="0" err="1" smtClean="0"/>
              <a:t>m</a:t>
            </a:r>
            <a:r>
              <a:rPr lang="nb-NO" baseline="-25000" dirty="0" err="1" smtClean="0"/>
              <a:t>H</a:t>
            </a:r>
            <a:r>
              <a:rPr lang="nb-NO" dirty="0" smtClean="0"/>
              <a:t>= 125.26 </a:t>
            </a:r>
            <a:r>
              <a:rPr lang="nb-NO" dirty="0"/>
              <a:t>± 0.20 (stat) ± 0.08 (</a:t>
            </a:r>
            <a:r>
              <a:rPr lang="nb-NO" dirty="0" err="1"/>
              <a:t>syst</a:t>
            </a:r>
            <a:r>
              <a:rPr lang="nb-NO" dirty="0"/>
              <a:t>) </a:t>
            </a:r>
            <a:r>
              <a:rPr lang="nb-NO" dirty="0" err="1"/>
              <a:t>GeV</a:t>
            </a:r>
            <a:r>
              <a:rPr lang="nb-NO" dirty="0"/>
              <a:t> </a:t>
            </a:r>
            <a:endParaRPr lang="en-US" dirty="0"/>
          </a:p>
        </p:txBody>
      </p:sp>
      <p:sp>
        <p:nvSpPr>
          <p:cNvPr id="24" name="Footer Placeholder 3"/>
          <p:cNvSpPr txBox="1">
            <a:spLocks/>
          </p:cNvSpPr>
          <p:nvPr/>
        </p:nvSpPr>
        <p:spPr>
          <a:xfrm>
            <a:off x="1561447" y="6298162"/>
            <a:ext cx="31555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Lancaster University, HEFT 2017</a:t>
            </a:r>
            <a:endParaRPr lang="en-US" dirty="0"/>
          </a:p>
        </p:txBody>
      </p:sp>
    </p:spTree>
    <p:extLst>
      <p:ext uri="{BB962C8B-B14F-4D97-AF65-F5344CB8AC3E}">
        <p14:creationId xmlns:p14="http://schemas.microsoft.com/office/powerpoint/2010/main" val="421164335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ig_25f.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387537" y="2834180"/>
            <a:ext cx="3158851" cy="3843495"/>
          </a:xfrm>
          <a:prstGeom prst="rect">
            <a:avLst/>
          </a:prstGeom>
        </p:spPr>
      </p:pic>
      <p:pic>
        <p:nvPicPr>
          <p:cNvPr id="14" name="Picture 13" descr="fig_24.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93521" y="2584836"/>
            <a:ext cx="3692634" cy="3848756"/>
          </a:xfrm>
          <a:prstGeom prst="rect">
            <a:avLst/>
          </a:prstGeom>
        </p:spPr>
      </p:pic>
      <p:sp>
        <p:nvSpPr>
          <p:cNvPr id="2" name="Title 1"/>
          <p:cNvSpPr>
            <a:spLocks noGrp="1"/>
          </p:cNvSpPr>
          <p:nvPr>
            <p:ph type="title"/>
          </p:nvPr>
        </p:nvSpPr>
        <p:spPr>
          <a:xfrm>
            <a:off x="127000" y="218141"/>
            <a:ext cx="8890000" cy="1143000"/>
          </a:xfrm>
        </p:spPr>
        <p:txBody>
          <a:bodyPr/>
          <a:lstStyle/>
          <a:p>
            <a:r>
              <a:rPr lang="en-US" sz="4400" dirty="0" err="1"/>
              <a:t>κ</a:t>
            </a:r>
            <a:r>
              <a:rPr lang="en-US" sz="4400" dirty="0"/>
              <a:t>-Parameterization</a:t>
            </a:r>
            <a:r>
              <a:rPr lang="en-US" dirty="0"/>
              <a:t/>
            </a:r>
            <a:br>
              <a:rPr lang="en-US" dirty="0"/>
            </a:br>
            <a:r>
              <a:rPr lang="en-US" sz="3200" dirty="0" smtClean="0"/>
              <a:t>Constraints </a:t>
            </a:r>
            <a:r>
              <a:rPr lang="en-US" sz="3200" dirty="0"/>
              <a:t>for </a:t>
            </a:r>
            <a:r>
              <a:rPr lang="en-US" sz="3200" dirty="0" smtClean="0"/>
              <a:t>H </a:t>
            </a:r>
            <a:r>
              <a:rPr lang="en-US" sz="3200" dirty="0"/>
              <a:t>couplings to fermions, bosons </a:t>
            </a:r>
          </a:p>
        </p:txBody>
      </p:sp>
      <p:sp>
        <p:nvSpPr>
          <p:cNvPr id="5" name="Slide Number Placeholder 4"/>
          <p:cNvSpPr>
            <a:spLocks noGrp="1"/>
          </p:cNvSpPr>
          <p:nvPr>
            <p:ph type="sldNum" sz="quarter" idx="12"/>
          </p:nvPr>
        </p:nvSpPr>
        <p:spPr>
          <a:xfrm>
            <a:off x="7576742" y="6399493"/>
            <a:ext cx="533400" cy="365125"/>
          </a:xfrm>
        </p:spPr>
        <p:txBody>
          <a:bodyPr/>
          <a:lstStyle/>
          <a:p>
            <a:fld id="{19CA7012-1BDA-A146-9191-F848B856F08A}" type="slidenum">
              <a:rPr lang="en-US" smtClean="0"/>
              <a:t>50</a:t>
            </a:fld>
            <a:endParaRPr lang="en-US" dirty="0"/>
          </a:p>
        </p:txBody>
      </p:sp>
      <p:sp>
        <p:nvSpPr>
          <p:cNvPr id="9" name="TextBox 8"/>
          <p:cNvSpPr txBox="1"/>
          <p:nvPr/>
        </p:nvSpPr>
        <p:spPr>
          <a:xfrm>
            <a:off x="739775" y="2293565"/>
            <a:ext cx="5871507" cy="369332"/>
          </a:xfrm>
          <a:prstGeom prst="rect">
            <a:avLst/>
          </a:prstGeom>
          <a:noFill/>
        </p:spPr>
        <p:txBody>
          <a:bodyPr wrap="none" rtlCol="0">
            <a:spAutoFit/>
          </a:bodyPr>
          <a:lstStyle/>
          <a:p>
            <a:r>
              <a:rPr lang="en-US" dirty="0"/>
              <a:t>Expanding parameter ranges to include negative couplings </a:t>
            </a:r>
          </a:p>
        </p:txBody>
      </p:sp>
      <p:sp>
        <p:nvSpPr>
          <p:cNvPr id="10" name="TextBox 9"/>
          <p:cNvSpPr txBox="1"/>
          <p:nvPr/>
        </p:nvSpPr>
        <p:spPr>
          <a:xfrm>
            <a:off x="5475111" y="4707003"/>
            <a:ext cx="1961444" cy="923330"/>
          </a:xfrm>
          <a:prstGeom prst="rect">
            <a:avLst/>
          </a:prstGeom>
          <a:noFill/>
        </p:spPr>
        <p:txBody>
          <a:bodyPr wrap="square" rtlCol="0">
            <a:spAutoFit/>
          </a:bodyPr>
          <a:lstStyle/>
          <a:p>
            <a:r>
              <a:rPr lang="en-US" dirty="0" smtClean="0">
                <a:solidFill>
                  <a:srgbClr val="000090"/>
                </a:solidFill>
              </a:rPr>
              <a:t>Negative </a:t>
            </a:r>
            <a:r>
              <a:rPr lang="en-US" dirty="0" err="1" smtClean="0"/>
              <a:t>κ</a:t>
            </a:r>
            <a:r>
              <a:rPr lang="en-US" baseline="-25000" dirty="0" err="1" smtClean="0">
                <a:solidFill>
                  <a:srgbClr val="000090"/>
                </a:solidFill>
              </a:rPr>
              <a:t>F</a:t>
            </a:r>
            <a:r>
              <a:rPr lang="en-US" dirty="0" smtClean="0">
                <a:solidFill>
                  <a:srgbClr val="000090"/>
                </a:solidFill>
              </a:rPr>
              <a:t> disfavored in combination</a:t>
            </a:r>
            <a:endParaRPr lang="en-US" dirty="0">
              <a:solidFill>
                <a:srgbClr val="000090"/>
              </a:solidFill>
            </a:endParaRPr>
          </a:p>
        </p:txBody>
      </p:sp>
      <p:cxnSp>
        <p:nvCxnSpPr>
          <p:cNvPr id="12" name="Straight Connector 11"/>
          <p:cNvCxnSpPr/>
          <p:nvPr/>
        </p:nvCxnSpPr>
        <p:spPr>
          <a:xfrm flipH="1">
            <a:off x="5475111" y="4684889"/>
            <a:ext cx="959556"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178301" y="2823613"/>
            <a:ext cx="4965700" cy="923330"/>
          </a:xfrm>
          <a:prstGeom prst="rect">
            <a:avLst/>
          </a:prstGeom>
          <a:noFill/>
        </p:spPr>
        <p:txBody>
          <a:bodyPr wrap="square" rtlCol="0">
            <a:spAutoFit/>
          </a:bodyPr>
          <a:lstStyle/>
          <a:p>
            <a:r>
              <a:rPr lang="en-US" i="1" dirty="0">
                <a:solidFill>
                  <a:srgbClr val="0000FF"/>
                </a:solidFill>
              </a:rPr>
              <a:t>Positive WW contour </a:t>
            </a:r>
            <a:r>
              <a:rPr lang="en-US" i="1" dirty="0" smtClean="0">
                <a:solidFill>
                  <a:srgbClr val="0000FF"/>
                </a:solidFill>
              </a:rPr>
              <a:t>reduced </a:t>
            </a:r>
            <a:r>
              <a:rPr lang="en-US" i="1" dirty="0">
                <a:solidFill>
                  <a:srgbClr val="0000FF"/>
                </a:solidFill>
              </a:rPr>
              <a:t>due to preferred negative solution </a:t>
            </a:r>
            <a:endParaRPr lang="en-US" dirty="0" smtClean="0">
              <a:solidFill>
                <a:srgbClr val="0000FF"/>
              </a:solidFill>
            </a:endParaRPr>
          </a:p>
          <a:p>
            <a:endParaRPr lang="en-US" dirty="0"/>
          </a:p>
        </p:txBody>
      </p:sp>
      <p:cxnSp>
        <p:nvCxnSpPr>
          <p:cNvPr id="15" name="Straight Arrow Connector 14"/>
          <p:cNvCxnSpPr/>
          <p:nvPr/>
        </p:nvCxnSpPr>
        <p:spPr>
          <a:xfrm flipH="1">
            <a:off x="2553007" y="3118556"/>
            <a:ext cx="1752293" cy="72974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2553007" y="3429443"/>
            <a:ext cx="1625294" cy="149533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37477" y="6305739"/>
            <a:ext cx="7653479" cy="800219"/>
          </a:xfrm>
          <a:prstGeom prst="rect">
            <a:avLst/>
          </a:prstGeom>
          <a:noFill/>
        </p:spPr>
        <p:txBody>
          <a:bodyPr wrap="square" rtlCol="0">
            <a:spAutoFit/>
          </a:bodyPr>
          <a:lstStyle/>
          <a:p>
            <a:r>
              <a:rPr lang="en-US" sz="1400" i="1" dirty="0">
                <a:solidFill>
                  <a:srgbClr val="FF0000"/>
                </a:solidFill>
              </a:rPr>
              <a:t>S</a:t>
            </a:r>
            <a:r>
              <a:rPr lang="en-US" sz="1400" i="1" dirty="0" smtClean="0">
                <a:solidFill>
                  <a:srgbClr val="FF0000"/>
                </a:solidFill>
              </a:rPr>
              <a:t>ensitivity </a:t>
            </a:r>
            <a:r>
              <a:rPr lang="en-US" sz="1400" i="1" dirty="0">
                <a:solidFill>
                  <a:srgbClr val="FF0000"/>
                </a:solidFill>
              </a:rPr>
              <a:t>to the (relative) sign of </a:t>
            </a:r>
            <a:r>
              <a:rPr lang="en-US" sz="1400" i="1" dirty="0" err="1">
                <a:solidFill>
                  <a:srgbClr val="FF0000"/>
                </a:solidFill>
              </a:rPr>
              <a:t>k_V</a:t>
            </a:r>
            <a:r>
              <a:rPr lang="en-US" sz="1400" i="1" dirty="0">
                <a:solidFill>
                  <a:srgbClr val="FF0000"/>
                </a:solidFill>
              </a:rPr>
              <a:t> and </a:t>
            </a:r>
            <a:r>
              <a:rPr lang="en-US" sz="1400" i="1" dirty="0" err="1">
                <a:solidFill>
                  <a:srgbClr val="FF0000"/>
                </a:solidFill>
              </a:rPr>
              <a:t>k_F</a:t>
            </a:r>
            <a:r>
              <a:rPr lang="en-US" sz="1400" i="1" dirty="0">
                <a:solidFill>
                  <a:srgbClr val="FF0000"/>
                </a:solidFill>
              </a:rPr>
              <a:t> only comes from the interference of 2 prod or decay </a:t>
            </a:r>
            <a:r>
              <a:rPr lang="en-US" sz="1400" i="1" dirty="0" smtClean="0">
                <a:solidFill>
                  <a:srgbClr val="FF0000"/>
                </a:solidFill>
              </a:rPr>
              <a:t>modes</a:t>
            </a:r>
            <a:endParaRPr lang="en-US" sz="1400" i="1" dirty="0">
              <a:solidFill>
                <a:srgbClr val="FF0000"/>
              </a:solidFill>
            </a:endParaRPr>
          </a:p>
          <a:p>
            <a:r>
              <a:rPr lang="en-US" sz="1400" i="1" dirty="0" smtClean="0">
                <a:solidFill>
                  <a:srgbClr val="FF0000"/>
                </a:solidFill>
              </a:rPr>
              <a:t>The </a:t>
            </a:r>
            <a:r>
              <a:rPr lang="en-US" sz="1400" i="1" dirty="0">
                <a:solidFill>
                  <a:srgbClr val="FF0000"/>
                </a:solidFill>
              </a:rPr>
              <a:t>negative </a:t>
            </a:r>
            <a:r>
              <a:rPr lang="en-US" sz="1400" i="1" dirty="0" smtClean="0">
                <a:solidFill>
                  <a:srgbClr val="FF0000"/>
                </a:solidFill>
              </a:rPr>
              <a:t>ϒϒ </a:t>
            </a:r>
            <a:r>
              <a:rPr lang="en-US" sz="1400" i="1" dirty="0">
                <a:solidFill>
                  <a:srgbClr val="FF0000"/>
                </a:solidFill>
              </a:rPr>
              <a:t>contour is completely incompatible with the negative WW contour, for example.</a:t>
            </a:r>
          </a:p>
          <a:p>
            <a:endParaRPr lang="en-US" dirty="0"/>
          </a:p>
        </p:txBody>
      </p:sp>
      <p:cxnSp>
        <p:nvCxnSpPr>
          <p:cNvPr id="22" name="Straight Arrow Connector 21"/>
          <p:cNvCxnSpPr/>
          <p:nvPr/>
        </p:nvCxnSpPr>
        <p:spPr>
          <a:xfrm flipH="1" flipV="1">
            <a:off x="2003778" y="5133362"/>
            <a:ext cx="549229" cy="120817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Kathryn Grimm</a:t>
            </a:r>
            <a:endParaRPr lang="en-US"/>
          </a:p>
        </p:txBody>
      </p:sp>
    </p:spTree>
    <p:extLst>
      <p:ext uri="{BB962C8B-B14F-4D97-AF65-F5344CB8AC3E}">
        <p14:creationId xmlns:p14="http://schemas.microsoft.com/office/powerpoint/2010/main" val="320270026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248400" y="6448778"/>
            <a:ext cx="2895600" cy="365125"/>
          </a:xfrm>
        </p:spPr>
        <p:txBody>
          <a:bodyPr/>
          <a:lstStyle/>
          <a:p>
            <a:r>
              <a:rPr lang="en-US" smtClean="0"/>
              <a:t>Kathryn Grimm</a:t>
            </a:r>
            <a:endParaRPr lang="en-US" dirty="0"/>
          </a:p>
        </p:txBody>
      </p:sp>
      <p:sp>
        <p:nvSpPr>
          <p:cNvPr id="5" name="Slide Number Placeholder 4"/>
          <p:cNvSpPr>
            <a:spLocks noGrp="1"/>
          </p:cNvSpPr>
          <p:nvPr>
            <p:ph type="sldNum" sz="quarter" idx="12"/>
          </p:nvPr>
        </p:nvSpPr>
        <p:spPr/>
        <p:txBody>
          <a:bodyPr/>
          <a:lstStyle/>
          <a:p>
            <a:fld id="{19CA7012-1BDA-A146-9191-F848B856F08A}" type="slidenum">
              <a:rPr lang="en-US" smtClean="0"/>
              <a:t>51</a:t>
            </a:fld>
            <a:endParaRPr lang="en-US"/>
          </a:p>
        </p:txBody>
      </p:sp>
      <p:sp>
        <p:nvSpPr>
          <p:cNvPr id="2" name="Title 1"/>
          <p:cNvSpPr>
            <a:spLocks noGrp="1"/>
          </p:cNvSpPr>
          <p:nvPr>
            <p:ph type="title" idx="4294967295"/>
          </p:nvPr>
        </p:nvSpPr>
        <p:spPr>
          <a:xfrm>
            <a:off x="366886" y="-177622"/>
            <a:ext cx="8229600" cy="1143000"/>
          </a:xfrm>
        </p:spPr>
        <p:txBody>
          <a:bodyPr/>
          <a:lstStyle/>
          <a:p>
            <a:r>
              <a:rPr lang="en-US" sz="4400" dirty="0" err="1"/>
              <a:t>κ</a:t>
            </a:r>
            <a:r>
              <a:rPr lang="en-US" sz="4400" dirty="0"/>
              <a:t>-Parameterization</a:t>
            </a:r>
            <a:r>
              <a:rPr lang="en-US" sz="4400" dirty="0" smtClean="0"/>
              <a:t/>
            </a:r>
            <a:br>
              <a:rPr lang="en-US" sz="4400" dirty="0" smtClean="0"/>
            </a:br>
            <a:r>
              <a:rPr lang="en-US" sz="2400" dirty="0" smtClean="0"/>
              <a:t>Up/down fermion and lepton/quark symmetries</a:t>
            </a:r>
            <a:endParaRPr lang="en-US" sz="2400" dirty="0"/>
          </a:p>
        </p:txBody>
      </p:sp>
      <p:sp>
        <p:nvSpPr>
          <p:cNvPr id="8" name="Content Placeholder 2"/>
          <p:cNvSpPr txBox="1">
            <a:spLocks/>
          </p:cNvSpPr>
          <p:nvPr/>
        </p:nvSpPr>
        <p:spPr>
          <a:xfrm>
            <a:off x="165979" y="1091157"/>
            <a:ext cx="8519234" cy="3342185"/>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buNone/>
            </a:pPr>
            <a:r>
              <a:rPr lang="en-US" dirty="0">
                <a:solidFill>
                  <a:srgbClr val="000090"/>
                </a:solidFill>
              </a:rPr>
              <a:t>Several BSM physics models (notably 2HDM), predict asymmetries in couplings between up-type and down-type fermion couplings, and between lepton and quark couplings </a:t>
            </a:r>
            <a:endParaRPr lang="en-US" dirty="0">
              <a:solidFill>
                <a:srgbClr val="000090"/>
              </a:solidFill>
              <a:effectLst/>
            </a:endParaRPr>
          </a:p>
        </p:txBody>
      </p:sp>
      <p:pic>
        <p:nvPicPr>
          <p:cNvPr id="9" name="Picture 8"/>
          <p:cNvPicPr>
            <a:picLocks noChangeAspect="1"/>
          </p:cNvPicPr>
          <p:nvPr/>
        </p:nvPicPr>
        <p:blipFill>
          <a:blip r:embed="rId2"/>
          <a:stretch>
            <a:fillRect/>
          </a:stretch>
        </p:blipFill>
        <p:spPr>
          <a:xfrm>
            <a:off x="4838699" y="1838013"/>
            <a:ext cx="3473135" cy="913653"/>
          </a:xfrm>
          <a:prstGeom prst="rect">
            <a:avLst/>
          </a:prstGeom>
        </p:spPr>
      </p:pic>
      <p:pic>
        <p:nvPicPr>
          <p:cNvPr id="10" name="Picture 9" descr="UPDOWN_fig_19.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091586" y="2644075"/>
            <a:ext cx="2798774" cy="3306053"/>
          </a:xfrm>
          <a:prstGeom prst="rect">
            <a:avLst/>
          </a:prstGeom>
        </p:spPr>
      </p:pic>
      <p:pic>
        <p:nvPicPr>
          <p:cNvPr id="11" name="Picture 10" descr="fig_2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215923" y="2647744"/>
            <a:ext cx="2795411" cy="3302079"/>
          </a:xfrm>
          <a:prstGeom prst="rect">
            <a:avLst/>
          </a:prstGeom>
        </p:spPr>
      </p:pic>
      <p:pic>
        <p:nvPicPr>
          <p:cNvPr id="6" name="Picture 5" descr="fig_20.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16802" y="3968175"/>
            <a:ext cx="2375487" cy="3277132"/>
          </a:xfrm>
          <a:prstGeom prst="rect">
            <a:avLst/>
          </a:prstGeom>
        </p:spPr>
      </p:pic>
      <p:pic>
        <p:nvPicPr>
          <p:cNvPr id="12" name="Picture 11" descr="fig_22.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16802" y="1758463"/>
            <a:ext cx="2375487" cy="3277132"/>
          </a:xfrm>
          <a:prstGeom prst="rect">
            <a:avLst/>
          </a:prstGeom>
        </p:spPr>
      </p:pic>
      <p:sp>
        <p:nvSpPr>
          <p:cNvPr id="15" name="Oval 14"/>
          <p:cNvSpPr/>
          <p:nvPr/>
        </p:nvSpPr>
        <p:spPr>
          <a:xfrm>
            <a:off x="3062112" y="6448778"/>
            <a:ext cx="381000" cy="40922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333067" y="3407834"/>
            <a:ext cx="381000" cy="40922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062112" y="4228731"/>
            <a:ext cx="381000" cy="409222"/>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3482621" y="3379250"/>
            <a:ext cx="381000" cy="409222"/>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8061464" y="3140734"/>
            <a:ext cx="979755" cy="276999"/>
          </a:xfrm>
          <a:prstGeom prst="rect">
            <a:avLst/>
          </a:prstGeom>
          <a:noFill/>
        </p:spPr>
        <p:txBody>
          <a:bodyPr wrap="none" rtlCol="0">
            <a:spAutoFit/>
          </a:bodyPr>
          <a:lstStyle/>
          <a:p>
            <a:r>
              <a:rPr lang="en-US" sz="1200" i="1" dirty="0" smtClean="0"/>
              <a:t>p-value 67%</a:t>
            </a:r>
            <a:endParaRPr lang="en-US" sz="1200" i="1" dirty="0"/>
          </a:p>
        </p:txBody>
      </p:sp>
      <p:sp>
        <p:nvSpPr>
          <p:cNvPr id="20" name="TextBox 19"/>
          <p:cNvSpPr txBox="1"/>
          <p:nvPr/>
        </p:nvSpPr>
        <p:spPr>
          <a:xfrm>
            <a:off x="3788683" y="5696489"/>
            <a:ext cx="3450509" cy="954107"/>
          </a:xfrm>
          <a:prstGeom prst="rect">
            <a:avLst/>
          </a:prstGeom>
          <a:noFill/>
        </p:spPr>
        <p:txBody>
          <a:bodyPr wrap="none" rtlCol="0">
            <a:spAutoFit/>
          </a:bodyPr>
          <a:lstStyle/>
          <a:p>
            <a:r>
              <a:rPr lang="en-US" sz="1400" dirty="0" smtClean="0">
                <a:solidFill>
                  <a:srgbClr val="FF0000"/>
                </a:solidFill>
              </a:rPr>
              <a:t>Probing Up-type: </a:t>
            </a:r>
            <a:r>
              <a:rPr lang="en-US" sz="1400" dirty="0" err="1" smtClean="0">
                <a:solidFill>
                  <a:srgbClr val="FF0000"/>
                </a:solidFill>
              </a:rPr>
              <a:t>ggF</a:t>
            </a:r>
            <a:r>
              <a:rPr lang="en-US" sz="1400" dirty="0" smtClean="0">
                <a:solidFill>
                  <a:srgbClr val="FF0000"/>
                </a:solidFill>
              </a:rPr>
              <a:t>, </a:t>
            </a:r>
            <a:r>
              <a:rPr lang="en-US" sz="1400" dirty="0" err="1" smtClean="0">
                <a:solidFill>
                  <a:srgbClr val="FF0000"/>
                </a:solidFill>
              </a:rPr>
              <a:t>γγ,ttH</a:t>
            </a:r>
            <a:endParaRPr lang="en-US" sz="1400" dirty="0" smtClean="0">
              <a:solidFill>
                <a:srgbClr val="FF0000"/>
              </a:solidFill>
            </a:endParaRPr>
          </a:p>
          <a:p>
            <a:r>
              <a:rPr lang="en-US" sz="1400" dirty="0" smtClean="0">
                <a:solidFill>
                  <a:srgbClr val="FF0000"/>
                </a:solidFill>
              </a:rPr>
              <a:t>Probing Down-type: bb, </a:t>
            </a:r>
            <a:r>
              <a:rPr lang="en-US" sz="1400" dirty="0" err="1" smtClean="0">
                <a:solidFill>
                  <a:srgbClr val="FF0000"/>
                </a:solidFill>
              </a:rPr>
              <a:t>tautau</a:t>
            </a:r>
            <a:endParaRPr lang="en-US" sz="1400" dirty="0" smtClean="0">
              <a:solidFill>
                <a:srgbClr val="FF0000"/>
              </a:solidFill>
            </a:endParaRPr>
          </a:p>
          <a:p>
            <a:r>
              <a:rPr lang="en-US" sz="1400" dirty="0" smtClean="0">
                <a:solidFill>
                  <a:srgbClr val="000090"/>
                </a:solidFill>
              </a:rPr>
              <a:t>Probing Quark coupling: </a:t>
            </a:r>
            <a:r>
              <a:rPr lang="en-US" sz="1400" dirty="0" err="1" smtClean="0">
                <a:solidFill>
                  <a:srgbClr val="000090"/>
                </a:solidFill>
              </a:rPr>
              <a:t>ggF</a:t>
            </a:r>
            <a:r>
              <a:rPr lang="en-US" sz="1400" dirty="0" smtClean="0">
                <a:solidFill>
                  <a:srgbClr val="000090"/>
                </a:solidFill>
              </a:rPr>
              <a:t>, </a:t>
            </a:r>
            <a:r>
              <a:rPr lang="en-US" sz="1400" dirty="0" err="1" smtClean="0">
                <a:solidFill>
                  <a:srgbClr val="000090"/>
                </a:solidFill>
              </a:rPr>
              <a:t>γγ</a:t>
            </a:r>
            <a:r>
              <a:rPr lang="en-US" sz="1400" dirty="0" smtClean="0">
                <a:solidFill>
                  <a:srgbClr val="000090"/>
                </a:solidFill>
              </a:rPr>
              <a:t>, bb, </a:t>
            </a:r>
            <a:r>
              <a:rPr lang="en-US" sz="1400" dirty="0" err="1" smtClean="0">
                <a:solidFill>
                  <a:srgbClr val="000090"/>
                </a:solidFill>
              </a:rPr>
              <a:t>ttH</a:t>
            </a:r>
            <a:endParaRPr lang="en-US" sz="1400" dirty="0" smtClean="0">
              <a:solidFill>
                <a:srgbClr val="000090"/>
              </a:solidFill>
            </a:endParaRPr>
          </a:p>
          <a:p>
            <a:r>
              <a:rPr lang="en-US" sz="1400" dirty="0" smtClean="0">
                <a:solidFill>
                  <a:srgbClr val="000090"/>
                </a:solidFill>
              </a:rPr>
              <a:t>Probing lepton coupling: </a:t>
            </a:r>
            <a:r>
              <a:rPr lang="en-US" sz="1400" dirty="0" err="1" smtClean="0">
                <a:solidFill>
                  <a:srgbClr val="000090"/>
                </a:solidFill>
              </a:rPr>
              <a:t>tautau</a:t>
            </a:r>
            <a:endParaRPr lang="en-US" sz="1400" dirty="0">
              <a:solidFill>
                <a:srgbClr val="000090"/>
              </a:solidFill>
            </a:endParaRPr>
          </a:p>
        </p:txBody>
      </p:sp>
    </p:spTree>
    <p:extLst>
      <p:ext uri="{BB962C8B-B14F-4D97-AF65-F5344CB8AC3E}">
        <p14:creationId xmlns:p14="http://schemas.microsoft.com/office/powerpoint/2010/main" val="397711377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Kathryn Grimm</a:t>
            </a:r>
            <a:endParaRPr lang="en-US"/>
          </a:p>
        </p:txBody>
      </p:sp>
      <p:sp>
        <p:nvSpPr>
          <p:cNvPr id="4" name="Slide Number Placeholder 3"/>
          <p:cNvSpPr>
            <a:spLocks noGrp="1"/>
          </p:cNvSpPr>
          <p:nvPr>
            <p:ph type="sldNum" sz="quarter" idx="12"/>
          </p:nvPr>
        </p:nvSpPr>
        <p:spPr/>
        <p:txBody>
          <a:bodyPr/>
          <a:lstStyle/>
          <a:p>
            <a:fld id="{19CA7012-1BDA-A146-9191-F848B856F08A}" type="slidenum">
              <a:rPr lang="en-US" smtClean="0"/>
              <a:t>52</a:t>
            </a:fld>
            <a:endParaRPr lang="en-US"/>
          </a:p>
        </p:txBody>
      </p:sp>
      <p:pic>
        <p:nvPicPr>
          <p:cNvPr id="5" name="Picture 4" descr="cern-seminar-couplings-v1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9860"/>
            <a:ext cx="9144000" cy="6461615"/>
          </a:xfrm>
          <a:prstGeom prst="rect">
            <a:avLst/>
          </a:prstGeom>
        </p:spPr>
      </p:pic>
    </p:spTree>
    <p:extLst>
      <p:ext uri="{BB962C8B-B14F-4D97-AF65-F5344CB8AC3E}">
        <p14:creationId xmlns:p14="http://schemas.microsoft.com/office/powerpoint/2010/main" val="370668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 Report 4</a:t>
            </a:r>
            <a:endParaRPr lang="en-US" dirty="0"/>
          </a:p>
        </p:txBody>
      </p:sp>
      <p:sp>
        <p:nvSpPr>
          <p:cNvPr id="3" name="Content Placeholder 2"/>
          <p:cNvSpPr>
            <a:spLocks noGrp="1"/>
          </p:cNvSpPr>
          <p:nvPr>
            <p:ph idx="1"/>
          </p:nvPr>
        </p:nvSpPr>
        <p:spPr/>
        <p:txBody>
          <a:bodyPr/>
          <a:lstStyle/>
          <a:p>
            <a:r>
              <a:rPr lang="en-US" dirty="0" smtClean="0"/>
              <a:t>x</a:t>
            </a:r>
            <a:endParaRPr lang="en-US" dirty="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53</a:t>
            </a:fld>
            <a:endParaRPr lang="en-US"/>
          </a:p>
        </p:txBody>
      </p:sp>
      <p:sp>
        <p:nvSpPr>
          <p:cNvPr id="6" name="Rectangle 5"/>
          <p:cNvSpPr/>
          <p:nvPr/>
        </p:nvSpPr>
        <p:spPr>
          <a:xfrm>
            <a:off x="2440419" y="1254170"/>
            <a:ext cx="4365798" cy="369332"/>
          </a:xfrm>
          <a:prstGeom prst="rect">
            <a:avLst/>
          </a:prstGeom>
        </p:spPr>
        <p:txBody>
          <a:bodyPr wrap="none">
            <a:spAutoFit/>
          </a:bodyPr>
          <a:lstStyle/>
          <a:p>
            <a:r>
              <a:rPr lang="de-DE" dirty="0"/>
              <a:t>arXiv:1610.07922v2 [</a:t>
            </a:r>
            <a:r>
              <a:rPr lang="de-DE" dirty="0" err="1"/>
              <a:t>hep-ph</a:t>
            </a:r>
            <a:r>
              <a:rPr lang="de-DE" dirty="0"/>
              <a:t>] 15 May 2017</a:t>
            </a:r>
            <a:endParaRPr lang="en-US" dirty="0"/>
          </a:p>
        </p:txBody>
      </p:sp>
      <p:pic>
        <p:nvPicPr>
          <p:cNvPr id="7" name="Picture 6"/>
          <p:cNvPicPr>
            <a:picLocks noChangeAspect="1"/>
          </p:cNvPicPr>
          <p:nvPr/>
        </p:nvPicPr>
        <p:blipFill>
          <a:blip r:embed="rId2"/>
          <a:stretch>
            <a:fillRect/>
          </a:stretch>
        </p:blipFill>
        <p:spPr>
          <a:xfrm>
            <a:off x="520700" y="2324100"/>
            <a:ext cx="8089900" cy="2209800"/>
          </a:xfrm>
          <a:prstGeom prst="rect">
            <a:avLst/>
          </a:prstGeom>
        </p:spPr>
      </p:pic>
    </p:spTree>
    <p:extLst>
      <p:ext uri="{BB962C8B-B14F-4D97-AF65-F5344CB8AC3E}">
        <p14:creationId xmlns:p14="http://schemas.microsoft.com/office/powerpoint/2010/main" val="4251713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x</a:t>
            </a:r>
            <a:endParaRPr lang="en-US" dirty="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54</a:t>
            </a:fld>
            <a:endParaRPr lang="en-US"/>
          </a:p>
        </p:txBody>
      </p:sp>
      <p:pic>
        <p:nvPicPr>
          <p:cNvPr id="6" name="Picture 5"/>
          <p:cNvPicPr>
            <a:picLocks noChangeAspect="1"/>
          </p:cNvPicPr>
          <p:nvPr/>
        </p:nvPicPr>
        <p:blipFill>
          <a:blip r:embed="rId2"/>
          <a:stretch>
            <a:fillRect/>
          </a:stretch>
        </p:blipFill>
        <p:spPr>
          <a:xfrm>
            <a:off x="0" y="0"/>
            <a:ext cx="9127191" cy="6858000"/>
          </a:xfrm>
          <a:prstGeom prst="rect">
            <a:avLst/>
          </a:prstGeom>
        </p:spPr>
      </p:pic>
    </p:spTree>
    <p:extLst>
      <p:ext uri="{BB962C8B-B14F-4D97-AF65-F5344CB8AC3E}">
        <p14:creationId xmlns:p14="http://schemas.microsoft.com/office/powerpoint/2010/main" val="29508132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55</a:t>
            </a:fld>
            <a:endParaRPr lang="en-US"/>
          </a:p>
        </p:txBody>
      </p:sp>
      <p:pic>
        <p:nvPicPr>
          <p:cNvPr id="6" name="Picture 5"/>
          <p:cNvPicPr>
            <a:picLocks noChangeAspect="1"/>
          </p:cNvPicPr>
          <p:nvPr/>
        </p:nvPicPr>
        <p:blipFill>
          <a:blip r:embed="rId2"/>
          <a:stretch>
            <a:fillRect/>
          </a:stretch>
        </p:blipFill>
        <p:spPr>
          <a:xfrm>
            <a:off x="0" y="1600200"/>
            <a:ext cx="9144000" cy="3638746"/>
          </a:xfrm>
          <a:prstGeom prst="rect">
            <a:avLst/>
          </a:prstGeom>
        </p:spPr>
      </p:pic>
    </p:spTree>
    <p:extLst>
      <p:ext uri="{BB962C8B-B14F-4D97-AF65-F5344CB8AC3E}">
        <p14:creationId xmlns:p14="http://schemas.microsoft.com/office/powerpoint/2010/main" val="169084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Latest </a:t>
            </a:r>
            <a:r>
              <a:rPr lang="en-US" dirty="0"/>
              <a:t>H→ZZ→</a:t>
            </a:r>
            <a:r>
              <a:rPr lang="en-US" dirty="0" smtClean="0"/>
              <a:t>4l and </a:t>
            </a:r>
            <a:r>
              <a:rPr lang="en-US" dirty="0" err="1" smtClean="0"/>
              <a:t>H</a:t>
            </a:r>
            <a:r>
              <a:rPr lang="en-US" dirty="0" err="1"/>
              <a:t>→</a:t>
            </a:r>
            <a:r>
              <a:rPr lang="en-US" dirty="0" err="1" smtClean="0"/>
              <a:t>γγMeasurements</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6</a:t>
            </a:fld>
            <a:endParaRPr lang="en-US"/>
          </a:p>
        </p:txBody>
      </p:sp>
      <p:sp>
        <p:nvSpPr>
          <p:cNvPr id="6" name="Footer Placeholder 3"/>
          <p:cNvSpPr txBox="1">
            <a:spLocks/>
          </p:cNvSpPr>
          <p:nvPr/>
        </p:nvSpPr>
        <p:spPr>
          <a:xfrm>
            <a:off x="1561447" y="6298162"/>
            <a:ext cx="31555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Lancaster University, HEFT 2017</a:t>
            </a:r>
            <a:endParaRPr lang="en-US" dirty="0"/>
          </a:p>
        </p:txBody>
      </p:sp>
    </p:spTree>
    <p:extLst>
      <p:ext uri="{BB962C8B-B14F-4D97-AF65-F5344CB8AC3E}">
        <p14:creationId xmlns:p14="http://schemas.microsoft.com/office/powerpoint/2010/main" val="3647733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H→ZZ→</a:t>
            </a:r>
            <a:r>
              <a:rPr lang="en-US" dirty="0" smtClean="0"/>
              <a:t>4l</a:t>
            </a:r>
            <a:br>
              <a:rPr lang="en-US" dirty="0" smtClean="0"/>
            </a:br>
            <a:r>
              <a:rPr lang="en-US" dirty="0" smtClean="0"/>
              <a:t>Higgs Signal Strength</a:t>
            </a:r>
            <a:endParaRPr lang="en-US" dirty="0"/>
          </a:p>
        </p:txBody>
      </p:sp>
      <p:sp>
        <p:nvSpPr>
          <p:cNvPr id="3" name="Content Placeholder 2"/>
          <p:cNvSpPr>
            <a:spLocks noGrp="1"/>
          </p:cNvSpPr>
          <p:nvPr>
            <p:ph idx="1"/>
          </p:nvPr>
        </p:nvSpPr>
        <p:spPr>
          <a:xfrm>
            <a:off x="685801" y="1945436"/>
            <a:ext cx="4435110" cy="3921964"/>
          </a:xfrm>
        </p:spPr>
        <p:txBody>
          <a:bodyPr>
            <a:normAutofit fontScale="92500"/>
          </a:bodyPr>
          <a:lstStyle/>
          <a:p>
            <a:r>
              <a:rPr lang="en-US" dirty="0" smtClean="0"/>
              <a:t>Signal signature:</a:t>
            </a:r>
          </a:p>
          <a:p>
            <a:pPr lvl="1"/>
            <a:r>
              <a:rPr lang="en-US" dirty="0" smtClean="0"/>
              <a:t>4 isolated leptons</a:t>
            </a:r>
          </a:p>
          <a:p>
            <a:pPr lvl="1"/>
            <a:r>
              <a:rPr lang="en-US" dirty="0" smtClean="0"/>
              <a:t>Fully reconstructed mass peak</a:t>
            </a:r>
          </a:p>
          <a:p>
            <a:pPr lvl="1"/>
            <a:r>
              <a:rPr lang="en-US" dirty="0" smtClean="0"/>
              <a:t>Large S/B ratio</a:t>
            </a:r>
          </a:p>
          <a:p>
            <a:r>
              <a:rPr lang="en-US" dirty="0" smtClean="0"/>
              <a:t>Events split into 7 categories according to Higgs production modes to increase sensitivity</a:t>
            </a:r>
            <a:r>
              <a:rPr lang="en-US" dirty="0" smtClean="0"/>
              <a:t>, based on number of leptons, number of </a:t>
            </a:r>
            <a:r>
              <a:rPr lang="en-US" dirty="0" err="1" smtClean="0"/>
              <a:t>bjets</a:t>
            </a:r>
            <a:r>
              <a:rPr lang="en-US" dirty="0" smtClean="0"/>
              <a:t>, missing energy, kinematic discriminants</a:t>
            </a:r>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7</a:t>
            </a:fld>
            <a:endParaRPr lang="en-US"/>
          </a:p>
        </p:txBody>
      </p:sp>
      <p:sp>
        <p:nvSpPr>
          <p:cNvPr id="6" name="TextBox 5"/>
          <p:cNvSpPr txBox="1"/>
          <p:nvPr/>
        </p:nvSpPr>
        <p:spPr>
          <a:xfrm>
            <a:off x="4587478" y="5934670"/>
            <a:ext cx="4625992" cy="923330"/>
          </a:xfrm>
          <a:prstGeom prst="rect">
            <a:avLst/>
          </a:prstGeom>
          <a:noFill/>
        </p:spPr>
        <p:txBody>
          <a:bodyPr wrap="square" rtlCol="0">
            <a:spAutoFit/>
          </a:bodyPr>
          <a:lstStyle/>
          <a:p>
            <a:r>
              <a:rPr lang="en-US" sz="1600" dirty="0"/>
              <a:t>Test against SM Higgs signal with </a:t>
            </a:r>
            <a:r>
              <a:rPr lang="en-US" sz="1600" dirty="0" err="1"/>
              <a:t>m</a:t>
            </a:r>
            <a:r>
              <a:rPr lang="en-US" sz="1600" baseline="-25000" dirty="0" err="1"/>
              <a:t>H</a:t>
            </a:r>
            <a:r>
              <a:rPr lang="en-US" sz="1600" dirty="0"/>
              <a:t>= </a:t>
            </a:r>
            <a:r>
              <a:rPr lang="en-US" sz="1600" dirty="0" smtClean="0"/>
              <a:t>125.09GeV</a:t>
            </a:r>
            <a:endParaRPr lang="en-US" dirty="0" smtClean="0"/>
          </a:p>
          <a:p>
            <a:r>
              <a:rPr lang="en-US" dirty="0" smtClean="0"/>
              <a:t>Experimental and Theoretical uncertainties of similar magnitude</a:t>
            </a:r>
            <a:endParaRPr lang="en-US" dirty="0"/>
          </a:p>
        </p:txBody>
      </p:sp>
      <p:pic>
        <p:nvPicPr>
          <p:cNvPr id="8" name="Picture 7" descr="2D_D_vs_Mass_Figure_0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899" y="1945436"/>
            <a:ext cx="4829764" cy="3412957"/>
          </a:xfrm>
          <a:prstGeom prst="rect">
            <a:avLst/>
          </a:prstGeom>
        </p:spPr>
      </p:pic>
      <p:pic>
        <p:nvPicPr>
          <p:cNvPr id="11" name="Picture 10"/>
          <p:cNvPicPr>
            <a:picLocks noChangeAspect="1"/>
          </p:cNvPicPr>
          <p:nvPr/>
        </p:nvPicPr>
        <p:blipFill rotWithShape="1">
          <a:blip r:embed="rId4"/>
          <a:srcRect l="29738"/>
          <a:stretch/>
        </p:blipFill>
        <p:spPr>
          <a:xfrm>
            <a:off x="5688398" y="5672755"/>
            <a:ext cx="3431999" cy="357230"/>
          </a:xfrm>
          <a:prstGeom prst="rect">
            <a:avLst/>
          </a:prstGeom>
        </p:spPr>
      </p:pic>
      <p:pic>
        <p:nvPicPr>
          <p:cNvPr id="12" name="Picture 11" descr="CMSlogo_color_label_1024_May201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759" y="705857"/>
            <a:ext cx="1079906" cy="1079906"/>
          </a:xfrm>
          <a:prstGeom prst="rect">
            <a:avLst/>
          </a:prstGeom>
        </p:spPr>
      </p:pic>
      <p:sp>
        <p:nvSpPr>
          <p:cNvPr id="7" name="Rectangle 6"/>
          <p:cNvSpPr/>
          <p:nvPr/>
        </p:nvSpPr>
        <p:spPr>
          <a:xfrm>
            <a:off x="6674419" y="82686"/>
            <a:ext cx="2539051" cy="830997"/>
          </a:xfrm>
          <a:prstGeom prst="rect">
            <a:avLst/>
          </a:prstGeom>
        </p:spPr>
        <p:txBody>
          <a:bodyPr wrap="none">
            <a:spAutoFit/>
          </a:bodyPr>
          <a:lstStyle/>
          <a:p>
            <a:r>
              <a:rPr lang="en-US" dirty="0">
                <a:hlinkClick r:id="rId6"/>
              </a:rPr>
              <a:t>CMS-PAS-HIG-16-</a:t>
            </a:r>
            <a:r>
              <a:rPr lang="en-US" dirty="0" smtClean="0">
                <a:hlinkClick r:id="rId6"/>
              </a:rPr>
              <a:t>041</a:t>
            </a:r>
            <a:endParaRPr lang="en-US" dirty="0" smtClean="0"/>
          </a:p>
          <a:p>
            <a:r>
              <a:rPr lang="en-US" dirty="0" smtClean="0"/>
              <a:t>April 2017; </a:t>
            </a:r>
            <a:r>
              <a:rPr lang="en-US" i="1" dirty="0">
                <a:latin typeface="Apple Chancery"/>
                <a:cs typeface="Apple Chancery"/>
              </a:rPr>
              <a:t>L=  </a:t>
            </a:r>
            <a:r>
              <a:rPr lang="en-US" dirty="0"/>
              <a:t>35.9 fb</a:t>
            </a:r>
            <a:r>
              <a:rPr lang="en-US" baseline="30000" dirty="0"/>
              <a:t>-1 </a:t>
            </a:r>
            <a:endParaRPr lang="en-US" dirty="0" smtClean="0"/>
          </a:p>
          <a:p>
            <a:endParaRPr lang="en-US" baseline="30000" dirty="0"/>
          </a:p>
        </p:txBody>
      </p:sp>
      <p:pic>
        <p:nvPicPr>
          <p:cNvPr id="13" name="Picture 12"/>
          <p:cNvPicPr>
            <a:picLocks noChangeAspect="1"/>
          </p:cNvPicPr>
          <p:nvPr/>
        </p:nvPicPr>
        <p:blipFill>
          <a:blip r:embed="rId7"/>
          <a:stretch>
            <a:fillRect/>
          </a:stretch>
        </p:blipFill>
        <p:spPr>
          <a:xfrm>
            <a:off x="5569131" y="1785763"/>
            <a:ext cx="3551266" cy="3459567"/>
          </a:xfrm>
          <a:prstGeom prst="rect">
            <a:avLst/>
          </a:prstGeom>
        </p:spPr>
      </p:pic>
      <p:sp>
        <p:nvSpPr>
          <p:cNvPr id="14" name="Footer Placeholder 3"/>
          <p:cNvSpPr txBox="1">
            <a:spLocks/>
          </p:cNvSpPr>
          <p:nvPr/>
        </p:nvSpPr>
        <p:spPr>
          <a:xfrm>
            <a:off x="1561447" y="6298162"/>
            <a:ext cx="31555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Lancaster University, HEFT 2017</a:t>
            </a:r>
            <a:endParaRPr lang="en-US" dirty="0"/>
          </a:p>
        </p:txBody>
      </p:sp>
      <p:pic>
        <p:nvPicPr>
          <p:cNvPr id="15" name="Picture 14"/>
          <p:cNvPicPr>
            <a:picLocks noChangeAspect="1"/>
          </p:cNvPicPr>
          <p:nvPr/>
        </p:nvPicPr>
        <p:blipFill>
          <a:blip r:embed="rId8"/>
          <a:stretch>
            <a:fillRect/>
          </a:stretch>
        </p:blipFill>
        <p:spPr>
          <a:xfrm>
            <a:off x="5120911" y="5032666"/>
            <a:ext cx="1781189" cy="651453"/>
          </a:xfrm>
          <a:prstGeom prst="rect">
            <a:avLst/>
          </a:prstGeom>
        </p:spPr>
      </p:pic>
    </p:spTree>
    <p:extLst>
      <p:ext uri="{BB962C8B-B14F-4D97-AF65-F5344CB8AC3E}">
        <p14:creationId xmlns:p14="http://schemas.microsoft.com/office/powerpoint/2010/main" val="3185305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H→ZZ→4l</a:t>
            </a:r>
            <a:r>
              <a:rPr lang="en-US" dirty="0" smtClean="0"/>
              <a:t/>
            </a:r>
            <a:br>
              <a:rPr lang="en-US" dirty="0" smtClean="0"/>
            </a:br>
            <a:r>
              <a:rPr lang="en-US" dirty="0" smtClean="0"/>
              <a:t>Higgs </a:t>
            </a:r>
            <a:r>
              <a:rPr lang="en-US" dirty="0"/>
              <a:t>Signal </a:t>
            </a:r>
            <a:r>
              <a:rPr lang="en-US" dirty="0" smtClean="0"/>
              <a:t>Strength</a:t>
            </a:r>
            <a:endParaRPr lang="en-US" dirty="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8</a:t>
            </a:fld>
            <a:endParaRPr lang="en-US"/>
          </a:p>
        </p:txBody>
      </p:sp>
      <p:pic>
        <p:nvPicPr>
          <p:cNvPr id="6" name="Picture 5" descr="Mu_prod_dec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9978" y="2615253"/>
            <a:ext cx="6004021" cy="4242747"/>
          </a:xfrm>
          <a:prstGeom prst="rect">
            <a:avLst/>
          </a:prstGeom>
        </p:spPr>
      </p:pic>
      <p:pic>
        <p:nvPicPr>
          <p:cNvPr id="7" name="Picture 6" descr="Mu_prod_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9398" y="2615253"/>
            <a:ext cx="6004022" cy="4242747"/>
          </a:xfrm>
          <a:prstGeom prst="rect">
            <a:avLst/>
          </a:prstGeom>
        </p:spPr>
      </p:pic>
      <p:sp>
        <p:nvSpPr>
          <p:cNvPr id="9" name="Rectangle 8"/>
          <p:cNvSpPr/>
          <p:nvPr/>
        </p:nvSpPr>
        <p:spPr>
          <a:xfrm>
            <a:off x="2686492" y="3877706"/>
            <a:ext cx="2017128" cy="1015663"/>
          </a:xfrm>
          <a:prstGeom prst="rect">
            <a:avLst/>
          </a:prstGeom>
          <a:solidFill>
            <a:schemeClr val="accent2">
              <a:lumMod val="40000"/>
              <a:lumOff val="60000"/>
              <a:alpha val="51000"/>
            </a:schemeClr>
          </a:solidFill>
        </p:spPr>
        <p:txBody>
          <a:bodyPr wrap="square">
            <a:spAutoFit/>
          </a:bodyPr>
          <a:lstStyle/>
          <a:p>
            <a:r>
              <a:rPr lang="en-US" sz="1200" dirty="0" smtClean="0"/>
              <a:t>excess in the untagged category leads to higher signal strength for </a:t>
            </a:r>
            <a:r>
              <a:rPr lang="en-US" sz="1200" dirty="0" err="1" smtClean="0"/>
              <a:t>gg</a:t>
            </a:r>
            <a:r>
              <a:rPr lang="en-US" sz="1200" dirty="0" smtClean="0"/>
              <a:t> → H and lower strength of </a:t>
            </a:r>
            <a:r>
              <a:rPr lang="en-US" sz="1200" dirty="0" err="1" smtClean="0"/>
              <a:t>vbf</a:t>
            </a:r>
            <a:r>
              <a:rPr lang="en-US" sz="1200" dirty="0" smtClean="0"/>
              <a:t>/VH(had) modes</a:t>
            </a:r>
            <a:endParaRPr lang="en-US" sz="1200" dirty="0"/>
          </a:p>
        </p:txBody>
      </p:sp>
      <p:pic>
        <p:nvPicPr>
          <p:cNvPr id="11" name="Picture 10" descr="CMSlogo_color_label_1024_May201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759" y="705857"/>
            <a:ext cx="1079906" cy="1079906"/>
          </a:xfrm>
          <a:prstGeom prst="rect">
            <a:avLst/>
          </a:prstGeom>
        </p:spPr>
      </p:pic>
      <p:sp>
        <p:nvSpPr>
          <p:cNvPr id="12" name="Rectangle 11"/>
          <p:cNvSpPr/>
          <p:nvPr/>
        </p:nvSpPr>
        <p:spPr>
          <a:xfrm>
            <a:off x="6695756" y="67236"/>
            <a:ext cx="2448244" cy="369332"/>
          </a:xfrm>
          <a:prstGeom prst="rect">
            <a:avLst/>
          </a:prstGeom>
        </p:spPr>
        <p:txBody>
          <a:bodyPr wrap="none">
            <a:spAutoFit/>
          </a:bodyPr>
          <a:lstStyle/>
          <a:p>
            <a:r>
              <a:rPr lang="en-US" dirty="0">
                <a:hlinkClick r:id="rId6"/>
              </a:rPr>
              <a:t>CMS-PAS-HIG-16-041</a:t>
            </a:r>
            <a:endParaRPr lang="en-US" baseline="30000" dirty="0"/>
          </a:p>
        </p:txBody>
      </p:sp>
      <p:sp>
        <p:nvSpPr>
          <p:cNvPr id="14" name="TextBox 13"/>
          <p:cNvSpPr txBox="1"/>
          <p:nvPr/>
        </p:nvSpPr>
        <p:spPr>
          <a:xfrm>
            <a:off x="310382" y="2066358"/>
            <a:ext cx="4421152" cy="923330"/>
          </a:xfrm>
          <a:prstGeom prst="rect">
            <a:avLst/>
          </a:prstGeom>
          <a:noFill/>
        </p:spPr>
        <p:txBody>
          <a:bodyPr wrap="square" rtlCol="0">
            <a:spAutoFit/>
          </a:bodyPr>
          <a:lstStyle/>
          <a:p>
            <a:r>
              <a:rPr lang="en-US" dirty="0" smtClean="0"/>
              <a:t>Signal </a:t>
            </a:r>
            <a:r>
              <a:rPr lang="en-US" dirty="0"/>
              <a:t>strength by production mode </a:t>
            </a:r>
            <a:r>
              <a:rPr lang="en-US" dirty="0" err="1"/>
              <a:t>μ</a:t>
            </a:r>
            <a:r>
              <a:rPr lang="en-US" baseline="-25000" dirty="0" err="1"/>
              <a:t>ggH</a:t>
            </a:r>
            <a:r>
              <a:rPr lang="en-US" dirty="0" err="1"/>
              <a:t>μ</a:t>
            </a:r>
            <a:r>
              <a:rPr lang="en-US" baseline="-25000" dirty="0" err="1"/>
              <a:t>VBF</a:t>
            </a:r>
            <a:r>
              <a:rPr lang="en-US" dirty="0" err="1"/>
              <a:t>μ</a:t>
            </a:r>
            <a:r>
              <a:rPr lang="en-US" baseline="-25000" dirty="0" err="1"/>
              <a:t>VH</a:t>
            </a:r>
            <a:r>
              <a:rPr lang="en-US" dirty="0" err="1"/>
              <a:t>μ</a:t>
            </a:r>
            <a:r>
              <a:rPr lang="en-US" baseline="-25000" dirty="0" err="1"/>
              <a:t>ttH</a:t>
            </a:r>
            <a:endParaRPr lang="en-US" baseline="-25000" dirty="0"/>
          </a:p>
          <a:p>
            <a:endParaRPr lang="en-US" dirty="0"/>
          </a:p>
        </p:txBody>
      </p:sp>
      <p:sp>
        <p:nvSpPr>
          <p:cNvPr id="15" name="TextBox 14"/>
          <p:cNvSpPr txBox="1"/>
          <p:nvPr/>
        </p:nvSpPr>
        <p:spPr>
          <a:xfrm>
            <a:off x="4968110" y="2111563"/>
            <a:ext cx="4421152" cy="646331"/>
          </a:xfrm>
          <a:prstGeom prst="rect">
            <a:avLst/>
          </a:prstGeom>
          <a:noFill/>
        </p:spPr>
        <p:txBody>
          <a:bodyPr wrap="square" rtlCol="0">
            <a:spAutoFit/>
          </a:bodyPr>
          <a:lstStyle/>
          <a:p>
            <a:r>
              <a:rPr lang="en-US" dirty="0"/>
              <a:t>S</a:t>
            </a:r>
            <a:r>
              <a:rPr lang="en-US" dirty="0" smtClean="0"/>
              <a:t>implified </a:t>
            </a:r>
            <a:r>
              <a:rPr lang="en-US" dirty="0"/>
              <a:t>template cross sections </a:t>
            </a:r>
          </a:p>
          <a:p>
            <a:endParaRPr lang="en-US" dirty="0"/>
          </a:p>
        </p:txBody>
      </p:sp>
      <p:cxnSp>
        <p:nvCxnSpPr>
          <p:cNvPr id="8" name="Straight Arrow Connector 7"/>
          <p:cNvCxnSpPr/>
          <p:nvPr/>
        </p:nvCxnSpPr>
        <p:spPr>
          <a:xfrm>
            <a:off x="4514624" y="3877706"/>
            <a:ext cx="4534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9" idx="3"/>
          </p:cNvCxnSpPr>
          <p:nvPr/>
        </p:nvCxnSpPr>
        <p:spPr>
          <a:xfrm>
            <a:off x="4703620" y="4385538"/>
            <a:ext cx="190147" cy="1714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2134839" y="3908860"/>
            <a:ext cx="55165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2359027" y="4574639"/>
            <a:ext cx="35537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1757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236"/>
            <a:ext cx="9144000" cy="1371600"/>
          </a:xfrm>
        </p:spPr>
        <p:txBody>
          <a:bodyPr/>
          <a:lstStyle/>
          <a:p>
            <a:r>
              <a:rPr lang="en-US" sz="4500" dirty="0" smtClean="0"/>
              <a:t>Simplified Template Cross Sections</a:t>
            </a:r>
            <a:endParaRPr lang="en-US" sz="4500" dirty="0"/>
          </a:p>
        </p:txBody>
      </p:sp>
      <p:sp>
        <p:nvSpPr>
          <p:cNvPr id="3" name="Content Placeholder 2"/>
          <p:cNvSpPr>
            <a:spLocks noGrp="1"/>
          </p:cNvSpPr>
          <p:nvPr>
            <p:ph idx="1"/>
          </p:nvPr>
        </p:nvSpPr>
        <p:spPr>
          <a:xfrm>
            <a:off x="685800" y="1438836"/>
            <a:ext cx="7770813" cy="3657600"/>
          </a:xfrm>
          <a:solidFill>
            <a:schemeClr val="bg2"/>
          </a:solidFill>
        </p:spPr>
        <p:txBody>
          <a:bodyPr/>
          <a:lstStyle/>
          <a:p>
            <a:r>
              <a:rPr lang="en-US" dirty="0" smtClean="0"/>
              <a:t>Defined in the CERN Yellow Report 4</a:t>
            </a:r>
          </a:p>
          <a:p>
            <a:r>
              <a:rPr lang="en-US" dirty="0" smtClean="0"/>
              <a:t>Define a common binnin</a:t>
            </a:r>
            <a:r>
              <a:rPr lang="en-US" dirty="0" smtClean="0"/>
              <a:t>g system for reporting results:</a:t>
            </a:r>
            <a:endParaRPr lang="en-US" dirty="0"/>
          </a:p>
        </p:txBody>
      </p:sp>
      <p:sp>
        <p:nvSpPr>
          <p:cNvPr id="4" name="Footer Placeholder 3"/>
          <p:cNvSpPr>
            <a:spLocks noGrp="1"/>
          </p:cNvSpPr>
          <p:nvPr>
            <p:ph type="ftr" sz="quarter" idx="11"/>
          </p:nvPr>
        </p:nvSpPr>
        <p:spPr/>
        <p:txBody>
          <a:bodyPr/>
          <a:lstStyle/>
          <a:p>
            <a:r>
              <a:rPr lang="en-US" smtClean="0"/>
              <a:t>Kathryn Grimm</a:t>
            </a:r>
            <a:endParaRPr lang="en-US"/>
          </a:p>
        </p:txBody>
      </p:sp>
      <p:sp>
        <p:nvSpPr>
          <p:cNvPr id="5" name="Slide Number Placeholder 4"/>
          <p:cNvSpPr>
            <a:spLocks noGrp="1"/>
          </p:cNvSpPr>
          <p:nvPr>
            <p:ph type="sldNum" sz="quarter" idx="12"/>
          </p:nvPr>
        </p:nvSpPr>
        <p:spPr/>
        <p:txBody>
          <a:bodyPr/>
          <a:lstStyle/>
          <a:p>
            <a:fld id="{A7D2486F-1782-2846-8CBC-0A695E99119A}" type="slidenum">
              <a:rPr lang="en-US" smtClean="0"/>
              <a:t>9</a:t>
            </a:fld>
            <a:endParaRPr lang="en-US"/>
          </a:p>
        </p:txBody>
      </p:sp>
      <p:pic>
        <p:nvPicPr>
          <p:cNvPr id="7" name="Picture 6"/>
          <p:cNvPicPr>
            <a:picLocks noChangeAspect="1"/>
          </p:cNvPicPr>
          <p:nvPr/>
        </p:nvPicPr>
        <p:blipFill>
          <a:blip r:embed="rId2"/>
          <a:stretch>
            <a:fillRect/>
          </a:stretch>
        </p:blipFill>
        <p:spPr>
          <a:xfrm>
            <a:off x="1850050" y="5096436"/>
            <a:ext cx="2563190" cy="1359204"/>
          </a:xfrm>
          <a:prstGeom prst="rect">
            <a:avLst/>
          </a:prstGeom>
        </p:spPr>
      </p:pic>
      <p:pic>
        <p:nvPicPr>
          <p:cNvPr id="8" name="Picture 7"/>
          <p:cNvPicPr>
            <a:picLocks noChangeAspect="1"/>
          </p:cNvPicPr>
          <p:nvPr/>
        </p:nvPicPr>
        <p:blipFill>
          <a:blip r:embed="rId3"/>
          <a:stretch>
            <a:fillRect/>
          </a:stretch>
        </p:blipFill>
        <p:spPr>
          <a:xfrm>
            <a:off x="1494038" y="2879925"/>
            <a:ext cx="7191318" cy="1890026"/>
          </a:xfrm>
          <a:prstGeom prst="rect">
            <a:avLst/>
          </a:prstGeom>
        </p:spPr>
      </p:pic>
      <p:sp>
        <p:nvSpPr>
          <p:cNvPr id="9" name="TextBox 8"/>
          <p:cNvSpPr txBox="1"/>
          <p:nvPr/>
        </p:nvSpPr>
        <p:spPr>
          <a:xfrm>
            <a:off x="349624" y="2536454"/>
            <a:ext cx="985591" cy="369332"/>
          </a:xfrm>
          <a:prstGeom prst="rect">
            <a:avLst/>
          </a:prstGeom>
          <a:noFill/>
        </p:spPr>
        <p:txBody>
          <a:bodyPr wrap="none" rtlCol="0">
            <a:spAutoFit/>
          </a:bodyPr>
          <a:lstStyle/>
          <a:p>
            <a:r>
              <a:rPr lang="en-US" b="1" dirty="0" smtClean="0"/>
              <a:t>Stage 0:</a:t>
            </a:r>
            <a:endParaRPr lang="en-US" b="1" dirty="0"/>
          </a:p>
        </p:txBody>
      </p:sp>
      <p:sp>
        <p:nvSpPr>
          <p:cNvPr id="10" name="TextBox 9"/>
          <p:cNvSpPr txBox="1"/>
          <p:nvPr/>
        </p:nvSpPr>
        <p:spPr>
          <a:xfrm>
            <a:off x="193004" y="5135038"/>
            <a:ext cx="985591" cy="369332"/>
          </a:xfrm>
          <a:prstGeom prst="rect">
            <a:avLst/>
          </a:prstGeom>
          <a:noFill/>
        </p:spPr>
        <p:txBody>
          <a:bodyPr wrap="none" rtlCol="0">
            <a:spAutoFit/>
          </a:bodyPr>
          <a:lstStyle/>
          <a:p>
            <a:r>
              <a:rPr lang="en-US" b="1" dirty="0" smtClean="0"/>
              <a:t>Stage 1:</a:t>
            </a:r>
            <a:endParaRPr lang="en-US" b="1" dirty="0"/>
          </a:p>
        </p:txBody>
      </p:sp>
      <p:pic>
        <p:nvPicPr>
          <p:cNvPr id="11" name="Picture 10"/>
          <p:cNvPicPr>
            <a:picLocks noChangeAspect="1"/>
          </p:cNvPicPr>
          <p:nvPr/>
        </p:nvPicPr>
        <p:blipFill>
          <a:blip r:embed="rId4"/>
          <a:stretch>
            <a:fillRect/>
          </a:stretch>
        </p:blipFill>
        <p:spPr>
          <a:xfrm>
            <a:off x="4493048" y="5091002"/>
            <a:ext cx="3691971" cy="1766997"/>
          </a:xfrm>
          <a:prstGeom prst="rect">
            <a:avLst/>
          </a:prstGeom>
        </p:spPr>
      </p:pic>
    </p:spTree>
    <p:extLst>
      <p:ext uri="{BB962C8B-B14F-4D97-AF65-F5344CB8AC3E}">
        <p14:creationId xmlns:p14="http://schemas.microsoft.com/office/powerpoint/2010/main" val="2299036093"/>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15972</TotalTime>
  <Words>5132</Words>
  <Application>Microsoft Macintosh PowerPoint</Application>
  <PresentationFormat>On-screen Show (4:3)</PresentationFormat>
  <Paragraphs>658</Paragraphs>
  <Slides>55</Slides>
  <Notes>37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58" baseType="lpstr">
      <vt:lpstr>Folio</vt:lpstr>
      <vt:lpstr>Equation</vt:lpstr>
      <vt:lpstr>Microsoft Equation</vt:lpstr>
      <vt:lpstr>Higgs Properties at the LHC</vt:lpstr>
      <vt:lpstr>Outline</vt:lpstr>
      <vt:lpstr>Latest Higgs Measurements</vt:lpstr>
      <vt:lpstr>Higgs Production</vt:lpstr>
      <vt:lpstr>Higgs Decays</vt:lpstr>
      <vt:lpstr>Latest H→ZZ→4l and H→γγMeasurements  </vt:lpstr>
      <vt:lpstr>H→ZZ→4l Higgs Signal Strength</vt:lpstr>
      <vt:lpstr>H→ZZ→4l Higgs Signal Strength</vt:lpstr>
      <vt:lpstr>Simplified Template Cross Sections</vt:lpstr>
      <vt:lpstr>H→ZZ→4l Higgs Mass Measurement</vt:lpstr>
      <vt:lpstr> H→ZZ→4l Higgs Cross Section</vt:lpstr>
      <vt:lpstr>H→ZZ→4l</vt:lpstr>
      <vt:lpstr>PowerPoint Presentation</vt:lpstr>
      <vt:lpstr>PowerPoint Presentation</vt:lpstr>
      <vt:lpstr>H→γγCoupling</vt:lpstr>
      <vt:lpstr>Higgs Cross Section Measurement: H→γγ</vt:lpstr>
      <vt:lpstr>Higgs Cross Section Measurement: H→γγ</vt:lpstr>
      <vt:lpstr>H→γγ+ H→ZZ Combo</vt:lpstr>
      <vt:lpstr>Results from H→ττ, H→μμ, H→WW, ttH, HH  </vt:lpstr>
      <vt:lpstr>H→ττ</vt:lpstr>
      <vt:lpstr>H→μμ</vt:lpstr>
      <vt:lpstr>H→WW</vt:lpstr>
      <vt:lpstr>ttH(ZZ,WW, ττ)</vt:lpstr>
      <vt:lpstr>ttH(ϒϒ,multilepton,bb)</vt:lpstr>
      <vt:lpstr>Di-Higgs Production </vt:lpstr>
      <vt:lpstr>Higgs CP constraints from VBF H→ττ</vt:lpstr>
      <vt:lpstr>Additional measurements</vt:lpstr>
      <vt:lpstr>ATLAS+CMS Run 1 Higgs Combination</vt:lpstr>
      <vt:lpstr>The Run 1 ATLAS+CMS Higgs Combination</vt:lpstr>
      <vt:lpstr>Coupling Combination:  Signal Strengths</vt:lpstr>
      <vt:lpstr>Coupling Combination:  Signal Strengths</vt:lpstr>
      <vt:lpstr>PowerPoint Presentation</vt:lpstr>
      <vt:lpstr>PowerPoint Presentation</vt:lpstr>
      <vt:lpstr>Coupling Combination:  The κ Framework– Coupling modifiers </vt:lpstr>
      <vt:lpstr>Coupling Combination:  Disentangle Branching Ratios and Cross Sections</vt:lpstr>
      <vt:lpstr>PowerPoint Presentation</vt:lpstr>
      <vt:lpstr>κ-Parameterization Constraints on H couplings</vt:lpstr>
      <vt:lpstr>What precision is necessary?</vt:lpstr>
      <vt:lpstr>PowerPoint Presentation</vt:lpstr>
      <vt:lpstr>PowerPoint Presentation</vt:lpstr>
      <vt:lpstr>PowerPoint Presentation</vt:lpstr>
      <vt:lpstr>PowerPoint Presentation</vt:lpstr>
      <vt:lpstr>PowerPoint Presentation</vt:lpstr>
      <vt:lpstr>Parameterization using ratios of cross sections and branching ratios</vt:lpstr>
      <vt:lpstr>Overview &amp; Conclusions</vt:lpstr>
      <vt:lpstr>Backup</vt:lpstr>
      <vt:lpstr>PowerPoint Presentation</vt:lpstr>
      <vt:lpstr>Monte Carlo</vt:lpstr>
      <vt:lpstr>Monte Carlo</vt:lpstr>
      <vt:lpstr>κ-Parameterization Constraints for H couplings to fermions, bosons </vt:lpstr>
      <vt:lpstr>κ-Parameterization Up/down fermion and lepton/quark symmetries</vt:lpstr>
      <vt:lpstr>PowerPoint Presentation</vt:lpstr>
      <vt:lpstr>Yellow Report 4</vt:lpstr>
      <vt:lpstr>PowerPoint Presentation</vt:lpstr>
      <vt:lpstr>PowerPoint Presentation</vt:lpstr>
    </vt:vector>
  </TitlesOfParts>
  <Company>Lancaster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Grimm</dc:creator>
  <cp:lastModifiedBy>Kathryn Grimm</cp:lastModifiedBy>
  <cp:revision>270</cp:revision>
  <cp:lastPrinted>2017-05-18T17:26:42Z</cp:lastPrinted>
  <dcterms:created xsi:type="dcterms:W3CDTF">2017-04-25T09:40:26Z</dcterms:created>
  <dcterms:modified xsi:type="dcterms:W3CDTF">2017-05-21T23:42:11Z</dcterms:modified>
</cp:coreProperties>
</file>