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1" r:id="rId11"/>
    <p:sldId id="272" r:id="rId12"/>
    <p:sldId id="264" r:id="rId13"/>
    <p:sldId id="267" r:id="rId14"/>
    <p:sldId id="265" r:id="rId15"/>
    <p:sldId id="266" r:id="rId16"/>
    <p:sldId id="269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F1002-FE03-47A7-96D2-0A95CDD73A8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46E2-A6FD-41D2-A8F0-3B7B9F8EA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8" y="787400"/>
            <a:ext cx="6854825" cy="385603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1454D-0B75-456F-B9E9-1C4D074F4EC3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6863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238" y="787400"/>
            <a:ext cx="6854825" cy="385603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1454D-0B75-456F-B9E9-1C4D074F4EC3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96720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Edit figure, years</a:t>
            </a:r>
          </a:p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8B4AE-5F75-48A5-96B9-7E6F9BC0DEF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4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19AA-48A2-4B8B-B84D-E3695479F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6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2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9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5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8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26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0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3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7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0A1D-B23A-4553-99A3-63D1242FCA6D}" type="datetimeFigureOut">
              <a:rPr lang="en-GB" smtClean="0"/>
              <a:t>20/07/2017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5E767-C22D-44D6-8950-933A9D6BB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8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63/1.49553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4519" y="1995181"/>
            <a:ext cx="7326489" cy="2111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</a:rPr>
              <a:t>Neutron and electron electric dipole moments</a:t>
            </a:r>
            <a:endParaRPr lang="en-GB" sz="6000" b="1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007" y="4354614"/>
            <a:ext cx="4865511" cy="213642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Ben Sauer</a:t>
            </a:r>
          </a:p>
          <a:p>
            <a:pPr marL="0" indent="0" algn="ctr">
              <a:buNone/>
            </a:pPr>
            <a:r>
              <a:rPr lang="en-US" sz="3200" dirty="0" smtClean="0">
                <a:latin typeface="Calibri Light" panose="020F0302020204030204" pitchFamily="34" charset="0"/>
              </a:rPr>
              <a:t>PPRP July 21, 2017</a:t>
            </a: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988" cy="24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-24"/>
            <a:ext cx="121920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Future: Cryogenic </a:t>
            </a:r>
            <a:r>
              <a:rPr lang="en-GB" dirty="0" err="1"/>
              <a:t>nEDM</a:t>
            </a:r>
            <a:r>
              <a:rPr lang="en-GB" dirty="0"/>
              <a:t> </a:t>
            </a:r>
            <a:r>
              <a:rPr lang="en-GB" dirty="0" smtClean="0"/>
              <a:t>R&amp;D at ILL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639616" y="943824"/>
            <a:ext cx="9313035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cs typeface="Arial" panose="020B0604020202020204" pitchFamily="34" charset="0"/>
              </a:rPr>
              <a:t>PanEDM</a:t>
            </a:r>
            <a:r>
              <a:rPr lang="en-GB" sz="2400" b="1" dirty="0">
                <a:cs typeface="Arial" panose="020B0604020202020204" pitchFamily="34" charset="0"/>
              </a:rPr>
              <a:t> – two stage programme towards a cryogenic </a:t>
            </a:r>
            <a:r>
              <a:rPr lang="en-GB" sz="2400" b="1" dirty="0" err="1">
                <a:cs typeface="Arial" panose="020B0604020202020204" pitchFamily="34" charset="0"/>
              </a:rPr>
              <a:t>nEDM</a:t>
            </a:r>
            <a:r>
              <a:rPr lang="en-GB" sz="2400" b="1" dirty="0">
                <a:cs typeface="Arial" panose="020B0604020202020204" pitchFamily="34" charset="0"/>
              </a:rPr>
              <a:t>					(ILL/TUM/RAL)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panose="020B0604020202020204" pitchFamily="34" charset="0"/>
              </a:rPr>
              <a:t>Working towards a </a:t>
            </a:r>
            <a:r>
              <a:rPr lang="en-GB" sz="2400" dirty="0">
                <a:cs typeface="Arial" panose="020B0604020202020204" pitchFamily="34" charset="0"/>
              </a:rPr>
              <a:t>next generation </a:t>
            </a:r>
            <a:r>
              <a:rPr lang="en-GB" sz="2400" dirty="0" err="1">
                <a:cs typeface="Arial" panose="020B0604020202020204" pitchFamily="34" charset="0"/>
              </a:rPr>
              <a:t>nEDM</a:t>
            </a:r>
            <a:r>
              <a:rPr lang="en-GB" sz="2400" dirty="0">
                <a:cs typeface="Arial" panose="020B0604020202020204" pitchFamily="34" charset="0"/>
              </a:rPr>
              <a:t> experiment following the room temperature era</a:t>
            </a:r>
          </a:p>
          <a:p>
            <a:pPr marL="380990" lvl="1" indent="-38099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Super-thermal UCN source coupled to </a:t>
            </a:r>
            <a:r>
              <a:rPr lang="en-GB" sz="2400" dirty="0" err="1">
                <a:cs typeface="Arial" panose="020B0604020202020204" pitchFamily="34" charset="0"/>
              </a:rPr>
              <a:t>nEDM</a:t>
            </a:r>
            <a:r>
              <a:rPr lang="en-GB" sz="2400" dirty="0">
                <a:cs typeface="Arial" panose="020B0604020202020204" pitchFamily="34" charset="0"/>
              </a:rPr>
              <a:t>:</a:t>
            </a:r>
          </a:p>
          <a:p>
            <a:pPr marL="990575" lvl="2" indent="-380990">
              <a:buFont typeface="Courier New" panose="02070309020205020404" pitchFamily="49" charset="0"/>
              <a:buChar char="o"/>
            </a:pPr>
            <a:r>
              <a:rPr lang="en-GB" sz="2400" dirty="0">
                <a:cs typeface="Arial" panose="020B0604020202020204" pitchFamily="34" charset="0"/>
              </a:rPr>
              <a:t>room </a:t>
            </a:r>
            <a:r>
              <a:rPr lang="en-GB" sz="2400" dirty="0" smtClean="0">
                <a:cs typeface="Arial" panose="020B0604020202020204" pitchFamily="34" charset="0"/>
              </a:rPr>
              <a:t>temperature proof-of-principle </a:t>
            </a:r>
            <a:r>
              <a:rPr lang="en-GB" sz="2400" dirty="0">
                <a:cs typeface="Arial" panose="020B0604020202020204" pitchFamily="34" charset="0"/>
              </a:rPr>
              <a:t>– from end 2018</a:t>
            </a:r>
          </a:p>
          <a:p>
            <a:pPr marL="990575" lvl="2" indent="-380990">
              <a:buFont typeface="Courier New" panose="02070309020205020404" pitchFamily="49" charset="0"/>
              <a:buChar char="o"/>
            </a:pPr>
            <a:r>
              <a:rPr lang="en-GB" sz="2400" dirty="0">
                <a:cs typeface="Arial" panose="020B0604020202020204" pitchFamily="34" charset="0"/>
              </a:rPr>
              <a:t>cryogenic experiment – five years beyond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07702" y="4065845"/>
            <a:ext cx="578107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733" dirty="0">
                <a:latin typeface="Calibri" panose="020F0502020204030204" pitchFamily="34" charset="0"/>
              </a:rPr>
              <a:t>Cryostat assembly </a:t>
            </a:r>
            <a:r>
              <a:rPr lang="en-GB" sz="3733" dirty="0" err="1">
                <a:latin typeface="Calibri" panose="020F0502020204030204" pitchFamily="34" charset="0"/>
              </a:rPr>
              <a:t>SuperSUN</a:t>
            </a:r>
            <a:endParaRPr lang="en-GB" sz="3733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9" y="943824"/>
            <a:ext cx="10974965" cy="6173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922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019" y="1028733"/>
            <a:ext cx="6655045" cy="12412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cs typeface="Arial" panose="020B0604020202020204" pitchFamily="34" charset="0"/>
              </a:rPr>
              <a:t>Higher neutron densities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3733" dirty="0">
                <a:cs typeface="Arial" panose="020B0604020202020204" pitchFamily="34" charset="0"/>
              </a:rPr>
              <a:t>Higher electric field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-27384"/>
            <a:ext cx="121920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Cryogenic </a:t>
            </a:r>
            <a:r>
              <a:rPr lang="en-GB" dirty="0" err="1"/>
              <a:t>nEDM</a:t>
            </a:r>
            <a:r>
              <a:rPr lang="en-GB" dirty="0"/>
              <a:t> R&amp;D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488" y="2372883"/>
            <a:ext cx="10465163" cy="4113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733" b="1" dirty="0" err="1">
                <a:cs typeface="Arial" panose="020B0604020202020204" pitchFamily="34" charset="0"/>
              </a:rPr>
              <a:t>PanEDM</a:t>
            </a:r>
            <a:endParaRPr lang="en-GB" sz="3733" b="1" dirty="0">
              <a:cs typeface="Arial" panose="020B0604020202020204" pitchFamily="34" charset="0"/>
            </a:endParaRP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Infrastructure built for dedicated beamline at ILL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Beamline call for tender released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One cryostat received, others on order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EDM components (Ramsey chamber, magnetic shielding, …) manufactured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3200" dirty="0">
                <a:cs typeface="Arial" panose="020B0604020202020204" pitchFamily="34" charset="0"/>
              </a:rPr>
              <a:t>UCN technologies being advanced at RAL – transport optimisation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11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EDM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953"/>
            <a:ext cx="10515600" cy="1434410"/>
          </a:xfrm>
        </p:spPr>
        <p:txBody>
          <a:bodyPr/>
          <a:lstStyle/>
          <a:p>
            <a:r>
              <a:rPr lang="en-US" dirty="0" smtClean="0"/>
              <a:t>Experiments use paramagnetic atoms or molecules</a:t>
            </a:r>
          </a:p>
          <a:p>
            <a:r>
              <a:rPr lang="en-US" dirty="0" smtClean="0"/>
              <a:t>Enhancement factor (combination of relativistic effects and orbital structure)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70043" y="4452867"/>
            <a:ext cx="7451035" cy="202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Most recent results have come from molecules</a:t>
            </a:r>
          </a:p>
          <a:p>
            <a:r>
              <a:rPr lang="en-US" dirty="0" smtClean="0"/>
              <a:t>YbF: Imperial College London</a:t>
            </a:r>
          </a:p>
          <a:p>
            <a:r>
              <a:rPr lang="en-US" dirty="0" smtClean="0"/>
              <a:t>ThO: ACME collaboration (Harvard/Yale)</a:t>
            </a:r>
          </a:p>
          <a:p>
            <a:r>
              <a:rPr lang="en-US" dirty="0" err="1" smtClean="0"/>
              <a:t>HfF</a:t>
            </a:r>
            <a:r>
              <a:rPr lang="en-US" baseline="30000" dirty="0" smtClean="0"/>
              <a:t>+</a:t>
            </a:r>
            <a:r>
              <a:rPr lang="en-US" dirty="0" smtClean="0"/>
              <a:t>: JILA (Boulder, Colorado)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40156"/>
              </p:ext>
            </p:extLst>
          </p:nvPr>
        </p:nvGraphicFramePr>
        <p:xfrm>
          <a:off x="4120044" y="3122164"/>
          <a:ext cx="2778811" cy="788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3" imgW="850680" imgH="241200" progId="Equation.3">
                  <p:embed/>
                </p:oleObj>
              </mc:Choice>
              <mc:Fallback>
                <p:oleObj name="Equation" r:id="rId3" imgW="8506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0044" y="3122164"/>
                        <a:ext cx="2778811" cy="788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90052" y="2519196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polarization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9449" y="3980069"/>
            <a:ext cx="396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effective electric field (GV/cm)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595730" y="2870200"/>
            <a:ext cx="30370" cy="46934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95560" y="3739829"/>
            <a:ext cx="1" cy="301157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9" y="166342"/>
            <a:ext cx="10515600" cy="1325563"/>
          </a:xfrm>
        </p:spPr>
        <p:txBody>
          <a:bodyPr/>
          <a:lstStyle/>
          <a:p>
            <a:r>
              <a:rPr lang="en-US" dirty="0" smtClean="0"/>
              <a:t>Electron EDM world limits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3" y="1381539"/>
            <a:ext cx="7517982" cy="54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85848" y="5118617"/>
            <a:ext cx="3241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Nature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493 (2011), </a:t>
            </a:r>
          </a:p>
          <a:p>
            <a:r>
              <a:rPr lang="en-GB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ACME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Science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343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(2014), </a:t>
            </a:r>
          </a:p>
          <a:p>
            <a:r>
              <a:rPr lang="en-GB" sz="1600" i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JILA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arXiv:1704.07928v1 (2017).</a:t>
            </a:r>
            <a:endParaRPr lang="en-GB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461" y="1129986"/>
            <a:ext cx="5506278" cy="1878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of eEDM experiments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60843" y="3572300"/>
            <a:ext cx="2057400" cy="2102895"/>
            <a:chOff x="4760843" y="3572300"/>
            <a:chExt cx="2057400" cy="2102895"/>
          </a:xfrm>
        </p:grpSpPr>
        <p:sp>
          <p:nvSpPr>
            <p:cNvPr id="9" name="Rectangle 8"/>
            <p:cNvSpPr/>
            <p:nvPr/>
          </p:nvSpPr>
          <p:spPr>
            <a:xfrm>
              <a:off x="5605670" y="3572300"/>
              <a:ext cx="337930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0843" y="4721088"/>
              <a:ext cx="2057400" cy="9541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coherence time</a:t>
              </a:r>
              <a:endParaRPr lang="en-GB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43600" y="3572300"/>
            <a:ext cx="3183834" cy="983924"/>
            <a:chOff x="5943600" y="3572300"/>
            <a:chExt cx="3183834" cy="983924"/>
          </a:xfrm>
        </p:grpSpPr>
        <p:sp>
          <p:nvSpPr>
            <p:cNvPr id="8" name="Rectangle 7"/>
            <p:cNvSpPr/>
            <p:nvPr/>
          </p:nvSpPr>
          <p:spPr>
            <a:xfrm>
              <a:off x="5943600" y="3572300"/>
              <a:ext cx="705886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70034" y="3602117"/>
              <a:ext cx="2057400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molecule number</a:t>
              </a:r>
              <a:endParaRPr lang="en-GB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50773" y="3572300"/>
            <a:ext cx="3544751" cy="1625841"/>
            <a:chOff x="2050773" y="3572300"/>
            <a:chExt cx="3544751" cy="1625841"/>
          </a:xfrm>
        </p:grpSpPr>
        <p:sp>
          <p:nvSpPr>
            <p:cNvPr id="10" name="Rectangle 9"/>
            <p:cNvSpPr/>
            <p:nvPr/>
          </p:nvSpPr>
          <p:spPr>
            <a:xfrm>
              <a:off x="4899784" y="3572300"/>
              <a:ext cx="695740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0773" y="4244034"/>
              <a:ext cx="2392018" cy="95410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polarization/ enhancement</a:t>
              </a:r>
              <a:endParaRPr lang="en-GB" sz="2800" dirty="0"/>
            </a:p>
          </p:txBody>
        </p:sp>
      </p:grp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21771"/>
              </p:ext>
            </p:extLst>
          </p:nvPr>
        </p:nvGraphicFramePr>
        <p:xfrm>
          <a:off x="3538331" y="3010126"/>
          <a:ext cx="3091277" cy="118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1193760" imgH="457200" progId="Equation.3">
                  <p:embed/>
                </p:oleObj>
              </mc:Choice>
              <mc:Fallback>
                <p:oleObj name="Equation" r:id="rId4" imgW="11937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8331" y="3010126"/>
                        <a:ext cx="3091277" cy="118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91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eEDM experiments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5156" y="2773154"/>
            <a:ext cx="9160566" cy="297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YbF: 50% polarization (requires large E field), </a:t>
            </a:r>
            <a:r>
              <a:rPr lang="en-US" i="1" dirty="0" smtClean="0"/>
              <a:t>T</a:t>
            </a:r>
            <a:r>
              <a:rPr lang="en-US" dirty="0" smtClean="0"/>
              <a:t> limited by transit time.</a:t>
            </a:r>
          </a:p>
          <a:p>
            <a:r>
              <a:rPr lang="en-US" dirty="0" smtClean="0"/>
              <a:t>ThO: good polarization, </a:t>
            </a:r>
            <a:r>
              <a:rPr lang="en-US" i="1" dirty="0" smtClean="0"/>
              <a:t>T</a:t>
            </a:r>
            <a:r>
              <a:rPr lang="en-US" dirty="0" smtClean="0"/>
              <a:t> limited (metastable state)</a:t>
            </a:r>
          </a:p>
          <a:p>
            <a:r>
              <a:rPr lang="en-US" dirty="0" err="1" smtClean="0"/>
              <a:t>HfF</a:t>
            </a:r>
            <a:r>
              <a:rPr lang="en-US" baseline="30000" dirty="0" smtClean="0"/>
              <a:t>+</a:t>
            </a:r>
            <a:r>
              <a:rPr lang="en-US" dirty="0" smtClean="0"/>
              <a:t>: </a:t>
            </a:r>
            <a:r>
              <a:rPr lang="en-US" i="1" dirty="0" smtClean="0"/>
              <a:t>T</a:t>
            </a:r>
            <a:r>
              <a:rPr lang="en-US" dirty="0" smtClean="0"/>
              <a:t> very long (ion trap), </a:t>
            </a:r>
            <a:r>
              <a:rPr lang="en-US" i="1" dirty="0" smtClean="0"/>
              <a:t>N</a:t>
            </a:r>
            <a:r>
              <a:rPr lang="en-US" dirty="0" smtClean="0"/>
              <a:t> very limited (next generation to switch to </a:t>
            </a:r>
            <a:r>
              <a:rPr lang="en-US" dirty="0" err="1" smtClean="0"/>
              <a:t>ThF</a:t>
            </a:r>
            <a:r>
              <a:rPr lang="en-US" baseline="30000" dirty="0" smtClean="0"/>
              <a:t>+</a:t>
            </a:r>
            <a:r>
              <a:rPr lang="en-US" dirty="0" smtClean="0"/>
              <a:t>).</a:t>
            </a:r>
          </a:p>
          <a:p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62997"/>
              </p:ext>
            </p:extLst>
          </p:nvPr>
        </p:nvGraphicFramePr>
        <p:xfrm>
          <a:off x="3319670" y="1690688"/>
          <a:ext cx="3091277" cy="118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3" imgW="1193760" imgH="457200" progId="Equation.3">
                  <p:embed/>
                </p:oleObj>
              </mc:Choice>
              <mc:Fallback>
                <p:oleObj name="Equation" r:id="rId3" imgW="11937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670" y="1690688"/>
                        <a:ext cx="3091277" cy="1183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89576"/>
            <a:ext cx="8842513" cy="1185101"/>
          </a:xfrm>
        </p:spPr>
        <p:txBody>
          <a:bodyPr>
            <a:normAutofit/>
          </a:bodyPr>
          <a:lstStyle/>
          <a:p>
            <a:r>
              <a:rPr lang="en-GB" dirty="0" smtClean="0"/>
              <a:t>YbF Electron EDM, generation II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9667" y="126876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Put more molecules into the </a:t>
            </a:r>
          </a:p>
          <a:p>
            <a:pPr algn="ctr"/>
            <a:r>
              <a:rPr lang="en-GB" sz="2000" u="sng" dirty="0"/>
              <a:t>initial state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8048" y="126876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/>
              <a:t>Detect the molecules better at the final stage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4554" y="6309320"/>
            <a:ext cx="840590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Total signal increase: 200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68009" y="1424970"/>
            <a:ext cx="0" cy="4668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7999" y="2132856"/>
            <a:ext cx="393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2011 to 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6x more molecules prepared in the initial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8506" y="1933051"/>
            <a:ext cx="417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~1000 molecules detected per shot</a:t>
            </a:r>
          </a:p>
          <a:p>
            <a:r>
              <a:rPr lang="en-GB" dirty="0"/>
              <a:t>2017: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~200,000 molecules detected per shot, with both </a:t>
            </a:r>
            <a:r>
              <a:rPr lang="en-GB" dirty="0" err="1"/>
              <a:t>quadratures</a:t>
            </a:r>
            <a:r>
              <a:rPr lang="en-GB" dirty="0"/>
              <a:t> detected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03" y="3330010"/>
            <a:ext cx="4584338" cy="2763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2" y="3330009"/>
            <a:ext cx="4314112" cy="27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31" y="1997356"/>
            <a:ext cx="6641138" cy="48160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Electron EDM measurements</a:t>
            </a:r>
          </a:p>
          <a:p>
            <a:r>
              <a:rPr lang="en-GB" sz="3600" dirty="0"/>
              <a:t>Constraining T-violating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5976" y="1441209"/>
            <a:ext cx="21799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Imperial Generation I</a:t>
            </a:r>
          </a:p>
          <a:p>
            <a:pPr algn="ctr"/>
            <a:r>
              <a:rPr lang="en-GB" dirty="0"/>
              <a:t>(2011)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76596" y="1816465"/>
            <a:ext cx="0" cy="1071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6217" y="1441208"/>
            <a:ext cx="26296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Generation II experiments</a:t>
            </a:r>
            <a:endParaRPr lang="en-GB" dirty="0"/>
          </a:p>
          <a:p>
            <a:pPr algn="ctr"/>
            <a:r>
              <a:rPr lang="en-GB" dirty="0"/>
              <a:t>(2017- taking data now)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80448" y="1764374"/>
            <a:ext cx="0" cy="10165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7" idx="1"/>
          </p:cNvCxnSpPr>
          <p:nvPr/>
        </p:nvCxnSpPr>
        <p:spPr>
          <a:xfrm>
            <a:off x="5561397" y="1764373"/>
            <a:ext cx="10348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64152" y="3896587"/>
            <a:ext cx="22953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Imperial Generation III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56040" y="4054231"/>
            <a:ext cx="100811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39582" y="1816465"/>
            <a:ext cx="35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20" y="108180"/>
            <a:ext cx="10515600" cy="1325563"/>
          </a:xfrm>
        </p:spPr>
        <p:txBody>
          <a:bodyPr/>
          <a:lstStyle/>
          <a:p>
            <a:r>
              <a:rPr lang="en-US" dirty="0" smtClean="0"/>
              <a:t>Imperial YbF generation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89" y="1640446"/>
            <a:ext cx="5875988" cy="4886143"/>
          </a:xfrm>
        </p:spPr>
        <p:txBody>
          <a:bodyPr>
            <a:normAutofit/>
          </a:bodyPr>
          <a:lstStyle/>
          <a:p>
            <a:r>
              <a:rPr lang="en-US" dirty="0" smtClean="0"/>
              <a:t>Slow YbF beam (long coherence time), 600m/s </a:t>
            </a:r>
            <a:r>
              <a:rPr lang="en-US" dirty="0" smtClean="0">
                <a:sym typeface="Symbol" panose="05050102010706020507" pitchFamily="18" charset="2"/>
              </a:rPr>
              <a:t> 120m/s.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2d transverse laser cooling, 50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lang="en-US" dirty="0" smtClean="0">
                <a:sym typeface="Symbol" panose="05050102010706020507" pitchFamily="18" charset="2"/>
              </a:rPr>
              <a:t>K, gives high brightness beam.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Should probe eEDM at 10</a:t>
            </a:r>
            <a:r>
              <a:rPr lang="en-US" baseline="30000" dirty="0" smtClean="0">
                <a:sym typeface="Symbol" panose="05050102010706020507" pitchFamily="18" charset="2"/>
              </a:rPr>
              <a:t>-30</a:t>
            </a:r>
            <a:r>
              <a:rPr lang="en-US" dirty="0" smtClean="0">
                <a:sym typeface="Symbol" panose="05050102010706020507" pitchFamily="18" charset="2"/>
              </a:rPr>
              <a:t> e.cm or better.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Science complete, funded by ERC.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Now searching for funding mechanism for construction.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r="2295" b="13378"/>
          <a:stretch/>
        </p:blipFill>
        <p:spPr bwMode="auto">
          <a:xfrm>
            <a:off x="6868679" y="265651"/>
            <a:ext cx="5267505" cy="142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43249" y="283959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cooling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68679" y="1705571"/>
            <a:ext cx="5323321" cy="1799194"/>
            <a:chOff x="3414760" y="3929035"/>
            <a:chExt cx="5323321" cy="1799194"/>
          </a:xfrm>
        </p:grpSpPr>
        <p:grpSp>
          <p:nvGrpSpPr>
            <p:cNvPr id="7" name="Group 6"/>
            <p:cNvGrpSpPr/>
            <p:nvPr/>
          </p:nvGrpSpPr>
          <p:grpSpPr>
            <a:xfrm>
              <a:off x="3415900" y="3929035"/>
              <a:ext cx="5322181" cy="1432727"/>
              <a:chOff x="3415900" y="3929035"/>
              <a:chExt cx="5322181" cy="1432727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93" r="2160" b="13199"/>
              <a:stretch/>
            </p:blipFill>
            <p:spPr bwMode="auto">
              <a:xfrm>
                <a:off x="3415900" y="3929035"/>
                <a:ext cx="5322181" cy="1432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308007" y="4006044"/>
                <a:ext cx="19476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ADFF"/>
                    </a:solidFill>
                  </a:rPr>
                  <a:t>Blue molasses</a:t>
                </a:r>
                <a:endParaRPr lang="en-US" sz="2400" dirty="0">
                  <a:solidFill>
                    <a:srgbClr val="00ADFF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414760" y="5338246"/>
              <a:ext cx="5310629" cy="38998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33101" y="2479808"/>
            <a:ext cx="2736647" cy="915183"/>
            <a:chOff x="3579182" y="4703272"/>
            <a:chExt cx="2736647" cy="915183"/>
          </a:xfrm>
        </p:grpSpPr>
        <p:sp>
          <p:nvSpPr>
            <p:cNvPr id="12" name="TextBox 11"/>
            <p:cNvSpPr txBox="1"/>
            <p:nvPr/>
          </p:nvSpPr>
          <p:spPr>
            <a:xfrm>
              <a:off x="3579182" y="5156790"/>
              <a:ext cx="273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ADFF"/>
                  </a:solidFill>
                  <a:cs typeface="Symbol" charset="2"/>
                </a:rPr>
                <a:t>transverse</a:t>
              </a:r>
              <a:r>
                <a:rPr lang="en-US" sz="2400" dirty="0" smtClean="0">
                  <a:solidFill>
                    <a:srgbClr val="00ADFF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sz="2400" dirty="0" smtClean="0">
                  <a:solidFill>
                    <a:srgbClr val="00ADFF"/>
                  </a:solidFill>
                </a:rPr>
                <a:t>T </a:t>
              </a:r>
              <a:r>
                <a:rPr lang="en-US" sz="2400" dirty="0" smtClean="0">
                  <a:solidFill>
                    <a:srgbClr val="00ADFF"/>
                  </a:solidFill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2400" dirty="0" smtClean="0">
                  <a:solidFill>
                    <a:srgbClr val="00ADFF"/>
                  </a:solidFill>
                </a:rPr>
                <a:t> 50 </a:t>
              </a:r>
              <a:r>
                <a:rPr lang="en-US" sz="2400" dirty="0" err="1" smtClean="0">
                  <a:solidFill>
                    <a:srgbClr val="00ADFF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2400" dirty="0" err="1" smtClean="0">
                  <a:solidFill>
                    <a:srgbClr val="00ADFF"/>
                  </a:solidFill>
                </a:rPr>
                <a:t>K</a:t>
              </a:r>
              <a:r>
                <a:rPr lang="en-US" sz="2400" dirty="0" smtClean="0">
                  <a:solidFill>
                    <a:srgbClr val="00ADFF"/>
                  </a:solidFill>
                </a:rPr>
                <a:t> </a:t>
              </a:r>
              <a:endParaRPr lang="en-US" sz="2400" dirty="0">
                <a:solidFill>
                  <a:srgbClr val="00ADFF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742446" y="4703272"/>
              <a:ext cx="478002" cy="444028"/>
            </a:xfrm>
            <a:prstGeom prst="straightConnector1">
              <a:avLst/>
            </a:prstGeom>
            <a:ln>
              <a:solidFill>
                <a:srgbClr val="00ADFF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/>
          <p:cNvSpPr/>
          <p:nvPr/>
        </p:nvSpPr>
        <p:spPr>
          <a:xfrm rot="10800000">
            <a:off x="9143298" y="3593037"/>
            <a:ext cx="593189" cy="2933551"/>
          </a:xfrm>
          <a:custGeom>
            <a:avLst/>
            <a:gdLst>
              <a:gd name="connsiteX0" fmla="*/ 0 w 1119963"/>
              <a:gd name="connsiteY0" fmla="*/ 2913672 h 2913672"/>
              <a:gd name="connsiteX1" fmla="*/ 559982 w 1119963"/>
              <a:gd name="connsiteY1" fmla="*/ 0 h 2913672"/>
              <a:gd name="connsiteX2" fmla="*/ 1119963 w 1119963"/>
              <a:gd name="connsiteY2" fmla="*/ 2913672 h 2913672"/>
              <a:gd name="connsiteX3" fmla="*/ 0 w 1119963"/>
              <a:gd name="connsiteY3" fmla="*/ 2913672 h 2913672"/>
              <a:gd name="connsiteX0" fmla="*/ 0 w 851606"/>
              <a:gd name="connsiteY0" fmla="*/ 2913672 h 2933551"/>
              <a:gd name="connsiteX1" fmla="*/ 559982 w 851606"/>
              <a:gd name="connsiteY1" fmla="*/ 0 h 2933551"/>
              <a:gd name="connsiteX2" fmla="*/ 851606 w 851606"/>
              <a:gd name="connsiteY2" fmla="*/ 2933551 h 2933551"/>
              <a:gd name="connsiteX3" fmla="*/ 0 w 851606"/>
              <a:gd name="connsiteY3" fmla="*/ 2913672 h 2933551"/>
              <a:gd name="connsiteX0" fmla="*/ 0 w 593189"/>
              <a:gd name="connsiteY0" fmla="*/ 2933550 h 2933551"/>
              <a:gd name="connsiteX1" fmla="*/ 301565 w 593189"/>
              <a:gd name="connsiteY1" fmla="*/ 0 h 2933551"/>
              <a:gd name="connsiteX2" fmla="*/ 593189 w 593189"/>
              <a:gd name="connsiteY2" fmla="*/ 2933551 h 2933551"/>
              <a:gd name="connsiteX3" fmla="*/ 0 w 593189"/>
              <a:gd name="connsiteY3" fmla="*/ 2933550 h 293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89" h="2933551">
                <a:moveTo>
                  <a:pt x="0" y="2933550"/>
                </a:moveTo>
                <a:lnTo>
                  <a:pt x="301565" y="0"/>
                </a:lnTo>
                <a:lnTo>
                  <a:pt x="593189" y="2933551"/>
                </a:lnTo>
                <a:lnTo>
                  <a:pt x="0" y="2933550"/>
                </a:lnTo>
                <a:close/>
              </a:path>
            </a:pathLst>
          </a:custGeom>
          <a:gradFill flip="none" rotWithShape="1">
            <a:gsLst>
              <a:gs pos="0">
                <a:srgbClr val="FC9204">
                  <a:tint val="66000"/>
                  <a:satMod val="160000"/>
                </a:srgbClr>
              </a:gs>
              <a:gs pos="50000">
                <a:srgbClr val="FC9204">
                  <a:tint val="44500"/>
                  <a:satMod val="160000"/>
                </a:srgbClr>
              </a:gs>
              <a:gs pos="100000">
                <a:srgbClr val="FC920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9014333" y="6447596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YbF</a:t>
            </a:r>
            <a:r>
              <a:rPr lang="en-GB" dirty="0"/>
              <a:t> source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741480" y="3617112"/>
            <a:ext cx="3050040" cy="793420"/>
            <a:chOff x="89543" y="1634986"/>
            <a:chExt cx="3050040" cy="79342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870555" y="2013621"/>
              <a:ext cx="1790700" cy="0"/>
            </a:xfrm>
            <a:prstGeom prst="straightConnector1">
              <a:avLst/>
            </a:prstGeom>
            <a:ln w="28575">
              <a:solidFill>
                <a:srgbClr val="139D3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89543" y="1634986"/>
              <a:ext cx="15612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Probe </a:t>
              </a:r>
              <a:r>
                <a:rPr lang="en-GB" sz="1600" dirty="0" smtClean="0"/>
                <a:t>laser</a:t>
              </a:r>
              <a:endParaRPr lang="en-GB" sz="16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577510" y="1785665"/>
              <a:ext cx="429260" cy="42926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31483" y="2089852"/>
              <a:ext cx="130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Camera</a:t>
              </a:r>
              <a:endParaRPr lang="en-GB" sz="16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01994" y="4379992"/>
            <a:ext cx="3388741" cy="2434815"/>
            <a:chOff x="-151842" y="3851471"/>
            <a:chExt cx="3388741" cy="2434815"/>
          </a:xfrm>
        </p:grpSpPr>
        <p:sp>
          <p:nvSpPr>
            <p:cNvPr id="36" name="TextBox 35"/>
            <p:cNvSpPr txBox="1"/>
            <p:nvPr/>
          </p:nvSpPr>
          <p:spPr>
            <a:xfrm>
              <a:off x="-151842" y="4234342"/>
              <a:ext cx="1308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dirty="0"/>
                <a:t>Transverse cooling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2448" y="5362956"/>
              <a:ext cx="1172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552 nm</a:t>
              </a:r>
            </a:p>
            <a:p>
              <a:r>
                <a:rPr lang="en-GB" dirty="0" smtClean="0"/>
                <a:t>568 nm </a:t>
              </a:r>
              <a:r>
                <a:rPr lang="en-GB" dirty="0"/>
                <a:t>565nm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510379" y="3998180"/>
              <a:ext cx="0" cy="12281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462133" y="4473580"/>
              <a:ext cx="77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20cm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47475" y="3851471"/>
              <a:ext cx="2434182" cy="1470993"/>
              <a:chOff x="743770" y="1051863"/>
              <a:chExt cx="6584908" cy="422395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43770" y="1051872"/>
                <a:ext cx="5032578" cy="4223942"/>
                <a:chOff x="743770" y="1051872"/>
                <a:chExt cx="5032578" cy="42239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V="1">
                  <a:off x="743770" y="4824141"/>
                  <a:ext cx="5000584" cy="451673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783256" y="1287028"/>
                  <a:ext cx="3993092" cy="28816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/>
                <p:cNvGrpSpPr/>
                <p:nvPr/>
              </p:nvGrpSpPr>
              <p:grpSpPr>
                <a:xfrm>
                  <a:off x="2296424" y="157780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296424" y="2141000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2296424" y="267603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2296424" y="3225151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2296424" y="374610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2296424" y="4295221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1757599" y="1051872"/>
                  <a:ext cx="36379" cy="4629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V="1">
                  <a:off x="884891" y="5213120"/>
                  <a:ext cx="551978" cy="498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 flipV="1">
                  <a:off x="1770104" y="5136154"/>
                  <a:ext cx="551978" cy="498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 flipH="1">
                <a:off x="2296100" y="1051863"/>
                <a:ext cx="5032578" cy="4223942"/>
                <a:chOff x="743770" y="1051872"/>
                <a:chExt cx="5032578" cy="4223942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 flipV="1">
                  <a:off x="743770" y="4824141"/>
                  <a:ext cx="5000584" cy="451673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783256" y="1287028"/>
                  <a:ext cx="3993092" cy="288167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Group 46"/>
                <p:cNvGrpSpPr/>
                <p:nvPr/>
              </p:nvGrpSpPr>
              <p:grpSpPr>
                <a:xfrm>
                  <a:off x="2296424" y="157780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2296424" y="2141000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296424" y="267603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296424" y="3225151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2296424" y="3746106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2296424" y="4295221"/>
                  <a:ext cx="3463879" cy="502333"/>
                  <a:chOff x="2296424" y="1645352"/>
                  <a:chExt cx="3463879" cy="457658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2296424" y="1892242"/>
                    <a:ext cx="3463879" cy="21076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2322082" y="1645352"/>
                    <a:ext cx="3438221" cy="209208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757599" y="1051872"/>
                  <a:ext cx="36379" cy="4629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884891" y="5213120"/>
                  <a:ext cx="551978" cy="498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0800000" flipV="1">
                  <a:off x="1770104" y="5136154"/>
                  <a:ext cx="551978" cy="49858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5765862" y="1447401"/>
                <a:ext cx="0" cy="3593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303064" y="1447401"/>
                <a:ext cx="0" cy="3593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185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19" y="1435805"/>
            <a:ext cx="9381706" cy="3943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2142" y="5589058"/>
            <a:ext cx="537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P. Schmidt-</a:t>
            </a:r>
            <a:r>
              <a:rPr lang="en-GB" dirty="0" err="1" smtClean="0"/>
              <a:t>Wellenburg</a:t>
            </a:r>
            <a:endParaRPr lang="en-GB" dirty="0" smtClean="0"/>
          </a:p>
          <a:p>
            <a:r>
              <a:rPr lang="en-GB" i="1" dirty="0" smtClean="0"/>
              <a:t>The quest for an electric dipole moment of the neutron</a:t>
            </a:r>
          </a:p>
          <a:p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http://dx.doi.org/10.1063/1.4955363</a:t>
            </a:r>
            <a:r>
              <a:rPr lang="en-GB" dirty="0" smtClean="0"/>
              <a:t> (2016)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47725" y="184150"/>
            <a:ext cx="10515600" cy="1325563"/>
          </a:xfrm>
        </p:spPr>
        <p:txBody>
          <a:bodyPr/>
          <a:lstStyle/>
          <a:p>
            <a:r>
              <a:rPr lang="en-US" dirty="0" smtClean="0"/>
              <a:t>World neutron EDM experiments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46619" y="4994716"/>
            <a:ext cx="9226131" cy="310710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neutron EDM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24607"/>
            <a:ext cx="10515600" cy="2403475"/>
          </a:xfrm>
        </p:spPr>
        <p:txBody>
          <a:bodyPr/>
          <a:lstStyle/>
          <a:p>
            <a:r>
              <a:rPr lang="en-US" dirty="0" smtClean="0"/>
              <a:t>Latest limit is 3×10</a:t>
            </a:r>
            <a:r>
              <a:rPr lang="en-US" baseline="30000" dirty="0" smtClean="0"/>
              <a:t>-26</a:t>
            </a:r>
            <a:r>
              <a:rPr lang="en-US" dirty="0" smtClean="0"/>
              <a:t> e.cm (90% </a:t>
            </a:r>
            <a:r>
              <a:rPr lang="en-US" dirty="0" err="1" smtClean="0"/>
              <a:t>c.l</a:t>
            </a:r>
            <a:r>
              <a:rPr lang="en-US" dirty="0" smtClean="0"/>
              <a:t>.) from reanalysis of 2006 ILL data.</a:t>
            </a:r>
          </a:p>
          <a:p>
            <a:r>
              <a:rPr lang="en-US" dirty="0" smtClean="0"/>
              <a:t>Involved new understanding of systematic effects.</a:t>
            </a:r>
          </a:p>
          <a:p>
            <a:r>
              <a:rPr lang="en-US" dirty="0" smtClean="0"/>
              <a:t>UK (Sussex) group led reanalysis of ILL results, now key part of PSI experiment</a:t>
            </a:r>
          </a:p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24157"/>
              </p:ext>
            </p:extLst>
          </p:nvPr>
        </p:nvGraphicFramePr>
        <p:xfrm>
          <a:off x="3332369" y="1839498"/>
          <a:ext cx="5375987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2260440" imgH="507960" progId="Equation.3">
                  <p:embed/>
                </p:oleObj>
              </mc:Choice>
              <mc:Fallback>
                <p:oleObj name="Equation" r:id="rId3" imgW="226044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369" y="1839498"/>
                        <a:ext cx="5375987" cy="120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2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361" y="123823"/>
            <a:ext cx="3609975" cy="1325563"/>
          </a:xfrm>
        </p:spPr>
        <p:txBody>
          <a:bodyPr/>
          <a:lstStyle/>
          <a:p>
            <a:r>
              <a:rPr lang="en-US" dirty="0" err="1" smtClean="0"/>
              <a:t>nEDM</a:t>
            </a:r>
            <a:r>
              <a:rPr lang="en-US" dirty="0" smtClean="0"/>
              <a:t> at PSI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677987"/>
            <a:ext cx="4158097" cy="4103687"/>
          </a:xfrm>
        </p:spPr>
        <p:txBody>
          <a:bodyPr>
            <a:noAutofit/>
          </a:bodyPr>
          <a:lstStyle/>
          <a:p>
            <a:r>
              <a:rPr lang="en-US" dirty="0" smtClean="0"/>
              <a:t>PSI currently has best sensitivity in the world</a:t>
            </a:r>
          </a:p>
          <a:p>
            <a:r>
              <a:rPr lang="en-US" dirty="0" smtClean="0"/>
              <a:t>One month left of data collection before upgrade</a:t>
            </a:r>
          </a:p>
          <a:p>
            <a:r>
              <a:rPr lang="en-US" dirty="0" smtClean="0"/>
              <a:t>Expect limit of about </a:t>
            </a:r>
            <a:r>
              <a:rPr lang="en-US" dirty="0"/>
              <a:t>2</a:t>
            </a:r>
            <a:r>
              <a:rPr lang="en-US" dirty="0" smtClean="0"/>
              <a:t>×10</a:t>
            </a:r>
            <a:r>
              <a:rPr lang="en-US" baseline="30000" dirty="0" smtClean="0"/>
              <a:t>-26</a:t>
            </a:r>
            <a:r>
              <a:rPr lang="en-US" dirty="0" smtClean="0"/>
              <a:t> e.cm based on current data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97" y="835025"/>
            <a:ext cx="7527636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</a:t>
            </a:r>
            <a:r>
              <a:rPr lang="en-US" dirty="0"/>
              <a:t>i</a:t>
            </a:r>
            <a:r>
              <a:rPr lang="en-US" dirty="0" smtClean="0"/>
              <a:t>s world’s best UCN source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823482"/>
            <a:ext cx="7153275" cy="4557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3825" y="292417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UCN source is still improving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4" y="1538288"/>
            <a:ext cx="6562726" cy="47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" y="494335"/>
            <a:ext cx="4171122" cy="2417831"/>
          </a:xfrm>
        </p:spPr>
        <p:txBody>
          <a:bodyPr>
            <a:normAutofit/>
          </a:bodyPr>
          <a:lstStyle/>
          <a:p>
            <a:r>
              <a:rPr lang="en-US" dirty="0" err="1" smtClean="0"/>
              <a:t>nEDM</a:t>
            </a:r>
            <a:r>
              <a:rPr lang="en-US" dirty="0" smtClean="0"/>
              <a:t> limits to </a:t>
            </a:r>
            <a:r>
              <a:rPr lang="en-US" dirty="0" err="1" smtClean="0"/>
              <a:t>axion</a:t>
            </a:r>
            <a:r>
              <a:rPr lang="en-US" dirty="0" smtClean="0"/>
              <a:t>-like </a:t>
            </a:r>
            <a:r>
              <a:rPr lang="en-US" dirty="0" smtClean="0"/>
              <a:t>dark</a:t>
            </a:r>
            <a:br>
              <a:rPr lang="en-US" dirty="0" smtClean="0"/>
            </a:br>
            <a:r>
              <a:rPr lang="en-US" dirty="0" smtClean="0"/>
              <a:t>matter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96" y="0"/>
            <a:ext cx="8362329" cy="676302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1914" y="3578707"/>
            <a:ext cx="3574774" cy="25177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laboratory </a:t>
            </a:r>
            <a:r>
              <a:rPr lang="en-US" dirty="0" smtClean="0"/>
              <a:t>constraints </a:t>
            </a:r>
            <a:r>
              <a:rPr lang="en-US" dirty="0" smtClean="0"/>
              <a:t>placed on the coupling of </a:t>
            </a:r>
            <a:r>
              <a:rPr lang="en-US" dirty="0" err="1" smtClean="0"/>
              <a:t>axion</a:t>
            </a:r>
            <a:r>
              <a:rPr lang="en-US" dirty="0" smtClean="0"/>
              <a:t> dark </a:t>
            </a:r>
            <a:r>
              <a:rPr lang="en-US" dirty="0" smtClean="0"/>
              <a:t>matter t</a:t>
            </a:r>
            <a:r>
              <a:rPr lang="en-US" dirty="0" smtClean="0"/>
              <a:t>o gluons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93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31" y="235917"/>
            <a:ext cx="10515600" cy="1325563"/>
          </a:xfrm>
        </p:spPr>
        <p:txBody>
          <a:bodyPr/>
          <a:lstStyle/>
          <a:p>
            <a:r>
              <a:rPr lang="en-US" dirty="0" smtClean="0"/>
              <a:t>The future of neutron EDM at PSI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31" y="1466849"/>
            <a:ext cx="5464243" cy="4813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PSI planning/building n2EDM</a:t>
            </a:r>
          </a:p>
          <a:p>
            <a:r>
              <a:rPr lang="en-US" dirty="0" smtClean="0"/>
              <a:t>Known technology</a:t>
            </a:r>
          </a:p>
          <a:p>
            <a:r>
              <a:rPr lang="en-US" dirty="0" smtClean="0"/>
              <a:t>Commissioning 2020, expect to reach low 10</a:t>
            </a:r>
            <a:r>
              <a:rPr lang="en-US" baseline="30000" dirty="0" smtClean="0"/>
              <a:t>-27</a:t>
            </a:r>
            <a:r>
              <a:rPr lang="en-US" dirty="0" smtClean="0"/>
              <a:t> e.cm </a:t>
            </a:r>
          </a:p>
          <a:p>
            <a:r>
              <a:rPr lang="en-US" dirty="0" smtClean="0"/>
              <a:t>Double chamber allows measurement of both E field directions at once, reduces systematics by order of magnitude.</a:t>
            </a:r>
          </a:p>
          <a:p>
            <a:r>
              <a:rPr lang="en-US" dirty="0" smtClean="0"/>
              <a:t>France, Switzerland, Poland, Germany,  Belgium, UK (Sussex)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07" y="1466849"/>
            <a:ext cx="5864293" cy="5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Future: US cryogenic </a:t>
            </a:r>
            <a:r>
              <a:rPr lang="en-US" dirty="0" err="1" smtClean="0"/>
              <a:t>nEDM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7775"/>
          </a:xfrm>
        </p:spPr>
        <p:txBody>
          <a:bodyPr/>
          <a:lstStyle/>
          <a:p>
            <a:r>
              <a:rPr lang="en-US" dirty="0" smtClean="0"/>
              <a:t>To run at Oak Ridge SNS</a:t>
            </a:r>
          </a:p>
          <a:p>
            <a:r>
              <a:rPr lang="en-US" dirty="0" smtClean="0"/>
              <a:t>Commissioning planned for 2022</a:t>
            </a:r>
          </a:p>
          <a:p>
            <a:r>
              <a:rPr lang="en-US" dirty="0" smtClean="0"/>
              <a:t>Aim is 5×10</a:t>
            </a:r>
            <a:r>
              <a:rPr lang="en-US" baseline="30000" dirty="0" smtClean="0"/>
              <a:t>-28</a:t>
            </a:r>
            <a:r>
              <a:rPr lang="en-US" dirty="0" smtClean="0"/>
              <a:t> e.cm measurement</a:t>
            </a:r>
          </a:p>
          <a:p>
            <a:r>
              <a:rPr lang="en-US" dirty="0" smtClean="0"/>
              <a:t>Many technical issues will need to be resolved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4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0.7|21|27.3|4.5|7.9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0.7|21|27.3|4.5|7.9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5892</TotalTime>
  <Words>600</Words>
  <Application>Microsoft Office PowerPoint</Application>
  <PresentationFormat>Widescreen</PresentationFormat>
  <Paragraphs>108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ゴシック</vt:lpstr>
      <vt:lpstr>Arial</vt:lpstr>
      <vt:lpstr>Calibri</vt:lpstr>
      <vt:lpstr>Calibri Light</vt:lpstr>
      <vt:lpstr>Courier New</vt:lpstr>
      <vt:lpstr>Symbol</vt:lpstr>
      <vt:lpstr>Office Theme</vt:lpstr>
      <vt:lpstr>Equation</vt:lpstr>
      <vt:lpstr>Neutron and electron electric dipole moments</vt:lpstr>
      <vt:lpstr>World neutron EDM experiments</vt:lpstr>
      <vt:lpstr>Status of neutron EDM</vt:lpstr>
      <vt:lpstr>nEDM at PSI</vt:lpstr>
      <vt:lpstr>PSI is world’s best UCN source</vt:lpstr>
      <vt:lpstr>PSI UCN source is still improving</vt:lpstr>
      <vt:lpstr>nEDM limits to axion-like dark matter</vt:lpstr>
      <vt:lpstr>The future of neutron EDM at PSI</vt:lpstr>
      <vt:lpstr>Future: US cryogenic nEDM</vt:lpstr>
      <vt:lpstr>PowerPoint Presentation</vt:lpstr>
      <vt:lpstr>PowerPoint Presentation</vt:lpstr>
      <vt:lpstr>The electron EDM</vt:lpstr>
      <vt:lpstr>Electron EDM world limits</vt:lpstr>
      <vt:lpstr>Sensitivity of eEDM experiments</vt:lpstr>
      <vt:lpstr>Limits of eEDM experiments</vt:lpstr>
      <vt:lpstr>YbF Electron EDM, generation II</vt:lpstr>
      <vt:lpstr>PowerPoint Presentation</vt:lpstr>
      <vt:lpstr>Imperial YbF generation III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and electron electric dipole moments</dc:title>
  <dc:creator>Sauer, Ben E</dc:creator>
  <cp:lastModifiedBy>Sauer, Ben E</cp:lastModifiedBy>
  <cp:revision>39</cp:revision>
  <dcterms:created xsi:type="dcterms:W3CDTF">2017-07-10T16:18:30Z</dcterms:created>
  <dcterms:modified xsi:type="dcterms:W3CDTF">2017-07-20T16:39:53Z</dcterms:modified>
</cp:coreProperties>
</file>