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9"/>
  </p:handoutMasterIdLst>
  <p:sldIdLst>
    <p:sldId id="256" r:id="rId2"/>
    <p:sldId id="284" r:id="rId3"/>
    <p:sldId id="268" r:id="rId4"/>
    <p:sldId id="262" r:id="rId5"/>
    <p:sldId id="319" r:id="rId6"/>
    <p:sldId id="309" r:id="rId7"/>
    <p:sldId id="292" r:id="rId8"/>
    <p:sldId id="312" r:id="rId9"/>
    <p:sldId id="320" r:id="rId10"/>
    <p:sldId id="323" r:id="rId11"/>
    <p:sldId id="321" r:id="rId12"/>
    <p:sldId id="324" r:id="rId13"/>
    <p:sldId id="325" r:id="rId14"/>
    <p:sldId id="330" r:id="rId15"/>
    <p:sldId id="327" r:id="rId16"/>
    <p:sldId id="328" r:id="rId17"/>
    <p:sldId id="329" r:id="rId18"/>
  </p:sldIdLst>
  <p:sldSz cx="1219200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BE936-3BD1-433A-8CFD-FD65C0B3714D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A2EB9-A888-429D-B95E-3F9A3D763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803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01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4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22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73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52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52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33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71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91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7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95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50339-A2B7-4306-B924-4C23AAD8CC48}" type="datetimeFigureOut">
              <a:rPr lang="en-GB" smtClean="0"/>
              <a:t>11/01/2018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75029-EF11-42A7-BAA1-579749B2D7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79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4030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/>
              <a:t>Evolution of Universes in Causal Set Cosmology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893705"/>
            <a:ext cx="9598925" cy="2921592"/>
          </a:xfrm>
        </p:spPr>
        <p:txBody>
          <a:bodyPr>
            <a:normAutofit/>
          </a:bodyPr>
          <a:lstStyle/>
          <a:p>
            <a:endParaRPr lang="en-GB" sz="1600" dirty="0" smtClean="0"/>
          </a:p>
          <a:p>
            <a:r>
              <a:rPr lang="en-GB" sz="3600" dirty="0" smtClean="0"/>
              <a:t>YTF 10, </a:t>
            </a:r>
            <a:r>
              <a:rPr lang="en-GB" sz="3600" dirty="0" smtClean="0"/>
              <a:t>January 2018</a:t>
            </a:r>
            <a:endParaRPr lang="en-GB" dirty="0" smtClean="0"/>
          </a:p>
          <a:p>
            <a:r>
              <a:rPr lang="en-GB" sz="3600" dirty="0" smtClean="0"/>
              <a:t>Stav Zalel</a:t>
            </a:r>
          </a:p>
          <a:p>
            <a:r>
              <a:rPr lang="en-GB" sz="3600" dirty="0" smtClean="0"/>
              <a:t>Imperial College London</a:t>
            </a:r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2300413" y="5384152"/>
            <a:ext cx="804611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 smtClean="0"/>
              <a:t>R Sorkin, D </a:t>
            </a:r>
            <a:r>
              <a:rPr lang="en-GB" sz="2800" dirty="0" err="1" smtClean="0"/>
              <a:t>Rideout</a:t>
            </a:r>
            <a:r>
              <a:rPr lang="en-GB" sz="2800" dirty="0" smtClean="0"/>
              <a:t> gr-qc/9904062,</a:t>
            </a:r>
          </a:p>
          <a:p>
            <a:pPr algn="ctr"/>
            <a:r>
              <a:rPr lang="en-GB" sz="2800" dirty="0" smtClean="0"/>
              <a:t>R Sorkin </a:t>
            </a:r>
            <a:r>
              <a:rPr lang="en-GB" sz="2800" dirty="0" smtClean="0"/>
              <a:t>gr-qc/0003043</a:t>
            </a:r>
            <a:r>
              <a:rPr lang="en-GB" sz="2800" dirty="0" smtClean="0"/>
              <a:t>, </a:t>
            </a:r>
            <a:r>
              <a:rPr lang="en-GB" sz="2800" dirty="0" smtClean="0"/>
              <a:t>R Sorkin et al. gr-qc/0009063,</a:t>
            </a:r>
          </a:p>
          <a:p>
            <a:pPr algn="ctr"/>
            <a:r>
              <a:rPr lang="en-GB" sz="2800" dirty="0" smtClean="0"/>
              <a:t>F Dowker, SZ </a:t>
            </a:r>
            <a:r>
              <a:rPr lang="en-GB" sz="2800" dirty="0" smtClean="0"/>
              <a:t>1703.07556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195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Bouncing cosmology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9559138" y="3264576"/>
            <a:ext cx="72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post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9118600" y="3525442"/>
            <a:ext cx="4405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174010" y="3928864"/>
            <a:ext cx="713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past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9733472" y="4202430"/>
            <a:ext cx="4405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256112" y="2386210"/>
            <a:ext cx="1585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current era</a:t>
            </a:r>
            <a:endParaRPr lang="en-GB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9854763" y="2651088"/>
            <a:ext cx="4405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413426" y="2014432"/>
            <a:ext cx="331834" cy="3717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883702" y="1833115"/>
            <a:ext cx="476807" cy="60781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9004916" y="521085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7" name="Oval 16"/>
          <p:cNvSpPr/>
          <p:nvPr/>
        </p:nvSpPr>
        <p:spPr>
          <a:xfrm>
            <a:off x="9019273" y="468576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8" name="Oval 17"/>
          <p:cNvSpPr/>
          <p:nvPr/>
        </p:nvSpPr>
        <p:spPr>
          <a:xfrm>
            <a:off x="9019272" y="406757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9" name="Oval 18"/>
          <p:cNvSpPr/>
          <p:nvPr/>
        </p:nvSpPr>
        <p:spPr>
          <a:xfrm>
            <a:off x="8319154" y="518889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" name="Oval 19"/>
          <p:cNvSpPr/>
          <p:nvPr/>
        </p:nvSpPr>
        <p:spPr>
          <a:xfrm>
            <a:off x="8334756" y="403852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1" name="Oval 20"/>
          <p:cNvSpPr/>
          <p:nvPr/>
        </p:nvSpPr>
        <p:spPr>
          <a:xfrm>
            <a:off x="8671764" y="337096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2" name="Oval 21"/>
          <p:cNvSpPr/>
          <p:nvPr/>
        </p:nvSpPr>
        <p:spPr>
          <a:xfrm>
            <a:off x="9073025" y="276458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" name="Oval 22"/>
          <p:cNvSpPr/>
          <p:nvPr/>
        </p:nvSpPr>
        <p:spPr>
          <a:xfrm>
            <a:off x="8259011" y="277782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" name="Oval 23"/>
          <p:cNvSpPr/>
          <p:nvPr/>
        </p:nvSpPr>
        <p:spPr>
          <a:xfrm>
            <a:off x="8578633" y="223548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5" name="Oval 24"/>
          <p:cNvSpPr/>
          <p:nvPr/>
        </p:nvSpPr>
        <p:spPr>
          <a:xfrm>
            <a:off x="7764619" y="2248724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" name="Oval 29"/>
          <p:cNvSpPr/>
          <p:nvPr/>
        </p:nvSpPr>
        <p:spPr>
          <a:xfrm>
            <a:off x="9051441" y="184642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452858" y="4180961"/>
            <a:ext cx="53507" cy="128766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9173920" y="4796328"/>
            <a:ext cx="29457" cy="72589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9171865" y="4276773"/>
            <a:ext cx="23192" cy="6598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540360" y="4313465"/>
            <a:ext cx="660244" cy="65119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8" idx="0"/>
          </p:cNvCxnSpPr>
          <p:nvPr/>
        </p:nvCxnSpPr>
        <p:spPr>
          <a:xfrm>
            <a:off x="8891633" y="3517482"/>
            <a:ext cx="287675" cy="55009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0" idx="3"/>
          </p:cNvCxnSpPr>
          <p:nvPr/>
        </p:nvCxnSpPr>
        <p:spPr>
          <a:xfrm flipH="1">
            <a:off x="8381629" y="3509542"/>
            <a:ext cx="482575" cy="82115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440401" y="2883580"/>
            <a:ext cx="373669" cy="65853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809654" y="2836227"/>
            <a:ext cx="440873" cy="7558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9236026" y="1869355"/>
            <a:ext cx="1" cy="10985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851437" y="1931838"/>
            <a:ext cx="345907" cy="42844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4" idx="7"/>
            <a:endCxn id="23" idx="4"/>
          </p:cNvCxnSpPr>
          <p:nvPr/>
        </p:nvCxnSpPr>
        <p:spPr>
          <a:xfrm flipH="1">
            <a:off x="8419047" y="2285618"/>
            <a:ext cx="432784" cy="8345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72213" y="2386210"/>
            <a:ext cx="593538" cy="56276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578253" y="2233093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1" name="Oval 50"/>
          <p:cNvSpPr/>
          <p:nvPr/>
        </p:nvSpPr>
        <p:spPr>
          <a:xfrm>
            <a:off x="7764239" y="2246328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2" name="Oval 51"/>
          <p:cNvSpPr/>
          <p:nvPr/>
        </p:nvSpPr>
        <p:spPr>
          <a:xfrm>
            <a:off x="9014533" y="520985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3" name="Oval 52"/>
          <p:cNvSpPr/>
          <p:nvPr/>
        </p:nvSpPr>
        <p:spPr>
          <a:xfrm>
            <a:off x="9028890" y="4684763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4" name="Oval 53"/>
          <p:cNvSpPr/>
          <p:nvPr/>
        </p:nvSpPr>
        <p:spPr>
          <a:xfrm>
            <a:off x="9028889" y="406657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5" name="Oval 54"/>
          <p:cNvSpPr/>
          <p:nvPr/>
        </p:nvSpPr>
        <p:spPr>
          <a:xfrm>
            <a:off x="8328771" y="5187893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6" name="Oval 55"/>
          <p:cNvSpPr/>
          <p:nvPr/>
        </p:nvSpPr>
        <p:spPr>
          <a:xfrm>
            <a:off x="8344373" y="4037527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7" name="Oval 56"/>
          <p:cNvSpPr/>
          <p:nvPr/>
        </p:nvSpPr>
        <p:spPr>
          <a:xfrm>
            <a:off x="8681381" y="3369971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8" name="Oval 57"/>
          <p:cNvSpPr/>
          <p:nvPr/>
        </p:nvSpPr>
        <p:spPr>
          <a:xfrm>
            <a:off x="8268628" y="277682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9" name="Oval 58"/>
          <p:cNvSpPr/>
          <p:nvPr/>
        </p:nvSpPr>
        <p:spPr>
          <a:xfrm>
            <a:off x="8587870" y="223209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0" name="Oval 59"/>
          <p:cNvSpPr/>
          <p:nvPr/>
        </p:nvSpPr>
        <p:spPr>
          <a:xfrm>
            <a:off x="7773856" y="2245330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2" name="Oval 61"/>
          <p:cNvSpPr/>
          <p:nvPr/>
        </p:nvSpPr>
        <p:spPr>
          <a:xfrm>
            <a:off x="9011408" y="520683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3" name="Oval 62"/>
          <p:cNvSpPr/>
          <p:nvPr/>
        </p:nvSpPr>
        <p:spPr>
          <a:xfrm>
            <a:off x="9025765" y="468174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4" name="Oval 63"/>
          <p:cNvSpPr/>
          <p:nvPr/>
        </p:nvSpPr>
        <p:spPr>
          <a:xfrm>
            <a:off x="9025764" y="406355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5" name="Oval 64"/>
          <p:cNvSpPr/>
          <p:nvPr/>
        </p:nvSpPr>
        <p:spPr>
          <a:xfrm>
            <a:off x="8325646" y="518487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6" name="Oval 65"/>
          <p:cNvSpPr/>
          <p:nvPr/>
        </p:nvSpPr>
        <p:spPr>
          <a:xfrm>
            <a:off x="8341248" y="403450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7" name="Oval 66"/>
          <p:cNvSpPr/>
          <p:nvPr/>
        </p:nvSpPr>
        <p:spPr>
          <a:xfrm>
            <a:off x="8678256" y="336695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8" name="Oval 67"/>
          <p:cNvSpPr/>
          <p:nvPr/>
        </p:nvSpPr>
        <p:spPr>
          <a:xfrm>
            <a:off x="8265503" y="277380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9" name="Oval 68"/>
          <p:cNvSpPr/>
          <p:nvPr/>
        </p:nvSpPr>
        <p:spPr>
          <a:xfrm>
            <a:off x="8584745" y="222907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70" name="Oval 69"/>
          <p:cNvSpPr/>
          <p:nvPr/>
        </p:nvSpPr>
        <p:spPr>
          <a:xfrm>
            <a:off x="7770731" y="224231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" name="Freeform 3"/>
          <p:cNvSpPr/>
          <p:nvPr/>
        </p:nvSpPr>
        <p:spPr>
          <a:xfrm>
            <a:off x="7798526" y="3745419"/>
            <a:ext cx="1894114" cy="1780170"/>
          </a:xfrm>
          <a:custGeom>
            <a:avLst/>
            <a:gdLst>
              <a:gd name="connsiteX0" fmla="*/ 0 w 1894114"/>
              <a:gd name="connsiteY0" fmla="*/ 1688730 h 1780170"/>
              <a:gd name="connsiteX1" fmla="*/ 65314 w 1894114"/>
              <a:gd name="connsiteY1" fmla="*/ 918021 h 1780170"/>
              <a:gd name="connsiteX2" fmla="*/ 156754 w 1894114"/>
              <a:gd name="connsiteY2" fmla="*/ 291004 h 1780170"/>
              <a:gd name="connsiteX3" fmla="*/ 587828 w 1894114"/>
              <a:gd name="connsiteY3" fmla="*/ 3621 h 1780170"/>
              <a:gd name="connsiteX4" fmla="*/ 1606731 w 1894114"/>
              <a:gd name="connsiteY4" fmla="*/ 147312 h 1780170"/>
              <a:gd name="connsiteX5" fmla="*/ 1776548 w 1894114"/>
              <a:gd name="connsiteY5" fmla="*/ 408570 h 1780170"/>
              <a:gd name="connsiteX6" fmla="*/ 1828800 w 1894114"/>
              <a:gd name="connsiteY6" fmla="*/ 1375221 h 1780170"/>
              <a:gd name="connsiteX7" fmla="*/ 1894114 w 1894114"/>
              <a:gd name="connsiteY7" fmla="*/ 1780170 h 178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4114" h="1780170">
                <a:moveTo>
                  <a:pt x="0" y="1688730"/>
                </a:moveTo>
                <a:cubicBezTo>
                  <a:pt x="19594" y="1419852"/>
                  <a:pt x="39188" y="1150975"/>
                  <a:pt x="65314" y="918021"/>
                </a:cubicBezTo>
                <a:cubicBezTo>
                  <a:pt x="91440" y="685067"/>
                  <a:pt x="69668" y="443404"/>
                  <a:pt x="156754" y="291004"/>
                </a:cubicBezTo>
                <a:cubicBezTo>
                  <a:pt x="243840" y="138604"/>
                  <a:pt x="346165" y="27570"/>
                  <a:pt x="587828" y="3621"/>
                </a:cubicBezTo>
                <a:cubicBezTo>
                  <a:pt x="829491" y="-20328"/>
                  <a:pt x="1408611" y="79821"/>
                  <a:pt x="1606731" y="147312"/>
                </a:cubicBezTo>
                <a:cubicBezTo>
                  <a:pt x="1804851" y="214803"/>
                  <a:pt x="1739537" y="203919"/>
                  <a:pt x="1776548" y="408570"/>
                </a:cubicBezTo>
                <a:cubicBezTo>
                  <a:pt x="1813559" y="613221"/>
                  <a:pt x="1809206" y="1146621"/>
                  <a:pt x="1828800" y="1375221"/>
                </a:cubicBezTo>
                <a:cubicBezTo>
                  <a:pt x="1848394" y="1603821"/>
                  <a:pt x="1871254" y="1691995"/>
                  <a:pt x="1894114" y="1780170"/>
                </a:cubicBezTo>
              </a:path>
            </a:pathLst>
          </a:cu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7571190" y="1581677"/>
            <a:ext cx="2390503" cy="1722319"/>
          </a:xfrm>
          <a:custGeom>
            <a:avLst/>
            <a:gdLst>
              <a:gd name="connsiteX0" fmla="*/ 0 w 2390503"/>
              <a:gd name="connsiteY0" fmla="*/ 130628 h 1722319"/>
              <a:gd name="connsiteX1" fmla="*/ 182880 w 2390503"/>
              <a:gd name="connsiteY1" fmla="*/ 1031965 h 1722319"/>
              <a:gd name="connsiteX2" fmla="*/ 979714 w 2390503"/>
              <a:gd name="connsiteY2" fmla="*/ 1698171 h 1722319"/>
              <a:gd name="connsiteX3" fmla="*/ 1933303 w 2390503"/>
              <a:gd name="connsiteY3" fmla="*/ 1528354 h 1722319"/>
              <a:gd name="connsiteX4" fmla="*/ 2207623 w 2390503"/>
              <a:gd name="connsiteY4" fmla="*/ 1071154 h 1722319"/>
              <a:gd name="connsiteX5" fmla="*/ 2390503 w 2390503"/>
              <a:gd name="connsiteY5" fmla="*/ 0 h 172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503" h="1722319">
                <a:moveTo>
                  <a:pt x="0" y="130628"/>
                </a:moveTo>
                <a:cubicBezTo>
                  <a:pt x="9797" y="450668"/>
                  <a:pt x="19594" y="770708"/>
                  <a:pt x="182880" y="1031965"/>
                </a:cubicBezTo>
                <a:cubicBezTo>
                  <a:pt x="346166" y="1293222"/>
                  <a:pt x="687977" y="1615440"/>
                  <a:pt x="979714" y="1698171"/>
                </a:cubicBezTo>
                <a:cubicBezTo>
                  <a:pt x="1271451" y="1780903"/>
                  <a:pt x="1728652" y="1632857"/>
                  <a:pt x="1933303" y="1528354"/>
                </a:cubicBezTo>
                <a:cubicBezTo>
                  <a:pt x="2137954" y="1423851"/>
                  <a:pt x="2131423" y="1325880"/>
                  <a:pt x="2207623" y="1071154"/>
                </a:cubicBezTo>
                <a:cubicBezTo>
                  <a:pt x="2283823" y="816428"/>
                  <a:pt x="2337163" y="408214"/>
                  <a:pt x="2390503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161098" y="1807726"/>
            <a:ext cx="320071" cy="34229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6632248" y="5117333"/>
                <a:ext cx="7649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GB" sz="2400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248" y="5117333"/>
                <a:ext cx="764953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Arrow Connector 71"/>
          <p:cNvCxnSpPr/>
          <p:nvPr/>
        </p:nvCxnSpPr>
        <p:spPr>
          <a:xfrm flipH="1" flipV="1">
            <a:off x="6986673" y="1690688"/>
            <a:ext cx="28051" cy="34266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Content Placeholder 2"/>
              <p:cNvSpPr txBox="1">
                <a:spLocks/>
              </p:cNvSpPr>
              <p:nvPr/>
            </p:nvSpPr>
            <p:spPr>
              <a:xfrm>
                <a:off x="944488" y="1774496"/>
                <a:ext cx="5763657" cy="43723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 smtClean="0"/>
                  <a:t>The growth of the causet is governed by a CSG dynamics,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endParaRPr lang="en-GB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𝜛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,0)</m:t>
                        </m:r>
                      </m:den>
                    </m:f>
                  </m:oMath>
                </a14:m>
                <a:endParaRPr lang="en-GB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𝜛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𝜛</m:t>
                        </m:r>
                      </m:sup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𝜛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𝜛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mr>
                            </m:m>
                          </m:e>
                        </m:d>
                      </m:e>
                    </m:nary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GB" b="1" dirty="0" smtClean="0"/>
              </a:p>
              <a:p>
                <a:endParaRPr lang="en-GB" b="1" dirty="0" smtClean="0"/>
              </a:p>
            </p:txBody>
          </p:sp>
        </mc:Choice>
        <mc:Fallback xmlns="">
          <p:sp>
            <p:nvSpPr>
              <p:cNvPr id="7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88" y="1774496"/>
                <a:ext cx="5763657" cy="4372304"/>
              </a:xfrm>
              <a:prstGeom prst="rect">
                <a:avLst/>
              </a:prstGeom>
              <a:blipFill rotWithShape="0">
                <a:blip r:embed="rId3"/>
                <a:stretch>
                  <a:fillRect l="-1905" t="-2232" r="-3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63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dynamics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10256112" y="2386210"/>
            <a:ext cx="1585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current era</a:t>
            </a:r>
            <a:endParaRPr lang="en-GB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9854763" y="2651088"/>
            <a:ext cx="4405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413426" y="2014432"/>
            <a:ext cx="331834" cy="3717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883702" y="1833115"/>
            <a:ext cx="476807" cy="60781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9073025" y="276458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" name="Oval 22"/>
          <p:cNvSpPr/>
          <p:nvPr/>
        </p:nvSpPr>
        <p:spPr>
          <a:xfrm>
            <a:off x="8259011" y="277782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" name="Oval 23"/>
          <p:cNvSpPr/>
          <p:nvPr/>
        </p:nvSpPr>
        <p:spPr>
          <a:xfrm>
            <a:off x="8578633" y="223548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5" name="Oval 24"/>
          <p:cNvSpPr/>
          <p:nvPr/>
        </p:nvSpPr>
        <p:spPr>
          <a:xfrm>
            <a:off x="7764619" y="2248724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" name="Oval 29"/>
          <p:cNvSpPr/>
          <p:nvPr/>
        </p:nvSpPr>
        <p:spPr>
          <a:xfrm>
            <a:off x="9051441" y="184642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9236026" y="1869355"/>
            <a:ext cx="1" cy="10985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851437" y="1931838"/>
            <a:ext cx="345907" cy="42844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4" idx="7"/>
            <a:endCxn id="23" idx="4"/>
          </p:cNvCxnSpPr>
          <p:nvPr/>
        </p:nvCxnSpPr>
        <p:spPr>
          <a:xfrm flipH="1">
            <a:off x="8419047" y="2285618"/>
            <a:ext cx="432784" cy="8345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72213" y="2386210"/>
            <a:ext cx="593538" cy="56276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578253" y="2233093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1" name="Oval 50"/>
          <p:cNvSpPr/>
          <p:nvPr/>
        </p:nvSpPr>
        <p:spPr>
          <a:xfrm>
            <a:off x="7764239" y="2246328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8" name="Oval 57"/>
          <p:cNvSpPr/>
          <p:nvPr/>
        </p:nvSpPr>
        <p:spPr>
          <a:xfrm>
            <a:off x="8268628" y="277682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9" name="Oval 58"/>
          <p:cNvSpPr/>
          <p:nvPr/>
        </p:nvSpPr>
        <p:spPr>
          <a:xfrm>
            <a:off x="8587870" y="223209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0" name="Oval 59"/>
          <p:cNvSpPr/>
          <p:nvPr/>
        </p:nvSpPr>
        <p:spPr>
          <a:xfrm>
            <a:off x="7773856" y="2245330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8" name="Oval 67"/>
          <p:cNvSpPr/>
          <p:nvPr/>
        </p:nvSpPr>
        <p:spPr>
          <a:xfrm>
            <a:off x="8265503" y="277380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9" name="Oval 68"/>
          <p:cNvSpPr/>
          <p:nvPr/>
        </p:nvSpPr>
        <p:spPr>
          <a:xfrm>
            <a:off x="8584745" y="222907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70" name="Oval 69"/>
          <p:cNvSpPr/>
          <p:nvPr/>
        </p:nvSpPr>
        <p:spPr>
          <a:xfrm>
            <a:off x="7770731" y="224231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" name="Freeform 4"/>
          <p:cNvSpPr/>
          <p:nvPr/>
        </p:nvSpPr>
        <p:spPr>
          <a:xfrm>
            <a:off x="7571190" y="1581677"/>
            <a:ext cx="2390503" cy="1722319"/>
          </a:xfrm>
          <a:custGeom>
            <a:avLst/>
            <a:gdLst>
              <a:gd name="connsiteX0" fmla="*/ 0 w 2390503"/>
              <a:gd name="connsiteY0" fmla="*/ 130628 h 1722319"/>
              <a:gd name="connsiteX1" fmla="*/ 182880 w 2390503"/>
              <a:gd name="connsiteY1" fmla="*/ 1031965 h 1722319"/>
              <a:gd name="connsiteX2" fmla="*/ 979714 w 2390503"/>
              <a:gd name="connsiteY2" fmla="*/ 1698171 h 1722319"/>
              <a:gd name="connsiteX3" fmla="*/ 1933303 w 2390503"/>
              <a:gd name="connsiteY3" fmla="*/ 1528354 h 1722319"/>
              <a:gd name="connsiteX4" fmla="*/ 2207623 w 2390503"/>
              <a:gd name="connsiteY4" fmla="*/ 1071154 h 1722319"/>
              <a:gd name="connsiteX5" fmla="*/ 2390503 w 2390503"/>
              <a:gd name="connsiteY5" fmla="*/ 0 h 172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503" h="1722319">
                <a:moveTo>
                  <a:pt x="0" y="130628"/>
                </a:moveTo>
                <a:cubicBezTo>
                  <a:pt x="9797" y="450668"/>
                  <a:pt x="19594" y="770708"/>
                  <a:pt x="182880" y="1031965"/>
                </a:cubicBezTo>
                <a:cubicBezTo>
                  <a:pt x="346166" y="1293222"/>
                  <a:pt x="687977" y="1615440"/>
                  <a:pt x="979714" y="1698171"/>
                </a:cubicBezTo>
                <a:cubicBezTo>
                  <a:pt x="1271451" y="1780903"/>
                  <a:pt x="1728652" y="1632857"/>
                  <a:pt x="1933303" y="1528354"/>
                </a:cubicBezTo>
                <a:cubicBezTo>
                  <a:pt x="2137954" y="1423851"/>
                  <a:pt x="2131423" y="1325880"/>
                  <a:pt x="2207623" y="1071154"/>
                </a:cubicBezTo>
                <a:cubicBezTo>
                  <a:pt x="2283823" y="816428"/>
                  <a:pt x="2337163" y="408214"/>
                  <a:pt x="2390503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161098" y="1807726"/>
            <a:ext cx="320071" cy="34229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6910481" y="2842331"/>
                <a:ext cx="7649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481" y="2842331"/>
                <a:ext cx="764953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316" r="-8000"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/>
          <p:cNvCxnSpPr/>
          <p:nvPr/>
        </p:nvCxnSpPr>
        <p:spPr>
          <a:xfrm flipH="1" flipV="1">
            <a:off x="7210698" y="1690689"/>
            <a:ext cx="13062" cy="1145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Content Placeholder 2"/>
              <p:cNvSpPr txBox="1">
                <a:spLocks/>
              </p:cNvSpPr>
              <p:nvPr/>
            </p:nvSpPr>
            <p:spPr>
              <a:xfrm>
                <a:off x="944488" y="1774496"/>
                <a:ext cx="5763657" cy="43723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 smtClean="0"/>
                  <a:t>The growth of the current era is governed by an effective CSG dynamics,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acc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b="1" dirty="0" smtClean="0"/>
              </a:p>
              <a:p>
                <a:endParaRPr lang="en-GB" b="1" dirty="0" smtClean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̃"/>
                            <m:ctrlP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</m:acc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𝜛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acc>
                          <m:accPr>
                            <m:chr m:val="̃"/>
                            <m:ctrlP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</m:acc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,0)</m:t>
                        </m:r>
                      </m:den>
                    </m:f>
                  </m:oMath>
                </a14:m>
                <a:endParaRPr lang="en-GB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acc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𝜛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𝜛</m:t>
                        </m:r>
                      </m:sup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𝜛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𝜛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mr>
                            </m:m>
                          </m:e>
                        </m:d>
                      </m:e>
                    </m:nary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GB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GB" b="1" dirty="0" smtClean="0"/>
              </a:p>
              <a:p>
                <a:endParaRPr lang="en-GB" b="1" dirty="0" smtClean="0"/>
              </a:p>
            </p:txBody>
          </p:sp>
        </mc:Choice>
        <mc:Fallback xmlns="">
          <p:sp>
            <p:nvSpPr>
              <p:cNvPr id="7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488" y="1774496"/>
                <a:ext cx="5763657" cy="4372304"/>
              </a:xfrm>
              <a:prstGeom prst="rect">
                <a:avLst/>
              </a:prstGeom>
              <a:blipFill rotWithShape="0">
                <a:blip r:embed="rId3"/>
                <a:stretch>
                  <a:fillRect l="-1905" t="-22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367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dynamics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413426" y="2014432"/>
            <a:ext cx="331834" cy="3717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883702" y="1833115"/>
            <a:ext cx="476807" cy="60781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9073025" y="276458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" name="Oval 22"/>
          <p:cNvSpPr/>
          <p:nvPr/>
        </p:nvSpPr>
        <p:spPr>
          <a:xfrm>
            <a:off x="8259011" y="277782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" name="Oval 23"/>
          <p:cNvSpPr/>
          <p:nvPr/>
        </p:nvSpPr>
        <p:spPr>
          <a:xfrm>
            <a:off x="8578633" y="223548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5" name="Oval 24"/>
          <p:cNvSpPr/>
          <p:nvPr/>
        </p:nvSpPr>
        <p:spPr>
          <a:xfrm>
            <a:off x="7764619" y="2248724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" name="Oval 29"/>
          <p:cNvSpPr/>
          <p:nvPr/>
        </p:nvSpPr>
        <p:spPr>
          <a:xfrm>
            <a:off x="9051441" y="184642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9236026" y="1869355"/>
            <a:ext cx="1" cy="10985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851437" y="1931838"/>
            <a:ext cx="345907" cy="42844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4" idx="7"/>
            <a:endCxn id="23" idx="4"/>
          </p:cNvCxnSpPr>
          <p:nvPr/>
        </p:nvCxnSpPr>
        <p:spPr>
          <a:xfrm flipH="1">
            <a:off x="8419047" y="2285618"/>
            <a:ext cx="432784" cy="8345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72213" y="2386210"/>
            <a:ext cx="593538" cy="56276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578253" y="2233093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1" name="Oval 50"/>
          <p:cNvSpPr/>
          <p:nvPr/>
        </p:nvSpPr>
        <p:spPr>
          <a:xfrm>
            <a:off x="7764239" y="2246328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8" name="Oval 57"/>
          <p:cNvSpPr/>
          <p:nvPr/>
        </p:nvSpPr>
        <p:spPr>
          <a:xfrm>
            <a:off x="8268628" y="277682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9" name="Oval 58"/>
          <p:cNvSpPr/>
          <p:nvPr/>
        </p:nvSpPr>
        <p:spPr>
          <a:xfrm>
            <a:off x="8587870" y="223209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0" name="Oval 59"/>
          <p:cNvSpPr/>
          <p:nvPr/>
        </p:nvSpPr>
        <p:spPr>
          <a:xfrm>
            <a:off x="7773856" y="2245330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8" name="Oval 67"/>
          <p:cNvSpPr/>
          <p:nvPr/>
        </p:nvSpPr>
        <p:spPr>
          <a:xfrm>
            <a:off x="8265503" y="277380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9" name="Oval 68"/>
          <p:cNvSpPr/>
          <p:nvPr/>
        </p:nvSpPr>
        <p:spPr>
          <a:xfrm>
            <a:off x="8584745" y="222907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70" name="Oval 69"/>
          <p:cNvSpPr/>
          <p:nvPr/>
        </p:nvSpPr>
        <p:spPr>
          <a:xfrm>
            <a:off x="7770731" y="224231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" name="Freeform 4"/>
          <p:cNvSpPr/>
          <p:nvPr/>
        </p:nvSpPr>
        <p:spPr>
          <a:xfrm>
            <a:off x="7571190" y="1581677"/>
            <a:ext cx="2390503" cy="1722319"/>
          </a:xfrm>
          <a:custGeom>
            <a:avLst/>
            <a:gdLst>
              <a:gd name="connsiteX0" fmla="*/ 0 w 2390503"/>
              <a:gd name="connsiteY0" fmla="*/ 130628 h 1722319"/>
              <a:gd name="connsiteX1" fmla="*/ 182880 w 2390503"/>
              <a:gd name="connsiteY1" fmla="*/ 1031965 h 1722319"/>
              <a:gd name="connsiteX2" fmla="*/ 979714 w 2390503"/>
              <a:gd name="connsiteY2" fmla="*/ 1698171 h 1722319"/>
              <a:gd name="connsiteX3" fmla="*/ 1933303 w 2390503"/>
              <a:gd name="connsiteY3" fmla="*/ 1528354 h 1722319"/>
              <a:gd name="connsiteX4" fmla="*/ 2207623 w 2390503"/>
              <a:gd name="connsiteY4" fmla="*/ 1071154 h 1722319"/>
              <a:gd name="connsiteX5" fmla="*/ 2390503 w 2390503"/>
              <a:gd name="connsiteY5" fmla="*/ 0 h 172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503" h="1722319">
                <a:moveTo>
                  <a:pt x="0" y="130628"/>
                </a:moveTo>
                <a:cubicBezTo>
                  <a:pt x="9797" y="450668"/>
                  <a:pt x="19594" y="770708"/>
                  <a:pt x="182880" y="1031965"/>
                </a:cubicBezTo>
                <a:cubicBezTo>
                  <a:pt x="346166" y="1293222"/>
                  <a:pt x="687977" y="1615440"/>
                  <a:pt x="979714" y="1698171"/>
                </a:cubicBezTo>
                <a:cubicBezTo>
                  <a:pt x="1271451" y="1780903"/>
                  <a:pt x="1728652" y="1632857"/>
                  <a:pt x="1933303" y="1528354"/>
                </a:cubicBezTo>
                <a:cubicBezTo>
                  <a:pt x="2137954" y="1423851"/>
                  <a:pt x="2131423" y="1325880"/>
                  <a:pt x="2207623" y="1071154"/>
                </a:cubicBezTo>
                <a:cubicBezTo>
                  <a:pt x="2283823" y="816428"/>
                  <a:pt x="2337163" y="408214"/>
                  <a:pt x="2390503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8161098" y="1807726"/>
            <a:ext cx="320071" cy="34229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6910481" y="2842331"/>
                <a:ext cx="7649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481" y="2842331"/>
                <a:ext cx="764953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316" r="-8000"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/>
          <p:cNvCxnSpPr/>
          <p:nvPr/>
        </p:nvCxnSpPr>
        <p:spPr>
          <a:xfrm flipH="1" flipV="1">
            <a:off x="7210698" y="1690689"/>
            <a:ext cx="13062" cy="1145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ontent Placeholder 2"/>
              <p:cNvSpPr txBox="1">
                <a:spLocks/>
              </p:cNvSpPr>
              <p:nvPr/>
            </p:nvSpPr>
            <p:spPr>
              <a:xfrm>
                <a:off x="4127638" y="1671284"/>
                <a:ext cx="1812986" cy="20190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=11</m:t>
                    </m:r>
                  </m:oMath>
                </a14:m>
                <a:endParaRPr lang="en-GB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𝜛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</m:t>
                    </m:r>
                  </m:oMath>
                </a14:m>
                <a:endParaRPr lang="en-GB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2</m:t>
                        </m:r>
                      </m:e>
                    </m:d>
                  </m:oMath>
                </a14:m>
                <a:endParaRPr lang="en-GB" b="1" dirty="0" smtClean="0"/>
              </a:p>
              <a:p>
                <a:endParaRPr lang="en-GB" b="1" dirty="0" smtClean="0"/>
              </a:p>
            </p:txBody>
          </p:sp>
        </mc:Choice>
        <mc:Fallback xmlns="">
          <p:sp>
            <p:nvSpPr>
              <p:cNvPr id="2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638" y="1671284"/>
                <a:ext cx="1812986" cy="20190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2205918" y="2162618"/>
            <a:ext cx="331834" cy="3717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676194" y="1981301"/>
            <a:ext cx="476807" cy="60781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797408" y="535903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8" name="Oval 37"/>
          <p:cNvSpPr/>
          <p:nvPr/>
        </p:nvSpPr>
        <p:spPr>
          <a:xfrm>
            <a:off x="2811765" y="483394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9" name="Oval 38"/>
          <p:cNvSpPr/>
          <p:nvPr/>
        </p:nvSpPr>
        <p:spPr>
          <a:xfrm>
            <a:off x="2811764" y="421575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0" name="Oval 39"/>
          <p:cNvSpPr/>
          <p:nvPr/>
        </p:nvSpPr>
        <p:spPr>
          <a:xfrm>
            <a:off x="2111646" y="533707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1" name="Oval 40"/>
          <p:cNvSpPr/>
          <p:nvPr/>
        </p:nvSpPr>
        <p:spPr>
          <a:xfrm>
            <a:off x="2127248" y="418671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2" name="Oval 41"/>
          <p:cNvSpPr/>
          <p:nvPr/>
        </p:nvSpPr>
        <p:spPr>
          <a:xfrm>
            <a:off x="2464256" y="351915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3" name="Oval 42"/>
          <p:cNvSpPr/>
          <p:nvPr/>
        </p:nvSpPr>
        <p:spPr>
          <a:xfrm>
            <a:off x="2865517" y="2912774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4" name="Oval 43"/>
          <p:cNvSpPr/>
          <p:nvPr/>
        </p:nvSpPr>
        <p:spPr>
          <a:xfrm>
            <a:off x="2051503" y="292600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5" name="Oval 44"/>
          <p:cNvSpPr/>
          <p:nvPr/>
        </p:nvSpPr>
        <p:spPr>
          <a:xfrm>
            <a:off x="2371125" y="238367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2" name="Oval 51"/>
          <p:cNvSpPr/>
          <p:nvPr/>
        </p:nvSpPr>
        <p:spPr>
          <a:xfrm>
            <a:off x="1557111" y="239691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3" name="Oval 52"/>
          <p:cNvSpPr/>
          <p:nvPr/>
        </p:nvSpPr>
        <p:spPr>
          <a:xfrm>
            <a:off x="2843933" y="1994614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2245350" y="4329147"/>
            <a:ext cx="53507" cy="128766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966412" y="4944514"/>
            <a:ext cx="29457" cy="72589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964357" y="4424959"/>
            <a:ext cx="23192" cy="6598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332852" y="4461651"/>
            <a:ext cx="660244" cy="65119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39" idx="0"/>
          </p:cNvCxnSpPr>
          <p:nvPr/>
        </p:nvCxnSpPr>
        <p:spPr>
          <a:xfrm>
            <a:off x="2684125" y="3665668"/>
            <a:ext cx="287675" cy="55009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41" idx="3"/>
          </p:cNvCxnSpPr>
          <p:nvPr/>
        </p:nvCxnSpPr>
        <p:spPr>
          <a:xfrm flipH="1">
            <a:off x="2174121" y="3657728"/>
            <a:ext cx="482575" cy="82115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232893" y="3031766"/>
            <a:ext cx="373669" cy="65853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2602146" y="2984413"/>
            <a:ext cx="440873" cy="7558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028518" y="2017541"/>
            <a:ext cx="1" cy="10985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2643929" y="2080024"/>
            <a:ext cx="345907" cy="42844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5" idx="7"/>
            <a:endCxn id="44" idx="4"/>
          </p:cNvCxnSpPr>
          <p:nvPr/>
        </p:nvCxnSpPr>
        <p:spPr>
          <a:xfrm flipH="1">
            <a:off x="2211539" y="2433804"/>
            <a:ext cx="432784" cy="8345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664705" y="2534396"/>
            <a:ext cx="593538" cy="56276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2370745" y="2381279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76" name="Oval 75"/>
          <p:cNvSpPr/>
          <p:nvPr/>
        </p:nvSpPr>
        <p:spPr>
          <a:xfrm>
            <a:off x="1556731" y="2394514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77" name="Oval 76"/>
          <p:cNvSpPr/>
          <p:nvPr/>
        </p:nvSpPr>
        <p:spPr>
          <a:xfrm>
            <a:off x="2807025" y="5358041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78" name="Oval 77"/>
          <p:cNvSpPr/>
          <p:nvPr/>
        </p:nvSpPr>
        <p:spPr>
          <a:xfrm>
            <a:off x="2821382" y="4832949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79" name="Oval 78"/>
          <p:cNvSpPr/>
          <p:nvPr/>
        </p:nvSpPr>
        <p:spPr>
          <a:xfrm>
            <a:off x="2821381" y="4214761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0" name="Oval 79"/>
          <p:cNvSpPr/>
          <p:nvPr/>
        </p:nvSpPr>
        <p:spPr>
          <a:xfrm>
            <a:off x="2121263" y="5336079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1" name="Oval 80"/>
          <p:cNvSpPr/>
          <p:nvPr/>
        </p:nvSpPr>
        <p:spPr>
          <a:xfrm>
            <a:off x="2136865" y="4185713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2" name="Oval 81"/>
          <p:cNvSpPr/>
          <p:nvPr/>
        </p:nvSpPr>
        <p:spPr>
          <a:xfrm>
            <a:off x="2473873" y="3518157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3" name="Oval 82"/>
          <p:cNvSpPr/>
          <p:nvPr/>
        </p:nvSpPr>
        <p:spPr>
          <a:xfrm>
            <a:off x="2061120" y="2925011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4" name="Oval 83"/>
          <p:cNvSpPr/>
          <p:nvPr/>
        </p:nvSpPr>
        <p:spPr>
          <a:xfrm>
            <a:off x="2380362" y="2380281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5" name="Oval 84"/>
          <p:cNvSpPr/>
          <p:nvPr/>
        </p:nvSpPr>
        <p:spPr>
          <a:xfrm>
            <a:off x="1566348" y="2393516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6" name="Oval 85"/>
          <p:cNvSpPr/>
          <p:nvPr/>
        </p:nvSpPr>
        <p:spPr>
          <a:xfrm>
            <a:off x="2803900" y="535502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7" name="Oval 86"/>
          <p:cNvSpPr/>
          <p:nvPr/>
        </p:nvSpPr>
        <p:spPr>
          <a:xfrm>
            <a:off x="2818257" y="482992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8" name="Oval 87"/>
          <p:cNvSpPr/>
          <p:nvPr/>
        </p:nvSpPr>
        <p:spPr>
          <a:xfrm>
            <a:off x="2818256" y="421174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9" name="Oval 88"/>
          <p:cNvSpPr/>
          <p:nvPr/>
        </p:nvSpPr>
        <p:spPr>
          <a:xfrm>
            <a:off x="2118138" y="533305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90" name="Oval 89"/>
          <p:cNvSpPr/>
          <p:nvPr/>
        </p:nvSpPr>
        <p:spPr>
          <a:xfrm>
            <a:off x="2133740" y="418269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91" name="Oval 90"/>
          <p:cNvSpPr/>
          <p:nvPr/>
        </p:nvSpPr>
        <p:spPr>
          <a:xfrm>
            <a:off x="2470748" y="351513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92" name="Oval 91"/>
          <p:cNvSpPr/>
          <p:nvPr/>
        </p:nvSpPr>
        <p:spPr>
          <a:xfrm>
            <a:off x="2057995" y="292199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93" name="Oval 92"/>
          <p:cNvSpPr/>
          <p:nvPr/>
        </p:nvSpPr>
        <p:spPr>
          <a:xfrm>
            <a:off x="2377237" y="237726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94" name="Oval 93"/>
          <p:cNvSpPr/>
          <p:nvPr/>
        </p:nvSpPr>
        <p:spPr>
          <a:xfrm>
            <a:off x="1563223" y="239049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95" name="Freeform 94"/>
          <p:cNvSpPr/>
          <p:nvPr/>
        </p:nvSpPr>
        <p:spPr>
          <a:xfrm>
            <a:off x="1591018" y="3893605"/>
            <a:ext cx="1894114" cy="1780170"/>
          </a:xfrm>
          <a:custGeom>
            <a:avLst/>
            <a:gdLst>
              <a:gd name="connsiteX0" fmla="*/ 0 w 1894114"/>
              <a:gd name="connsiteY0" fmla="*/ 1688730 h 1780170"/>
              <a:gd name="connsiteX1" fmla="*/ 65314 w 1894114"/>
              <a:gd name="connsiteY1" fmla="*/ 918021 h 1780170"/>
              <a:gd name="connsiteX2" fmla="*/ 156754 w 1894114"/>
              <a:gd name="connsiteY2" fmla="*/ 291004 h 1780170"/>
              <a:gd name="connsiteX3" fmla="*/ 587828 w 1894114"/>
              <a:gd name="connsiteY3" fmla="*/ 3621 h 1780170"/>
              <a:gd name="connsiteX4" fmla="*/ 1606731 w 1894114"/>
              <a:gd name="connsiteY4" fmla="*/ 147312 h 1780170"/>
              <a:gd name="connsiteX5" fmla="*/ 1776548 w 1894114"/>
              <a:gd name="connsiteY5" fmla="*/ 408570 h 1780170"/>
              <a:gd name="connsiteX6" fmla="*/ 1828800 w 1894114"/>
              <a:gd name="connsiteY6" fmla="*/ 1375221 h 1780170"/>
              <a:gd name="connsiteX7" fmla="*/ 1894114 w 1894114"/>
              <a:gd name="connsiteY7" fmla="*/ 1780170 h 178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4114" h="1780170">
                <a:moveTo>
                  <a:pt x="0" y="1688730"/>
                </a:moveTo>
                <a:cubicBezTo>
                  <a:pt x="19594" y="1419852"/>
                  <a:pt x="39188" y="1150975"/>
                  <a:pt x="65314" y="918021"/>
                </a:cubicBezTo>
                <a:cubicBezTo>
                  <a:pt x="91440" y="685067"/>
                  <a:pt x="69668" y="443404"/>
                  <a:pt x="156754" y="291004"/>
                </a:cubicBezTo>
                <a:cubicBezTo>
                  <a:pt x="243840" y="138604"/>
                  <a:pt x="346165" y="27570"/>
                  <a:pt x="587828" y="3621"/>
                </a:cubicBezTo>
                <a:cubicBezTo>
                  <a:pt x="829491" y="-20328"/>
                  <a:pt x="1408611" y="79821"/>
                  <a:pt x="1606731" y="147312"/>
                </a:cubicBezTo>
                <a:cubicBezTo>
                  <a:pt x="1804851" y="214803"/>
                  <a:pt x="1739537" y="203919"/>
                  <a:pt x="1776548" y="408570"/>
                </a:cubicBezTo>
                <a:cubicBezTo>
                  <a:pt x="1813559" y="613221"/>
                  <a:pt x="1809206" y="1146621"/>
                  <a:pt x="1828800" y="1375221"/>
                </a:cubicBezTo>
                <a:cubicBezTo>
                  <a:pt x="1848394" y="1603821"/>
                  <a:pt x="1871254" y="1691995"/>
                  <a:pt x="1894114" y="1780170"/>
                </a:cubicBezTo>
              </a:path>
            </a:pathLst>
          </a:cu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/>
          <p:cNvSpPr/>
          <p:nvPr/>
        </p:nvSpPr>
        <p:spPr>
          <a:xfrm>
            <a:off x="1363682" y="1729863"/>
            <a:ext cx="2390503" cy="1722319"/>
          </a:xfrm>
          <a:custGeom>
            <a:avLst/>
            <a:gdLst>
              <a:gd name="connsiteX0" fmla="*/ 0 w 2390503"/>
              <a:gd name="connsiteY0" fmla="*/ 130628 h 1722319"/>
              <a:gd name="connsiteX1" fmla="*/ 182880 w 2390503"/>
              <a:gd name="connsiteY1" fmla="*/ 1031965 h 1722319"/>
              <a:gd name="connsiteX2" fmla="*/ 979714 w 2390503"/>
              <a:gd name="connsiteY2" fmla="*/ 1698171 h 1722319"/>
              <a:gd name="connsiteX3" fmla="*/ 1933303 w 2390503"/>
              <a:gd name="connsiteY3" fmla="*/ 1528354 h 1722319"/>
              <a:gd name="connsiteX4" fmla="*/ 2207623 w 2390503"/>
              <a:gd name="connsiteY4" fmla="*/ 1071154 h 1722319"/>
              <a:gd name="connsiteX5" fmla="*/ 2390503 w 2390503"/>
              <a:gd name="connsiteY5" fmla="*/ 0 h 172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503" h="1722319">
                <a:moveTo>
                  <a:pt x="0" y="130628"/>
                </a:moveTo>
                <a:cubicBezTo>
                  <a:pt x="9797" y="450668"/>
                  <a:pt x="19594" y="770708"/>
                  <a:pt x="182880" y="1031965"/>
                </a:cubicBezTo>
                <a:cubicBezTo>
                  <a:pt x="346166" y="1293222"/>
                  <a:pt x="687977" y="1615440"/>
                  <a:pt x="979714" y="1698171"/>
                </a:cubicBezTo>
                <a:cubicBezTo>
                  <a:pt x="1271451" y="1780903"/>
                  <a:pt x="1728652" y="1632857"/>
                  <a:pt x="1933303" y="1528354"/>
                </a:cubicBezTo>
                <a:cubicBezTo>
                  <a:pt x="2137954" y="1423851"/>
                  <a:pt x="2131423" y="1325880"/>
                  <a:pt x="2207623" y="1071154"/>
                </a:cubicBezTo>
                <a:cubicBezTo>
                  <a:pt x="2283823" y="816428"/>
                  <a:pt x="2337163" y="408214"/>
                  <a:pt x="2390503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1953590" y="1955912"/>
            <a:ext cx="320071" cy="34229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62663" y="5265519"/>
                <a:ext cx="7649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400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GB" sz="2400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63" y="5265519"/>
                <a:ext cx="764953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" name="Straight Arrow Connector 98"/>
          <p:cNvCxnSpPr/>
          <p:nvPr/>
        </p:nvCxnSpPr>
        <p:spPr>
          <a:xfrm flipH="1" flipV="1">
            <a:off x="817088" y="1838874"/>
            <a:ext cx="28051" cy="34266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Content Placeholder 2"/>
              <p:cNvSpPr txBox="1">
                <a:spLocks/>
              </p:cNvSpPr>
              <p:nvPr/>
            </p:nvSpPr>
            <p:spPr>
              <a:xfrm>
                <a:off x="10161234" y="1500134"/>
                <a:ext cx="1385615" cy="21575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𝜛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endParaRPr lang="en-GB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acc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GB" b="1" dirty="0" smtClean="0"/>
              </a:p>
              <a:p>
                <a:endParaRPr lang="en-GB" b="1" dirty="0" smtClean="0"/>
              </a:p>
            </p:txBody>
          </p:sp>
        </mc:Choice>
        <mc:Fallback xmlns="">
          <p:sp>
            <p:nvSpPr>
              <p:cNvPr id="10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1234" y="1500134"/>
                <a:ext cx="1385615" cy="21575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Content Placeholder 2"/>
              <p:cNvSpPr txBox="1">
                <a:spLocks/>
              </p:cNvSpPr>
              <p:nvPr/>
            </p:nvSpPr>
            <p:spPr>
              <a:xfrm>
                <a:off x="4903955" y="3966508"/>
                <a:ext cx="6057215" cy="235584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 smtClean="0">
                    <a:ea typeface="Cambria Math" panose="02040503050406030204" pitchFamily="18" charset="0"/>
                  </a:rPr>
                  <a:t>The effective dynamics is a repackaging of the degrees of freedom.</a:t>
                </a:r>
              </a:p>
              <a:p>
                <a:r>
                  <a:rPr lang="en-GB" dirty="0" smtClean="0">
                    <a:ea typeface="Cambria Math" panose="02040503050406030204" pitchFamily="18" charset="0"/>
                  </a:rPr>
                  <a:t>These are two equivalent descriptions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GB" dirty="0" smtClean="0">
                    <a:ea typeface="Cambria Math" panose="02040503050406030204" pitchFamily="18" charset="0"/>
                  </a:rPr>
                  <a:t> r</a:t>
                </a:r>
                <a:r>
                  <a:rPr lang="en-GB" dirty="0" err="1" smtClean="0">
                    <a:ea typeface="Cambria Math" panose="02040503050406030204" pitchFamily="18" charset="0"/>
                  </a:rPr>
                  <a:t>equire</a:t>
                </a:r>
                <a:r>
                  <a:rPr lang="en-GB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2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̃"/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</m:acc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3, 2</m:t>
                        </m:r>
                      </m:e>
                    </m:d>
                  </m:oMath>
                </a14:m>
                <a:endParaRPr lang="en-GB" b="1" dirty="0" smtClean="0"/>
              </a:p>
              <a:p>
                <a:endParaRPr lang="en-GB" b="1" dirty="0" smtClean="0"/>
              </a:p>
            </p:txBody>
          </p:sp>
        </mc:Choice>
        <mc:Fallback xmlns="">
          <p:sp>
            <p:nvSpPr>
              <p:cNvPr id="10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955" y="3966508"/>
                <a:ext cx="6057215" cy="2355841"/>
              </a:xfrm>
              <a:prstGeom prst="rect">
                <a:avLst/>
              </a:prstGeom>
              <a:blipFill rotWithShape="0">
                <a:blip r:embed="rId6"/>
                <a:stretch>
                  <a:fillRect l="-1707" t="-4124" r="-50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31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dynamics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The effective couplings in the current era after a post with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 smtClean="0"/>
                  <a:t> ancestors:</a:t>
                </a:r>
              </a:p>
              <a:p>
                <a:pPr marL="0" indent="0" algn="ctr">
                  <a:buNone/>
                </a:pP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b="0" dirty="0" smtClean="0"/>
              </a:p>
              <a:p>
                <a:pPr marL="0" indent="0" algn="ctr">
                  <a:buNone/>
                </a:pP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acc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den>
                              </m:f>
                            </m:e>
                          </m:d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</m:nary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4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9279298" y="6178070"/>
            <a:ext cx="2743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arXiv:1703.07556</a:t>
            </a:r>
          </a:p>
        </p:txBody>
      </p:sp>
    </p:spTree>
    <p:extLst>
      <p:ext uri="{BB962C8B-B14F-4D97-AF65-F5344CB8AC3E}">
        <p14:creationId xmlns:p14="http://schemas.microsoft.com/office/powerpoint/2010/main" val="5011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Evolutionary cosmology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64523" y="1690688"/>
            <a:ext cx="5281243" cy="92929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Explaining homogeneity and isotropy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997571" y="2738621"/>
            <a:ext cx="1055075" cy="4713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4"/>
          <p:cNvSpPr txBox="1">
            <a:spLocks/>
          </p:cNvSpPr>
          <p:nvPr/>
        </p:nvSpPr>
        <p:spPr>
          <a:xfrm>
            <a:off x="838199" y="3314456"/>
            <a:ext cx="4683369" cy="8706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Fine tuning of parameters in underlying theory.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834556" y="2720547"/>
            <a:ext cx="937844" cy="5215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4"/>
          <p:cNvSpPr txBox="1">
            <a:spLocks/>
          </p:cNvSpPr>
          <p:nvPr/>
        </p:nvSpPr>
        <p:spPr>
          <a:xfrm>
            <a:off x="6670431" y="3338879"/>
            <a:ext cx="4683369" cy="12800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Evolutionary model in which parameters are renormalised at each evolutionary stage.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276495" y="4715669"/>
            <a:ext cx="937844" cy="5215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104185" y="4717654"/>
            <a:ext cx="914401" cy="5195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/>
          <p:cNvSpPr txBox="1">
            <a:spLocks/>
          </p:cNvSpPr>
          <p:nvPr/>
        </p:nvSpPr>
        <p:spPr>
          <a:xfrm>
            <a:off x="4642338" y="5367780"/>
            <a:ext cx="3130062" cy="4655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Linear cyclic model</a:t>
            </a:r>
            <a:endParaRPr lang="en-GB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8645766" y="5351882"/>
            <a:ext cx="3267809" cy="4814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Branching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6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Branching universes</a:t>
            </a:r>
            <a:endParaRPr lang="en-GB" dirty="0"/>
          </a:p>
        </p:txBody>
      </p:sp>
      <p:pic>
        <p:nvPicPr>
          <p:cNvPr id="224" name="Picture 223"/>
          <p:cNvPicPr>
            <a:picLocks noChangeAspect="1"/>
          </p:cNvPicPr>
          <p:nvPr/>
        </p:nvPicPr>
        <p:blipFill rotWithShape="1">
          <a:blip r:embed="rId2"/>
          <a:srcRect l="12465" t="25716" r="16866" b="28064"/>
          <a:stretch/>
        </p:blipFill>
        <p:spPr>
          <a:xfrm>
            <a:off x="2034861" y="2228045"/>
            <a:ext cx="8615967" cy="3168202"/>
          </a:xfrm>
          <a:prstGeom prst="rect">
            <a:avLst/>
          </a:prstGeom>
        </p:spPr>
      </p:pic>
      <p:sp>
        <p:nvSpPr>
          <p:cNvPr id="174" name="Rectangle 173"/>
          <p:cNvSpPr/>
          <p:nvPr/>
        </p:nvSpPr>
        <p:spPr>
          <a:xfrm>
            <a:off x="9279298" y="6178070"/>
            <a:ext cx="2743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arXiv:1703.07556</a:t>
            </a:r>
          </a:p>
        </p:txBody>
      </p:sp>
    </p:spTree>
    <p:extLst>
      <p:ext uri="{BB962C8B-B14F-4D97-AF65-F5344CB8AC3E}">
        <p14:creationId xmlns:p14="http://schemas.microsoft.com/office/powerpoint/2010/main" val="33079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next for causal set cosmology?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dirty="0" smtClean="0"/>
              <a:t>Analysis of partial breaks.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Analysis </a:t>
            </a:r>
            <a:r>
              <a:rPr lang="en-GB" smtClean="0"/>
              <a:t>of </a:t>
            </a:r>
            <a:r>
              <a:rPr lang="en-GB" smtClean="0"/>
              <a:t>RG </a:t>
            </a:r>
            <a:r>
              <a:rPr lang="en-GB" dirty="0" smtClean="0"/>
              <a:t>flow.</a:t>
            </a:r>
          </a:p>
          <a:p>
            <a:pPr>
              <a:lnSpc>
                <a:spcPct val="200000"/>
              </a:lnSpc>
            </a:pPr>
            <a:r>
              <a:rPr lang="en-GB" dirty="0" smtClean="0"/>
              <a:t>Studying CPT invariance in CSG dynamics.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6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59" y="28862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Thanks for listening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Causal sets: an approach to quantum gravity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6011" y="2248151"/>
                <a:ext cx="10515600" cy="1058385"/>
              </a:xfrm>
            </p:spPr>
            <p:txBody>
              <a:bodyPr>
                <a:normAutofit/>
              </a:bodyPr>
              <a:lstStyle/>
              <a:p>
                <a:r>
                  <a:rPr lang="en-GB" dirty="0" smtClean="0"/>
                  <a:t>Spacetime is a causal set, 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GB" b="0" i="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GB" b="0" i="0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GB" dirty="0"/>
                      <m:t>≺</m:t>
                    </m:r>
                    <m:r>
                      <m:rPr>
                        <m:nor/>
                      </m:rPr>
                      <a:rPr lang="en-GB" b="0" i="0" dirty="0" smtClean="0"/>
                      <m:t>)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GB" dirty="0" err="1" smtClean="0"/>
                  <a:t>Hasse</a:t>
                </a:r>
                <a:r>
                  <a:rPr lang="en-GB" dirty="0" smtClean="0"/>
                  <a:t> diagram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15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011" y="2248151"/>
                <a:ext cx="10515600" cy="1058385"/>
              </a:xfrm>
              <a:blipFill rotWithShape="0">
                <a:blip r:embed="rId2"/>
                <a:stretch>
                  <a:fillRect l="-1043" t="-9827" b="-98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Oval 53"/>
          <p:cNvSpPr/>
          <p:nvPr/>
        </p:nvSpPr>
        <p:spPr>
          <a:xfrm rot="10800000">
            <a:off x="5999345" y="465309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5" name="Oval 54"/>
          <p:cNvSpPr/>
          <p:nvPr/>
        </p:nvSpPr>
        <p:spPr>
          <a:xfrm>
            <a:off x="4096539" y="618526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6" name="Oval 55"/>
          <p:cNvSpPr/>
          <p:nvPr/>
        </p:nvSpPr>
        <p:spPr>
          <a:xfrm>
            <a:off x="4656116" y="618526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7" name="Oval 56"/>
          <p:cNvSpPr/>
          <p:nvPr/>
        </p:nvSpPr>
        <p:spPr>
          <a:xfrm>
            <a:off x="5137823" y="620442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8" name="Oval 57"/>
          <p:cNvSpPr/>
          <p:nvPr/>
        </p:nvSpPr>
        <p:spPr>
          <a:xfrm>
            <a:off x="4372172" y="571990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59" name="Straight Connector 58"/>
          <p:cNvCxnSpPr>
            <a:endCxn id="56" idx="4"/>
          </p:cNvCxnSpPr>
          <p:nvPr/>
        </p:nvCxnSpPr>
        <p:spPr>
          <a:xfrm>
            <a:off x="4563784" y="5767023"/>
            <a:ext cx="252368" cy="76054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5" idx="4"/>
          </p:cNvCxnSpPr>
          <p:nvPr/>
        </p:nvCxnSpPr>
        <p:spPr>
          <a:xfrm flipH="1">
            <a:off x="4256575" y="5891056"/>
            <a:ext cx="195901" cy="63651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806693" y="522084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62" name="Straight Connector 61"/>
          <p:cNvCxnSpPr>
            <a:stCxn id="61" idx="7"/>
          </p:cNvCxnSpPr>
          <p:nvPr/>
        </p:nvCxnSpPr>
        <p:spPr>
          <a:xfrm flipH="1">
            <a:off x="4485401" y="5270976"/>
            <a:ext cx="594490" cy="56924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1" idx="0"/>
          </p:cNvCxnSpPr>
          <p:nvPr/>
        </p:nvCxnSpPr>
        <p:spPr>
          <a:xfrm>
            <a:off x="4966729" y="5220846"/>
            <a:ext cx="295902" cy="113557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90958" y="566907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5" name="Oval 64"/>
          <p:cNvSpPr/>
          <p:nvPr/>
        </p:nvSpPr>
        <p:spPr>
          <a:xfrm>
            <a:off x="5743960" y="622590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6" name="Oval 65"/>
          <p:cNvSpPr/>
          <p:nvPr/>
        </p:nvSpPr>
        <p:spPr>
          <a:xfrm>
            <a:off x="6243316" y="622590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7" name="Oval 66"/>
          <p:cNvSpPr/>
          <p:nvPr/>
        </p:nvSpPr>
        <p:spPr>
          <a:xfrm>
            <a:off x="5746331" y="566958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68" name="Straight Connector 67"/>
          <p:cNvCxnSpPr>
            <a:endCxn id="65" idx="2"/>
          </p:cNvCxnSpPr>
          <p:nvPr/>
        </p:nvCxnSpPr>
        <p:spPr>
          <a:xfrm flipH="1">
            <a:off x="5743960" y="5856587"/>
            <a:ext cx="558801" cy="54047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992539" y="5928129"/>
            <a:ext cx="432822" cy="50475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854513" y="5785634"/>
            <a:ext cx="18185" cy="6114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395130" y="5874795"/>
            <a:ext cx="18185" cy="6114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5999345" y="519009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73" name="Straight Connector 72"/>
          <p:cNvCxnSpPr>
            <a:endCxn id="64" idx="5"/>
          </p:cNvCxnSpPr>
          <p:nvPr/>
        </p:nvCxnSpPr>
        <p:spPr>
          <a:xfrm>
            <a:off x="6190958" y="5237214"/>
            <a:ext cx="273198" cy="72402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5883748" y="5361247"/>
            <a:ext cx="195901" cy="63651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160718" y="4755013"/>
            <a:ext cx="18185" cy="6114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4351474" y="4593658"/>
            <a:ext cx="320070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77" name="Straight Connector 76"/>
          <p:cNvCxnSpPr/>
          <p:nvPr/>
        </p:nvCxnSpPr>
        <p:spPr>
          <a:xfrm>
            <a:off x="4545458" y="4813183"/>
            <a:ext cx="432821" cy="50475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5183776" y="4529171"/>
            <a:ext cx="320070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 dirty="0"/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4930084" y="4579301"/>
            <a:ext cx="526890" cy="73864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426030" y="4091356"/>
            <a:ext cx="526890" cy="73864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967364" y="4241171"/>
            <a:ext cx="432821" cy="50475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4744822" y="4040551"/>
            <a:ext cx="320070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3" name="Oval 82"/>
          <p:cNvSpPr/>
          <p:nvPr/>
        </p:nvSpPr>
        <p:spPr>
          <a:xfrm>
            <a:off x="6814955" y="558619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84" name="Oval 83"/>
          <p:cNvSpPr/>
          <p:nvPr/>
        </p:nvSpPr>
        <p:spPr>
          <a:xfrm>
            <a:off x="7281724" y="619761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85" name="Straight Connector 84"/>
          <p:cNvCxnSpPr/>
          <p:nvPr/>
        </p:nvCxnSpPr>
        <p:spPr>
          <a:xfrm>
            <a:off x="7008939" y="5805717"/>
            <a:ext cx="432822" cy="50475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7647256" y="552170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7393565" y="5571835"/>
            <a:ext cx="526890" cy="73864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6799596" y="496668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89" name="Straight Connector 88"/>
          <p:cNvCxnSpPr/>
          <p:nvPr/>
        </p:nvCxnSpPr>
        <p:spPr>
          <a:xfrm>
            <a:off x="6959632" y="5079542"/>
            <a:ext cx="18185" cy="61142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 rot="10800000">
            <a:off x="6364877" y="397718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91" name="Straight Connector 90"/>
          <p:cNvCxnSpPr/>
          <p:nvPr/>
        </p:nvCxnSpPr>
        <p:spPr>
          <a:xfrm flipH="1" flipV="1">
            <a:off x="6524914" y="4206627"/>
            <a:ext cx="434718" cy="87291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H="1">
            <a:off x="6046217" y="4206626"/>
            <a:ext cx="526890" cy="73864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459606" y="3263452"/>
            <a:ext cx="327633" cy="31414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94" name="Oval 93"/>
          <p:cNvSpPr/>
          <p:nvPr/>
        </p:nvSpPr>
        <p:spPr>
          <a:xfrm>
            <a:off x="4759127" y="3396839"/>
            <a:ext cx="327633" cy="31414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95" name="Oval 94"/>
          <p:cNvSpPr/>
          <p:nvPr/>
        </p:nvSpPr>
        <p:spPr>
          <a:xfrm>
            <a:off x="5503846" y="3384714"/>
            <a:ext cx="327633" cy="31414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4922943" y="3577194"/>
            <a:ext cx="5704" cy="56112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95" idx="5"/>
            <a:endCxn id="90" idx="0"/>
          </p:cNvCxnSpPr>
          <p:nvPr/>
        </p:nvCxnSpPr>
        <p:spPr>
          <a:xfrm>
            <a:off x="5783498" y="3652850"/>
            <a:ext cx="741413" cy="66663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5" idx="3"/>
          </p:cNvCxnSpPr>
          <p:nvPr/>
        </p:nvCxnSpPr>
        <p:spPr>
          <a:xfrm flipH="1">
            <a:off x="4880314" y="3652850"/>
            <a:ext cx="671513" cy="63685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591640" y="3438828"/>
            <a:ext cx="20721" cy="79530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86" idx="5"/>
          </p:cNvCxnSpPr>
          <p:nvPr/>
        </p:nvCxnSpPr>
        <p:spPr>
          <a:xfrm>
            <a:off x="6735580" y="3503162"/>
            <a:ext cx="1184875" cy="23107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88" idx="5"/>
          </p:cNvCxnSpPr>
          <p:nvPr/>
        </p:nvCxnSpPr>
        <p:spPr>
          <a:xfrm>
            <a:off x="6631109" y="3401384"/>
            <a:ext cx="441686" cy="185746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4096539" y="3263452"/>
            <a:ext cx="3870788" cy="3304755"/>
            <a:chOff x="727159" y="3221364"/>
            <a:chExt cx="3870788" cy="3304755"/>
          </a:xfrm>
        </p:grpSpPr>
        <p:sp>
          <p:nvSpPr>
            <p:cNvPr id="103" name="Oval 102"/>
            <p:cNvSpPr/>
            <p:nvPr/>
          </p:nvSpPr>
          <p:spPr>
            <a:xfrm>
              <a:off x="727159" y="6143181"/>
              <a:ext cx="320071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04" name="Oval 103"/>
            <p:cNvSpPr/>
            <p:nvPr/>
          </p:nvSpPr>
          <p:spPr>
            <a:xfrm>
              <a:off x="1286736" y="6143181"/>
              <a:ext cx="320071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05" name="Oval 104"/>
            <p:cNvSpPr/>
            <p:nvPr/>
          </p:nvSpPr>
          <p:spPr>
            <a:xfrm>
              <a:off x="1768443" y="6162334"/>
              <a:ext cx="320071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06" name="Oval 105"/>
            <p:cNvSpPr/>
            <p:nvPr/>
          </p:nvSpPr>
          <p:spPr>
            <a:xfrm>
              <a:off x="1002792" y="5677818"/>
              <a:ext cx="320071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cxnSp>
          <p:nvCxnSpPr>
            <p:cNvPr id="107" name="Straight Connector 106"/>
            <p:cNvCxnSpPr>
              <a:endCxn id="104" idx="4"/>
            </p:cNvCxnSpPr>
            <p:nvPr/>
          </p:nvCxnSpPr>
          <p:spPr>
            <a:xfrm>
              <a:off x="1194404" y="5724935"/>
              <a:ext cx="252368" cy="76054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endCxn id="103" idx="4"/>
            </p:cNvCxnSpPr>
            <p:nvPr/>
          </p:nvCxnSpPr>
          <p:spPr>
            <a:xfrm flipH="1">
              <a:off x="887195" y="5848968"/>
              <a:ext cx="195901" cy="63651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9" name="Oval 108"/>
            <p:cNvSpPr/>
            <p:nvPr/>
          </p:nvSpPr>
          <p:spPr>
            <a:xfrm>
              <a:off x="1437313" y="5178758"/>
              <a:ext cx="320071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cxnSp>
          <p:nvCxnSpPr>
            <p:cNvPr id="110" name="Straight Connector 109"/>
            <p:cNvCxnSpPr>
              <a:stCxn id="109" idx="7"/>
            </p:cNvCxnSpPr>
            <p:nvPr/>
          </p:nvCxnSpPr>
          <p:spPr>
            <a:xfrm flipH="1">
              <a:off x="1116021" y="5228888"/>
              <a:ext cx="594490" cy="569243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109" idx="0"/>
            </p:cNvCxnSpPr>
            <p:nvPr/>
          </p:nvCxnSpPr>
          <p:spPr>
            <a:xfrm>
              <a:off x="1597349" y="5178758"/>
              <a:ext cx="295902" cy="113557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endCxn id="144" idx="2"/>
            </p:cNvCxnSpPr>
            <p:nvPr/>
          </p:nvCxnSpPr>
          <p:spPr>
            <a:xfrm flipH="1">
              <a:off x="2374580" y="5814499"/>
              <a:ext cx="558801" cy="54047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2623159" y="5886041"/>
              <a:ext cx="432822" cy="50475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2485133" y="5743546"/>
              <a:ext cx="18185" cy="61142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3025750" y="5832707"/>
              <a:ext cx="18185" cy="61142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endCxn id="143" idx="5"/>
            </p:cNvCxnSpPr>
            <p:nvPr/>
          </p:nvCxnSpPr>
          <p:spPr>
            <a:xfrm>
              <a:off x="2821578" y="5195126"/>
              <a:ext cx="273198" cy="72402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2514368" y="5319159"/>
              <a:ext cx="195901" cy="63651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2791338" y="4712925"/>
              <a:ext cx="18185" cy="61142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9" name="Oval 118"/>
            <p:cNvSpPr/>
            <p:nvPr/>
          </p:nvSpPr>
          <p:spPr>
            <a:xfrm>
              <a:off x="982094" y="4551570"/>
              <a:ext cx="320070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1176078" y="4771095"/>
              <a:ext cx="432821" cy="50475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1814396" y="4487083"/>
              <a:ext cx="320070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H="1">
              <a:off x="1560704" y="4537213"/>
              <a:ext cx="526890" cy="73864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1056650" y="4049268"/>
              <a:ext cx="526890" cy="73864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1597984" y="4199083"/>
              <a:ext cx="432821" cy="50475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5" name="Oval 124"/>
            <p:cNvSpPr/>
            <p:nvPr/>
          </p:nvSpPr>
          <p:spPr>
            <a:xfrm>
              <a:off x="1375442" y="3998463"/>
              <a:ext cx="320070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26" name="Oval 125"/>
            <p:cNvSpPr/>
            <p:nvPr/>
          </p:nvSpPr>
          <p:spPr>
            <a:xfrm>
              <a:off x="3445575" y="5544105"/>
              <a:ext cx="320071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27" name="Oval 126"/>
            <p:cNvSpPr/>
            <p:nvPr/>
          </p:nvSpPr>
          <p:spPr>
            <a:xfrm>
              <a:off x="3912344" y="6155528"/>
              <a:ext cx="320071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3639559" y="5763629"/>
              <a:ext cx="432822" cy="50475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9" name="Oval 128"/>
            <p:cNvSpPr/>
            <p:nvPr/>
          </p:nvSpPr>
          <p:spPr>
            <a:xfrm>
              <a:off x="4277876" y="5479618"/>
              <a:ext cx="320071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cxnSp>
          <p:nvCxnSpPr>
            <p:cNvPr id="130" name="Straight Connector 129"/>
            <p:cNvCxnSpPr/>
            <p:nvPr/>
          </p:nvCxnSpPr>
          <p:spPr>
            <a:xfrm flipH="1">
              <a:off x="4024185" y="5529747"/>
              <a:ext cx="526890" cy="73864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Oval 130"/>
            <p:cNvSpPr/>
            <p:nvPr/>
          </p:nvSpPr>
          <p:spPr>
            <a:xfrm>
              <a:off x="3430216" y="4924594"/>
              <a:ext cx="320071" cy="3422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3590252" y="5037454"/>
              <a:ext cx="18185" cy="61142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 flipV="1">
              <a:off x="3155534" y="4164539"/>
              <a:ext cx="440533" cy="98347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rot="10800000" flipH="1">
              <a:off x="2676837" y="4164538"/>
              <a:ext cx="526890" cy="73864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5" name="Oval 134"/>
            <p:cNvSpPr/>
            <p:nvPr/>
          </p:nvSpPr>
          <p:spPr>
            <a:xfrm>
              <a:off x="1389747" y="3354751"/>
              <a:ext cx="327633" cy="3141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cxnSp>
          <p:nvCxnSpPr>
            <p:cNvPr id="136" name="Straight Connector 135"/>
            <p:cNvCxnSpPr/>
            <p:nvPr/>
          </p:nvCxnSpPr>
          <p:spPr>
            <a:xfrm flipH="1">
              <a:off x="1553563" y="3535106"/>
              <a:ext cx="5704" cy="56112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50" idx="5"/>
              <a:endCxn id="148" idx="0"/>
            </p:cNvCxnSpPr>
            <p:nvPr/>
          </p:nvCxnSpPr>
          <p:spPr>
            <a:xfrm>
              <a:off x="2414118" y="3610762"/>
              <a:ext cx="741413" cy="66663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50" idx="3"/>
            </p:cNvCxnSpPr>
            <p:nvPr/>
          </p:nvCxnSpPr>
          <p:spPr>
            <a:xfrm flipH="1">
              <a:off x="1510934" y="3610762"/>
              <a:ext cx="671513" cy="63685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3222260" y="3396740"/>
              <a:ext cx="20721" cy="79530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endCxn id="129" idx="5"/>
            </p:cNvCxnSpPr>
            <p:nvPr/>
          </p:nvCxnSpPr>
          <p:spPr>
            <a:xfrm>
              <a:off x="3366200" y="3461074"/>
              <a:ext cx="1184875" cy="2310713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endCxn id="131" idx="5"/>
            </p:cNvCxnSpPr>
            <p:nvPr/>
          </p:nvCxnSpPr>
          <p:spPr>
            <a:xfrm>
              <a:off x="3261729" y="3359296"/>
              <a:ext cx="441686" cy="185746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2" name="Oval 141"/>
            <p:cNvSpPr/>
            <p:nvPr/>
          </p:nvSpPr>
          <p:spPr>
            <a:xfrm rot="10800000">
              <a:off x="2629965" y="4611009"/>
              <a:ext cx="320071" cy="34229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43" name="Oval 142"/>
            <p:cNvSpPr/>
            <p:nvPr/>
          </p:nvSpPr>
          <p:spPr>
            <a:xfrm>
              <a:off x="2821578" y="5626982"/>
              <a:ext cx="320071" cy="342299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44" name="Oval 143"/>
            <p:cNvSpPr/>
            <p:nvPr/>
          </p:nvSpPr>
          <p:spPr>
            <a:xfrm>
              <a:off x="2374580" y="6183820"/>
              <a:ext cx="320071" cy="342299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45" name="Oval 144"/>
            <p:cNvSpPr/>
            <p:nvPr/>
          </p:nvSpPr>
          <p:spPr>
            <a:xfrm>
              <a:off x="2873936" y="6183820"/>
              <a:ext cx="320071" cy="342299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46" name="Oval 145"/>
            <p:cNvSpPr/>
            <p:nvPr/>
          </p:nvSpPr>
          <p:spPr>
            <a:xfrm>
              <a:off x="2376951" y="5627500"/>
              <a:ext cx="320071" cy="342299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47" name="Oval 146"/>
            <p:cNvSpPr/>
            <p:nvPr/>
          </p:nvSpPr>
          <p:spPr>
            <a:xfrm>
              <a:off x="2629965" y="5148009"/>
              <a:ext cx="320071" cy="342299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48" name="Oval 147"/>
            <p:cNvSpPr/>
            <p:nvPr/>
          </p:nvSpPr>
          <p:spPr>
            <a:xfrm rot="10800000">
              <a:off x="2995497" y="3935099"/>
              <a:ext cx="320071" cy="342299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49" name="Oval 148"/>
            <p:cNvSpPr/>
            <p:nvPr/>
          </p:nvSpPr>
          <p:spPr>
            <a:xfrm>
              <a:off x="3090226" y="3221364"/>
              <a:ext cx="327633" cy="31414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50" name="Oval 149"/>
            <p:cNvSpPr/>
            <p:nvPr/>
          </p:nvSpPr>
          <p:spPr>
            <a:xfrm>
              <a:off x="2134466" y="3342626"/>
              <a:ext cx="327633" cy="31414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2907960" y="1522915"/>
            <a:ext cx="614747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Spacetime is discrete and </a:t>
            </a:r>
            <a:r>
              <a:rPr lang="en-GB" sz="2800" b="1" dirty="0" smtClean="0"/>
              <a:t>dynamical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Content Placeholder 2"/>
              <p:cNvSpPr txBox="1">
                <a:spLocks/>
              </p:cNvSpPr>
              <p:nvPr/>
            </p:nvSpPr>
            <p:spPr>
              <a:xfrm>
                <a:off x="87677" y="3288582"/>
                <a:ext cx="4057589" cy="33955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dirty="0"/>
                  <a:t>The order relation,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/>
                      <m:t>≺</m:t>
                    </m:r>
                  </m:oMath>
                </a14:m>
                <a:r>
                  <a:rPr lang="en-GB" dirty="0"/>
                  <a:t>, is transitive: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en-GB" dirty="0"/>
                      <m:t>≺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m:rPr>
                        <m:nor/>
                      </m:rPr>
                      <a:rPr lang="en-GB" dirty="0"/>
                      <m:t>≺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en-GB" dirty="0"/>
                      <m:t>≺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GB" i="1" dirty="0">
                    <a:latin typeface="Cambria Math" panose="02040503050406030204" pitchFamily="18" charset="0"/>
                  </a:rPr>
                  <a:t> </a:t>
                </a:r>
                <a:r>
                  <a:rPr lang="en-GB" dirty="0"/>
                  <a:t> </a:t>
                </a:r>
              </a:p>
              <a:p>
                <a:r>
                  <a:rPr lang="en-GB" dirty="0" smtClean="0"/>
                  <a:t>Causal </a:t>
                </a:r>
                <a:r>
                  <a:rPr lang="en-GB" dirty="0"/>
                  <a:t>set elements are spacetime atoms.</a:t>
                </a:r>
              </a:p>
              <a:p>
                <a:r>
                  <a:rPr lang="en-GB" dirty="0"/>
                  <a:t>The partial order gives the causal structure of spacetime.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15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77" y="3288582"/>
                <a:ext cx="4057589" cy="3395553"/>
              </a:xfrm>
              <a:prstGeom prst="rect">
                <a:avLst/>
              </a:prstGeom>
              <a:blipFill rotWithShape="0">
                <a:blip r:embed="rId3"/>
                <a:stretch>
                  <a:fillRect l="-2703" t="-39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" name="Content Placeholder 2"/>
          <p:cNvSpPr txBox="1">
            <a:spLocks/>
          </p:cNvSpPr>
          <p:nvPr/>
        </p:nvSpPr>
        <p:spPr>
          <a:xfrm>
            <a:off x="7999830" y="2311642"/>
            <a:ext cx="4057589" cy="4546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Spacetime grows by accretion, or “birth”, of new </a:t>
            </a:r>
            <a:r>
              <a:rPr lang="en-GB" dirty="0" smtClean="0"/>
              <a:t>elements.</a:t>
            </a:r>
          </a:p>
          <a:p>
            <a:r>
              <a:rPr lang="en-GB" dirty="0"/>
              <a:t>The growth is a physical process. </a:t>
            </a:r>
            <a:r>
              <a:rPr lang="en-GB" dirty="0" smtClean="0"/>
              <a:t>The passage of time is a manifestation of this growth.</a:t>
            </a:r>
          </a:p>
          <a:p>
            <a:r>
              <a:rPr lang="en-GB" dirty="0" smtClean="0"/>
              <a:t>The </a:t>
            </a:r>
            <a:r>
              <a:rPr lang="en-GB" dirty="0"/>
              <a:t>growth is governed by stochastic </a:t>
            </a:r>
            <a:r>
              <a:rPr lang="en-GB" dirty="0" smtClean="0"/>
              <a:t>dynamics.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Rectangle 156"/>
              <p:cNvSpPr/>
              <p:nvPr/>
            </p:nvSpPr>
            <p:spPr>
              <a:xfrm>
                <a:off x="5614742" y="4534443"/>
                <a:ext cx="47295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7" name="Rectangle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742" y="4534443"/>
                <a:ext cx="47295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Rectangle 157"/>
              <p:cNvSpPr/>
              <p:nvPr/>
            </p:nvSpPr>
            <p:spPr>
              <a:xfrm>
                <a:off x="6089232" y="3501236"/>
                <a:ext cx="4456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8" name="Rectangle 1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232" y="3501236"/>
                <a:ext cx="445698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Rectangle 158"/>
              <p:cNvSpPr/>
              <p:nvPr/>
            </p:nvSpPr>
            <p:spPr>
              <a:xfrm>
                <a:off x="5560408" y="5061311"/>
                <a:ext cx="46807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9" name="Rectangle 1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08" y="5061311"/>
                <a:ext cx="468077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Rectangle 159"/>
              <p:cNvSpPr/>
              <p:nvPr/>
            </p:nvSpPr>
            <p:spPr>
              <a:xfrm>
                <a:off x="4378912" y="5061311"/>
                <a:ext cx="5414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0" name="Rectangle 1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8912" y="5061311"/>
                <a:ext cx="541430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923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95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5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950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build="p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1" grpId="0" animBg="1"/>
      <p:bldP spid="61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72" grpId="0" animBg="1"/>
      <p:bldP spid="72" grpId="1" animBg="1"/>
      <p:bldP spid="76" grpId="0" animBg="1"/>
      <p:bldP spid="76" grpId="1" animBg="1"/>
      <p:bldP spid="78" grpId="0" animBg="1"/>
      <p:bldP spid="78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6" grpId="0" animBg="1"/>
      <p:bldP spid="86" grpId="1" animBg="1"/>
      <p:bldP spid="88" grpId="0" animBg="1"/>
      <p:bldP spid="88" grpId="1" animBg="1"/>
      <p:bldP spid="90" grpId="0" animBg="1"/>
      <p:bldP spid="90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154" grpId="0"/>
      <p:bldP spid="156" grpId="0"/>
      <p:bldP spid="157" grpId="0"/>
      <p:bldP spid="158" grpId="0"/>
      <p:bldP spid="159" grpId="0"/>
      <p:bldP spid="1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29" y="0"/>
            <a:ext cx="11150221" cy="67313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54339" y="6275593"/>
            <a:ext cx="5037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Figure from: </a:t>
            </a:r>
            <a:r>
              <a:rPr lang="en-GB" sz="2800" dirty="0" err="1" smtClean="0"/>
              <a:t>arXiv:gr-qc</a:t>
            </a:r>
            <a:r>
              <a:rPr lang="en-GB" sz="2800" dirty="0" smtClean="0"/>
              <a:t>/9904062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5050" y="443131"/>
            <a:ext cx="1348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Poscau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4043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Classical Sequential Growth Models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23852"/>
                <a:ext cx="10515600" cy="5133702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GB" sz="5100" dirty="0" smtClean="0"/>
                  <a:t>A </a:t>
                </a:r>
                <a:r>
                  <a:rPr lang="en-GB" sz="5100" dirty="0"/>
                  <a:t>generic class of stochastic causet growth models, derived </a:t>
                </a:r>
                <a:r>
                  <a:rPr lang="en-GB" sz="5100" dirty="0" smtClean="0"/>
                  <a:t>from physically </a:t>
                </a:r>
                <a:r>
                  <a:rPr lang="en-GB" sz="5100" dirty="0"/>
                  <a:t>motivated conditions. (Sorkin, </a:t>
                </a:r>
                <a:r>
                  <a:rPr lang="en-GB" sz="5100" dirty="0" err="1" smtClean="0"/>
                  <a:t>Rideout</a:t>
                </a:r>
                <a:r>
                  <a:rPr lang="en-GB" sz="5100" dirty="0" smtClean="0"/>
                  <a:t>, arXiv:9904062).</a:t>
                </a:r>
                <a:endParaRPr lang="en-GB" sz="5100" dirty="0"/>
              </a:p>
              <a:p>
                <a:pPr marL="0" indent="0">
                  <a:buNone/>
                </a:pPr>
                <a:endParaRPr lang="en-GB" sz="51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1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5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5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51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GB" sz="51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GB" sz="5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5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GB" sz="5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5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d>
                      <m:r>
                        <a:rPr lang="en-GB" sz="5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𝜛</m:t>
                          </m:r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,0)</m:t>
                          </m:r>
                        </m:den>
                      </m:f>
                    </m:oMath>
                  </m:oMathPara>
                </a14:m>
                <a:endParaRPr lang="en-GB" sz="5100" dirty="0" smtClean="0"/>
              </a:p>
              <a:p>
                <a:pPr marL="0" indent="0">
                  <a:buNone/>
                </a:pPr>
                <a:endParaRPr lang="en-GB" sz="51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5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5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𝜛</m:t>
                          </m:r>
                          <m:r>
                            <a:rPr lang="en-GB" sz="5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5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GB" sz="5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  <m:sup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𝜛</m:t>
                          </m:r>
                        </m:sup>
                        <m:e>
                          <m:d>
                            <m:dPr>
                              <m:ctrlPr>
                                <a:rPr lang="en-GB" sz="5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5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GB" sz="51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𝜛</m:t>
                                    </m:r>
                                    <m:r>
                                      <a:rPr lang="en-GB" sz="51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51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51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𝜛</m:t>
                                    </m:r>
                                    <m:r>
                                      <a:rPr lang="en-GB" sz="51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51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nary>
                      <m:sSub>
                        <m:sSubPr>
                          <m:ctrlP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GB" sz="5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GB" sz="5100" dirty="0" smtClean="0"/>
              </a:p>
              <a:p>
                <a:pPr marL="0" indent="0">
                  <a:buNone/>
                </a:pP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sz="5100" dirty="0" smtClean="0"/>
                  <a:t>Each </a:t>
                </a:r>
                <a:r>
                  <a:rPr lang="en-GB" sz="5100" dirty="0"/>
                  <a:t>CSG model is specified by a countable set of </a:t>
                </a:r>
                <a:r>
                  <a:rPr lang="en-GB" sz="5100" dirty="0" smtClean="0"/>
                  <a:t>coupling </a:t>
                </a:r>
                <a:r>
                  <a:rPr lang="en-GB" sz="5100" dirty="0"/>
                  <a:t>constants</a:t>
                </a:r>
                <a:endParaRPr lang="en-GB" sz="51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sz="51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51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51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sz="5100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GB" sz="5100" i="1" dirty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en-GB" sz="51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51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51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sz="5100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51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51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51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sz="51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5100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GB" sz="51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51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GB" sz="51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sz="5100" i="1" dirty="0">
                            <a:latin typeface="Cambria Math" panose="02040503050406030204" pitchFamily="18" charset="0"/>
                          </a:rPr>
                          <m:t>,…</m:t>
                        </m:r>
                      </m:e>
                    </m:d>
                  </m:oMath>
                </a14:m>
                <a:r>
                  <a:rPr lang="en-GB" sz="5100" dirty="0"/>
                  <a:t> , defined up to an overall </a:t>
                </a:r>
                <a:r>
                  <a:rPr lang="en-GB" sz="5100" dirty="0" smtClean="0"/>
                  <a:t>constant, with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5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51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sz="51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5100" b="0" i="1" smtClean="0">
                        <a:latin typeface="Cambria Math" panose="02040503050406030204" pitchFamily="18" charset="0"/>
                      </a:rPr>
                      <m:t>&gt;0 , </m:t>
                    </m:r>
                    <m:sSub>
                      <m:sSubPr>
                        <m:ctrlPr>
                          <a:rPr lang="en-GB" sz="5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51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sz="51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sz="5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 ∀ </m:t>
                    </m:r>
                    <m:r>
                      <a:rPr lang="en-GB" sz="5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5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5100" dirty="0" smtClean="0"/>
                  <a:t>.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23852"/>
                <a:ext cx="10515600" cy="5133702"/>
              </a:xfrm>
              <a:blipFill rotWithShape="0">
                <a:blip r:embed="rId2"/>
                <a:stretch>
                  <a:fillRect l="-1217" t="-3325" b="-2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3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8" name="Straight Connector 217"/>
          <p:cNvCxnSpPr/>
          <p:nvPr/>
        </p:nvCxnSpPr>
        <p:spPr>
          <a:xfrm>
            <a:off x="9177064" y="2818879"/>
            <a:ext cx="331834" cy="3717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 flipH="1">
            <a:off x="8647340" y="2637562"/>
            <a:ext cx="476807" cy="60781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 smtClean="0"/>
                  <a:t>Interpreting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 smtClean="0"/>
                  <a:t>‘s</a:t>
                </a:r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/>
              <p:cNvSpPr/>
              <p:nvPr/>
            </p:nvSpPr>
            <p:spPr>
              <a:xfrm>
                <a:off x="871419" y="1466742"/>
                <a:ext cx="1005899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sz="2800" dirty="0"/>
                  <a:t> is the relative probability for the new elements to choose a particular </a:t>
                </a:r>
                <a:r>
                  <a:rPr lang="en-GB" sz="2800" dirty="0" smtClean="0"/>
                  <a:t>subset </a:t>
                </a:r>
                <a:r>
                  <a:rPr lang="en-GB" sz="2800" dirty="0"/>
                  <a:t>of cardinality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800" dirty="0" smtClean="0"/>
                  <a:t> to form relations with. We </a:t>
                </a:r>
                <a:r>
                  <a:rPr lang="en-GB" sz="2800" dirty="0"/>
                  <a:t>call the chosen elements </a:t>
                </a:r>
                <a:r>
                  <a:rPr lang="en-GB" sz="2800" b="1" dirty="0"/>
                  <a:t>proto-ancestors</a:t>
                </a:r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104" name="Rectangle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419" y="1466742"/>
                <a:ext cx="10058991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273" t="-4405" b="-11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Rectangle 138"/>
              <p:cNvSpPr/>
              <p:nvPr/>
            </p:nvSpPr>
            <p:spPr>
              <a:xfrm>
                <a:off x="4952132" y="3492357"/>
                <a:ext cx="135890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sz="2800" dirty="0" smtClean="0"/>
              </a:p>
              <a:p>
                <a:endParaRPr lang="en-GB" sz="2800" dirty="0" smtClean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139" name="Rectangle 1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132" y="3492357"/>
                <a:ext cx="1358901" cy="138499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Rectangle 139"/>
              <p:cNvSpPr/>
              <p:nvPr/>
            </p:nvSpPr>
            <p:spPr>
              <a:xfrm>
                <a:off x="5023416" y="3936464"/>
                <a:ext cx="135890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4 </m:t>
                      </m:r>
                    </m:oMath>
                  </m:oMathPara>
                </a14:m>
                <a:endParaRPr lang="en-GB" sz="2800" dirty="0" smtClean="0"/>
              </a:p>
              <a:p>
                <a:endParaRPr lang="en-GB" sz="2800" dirty="0" smtClean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140" name="Rectangle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3416" y="3936464"/>
                <a:ext cx="1358901" cy="13849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Rectangle 140"/>
              <p:cNvSpPr/>
              <p:nvPr/>
            </p:nvSpPr>
            <p:spPr>
              <a:xfrm>
                <a:off x="4928025" y="4380571"/>
                <a:ext cx="135890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2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2 </m:t>
                      </m:r>
                    </m:oMath>
                  </m:oMathPara>
                </a14:m>
                <a:endParaRPr lang="en-GB" sz="2800" dirty="0" smtClean="0"/>
              </a:p>
              <a:p>
                <a:endParaRPr lang="en-GB" sz="2800" dirty="0" smtClean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141" name="Rectangle 1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025" y="4380571"/>
                <a:ext cx="1358901" cy="138499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Rectangle 142"/>
              <p:cNvSpPr/>
              <p:nvPr/>
            </p:nvSpPr>
            <p:spPr>
              <a:xfrm>
                <a:off x="5007064" y="4851015"/>
                <a:ext cx="1901326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𝜛</m:t>
                      </m:r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9 </m:t>
                      </m:r>
                    </m:oMath>
                  </m:oMathPara>
                </a14:m>
                <a:endParaRPr lang="en-GB" sz="2800" dirty="0" smtClean="0"/>
              </a:p>
              <a:p>
                <a:endParaRPr lang="en-GB" sz="2800" dirty="0" smtClean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143" name="Rectangle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064" y="4851015"/>
                <a:ext cx="1901326" cy="138499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6" name="Oval 195"/>
          <p:cNvSpPr/>
          <p:nvPr/>
        </p:nvSpPr>
        <p:spPr>
          <a:xfrm>
            <a:off x="9768554" y="601530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97" name="Oval 196"/>
          <p:cNvSpPr/>
          <p:nvPr/>
        </p:nvSpPr>
        <p:spPr>
          <a:xfrm>
            <a:off x="9782911" y="549020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98" name="Oval 197"/>
          <p:cNvSpPr/>
          <p:nvPr/>
        </p:nvSpPr>
        <p:spPr>
          <a:xfrm>
            <a:off x="9782910" y="487202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99" name="Oval 198"/>
          <p:cNvSpPr/>
          <p:nvPr/>
        </p:nvSpPr>
        <p:spPr>
          <a:xfrm>
            <a:off x="9082792" y="599333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0" name="Oval 199"/>
          <p:cNvSpPr/>
          <p:nvPr/>
        </p:nvSpPr>
        <p:spPr>
          <a:xfrm>
            <a:off x="9098394" y="484297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1" name="Oval 200"/>
          <p:cNvSpPr/>
          <p:nvPr/>
        </p:nvSpPr>
        <p:spPr>
          <a:xfrm>
            <a:off x="9435402" y="417541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2" name="Oval 201"/>
          <p:cNvSpPr/>
          <p:nvPr/>
        </p:nvSpPr>
        <p:spPr>
          <a:xfrm>
            <a:off x="9836663" y="356903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3" name="Oval 202"/>
          <p:cNvSpPr/>
          <p:nvPr/>
        </p:nvSpPr>
        <p:spPr>
          <a:xfrm>
            <a:off x="9022649" y="358227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4" name="Oval 203"/>
          <p:cNvSpPr/>
          <p:nvPr/>
        </p:nvSpPr>
        <p:spPr>
          <a:xfrm>
            <a:off x="9342271" y="303993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5" name="Oval 204"/>
          <p:cNvSpPr/>
          <p:nvPr/>
        </p:nvSpPr>
        <p:spPr>
          <a:xfrm>
            <a:off x="8528257" y="305317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6" name="Oval 205"/>
          <p:cNvSpPr/>
          <p:nvPr/>
        </p:nvSpPr>
        <p:spPr>
          <a:xfrm>
            <a:off x="9815079" y="265087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7" name="Oval 206"/>
          <p:cNvSpPr/>
          <p:nvPr/>
        </p:nvSpPr>
        <p:spPr>
          <a:xfrm>
            <a:off x="8949932" y="2626305"/>
            <a:ext cx="320071" cy="342299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208" name="Straight Connector 207"/>
          <p:cNvCxnSpPr/>
          <p:nvPr/>
        </p:nvCxnSpPr>
        <p:spPr>
          <a:xfrm flipH="1">
            <a:off x="9216496" y="4985408"/>
            <a:ext cx="53507" cy="128766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H="1">
            <a:off x="9937558" y="5600775"/>
            <a:ext cx="29457" cy="72589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H="1">
            <a:off x="9935503" y="5081220"/>
            <a:ext cx="23192" cy="6598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9303998" y="5117912"/>
            <a:ext cx="660244" cy="65119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endCxn id="198" idx="0"/>
          </p:cNvCxnSpPr>
          <p:nvPr/>
        </p:nvCxnSpPr>
        <p:spPr>
          <a:xfrm>
            <a:off x="9655271" y="4321929"/>
            <a:ext cx="287675" cy="55009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>
            <a:endCxn id="200" idx="3"/>
          </p:cNvCxnSpPr>
          <p:nvPr/>
        </p:nvCxnSpPr>
        <p:spPr>
          <a:xfrm flipH="1">
            <a:off x="9145267" y="4313989"/>
            <a:ext cx="482575" cy="82115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9204039" y="3688027"/>
            <a:ext cx="373669" cy="65853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 flipH="1">
            <a:off x="9573292" y="3640674"/>
            <a:ext cx="440873" cy="7558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flipH="1">
            <a:off x="9999664" y="2673802"/>
            <a:ext cx="1" cy="10985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flipH="1">
            <a:off x="9615075" y="2736285"/>
            <a:ext cx="345907" cy="42844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04" idx="7"/>
            <a:endCxn id="203" idx="4"/>
          </p:cNvCxnSpPr>
          <p:nvPr/>
        </p:nvCxnSpPr>
        <p:spPr>
          <a:xfrm flipH="1">
            <a:off x="9182685" y="3090065"/>
            <a:ext cx="432784" cy="8345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8635851" y="3190657"/>
            <a:ext cx="593538" cy="56276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2" name="Oval 221"/>
          <p:cNvSpPr/>
          <p:nvPr/>
        </p:nvSpPr>
        <p:spPr>
          <a:xfrm>
            <a:off x="9266228" y="2963517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Oval 222"/>
          <p:cNvSpPr/>
          <p:nvPr/>
        </p:nvSpPr>
        <p:spPr>
          <a:xfrm>
            <a:off x="8441003" y="2989223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Oval 223"/>
          <p:cNvSpPr/>
          <p:nvPr/>
        </p:nvSpPr>
        <p:spPr>
          <a:xfrm>
            <a:off x="9700275" y="4817203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Oval 224"/>
          <p:cNvSpPr/>
          <p:nvPr/>
        </p:nvSpPr>
        <p:spPr>
          <a:xfrm>
            <a:off x="9019081" y="5924313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6" name="Oval 225"/>
          <p:cNvSpPr/>
          <p:nvPr/>
        </p:nvSpPr>
        <p:spPr>
          <a:xfrm>
            <a:off x="9341891" y="3037540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27" name="Oval 226"/>
          <p:cNvSpPr/>
          <p:nvPr/>
        </p:nvSpPr>
        <p:spPr>
          <a:xfrm>
            <a:off x="8527877" y="3050775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28" name="Oval 227"/>
          <p:cNvSpPr/>
          <p:nvPr/>
        </p:nvSpPr>
        <p:spPr>
          <a:xfrm>
            <a:off x="9778171" y="6014302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29" name="Oval 228"/>
          <p:cNvSpPr/>
          <p:nvPr/>
        </p:nvSpPr>
        <p:spPr>
          <a:xfrm>
            <a:off x="9792528" y="5489210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0" name="Oval 229"/>
          <p:cNvSpPr/>
          <p:nvPr/>
        </p:nvSpPr>
        <p:spPr>
          <a:xfrm>
            <a:off x="9792527" y="4871022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1" name="Oval 230"/>
          <p:cNvSpPr/>
          <p:nvPr/>
        </p:nvSpPr>
        <p:spPr>
          <a:xfrm>
            <a:off x="9092409" y="5992340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2" name="Oval 231"/>
          <p:cNvSpPr/>
          <p:nvPr/>
        </p:nvSpPr>
        <p:spPr>
          <a:xfrm>
            <a:off x="9108011" y="4841974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3" name="Oval 232"/>
          <p:cNvSpPr/>
          <p:nvPr/>
        </p:nvSpPr>
        <p:spPr>
          <a:xfrm>
            <a:off x="9445019" y="4174418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4" name="Oval 233"/>
          <p:cNvSpPr/>
          <p:nvPr/>
        </p:nvSpPr>
        <p:spPr>
          <a:xfrm>
            <a:off x="9032266" y="3581272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5" name="Oval 234"/>
          <p:cNvSpPr/>
          <p:nvPr/>
        </p:nvSpPr>
        <p:spPr>
          <a:xfrm>
            <a:off x="9351508" y="3036542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6" name="Oval 235"/>
          <p:cNvSpPr/>
          <p:nvPr/>
        </p:nvSpPr>
        <p:spPr>
          <a:xfrm>
            <a:off x="8537494" y="3049777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7" name="Oval 236"/>
          <p:cNvSpPr/>
          <p:nvPr/>
        </p:nvSpPr>
        <p:spPr>
          <a:xfrm>
            <a:off x="8946807" y="262328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8" name="Oval 237"/>
          <p:cNvSpPr/>
          <p:nvPr/>
        </p:nvSpPr>
        <p:spPr>
          <a:xfrm>
            <a:off x="9775046" y="601128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9" name="Oval 238"/>
          <p:cNvSpPr/>
          <p:nvPr/>
        </p:nvSpPr>
        <p:spPr>
          <a:xfrm>
            <a:off x="9789403" y="548619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0" name="Oval 239"/>
          <p:cNvSpPr/>
          <p:nvPr/>
        </p:nvSpPr>
        <p:spPr>
          <a:xfrm>
            <a:off x="9789402" y="486800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1" name="Oval 240"/>
          <p:cNvSpPr/>
          <p:nvPr/>
        </p:nvSpPr>
        <p:spPr>
          <a:xfrm>
            <a:off x="9089284" y="598932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2" name="Oval 241"/>
          <p:cNvSpPr/>
          <p:nvPr/>
        </p:nvSpPr>
        <p:spPr>
          <a:xfrm>
            <a:off x="9104886" y="4838954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3" name="Oval 242"/>
          <p:cNvSpPr/>
          <p:nvPr/>
        </p:nvSpPr>
        <p:spPr>
          <a:xfrm>
            <a:off x="9441894" y="417139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4" name="Oval 243"/>
          <p:cNvSpPr/>
          <p:nvPr/>
        </p:nvSpPr>
        <p:spPr>
          <a:xfrm>
            <a:off x="9029141" y="357825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5" name="Oval 244"/>
          <p:cNvSpPr/>
          <p:nvPr/>
        </p:nvSpPr>
        <p:spPr>
          <a:xfrm>
            <a:off x="9348383" y="303352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6" name="Oval 245"/>
          <p:cNvSpPr/>
          <p:nvPr/>
        </p:nvSpPr>
        <p:spPr>
          <a:xfrm>
            <a:off x="8534369" y="304675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7" name="Rectangle 246"/>
              <p:cNvSpPr/>
              <p:nvPr/>
            </p:nvSpPr>
            <p:spPr>
              <a:xfrm>
                <a:off x="509451" y="3578252"/>
                <a:ext cx="3984705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b="0" dirty="0" smtClean="0"/>
                  <a:t>This set of proto-ancestors is chosen with relative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GB" sz="2800" dirty="0" smtClean="0"/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247" name="Rectangle 2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51" y="3578252"/>
                <a:ext cx="3984705" cy="1815882"/>
              </a:xfrm>
              <a:prstGeom prst="rect">
                <a:avLst/>
              </a:prstGeom>
              <a:blipFill rotWithShape="0">
                <a:blip r:embed="rId8"/>
                <a:stretch>
                  <a:fillRect l="-3216" t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9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Classical Sequential Growth Models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464565" y="2159070"/>
                <a:ext cx="4921690" cy="861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(9, 2)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(11, 0)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565" y="2159070"/>
                <a:ext cx="4921690" cy="8613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4775236" y="4786060"/>
            <a:ext cx="1990851" cy="43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2527489" y="588234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59" name="Oval 258"/>
          <p:cNvSpPr/>
          <p:nvPr/>
        </p:nvSpPr>
        <p:spPr>
          <a:xfrm>
            <a:off x="2541846" y="535724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60" name="Oval 259"/>
          <p:cNvSpPr/>
          <p:nvPr/>
        </p:nvSpPr>
        <p:spPr>
          <a:xfrm>
            <a:off x="2541845" y="473906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61" name="Oval 260"/>
          <p:cNvSpPr/>
          <p:nvPr/>
        </p:nvSpPr>
        <p:spPr>
          <a:xfrm>
            <a:off x="1841727" y="586037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62" name="Oval 261"/>
          <p:cNvSpPr/>
          <p:nvPr/>
        </p:nvSpPr>
        <p:spPr>
          <a:xfrm>
            <a:off x="1857329" y="471001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63" name="Oval 262"/>
          <p:cNvSpPr/>
          <p:nvPr/>
        </p:nvSpPr>
        <p:spPr>
          <a:xfrm>
            <a:off x="2194337" y="404245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64" name="Oval 263"/>
          <p:cNvSpPr/>
          <p:nvPr/>
        </p:nvSpPr>
        <p:spPr>
          <a:xfrm>
            <a:off x="2595598" y="343607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65" name="Oval 264"/>
          <p:cNvSpPr/>
          <p:nvPr/>
        </p:nvSpPr>
        <p:spPr>
          <a:xfrm>
            <a:off x="1781584" y="344931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66" name="Oval 265"/>
          <p:cNvSpPr/>
          <p:nvPr/>
        </p:nvSpPr>
        <p:spPr>
          <a:xfrm>
            <a:off x="2101206" y="290697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67" name="Oval 266"/>
          <p:cNvSpPr/>
          <p:nvPr/>
        </p:nvSpPr>
        <p:spPr>
          <a:xfrm>
            <a:off x="1287192" y="292021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68" name="Oval 267"/>
          <p:cNvSpPr/>
          <p:nvPr/>
        </p:nvSpPr>
        <p:spPr>
          <a:xfrm>
            <a:off x="2574014" y="251791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270" name="Straight Connector 269"/>
          <p:cNvCxnSpPr/>
          <p:nvPr/>
        </p:nvCxnSpPr>
        <p:spPr>
          <a:xfrm flipH="1">
            <a:off x="1975431" y="4852448"/>
            <a:ext cx="53507" cy="128766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flipH="1">
            <a:off x="2696493" y="5467815"/>
            <a:ext cx="29457" cy="72589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flipH="1">
            <a:off x="2694438" y="4948260"/>
            <a:ext cx="23192" cy="6598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2062933" y="4984952"/>
            <a:ext cx="660244" cy="65119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endCxn id="260" idx="0"/>
          </p:cNvCxnSpPr>
          <p:nvPr/>
        </p:nvCxnSpPr>
        <p:spPr>
          <a:xfrm>
            <a:off x="2414206" y="4188969"/>
            <a:ext cx="287675" cy="55009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>
            <a:endCxn id="262" idx="3"/>
          </p:cNvCxnSpPr>
          <p:nvPr/>
        </p:nvCxnSpPr>
        <p:spPr>
          <a:xfrm flipH="1">
            <a:off x="1904202" y="4181029"/>
            <a:ext cx="482575" cy="82115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962974" y="3555067"/>
            <a:ext cx="373669" cy="65853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H="1">
            <a:off x="2332227" y="3507714"/>
            <a:ext cx="440873" cy="7558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 flipH="1">
            <a:off x="2758599" y="2540842"/>
            <a:ext cx="1" cy="10985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H="1">
            <a:off x="2374010" y="2603325"/>
            <a:ext cx="345907" cy="42844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>
            <a:stCxn id="266" idx="7"/>
            <a:endCxn id="265" idx="4"/>
          </p:cNvCxnSpPr>
          <p:nvPr/>
        </p:nvCxnSpPr>
        <p:spPr>
          <a:xfrm flipH="1">
            <a:off x="1941620" y="2957105"/>
            <a:ext cx="432784" cy="8345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>
            <a:off x="1394786" y="3057697"/>
            <a:ext cx="593538" cy="56276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6" name="Oval 285"/>
          <p:cNvSpPr/>
          <p:nvPr/>
        </p:nvSpPr>
        <p:spPr>
          <a:xfrm>
            <a:off x="2100826" y="2904580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87" name="Oval 286"/>
          <p:cNvSpPr/>
          <p:nvPr/>
        </p:nvSpPr>
        <p:spPr>
          <a:xfrm>
            <a:off x="1286812" y="2917815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88" name="Oval 287"/>
          <p:cNvSpPr/>
          <p:nvPr/>
        </p:nvSpPr>
        <p:spPr>
          <a:xfrm>
            <a:off x="2537106" y="5881342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89" name="Oval 288"/>
          <p:cNvSpPr/>
          <p:nvPr/>
        </p:nvSpPr>
        <p:spPr>
          <a:xfrm>
            <a:off x="2551463" y="5356250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90" name="Oval 289"/>
          <p:cNvSpPr/>
          <p:nvPr/>
        </p:nvSpPr>
        <p:spPr>
          <a:xfrm>
            <a:off x="2551462" y="4738062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91" name="Oval 290"/>
          <p:cNvSpPr/>
          <p:nvPr/>
        </p:nvSpPr>
        <p:spPr>
          <a:xfrm>
            <a:off x="1851344" y="5859380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92" name="Oval 291"/>
          <p:cNvSpPr/>
          <p:nvPr/>
        </p:nvSpPr>
        <p:spPr>
          <a:xfrm>
            <a:off x="1866946" y="4709014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93" name="Oval 292"/>
          <p:cNvSpPr/>
          <p:nvPr/>
        </p:nvSpPr>
        <p:spPr>
          <a:xfrm>
            <a:off x="2203954" y="4041458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94" name="Oval 293"/>
          <p:cNvSpPr/>
          <p:nvPr/>
        </p:nvSpPr>
        <p:spPr>
          <a:xfrm>
            <a:off x="1791201" y="3448312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95" name="Oval 294"/>
          <p:cNvSpPr/>
          <p:nvPr/>
        </p:nvSpPr>
        <p:spPr>
          <a:xfrm>
            <a:off x="2110443" y="2903582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96" name="Oval 295"/>
          <p:cNvSpPr/>
          <p:nvPr/>
        </p:nvSpPr>
        <p:spPr>
          <a:xfrm>
            <a:off x="1296429" y="2916817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98" name="Oval 297"/>
          <p:cNvSpPr/>
          <p:nvPr/>
        </p:nvSpPr>
        <p:spPr>
          <a:xfrm>
            <a:off x="2533981" y="587832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99" name="Oval 298"/>
          <p:cNvSpPr/>
          <p:nvPr/>
        </p:nvSpPr>
        <p:spPr>
          <a:xfrm>
            <a:off x="2548338" y="535323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0" name="Oval 299"/>
          <p:cNvSpPr/>
          <p:nvPr/>
        </p:nvSpPr>
        <p:spPr>
          <a:xfrm>
            <a:off x="2548337" y="473504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1" name="Oval 300"/>
          <p:cNvSpPr/>
          <p:nvPr/>
        </p:nvSpPr>
        <p:spPr>
          <a:xfrm>
            <a:off x="1848219" y="585636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2" name="Oval 301"/>
          <p:cNvSpPr/>
          <p:nvPr/>
        </p:nvSpPr>
        <p:spPr>
          <a:xfrm>
            <a:off x="1863821" y="4705994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3" name="Oval 302"/>
          <p:cNvSpPr/>
          <p:nvPr/>
        </p:nvSpPr>
        <p:spPr>
          <a:xfrm>
            <a:off x="2200829" y="403843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4" name="Oval 303"/>
          <p:cNvSpPr/>
          <p:nvPr/>
        </p:nvSpPr>
        <p:spPr>
          <a:xfrm>
            <a:off x="1788076" y="344529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5" name="Oval 304"/>
          <p:cNvSpPr/>
          <p:nvPr/>
        </p:nvSpPr>
        <p:spPr>
          <a:xfrm>
            <a:off x="2107318" y="290056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6" name="Oval 305"/>
          <p:cNvSpPr/>
          <p:nvPr/>
        </p:nvSpPr>
        <p:spPr>
          <a:xfrm>
            <a:off x="1293304" y="291379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307" name="Straight Connector 306"/>
          <p:cNvCxnSpPr/>
          <p:nvPr/>
        </p:nvCxnSpPr>
        <p:spPr>
          <a:xfrm>
            <a:off x="9327850" y="2666978"/>
            <a:ext cx="331834" cy="3717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 flipH="1">
            <a:off x="8798126" y="2485661"/>
            <a:ext cx="476807" cy="60781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9" name="Oval 308"/>
          <p:cNvSpPr/>
          <p:nvPr/>
        </p:nvSpPr>
        <p:spPr>
          <a:xfrm>
            <a:off x="9919340" y="586339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10" name="Oval 309"/>
          <p:cNvSpPr/>
          <p:nvPr/>
        </p:nvSpPr>
        <p:spPr>
          <a:xfrm>
            <a:off x="9933697" y="533830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11" name="Oval 310"/>
          <p:cNvSpPr/>
          <p:nvPr/>
        </p:nvSpPr>
        <p:spPr>
          <a:xfrm>
            <a:off x="9933696" y="472011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12" name="Oval 311"/>
          <p:cNvSpPr/>
          <p:nvPr/>
        </p:nvSpPr>
        <p:spPr>
          <a:xfrm>
            <a:off x="9233578" y="584143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13" name="Oval 312"/>
          <p:cNvSpPr/>
          <p:nvPr/>
        </p:nvSpPr>
        <p:spPr>
          <a:xfrm>
            <a:off x="9249180" y="469107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14" name="Oval 313"/>
          <p:cNvSpPr/>
          <p:nvPr/>
        </p:nvSpPr>
        <p:spPr>
          <a:xfrm>
            <a:off x="9586188" y="402351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15" name="Oval 314"/>
          <p:cNvSpPr/>
          <p:nvPr/>
        </p:nvSpPr>
        <p:spPr>
          <a:xfrm>
            <a:off x="9987449" y="3417134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16" name="Oval 315"/>
          <p:cNvSpPr/>
          <p:nvPr/>
        </p:nvSpPr>
        <p:spPr>
          <a:xfrm>
            <a:off x="9173435" y="343036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17" name="Oval 316"/>
          <p:cNvSpPr/>
          <p:nvPr/>
        </p:nvSpPr>
        <p:spPr>
          <a:xfrm>
            <a:off x="9493057" y="288803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18" name="Oval 317"/>
          <p:cNvSpPr/>
          <p:nvPr/>
        </p:nvSpPr>
        <p:spPr>
          <a:xfrm>
            <a:off x="8679043" y="290127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19" name="Oval 318"/>
          <p:cNvSpPr/>
          <p:nvPr/>
        </p:nvSpPr>
        <p:spPr>
          <a:xfrm>
            <a:off x="9965865" y="2498974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20" name="Oval 319"/>
          <p:cNvSpPr/>
          <p:nvPr/>
        </p:nvSpPr>
        <p:spPr>
          <a:xfrm>
            <a:off x="9100718" y="2474404"/>
            <a:ext cx="320071" cy="342299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321" name="Straight Connector 320"/>
          <p:cNvCxnSpPr/>
          <p:nvPr/>
        </p:nvCxnSpPr>
        <p:spPr>
          <a:xfrm flipH="1">
            <a:off x="9367282" y="4833507"/>
            <a:ext cx="53507" cy="128766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 flipH="1">
            <a:off x="10088344" y="5448874"/>
            <a:ext cx="29457" cy="72589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 flipH="1">
            <a:off x="10086289" y="4929319"/>
            <a:ext cx="23192" cy="6598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/>
          <p:cNvCxnSpPr/>
          <p:nvPr/>
        </p:nvCxnSpPr>
        <p:spPr>
          <a:xfrm>
            <a:off x="9454784" y="4966011"/>
            <a:ext cx="660244" cy="65119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>
            <a:endCxn id="311" idx="0"/>
          </p:cNvCxnSpPr>
          <p:nvPr/>
        </p:nvCxnSpPr>
        <p:spPr>
          <a:xfrm>
            <a:off x="9806057" y="4170028"/>
            <a:ext cx="287675" cy="55009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>
            <a:endCxn id="313" idx="3"/>
          </p:cNvCxnSpPr>
          <p:nvPr/>
        </p:nvCxnSpPr>
        <p:spPr>
          <a:xfrm flipH="1">
            <a:off x="9296053" y="4162088"/>
            <a:ext cx="482575" cy="82115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>
            <a:off x="9354825" y="3536126"/>
            <a:ext cx="373669" cy="65853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8" name="Straight Connector 327"/>
          <p:cNvCxnSpPr/>
          <p:nvPr/>
        </p:nvCxnSpPr>
        <p:spPr>
          <a:xfrm flipH="1">
            <a:off x="9724078" y="3488773"/>
            <a:ext cx="440873" cy="7558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/>
          <p:nvPr/>
        </p:nvCxnSpPr>
        <p:spPr>
          <a:xfrm flipH="1">
            <a:off x="10150450" y="2521901"/>
            <a:ext cx="1" cy="10985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0" name="Straight Connector 329"/>
          <p:cNvCxnSpPr/>
          <p:nvPr/>
        </p:nvCxnSpPr>
        <p:spPr>
          <a:xfrm flipH="1">
            <a:off x="9765861" y="2584384"/>
            <a:ext cx="345907" cy="42844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>
            <a:stCxn id="317" idx="7"/>
            <a:endCxn id="316" idx="4"/>
          </p:cNvCxnSpPr>
          <p:nvPr/>
        </p:nvCxnSpPr>
        <p:spPr>
          <a:xfrm flipH="1">
            <a:off x="9333471" y="2938164"/>
            <a:ext cx="432784" cy="8345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2" name="Straight Connector 331"/>
          <p:cNvCxnSpPr/>
          <p:nvPr/>
        </p:nvCxnSpPr>
        <p:spPr>
          <a:xfrm>
            <a:off x="8786637" y="3038756"/>
            <a:ext cx="593538" cy="56276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3" name="Oval 332"/>
          <p:cNvSpPr/>
          <p:nvPr/>
        </p:nvSpPr>
        <p:spPr>
          <a:xfrm>
            <a:off x="9492677" y="2885639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34" name="Oval 333"/>
          <p:cNvSpPr/>
          <p:nvPr/>
        </p:nvSpPr>
        <p:spPr>
          <a:xfrm>
            <a:off x="8678663" y="2898874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35" name="Oval 334"/>
          <p:cNvSpPr/>
          <p:nvPr/>
        </p:nvSpPr>
        <p:spPr>
          <a:xfrm>
            <a:off x="9928957" y="5862401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36" name="Oval 335"/>
          <p:cNvSpPr/>
          <p:nvPr/>
        </p:nvSpPr>
        <p:spPr>
          <a:xfrm>
            <a:off x="9943314" y="5337309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37" name="Oval 336"/>
          <p:cNvSpPr/>
          <p:nvPr/>
        </p:nvSpPr>
        <p:spPr>
          <a:xfrm>
            <a:off x="9943313" y="4719121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38" name="Oval 337"/>
          <p:cNvSpPr/>
          <p:nvPr/>
        </p:nvSpPr>
        <p:spPr>
          <a:xfrm>
            <a:off x="9243195" y="5840439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39" name="Oval 338"/>
          <p:cNvSpPr/>
          <p:nvPr/>
        </p:nvSpPr>
        <p:spPr>
          <a:xfrm>
            <a:off x="9258797" y="4690073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40" name="Oval 339"/>
          <p:cNvSpPr/>
          <p:nvPr/>
        </p:nvSpPr>
        <p:spPr>
          <a:xfrm>
            <a:off x="9595805" y="4022517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41" name="Oval 340"/>
          <p:cNvSpPr/>
          <p:nvPr/>
        </p:nvSpPr>
        <p:spPr>
          <a:xfrm>
            <a:off x="9183052" y="3429371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42" name="Oval 341"/>
          <p:cNvSpPr/>
          <p:nvPr/>
        </p:nvSpPr>
        <p:spPr>
          <a:xfrm>
            <a:off x="9502294" y="2884641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43" name="Oval 342"/>
          <p:cNvSpPr/>
          <p:nvPr/>
        </p:nvSpPr>
        <p:spPr>
          <a:xfrm>
            <a:off x="8688280" y="2897876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44" name="Oval 343"/>
          <p:cNvSpPr/>
          <p:nvPr/>
        </p:nvSpPr>
        <p:spPr>
          <a:xfrm>
            <a:off x="9097593" y="2471384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45" name="Oval 344"/>
          <p:cNvSpPr/>
          <p:nvPr/>
        </p:nvSpPr>
        <p:spPr>
          <a:xfrm>
            <a:off x="9925832" y="585938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46" name="Oval 345"/>
          <p:cNvSpPr/>
          <p:nvPr/>
        </p:nvSpPr>
        <p:spPr>
          <a:xfrm>
            <a:off x="9940189" y="533428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47" name="Oval 346"/>
          <p:cNvSpPr/>
          <p:nvPr/>
        </p:nvSpPr>
        <p:spPr>
          <a:xfrm>
            <a:off x="9940188" y="471610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48" name="Oval 347"/>
          <p:cNvSpPr/>
          <p:nvPr/>
        </p:nvSpPr>
        <p:spPr>
          <a:xfrm>
            <a:off x="9240070" y="583741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49" name="Oval 348"/>
          <p:cNvSpPr/>
          <p:nvPr/>
        </p:nvSpPr>
        <p:spPr>
          <a:xfrm>
            <a:off x="9255672" y="468705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50" name="Oval 349"/>
          <p:cNvSpPr/>
          <p:nvPr/>
        </p:nvSpPr>
        <p:spPr>
          <a:xfrm>
            <a:off x="9592680" y="401949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51" name="Oval 350"/>
          <p:cNvSpPr/>
          <p:nvPr/>
        </p:nvSpPr>
        <p:spPr>
          <a:xfrm>
            <a:off x="9179927" y="342635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52" name="Oval 351"/>
          <p:cNvSpPr/>
          <p:nvPr/>
        </p:nvSpPr>
        <p:spPr>
          <a:xfrm>
            <a:off x="9499169" y="288162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53" name="Oval 352"/>
          <p:cNvSpPr/>
          <p:nvPr/>
        </p:nvSpPr>
        <p:spPr>
          <a:xfrm>
            <a:off x="8685155" y="289485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4" name="Rectangle 353"/>
              <p:cNvSpPr/>
              <p:nvPr/>
            </p:nvSpPr>
            <p:spPr>
              <a:xfrm>
                <a:off x="4770077" y="5811822"/>
                <a:ext cx="2412883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𝜛</m:t>
                      </m:r>
                    </m:oMath>
                  </m:oMathPara>
                </a14:m>
                <a:endParaRPr lang="en-GB" sz="2800" dirty="0" smtClean="0"/>
              </a:p>
              <a:p>
                <a:endParaRPr lang="en-GB" sz="2800" dirty="0" smtClean="0"/>
              </a:p>
              <a:p>
                <a:endParaRPr lang="en-GB" sz="2800" dirty="0"/>
              </a:p>
            </p:txBody>
          </p:sp>
        </mc:Choice>
        <mc:Fallback>
          <p:sp>
            <p:nvSpPr>
              <p:cNvPr id="354" name="Rectangle 3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077" y="5811822"/>
                <a:ext cx="2412883" cy="1384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5" name="Oval 354"/>
          <p:cNvSpPr/>
          <p:nvPr/>
        </p:nvSpPr>
        <p:spPr>
          <a:xfrm>
            <a:off x="9420919" y="2819927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6" name="Oval 355"/>
          <p:cNvSpPr/>
          <p:nvPr/>
        </p:nvSpPr>
        <p:spPr>
          <a:xfrm>
            <a:off x="8595694" y="2845633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7" name="Oval 356"/>
          <p:cNvSpPr/>
          <p:nvPr/>
        </p:nvSpPr>
        <p:spPr>
          <a:xfrm>
            <a:off x="9096169" y="3370685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8" name="Oval 357"/>
          <p:cNvSpPr/>
          <p:nvPr/>
        </p:nvSpPr>
        <p:spPr>
          <a:xfrm>
            <a:off x="9866811" y="5271603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9" name="Oval 358"/>
          <p:cNvSpPr/>
          <p:nvPr/>
        </p:nvSpPr>
        <p:spPr>
          <a:xfrm>
            <a:off x="9510045" y="3953868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0" name="Oval 359"/>
          <p:cNvSpPr/>
          <p:nvPr/>
        </p:nvSpPr>
        <p:spPr>
          <a:xfrm>
            <a:off x="9179927" y="4632471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1" name="Oval 360"/>
          <p:cNvSpPr/>
          <p:nvPr/>
        </p:nvSpPr>
        <p:spPr>
          <a:xfrm>
            <a:off x="9866811" y="4651320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2" name="Oval 361"/>
          <p:cNvSpPr/>
          <p:nvPr/>
        </p:nvSpPr>
        <p:spPr>
          <a:xfrm>
            <a:off x="9165408" y="5778125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3" name="Oval 362"/>
          <p:cNvSpPr/>
          <p:nvPr/>
        </p:nvSpPr>
        <p:spPr>
          <a:xfrm>
            <a:off x="9843197" y="5815395"/>
            <a:ext cx="485340" cy="47185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73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" grpId="0" animBg="1"/>
      <p:bldP spid="355" grpId="1" animBg="1"/>
      <p:bldP spid="355" grpId="2" animBg="1"/>
      <p:bldP spid="356" grpId="0" animBg="1"/>
      <p:bldP spid="356" grpId="1" animBg="1"/>
      <p:bldP spid="356" grpId="2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CSG Cosmologies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924880" y="2780494"/>
            <a:ext cx="2031547" cy="163839"/>
            <a:chOff x="5829300" y="950347"/>
            <a:chExt cx="1457325" cy="99556"/>
          </a:xfrm>
        </p:grpSpPr>
        <p:grpSp>
          <p:nvGrpSpPr>
            <p:cNvPr id="5" name="Group 4"/>
            <p:cNvGrpSpPr/>
            <p:nvPr/>
          </p:nvGrpSpPr>
          <p:grpSpPr>
            <a:xfrm>
              <a:off x="6075750" y="950347"/>
              <a:ext cx="944718" cy="99556"/>
              <a:chOff x="3084900" y="1803614"/>
              <a:chExt cx="944718" cy="99556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084900" y="1803614"/>
                <a:ext cx="87468" cy="995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370650" y="1803614"/>
                <a:ext cx="87468" cy="995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656400" y="1803614"/>
                <a:ext cx="87468" cy="995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942150" y="1803614"/>
                <a:ext cx="87468" cy="9955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7153275" y="1000125"/>
              <a:ext cx="13335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829300" y="1000125"/>
              <a:ext cx="13335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22897" y="4226764"/>
            <a:ext cx="6109791" cy="1133613"/>
            <a:chOff x="4158137" y="2325797"/>
            <a:chExt cx="5236228" cy="1317118"/>
          </a:xfrm>
        </p:grpSpPr>
        <p:grpSp>
          <p:nvGrpSpPr>
            <p:cNvPr id="13" name="Group 12"/>
            <p:cNvGrpSpPr/>
            <p:nvPr/>
          </p:nvGrpSpPr>
          <p:grpSpPr>
            <a:xfrm>
              <a:off x="4398519" y="2335543"/>
              <a:ext cx="1491158" cy="1307372"/>
              <a:chOff x="4748497" y="1811603"/>
              <a:chExt cx="1080803" cy="749855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4905375" y="2212926"/>
                <a:ext cx="490209" cy="348532"/>
                <a:chOff x="3552825" y="2230913"/>
                <a:chExt cx="490209" cy="348532"/>
              </a:xfrm>
            </p:grpSpPr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3695130" y="2267332"/>
                  <a:ext cx="62778" cy="262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Oval 112"/>
                <p:cNvSpPr/>
                <p:nvPr/>
              </p:nvSpPr>
              <p:spPr>
                <a:xfrm>
                  <a:off x="3713550" y="2479889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114" name="Straight Connector 113"/>
                <p:cNvCxnSpPr>
                  <a:stCxn id="118" idx="7"/>
                </p:cNvCxnSpPr>
                <p:nvPr/>
              </p:nvCxnSpPr>
              <p:spPr>
                <a:xfrm flipH="1">
                  <a:off x="3782763" y="2350740"/>
                  <a:ext cx="247462" cy="17538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flipH="1">
                  <a:off x="3752564" y="2291987"/>
                  <a:ext cx="115369" cy="234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Oval 115"/>
                <p:cNvSpPr/>
                <p:nvPr/>
              </p:nvSpPr>
              <p:spPr>
                <a:xfrm>
                  <a:off x="362883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382419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3955566" y="2336160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3552825" y="2398499"/>
                  <a:ext cx="182891" cy="12763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7" name="Group 86"/>
              <p:cNvGrpSpPr/>
              <p:nvPr/>
            </p:nvGrpSpPr>
            <p:grpSpPr>
              <a:xfrm rot="19977728">
                <a:off x="4748497" y="1963680"/>
                <a:ext cx="516988" cy="348532"/>
                <a:chOff x="3526046" y="2230913"/>
                <a:chExt cx="516988" cy="348532"/>
              </a:xfrm>
            </p:grpSpPr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3695130" y="2267332"/>
                  <a:ext cx="62778" cy="262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Oval 104"/>
                <p:cNvSpPr/>
                <p:nvPr/>
              </p:nvSpPr>
              <p:spPr>
                <a:xfrm>
                  <a:off x="3713550" y="2479889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106" name="Straight Connector 105"/>
                <p:cNvCxnSpPr>
                  <a:stCxn id="110" idx="7"/>
                </p:cNvCxnSpPr>
                <p:nvPr/>
              </p:nvCxnSpPr>
              <p:spPr>
                <a:xfrm flipH="1">
                  <a:off x="3782763" y="2350740"/>
                  <a:ext cx="247462" cy="17538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H="1">
                  <a:off x="3752564" y="2291987"/>
                  <a:ext cx="115369" cy="234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Oval 107"/>
                <p:cNvSpPr/>
                <p:nvPr/>
              </p:nvSpPr>
              <p:spPr>
                <a:xfrm>
                  <a:off x="362883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382419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3955566" y="2336160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111" name="Straight Connector 110"/>
                <p:cNvCxnSpPr/>
                <p:nvPr/>
              </p:nvCxnSpPr>
              <p:spPr>
                <a:xfrm rot="1622272">
                  <a:off x="3526046" y="2378082"/>
                  <a:ext cx="245265" cy="9763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 rot="2577293">
                <a:off x="5307835" y="2150953"/>
                <a:ext cx="414195" cy="348532"/>
                <a:chOff x="3628839" y="2230913"/>
                <a:chExt cx="414195" cy="348532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>
                  <a:off x="3695130" y="2267332"/>
                  <a:ext cx="62778" cy="262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7" name="Oval 96"/>
                <p:cNvSpPr/>
                <p:nvPr/>
              </p:nvSpPr>
              <p:spPr>
                <a:xfrm>
                  <a:off x="3713550" y="2479889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98" name="Straight Connector 97"/>
                <p:cNvCxnSpPr>
                  <a:stCxn id="102" idx="7"/>
                </p:cNvCxnSpPr>
                <p:nvPr/>
              </p:nvCxnSpPr>
              <p:spPr>
                <a:xfrm flipH="1">
                  <a:off x="3782763" y="2350740"/>
                  <a:ext cx="247462" cy="17538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H="1">
                  <a:off x="3752564" y="2291987"/>
                  <a:ext cx="115369" cy="234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Oval 99"/>
                <p:cNvSpPr/>
                <p:nvPr/>
              </p:nvSpPr>
              <p:spPr>
                <a:xfrm>
                  <a:off x="362883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382419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102" name="Oval 101"/>
                <p:cNvSpPr/>
                <p:nvPr/>
              </p:nvSpPr>
              <p:spPr>
                <a:xfrm>
                  <a:off x="3955566" y="2336160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 rot="19022707" flipH="1">
                  <a:off x="3654553" y="2319847"/>
                  <a:ext cx="1116" cy="2377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9" name="Straight Connector 88"/>
              <p:cNvCxnSpPr/>
              <p:nvPr/>
            </p:nvCxnSpPr>
            <p:spPr>
              <a:xfrm flipV="1">
                <a:off x="5238144" y="1997699"/>
                <a:ext cx="68466" cy="250583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5647608" y="2296501"/>
                <a:ext cx="181692" cy="14219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V="1">
                <a:off x="5613036" y="2056554"/>
                <a:ext cx="110105" cy="200331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V="1">
                <a:off x="5465916" y="1924936"/>
                <a:ext cx="22819" cy="17092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5172294" y="1858489"/>
                <a:ext cx="62938" cy="160737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flipV="1">
                <a:off x="5008743" y="1811603"/>
                <a:ext cx="22910" cy="15885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 flipV="1">
                <a:off x="4775611" y="1924936"/>
                <a:ext cx="52864" cy="133803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6042453" y="2325797"/>
              <a:ext cx="1491158" cy="1307372"/>
              <a:chOff x="4748497" y="1811603"/>
              <a:chExt cx="1080803" cy="749855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4905375" y="2212926"/>
                <a:ext cx="490209" cy="348532"/>
                <a:chOff x="3552825" y="2230913"/>
                <a:chExt cx="490209" cy="348532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>
                  <a:off x="3695130" y="2267332"/>
                  <a:ext cx="62778" cy="262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9" name="Oval 78"/>
                <p:cNvSpPr/>
                <p:nvPr/>
              </p:nvSpPr>
              <p:spPr>
                <a:xfrm>
                  <a:off x="3713550" y="2479889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80" name="Straight Connector 79"/>
                <p:cNvCxnSpPr>
                  <a:stCxn id="84" idx="7"/>
                </p:cNvCxnSpPr>
                <p:nvPr/>
              </p:nvCxnSpPr>
              <p:spPr>
                <a:xfrm flipH="1">
                  <a:off x="3782763" y="2350740"/>
                  <a:ext cx="247462" cy="17538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flipH="1">
                  <a:off x="3752564" y="2291987"/>
                  <a:ext cx="115369" cy="234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2" name="Oval 81"/>
                <p:cNvSpPr/>
                <p:nvPr/>
              </p:nvSpPr>
              <p:spPr>
                <a:xfrm>
                  <a:off x="362883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>
                  <a:off x="382419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>
                  <a:off x="3955566" y="2336160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3552825" y="2398499"/>
                  <a:ext cx="182891" cy="12763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oup 52"/>
              <p:cNvGrpSpPr/>
              <p:nvPr/>
            </p:nvGrpSpPr>
            <p:grpSpPr>
              <a:xfrm rot="19977728">
                <a:off x="4748497" y="1963680"/>
                <a:ext cx="516988" cy="348532"/>
                <a:chOff x="3526046" y="2230913"/>
                <a:chExt cx="516988" cy="348532"/>
              </a:xfrm>
            </p:grpSpPr>
            <p:cxnSp>
              <p:nvCxnSpPr>
                <p:cNvPr id="70" name="Straight Connector 69"/>
                <p:cNvCxnSpPr/>
                <p:nvPr/>
              </p:nvCxnSpPr>
              <p:spPr>
                <a:xfrm>
                  <a:off x="3695130" y="2267332"/>
                  <a:ext cx="62778" cy="262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1" name="Oval 70"/>
                <p:cNvSpPr/>
                <p:nvPr/>
              </p:nvSpPr>
              <p:spPr>
                <a:xfrm>
                  <a:off x="3713550" y="2479889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72" name="Straight Connector 71"/>
                <p:cNvCxnSpPr>
                  <a:stCxn id="76" idx="7"/>
                </p:cNvCxnSpPr>
                <p:nvPr/>
              </p:nvCxnSpPr>
              <p:spPr>
                <a:xfrm flipH="1">
                  <a:off x="3782763" y="2350740"/>
                  <a:ext cx="247462" cy="17538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H="1">
                  <a:off x="3752564" y="2291987"/>
                  <a:ext cx="115369" cy="234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4" name="Oval 73"/>
                <p:cNvSpPr/>
                <p:nvPr/>
              </p:nvSpPr>
              <p:spPr>
                <a:xfrm>
                  <a:off x="362883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382419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3955566" y="2336160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>
                <a:xfrm rot="1622272">
                  <a:off x="3526046" y="2378082"/>
                  <a:ext cx="245265" cy="9763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Group 53"/>
              <p:cNvGrpSpPr/>
              <p:nvPr/>
            </p:nvGrpSpPr>
            <p:grpSpPr>
              <a:xfrm rot="2577293">
                <a:off x="5307835" y="2150953"/>
                <a:ext cx="414195" cy="348532"/>
                <a:chOff x="3628839" y="2230913"/>
                <a:chExt cx="414195" cy="348532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695130" y="2267332"/>
                  <a:ext cx="62778" cy="262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3" name="Oval 62"/>
                <p:cNvSpPr/>
                <p:nvPr/>
              </p:nvSpPr>
              <p:spPr>
                <a:xfrm>
                  <a:off x="3713550" y="2479889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64" name="Straight Connector 63"/>
                <p:cNvCxnSpPr>
                  <a:stCxn id="68" idx="7"/>
                </p:cNvCxnSpPr>
                <p:nvPr/>
              </p:nvCxnSpPr>
              <p:spPr>
                <a:xfrm flipH="1">
                  <a:off x="3782763" y="2350740"/>
                  <a:ext cx="247462" cy="17538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3752564" y="2291987"/>
                  <a:ext cx="115369" cy="234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6" name="Oval 65"/>
                <p:cNvSpPr/>
                <p:nvPr/>
              </p:nvSpPr>
              <p:spPr>
                <a:xfrm>
                  <a:off x="362883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382419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3955566" y="2336160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69" name="Straight Connector 68"/>
                <p:cNvCxnSpPr/>
                <p:nvPr/>
              </p:nvCxnSpPr>
              <p:spPr>
                <a:xfrm rot="19022707" flipH="1">
                  <a:off x="3654553" y="2319847"/>
                  <a:ext cx="1116" cy="2377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/>
              <p:nvPr/>
            </p:nvCxnSpPr>
            <p:spPr>
              <a:xfrm flipV="1">
                <a:off x="5238144" y="1997699"/>
                <a:ext cx="68466" cy="250583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647608" y="2296501"/>
                <a:ext cx="181692" cy="14219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5613036" y="2056554"/>
                <a:ext cx="110105" cy="200331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465916" y="1924936"/>
                <a:ext cx="22819" cy="17092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V="1">
                <a:off x="5172294" y="1858489"/>
                <a:ext cx="62938" cy="160737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5008743" y="1811603"/>
                <a:ext cx="22910" cy="15885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 flipV="1">
                <a:off x="4775611" y="1924936"/>
                <a:ext cx="52864" cy="133803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7665390" y="2331200"/>
              <a:ext cx="1491158" cy="1307372"/>
              <a:chOff x="4748497" y="1811603"/>
              <a:chExt cx="1080803" cy="749855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905375" y="2212926"/>
                <a:ext cx="490209" cy="348532"/>
                <a:chOff x="3552825" y="2230913"/>
                <a:chExt cx="490209" cy="348532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695130" y="2267332"/>
                  <a:ext cx="62778" cy="262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5" name="Oval 44"/>
                <p:cNvSpPr/>
                <p:nvPr/>
              </p:nvSpPr>
              <p:spPr>
                <a:xfrm>
                  <a:off x="3713550" y="2479889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46" name="Straight Connector 45"/>
                <p:cNvCxnSpPr>
                  <a:stCxn id="50" idx="7"/>
                </p:cNvCxnSpPr>
                <p:nvPr/>
              </p:nvCxnSpPr>
              <p:spPr>
                <a:xfrm flipH="1">
                  <a:off x="3782763" y="2350740"/>
                  <a:ext cx="247462" cy="17538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3752564" y="2291987"/>
                  <a:ext cx="115369" cy="234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8" name="Oval 47"/>
                <p:cNvSpPr/>
                <p:nvPr/>
              </p:nvSpPr>
              <p:spPr>
                <a:xfrm>
                  <a:off x="362883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382419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3955566" y="2336160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3552825" y="2398499"/>
                  <a:ext cx="182891" cy="12763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/>
              <p:cNvGrpSpPr/>
              <p:nvPr/>
            </p:nvGrpSpPr>
            <p:grpSpPr>
              <a:xfrm rot="19977728">
                <a:off x="4748497" y="1963680"/>
                <a:ext cx="516988" cy="348532"/>
                <a:chOff x="3526046" y="2230913"/>
                <a:chExt cx="516988" cy="348532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695130" y="2267332"/>
                  <a:ext cx="62778" cy="262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7" name="Oval 36"/>
                <p:cNvSpPr/>
                <p:nvPr/>
              </p:nvSpPr>
              <p:spPr>
                <a:xfrm>
                  <a:off x="3713550" y="2479889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38" name="Straight Connector 37"/>
                <p:cNvCxnSpPr>
                  <a:stCxn id="42" idx="7"/>
                </p:cNvCxnSpPr>
                <p:nvPr/>
              </p:nvCxnSpPr>
              <p:spPr>
                <a:xfrm flipH="1">
                  <a:off x="3782763" y="2350740"/>
                  <a:ext cx="247462" cy="17538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3752564" y="2291987"/>
                  <a:ext cx="115369" cy="234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0" name="Oval 39"/>
                <p:cNvSpPr/>
                <p:nvPr/>
              </p:nvSpPr>
              <p:spPr>
                <a:xfrm>
                  <a:off x="362883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82419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3955566" y="2336160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 rot="1622272">
                  <a:off x="3526046" y="2378082"/>
                  <a:ext cx="245265" cy="9763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 rot="2577293">
                <a:off x="5307835" y="2150953"/>
                <a:ext cx="414195" cy="348532"/>
                <a:chOff x="3628839" y="2230913"/>
                <a:chExt cx="414195" cy="348532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695130" y="2267332"/>
                  <a:ext cx="62778" cy="2623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" name="Oval 28"/>
                <p:cNvSpPr/>
                <p:nvPr/>
              </p:nvSpPr>
              <p:spPr>
                <a:xfrm>
                  <a:off x="3713550" y="2479889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30" name="Straight Connector 29"/>
                <p:cNvCxnSpPr>
                  <a:stCxn id="34" idx="7"/>
                </p:cNvCxnSpPr>
                <p:nvPr/>
              </p:nvCxnSpPr>
              <p:spPr>
                <a:xfrm flipH="1">
                  <a:off x="3782763" y="2350740"/>
                  <a:ext cx="247462" cy="17538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3752564" y="2291987"/>
                  <a:ext cx="115369" cy="2341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362883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3824199" y="2230913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3955566" y="2336160"/>
                  <a:ext cx="87468" cy="9955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63"/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>
                <a:xfrm rot="19022707" flipH="1">
                  <a:off x="3654553" y="2319847"/>
                  <a:ext cx="1116" cy="2377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Straight Connector 20"/>
              <p:cNvCxnSpPr/>
              <p:nvPr/>
            </p:nvCxnSpPr>
            <p:spPr>
              <a:xfrm flipV="1">
                <a:off x="5238144" y="1997699"/>
                <a:ext cx="68466" cy="250583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5647608" y="2296501"/>
                <a:ext cx="181692" cy="142195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5613036" y="2056554"/>
                <a:ext cx="110105" cy="200331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5465916" y="1924936"/>
                <a:ext cx="22819" cy="17092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172294" y="1858489"/>
                <a:ext cx="62938" cy="160737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5008743" y="1811603"/>
                <a:ext cx="22910" cy="15885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4775611" y="1924936"/>
                <a:ext cx="52864" cy="133803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>
            <a:xfrm>
              <a:off x="8986981" y="3587957"/>
              <a:ext cx="407384" cy="16605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58137" y="3568029"/>
              <a:ext cx="407384" cy="16605"/>
            </a:xfrm>
            <a:prstGeom prst="line">
              <a:avLst/>
            </a:prstGeom>
            <a:ln w="254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9844741" y="1491584"/>
            <a:ext cx="1154168" cy="4221097"/>
            <a:chOff x="540990" y="2256717"/>
            <a:chExt cx="455054" cy="4323697"/>
          </a:xfrm>
        </p:grpSpPr>
        <p:grpSp>
          <p:nvGrpSpPr>
            <p:cNvPr id="121" name="Group 120"/>
            <p:cNvGrpSpPr/>
            <p:nvPr/>
          </p:nvGrpSpPr>
          <p:grpSpPr>
            <a:xfrm>
              <a:off x="540990" y="2256717"/>
              <a:ext cx="455054" cy="4323697"/>
              <a:chOff x="524660" y="2256717"/>
              <a:chExt cx="768045" cy="4323697"/>
            </a:xfrm>
          </p:grpSpPr>
          <p:sp>
            <p:nvSpPr>
              <p:cNvPr id="125" name="Freeform 124"/>
              <p:cNvSpPr/>
              <p:nvPr/>
            </p:nvSpPr>
            <p:spPr>
              <a:xfrm>
                <a:off x="537304" y="5712474"/>
                <a:ext cx="701457" cy="867940"/>
              </a:xfrm>
              <a:custGeom>
                <a:avLst/>
                <a:gdLst>
                  <a:gd name="connsiteX0" fmla="*/ 0 w 786913"/>
                  <a:gd name="connsiteY0" fmla="*/ 1539795 h 1556123"/>
                  <a:gd name="connsiteX1" fmla="*/ 32657 w 786913"/>
                  <a:gd name="connsiteY1" fmla="*/ 1033609 h 1556123"/>
                  <a:gd name="connsiteX2" fmla="*/ 146957 w 786913"/>
                  <a:gd name="connsiteY2" fmla="*/ 576409 h 1556123"/>
                  <a:gd name="connsiteX3" fmla="*/ 424543 w 786913"/>
                  <a:gd name="connsiteY3" fmla="*/ 4909 h 1556123"/>
                  <a:gd name="connsiteX4" fmla="*/ 734786 w 786913"/>
                  <a:gd name="connsiteY4" fmla="*/ 919309 h 1556123"/>
                  <a:gd name="connsiteX5" fmla="*/ 783771 w 786913"/>
                  <a:gd name="connsiteY5" fmla="*/ 1556123 h 1556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6913" h="1556123">
                    <a:moveTo>
                      <a:pt x="0" y="1539795"/>
                    </a:moveTo>
                    <a:cubicBezTo>
                      <a:pt x="4082" y="1366984"/>
                      <a:pt x="8164" y="1194173"/>
                      <a:pt x="32657" y="1033609"/>
                    </a:cubicBezTo>
                    <a:cubicBezTo>
                      <a:pt x="57150" y="873045"/>
                      <a:pt x="81643" y="747859"/>
                      <a:pt x="146957" y="576409"/>
                    </a:cubicBezTo>
                    <a:cubicBezTo>
                      <a:pt x="212271" y="404959"/>
                      <a:pt x="326572" y="-52241"/>
                      <a:pt x="424543" y="4909"/>
                    </a:cubicBezTo>
                    <a:cubicBezTo>
                      <a:pt x="522515" y="62059"/>
                      <a:pt x="674915" y="660773"/>
                      <a:pt x="734786" y="919309"/>
                    </a:cubicBezTo>
                    <a:cubicBezTo>
                      <a:pt x="794657" y="1177845"/>
                      <a:pt x="789214" y="1366984"/>
                      <a:pt x="783771" y="1556123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126" name="Freeform 125"/>
              <p:cNvSpPr/>
              <p:nvPr/>
            </p:nvSpPr>
            <p:spPr>
              <a:xfrm>
                <a:off x="524660" y="4415616"/>
                <a:ext cx="714101" cy="1296859"/>
              </a:xfrm>
              <a:custGeom>
                <a:avLst/>
                <a:gdLst>
                  <a:gd name="connsiteX0" fmla="*/ 430113 w 801097"/>
                  <a:gd name="connsiteY0" fmla="*/ 2325062 h 2325128"/>
                  <a:gd name="connsiteX1" fmla="*/ 234170 w 801097"/>
                  <a:gd name="connsiteY1" fmla="*/ 2194433 h 2325128"/>
                  <a:gd name="connsiteX2" fmla="*/ 103541 w 801097"/>
                  <a:gd name="connsiteY2" fmla="*/ 2014819 h 2325128"/>
                  <a:gd name="connsiteX3" fmla="*/ 21898 w 801097"/>
                  <a:gd name="connsiteY3" fmla="*/ 1786219 h 2325128"/>
                  <a:gd name="connsiteX4" fmla="*/ 5570 w 801097"/>
                  <a:gd name="connsiteY4" fmla="*/ 1116747 h 2325128"/>
                  <a:gd name="connsiteX5" fmla="*/ 103541 w 801097"/>
                  <a:gd name="connsiteY5" fmla="*/ 675876 h 2325128"/>
                  <a:gd name="connsiteX6" fmla="*/ 201513 w 801097"/>
                  <a:gd name="connsiteY6" fmla="*/ 398290 h 2325128"/>
                  <a:gd name="connsiteX7" fmla="*/ 315813 w 801097"/>
                  <a:gd name="connsiteY7" fmla="*/ 153362 h 2325128"/>
                  <a:gd name="connsiteX8" fmla="*/ 462770 w 801097"/>
                  <a:gd name="connsiteY8" fmla="*/ 22733 h 2325128"/>
                  <a:gd name="connsiteX9" fmla="*/ 740355 w 801097"/>
                  <a:gd name="connsiteY9" fmla="*/ 626890 h 2325128"/>
                  <a:gd name="connsiteX10" fmla="*/ 789341 w 801097"/>
                  <a:gd name="connsiteY10" fmla="*/ 953462 h 2325128"/>
                  <a:gd name="connsiteX11" fmla="*/ 789341 w 801097"/>
                  <a:gd name="connsiteY11" fmla="*/ 1639262 h 2325128"/>
                  <a:gd name="connsiteX12" fmla="*/ 658713 w 801097"/>
                  <a:gd name="connsiteY12" fmla="*/ 2178104 h 2325128"/>
                  <a:gd name="connsiteX13" fmla="*/ 430113 w 801097"/>
                  <a:gd name="connsiteY13" fmla="*/ 2325062 h 2325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01097" h="2325128">
                    <a:moveTo>
                      <a:pt x="430113" y="2325062"/>
                    </a:moveTo>
                    <a:cubicBezTo>
                      <a:pt x="359356" y="2327783"/>
                      <a:pt x="288599" y="2246140"/>
                      <a:pt x="234170" y="2194433"/>
                    </a:cubicBezTo>
                    <a:cubicBezTo>
                      <a:pt x="179741" y="2142726"/>
                      <a:pt x="138920" y="2082855"/>
                      <a:pt x="103541" y="2014819"/>
                    </a:cubicBezTo>
                    <a:cubicBezTo>
                      <a:pt x="68162" y="1946783"/>
                      <a:pt x="38227" y="1935898"/>
                      <a:pt x="21898" y="1786219"/>
                    </a:cubicBezTo>
                    <a:cubicBezTo>
                      <a:pt x="5569" y="1636540"/>
                      <a:pt x="-8037" y="1301804"/>
                      <a:pt x="5570" y="1116747"/>
                    </a:cubicBezTo>
                    <a:cubicBezTo>
                      <a:pt x="19177" y="931690"/>
                      <a:pt x="70884" y="795619"/>
                      <a:pt x="103541" y="675876"/>
                    </a:cubicBezTo>
                    <a:cubicBezTo>
                      <a:pt x="136198" y="556133"/>
                      <a:pt x="166134" y="485376"/>
                      <a:pt x="201513" y="398290"/>
                    </a:cubicBezTo>
                    <a:cubicBezTo>
                      <a:pt x="236892" y="311204"/>
                      <a:pt x="272270" y="215955"/>
                      <a:pt x="315813" y="153362"/>
                    </a:cubicBezTo>
                    <a:cubicBezTo>
                      <a:pt x="359356" y="90769"/>
                      <a:pt x="392013" y="-56188"/>
                      <a:pt x="462770" y="22733"/>
                    </a:cubicBezTo>
                    <a:cubicBezTo>
                      <a:pt x="533527" y="101654"/>
                      <a:pt x="685927" y="471769"/>
                      <a:pt x="740355" y="626890"/>
                    </a:cubicBezTo>
                    <a:cubicBezTo>
                      <a:pt x="794783" y="782011"/>
                      <a:pt x="781177" y="784733"/>
                      <a:pt x="789341" y="953462"/>
                    </a:cubicBezTo>
                    <a:cubicBezTo>
                      <a:pt x="797505" y="1122191"/>
                      <a:pt x="811112" y="1435155"/>
                      <a:pt x="789341" y="1639262"/>
                    </a:cubicBezTo>
                    <a:cubicBezTo>
                      <a:pt x="767570" y="1843369"/>
                      <a:pt x="724027" y="2069247"/>
                      <a:pt x="658713" y="2178104"/>
                    </a:cubicBezTo>
                    <a:cubicBezTo>
                      <a:pt x="593399" y="2286961"/>
                      <a:pt x="500870" y="2322341"/>
                      <a:pt x="430113" y="2325062"/>
                    </a:cubicBez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127" name="Freeform 126"/>
              <p:cNvSpPr/>
              <p:nvPr/>
            </p:nvSpPr>
            <p:spPr>
              <a:xfrm rot="10800000">
                <a:off x="575857" y="3118757"/>
                <a:ext cx="714101" cy="1296859"/>
              </a:xfrm>
              <a:custGeom>
                <a:avLst/>
                <a:gdLst>
                  <a:gd name="connsiteX0" fmla="*/ 430113 w 801097"/>
                  <a:gd name="connsiteY0" fmla="*/ 2325062 h 2325128"/>
                  <a:gd name="connsiteX1" fmla="*/ 234170 w 801097"/>
                  <a:gd name="connsiteY1" fmla="*/ 2194433 h 2325128"/>
                  <a:gd name="connsiteX2" fmla="*/ 103541 w 801097"/>
                  <a:gd name="connsiteY2" fmla="*/ 2014819 h 2325128"/>
                  <a:gd name="connsiteX3" fmla="*/ 21898 w 801097"/>
                  <a:gd name="connsiteY3" fmla="*/ 1786219 h 2325128"/>
                  <a:gd name="connsiteX4" fmla="*/ 5570 w 801097"/>
                  <a:gd name="connsiteY4" fmla="*/ 1116747 h 2325128"/>
                  <a:gd name="connsiteX5" fmla="*/ 103541 w 801097"/>
                  <a:gd name="connsiteY5" fmla="*/ 675876 h 2325128"/>
                  <a:gd name="connsiteX6" fmla="*/ 201513 w 801097"/>
                  <a:gd name="connsiteY6" fmla="*/ 398290 h 2325128"/>
                  <a:gd name="connsiteX7" fmla="*/ 315813 w 801097"/>
                  <a:gd name="connsiteY7" fmla="*/ 153362 h 2325128"/>
                  <a:gd name="connsiteX8" fmla="*/ 462770 w 801097"/>
                  <a:gd name="connsiteY8" fmla="*/ 22733 h 2325128"/>
                  <a:gd name="connsiteX9" fmla="*/ 740355 w 801097"/>
                  <a:gd name="connsiteY9" fmla="*/ 626890 h 2325128"/>
                  <a:gd name="connsiteX10" fmla="*/ 789341 w 801097"/>
                  <a:gd name="connsiteY10" fmla="*/ 953462 h 2325128"/>
                  <a:gd name="connsiteX11" fmla="*/ 789341 w 801097"/>
                  <a:gd name="connsiteY11" fmla="*/ 1639262 h 2325128"/>
                  <a:gd name="connsiteX12" fmla="*/ 658713 w 801097"/>
                  <a:gd name="connsiteY12" fmla="*/ 2178104 h 2325128"/>
                  <a:gd name="connsiteX13" fmla="*/ 430113 w 801097"/>
                  <a:gd name="connsiteY13" fmla="*/ 2325062 h 2325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01097" h="2325128">
                    <a:moveTo>
                      <a:pt x="430113" y="2325062"/>
                    </a:moveTo>
                    <a:cubicBezTo>
                      <a:pt x="359356" y="2327783"/>
                      <a:pt x="288599" y="2246140"/>
                      <a:pt x="234170" y="2194433"/>
                    </a:cubicBezTo>
                    <a:cubicBezTo>
                      <a:pt x="179741" y="2142726"/>
                      <a:pt x="138920" y="2082855"/>
                      <a:pt x="103541" y="2014819"/>
                    </a:cubicBezTo>
                    <a:cubicBezTo>
                      <a:pt x="68162" y="1946783"/>
                      <a:pt x="38227" y="1935898"/>
                      <a:pt x="21898" y="1786219"/>
                    </a:cubicBezTo>
                    <a:cubicBezTo>
                      <a:pt x="5569" y="1636540"/>
                      <a:pt x="-8037" y="1301804"/>
                      <a:pt x="5570" y="1116747"/>
                    </a:cubicBezTo>
                    <a:cubicBezTo>
                      <a:pt x="19177" y="931690"/>
                      <a:pt x="70884" y="795619"/>
                      <a:pt x="103541" y="675876"/>
                    </a:cubicBezTo>
                    <a:cubicBezTo>
                      <a:pt x="136198" y="556133"/>
                      <a:pt x="166134" y="485376"/>
                      <a:pt x="201513" y="398290"/>
                    </a:cubicBezTo>
                    <a:cubicBezTo>
                      <a:pt x="236892" y="311204"/>
                      <a:pt x="272270" y="215955"/>
                      <a:pt x="315813" y="153362"/>
                    </a:cubicBezTo>
                    <a:cubicBezTo>
                      <a:pt x="359356" y="90769"/>
                      <a:pt x="392013" y="-56188"/>
                      <a:pt x="462770" y="22733"/>
                    </a:cubicBezTo>
                    <a:cubicBezTo>
                      <a:pt x="533527" y="101654"/>
                      <a:pt x="685927" y="471769"/>
                      <a:pt x="740355" y="626890"/>
                    </a:cubicBezTo>
                    <a:cubicBezTo>
                      <a:pt x="794783" y="782011"/>
                      <a:pt x="781177" y="784733"/>
                      <a:pt x="789341" y="953462"/>
                    </a:cubicBezTo>
                    <a:cubicBezTo>
                      <a:pt x="797505" y="1122191"/>
                      <a:pt x="811112" y="1435155"/>
                      <a:pt x="789341" y="1639262"/>
                    </a:cubicBezTo>
                    <a:cubicBezTo>
                      <a:pt x="767570" y="1843369"/>
                      <a:pt x="724027" y="2069247"/>
                      <a:pt x="658713" y="2178104"/>
                    </a:cubicBezTo>
                    <a:cubicBezTo>
                      <a:pt x="593399" y="2286961"/>
                      <a:pt x="500870" y="2322341"/>
                      <a:pt x="430113" y="2325062"/>
                    </a:cubicBez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128" name="Freeform 127"/>
              <p:cNvSpPr/>
              <p:nvPr/>
            </p:nvSpPr>
            <p:spPr>
              <a:xfrm rot="10800000">
                <a:off x="591248" y="2256717"/>
                <a:ext cx="701457" cy="867940"/>
              </a:xfrm>
              <a:custGeom>
                <a:avLst/>
                <a:gdLst>
                  <a:gd name="connsiteX0" fmla="*/ 0 w 786913"/>
                  <a:gd name="connsiteY0" fmla="*/ 1539795 h 1556123"/>
                  <a:gd name="connsiteX1" fmla="*/ 32657 w 786913"/>
                  <a:gd name="connsiteY1" fmla="*/ 1033609 h 1556123"/>
                  <a:gd name="connsiteX2" fmla="*/ 146957 w 786913"/>
                  <a:gd name="connsiteY2" fmla="*/ 576409 h 1556123"/>
                  <a:gd name="connsiteX3" fmla="*/ 424543 w 786913"/>
                  <a:gd name="connsiteY3" fmla="*/ 4909 h 1556123"/>
                  <a:gd name="connsiteX4" fmla="*/ 734786 w 786913"/>
                  <a:gd name="connsiteY4" fmla="*/ 919309 h 1556123"/>
                  <a:gd name="connsiteX5" fmla="*/ 783771 w 786913"/>
                  <a:gd name="connsiteY5" fmla="*/ 1556123 h 1556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86913" h="1556123">
                    <a:moveTo>
                      <a:pt x="0" y="1539795"/>
                    </a:moveTo>
                    <a:cubicBezTo>
                      <a:pt x="4082" y="1366984"/>
                      <a:pt x="8164" y="1194173"/>
                      <a:pt x="32657" y="1033609"/>
                    </a:cubicBezTo>
                    <a:cubicBezTo>
                      <a:pt x="57150" y="873045"/>
                      <a:pt x="81643" y="747859"/>
                      <a:pt x="146957" y="576409"/>
                    </a:cubicBezTo>
                    <a:cubicBezTo>
                      <a:pt x="212271" y="404959"/>
                      <a:pt x="326572" y="-52241"/>
                      <a:pt x="424543" y="4909"/>
                    </a:cubicBezTo>
                    <a:cubicBezTo>
                      <a:pt x="522515" y="62059"/>
                      <a:pt x="674915" y="660773"/>
                      <a:pt x="734786" y="919309"/>
                    </a:cubicBezTo>
                    <a:cubicBezTo>
                      <a:pt x="794657" y="1177845"/>
                      <a:pt x="789214" y="1366984"/>
                      <a:pt x="783771" y="1556123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</p:grpSp>
        <p:sp>
          <p:nvSpPr>
            <p:cNvPr id="122" name="Oval 121"/>
            <p:cNvSpPr/>
            <p:nvPr/>
          </p:nvSpPr>
          <p:spPr>
            <a:xfrm>
              <a:off x="725131" y="4365839"/>
              <a:ext cx="87468" cy="995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23" name="Oval 122"/>
            <p:cNvSpPr/>
            <p:nvPr/>
          </p:nvSpPr>
          <p:spPr>
            <a:xfrm>
              <a:off x="730966" y="3068978"/>
              <a:ext cx="87468" cy="995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  <p:sp>
          <p:nvSpPr>
            <p:cNvPr id="124" name="Oval 123"/>
            <p:cNvSpPr/>
            <p:nvPr/>
          </p:nvSpPr>
          <p:spPr>
            <a:xfrm>
              <a:off x="725131" y="5656798"/>
              <a:ext cx="87468" cy="995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63"/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8246144" y="592046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Cycles of cosmic collapse and expansion</a:t>
            </a:r>
            <a:endParaRPr lang="en-GB" dirty="0"/>
          </a:p>
        </p:txBody>
      </p:sp>
      <p:sp>
        <p:nvSpPr>
          <p:cNvPr id="130" name="Rectangle 129"/>
          <p:cNvSpPr/>
          <p:nvPr/>
        </p:nvSpPr>
        <p:spPr>
          <a:xfrm>
            <a:off x="555433" y="3174249"/>
            <a:ext cx="1461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Dust universe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670716" y="5709479"/>
            <a:ext cx="1614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Forest universe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Rectangle 131"/>
              <p:cNvSpPr/>
              <p:nvPr/>
            </p:nvSpPr>
            <p:spPr>
              <a:xfrm>
                <a:off x="1740432" y="3163491"/>
                <a:ext cx="318615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GB" i="1" dirty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&gt;0}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2" name="Rectangle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432" y="3163491"/>
                <a:ext cx="3186158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Rectangle 133"/>
              <p:cNvSpPr/>
              <p:nvPr/>
            </p:nvSpPr>
            <p:spPr>
              <a:xfrm>
                <a:off x="2198963" y="5724003"/>
                <a:ext cx="318615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 dirty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GB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&gt;1}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4" name="Rectangle 1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963" y="5724003"/>
                <a:ext cx="3186158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Rectangle 134"/>
              <p:cNvSpPr/>
              <p:nvPr/>
            </p:nvSpPr>
            <p:spPr>
              <a:xfrm>
                <a:off x="8707132" y="6284708"/>
                <a:ext cx="3238902" cy="3745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/>
                  <a:t>Transitive percolation 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GB" dirty="0" smtClean="0"/>
                  <a:t>}</a:t>
                </a:r>
                <a:endParaRPr lang="en-GB" dirty="0"/>
              </a:p>
            </p:txBody>
          </p:sp>
        </mc:Choice>
        <mc:Fallback xmlns="">
          <p:sp>
            <p:nvSpPr>
              <p:cNvPr id="135" name="Rectangle 1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7132" y="6284708"/>
                <a:ext cx="3238902" cy="374590"/>
              </a:xfrm>
              <a:prstGeom prst="rect">
                <a:avLst/>
              </a:prstGeom>
              <a:blipFill rotWithShape="0">
                <a:blip r:embed="rId4"/>
                <a:stretch>
                  <a:fillRect l="-1504" t="-819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7" name="Straight Connector 136"/>
          <p:cNvCxnSpPr/>
          <p:nvPr/>
        </p:nvCxnSpPr>
        <p:spPr>
          <a:xfrm>
            <a:off x="7225943" y="3227793"/>
            <a:ext cx="331834" cy="3717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6696219" y="3046476"/>
            <a:ext cx="476807" cy="60781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>
            <a:off x="7885542" y="397794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40" name="Oval 139"/>
          <p:cNvSpPr/>
          <p:nvPr/>
        </p:nvSpPr>
        <p:spPr>
          <a:xfrm>
            <a:off x="7863958" y="305978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7252918" y="4096941"/>
            <a:ext cx="373669" cy="65853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7622171" y="4049588"/>
            <a:ext cx="440873" cy="7558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8048543" y="3082716"/>
            <a:ext cx="1" cy="10985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7663954" y="3145199"/>
            <a:ext cx="345907" cy="42844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5" name="Oval 144"/>
          <p:cNvSpPr/>
          <p:nvPr/>
        </p:nvSpPr>
        <p:spPr>
          <a:xfrm>
            <a:off x="7490773" y="4580312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46" name="Oval 145"/>
          <p:cNvSpPr/>
          <p:nvPr/>
        </p:nvSpPr>
        <p:spPr>
          <a:xfrm>
            <a:off x="7078020" y="398716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47" name="Oval 146"/>
          <p:cNvSpPr/>
          <p:nvPr/>
        </p:nvSpPr>
        <p:spPr>
          <a:xfrm>
            <a:off x="7397262" y="3442436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48" name="Oval 147"/>
          <p:cNvSpPr/>
          <p:nvPr/>
        </p:nvSpPr>
        <p:spPr>
          <a:xfrm>
            <a:off x="6583248" y="345567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49" name="Oval 148"/>
          <p:cNvSpPr/>
          <p:nvPr/>
        </p:nvSpPr>
        <p:spPr>
          <a:xfrm>
            <a:off x="6973615" y="302108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150" name="Straight Connector 149"/>
          <p:cNvCxnSpPr>
            <a:endCxn id="146" idx="3"/>
          </p:cNvCxnSpPr>
          <p:nvPr/>
        </p:nvCxnSpPr>
        <p:spPr>
          <a:xfrm flipH="1">
            <a:off x="7124893" y="3512137"/>
            <a:ext cx="482163" cy="767199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627438" y="3612729"/>
            <a:ext cx="593538" cy="56276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6872050" y="5113152"/>
            <a:ext cx="19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Big-bang universe.</a:t>
            </a:r>
          </a:p>
          <a:p>
            <a:pPr algn="ctr"/>
            <a:r>
              <a:rPr lang="en-GB" dirty="0" smtClean="0"/>
              <a:t>Originary model.</a:t>
            </a:r>
            <a:endParaRPr lang="en-GB" dirty="0"/>
          </a:p>
        </p:txBody>
      </p:sp>
      <p:sp>
        <p:nvSpPr>
          <p:cNvPr id="133" name="Freeform 132"/>
          <p:cNvSpPr/>
          <p:nvPr/>
        </p:nvSpPr>
        <p:spPr>
          <a:xfrm>
            <a:off x="6623255" y="2745815"/>
            <a:ext cx="2228045" cy="2074272"/>
          </a:xfrm>
          <a:custGeom>
            <a:avLst/>
            <a:gdLst>
              <a:gd name="connsiteX0" fmla="*/ 0 w 2228045"/>
              <a:gd name="connsiteY0" fmla="*/ 167425 h 2074272"/>
              <a:gd name="connsiteX1" fmla="*/ 206062 w 2228045"/>
              <a:gd name="connsiteY1" fmla="*/ 1429555 h 2074272"/>
              <a:gd name="connsiteX2" fmla="*/ 1056067 w 2228045"/>
              <a:gd name="connsiteY2" fmla="*/ 2073498 h 2074272"/>
              <a:gd name="connsiteX3" fmla="*/ 1983346 w 2228045"/>
              <a:gd name="connsiteY3" fmla="*/ 1313645 h 2074272"/>
              <a:gd name="connsiteX4" fmla="*/ 2228045 w 2228045"/>
              <a:gd name="connsiteY4" fmla="*/ 0 h 2074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8045" h="2074272">
                <a:moveTo>
                  <a:pt x="0" y="167425"/>
                </a:moveTo>
                <a:cubicBezTo>
                  <a:pt x="15025" y="639650"/>
                  <a:pt x="30051" y="1111876"/>
                  <a:pt x="206062" y="1429555"/>
                </a:cubicBezTo>
                <a:cubicBezTo>
                  <a:pt x="382073" y="1747234"/>
                  <a:pt x="759853" y="2092816"/>
                  <a:pt x="1056067" y="2073498"/>
                </a:cubicBezTo>
                <a:cubicBezTo>
                  <a:pt x="1352281" y="2054180"/>
                  <a:pt x="1788016" y="1659228"/>
                  <a:pt x="1983346" y="1313645"/>
                </a:cubicBezTo>
                <a:cubicBezTo>
                  <a:pt x="2178676" y="968062"/>
                  <a:pt x="2203360" y="484031"/>
                  <a:pt x="2228045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Content Placeholder 2"/>
          <p:cNvSpPr txBox="1">
            <a:spLocks/>
          </p:cNvSpPr>
          <p:nvPr/>
        </p:nvSpPr>
        <p:spPr>
          <a:xfrm>
            <a:off x="851946" y="1490812"/>
            <a:ext cx="8385101" cy="9075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Causal immortality: every element has an element to its future.</a:t>
            </a:r>
          </a:p>
          <a:p>
            <a:r>
              <a:rPr lang="en-GB" sz="2400" dirty="0" smtClean="0"/>
              <a:t>Past-finite, future-infinite</a:t>
            </a:r>
            <a:r>
              <a:rPr lang="en-GB" sz="2400" dirty="0"/>
              <a:t>.</a:t>
            </a: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70812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140" grpId="0" animBg="1"/>
      <p:bldP spid="146" grpId="0" animBg="1"/>
      <p:bldP spid="147" grpId="0" animBg="1"/>
      <p:bldP spid="148" grpId="0" animBg="1"/>
      <p:bldP spid="149" grpId="0" animBg="1"/>
      <p:bldP spid="1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Bouncing cosmology</a:t>
            </a:r>
            <a:endParaRPr lang="en-GB" dirty="0"/>
          </a:p>
        </p:txBody>
      </p:sp>
      <p:sp>
        <p:nvSpPr>
          <p:cNvPr id="136" name="Content Placeholder 2"/>
          <p:cNvSpPr>
            <a:spLocks noGrp="1"/>
          </p:cNvSpPr>
          <p:nvPr>
            <p:ph idx="1"/>
          </p:nvPr>
        </p:nvSpPr>
        <p:spPr>
          <a:xfrm>
            <a:off x="8074131" y="4866718"/>
            <a:ext cx="3329191" cy="5143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Big-crunch – Big-bang</a:t>
            </a:r>
            <a:endParaRPr lang="en-GB" b="1" dirty="0"/>
          </a:p>
        </p:txBody>
      </p:sp>
      <p:sp>
        <p:nvSpPr>
          <p:cNvPr id="27" name="Freeform 26"/>
          <p:cNvSpPr/>
          <p:nvPr/>
        </p:nvSpPr>
        <p:spPr>
          <a:xfrm>
            <a:off x="8348648" y="3618919"/>
            <a:ext cx="1245989" cy="1141622"/>
          </a:xfrm>
          <a:custGeom>
            <a:avLst/>
            <a:gdLst>
              <a:gd name="connsiteX0" fmla="*/ 0 w 1533525"/>
              <a:gd name="connsiteY0" fmla="*/ 1338398 h 1405073"/>
              <a:gd name="connsiteX1" fmla="*/ 619125 w 1533525"/>
              <a:gd name="connsiteY1" fmla="*/ 135 h 1405073"/>
              <a:gd name="connsiteX2" fmla="*/ 1533525 w 1533525"/>
              <a:gd name="connsiteY2" fmla="*/ 1405073 h 140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3525" h="1405073">
                <a:moveTo>
                  <a:pt x="0" y="1338398"/>
                </a:moveTo>
                <a:cubicBezTo>
                  <a:pt x="181769" y="663710"/>
                  <a:pt x="363538" y="-10977"/>
                  <a:pt x="619125" y="135"/>
                </a:cubicBezTo>
                <a:cubicBezTo>
                  <a:pt x="874712" y="11247"/>
                  <a:pt x="1204118" y="708160"/>
                  <a:pt x="1533525" y="140507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8" name="Freeform 27"/>
          <p:cNvSpPr/>
          <p:nvPr/>
        </p:nvSpPr>
        <p:spPr>
          <a:xfrm>
            <a:off x="8211831" y="2200504"/>
            <a:ext cx="1545965" cy="1308854"/>
          </a:xfrm>
          <a:custGeom>
            <a:avLst/>
            <a:gdLst>
              <a:gd name="connsiteX0" fmla="*/ 0 w 2371725"/>
              <a:gd name="connsiteY0" fmla="*/ 0 h 1200215"/>
              <a:gd name="connsiteX1" fmla="*/ 1009650 w 2371725"/>
              <a:gd name="connsiteY1" fmla="*/ 1200150 h 1200215"/>
              <a:gd name="connsiteX2" fmla="*/ 2371725 w 2371725"/>
              <a:gd name="connsiteY2" fmla="*/ 42863 h 120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1725" h="1200215">
                <a:moveTo>
                  <a:pt x="0" y="0"/>
                </a:moveTo>
                <a:cubicBezTo>
                  <a:pt x="307181" y="596503"/>
                  <a:pt x="614363" y="1193006"/>
                  <a:pt x="1009650" y="1200150"/>
                </a:cubicBezTo>
                <a:cubicBezTo>
                  <a:pt x="1404937" y="1207294"/>
                  <a:pt x="1888331" y="625078"/>
                  <a:pt x="2371725" y="4286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9" name="Oval 28"/>
          <p:cNvSpPr/>
          <p:nvPr/>
        </p:nvSpPr>
        <p:spPr>
          <a:xfrm>
            <a:off x="8745923" y="3409043"/>
            <a:ext cx="225720" cy="23262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6" name="TextBox 25"/>
          <p:cNvSpPr txBox="1"/>
          <p:nvPr/>
        </p:nvSpPr>
        <p:spPr>
          <a:xfrm>
            <a:off x="9559138" y="3264576"/>
            <a:ext cx="72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post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9118600" y="3525442"/>
            <a:ext cx="4405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78065" y="3928864"/>
            <a:ext cx="713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past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9537527" y="4202430"/>
            <a:ext cx="4405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151608" y="2386210"/>
            <a:ext cx="1585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current era</a:t>
            </a:r>
            <a:endParaRPr lang="en-GB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9711070" y="2651088"/>
            <a:ext cx="4405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944488" y="1774496"/>
            <a:ext cx="6768772" cy="3975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A </a:t>
            </a:r>
            <a:r>
              <a:rPr lang="en-GB" b="1" dirty="0" smtClean="0"/>
              <a:t>post </a:t>
            </a:r>
            <a:r>
              <a:rPr lang="en-GB" dirty="0" smtClean="0"/>
              <a:t>is an element which is related to every other element in the set.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The</a:t>
            </a:r>
            <a:r>
              <a:rPr lang="en-GB" b="1" dirty="0" smtClean="0"/>
              <a:t> current era </a:t>
            </a:r>
            <a:r>
              <a:rPr lang="en-GB" dirty="0" smtClean="0"/>
              <a:t>is the set of elements to the future of the post.</a:t>
            </a:r>
            <a:endParaRPr lang="en-GB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The </a:t>
            </a:r>
            <a:r>
              <a:rPr lang="en-GB" b="1" dirty="0" smtClean="0"/>
              <a:t>past of the post </a:t>
            </a:r>
            <a:r>
              <a:rPr lang="en-GB" dirty="0" smtClean="0"/>
              <a:t>(or “</a:t>
            </a:r>
            <a:r>
              <a:rPr lang="en-GB" b="1" dirty="0" smtClean="0"/>
              <a:t>the past</a:t>
            </a:r>
            <a:r>
              <a:rPr lang="en-GB" dirty="0" smtClean="0"/>
              <a:t>”) is the set of elements to the past of the post.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sp>
        <p:nvSpPr>
          <p:cNvPr id="15" name="Rectangle 14"/>
          <p:cNvSpPr/>
          <p:nvPr/>
        </p:nvSpPr>
        <p:spPr>
          <a:xfrm>
            <a:off x="5759882" y="6260292"/>
            <a:ext cx="6328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 smtClean="0"/>
              <a:t>arXiv:gr-qc</a:t>
            </a:r>
            <a:r>
              <a:rPr lang="en-GB" sz="2800" dirty="0" smtClean="0"/>
              <a:t>/0003043, </a:t>
            </a:r>
            <a:r>
              <a:rPr lang="en-GB" sz="2800" dirty="0" err="1" smtClean="0"/>
              <a:t>arXiv:gr-qc</a:t>
            </a:r>
            <a:r>
              <a:rPr lang="en-GB" sz="2800" dirty="0" smtClean="0"/>
              <a:t>/0009063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842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Bouncing cosmology</a:t>
            </a:r>
            <a:endParaRPr lang="en-GB" dirty="0"/>
          </a:p>
        </p:txBody>
      </p:sp>
      <p:sp>
        <p:nvSpPr>
          <p:cNvPr id="136" name="Content Placeholder 2"/>
          <p:cNvSpPr>
            <a:spLocks noGrp="1"/>
          </p:cNvSpPr>
          <p:nvPr>
            <p:ph idx="1"/>
          </p:nvPr>
        </p:nvSpPr>
        <p:spPr>
          <a:xfrm>
            <a:off x="7452263" y="5977131"/>
            <a:ext cx="3329191" cy="5143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Big-crunch – Big-bang</a:t>
            </a:r>
            <a:endParaRPr lang="en-GB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9138" y="3264576"/>
            <a:ext cx="727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post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9118600" y="3525442"/>
            <a:ext cx="4405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174010" y="3928864"/>
            <a:ext cx="713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past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9733472" y="4202430"/>
            <a:ext cx="4405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0256112" y="2386210"/>
            <a:ext cx="1585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current era</a:t>
            </a:r>
            <a:endParaRPr lang="en-GB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9854763" y="2651088"/>
            <a:ext cx="4405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683491" y="1773380"/>
            <a:ext cx="6768772" cy="3975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A </a:t>
            </a:r>
            <a:r>
              <a:rPr lang="en-GB" b="1" dirty="0" smtClean="0"/>
              <a:t>post </a:t>
            </a:r>
            <a:r>
              <a:rPr lang="en-GB" dirty="0" smtClean="0"/>
              <a:t>is an element which is related to every other element in the set.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The</a:t>
            </a:r>
            <a:r>
              <a:rPr lang="en-GB" b="1" dirty="0" smtClean="0"/>
              <a:t> current era </a:t>
            </a:r>
            <a:r>
              <a:rPr lang="en-GB" dirty="0" smtClean="0"/>
              <a:t>is the set of elements to the future of the post.</a:t>
            </a:r>
            <a:endParaRPr lang="en-GB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The </a:t>
            </a:r>
            <a:r>
              <a:rPr lang="en-GB" b="1" dirty="0" smtClean="0"/>
              <a:t>past of the post </a:t>
            </a:r>
            <a:r>
              <a:rPr lang="en-GB" dirty="0" smtClean="0"/>
              <a:t>(or “</a:t>
            </a:r>
            <a:r>
              <a:rPr lang="en-GB" b="1" dirty="0" smtClean="0"/>
              <a:t>the past</a:t>
            </a:r>
            <a:r>
              <a:rPr lang="en-GB" dirty="0" smtClean="0"/>
              <a:t>”) is the set of elements to the past of the post.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413426" y="2014432"/>
            <a:ext cx="331834" cy="37177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883702" y="1833115"/>
            <a:ext cx="476807" cy="60781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9004916" y="521085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7" name="Oval 16"/>
          <p:cNvSpPr/>
          <p:nvPr/>
        </p:nvSpPr>
        <p:spPr>
          <a:xfrm>
            <a:off x="9019273" y="468576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8" name="Oval 17"/>
          <p:cNvSpPr/>
          <p:nvPr/>
        </p:nvSpPr>
        <p:spPr>
          <a:xfrm>
            <a:off x="9019272" y="406757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9" name="Oval 18"/>
          <p:cNvSpPr/>
          <p:nvPr/>
        </p:nvSpPr>
        <p:spPr>
          <a:xfrm>
            <a:off x="8319154" y="518889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0" name="Oval 19"/>
          <p:cNvSpPr/>
          <p:nvPr/>
        </p:nvSpPr>
        <p:spPr>
          <a:xfrm>
            <a:off x="8334756" y="403852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1" name="Oval 20"/>
          <p:cNvSpPr/>
          <p:nvPr/>
        </p:nvSpPr>
        <p:spPr>
          <a:xfrm>
            <a:off x="8671764" y="337096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2" name="Oval 21"/>
          <p:cNvSpPr/>
          <p:nvPr/>
        </p:nvSpPr>
        <p:spPr>
          <a:xfrm>
            <a:off x="9073025" y="276458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3" name="Oval 22"/>
          <p:cNvSpPr/>
          <p:nvPr/>
        </p:nvSpPr>
        <p:spPr>
          <a:xfrm>
            <a:off x="8259011" y="277782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4" name="Oval 23"/>
          <p:cNvSpPr/>
          <p:nvPr/>
        </p:nvSpPr>
        <p:spPr>
          <a:xfrm>
            <a:off x="8578633" y="2235489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25" name="Oval 24"/>
          <p:cNvSpPr/>
          <p:nvPr/>
        </p:nvSpPr>
        <p:spPr>
          <a:xfrm>
            <a:off x="7764619" y="2248724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30" name="Oval 29"/>
          <p:cNvSpPr/>
          <p:nvPr/>
        </p:nvSpPr>
        <p:spPr>
          <a:xfrm>
            <a:off x="9051441" y="1846428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452858" y="4180961"/>
            <a:ext cx="53507" cy="128766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9173920" y="4796328"/>
            <a:ext cx="29457" cy="72589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9171865" y="4276773"/>
            <a:ext cx="23192" cy="65981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540360" y="4313465"/>
            <a:ext cx="660244" cy="65119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8" idx="0"/>
          </p:cNvCxnSpPr>
          <p:nvPr/>
        </p:nvCxnSpPr>
        <p:spPr>
          <a:xfrm>
            <a:off x="8891633" y="3517482"/>
            <a:ext cx="287675" cy="55009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20" idx="3"/>
          </p:cNvCxnSpPr>
          <p:nvPr/>
        </p:nvCxnSpPr>
        <p:spPr>
          <a:xfrm flipH="1">
            <a:off x="8381629" y="3509542"/>
            <a:ext cx="482575" cy="82115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440401" y="2883580"/>
            <a:ext cx="373669" cy="65853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809654" y="2836227"/>
            <a:ext cx="440873" cy="7558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9236026" y="1869355"/>
            <a:ext cx="1" cy="109855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851437" y="1931838"/>
            <a:ext cx="345907" cy="42844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4" idx="7"/>
            <a:endCxn id="23" idx="4"/>
          </p:cNvCxnSpPr>
          <p:nvPr/>
        </p:nvCxnSpPr>
        <p:spPr>
          <a:xfrm flipH="1">
            <a:off x="8419047" y="2285618"/>
            <a:ext cx="432784" cy="8345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72213" y="2386210"/>
            <a:ext cx="593538" cy="56276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578253" y="2233093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1" name="Oval 50"/>
          <p:cNvSpPr/>
          <p:nvPr/>
        </p:nvSpPr>
        <p:spPr>
          <a:xfrm>
            <a:off x="7764239" y="2246328"/>
            <a:ext cx="320071" cy="34229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2" name="Oval 51"/>
          <p:cNvSpPr/>
          <p:nvPr/>
        </p:nvSpPr>
        <p:spPr>
          <a:xfrm>
            <a:off x="9014533" y="520985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3" name="Oval 52"/>
          <p:cNvSpPr/>
          <p:nvPr/>
        </p:nvSpPr>
        <p:spPr>
          <a:xfrm>
            <a:off x="9028890" y="4684763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4" name="Oval 53"/>
          <p:cNvSpPr/>
          <p:nvPr/>
        </p:nvSpPr>
        <p:spPr>
          <a:xfrm>
            <a:off x="9028889" y="406657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5" name="Oval 54"/>
          <p:cNvSpPr/>
          <p:nvPr/>
        </p:nvSpPr>
        <p:spPr>
          <a:xfrm>
            <a:off x="8328771" y="5187893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6" name="Oval 55"/>
          <p:cNvSpPr/>
          <p:nvPr/>
        </p:nvSpPr>
        <p:spPr>
          <a:xfrm>
            <a:off x="8344373" y="4037527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7" name="Oval 56"/>
          <p:cNvSpPr/>
          <p:nvPr/>
        </p:nvSpPr>
        <p:spPr>
          <a:xfrm>
            <a:off x="8681381" y="3369971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8" name="Oval 57"/>
          <p:cNvSpPr/>
          <p:nvPr/>
        </p:nvSpPr>
        <p:spPr>
          <a:xfrm>
            <a:off x="8268628" y="277682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59" name="Oval 58"/>
          <p:cNvSpPr/>
          <p:nvPr/>
        </p:nvSpPr>
        <p:spPr>
          <a:xfrm>
            <a:off x="8587870" y="2232095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0" name="Oval 59"/>
          <p:cNvSpPr/>
          <p:nvPr/>
        </p:nvSpPr>
        <p:spPr>
          <a:xfrm>
            <a:off x="7773856" y="2245330"/>
            <a:ext cx="320071" cy="3422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2" name="Oval 61"/>
          <p:cNvSpPr/>
          <p:nvPr/>
        </p:nvSpPr>
        <p:spPr>
          <a:xfrm>
            <a:off x="9011408" y="520683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3" name="Oval 62"/>
          <p:cNvSpPr/>
          <p:nvPr/>
        </p:nvSpPr>
        <p:spPr>
          <a:xfrm>
            <a:off x="9025765" y="468174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4" name="Oval 63"/>
          <p:cNvSpPr/>
          <p:nvPr/>
        </p:nvSpPr>
        <p:spPr>
          <a:xfrm>
            <a:off x="9025764" y="406355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5" name="Oval 64"/>
          <p:cNvSpPr/>
          <p:nvPr/>
        </p:nvSpPr>
        <p:spPr>
          <a:xfrm>
            <a:off x="8325646" y="5184873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6" name="Oval 65"/>
          <p:cNvSpPr/>
          <p:nvPr/>
        </p:nvSpPr>
        <p:spPr>
          <a:xfrm>
            <a:off x="8341248" y="4034507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7" name="Oval 66"/>
          <p:cNvSpPr/>
          <p:nvPr/>
        </p:nvSpPr>
        <p:spPr>
          <a:xfrm>
            <a:off x="8678256" y="3366951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8" name="Oval 67"/>
          <p:cNvSpPr/>
          <p:nvPr/>
        </p:nvSpPr>
        <p:spPr>
          <a:xfrm>
            <a:off x="8265503" y="277380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69" name="Oval 68"/>
          <p:cNvSpPr/>
          <p:nvPr/>
        </p:nvSpPr>
        <p:spPr>
          <a:xfrm>
            <a:off x="8584745" y="2229075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70" name="Oval 69"/>
          <p:cNvSpPr/>
          <p:nvPr/>
        </p:nvSpPr>
        <p:spPr>
          <a:xfrm>
            <a:off x="7770731" y="2242310"/>
            <a:ext cx="320071" cy="34229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4" name="Freeform 3"/>
          <p:cNvSpPr/>
          <p:nvPr/>
        </p:nvSpPr>
        <p:spPr>
          <a:xfrm>
            <a:off x="7798526" y="3745419"/>
            <a:ext cx="1894114" cy="1780170"/>
          </a:xfrm>
          <a:custGeom>
            <a:avLst/>
            <a:gdLst>
              <a:gd name="connsiteX0" fmla="*/ 0 w 1894114"/>
              <a:gd name="connsiteY0" fmla="*/ 1688730 h 1780170"/>
              <a:gd name="connsiteX1" fmla="*/ 65314 w 1894114"/>
              <a:gd name="connsiteY1" fmla="*/ 918021 h 1780170"/>
              <a:gd name="connsiteX2" fmla="*/ 156754 w 1894114"/>
              <a:gd name="connsiteY2" fmla="*/ 291004 h 1780170"/>
              <a:gd name="connsiteX3" fmla="*/ 587828 w 1894114"/>
              <a:gd name="connsiteY3" fmla="*/ 3621 h 1780170"/>
              <a:gd name="connsiteX4" fmla="*/ 1606731 w 1894114"/>
              <a:gd name="connsiteY4" fmla="*/ 147312 h 1780170"/>
              <a:gd name="connsiteX5" fmla="*/ 1776548 w 1894114"/>
              <a:gd name="connsiteY5" fmla="*/ 408570 h 1780170"/>
              <a:gd name="connsiteX6" fmla="*/ 1828800 w 1894114"/>
              <a:gd name="connsiteY6" fmla="*/ 1375221 h 1780170"/>
              <a:gd name="connsiteX7" fmla="*/ 1894114 w 1894114"/>
              <a:gd name="connsiteY7" fmla="*/ 1780170 h 178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4114" h="1780170">
                <a:moveTo>
                  <a:pt x="0" y="1688730"/>
                </a:moveTo>
                <a:cubicBezTo>
                  <a:pt x="19594" y="1419852"/>
                  <a:pt x="39188" y="1150975"/>
                  <a:pt x="65314" y="918021"/>
                </a:cubicBezTo>
                <a:cubicBezTo>
                  <a:pt x="91440" y="685067"/>
                  <a:pt x="69668" y="443404"/>
                  <a:pt x="156754" y="291004"/>
                </a:cubicBezTo>
                <a:cubicBezTo>
                  <a:pt x="243840" y="138604"/>
                  <a:pt x="346165" y="27570"/>
                  <a:pt x="587828" y="3621"/>
                </a:cubicBezTo>
                <a:cubicBezTo>
                  <a:pt x="829491" y="-20328"/>
                  <a:pt x="1408611" y="79821"/>
                  <a:pt x="1606731" y="147312"/>
                </a:cubicBezTo>
                <a:cubicBezTo>
                  <a:pt x="1804851" y="214803"/>
                  <a:pt x="1739537" y="203919"/>
                  <a:pt x="1776548" y="408570"/>
                </a:cubicBezTo>
                <a:cubicBezTo>
                  <a:pt x="1813559" y="613221"/>
                  <a:pt x="1809206" y="1146621"/>
                  <a:pt x="1828800" y="1375221"/>
                </a:cubicBezTo>
                <a:cubicBezTo>
                  <a:pt x="1848394" y="1603821"/>
                  <a:pt x="1871254" y="1691995"/>
                  <a:pt x="1894114" y="1780170"/>
                </a:cubicBezTo>
              </a:path>
            </a:pathLst>
          </a:cu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7571190" y="1581677"/>
            <a:ext cx="2390503" cy="1722319"/>
          </a:xfrm>
          <a:custGeom>
            <a:avLst/>
            <a:gdLst>
              <a:gd name="connsiteX0" fmla="*/ 0 w 2390503"/>
              <a:gd name="connsiteY0" fmla="*/ 130628 h 1722319"/>
              <a:gd name="connsiteX1" fmla="*/ 182880 w 2390503"/>
              <a:gd name="connsiteY1" fmla="*/ 1031965 h 1722319"/>
              <a:gd name="connsiteX2" fmla="*/ 979714 w 2390503"/>
              <a:gd name="connsiteY2" fmla="*/ 1698171 h 1722319"/>
              <a:gd name="connsiteX3" fmla="*/ 1933303 w 2390503"/>
              <a:gd name="connsiteY3" fmla="*/ 1528354 h 1722319"/>
              <a:gd name="connsiteX4" fmla="*/ 2207623 w 2390503"/>
              <a:gd name="connsiteY4" fmla="*/ 1071154 h 1722319"/>
              <a:gd name="connsiteX5" fmla="*/ 2390503 w 2390503"/>
              <a:gd name="connsiteY5" fmla="*/ 0 h 172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0503" h="1722319">
                <a:moveTo>
                  <a:pt x="0" y="130628"/>
                </a:moveTo>
                <a:cubicBezTo>
                  <a:pt x="9797" y="450668"/>
                  <a:pt x="19594" y="770708"/>
                  <a:pt x="182880" y="1031965"/>
                </a:cubicBezTo>
                <a:cubicBezTo>
                  <a:pt x="346166" y="1293222"/>
                  <a:pt x="687977" y="1615440"/>
                  <a:pt x="979714" y="1698171"/>
                </a:cubicBezTo>
                <a:cubicBezTo>
                  <a:pt x="1271451" y="1780903"/>
                  <a:pt x="1728652" y="1632857"/>
                  <a:pt x="1933303" y="1528354"/>
                </a:cubicBezTo>
                <a:cubicBezTo>
                  <a:pt x="2137954" y="1423851"/>
                  <a:pt x="2131423" y="1325880"/>
                  <a:pt x="2207623" y="1071154"/>
                </a:cubicBezTo>
                <a:cubicBezTo>
                  <a:pt x="2283823" y="816428"/>
                  <a:pt x="2337163" y="408214"/>
                  <a:pt x="2390503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8161098" y="1807726"/>
            <a:ext cx="320071" cy="34229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</p:spTree>
    <p:extLst>
      <p:ext uri="{BB962C8B-B14F-4D97-AF65-F5344CB8AC3E}">
        <p14:creationId xmlns:p14="http://schemas.microsoft.com/office/powerpoint/2010/main" val="31767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5962</TotalTime>
  <Words>541</Words>
  <Application>Microsoft Office PowerPoint</Application>
  <PresentationFormat>Widescreen</PresentationFormat>
  <Paragraphs>133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Evolution of Universes in Causal Set Cosmology</vt:lpstr>
      <vt:lpstr>Causal sets: an approach to quantum gravity</vt:lpstr>
      <vt:lpstr>PowerPoint Presentation</vt:lpstr>
      <vt:lpstr>Classical Sequential Growth Models</vt:lpstr>
      <vt:lpstr>Interpreting the t_k‘s</vt:lpstr>
      <vt:lpstr>Classical Sequential Growth Models</vt:lpstr>
      <vt:lpstr>CSG Cosmologies</vt:lpstr>
      <vt:lpstr>Bouncing cosmology</vt:lpstr>
      <vt:lpstr>Bouncing cosmology</vt:lpstr>
      <vt:lpstr>Bouncing cosmology</vt:lpstr>
      <vt:lpstr>Effective dynamics</vt:lpstr>
      <vt:lpstr>Effective dynamics</vt:lpstr>
      <vt:lpstr>Effective dynamics</vt:lpstr>
      <vt:lpstr>Evolutionary cosmology</vt:lpstr>
      <vt:lpstr>Branching universes</vt:lpstr>
      <vt:lpstr>What’s next for causal set cosmology?</vt:lpstr>
      <vt:lpstr>Thanks for listening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 of causal sets –  an introduction</dc:title>
  <dc:creator>Stav Zalel</dc:creator>
  <cp:lastModifiedBy>Zalel, Stav</cp:lastModifiedBy>
  <cp:revision>287</cp:revision>
  <cp:lastPrinted>2017-12-12T10:29:19Z</cp:lastPrinted>
  <dcterms:created xsi:type="dcterms:W3CDTF">2017-11-04T19:35:09Z</dcterms:created>
  <dcterms:modified xsi:type="dcterms:W3CDTF">2018-01-11T23:32:58Z</dcterms:modified>
</cp:coreProperties>
</file>