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431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6" r:id="rId16"/>
    <p:sldId id="539" r:id="rId17"/>
    <p:sldId id="537" r:id="rId18"/>
    <p:sldId id="538" r:id="rId19"/>
    <p:sldId id="521" r:id="rId20"/>
    <p:sldId id="264" r:id="rId21"/>
    <p:sldId id="540" r:id="rId22"/>
    <p:sldId id="541" r:id="rId23"/>
    <p:sldId id="542" r:id="rId24"/>
    <p:sldId id="54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517"/>
    <a:srgbClr val="FF9999"/>
    <a:srgbClr val="FE7C7C"/>
    <a:srgbClr val="232250"/>
    <a:srgbClr val="7C7CFF"/>
    <a:srgbClr val="FCFCFC"/>
    <a:srgbClr val="FF0066"/>
    <a:srgbClr val="6E6E6E"/>
    <a:srgbClr val="FF002D"/>
    <a:srgbClr val="F4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075" autoAdjust="0"/>
  </p:normalViewPr>
  <p:slideViewPr>
    <p:cSldViewPr>
      <p:cViewPr varScale="1">
        <p:scale>
          <a:sx n="100" d="100"/>
          <a:sy n="100" d="100"/>
        </p:scale>
        <p:origin x="488" y="48"/>
      </p:cViewPr>
      <p:guideLst>
        <p:guide orient="horz" pos="2976"/>
        <p:guide pos="192"/>
        <p:guide pos="5568"/>
        <p:guide orient="horz" pos="2160"/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6A59AD-74ED-4B20-9722-4E89C527641C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6B1E9C-8D23-4502-A728-362ADD330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365125"/>
          </a:xfrm>
        </p:spPr>
        <p:txBody>
          <a:bodyPr/>
          <a:lstStyle>
            <a:lvl1pPr>
              <a:defRPr b="0"/>
            </a:lvl1pPr>
          </a:lstStyle>
          <a:p>
            <a:pPr algn="ctr"/>
            <a:r>
              <a:rPr lang="en-US" dirty="0" smtClean="0"/>
              <a:t>-</a:t>
            </a:r>
            <a:fld id="{CAB6C345-FB46-4890-9178-6C345494CA7C}" type="slidenum">
              <a:rPr lang="en-US" smtClean="0"/>
              <a:pPr algn="ctr"/>
              <a:t>‹#›</a:t>
            </a:fld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2A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6504801"/>
            <a:ext cx="1528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Doojin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Kim, CERN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11626" y="6504801"/>
            <a:ext cx="1175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BSM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2800" b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kumimoji="0" lang="en-US" dirty="0"/>
          </a:p>
        </p:txBody>
      </p:sp>
      <p:sp>
        <p:nvSpPr>
          <p:cNvPr id="9" name="직사각형 6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2AA6AC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7"/>
          <p:cNvSpPr/>
          <p:nvPr userDrawn="1"/>
        </p:nvSpPr>
        <p:spPr>
          <a:xfrm>
            <a:off x="304800" y="1484811"/>
            <a:ext cx="8842248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68D5DA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8"/>
          <p:cNvSpPr/>
          <p:nvPr userDrawn="1"/>
        </p:nvSpPr>
        <p:spPr>
          <a:xfrm>
            <a:off x="609600" y="1611085"/>
            <a:ext cx="85344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C5EFF1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University of Maryland</a:t>
            </a:r>
            <a:endParaRPr 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Brookhaven National Laboratory </a:t>
            </a:r>
            <a:endParaRPr 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37.png"/><Relationship Id="rId25" Type="http://schemas.openxmlformats.org/officeDocument/2006/relationships/image" Target="NULL"/><Relationship Id="rId2" Type="http://schemas.openxmlformats.org/officeDocument/2006/relationships/image" Target="../media/image36.png"/><Relationship Id="rId20" Type="http://schemas.openxmlformats.org/officeDocument/2006/relationships/image" Target="NULL"/><Relationship Id="rId1" Type="http://schemas.openxmlformats.org/officeDocument/2006/relationships/slideLayout" Target="../slideLayouts/slideLayout6.xml"/><Relationship Id="rId24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38.png"/><Relationship Id="rId2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26" Type="http://schemas.openxmlformats.org/officeDocument/2006/relationships/image" Target="../media/image49.png"/><Relationship Id="rId3" Type="http://schemas.openxmlformats.org/officeDocument/2006/relationships/image" Target="../media/image40.png"/><Relationship Id="rId21" Type="http://schemas.openxmlformats.org/officeDocument/2006/relationships/image" Target="../media/image44.png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5" Type="http://schemas.openxmlformats.org/officeDocument/2006/relationships/image" Target="../media/image48.png"/><Relationship Id="rId2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11" Type="http://schemas.openxmlformats.org/officeDocument/2006/relationships/image" Target="../media/image76.png"/><Relationship Id="rId24" Type="http://schemas.openxmlformats.org/officeDocument/2006/relationships/image" Target="../media/image47.png"/><Relationship Id="rId5" Type="http://schemas.openxmlformats.org/officeDocument/2006/relationships/image" Target="../media/image42.png"/><Relationship Id="rId15" Type="http://schemas.openxmlformats.org/officeDocument/2006/relationships/image" Target="../media/image81.png"/><Relationship Id="rId23" Type="http://schemas.openxmlformats.org/officeDocument/2006/relationships/image" Target="../media/image46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4" Type="http://schemas.openxmlformats.org/officeDocument/2006/relationships/image" Target="../media/image41.png"/><Relationship Id="rId9" Type="http://schemas.openxmlformats.org/officeDocument/2006/relationships/image" Target="../media/image74.png"/><Relationship Id="rId2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0.png"/><Relationship Id="rId7" Type="http://schemas.openxmlformats.org/officeDocument/2006/relationships/image" Target="../media/image88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15" Type="http://schemas.openxmlformats.org/officeDocument/2006/relationships/image" Target="../media/image42.png"/><Relationship Id="rId10" Type="http://schemas.openxmlformats.org/officeDocument/2006/relationships/image" Target="../media/image76.png"/><Relationship Id="rId9" Type="http://schemas.openxmlformats.org/officeDocument/2006/relationships/image" Target="../media/image75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41.png"/><Relationship Id="rId7" Type="http://schemas.openxmlformats.org/officeDocument/2006/relationships/image" Target="../media/image720.png"/><Relationship Id="rId12" Type="http://schemas.openxmlformats.org/officeDocument/2006/relationships/image" Target="../media/image4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9" Type="http://schemas.openxmlformats.org/officeDocument/2006/relationships/image" Target="../media/image93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18" Type="http://schemas.openxmlformats.org/officeDocument/2006/relationships/image" Target="../media/image890.png"/><Relationship Id="rId3" Type="http://schemas.openxmlformats.org/officeDocument/2006/relationships/image" Target="../media/image740.png"/><Relationship Id="rId21" Type="http://schemas.openxmlformats.org/officeDocument/2006/relationships/image" Target="../media/image92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0.png"/><Relationship Id="rId2" Type="http://schemas.openxmlformats.org/officeDocument/2006/relationships/image" Target="../media/image65.png"/><Relationship Id="rId16" Type="http://schemas.openxmlformats.org/officeDocument/2006/relationships/image" Target="../media/image870.png"/><Relationship Id="rId20" Type="http://schemas.openxmlformats.org/officeDocument/2006/relationships/image" Target="../media/image9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5" Type="http://schemas.openxmlformats.org/officeDocument/2006/relationships/image" Target="../media/image860.png"/><Relationship Id="rId10" Type="http://schemas.openxmlformats.org/officeDocument/2006/relationships/image" Target="../media/image810.png"/><Relationship Id="rId19" Type="http://schemas.openxmlformats.org/officeDocument/2006/relationships/image" Target="../media/image90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Relationship Id="rId22" Type="http://schemas.openxmlformats.org/officeDocument/2006/relationships/image" Target="../media/image9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4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0.png"/><Relationship Id="rId11" Type="http://schemas.openxmlformats.org/officeDocument/2006/relationships/image" Target="../media/image66.png"/><Relationship Id="rId5" Type="http://schemas.openxmlformats.org/officeDocument/2006/relationships/image" Target="../media/image960.png"/><Relationship Id="rId10" Type="http://schemas.openxmlformats.org/officeDocument/2006/relationships/image" Target="../media/image1010.png"/><Relationship Id="rId4" Type="http://schemas.openxmlformats.org/officeDocument/2006/relationships/image" Target="../media/image950.png"/><Relationship Id="rId9" Type="http://schemas.openxmlformats.org/officeDocument/2006/relationships/image" Target="../media/image10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../media/image68.jpe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4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20.png"/><Relationship Id="rId7" Type="http://schemas.openxmlformats.org/officeDocument/2006/relationships/image" Target="../media/image20.png"/><Relationship Id="rId12" Type="http://schemas.openxmlformats.org/officeDocument/2006/relationships/image" Target="../media/image20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15" Type="http://schemas.openxmlformats.org/officeDocument/2006/relationships/image" Target="../media/image23.png"/><Relationship Id="rId4" Type="http://schemas.openxmlformats.org/officeDocument/2006/relationships/image" Target="../media/image13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120.png"/><Relationship Id="rId5" Type="http://schemas.openxmlformats.org/officeDocument/2006/relationships/image" Target="../media/image26.png"/><Relationship Id="rId10" Type="http://schemas.openxmlformats.org/officeDocument/2006/relationships/image" Target="../media/image1010.png"/><Relationship Id="rId4" Type="http://schemas.openxmlformats.org/officeDocument/2006/relationships/image" Target="../media/image25.png"/><Relationship Id="rId9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2464" y="4572000"/>
                <a:ext cx="7805736" cy="17526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2200" dirty="0" smtClean="0"/>
                  <a:t>Doojin Kim</a:t>
                </a:r>
              </a:p>
              <a:p>
                <a:pPr algn="ctr"/>
                <a:r>
                  <a:rPr lang="en-US" sz="2200" b="1" dirty="0" smtClean="0"/>
                  <a:t>Monte Carlo Tools for Physics Beyond the Standard Model</a:t>
                </a:r>
              </a:p>
              <a:p>
                <a:pPr algn="ctr"/>
                <a:r>
                  <a:rPr lang="en-US" sz="2200" dirty="0" smtClean="0"/>
                  <a:t>Institute for Particle Physics Phenomenology, </a:t>
                </a:r>
              </a:p>
              <a:p>
                <a:pPr algn="ctr"/>
                <a:r>
                  <a:rPr lang="en-US" sz="2200" dirty="0" smtClean="0"/>
                  <a:t>Durham University, United Kingdom, April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18</m:t>
                    </m:r>
                  </m:oMath>
                </a14:m>
                <a:r>
                  <a:rPr lang="en-US" sz="2200" dirty="0" err="1" smtClean="0"/>
                  <a:t>th</a:t>
                </a:r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Sub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2464" y="4572000"/>
                <a:ext cx="7805736" cy="1752600"/>
              </a:xfrm>
              <a:blipFill rotWithShape="0">
                <a:blip r:embed="rId6"/>
                <a:stretch>
                  <a:fillRect l="-1171" t="-2431" r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78" y="3048000"/>
            <a:ext cx="1505722" cy="1480782"/>
          </a:xfrm>
          <a:prstGeom prst="rect">
            <a:avLst/>
          </a:prstGeom>
        </p:spPr>
      </p:pic>
      <p:pic>
        <p:nvPicPr>
          <p:cNvPr id="1028" name="Picture 4" descr="MC4BS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7313"/>
            <a:ext cx="2765389" cy="20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durham dus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" y="1420264"/>
            <a:ext cx="2771091" cy="27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2464" y="53340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en-US" sz="3800" dirty="0">
                <a:solidFill>
                  <a:srgbClr val="E98517"/>
                </a:solidFill>
              </a:rPr>
              <a:t>(In)elastic </a:t>
            </a:r>
            <a:r>
              <a:rPr lang="en-US" sz="3800" dirty="0" smtClean="0">
                <a:solidFill>
                  <a:srgbClr val="E98517"/>
                </a:solidFill>
              </a:rPr>
              <a:t>(Boosted</a:t>
            </a:r>
            <a:r>
              <a:rPr lang="en-US" sz="3800" dirty="0">
                <a:solidFill>
                  <a:srgbClr val="E98517"/>
                </a:solidFill>
              </a:rPr>
              <a:t>) </a:t>
            </a:r>
            <a:r>
              <a:rPr lang="en-US" sz="3800" dirty="0" smtClean="0">
                <a:solidFill>
                  <a:srgbClr val="E98517"/>
                </a:solidFill>
              </a:rPr>
              <a:t>Dark Matter Searches </a:t>
            </a:r>
            <a:r>
              <a:rPr lang="en-US" sz="3800" dirty="0">
                <a:solidFill>
                  <a:srgbClr val="E98517"/>
                </a:solidFill>
              </a:rPr>
              <a:t>and Monte Carlo </a:t>
            </a:r>
            <a:r>
              <a:rPr lang="en-US" sz="3800" dirty="0" smtClean="0">
                <a:solidFill>
                  <a:srgbClr val="E98517"/>
                </a:solidFill>
              </a:rPr>
              <a:t>Simulation</a:t>
            </a:r>
            <a:endParaRPr lang="en-US" sz="3800" dirty="0">
              <a:solidFill>
                <a:srgbClr val="E985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9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4799" y="1447800"/>
                <a:ext cx="5525765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sz="1600" dirty="0" smtClean="0"/>
              </a:p>
              <a:p>
                <a:pPr lvl="0">
                  <a:lnSpc>
                    <a:spcPct val="150000"/>
                  </a:lnSpc>
                </a:pPr>
                <a:endParaRPr lang="en-US" sz="1600" dirty="0" smtClean="0"/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solidFill>
                      <a:srgbClr val="FF0000"/>
                    </a:solidFill>
                  </a:rPr>
                  <a:t>Vector portal 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1300" dirty="0" smtClean="0"/>
                  <a:t>e.g., “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dark photon” scenario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1100" dirty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Holdom</a:t>
                </a:r>
                <a:r>
                  <a:rPr lang="en-US" sz="1100" dirty="0">
                    <a:solidFill>
                      <a:srgbClr val="E98517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1986</m:t>
                    </m:r>
                  </m:oMath>
                </a14:m>
                <a:r>
                  <a:rPr lang="en-US" sz="1100" dirty="0">
                    <a:solidFill>
                      <a:srgbClr val="E98517"/>
                    </a:solidFill>
                  </a:rPr>
                  <a:t>)]</a:t>
                </a:r>
                <a:endParaRPr lang="en-US" sz="1100" dirty="0" smtClean="0">
                  <a:solidFill>
                    <a:srgbClr val="E98517"/>
                  </a:solidFill>
                </a:endParaRP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Fermionic DM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00" dirty="0" smtClean="0">
                    <a:solidFill>
                      <a:schemeClr val="tx1"/>
                    </a:solidFill>
                  </a:rPr>
                  <a:t>: a heavier (unstable) dark-sector state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smtClean="0">
                    <a:solidFill>
                      <a:srgbClr val="0070C0"/>
                    </a:solidFill>
                  </a:rPr>
                  <a:t>Flavor-conserving interaction </a:t>
                </a:r>
                <a:r>
                  <a:rPr lang="en-US" sz="1300" dirty="0" smtClean="0">
                    <a:sym typeface="Symbol" panose="05050102010706020507" pitchFamily="18" charset="2"/>
                  </a:rPr>
                  <a:t></a:t>
                </a:r>
                <a:r>
                  <a:rPr lang="en-US" sz="1300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1300" dirty="0" smtClean="0"/>
                  <a:t>elastic scattering (can be </a:t>
                </a:r>
                <a:r>
                  <a:rPr lang="en-US" sz="1300" b="1" dirty="0" smtClean="0">
                    <a:solidFill>
                      <a:srgbClr val="FF0000"/>
                    </a:solidFill>
                  </a:rPr>
                  <a:t>suppressed or even vanishing</a:t>
                </a:r>
                <a:r>
                  <a:rPr lang="en-US" sz="1300" dirty="0" smtClean="0"/>
                  <a:t>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smtClean="0">
                    <a:solidFill>
                      <a:srgbClr val="0070C0"/>
                    </a:solidFill>
                  </a:rPr>
                  <a:t>Flavor-changing interaction </a:t>
                </a:r>
                <a:r>
                  <a:rPr lang="en-US" sz="1300" dirty="0" smtClean="0">
                    <a:sym typeface="Symbol" panose="05050102010706020507" pitchFamily="18" charset="2"/>
                  </a:rPr>
                  <a:t></a:t>
                </a:r>
                <a:r>
                  <a:rPr lang="en-US" sz="1300" b="1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1300" dirty="0" smtClean="0">
                    <a:solidFill>
                      <a:srgbClr val="FF0000"/>
                    </a:solidFill>
                  </a:rPr>
                  <a:t>inelastic scattering</a:t>
                </a:r>
                <a:endParaRPr lang="en-US" sz="1300" dirty="0" smtClean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447800"/>
                <a:ext cx="5525765" cy="26314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28800" y="1797302"/>
                <a:ext cx="5313955" cy="45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.+(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others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797302"/>
                <a:ext cx="5313955" cy="459869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362199" y="1803746"/>
            <a:ext cx="902015" cy="45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78515" y="1850590"/>
            <a:ext cx="2336485" cy="4230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04800" y="4012573"/>
                <a:ext cx="8534400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/>
                  <a:t>Not restricted to this model: </a:t>
                </a:r>
                <a:r>
                  <a:rPr lang="en-US" sz="1300" dirty="0" smtClean="0">
                    <a:solidFill>
                      <a:srgbClr val="7030A0"/>
                    </a:solidFill>
                  </a:rPr>
                  <a:t>various models conceiving BDM signatures</a:t>
                </a:r>
                <a:endParaRPr lang="en-US" sz="1300" dirty="0">
                  <a:solidFill>
                    <a:srgbClr val="7030A0"/>
                  </a:solidFill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smtClean="0"/>
                  <a:t>BDM source: galactic center, solar capture, dwarf galaxies, </a:t>
                </a:r>
                <a:r>
                  <a:rPr lang="en-US" sz="1400" dirty="0"/>
                  <a:t>assisted freeze-out, semi-annihilation, fast-moving DM etc. </a:t>
                </a:r>
                <a:r>
                  <a:rPr lang="en-US" sz="1100" dirty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Agashe</a:t>
                </a:r>
                <a:r>
                  <a:rPr lang="en-US" sz="1100" dirty="0">
                    <a:solidFill>
                      <a:srgbClr val="E98517"/>
                    </a:solidFill>
                  </a:rPr>
                  <a:t>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Berger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2015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Kong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2015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Alhazmi</a:t>
                </a:r>
                <a:r>
                  <a:rPr lang="en-US" sz="1100" dirty="0">
                    <a:solidFill>
                      <a:srgbClr val="E98517"/>
                    </a:solidFill>
                  </a:rPr>
                  <a:t>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Super-K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Belanger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2011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 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D’Eramo</a:t>
                </a:r>
                <a:r>
                  <a:rPr lang="en-US" sz="1100" dirty="0">
                    <a:solidFill>
                      <a:srgbClr val="E98517"/>
                    </a:solidFill>
                  </a:rPr>
                  <a:t>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2010</a:t>
                </a:r>
                <a:r>
                  <a:rPr lang="en-US" sz="1100" dirty="0">
                    <a:solidFill>
                      <a:srgbClr val="E98517"/>
                    </a:solidFill>
                  </a:rPr>
                  <a:t>); Huang et al. (</a:t>
                </a:r>
                <a:r>
                  <a:rPr lang="en-US" sz="1100" dirty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  <a:r>
                  <a:rPr lang="en-US" sz="1100" dirty="0">
                    <a:solidFill>
                      <a:srgbClr val="E98517"/>
                    </a:solidFill>
                  </a:rPr>
                  <a:t>)]</a:t>
                </a:r>
                <a:endParaRPr lang="en-US" sz="1100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smtClean="0"/>
                  <a:t>Portal</a:t>
                </a:r>
                <a:r>
                  <a:rPr lang="en-US" sz="1300" dirty="0" smtClean="0"/>
                  <a:t>: vector portal, scalar portal, etc.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smtClean="0"/>
                  <a:t>DM spin: fermionic DM, scalar DM, etc.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300" dirty="0" err="1" smtClean="0"/>
                  <a:t>iBDM</a:t>
                </a:r>
                <a:r>
                  <a:rPr lang="en-US" sz="1300" dirty="0" smtClean="0"/>
                  <a:t>-inducing operator: two chiral fermions, two real scalars, dipole moment interactions, etc</a:t>
                </a:r>
                <a:r>
                  <a:rPr lang="en-US" sz="1100" dirty="0" smtClean="0"/>
                  <a:t>.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[Tucker-Smith</a:t>
                </a:r>
                <a:r>
                  <a:rPr lang="en-US" sz="1100" dirty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Weiner </a:t>
                </a:r>
                <a:r>
                  <a:rPr lang="en-US" sz="1100" dirty="0">
                    <a:solidFill>
                      <a:srgbClr val="E9851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2001</m:t>
                    </m:r>
                  </m:oMath>
                </a14:m>
                <a:r>
                  <a:rPr lang="en-US" sz="1100" dirty="0">
                    <a:solidFill>
                      <a:srgbClr val="E98517"/>
                    </a:solidFill>
                  </a:rPr>
                  <a:t>);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Giudice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b="1" dirty="0" smtClean="0">
                    <a:solidFill>
                      <a:srgbClr val="E98517"/>
                    </a:solidFill>
                  </a:rPr>
                  <a:t>DK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Park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Shin </a:t>
                </a:r>
                <a:r>
                  <a:rPr lang="en-US" sz="1100" dirty="0">
                    <a:solidFill>
                      <a:srgbClr val="E9851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1100" b="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 smtClean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12573"/>
                <a:ext cx="8534400" cy="25160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669039" y="2438400"/>
            <a:ext cx="2179561" cy="716308"/>
            <a:chOff x="5681675" y="3131713"/>
            <a:chExt cx="2713024" cy="983087"/>
          </a:xfrm>
        </p:grpSpPr>
        <p:grpSp>
          <p:nvGrpSpPr>
            <p:cNvPr id="44" name="Group 43"/>
            <p:cNvGrpSpPr/>
            <p:nvPr/>
          </p:nvGrpSpPr>
          <p:grpSpPr>
            <a:xfrm>
              <a:off x="6095999" y="3358928"/>
              <a:ext cx="1844674" cy="369332"/>
              <a:chOff x="6088063" y="3531953"/>
              <a:chExt cx="1844674" cy="369332"/>
            </a:xfrm>
          </p:grpSpPr>
          <p:sp>
            <p:nvSpPr>
              <p:cNvPr id="54" name="Freeform 82"/>
              <p:cNvSpPr>
                <a:spLocks/>
              </p:cNvSpPr>
              <p:nvPr/>
            </p:nvSpPr>
            <p:spPr bwMode="auto">
              <a:xfrm>
                <a:off x="6088063" y="3733800"/>
                <a:ext cx="846137" cy="76200"/>
              </a:xfrm>
              <a:custGeom>
                <a:avLst/>
                <a:gdLst>
                  <a:gd name="T0" fmla="*/ 0 w 2304"/>
                  <a:gd name="T1" fmla="*/ 173038 h 192"/>
                  <a:gd name="T2" fmla="*/ 172111 w 2304"/>
                  <a:gd name="T3" fmla="*/ 0 h 192"/>
                  <a:gd name="T4" fmla="*/ 344223 w 2304"/>
                  <a:gd name="T5" fmla="*/ 173038 h 192"/>
                  <a:gd name="T6" fmla="*/ 516334 w 2304"/>
                  <a:gd name="T7" fmla="*/ 0 h 192"/>
                  <a:gd name="T8" fmla="*/ 688446 w 2304"/>
                  <a:gd name="T9" fmla="*/ 173038 h 192"/>
                  <a:gd name="T10" fmla="*/ 860557 w 2304"/>
                  <a:gd name="T11" fmla="*/ 0 h 192"/>
                  <a:gd name="T12" fmla="*/ 1032669 w 2304"/>
                  <a:gd name="T13" fmla="*/ 173038 h 192"/>
                  <a:gd name="T14" fmla="*/ 1204780 w 2304"/>
                  <a:gd name="T15" fmla="*/ 0 h 192"/>
                  <a:gd name="T16" fmla="*/ 1376891 w 2304"/>
                  <a:gd name="T17" fmla="*/ 173038 h 192"/>
                  <a:gd name="T18" fmla="*/ 1549003 w 2304"/>
                  <a:gd name="T19" fmla="*/ 0 h 192"/>
                  <a:gd name="T20" fmla="*/ 1721114 w 2304"/>
                  <a:gd name="T21" fmla="*/ 173038 h 192"/>
                  <a:gd name="T22" fmla="*/ 1893226 w 2304"/>
                  <a:gd name="T23" fmla="*/ 0 h 192"/>
                  <a:gd name="T24" fmla="*/ 2065337 w 2304"/>
                  <a:gd name="T25" fmla="*/ 173038 h 1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2"/>
              <p:cNvSpPr>
                <a:spLocks/>
              </p:cNvSpPr>
              <p:nvPr/>
            </p:nvSpPr>
            <p:spPr bwMode="auto">
              <a:xfrm>
                <a:off x="7086600" y="3733800"/>
                <a:ext cx="846137" cy="76200"/>
              </a:xfrm>
              <a:custGeom>
                <a:avLst/>
                <a:gdLst>
                  <a:gd name="T0" fmla="*/ 0 w 2304"/>
                  <a:gd name="T1" fmla="*/ 173038 h 192"/>
                  <a:gd name="T2" fmla="*/ 172111 w 2304"/>
                  <a:gd name="T3" fmla="*/ 0 h 192"/>
                  <a:gd name="T4" fmla="*/ 344223 w 2304"/>
                  <a:gd name="T5" fmla="*/ 173038 h 192"/>
                  <a:gd name="T6" fmla="*/ 516334 w 2304"/>
                  <a:gd name="T7" fmla="*/ 0 h 192"/>
                  <a:gd name="T8" fmla="*/ 688446 w 2304"/>
                  <a:gd name="T9" fmla="*/ 173038 h 192"/>
                  <a:gd name="T10" fmla="*/ 860557 w 2304"/>
                  <a:gd name="T11" fmla="*/ 0 h 192"/>
                  <a:gd name="T12" fmla="*/ 1032669 w 2304"/>
                  <a:gd name="T13" fmla="*/ 173038 h 192"/>
                  <a:gd name="T14" fmla="*/ 1204780 w 2304"/>
                  <a:gd name="T15" fmla="*/ 0 h 192"/>
                  <a:gd name="T16" fmla="*/ 1376891 w 2304"/>
                  <a:gd name="T17" fmla="*/ 173038 h 192"/>
                  <a:gd name="T18" fmla="*/ 1549003 w 2304"/>
                  <a:gd name="T19" fmla="*/ 0 h 192"/>
                  <a:gd name="T20" fmla="*/ 1721114 w 2304"/>
                  <a:gd name="T21" fmla="*/ 173038 h 192"/>
                  <a:gd name="T22" fmla="*/ 1893226 w 2304"/>
                  <a:gd name="T23" fmla="*/ 0 h 192"/>
                  <a:gd name="T24" fmla="*/ 2065337 w 2304"/>
                  <a:gd name="T25" fmla="*/ 173038 h 1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785487" y="3531953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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681675" y="3134094"/>
              <a:ext cx="363952" cy="959146"/>
              <a:chOff x="5986476" y="3286494"/>
              <a:chExt cx="363952" cy="959146"/>
            </a:xfrm>
          </p:grpSpPr>
          <p:sp>
            <p:nvSpPr>
              <p:cNvPr id="52" name="Parallelogram 51"/>
              <p:cNvSpPr/>
              <p:nvPr/>
            </p:nvSpPr>
            <p:spPr>
              <a:xfrm rot="5400000">
                <a:off x="5692626" y="3613667"/>
                <a:ext cx="959146" cy="304800"/>
              </a:xfrm>
              <a:prstGeom prst="parallelogram">
                <a:avLst>
                  <a:gd name="adj" fmla="val 27707"/>
                </a:avLst>
              </a:prstGeom>
              <a:noFill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6200000">
                <a:off x="5880029" y="3591719"/>
                <a:ext cx="576846" cy="36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 smtClean="0"/>
                  <a:t>SM</a:t>
                </a:r>
                <a:endParaRPr lang="en-US" sz="13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030747" y="3155654"/>
              <a:ext cx="363952" cy="959146"/>
              <a:chOff x="5986477" y="3286494"/>
              <a:chExt cx="363952" cy="959146"/>
            </a:xfrm>
          </p:grpSpPr>
          <p:sp>
            <p:nvSpPr>
              <p:cNvPr id="50" name="Parallelogram 49"/>
              <p:cNvSpPr/>
              <p:nvPr/>
            </p:nvSpPr>
            <p:spPr>
              <a:xfrm rot="5400000">
                <a:off x="5692626" y="3613667"/>
                <a:ext cx="959146" cy="304800"/>
              </a:xfrm>
              <a:prstGeom prst="parallelogram">
                <a:avLst>
                  <a:gd name="adj" fmla="val 27707"/>
                </a:avLst>
              </a:prstGeom>
              <a:noFill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5797838" y="3591719"/>
                <a:ext cx="741229" cy="363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 smtClean="0"/>
                  <a:t>Dark</a:t>
                </a:r>
                <a:endParaRPr lang="en-US" sz="13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28122" y="3131713"/>
                  <a:ext cx="397075" cy="401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122" y="3131713"/>
                  <a:ext cx="397075" cy="40128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575921" y="3131713"/>
                  <a:ext cx="420460" cy="401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5921" y="3131713"/>
                  <a:ext cx="420460" cy="40128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44274" y="3550030"/>
                  <a:ext cx="384146" cy="401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274" y="3550030"/>
                  <a:ext cx="384146" cy="401284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7086600" y="3047999"/>
            <a:ext cx="1676401" cy="1172915"/>
            <a:chOff x="5917152" y="4495800"/>
            <a:chExt cx="2258287" cy="1522545"/>
          </a:xfrm>
        </p:grpSpPr>
        <p:sp>
          <p:nvSpPr>
            <p:cNvPr id="58" name="Freeform 82"/>
            <p:cNvSpPr>
              <a:spLocks/>
            </p:cNvSpPr>
            <p:nvPr/>
          </p:nvSpPr>
          <p:spPr bwMode="auto">
            <a:xfrm>
              <a:off x="6171091" y="5219018"/>
              <a:ext cx="846137" cy="76200"/>
            </a:xfrm>
            <a:custGeom>
              <a:avLst/>
              <a:gdLst>
                <a:gd name="T0" fmla="*/ 0 w 2304"/>
                <a:gd name="T1" fmla="*/ 173038 h 192"/>
                <a:gd name="T2" fmla="*/ 172111 w 2304"/>
                <a:gd name="T3" fmla="*/ 0 h 192"/>
                <a:gd name="T4" fmla="*/ 344223 w 2304"/>
                <a:gd name="T5" fmla="*/ 173038 h 192"/>
                <a:gd name="T6" fmla="*/ 516334 w 2304"/>
                <a:gd name="T7" fmla="*/ 0 h 192"/>
                <a:gd name="T8" fmla="*/ 688446 w 2304"/>
                <a:gd name="T9" fmla="*/ 173038 h 192"/>
                <a:gd name="T10" fmla="*/ 860557 w 2304"/>
                <a:gd name="T11" fmla="*/ 0 h 192"/>
                <a:gd name="T12" fmla="*/ 1032669 w 2304"/>
                <a:gd name="T13" fmla="*/ 173038 h 192"/>
                <a:gd name="T14" fmla="*/ 1204780 w 2304"/>
                <a:gd name="T15" fmla="*/ 0 h 192"/>
                <a:gd name="T16" fmla="*/ 1376891 w 2304"/>
                <a:gd name="T17" fmla="*/ 173038 h 192"/>
                <a:gd name="T18" fmla="*/ 1549003 w 2304"/>
                <a:gd name="T19" fmla="*/ 0 h 192"/>
                <a:gd name="T20" fmla="*/ 1721114 w 2304"/>
                <a:gd name="T21" fmla="*/ 173038 h 192"/>
                <a:gd name="T22" fmla="*/ 1893226 w 2304"/>
                <a:gd name="T23" fmla="*/ 0 h 192"/>
                <a:gd name="T24" fmla="*/ 2065337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" name="Group 9"/>
            <p:cNvGrpSpPr>
              <a:grpSpLocks/>
            </p:cNvGrpSpPr>
            <p:nvPr/>
          </p:nvGrpSpPr>
          <p:grpSpPr bwMode="auto">
            <a:xfrm rot="19219294" flipV="1">
              <a:off x="6813362" y="4747848"/>
              <a:ext cx="893642" cy="288575"/>
              <a:chOff x="1392" y="1488"/>
              <a:chExt cx="1584" cy="0"/>
            </a:xfrm>
          </p:grpSpPr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20"/>
            <p:cNvGrpSpPr>
              <a:grpSpLocks/>
            </p:cNvGrpSpPr>
            <p:nvPr/>
          </p:nvGrpSpPr>
          <p:grpSpPr bwMode="auto">
            <a:xfrm rot="2232040" flipH="1">
              <a:off x="6923388" y="5531315"/>
              <a:ext cx="844616" cy="46725"/>
              <a:chOff x="1392" y="1488"/>
              <a:chExt cx="1584" cy="0"/>
            </a:xfrm>
          </p:grpSpPr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917152" y="4891455"/>
                  <a:ext cx="455031" cy="379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52" y="4891455"/>
                  <a:ext cx="455031" cy="37954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641028" y="4495800"/>
                  <a:ext cx="534411" cy="379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028" y="4495800"/>
                  <a:ext cx="534411" cy="37954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41025" y="5638800"/>
                  <a:ext cx="529229" cy="379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025" y="5638800"/>
                  <a:ext cx="529229" cy="37954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86600" y="5029199"/>
                  <a:ext cx="629598" cy="379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sz="13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5029199"/>
                  <a:ext cx="629598" cy="37954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6823272" y="500744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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80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" y="3423660"/>
            <a:ext cx="1827621" cy="418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10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BDM (</a:t>
            </a:r>
            <a:r>
              <a:rPr lang="en-US" i="1" dirty="0" err="1" smtClean="0"/>
              <a:t>i</a:t>
            </a:r>
            <a:r>
              <a:rPr lang="en-US" dirty="0" err="1" smtClean="0"/>
              <a:t>BDM</a:t>
            </a:r>
            <a:r>
              <a:rPr lang="en-US" dirty="0" smtClean="0"/>
              <a:t>) at </a:t>
            </a:r>
            <a:r>
              <a:rPr lang="en-US" dirty="0" smtClean="0"/>
              <a:t>Large-Volume Detectors</a:t>
            </a:r>
            <a:endParaRPr lang="en-US" dirty="0"/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3657600" y="2165767"/>
            <a:ext cx="1882775" cy="1587"/>
            <a:chOff x="1392" y="1488"/>
            <a:chExt cx="1584" cy="0"/>
          </a:xfrm>
        </p:grpSpPr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5486400" y="2167354"/>
            <a:ext cx="1882775" cy="1587"/>
            <a:chOff x="1392" y="1488"/>
            <a:chExt cx="1584" cy="0"/>
          </a:xfrm>
        </p:grpSpPr>
        <p:sp>
          <p:nvSpPr>
            <p:cNvPr id="48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1774825" y="2167354"/>
            <a:ext cx="1882775" cy="1587"/>
            <a:chOff x="1392" y="1488"/>
            <a:chExt cx="1584" cy="0"/>
          </a:xfrm>
        </p:grpSpPr>
        <p:sp>
          <p:nvSpPr>
            <p:cNvPr id="51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Freeform 85"/>
          <p:cNvSpPr>
            <a:spLocks/>
          </p:cNvSpPr>
          <p:nvPr/>
        </p:nvSpPr>
        <p:spPr bwMode="auto">
          <a:xfrm rot="16200000">
            <a:off x="3124200" y="2548354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Freeform 85"/>
          <p:cNvSpPr>
            <a:spLocks/>
          </p:cNvSpPr>
          <p:nvPr/>
        </p:nvSpPr>
        <p:spPr bwMode="auto">
          <a:xfrm rot="13516126">
            <a:off x="5354878" y="2453803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" name="Group 5"/>
          <p:cNvGrpSpPr>
            <a:grpSpLocks/>
          </p:cNvGrpSpPr>
          <p:nvPr/>
        </p:nvGrpSpPr>
        <p:grpSpPr bwMode="auto">
          <a:xfrm rot="20163905" flipV="1">
            <a:off x="2472087" y="3157973"/>
            <a:ext cx="1143000" cy="76200"/>
            <a:chOff x="1392" y="1488"/>
            <a:chExt cx="1584" cy="0"/>
          </a:xfrm>
        </p:grpSpPr>
        <p:sp>
          <p:nvSpPr>
            <p:cNvPr id="56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"/>
          <p:cNvGrpSpPr>
            <a:grpSpLocks/>
          </p:cNvGrpSpPr>
          <p:nvPr/>
        </p:nvGrpSpPr>
        <p:grpSpPr bwMode="auto">
          <a:xfrm rot="1414906" flipV="1">
            <a:off x="3537683" y="3161102"/>
            <a:ext cx="1143000" cy="76200"/>
            <a:chOff x="1392" y="1488"/>
            <a:chExt cx="1584" cy="0"/>
          </a:xfrm>
        </p:grpSpPr>
        <p:sp>
          <p:nvSpPr>
            <p:cNvPr id="59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5"/>
          <p:cNvGrpSpPr>
            <a:grpSpLocks/>
          </p:cNvGrpSpPr>
          <p:nvPr/>
        </p:nvGrpSpPr>
        <p:grpSpPr bwMode="auto">
          <a:xfrm rot="20877077" flipV="1">
            <a:off x="6024436" y="2582296"/>
            <a:ext cx="1143000" cy="76200"/>
            <a:chOff x="1392" y="1488"/>
            <a:chExt cx="1584" cy="0"/>
          </a:xfrm>
        </p:grpSpPr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5"/>
          <p:cNvGrpSpPr>
            <a:grpSpLocks/>
          </p:cNvGrpSpPr>
          <p:nvPr/>
        </p:nvGrpSpPr>
        <p:grpSpPr bwMode="auto">
          <a:xfrm rot="11315086" flipV="1">
            <a:off x="6020515" y="2861837"/>
            <a:ext cx="1143000" cy="76200"/>
            <a:chOff x="1392" y="1488"/>
            <a:chExt cx="1584" cy="0"/>
          </a:xfrm>
        </p:grpSpPr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380921" y="3048000"/>
                <a:ext cx="3622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21" y="3048000"/>
                <a:ext cx="36227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81357" y="3048000"/>
                <a:ext cx="3622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57" y="3048000"/>
                <a:ext cx="36227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359962" y="270375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p:sp>
        <p:nvSpPr>
          <p:cNvPr id="83" name="TextBox 82"/>
          <p:cNvSpPr txBox="1"/>
          <p:nvPr/>
        </p:nvSpPr>
        <p:spPr>
          <a:xfrm>
            <a:off x="5839630" y="245453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p:sp>
        <p:nvSpPr>
          <p:cNvPr id="84" name="Oval 83"/>
          <p:cNvSpPr/>
          <p:nvPr/>
        </p:nvSpPr>
        <p:spPr>
          <a:xfrm>
            <a:off x="3124200" y="1981200"/>
            <a:ext cx="838200" cy="127370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982982" y="2793685"/>
                <a:ext cx="1092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82" y="2793685"/>
                <a:ext cx="1092671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311378" y="4757290"/>
            <a:ext cx="206954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urved Connector 91"/>
          <p:cNvCxnSpPr>
            <a:stCxn id="9" idx="0"/>
            <a:endCxn id="84" idx="2"/>
          </p:cNvCxnSpPr>
          <p:nvPr/>
        </p:nvCxnSpPr>
        <p:spPr>
          <a:xfrm rot="5400000" flipH="1" flipV="1">
            <a:off x="1769192" y="2068652"/>
            <a:ext cx="805607" cy="1904410"/>
          </a:xfrm>
          <a:prstGeom prst="curved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70290" y="4676001"/>
                <a:ext cx="20253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 smtClean="0"/>
                  <a:t> for electron)</a:t>
                </a:r>
                <a:endParaRPr lang="en-US" sz="1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0" y="4676001"/>
                <a:ext cx="2025363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3"/>
          <p:cNvSpPr/>
          <p:nvPr/>
        </p:nvSpPr>
        <p:spPr>
          <a:xfrm>
            <a:off x="5791200" y="170420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</a:rPr>
              <a:t>[</a:t>
            </a:r>
            <a:r>
              <a:rPr lang="en-US" sz="1200" b="1" dirty="0" smtClean="0">
                <a:solidFill>
                  <a:srgbClr val="E98517"/>
                </a:solidFill>
              </a:rPr>
              <a:t>DK</a:t>
            </a:r>
            <a:r>
              <a:rPr lang="en-US" sz="1200" dirty="0" smtClean="0">
                <a:solidFill>
                  <a:srgbClr val="E98517"/>
                </a:solidFill>
              </a:rPr>
              <a:t>, </a:t>
            </a:r>
            <a:r>
              <a:rPr lang="en-US" sz="1200" dirty="0">
                <a:solidFill>
                  <a:srgbClr val="E98517"/>
                </a:solidFill>
              </a:rPr>
              <a:t>Park, </a:t>
            </a:r>
            <a:r>
              <a:rPr lang="en-US" sz="1200" dirty="0" smtClean="0">
                <a:solidFill>
                  <a:srgbClr val="E98517"/>
                </a:solidFill>
              </a:rPr>
              <a:t>Shin</a:t>
            </a:r>
            <a:r>
              <a:rPr lang="en-US" sz="1200" dirty="0">
                <a:solidFill>
                  <a:srgbClr val="E98517"/>
                </a:solidFill>
              </a:rPr>
              <a:t> </a:t>
            </a:r>
            <a:r>
              <a:rPr lang="en-US" sz="1200" dirty="0" smtClean="0">
                <a:solidFill>
                  <a:srgbClr val="E98517"/>
                </a:solidFill>
              </a:rPr>
              <a:t>(</a:t>
            </a:r>
            <a:r>
              <a:rPr lang="en-US" sz="12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200" dirty="0" smtClean="0">
                <a:solidFill>
                  <a:srgbClr val="E98517"/>
                </a:solidFill>
              </a:rPr>
              <a:t>)]</a:t>
            </a:r>
            <a:endParaRPr lang="en-US" sz="1200" dirty="0"/>
          </a:p>
        </p:txBody>
      </p:sp>
      <p:sp>
        <p:nvSpPr>
          <p:cNvPr id="96" name="Oval 95"/>
          <p:cNvSpPr/>
          <p:nvPr/>
        </p:nvSpPr>
        <p:spPr>
          <a:xfrm>
            <a:off x="4191000" y="1774296"/>
            <a:ext cx="838200" cy="680238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Curved Connector 97"/>
          <p:cNvCxnSpPr>
            <a:stCxn id="4" idx="0"/>
            <a:endCxn id="96" idx="3"/>
          </p:cNvCxnSpPr>
          <p:nvPr/>
        </p:nvCxnSpPr>
        <p:spPr>
          <a:xfrm rot="16200000" flipV="1">
            <a:off x="3607321" y="3061346"/>
            <a:ext cx="1531536" cy="118673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 98"/>
          <p:cNvSpPr/>
          <p:nvPr/>
        </p:nvSpPr>
        <p:spPr>
          <a:xfrm>
            <a:off x="4596043" y="2197191"/>
            <a:ext cx="576869" cy="1142793"/>
          </a:xfrm>
          <a:custGeom>
            <a:avLst/>
            <a:gdLst>
              <a:gd name="connsiteX0" fmla="*/ 0 w 936411"/>
              <a:gd name="connsiteY0" fmla="*/ 1013077 h 1013077"/>
              <a:gd name="connsiteX1" fmla="*/ 486803 w 936411"/>
              <a:gd name="connsiteY1" fmla="*/ 743362 h 1013077"/>
              <a:gd name="connsiteX2" fmla="*/ 888086 w 936411"/>
              <a:gd name="connsiteY2" fmla="*/ 138147 h 1013077"/>
              <a:gd name="connsiteX3" fmla="*/ 914400 w 936411"/>
              <a:gd name="connsiteY3" fmla="*/ 0 h 101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411" h="1013077">
                <a:moveTo>
                  <a:pt x="0" y="1013077"/>
                </a:moveTo>
                <a:cubicBezTo>
                  <a:pt x="169394" y="951130"/>
                  <a:pt x="338789" y="889184"/>
                  <a:pt x="486803" y="743362"/>
                </a:cubicBezTo>
                <a:cubicBezTo>
                  <a:pt x="634817" y="597540"/>
                  <a:pt x="816820" y="262041"/>
                  <a:pt x="888086" y="138147"/>
                </a:cubicBezTo>
                <a:cubicBezTo>
                  <a:pt x="959352" y="14253"/>
                  <a:pt x="936876" y="7126"/>
                  <a:pt x="914400" y="0"/>
                </a:cubicBezTo>
              </a:path>
            </a:pathLst>
          </a:custGeom>
          <a:noFill/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Curved Connector 101"/>
          <p:cNvCxnSpPr>
            <a:stCxn id="13" idx="0"/>
            <a:endCxn id="99" idx="1"/>
          </p:cNvCxnSpPr>
          <p:nvPr/>
        </p:nvCxnSpPr>
        <p:spPr>
          <a:xfrm rot="16200000" flipV="1">
            <a:off x="4632402" y="3299267"/>
            <a:ext cx="1815641" cy="1288576"/>
          </a:xfrm>
          <a:prstGeom prst="curved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Brace 102"/>
          <p:cNvSpPr/>
          <p:nvPr/>
        </p:nvSpPr>
        <p:spPr>
          <a:xfrm rot="5400000">
            <a:off x="4399546" y="3654085"/>
            <a:ext cx="123520" cy="14232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221375" y="4427658"/>
                <a:ext cx="454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75" y="4427658"/>
                <a:ext cx="454996" cy="27699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4977647" y="5304600"/>
                <a:ext cx="38615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200" dirty="0" smtClean="0"/>
                  <a:t> (roughly) determines angular separation between the primary (target recoil) and the secondary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dirty="0" smtClean="0"/>
                  <a:t> pair) signals.</a:t>
                </a:r>
                <a:endParaRPr lang="en-US" sz="1200" dirty="0"/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647" y="5304600"/>
                <a:ext cx="3861553" cy="923330"/>
              </a:xfrm>
              <a:prstGeom prst="rect">
                <a:avLst/>
              </a:prstGeom>
              <a:blipFill rotWithShape="0"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val 118"/>
          <p:cNvSpPr/>
          <p:nvPr/>
        </p:nvSpPr>
        <p:spPr>
          <a:xfrm>
            <a:off x="5257800" y="2234176"/>
            <a:ext cx="622666" cy="501280"/>
          </a:xfrm>
          <a:prstGeom prst="ellipse">
            <a:avLst/>
          </a:prstGeom>
          <a:noFill/>
          <a:ln>
            <a:solidFill>
              <a:srgbClr val="E985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Curved Connector 120"/>
          <p:cNvCxnSpPr>
            <a:stCxn id="11" idx="1"/>
            <a:endCxn id="71" idx="2"/>
          </p:cNvCxnSpPr>
          <p:nvPr/>
        </p:nvCxnSpPr>
        <p:spPr>
          <a:xfrm rot="10800000">
            <a:off x="5525624" y="2700755"/>
            <a:ext cx="1179977" cy="947333"/>
          </a:xfrm>
          <a:prstGeom prst="curvedConnector2">
            <a:avLst/>
          </a:prstGeom>
          <a:ln w="19050">
            <a:solidFill>
              <a:srgbClr val="E985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16" y="3886451"/>
            <a:ext cx="2273417" cy="35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3" y="3816388"/>
            <a:ext cx="2860501" cy="908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3" y="4909691"/>
            <a:ext cx="2875527" cy="1320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8" y="6169598"/>
            <a:ext cx="831622" cy="202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2082907" cy="4381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03" y="4851375"/>
            <a:ext cx="2222614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11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Potential with </a:t>
            </a:r>
            <a:r>
              <a:rPr lang="en-US" i="1" dirty="0" smtClean="0"/>
              <a:t>e</a:t>
            </a:r>
            <a:r>
              <a:rPr lang="en-US" dirty="0" smtClean="0"/>
              <a:t>-scattering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657600" y="2165767"/>
            <a:ext cx="1882775" cy="1587"/>
            <a:chOff x="1392" y="1488"/>
            <a:chExt cx="1584" cy="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486400" y="2167354"/>
            <a:ext cx="1882775" cy="1587"/>
            <a:chOff x="1392" y="1488"/>
            <a:chExt cx="1584" cy="0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774825" y="2167354"/>
            <a:ext cx="1882775" cy="1587"/>
            <a:chOff x="1392" y="1488"/>
            <a:chExt cx="1584" cy="0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Freeform 85"/>
          <p:cNvSpPr>
            <a:spLocks/>
          </p:cNvSpPr>
          <p:nvPr/>
        </p:nvSpPr>
        <p:spPr bwMode="auto">
          <a:xfrm rot="16200000">
            <a:off x="3124200" y="2548354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85"/>
          <p:cNvSpPr>
            <a:spLocks/>
          </p:cNvSpPr>
          <p:nvPr/>
        </p:nvSpPr>
        <p:spPr bwMode="auto">
          <a:xfrm rot="13516126">
            <a:off x="5354878" y="2453803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 rot="20163905" flipV="1">
            <a:off x="2472087" y="3157973"/>
            <a:ext cx="1143000" cy="76200"/>
            <a:chOff x="1392" y="1488"/>
            <a:chExt cx="1584" cy="0"/>
          </a:xfrm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 rot="1414906" flipV="1">
            <a:off x="3537683" y="3161102"/>
            <a:ext cx="1143000" cy="76200"/>
            <a:chOff x="1392" y="1488"/>
            <a:chExt cx="1584" cy="0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 rot="20877077" flipV="1">
            <a:off x="6024436" y="2582296"/>
            <a:ext cx="1143000" cy="76200"/>
            <a:chOff x="1392" y="1488"/>
            <a:chExt cx="1584" cy="0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 rot="11315086" flipV="1">
            <a:off x="6020515" y="2861837"/>
            <a:ext cx="1143000" cy="76200"/>
            <a:chOff x="1392" y="1488"/>
            <a:chExt cx="1584" cy="0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80921" y="3048000"/>
                <a:ext cx="467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21" y="3048000"/>
                <a:ext cx="467115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81357" y="3048000"/>
                <a:ext cx="4671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57" y="3048000"/>
                <a:ext cx="467115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359962" y="270375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839630" y="245453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4800" y="4308203"/>
                <a:ext cx="85344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500" b="1" dirty="0" smtClean="0">
                    <a:solidFill>
                      <a:srgbClr val="FF0000"/>
                    </a:solidFill>
                  </a:rPr>
                  <a:t>GeV/sub-GeV mass </a:t>
                </a:r>
                <a:r>
                  <a:rPr lang="en-US" sz="1500" dirty="0" smtClean="0"/>
                  <a:t>and </a:t>
                </a:r>
                <a:r>
                  <a:rPr lang="en-US" sz="1500" b="1" dirty="0" smtClean="0">
                    <a:solidFill>
                      <a:srgbClr val="FF0000"/>
                    </a:solidFill>
                  </a:rPr>
                  <a:t>sizable boost factor </a:t>
                </a:r>
                <a:r>
                  <a:rPr lang="en-US" sz="1500" dirty="0" smtClean="0"/>
                  <a:t>of dark-sector particles preferred by kinematics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500" dirty="0" smtClean="0"/>
                  <a:t>-scattering preferred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500" dirty="0" smtClean="0"/>
                  <a:t> smaller threshold energy,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500" dirty="0" smtClean="0"/>
                  <a:t> as a fundamental particle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500" dirty="0" smtClean="0"/>
                  <a:t> from the secondary: </a:t>
                </a:r>
                <a:r>
                  <a:rPr lang="en-US" sz="1500" b="1" dirty="0" smtClean="0">
                    <a:solidFill>
                      <a:srgbClr val="0070C0"/>
                    </a:solidFill>
                  </a:rPr>
                  <a:t>highly collimated </a:t>
                </a:r>
                <a:r>
                  <a:rPr lang="en-US" sz="1500" dirty="0" smtClean="0"/>
                  <a:t>(not separable in most favored parameter region)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500" dirty="0" smtClean="0"/>
                  <a:t> from the primary: collimated, but separable with detectors of good angular resolution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500" dirty="0" smtClean="0"/>
                  <a:t>High chance to observe </a:t>
                </a:r>
                <a:r>
                  <a:rPr lang="en-US" sz="1500" b="1" dirty="0" smtClean="0">
                    <a:solidFill>
                      <a:srgbClr val="7030A0"/>
                    </a:solidFill>
                  </a:rPr>
                  <a:t>two separable charged tracks</a:t>
                </a:r>
                <a:endParaRPr lang="en-US" sz="1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08203"/>
                <a:ext cx="8534400" cy="1823576"/>
              </a:xfrm>
              <a:prstGeom prst="rect">
                <a:avLst/>
              </a:prstGeom>
              <a:blipFill rotWithShape="0">
                <a:blip r:embed="rId12"/>
                <a:stretch>
                  <a:fillRect l="-214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791200" y="170420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</a:rPr>
              <a:t>[</a:t>
            </a:r>
            <a:r>
              <a:rPr lang="en-US" sz="1200" b="1" dirty="0" smtClean="0">
                <a:solidFill>
                  <a:srgbClr val="E98517"/>
                </a:solidFill>
              </a:rPr>
              <a:t>DK</a:t>
            </a:r>
            <a:r>
              <a:rPr lang="en-US" sz="1200" dirty="0" smtClean="0">
                <a:solidFill>
                  <a:srgbClr val="E98517"/>
                </a:solidFill>
              </a:rPr>
              <a:t>, </a:t>
            </a:r>
            <a:r>
              <a:rPr lang="en-US" sz="1200" dirty="0">
                <a:solidFill>
                  <a:srgbClr val="E98517"/>
                </a:solidFill>
              </a:rPr>
              <a:t>Park, </a:t>
            </a:r>
            <a:r>
              <a:rPr lang="en-US" sz="1200" dirty="0" smtClean="0">
                <a:solidFill>
                  <a:srgbClr val="E98517"/>
                </a:solidFill>
              </a:rPr>
              <a:t>Shin</a:t>
            </a:r>
            <a:r>
              <a:rPr lang="en-US" sz="1200" dirty="0">
                <a:solidFill>
                  <a:srgbClr val="E98517"/>
                </a:solidFill>
              </a:rPr>
              <a:t> </a:t>
            </a:r>
            <a:r>
              <a:rPr lang="en-US" sz="1200" dirty="0" smtClean="0">
                <a:solidFill>
                  <a:srgbClr val="E98517"/>
                </a:solidFill>
              </a:rPr>
              <a:t>(</a:t>
            </a:r>
            <a:r>
              <a:rPr lang="en-US" sz="12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200" dirty="0" smtClean="0">
                <a:solidFill>
                  <a:srgbClr val="E98517"/>
                </a:solidFill>
              </a:rPr>
              <a:t>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42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12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Potential with </a:t>
            </a:r>
            <a:r>
              <a:rPr lang="en-US" i="1" dirty="0" smtClean="0"/>
              <a:t>p</a:t>
            </a:r>
            <a:r>
              <a:rPr lang="en-US" dirty="0" smtClean="0"/>
              <a:t>-scattering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308203"/>
                <a:ext cx="85344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500" b="1" dirty="0" smtClean="0">
                    <a:solidFill>
                      <a:srgbClr val="FF0000"/>
                    </a:solidFill>
                  </a:rPr>
                  <a:t>GeV/sub-GeV mass </a:t>
                </a:r>
                <a:r>
                  <a:rPr lang="en-US" sz="1500" dirty="0" smtClean="0"/>
                  <a:t>and </a:t>
                </a:r>
                <a:r>
                  <a:rPr lang="en-US" sz="1500" b="1" dirty="0" smtClean="0">
                    <a:solidFill>
                      <a:srgbClr val="FF0000"/>
                    </a:solidFill>
                  </a:rPr>
                  <a:t>decent boost factor </a:t>
                </a:r>
                <a:r>
                  <a:rPr lang="en-US" sz="1500" dirty="0" smtClean="0"/>
                  <a:t>of dark-sector particles preferred by kinematics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500" dirty="0" smtClean="0"/>
                  <a:t>(Typically) Larger threshold energy,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500" dirty="0" smtClean="0"/>
                  <a:t> could be broken apart, atomic form factor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500" dirty="0" smtClean="0"/>
                  <a:t> from the secondary: </a:t>
                </a:r>
                <a:r>
                  <a:rPr lang="en-US" sz="1500" b="1" dirty="0" smtClean="0">
                    <a:solidFill>
                      <a:srgbClr val="0070C0"/>
                    </a:solidFill>
                  </a:rPr>
                  <a:t> separated </a:t>
                </a:r>
                <a:endParaRPr lang="en-US" sz="1500" dirty="0" smtClean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500" dirty="0" smtClean="0"/>
                  <a:t> from the primary: </a:t>
                </a:r>
                <a:r>
                  <a:rPr lang="en-US" sz="1500" b="1" dirty="0">
                    <a:solidFill>
                      <a:srgbClr val="0070C0"/>
                    </a:solidFill>
                  </a:rPr>
                  <a:t>separated </a:t>
                </a:r>
                <a:r>
                  <a:rPr lang="en-US" sz="1500" dirty="0" smtClean="0"/>
                  <a:t>from the secondary particles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500" dirty="0" smtClean="0"/>
                  <a:t>High chance to observe </a:t>
                </a:r>
                <a:r>
                  <a:rPr lang="en-US" sz="1500" b="1" dirty="0" smtClean="0">
                    <a:solidFill>
                      <a:srgbClr val="7030A0"/>
                    </a:solidFill>
                  </a:rPr>
                  <a:t>three separable charged tracks</a:t>
                </a:r>
                <a:endParaRPr lang="en-US" sz="1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08203"/>
                <a:ext cx="8534400" cy="1823576"/>
              </a:xfrm>
              <a:prstGeom prst="rect">
                <a:avLst/>
              </a:prstGeom>
              <a:blipFill rotWithShape="0">
                <a:blip r:embed="rId2"/>
                <a:stretch>
                  <a:fillRect l="-214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57600" y="2165767"/>
            <a:ext cx="1882775" cy="1587"/>
            <a:chOff x="1392" y="1488"/>
            <a:chExt cx="1584" cy="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486400" y="2167354"/>
            <a:ext cx="1882775" cy="1587"/>
            <a:chOff x="1392" y="1488"/>
            <a:chExt cx="1584" cy="0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774825" y="2167354"/>
            <a:ext cx="1882775" cy="1587"/>
            <a:chOff x="1392" y="1488"/>
            <a:chExt cx="1584" cy="0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reeform 85"/>
          <p:cNvSpPr>
            <a:spLocks/>
          </p:cNvSpPr>
          <p:nvPr/>
        </p:nvSpPr>
        <p:spPr bwMode="auto">
          <a:xfrm rot="16200000">
            <a:off x="3124200" y="2548354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85"/>
          <p:cNvSpPr>
            <a:spLocks/>
          </p:cNvSpPr>
          <p:nvPr/>
        </p:nvSpPr>
        <p:spPr bwMode="auto">
          <a:xfrm rot="13516126">
            <a:off x="5354878" y="2453803"/>
            <a:ext cx="838199" cy="76201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 rot="20163905" flipV="1">
            <a:off x="2472087" y="3157973"/>
            <a:ext cx="1143000" cy="76200"/>
            <a:chOff x="1392" y="1488"/>
            <a:chExt cx="1584" cy="0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 rot="1414906" flipV="1">
            <a:off x="3537683" y="3161102"/>
            <a:ext cx="1143000" cy="76200"/>
            <a:chOff x="1392" y="1488"/>
            <a:chExt cx="1584" cy="0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/>
          </p:cNvGrpSpPr>
          <p:nvPr/>
        </p:nvGrpSpPr>
        <p:grpSpPr bwMode="auto">
          <a:xfrm rot="20877077" flipV="1">
            <a:off x="6024436" y="2582296"/>
            <a:ext cx="1143000" cy="76200"/>
            <a:chOff x="1392" y="1488"/>
            <a:chExt cx="1584" cy="0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5"/>
          <p:cNvGrpSpPr>
            <a:grpSpLocks/>
          </p:cNvGrpSpPr>
          <p:nvPr/>
        </p:nvGrpSpPr>
        <p:grpSpPr bwMode="auto">
          <a:xfrm rot="11315086" flipV="1">
            <a:off x="6020515" y="2861837"/>
            <a:ext cx="1143000" cy="76200"/>
            <a:chOff x="1392" y="1488"/>
            <a:chExt cx="1584" cy="0"/>
          </a:xfrm>
        </p:grpSpPr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62200"/>
                <a:ext cx="383246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362200"/>
                <a:ext cx="38324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80921" y="3048000"/>
                <a:ext cx="352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21" y="3048000"/>
                <a:ext cx="352276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81357" y="3048000"/>
                <a:ext cx="352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57" y="3048000"/>
                <a:ext cx="352276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319754"/>
                <a:ext cx="467116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884" y="2819400"/>
                <a:ext cx="467116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359962" y="270375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839630" y="2454533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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828800"/>
                <a:ext cx="440955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34" y="1828800"/>
                <a:ext cx="440955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828800"/>
                <a:ext cx="445698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791200" y="1704201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</a:rPr>
              <a:t>[</a:t>
            </a:r>
            <a:r>
              <a:rPr lang="en-US" sz="1200" b="1" dirty="0" smtClean="0">
                <a:solidFill>
                  <a:srgbClr val="E98517"/>
                </a:solidFill>
              </a:rPr>
              <a:t>DK</a:t>
            </a:r>
            <a:r>
              <a:rPr lang="en-US" sz="1200" dirty="0" smtClean="0">
                <a:solidFill>
                  <a:srgbClr val="E98517"/>
                </a:solidFill>
              </a:rPr>
              <a:t>, </a:t>
            </a:r>
            <a:r>
              <a:rPr lang="en-US" sz="1200" dirty="0">
                <a:solidFill>
                  <a:srgbClr val="E98517"/>
                </a:solidFill>
              </a:rPr>
              <a:t>Park, </a:t>
            </a:r>
            <a:r>
              <a:rPr lang="en-US" sz="1200" dirty="0" smtClean="0">
                <a:solidFill>
                  <a:srgbClr val="E98517"/>
                </a:solidFill>
              </a:rPr>
              <a:t>Shin</a:t>
            </a:r>
            <a:r>
              <a:rPr lang="en-US" sz="1200" dirty="0">
                <a:solidFill>
                  <a:srgbClr val="E98517"/>
                </a:solidFill>
              </a:rPr>
              <a:t> </a:t>
            </a:r>
            <a:r>
              <a:rPr lang="en-US" sz="1200" dirty="0" smtClean="0">
                <a:solidFill>
                  <a:srgbClr val="E98517"/>
                </a:solidFill>
              </a:rPr>
              <a:t>(</a:t>
            </a:r>
            <a:r>
              <a:rPr lang="en-US" sz="12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200" dirty="0" smtClean="0">
                <a:solidFill>
                  <a:srgbClr val="E98517"/>
                </a:solidFill>
              </a:rPr>
              <a:t>)]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04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13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77228"/>
            <a:ext cx="4876800" cy="2127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2236111"/>
            <a:ext cx="8534400" cy="2793089"/>
            <a:chOff x="304800" y="2839637"/>
            <a:chExt cx="8534400" cy="279308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313500" y="3677837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13500" y="3246949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971800" y="2839637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971800" y="3068237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71800" y="3246948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71800" y="3449236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71800" y="3677836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657600" y="3677837"/>
              <a:ext cx="304800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4800" y="4839945"/>
                  <a:ext cx="8534400" cy="7927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q"/>
                  </a:pPr>
                  <a:r>
                    <a:rPr lang="en-US" sz="1600" dirty="0" smtClean="0"/>
                    <a:t>Recall, in a minimal boosted DM scenario, if flux over the whole sky </a:t>
                  </a:r>
                  <a:r>
                    <a:rPr lang="en-US" sz="1600" dirty="0"/>
                    <a:t>is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US" sz="1600" dirty="0"/>
                    <a:t>, it is </a:t>
                  </a:r>
                  <a:r>
                    <a:rPr lang="en-US" sz="1600" b="1" dirty="0">
                      <a:solidFill>
                        <a:srgbClr val="0070C0"/>
                      </a:solidFill>
                    </a:rPr>
                    <a:t>promising and achievable</a:t>
                  </a:r>
                  <a:r>
                    <a:rPr lang="en-US" sz="1600" dirty="0" smtClean="0"/>
                    <a:t>! </a:t>
                  </a: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839945"/>
                  <a:ext cx="8534400" cy="79278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6"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401949"/>
                  </p:ext>
                </p:extLst>
              </p:nvPr>
            </p:nvGraphicFramePr>
            <p:xfrm>
              <a:off x="5693633" y="1752600"/>
              <a:ext cx="3145567" cy="1225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7167"/>
                    <a:gridCol w="609600"/>
                    <a:gridCol w="609600"/>
                    <a:gridCol w="609600"/>
                    <a:gridCol w="609600"/>
                  </a:tblGrid>
                  <a:tr h="262196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-ref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-ref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0.14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-ref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-ref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sz="1400" b="0" u="non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8401949"/>
                  </p:ext>
                </p:extLst>
              </p:nvPr>
            </p:nvGraphicFramePr>
            <p:xfrm>
              <a:off x="5693633" y="1752600"/>
              <a:ext cx="3145567" cy="12252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7167"/>
                    <a:gridCol w="609600"/>
                    <a:gridCol w="609600"/>
                    <a:gridCol w="609600"/>
                    <a:gridCol w="609600"/>
                  </a:tblGrid>
                  <a:tr h="262196"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7000" r="-304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4851" r="-20099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8000" r="-103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18000" r="-3000" b="-400000"/>
                          </a:stretch>
                        </a:blip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862" t="-107500" r="-348276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7000" t="-107500" r="-30400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4851" t="-107500" r="-20099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8000" t="-107500" r="-10300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18000" t="-107500" r="-3000" b="-330000"/>
                          </a:stretch>
                        </a:blip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862" t="-207500" r="-348276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7000" t="-207500" r="-3040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4851" t="-207500" r="-20099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8000" t="-207500" r="-1030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18000" t="-207500" r="-3000" b="-230000"/>
                          </a:stretch>
                        </a:blip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862" t="-315385" r="-348276" b="-1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17000" t="-315385" r="-304000" b="-1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14851" t="-315385" r="-200990" b="-1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8000" t="-315385" r="-103000" b="-1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418000" t="-315385" r="-3000" b="-135897"/>
                          </a:stretch>
                        </a:blipFill>
                      </a:tcPr>
                    </a:tc>
                  </a:tr>
                  <a:tr h="240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blipFill rotWithShape="0">
                          <a:blip r:embed="rId4"/>
                          <a:stretch>
                            <a:fillRect l="-862" t="-405000" r="-348276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mpd="sng">
                          <a:noFill/>
                        </a:lnT>
                        <a:blipFill rotWithShape="0">
                          <a:blip r:embed="rId4"/>
                          <a:stretch>
                            <a:fillRect l="-117000" t="-405000" r="-30400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blipFill rotWithShape="0">
                          <a:blip r:embed="rId4"/>
                          <a:stretch>
                            <a:fillRect l="-214851" t="-405000" r="-20099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blipFill rotWithShape="0">
                          <a:blip r:embed="rId4"/>
                          <a:stretch>
                            <a:fillRect l="-318000" t="-405000" r="-103000" b="-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blipFill rotWithShape="0">
                          <a:blip r:embed="rId4"/>
                          <a:stretch>
                            <a:fillRect l="-418000" t="-405000" r="-3000" b="-3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638800" y="2977874"/>
                <a:ext cx="3200400" cy="1032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1200" dirty="0" smtClean="0"/>
                  <a:t> for all reference points</a:t>
                </a: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: boost factor of boosted DM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 smtClean="0"/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sz="1200" dirty="0" smtClean="0"/>
                  <a:t>“Zero” background assumed</a:t>
                </a:r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sz="1200" dirty="0" smtClean="0"/>
                  <a:t>Every mass in GeV</a:t>
                </a:r>
                <a:endParaRPr lang="en-US" sz="1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977874"/>
                <a:ext cx="3200400" cy="1032077"/>
              </a:xfrm>
              <a:prstGeom prst="rect">
                <a:avLst/>
              </a:prstGeom>
              <a:blipFill rotWithShape="0">
                <a:blip r:embed="rId5"/>
                <a:stretch>
                  <a:fillRect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1"/>
          <p:cNvSpPr/>
          <p:nvPr/>
        </p:nvSpPr>
        <p:spPr>
          <a:xfrm>
            <a:off x="304800" y="5065066"/>
            <a:ext cx="8534400" cy="6893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600" dirty="0" smtClean="0">
                <a:ln w="0"/>
                <a:solidFill>
                  <a:srgbClr val="FF0000"/>
                </a:solidFill>
                <a:sym typeface="Symbol" panose="05050102010706020507" pitchFamily="18" charset="2"/>
              </a:rPr>
              <a:t>Comparable/better signal sensitivity at DUNE</a:t>
            </a:r>
            <a:r>
              <a:rPr lang="en-US" altLang="ko-KR" sz="1600" dirty="0" smtClean="0">
                <a:ln w="0"/>
                <a:sym typeface="Symbol" panose="05050102010706020507" pitchFamily="18" charset="2"/>
              </a:rPr>
              <a:t>!  More investigation needed! </a:t>
            </a:r>
            <a:r>
              <a:rPr lang="en-US" sz="1100" dirty="0">
                <a:solidFill>
                  <a:srgbClr val="E98517"/>
                </a:solidFill>
              </a:rPr>
              <a:t>[De </a:t>
            </a:r>
            <a:r>
              <a:rPr lang="en-US" sz="1100" dirty="0" err="1">
                <a:solidFill>
                  <a:srgbClr val="E98517"/>
                </a:solidFill>
              </a:rPr>
              <a:t>Roeck</a:t>
            </a:r>
            <a:r>
              <a:rPr lang="en-US" sz="1100" dirty="0">
                <a:solidFill>
                  <a:srgbClr val="E98517"/>
                </a:solidFill>
              </a:rPr>
              <a:t>, </a:t>
            </a:r>
            <a:r>
              <a:rPr lang="en-US" sz="1100" b="1" dirty="0">
                <a:solidFill>
                  <a:srgbClr val="E98517"/>
                </a:solidFill>
              </a:rPr>
              <a:t>DK</a:t>
            </a:r>
            <a:r>
              <a:rPr lang="en-US" sz="1100" dirty="0">
                <a:solidFill>
                  <a:srgbClr val="E98517"/>
                </a:solidFill>
              </a:rPr>
              <a:t>, </a:t>
            </a:r>
            <a:r>
              <a:rPr lang="en-US" sz="1100" dirty="0" err="1">
                <a:solidFill>
                  <a:srgbClr val="E98517"/>
                </a:solidFill>
              </a:rPr>
              <a:t>Moghaddam</a:t>
            </a:r>
            <a:r>
              <a:rPr lang="en-US" sz="1100" dirty="0">
                <a:solidFill>
                  <a:srgbClr val="E98517"/>
                </a:solidFill>
              </a:rPr>
              <a:t>, Park, Shin, Whitehead, in progress</a:t>
            </a:r>
            <a:r>
              <a:rPr lang="en-US" sz="1100" dirty="0" smtClean="0">
                <a:solidFill>
                  <a:srgbClr val="E98517"/>
                </a:solidFill>
              </a:rPr>
              <a:t>]</a:t>
            </a:r>
            <a:endParaRPr lang="en-US" sz="1100" dirty="0">
              <a:solidFill>
                <a:srgbClr val="E9851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87395" y="3837801"/>
            <a:ext cx="3746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E98517"/>
                </a:solidFill>
              </a:rPr>
              <a:t>[</a:t>
            </a:r>
            <a:r>
              <a:rPr lang="en-US" sz="1200" b="1" dirty="0" smtClean="0">
                <a:solidFill>
                  <a:srgbClr val="E98517"/>
                </a:solidFill>
              </a:rPr>
              <a:t>DK</a:t>
            </a:r>
            <a:r>
              <a:rPr lang="en-US" sz="1200" dirty="0" smtClean="0">
                <a:solidFill>
                  <a:srgbClr val="E98517"/>
                </a:solidFill>
              </a:rPr>
              <a:t>, </a:t>
            </a:r>
            <a:r>
              <a:rPr lang="en-US" sz="1200" dirty="0" smtClean="0">
                <a:solidFill>
                  <a:srgbClr val="E98517"/>
                </a:solidFill>
              </a:rPr>
              <a:t>Park</a:t>
            </a:r>
            <a:r>
              <a:rPr lang="en-US" sz="1200" dirty="0">
                <a:solidFill>
                  <a:srgbClr val="E98517"/>
                </a:solidFill>
              </a:rPr>
              <a:t>, </a:t>
            </a:r>
            <a:r>
              <a:rPr lang="en-US" sz="1200" dirty="0" smtClean="0">
                <a:solidFill>
                  <a:srgbClr val="E98517"/>
                </a:solidFill>
              </a:rPr>
              <a:t>Shin</a:t>
            </a:r>
            <a:r>
              <a:rPr lang="en-US" sz="1200" dirty="0">
                <a:solidFill>
                  <a:srgbClr val="E98517"/>
                </a:solidFill>
              </a:rPr>
              <a:t> </a:t>
            </a:r>
            <a:r>
              <a:rPr lang="en-US" sz="1200" dirty="0" smtClean="0">
                <a:solidFill>
                  <a:srgbClr val="E98517"/>
                </a:solidFill>
              </a:rPr>
              <a:t>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200" dirty="0" smtClean="0">
                <a:solidFill>
                  <a:srgbClr val="E98517"/>
                </a:solidFill>
              </a:rPr>
              <a:t>)</a:t>
            </a:r>
            <a:r>
              <a:rPr lang="en-US" sz="1200" dirty="0" smtClean="0">
                <a:solidFill>
                  <a:srgbClr val="E98517"/>
                </a:solidFill>
              </a:rPr>
              <a:t>]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609600" y="2590800"/>
            <a:ext cx="4191000" cy="5612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14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Applications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868351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4426" y="3729851"/>
            <a:ext cx="6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Surface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1" y="4176765"/>
            <a:ext cx="713056" cy="1055558"/>
          </a:xfrm>
          <a:prstGeom prst="rect">
            <a:avLst/>
          </a:prstGeom>
        </p:spPr>
      </p:pic>
      <p:pic>
        <p:nvPicPr>
          <p:cNvPr id="2050" name="Picture 2" descr="Image result for CUORE experi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9" y="5148314"/>
            <a:ext cx="819615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arkside experi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61688"/>
            <a:ext cx="632585" cy="10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48414" y="3870492"/>
                <a:ext cx="6190785" cy="253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/>
                  <a:t>Similar physics opportunities at conventional WIMP detectors or (small-volume) neutrino detectors, e.g., Xenon, </a:t>
                </a:r>
                <a:r>
                  <a:rPr lang="en-US" sz="1300" dirty="0" err="1" smtClean="0"/>
                  <a:t>DarkSide</a:t>
                </a:r>
                <a:r>
                  <a:rPr lang="en-US" sz="1300" dirty="0" smtClean="0"/>
                  <a:t>, CUORE, etc.</a:t>
                </a:r>
                <a:endParaRPr lang="en-US" sz="1300" dirty="0" smtClean="0"/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ea typeface="Cambria Math" panose="02040503050406030204" pitchFamily="18" charset="0"/>
                  </a:rPr>
                  <a:t>Challenge: “small” volume w.r.t the flux of boosted DM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ea typeface="Cambria Math" panose="02040503050406030204" pitchFamily="18" charset="0"/>
                  </a:rPr>
                  <a:t>Solution: m</a:t>
                </a:r>
                <a:r>
                  <a:rPr lang="en-US" sz="1300" dirty="0" smtClean="0"/>
                  <a:t>odel modification to increase the flux </a:t>
                </a:r>
              </a:p>
              <a:p>
                <a:pPr marL="285750"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1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US" sz="1300" dirty="0" smtClean="0"/>
              </a:p>
              <a:p>
                <a:pPr marL="571500" lvl="1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1300" dirty="0" smtClean="0"/>
                  <a:t>Good resolution, sensitivity to low-energy (MeV-range) signals</a:t>
                </a:r>
                <a:endParaRPr lang="en-US" sz="1300" dirty="0"/>
              </a:p>
              <a:p>
                <a:pPr marL="571500" lvl="1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1300" dirty="0" smtClean="0"/>
                  <a:t>Phenomenological study at WIMP detectors with their detector specifics considered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Giudice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b="1" dirty="0" smtClean="0">
                    <a:solidFill>
                      <a:srgbClr val="E98517"/>
                    </a:solidFill>
                  </a:rPr>
                  <a:t>DK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Park, Shin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414" y="3870492"/>
                <a:ext cx="6190785" cy="2530308"/>
              </a:xfrm>
              <a:prstGeom prst="rect">
                <a:avLst/>
              </a:prstGeom>
              <a:blipFill rotWithShape="0">
                <a:blip r:embed="rId5"/>
                <a:stretch>
                  <a:fillRect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Image result for MicroBoone experi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94" y="2641104"/>
            <a:ext cx="9747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rotoDU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28" y="2448064"/>
            <a:ext cx="744501" cy="8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97632" y="1947411"/>
            <a:ext cx="258265" cy="533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80290" y="1850889"/>
            <a:ext cx="29350" cy="6517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2" idx="1"/>
          </p:cNvCxnSpPr>
          <p:nvPr/>
        </p:nvCxnSpPr>
        <p:spPr>
          <a:xfrm flipH="1">
            <a:off x="1277534" y="2037474"/>
            <a:ext cx="112938" cy="4926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04129" y="2004744"/>
            <a:ext cx="141914" cy="40933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645734" y="1908513"/>
            <a:ext cx="239395" cy="5246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0"/>
          </p:cNvCxnSpPr>
          <p:nvPr/>
        </p:nvCxnSpPr>
        <p:spPr>
          <a:xfrm>
            <a:off x="2040532" y="1884048"/>
            <a:ext cx="5747" cy="56401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457200" y="1808990"/>
            <a:ext cx="1866543" cy="228728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SKY</a:t>
            </a:r>
            <a:endParaRPr 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672689" y="1676400"/>
                <a:ext cx="6166511" cy="214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/>
                  <a:t>Similar physics opportunities at surface-based detectors, e.g., </a:t>
                </a:r>
                <a:r>
                  <a:rPr lang="en-US" sz="1300" dirty="0" err="1" smtClean="0"/>
                  <a:t>NO</a:t>
                </a:r>
                <a14:m>
                  <m:oMath xmlns:m="http://schemas.openxmlformats.org/officeDocument/2006/math">
                    <m:r>
                      <a:rPr lang="en-US" sz="13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300" dirty="0" err="1" smtClean="0"/>
                  <a:t>A</a:t>
                </a:r>
                <a:r>
                  <a:rPr lang="en-US" sz="1300" dirty="0" smtClean="0"/>
                  <a:t>, SBN Program, </a:t>
                </a:r>
                <a:r>
                  <a:rPr lang="en-US" sz="1300" dirty="0" err="1" smtClean="0"/>
                  <a:t>ProtoDUNE</a:t>
                </a:r>
                <a:r>
                  <a:rPr lang="en-US" sz="1300" dirty="0" smtClean="0"/>
                  <a:t>, etc.</a:t>
                </a:r>
                <a:endParaRPr lang="en-US" sz="1300" dirty="0" smtClean="0"/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ea typeface="Cambria Math" panose="02040503050406030204" pitchFamily="18" charset="0"/>
                  </a:rPr>
                  <a:t>Challenge: </a:t>
                </a:r>
                <a:r>
                  <a:rPr lang="en-US" sz="13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enormous cosmic-origin backgrounds </a:t>
                </a:r>
                <a:r>
                  <a:rPr lang="en-US" sz="1300" dirty="0" smtClean="0">
                    <a:ea typeface="Cambria Math" panose="02040503050406030204" pitchFamily="18" charset="0"/>
                  </a:rPr>
                  <a:t>(typically from muons)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1300" dirty="0" smtClean="0">
                    <a:ea typeface="Cambria Math" panose="02040503050406030204" pitchFamily="18" charset="0"/>
                  </a:rPr>
                  <a:t>Solution</a:t>
                </a:r>
                <a:endParaRPr lang="en-US" sz="1300" dirty="0" smtClean="0"/>
              </a:p>
              <a:p>
                <a:pPr marL="571500" lvl="1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1300" dirty="0" smtClean="0"/>
                  <a:t>Many signal features of </a:t>
                </a:r>
                <a:r>
                  <a:rPr lang="en-US" sz="1300" i="1" dirty="0" err="1" smtClean="0"/>
                  <a:t>i</a:t>
                </a:r>
                <a:r>
                  <a:rPr lang="en-US" sz="1300" dirty="0" err="1" smtClean="0"/>
                  <a:t>BDM</a:t>
                </a:r>
                <a:r>
                  <a:rPr lang="en-US" sz="1300" dirty="0" smtClean="0"/>
                  <a:t>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[Chatterjee, </a:t>
                </a:r>
                <a:r>
                  <a:rPr lang="en-US" sz="1100" b="1" dirty="0" smtClean="0">
                    <a:solidFill>
                      <a:srgbClr val="E98517"/>
                    </a:solidFill>
                  </a:rPr>
                  <a:t>DK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 et al.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  <a:p>
                <a:pPr marL="571500" lvl="1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1300" dirty="0" smtClean="0"/>
                  <a:t>“Earth Shielding” for elastic BDM (at the cost of half statistics)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b="1" dirty="0" smtClean="0">
                    <a:solidFill>
                      <a:srgbClr val="E98517"/>
                    </a:solidFill>
                  </a:rPr>
                  <a:t>DK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Kong, Park, Shin in progress]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89" y="1676400"/>
                <a:ext cx="6166511" cy="21467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15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(In)elastic BDM Searches in Various Experiments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5400" y="2065724"/>
            <a:ext cx="0" cy="3581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25229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30563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5897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41231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46565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5189924"/>
            <a:ext cx="7239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5298" y="237052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200" dirty="0" smtClean="0"/>
              <a:t> GeV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2242" y="290392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/>
              <a:t> GeV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59186" y="3437324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/>
              <a:t> GeV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6251" y="3970724"/>
            <a:ext cx="76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200" dirty="0" smtClean="0"/>
              <a:t> MeV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3195" y="4504124"/>
            <a:ext cx="68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/>
              <a:t> MeV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0140" y="5037524"/>
            <a:ext cx="612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/>
              <a:t> MeV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47800" y="5647124"/>
            <a:ext cx="32766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81600" y="5647124"/>
            <a:ext cx="32766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6200000">
            <a:off x="1842701" y="4337824"/>
            <a:ext cx="16486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E98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Borexino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6200000">
            <a:off x="976700" y="4718823"/>
            <a:ext cx="1247001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CUORE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1243400" y="4680723"/>
            <a:ext cx="1323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Xe-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T, LZ, </a:t>
            </a:r>
            <a:r>
              <a:rPr lang="en-US" sz="1200" dirty="0" err="1" smtClean="0">
                <a:solidFill>
                  <a:schemeClr val="tx1"/>
                </a:solidFill>
              </a:rPr>
              <a:t>DarkSide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6200000">
            <a:off x="2247901" y="3475422"/>
            <a:ext cx="1600199" cy="45720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SBN Program, </a:t>
            </a:r>
            <a:r>
              <a:rPr lang="en-US" sz="1200" dirty="0" err="1" smtClean="0">
                <a:solidFill>
                  <a:schemeClr val="tx1"/>
                </a:solidFill>
              </a:rPr>
              <a:t>ProtoDUNE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6200000">
            <a:off x="2479674" y="3167445"/>
            <a:ext cx="2438403" cy="23495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DUNE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16200000">
            <a:off x="3275613" y="2820387"/>
            <a:ext cx="2370525" cy="234948"/>
          </a:xfrm>
          <a:prstGeom prst="ellipse">
            <a:avLst/>
          </a:prstGeom>
          <a:solidFill>
            <a:schemeClr val="bg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Hyper-K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5666601"/>
            <a:ext cx="146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(Fiducial) volume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17145" y="5666601"/>
            <a:ext cx="507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large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40667" y="5666600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small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966000" y="5666600"/>
            <a:ext cx="172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Angular/position res.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945495" y="5666600"/>
            <a:ext cx="51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good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74467" y="566659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poor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 rot="16200000">
            <a:off x="4738301" y="4337823"/>
            <a:ext cx="1648598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E98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Borexino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6200000">
            <a:off x="6756400" y="3157925"/>
            <a:ext cx="2438403" cy="25400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DUNE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 rot="16200000">
            <a:off x="7048497" y="3475423"/>
            <a:ext cx="1600205" cy="45720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SBN Program, </a:t>
            </a:r>
            <a:r>
              <a:rPr lang="en-US" sz="1200" dirty="0" err="1" smtClean="0">
                <a:solidFill>
                  <a:schemeClr val="tx1"/>
                </a:solidFill>
              </a:rPr>
              <a:t>ProtoDUNE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 rot="16200000">
            <a:off x="7491799" y="4680722"/>
            <a:ext cx="1323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Xe-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T, LZ, </a:t>
            </a:r>
            <a:r>
              <a:rPr lang="en-US" sz="1200" dirty="0" err="1" smtClean="0">
                <a:solidFill>
                  <a:schemeClr val="tx1"/>
                </a:solidFill>
              </a:rPr>
              <a:t>DarkSide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16200000">
            <a:off x="5257801" y="4580324"/>
            <a:ext cx="1523999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CUORE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510" y="1752600"/>
            <a:ext cx="101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Energy of</a:t>
            </a:r>
          </a:p>
          <a:p>
            <a:pPr algn="ctr"/>
            <a:r>
              <a:rPr lang="en-US" sz="1200" dirty="0" smtClean="0"/>
              <a:t>boosted DM</a:t>
            </a:r>
            <a:endParaRPr lang="en-US" sz="1200" dirty="0"/>
          </a:p>
        </p:txBody>
      </p:sp>
      <p:sp>
        <p:nvSpPr>
          <p:cNvPr id="44" name="직사각형 11"/>
          <p:cNvSpPr/>
          <p:nvPr/>
        </p:nvSpPr>
        <p:spPr>
          <a:xfrm>
            <a:off x="934041" y="6031468"/>
            <a:ext cx="73017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600" dirty="0" smtClean="0">
                <a:ln w="12700">
                  <a:noFill/>
                  <a:prstDash val="solid"/>
                </a:ln>
                <a:cs typeface="MV Boli" panose="02000500030200090000" pitchFamily="2" charset="0"/>
              </a:rPr>
              <a:t>Detectors are </a:t>
            </a:r>
            <a:r>
              <a:rPr lang="en-US" altLang="ko-KR" sz="1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cs typeface="MV Boli" panose="02000500030200090000" pitchFamily="2" charset="0"/>
              </a:rPr>
              <a:t>complementary</a:t>
            </a:r>
            <a:r>
              <a:rPr lang="en-US" altLang="ko-KR" sz="1600" dirty="0" smtClean="0">
                <a:ln w="12700">
                  <a:noFill/>
                  <a:prstDash val="solid"/>
                </a:ln>
                <a:cs typeface="MV Boli" panose="02000500030200090000" pitchFamily="2" charset="0"/>
              </a:rPr>
              <a:t> to one another rather than superior to the others!</a:t>
            </a:r>
            <a:endParaRPr lang="en-US" altLang="ko-KR" sz="1600" dirty="0">
              <a:ln w="12700">
                <a:noFill/>
                <a:prstDash val="solid"/>
              </a:ln>
              <a:cs typeface="MV Boli" panose="02000500030200090000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 rot="16200000">
            <a:off x="2628897" y="2942021"/>
            <a:ext cx="2057403" cy="304800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Super-K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rot="16200000">
            <a:off x="5936263" y="2820389"/>
            <a:ext cx="2370525" cy="234948"/>
          </a:xfrm>
          <a:prstGeom prst="ellipse">
            <a:avLst/>
          </a:prstGeom>
          <a:solidFill>
            <a:schemeClr val="bg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Hyper-K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16200000">
            <a:off x="6057898" y="2933702"/>
            <a:ext cx="2057403" cy="304800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Super-K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16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Simulation for Cosmic-frontier Searches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828800"/>
            <a:ext cx="17526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Boosted/relativistic DM injection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Parton-level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Detector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8956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45720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62484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514600"/>
            <a:ext cx="1043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err="1" smtClean="0"/>
              <a:t>LArSoft</a:t>
            </a:r>
            <a:endParaRPr lang="en-US" sz="140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GEANT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514600"/>
            <a:ext cx="1828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Phase-space gen.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Times New Roman" panose="02020603050405020304" pitchFamily="18" charset="0"/>
              </a:rPr>
              <a:t>Standard </a:t>
            </a:r>
            <a:r>
              <a:rPr lang="en-US" sz="1400" dirty="0" err="1" smtClean="0">
                <a:cs typeface="Times New Roman" panose="02020603050405020304" pitchFamily="18" charset="0"/>
              </a:rPr>
              <a:t>parton</a:t>
            </a:r>
            <a:r>
              <a:rPr lang="en-US" sz="1400" dirty="0" smtClean="0">
                <a:cs typeface="Times New Roman" panose="02020603050405020304" pitchFamily="18" charset="0"/>
              </a:rPr>
              <a:t>-level calculators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514600"/>
            <a:ext cx="1828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(Usually) boosted DM comes with a fixed boost factor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직사각형 11"/>
              <p:cNvSpPr/>
              <p:nvPr/>
            </p:nvSpPr>
            <p:spPr>
              <a:xfrm>
                <a:off x="304800" y="3799344"/>
                <a:ext cx="8534400" cy="1384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Electron scattering: good enough with standard </a:t>
                </a:r>
                <a:r>
                  <a:rPr lang="en-US" altLang="ko-KR" sz="1400" dirty="0" err="1" smtClean="0">
                    <a:ln w="0"/>
                    <a:sym typeface="Symbol" panose="05050102010706020507" pitchFamily="18" charset="2"/>
                  </a:rPr>
                  <a:t>parton</a:t>
                </a: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-level calculators (or even phase-space generator</a:t>
                </a: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) to describe leading behaviors of BDM-initiated events</a:t>
                </a:r>
                <a:endParaRPr lang="en-US" altLang="ko-KR" sz="1400" dirty="0" smtClean="0">
                  <a:ln w="0"/>
                  <a:solidFill>
                    <a:srgbClr val="E98517"/>
                  </a:solidFill>
                  <a:sym typeface="Symbol" panose="05050102010706020507" pitchFamily="18" charset="2"/>
                </a:endParaRPr>
              </a:p>
              <a:p>
                <a:pPr marL="285750" lvl="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Proton scattering: several effects even before detector responses, e.g., atomic form factor, deep inelastic scattering (DIS of </a:t>
                </a:r>
                <a:r>
                  <a:rPr lang="en-US" altLang="ko-KR" sz="1400" i="1" dirty="0" err="1" smtClean="0">
                    <a:ln w="0"/>
                    <a:sym typeface="Symbol" panose="05050102010706020507" pitchFamily="18" charset="2"/>
                  </a:rPr>
                  <a:t>i</a:t>
                </a:r>
                <a:r>
                  <a:rPr lang="en-US" altLang="ko-KR" sz="1400" dirty="0" err="1" smtClean="0">
                    <a:ln w="0"/>
                    <a:sym typeface="Symbol" panose="05050102010706020507" pitchFamily="18" charset="2"/>
                  </a:rPr>
                  <a:t>BDM</a:t>
                </a: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 </a:t>
                </a:r>
                <a:r>
                  <a:rPr lang="en-US" altLang="ko-KR" sz="1100" dirty="0" smtClean="0">
                    <a:ln w="0"/>
                    <a:solidFill>
                      <a:srgbClr val="E98517"/>
                    </a:solidFill>
                    <a:sym typeface="Symbol" panose="05050102010706020507" pitchFamily="18" charset="2"/>
                  </a:rPr>
                  <a:t>[</a:t>
                </a:r>
                <a:r>
                  <a:rPr lang="en-US" altLang="ko-KR" sz="1100" b="1" dirty="0" smtClean="0">
                    <a:ln w="0"/>
                    <a:solidFill>
                      <a:srgbClr val="E98517"/>
                    </a:solidFill>
                    <a:sym typeface="Symbol" panose="05050102010706020507" pitchFamily="18" charset="2"/>
                  </a:rPr>
                  <a:t>DK</a:t>
                </a:r>
                <a:r>
                  <a:rPr lang="en-US" altLang="ko-KR" sz="1100" dirty="0" smtClean="0">
                    <a:ln w="0"/>
                    <a:solidFill>
                      <a:srgbClr val="E98517"/>
                    </a:solidFill>
                    <a:sym typeface="Symbol" panose="05050102010706020507" pitchFamily="18" charset="2"/>
                  </a:rPr>
                  <a:t>, Machado, Park, Shin, in progress]</a:t>
                </a:r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 smtClean="0">
                        <a:ln w="0"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altLang="ko-KR" sz="1400" dirty="0" smtClean="0">
                    <a:ln w="0"/>
                    <a:sym typeface="Symbol" panose="05050102010706020507" pitchFamily="18" charset="2"/>
                  </a:rPr>
                  <a:t>-resonances regime, nucleon effects etc.</a:t>
                </a:r>
                <a:endParaRPr lang="en-US" altLang="ko-KR" sz="1350" dirty="0" smtClean="0">
                  <a:ln w="0"/>
                  <a:solidFill>
                    <a:srgbClr val="E98517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8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99344"/>
                <a:ext cx="85344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71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1"/>
          <p:cNvSpPr/>
          <p:nvPr/>
        </p:nvSpPr>
        <p:spPr>
          <a:xfrm>
            <a:off x="304800" y="5086447"/>
            <a:ext cx="8534400" cy="1350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 smtClean="0">
                <a:ln w="0"/>
                <a:sym typeface="Symbol" panose="05050102010706020507" pitchFamily="18" charset="2"/>
              </a:rPr>
              <a:t>GENIE (see also Berger’s talk for more details)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50" dirty="0" smtClean="0">
                <a:ln w="0"/>
                <a:sym typeface="Symbol" panose="05050102010706020507" pitchFamily="18" charset="2"/>
              </a:rPr>
              <a:t>The above-mentioned effects are fully considered.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50" dirty="0" smtClean="0">
                <a:ln w="0"/>
                <a:sym typeface="Symbol" panose="05050102010706020507" pitchFamily="18" charset="2"/>
              </a:rPr>
              <a:t>Resonance model in </a:t>
            </a:r>
            <a:r>
              <a:rPr lang="en-US" altLang="ko-KR" sz="1350" dirty="0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[Rein, Sehgal (</a:t>
            </a:r>
            <a:r>
              <a:rPr lang="en-US" altLang="ko-KR" sz="1350" dirty="0" smtClean="0">
                <a:ln w="0"/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1981</a:t>
            </a:r>
            <a:r>
              <a:rPr lang="en-US" altLang="ko-KR" sz="1350" dirty="0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)] </a:t>
            </a:r>
            <a:r>
              <a:rPr lang="en-US" altLang="ko-KR" sz="1350" dirty="0" smtClean="0">
                <a:ln w="0"/>
                <a:sym typeface="Symbol" panose="05050102010706020507" pitchFamily="18" charset="2"/>
              </a:rPr>
              <a:t>(inputs from lattice QCD needed?)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50" dirty="0">
                <a:ln w="0"/>
                <a:sym typeface="Symbol" panose="05050102010706020507" pitchFamily="18" charset="2"/>
              </a:rPr>
              <a:t>Elastic BDM has been implemented, </a:t>
            </a:r>
            <a:r>
              <a:rPr lang="en-US" altLang="ko-KR" sz="1350" i="1" dirty="0" err="1">
                <a:ln w="0"/>
                <a:sym typeface="Symbol" panose="05050102010706020507" pitchFamily="18" charset="2"/>
              </a:rPr>
              <a:t>i</a:t>
            </a:r>
            <a:r>
              <a:rPr lang="en-US" altLang="ko-KR" sz="1350" dirty="0" err="1">
                <a:ln w="0"/>
                <a:sym typeface="Symbol" panose="05050102010706020507" pitchFamily="18" charset="2"/>
              </a:rPr>
              <a:t>BDM</a:t>
            </a:r>
            <a:r>
              <a:rPr lang="en-US" altLang="ko-KR" sz="1350" dirty="0">
                <a:ln w="0"/>
                <a:sym typeface="Symbol" panose="05050102010706020507" pitchFamily="18" charset="2"/>
              </a:rPr>
              <a:t> is being implemented</a:t>
            </a:r>
            <a:r>
              <a:rPr lang="en-US" altLang="ko-KR" sz="1350" dirty="0" smtClean="0">
                <a:ln w="0"/>
                <a:sym typeface="Symbol" panose="05050102010706020507" pitchFamily="18" charset="2"/>
              </a:rPr>
              <a:t>.</a:t>
            </a:r>
            <a:endParaRPr lang="en-US" altLang="ko-KR" sz="1350" dirty="0">
              <a:ln w="0"/>
              <a:sym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514600"/>
            <a:ext cx="152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Standard event generators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Times New Roman" panose="02020603050405020304" pitchFamily="18" charset="0"/>
              </a:rPr>
              <a:t>GENIE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17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Simulation for Intensity-frontier Searches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828800"/>
            <a:ext cx="17526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Boosted/relativistic DM injection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Parton-level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Calculation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1828800"/>
            <a:ext cx="1295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Detector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8956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45720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6248400" y="2171700"/>
            <a:ext cx="381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2514600"/>
            <a:ext cx="1043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err="1" smtClean="0"/>
              <a:t>LArSoft</a:t>
            </a:r>
            <a:endParaRPr lang="en-US" sz="140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GEANT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2514600"/>
            <a:ext cx="1828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Phase-space gen.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Times New Roman" panose="02020603050405020304" pitchFamily="18" charset="0"/>
              </a:rPr>
              <a:t>Standard </a:t>
            </a:r>
            <a:r>
              <a:rPr lang="en-US" sz="1400" dirty="0" err="1" smtClean="0">
                <a:cs typeface="Times New Roman" panose="02020603050405020304" pitchFamily="18" charset="0"/>
              </a:rPr>
              <a:t>parton</a:t>
            </a:r>
            <a:r>
              <a:rPr lang="en-US" sz="1400" dirty="0" smtClean="0">
                <a:cs typeface="Times New Roman" panose="02020603050405020304" pitchFamily="18" charset="0"/>
              </a:rPr>
              <a:t>-level calculators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0600" y="2514600"/>
                <a:ext cx="20344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/>
                  <a:t>Ex) vector portal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400" dirty="0" smtClean="0"/>
                  <a:t>Meson (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400" dirty="0" smtClean="0"/>
                  <a:t>) decays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400" dirty="0" smtClean="0"/>
                  <a:t>Bremsstrahlung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1400" dirty="0" err="1" smtClean="0"/>
                  <a:t>Drell</a:t>
                </a:r>
                <a:r>
                  <a:rPr lang="en-US" sz="1400" dirty="0" smtClean="0"/>
                  <a:t>-Yan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14600"/>
                <a:ext cx="2034476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901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641311" cy="16888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36221" y="5521151"/>
            <a:ext cx="280717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100" dirty="0" smtClean="0">
                <a:solidFill>
                  <a:srgbClr val="E98517"/>
                </a:solidFill>
              </a:rPr>
              <a:t>[</a:t>
            </a:r>
            <a:r>
              <a:rPr lang="en-US" sz="1100" dirty="0" err="1" smtClean="0">
                <a:solidFill>
                  <a:srgbClr val="E98517"/>
                </a:solidFill>
              </a:rPr>
              <a:t>deNiverville</a:t>
            </a:r>
            <a:r>
              <a:rPr lang="en-US" sz="1100" dirty="0" smtClean="0">
                <a:solidFill>
                  <a:srgbClr val="E98517"/>
                </a:solidFill>
              </a:rPr>
              <a:t>, Chen, </a:t>
            </a:r>
            <a:r>
              <a:rPr lang="en-US" sz="1100" dirty="0" err="1" smtClean="0">
                <a:solidFill>
                  <a:srgbClr val="E98517"/>
                </a:solidFill>
              </a:rPr>
              <a:t>Pospelov</a:t>
            </a:r>
            <a:r>
              <a:rPr lang="en-US" sz="1100" dirty="0" smtClean="0">
                <a:solidFill>
                  <a:srgbClr val="E98517"/>
                </a:solidFill>
              </a:rPr>
              <a:t>, Ritz </a:t>
            </a:r>
            <a:r>
              <a:rPr lang="en-US" sz="1100" dirty="0">
                <a:solidFill>
                  <a:srgbClr val="E98517"/>
                </a:solidFill>
              </a:rPr>
              <a:t>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100" dirty="0" smtClean="0">
                <a:solidFill>
                  <a:srgbClr val="E98517"/>
                </a:solidFill>
              </a:rPr>
              <a:t>)]</a:t>
            </a:r>
            <a:endParaRPr lang="en-US" sz="1100" dirty="0">
              <a:solidFill>
                <a:srgbClr val="E98517"/>
              </a:solidFill>
            </a:endParaRPr>
          </a:p>
        </p:txBody>
      </p:sp>
      <p:sp>
        <p:nvSpPr>
          <p:cNvPr id="17" name="직사각형 11"/>
          <p:cNvSpPr/>
          <p:nvPr/>
        </p:nvSpPr>
        <p:spPr>
          <a:xfrm>
            <a:off x="4250910" y="3799344"/>
            <a:ext cx="4588289" cy="13734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 err="1" smtClean="0">
                <a:ln w="0"/>
                <a:sym typeface="Symbol" panose="05050102010706020507" pitchFamily="18" charset="2"/>
              </a:rPr>
              <a:t>BdNMC</a:t>
            </a:r>
            <a:r>
              <a:rPr lang="en-US" altLang="ko-KR" sz="1400" dirty="0" smtClean="0">
                <a:ln w="0"/>
                <a:sym typeface="Symbol" panose="05050102010706020507" pitchFamily="18" charset="2"/>
              </a:rPr>
              <a:t> </a:t>
            </a:r>
            <a:r>
              <a:rPr lang="en-US" altLang="ko-KR" sz="1100" dirty="0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[</a:t>
            </a:r>
            <a:r>
              <a:rPr lang="en-US" altLang="ko-KR" sz="1100" dirty="0" err="1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deNiverville</a:t>
            </a:r>
            <a:r>
              <a:rPr lang="en-US" altLang="ko-KR" sz="1100" dirty="0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 (</a:t>
            </a:r>
            <a:r>
              <a:rPr lang="en-US" altLang="ko-KR" sz="1100" dirty="0" smtClean="0">
                <a:ln w="0"/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2017</a:t>
            </a:r>
            <a:r>
              <a:rPr lang="en-US" altLang="ko-KR" sz="1100" dirty="0" smtClean="0">
                <a:ln w="0"/>
                <a:solidFill>
                  <a:srgbClr val="E98517"/>
                </a:solidFill>
                <a:sym typeface="Symbol" panose="05050102010706020507" pitchFamily="18" charset="2"/>
              </a:rPr>
              <a:t>)]</a:t>
            </a:r>
            <a:r>
              <a:rPr lang="en-US" altLang="ko-KR" sz="1400" dirty="0" smtClean="0">
                <a:ln w="0"/>
                <a:sym typeface="Symbol" panose="05050102010706020507" pitchFamily="18" charset="2"/>
              </a:rPr>
              <a:t>,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n w="0"/>
                <a:ea typeface="Cambria Math" panose="02040503050406030204" pitchFamily="18" charset="0"/>
                <a:sym typeface="Symbol" panose="05050102010706020507" pitchFamily="18" charset="2"/>
              </a:rPr>
              <a:t>A</a:t>
            </a:r>
            <a:r>
              <a:rPr lang="en-US" altLang="ko-KR" sz="1400" dirty="0" smtClean="0">
                <a:ln w="0"/>
                <a:ea typeface="Cambria Math" panose="02040503050406030204" pitchFamily="18" charset="0"/>
                <a:sym typeface="Symbol" panose="05050102010706020507" pitchFamily="18" charset="2"/>
              </a:rPr>
              <a:t>ll production mechanisms are considered.</a:t>
            </a:r>
            <a:endParaRPr lang="en-US" altLang="ko-KR" sz="1350" dirty="0">
              <a:ln w="0"/>
              <a:solidFill>
                <a:srgbClr val="E98517"/>
              </a:solidFill>
              <a:sym typeface="Symbol" panose="05050102010706020507" pitchFamily="18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50" dirty="0" smtClean="0">
                <a:ln w="0"/>
                <a:ea typeface="Cambria Math" panose="02040503050406030204" pitchFamily="18" charset="0"/>
                <a:sym typeface="Symbol" panose="05050102010706020507" pitchFamily="18" charset="2"/>
              </a:rPr>
              <a:t>Target and detector characteristics can be set.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350" dirty="0" smtClean="0">
                <a:ln w="0"/>
                <a:ea typeface="Cambria Math" panose="02040503050406030204" pitchFamily="18" charset="0"/>
                <a:sym typeface="Symbol" panose="05050102010706020507" pitchFamily="18" charset="2"/>
              </a:rPr>
              <a:t>Pre-simulated data is used.</a:t>
            </a:r>
            <a:endParaRPr lang="en-US" altLang="ko-KR" sz="1400" dirty="0" smtClean="0">
              <a:ln w="0"/>
              <a:ea typeface="Cambria Math" panose="02040503050406030204" pitchFamily="18" charset="0"/>
              <a:sym typeface="Symbol" panose="05050102010706020507" pitchFamily="18" charset="2"/>
            </a:endParaRPr>
          </a:p>
        </p:txBody>
      </p:sp>
      <p:sp>
        <p:nvSpPr>
          <p:cNvPr id="18" name="직사각형 11"/>
          <p:cNvSpPr/>
          <p:nvPr/>
        </p:nvSpPr>
        <p:spPr>
          <a:xfrm>
            <a:off x="304800" y="5832902"/>
            <a:ext cx="8534400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 smtClean="0">
                <a:ln w="0"/>
                <a:sym typeface="Symbol" panose="05050102010706020507" pitchFamily="18" charset="2"/>
              </a:rPr>
              <a:t>Fixed target experiments with the latest </a:t>
            </a:r>
            <a:r>
              <a:rPr lang="en-US" altLang="ko-KR" sz="1400" dirty="0" err="1" smtClean="0">
                <a:ln w="0"/>
                <a:sym typeface="Symbol" panose="05050102010706020507" pitchFamily="18" charset="2"/>
              </a:rPr>
              <a:t>MadGraph</a:t>
            </a:r>
            <a:r>
              <a:rPr lang="en-US" altLang="ko-KR" sz="1400" dirty="0" smtClean="0">
                <a:ln w="0"/>
                <a:sym typeface="Symbol" panose="05050102010706020507" pitchFamily="18" charset="2"/>
              </a:rPr>
              <a:t> </a:t>
            </a:r>
            <a:endParaRPr lang="en-US" altLang="ko-KR" sz="1350" dirty="0" smtClean="0">
              <a:ln w="0"/>
              <a:solidFill>
                <a:srgbClr val="E98517"/>
              </a:solidFill>
              <a:sym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2514600"/>
            <a:ext cx="152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/>
              <a:t>Standard event generators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Times New Roman" panose="02020603050405020304" pitchFamily="18" charset="0"/>
              </a:rPr>
              <a:t>GENIE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18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799" y="1676400"/>
            <a:ext cx="4941645" cy="144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Boosted/relativistic dark matter searches at the cosmic/intensity frontier are </a:t>
            </a:r>
            <a:r>
              <a:rPr lang="en-US" sz="1500" b="1" dirty="0" smtClean="0">
                <a:solidFill>
                  <a:srgbClr val="0070C0"/>
                </a:solidFill>
              </a:rPr>
              <a:t>promising</a:t>
            </a:r>
            <a:r>
              <a:rPr lang="en-US" sz="15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They may provide an </a:t>
            </a:r>
            <a:r>
              <a:rPr lang="en-US" sz="1500" b="1" dirty="0" smtClean="0">
                <a:solidFill>
                  <a:srgbClr val="0070C0"/>
                </a:solidFill>
              </a:rPr>
              <a:t>alternative avenue </a:t>
            </a:r>
            <a:r>
              <a:rPr lang="en-US" sz="1500" dirty="0" smtClean="0"/>
              <a:t>to explore dark sector physics (including dark matter). </a:t>
            </a:r>
            <a:endParaRPr lang="en-US" sz="1500" dirty="0"/>
          </a:p>
        </p:txBody>
      </p:sp>
      <p:pic>
        <p:nvPicPr>
          <p:cNvPr id="9" name="Picture 4" descr="MC4B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12" y="1812158"/>
            <a:ext cx="3374989" cy="25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ark matter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34" y="2634341"/>
            <a:ext cx="372331" cy="14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638799" y="3396341"/>
            <a:ext cx="685800" cy="0"/>
          </a:xfrm>
          <a:prstGeom prst="straightConnector1">
            <a:avLst/>
          </a:prstGeom>
          <a:ln w="31750">
            <a:solidFill>
              <a:srgbClr val="2322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620690" y="3116941"/>
            <a:ext cx="1008710" cy="318472"/>
            <a:chOff x="5417490" y="4572000"/>
            <a:chExt cx="1008710" cy="318472"/>
          </a:xfrm>
        </p:grpSpPr>
        <p:sp>
          <p:nvSpPr>
            <p:cNvPr id="13" name="TextBox 12"/>
            <p:cNvSpPr txBox="1"/>
            <p:nvPr/>
          </p:nvSpPr>
          <p:spPr>
            <a:xfrm>
              <a:off x="5417490" y="4572000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E7C7C"/>
                  </a:solidFill>
                  <a:latin typeface="Segoe Script" panose="030B0504020000000003" pitchFamily="66" charset="0"/>
                </a:rPr>
                <a:t>B</a:t>
              </a:r>
              <a:endParaRPr lang="en-US" sz="1200" b="1" dirty="0">
                <a:solidFill>
                  <a:srgbClr val="FE7C7C"/>
                </a:solidFill>
                <a:latin typeface="Segoe Script" panose="030B0504020000000003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1503" y="4613473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E7C7C"/>
                  </a:solidFill>
                  <a:latin typeface="Segoe Script" panose="030B0504020000000003" pitchFamily="66" charset="0"/>
                </a:rPr>
                <a:t>OOS</a:t>
              </a:r>
              <a:endParaRPr lang="en-US" sz="1200" b="1" dirty="0">
                <a:solidFill>
                  <a:srgbClr val="FE7C7C"/>
                </a:solidFill>
                <a:latin typeface="Segoe Script" panose="030B0504020000000003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5667" y="4572000"/>
              <a:ext cx="540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E7C7C"/>
                  </a:solidFill>
                  <a:latin typeface="Segoe Script" panose="030B0504020000000003" pitchFamily="66" charset="0"/>
                </a:rPr>
                <a:t>TED</a:t>
              </a:r>
              <a:endParaRPr lang="en-US" sz="1200" b="1" dirty="0">
                <a:solidFill>
                  <a:srgbClr val="FE7C7C"/>
                </a:solidFill>
                <a:latin typeface="Segoe Script" panose="030B0504020000000003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3429000"/>
            <a:ext cx="4941644" cy="144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Theoretical/phenomenological studies have been </a:t>
            </a:r>
            <a:r>
              <a:rPr lang="en-US" sz="1500" b="1" dirty="0" smtClean="0">
                <a:solidFill>
                  <a:srgbClr val="00B050"/>
                </a:solidFill>
              </a:rPr>
              <a:t>actively</a:t>
            </a:r>
            <a:r>
              <a:rPr lang="en-US" sz="1500" dirty="0" smtClean="0"/>
              <a:t> conducted and in progress.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There are </a:t>
            </a:r>
            <a:r>
              <a:rPr lang="en-US" sz="1500" b="1" dirty="0" smtClean="0">
                <a:solidFill>
                  <a:srgbClr val="00B050"/>
                </a:solidFill>
              </a:rPr>
              <a:t>many ongoing/projected experiments </a:t>
            </a:r>
            <a:r>
              <a:rPr lang="en-US" sz="1500" dirty="0" smtClean="0"/>
              <a:t>in which they can be tested/probed.  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5153100"/>
            <a:ext cx="8534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Many existing MC tools can be utilized for boosted/relativistic DM physics, and an </a:t>
            </a:r>
            <a:r>
              <a:rPr lang="en-US" sz="1500" b="1" dirty="0" smtClean="0">
                <a:solidFill>
                  <a:srgbClr val="FF0000"/>
                </a:solidFill>
              </a:rPr>
              <a:t>increasing amount of effort</a:t>
            </a:r>
            <a:r>
              <a:rPr lang="en-US" sz="1500" dirty="0" smtClean="0"/>
              <a:t> to develop dedicated MC tools has been made.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/>
              <a:t>More </a:t>
            </a:r>
            <a:r>
              <a:rPr lang="en-US" sz="1500" b="1" dirty="0" smtClean="0">
                <a:solidFill>
                  <a:srgbClr val="FF0000"/>
                </a:solidFill>
              </a:rPr>
              <a:t>active interactions with MC-tool community</a:t>
            </a:r>
            <a:r>
              <a:rPr lang="en-US" sz="1500" dirty="0" smtClean="0"/>
              <a:t> are highly expected/encouraged!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846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1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Dark Matter Searches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716007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b="1" dirty="0" smtClean="0">
                <a:solidFill>
                  <a:srgbClr val="FF0000"/>
                </a:solidFill>
              </a:rPr>
              <a:t>No observation </a:t>
            </a:r>
            <a:r>
              <a:rPr lang="en-US" sz="1400" dirty="0" smtClean="0"/>
              <a:t>of DM signatures via non-gravitational interactions while many searches/interpretations designed/performed under WIMP/minimal dark-sector scenarios </a:t>
            </a:r>
            <a:r>
              <a:rPr lang="en-US" sz="1400" dirty="0" smtClean="0">
                <a:sym typeface="Symbol" panose="05050102010706020507" pitchFamily="18" charset="2"/>
              </a:rPr>
              <a:t> merely excluding more parameter space in dark matter models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6" name="Picture 2" descr="https://inspirehep.net/record/1382752/files/si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8" y="2965377"/>
            <a:ext cx="3496542" cy="24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35974"/>
            <a:ext cx="2652985" cy="2466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03706" y="5405735"/>
                <a:ext cx="381589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>
                    <a:solidFill>
                      <a:srgbClr val="E98517"/>
                    </a:solidFill>
                  </a:rPr>
                  <a:t>[Cushman,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Calbiati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McKinsey </a:t>
                </a:r>
                <a:r>
                  <a:rPr lang="en-US" sz="1100" dirty="0">
                    <a:solidFill>
                      <a:srgbClr val="E9851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1100" b="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);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Baudis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2014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06" y="5405735"/>
                <a:ext cx="3815893" cy="261610"/>
              </a:xfrm>
              <a:prstGeom prst="rect">
                <a:avLst/>
              </a:prstGeom>
              <a:blipFill rotWithShape="0"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288892" y="5402446"/>
                <a:ext cx="27432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>
                    <a:solidFill>
                      <a:srgbClr val="E98517"/>
                    </a:solidFill>
                  </a:rPr>
                  <a:t>[CMS mono-photon search (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1100" b="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92" y="5402446"/>
                <a:ext cx="2743200" cy="261610"/>
              </a:xfrm>
              <a:prstGeom prst="rect">
                <a:avLst/>
              </a:prstGeom>
              <a:blipFill rotWithShape="0"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직사각형 11"/>
          <p:cNvSpPr/>
          <p:nvPr/>
        </p:nvSpPr>
        <p:spPr>
          <a:xfrm>
            <a:off x="2462367" y="5862935"/>
            <a:ext cx="424507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 to change our approach?!</a:t>
            </a:r>
            <a:endParaRPr lang="en-US" altLang="ko-KR" sz="2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749" y="2794337"/>
            <a:ext cx="4233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6445E9"/>
                </a:solidFill>
              </a:rPr>
              <a:t>Thank you!</a:t>
            </a:r>
            <a:endParaRPr lang="en-US" sz="6000" b="1" dirty="0">
              <a:solidFill>
                <a:srgbClr val="644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20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Considerations</a:t>
            </a:r>
            <a:endParaRPr lang="en-US" dirty="0"/>
          </a:p>
        </p:txBody>
      </p:sp>
      <p:grpSp>
        <p:nvGrpSpPr>
          <p:cNvPr id="4" name="그룹 10"/>
          <p:cNvGrpSpPr/>
          <p:nvPr/>
        </p:nvGrpSpPr>
        <p:grpSpPr>
          <a:xfrm>
            <a:off x="304800" y="1763971"/>
            <a:ext cx="4267200" cy="445829"/>
            <a:chOff x="304800" y="2038290"/>
            <a:chExt cx="4267200" cy="445829"/>
          </a:xfrm>
        </p:grpSpPr>
        <p:sp>
          <p:nvSpPr>
            <p:cNvPr id="5" name="직사각형 7"/>
            <p:cNvSpPr/>
            <p:nvPr/>
          </p:nvSpPr>
          <p:spPr>
            <a:xfrm>
              <a:off x="304800" y="2438400"/>
              <a:ext cx="4267200" cy="45719"/>
            </a:xfrm>
            <a:prstGeom prst="rect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타원 8"/>
            <p:cNvSpPr/>
            <p:nvPr/>
          </p:nvSpPr>
          <p:spPr>
            <a:xfrm>
              <a:off x="304800" y="2181224"/>
              <a:ext cx="152400" cy="152400"/>
            </a:xfrm>
            <a:prstGeom prst="ellipse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2038290"/>
              <a:ext cx="2140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rbel" pitchFamily="34" charset="0"/>
                </a:rPr>
                <a:t>Potential sources 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7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506" y="3124200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6" y="3124200"/>
                <a:ext cx="4558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947" y="44958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47" y="4495800"/>
                <a:ext cx="36125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947" y="44958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947" y="4495800"/>
                <a:ext cx="36125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3826907"/>
                <a:ext cx="384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26907"/>
                <a:ext cx="3842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3135868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35868"/>
                <a:ext cx="4558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1000" y="4800600"/>
            <a:ext cx="1508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: CR by an N.C.</a:t>
            </a:r>
          </a:p>
          <a:p>
            <a:r>
              <a:rPr lang="en-US" sz="1600" dirty="0" smtClean="0"/>
              <a:t>electron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94" y="3457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7000" y="3124200"/>
                <a:ext cx="45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124200"/>
                <a:ext cx="4510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85441" y="44958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41" y="4495800"/>
                <a:ext cx="36125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28441" y="31242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41" y="3124200"/>
                <a:ext cx="36125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6694" y="3826907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694" y="3826907"/>
                <a:ext cx="47102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11306" y="4507468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06" y="4507468"/>
                <a:ext cx="45589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573940" y="4800600"/>
            <a:ext cx="1890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: CR by a C.C.</a:t>
            </a:r>
          </a:p>
          <a:p>
            <a:r>
              <a:rPr lang="en-US" sz="1600" dirty="0" smtClean="0"/>
              <a:t>electron/muon/tau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94" y="3457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3124200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124200"/>
                <a:ext cx="45589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71441" y="4495800"/>
                <a:ext cx="373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41" y="4495800"/>
                <a:ext cx="37343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4441" y="4495800"/>
                <a:ext cx="373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41" y="4495800"/>
                <a:ext cx="37343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32694" y="3826907"/>
                <a:ext cx="384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694" y="3826907"/>
                <a:ext cx="38427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94694" y="3135868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694" y="3135868"/>
                <a:ext cx="45589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75494" y="4800600"/>
            <a:ext cx="2063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: CR by an N.C.</a:t>
            </a:r>
          </a:p>
          <a:p>
            <a:r>
              <a:rPr lang="en-US" sz="1600" dirty="0" smtClean="0"/>
              <a:t>proton unless broken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47" y="3457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9853" y="3124200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853" y="3124200"/>
                <a:ext cx="45589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18294" y="4495800"/>
                <a:ext cx="379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294" y="4495800"/>
                <a:ext cx="379398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61294" y="31242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294" y="3124200"/>
                <a:ext cx="361253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9547" y="3826907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547" y="3826907"/>
                <a:ext cx="471026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4159" y="4507468"/>
                <a:ext cx="379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59" y="4507468"/>
                <a:ext cx="379398" cy="369332"/>
              </a:xfrm>
              <a:prstGeom prst="rect">
                <a:avLst/>
              </a:prstGeom>
              <a:blipFill rotWithShape="0">
                <a:blip r:embed="rId2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010400" y="4800600"/>
            <a:ext cx="2095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: CR by at least, a C.C.</a:t>
            </a:r>
          </a:p>
          <a:p>
            <a:r>
              <a:rPr lang="en-US" sz="1600" dirty="0" smtClean="0"/>
              <a:t>proton unless broken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230714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Cherenkov radiation (CR) by electron/muon is distinguished from that by proton.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Electron-preferred scenarios: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Proton-preferred </a:t>
            </a:r>
            <a:r>
              <a:rPr lang="en-US" sz="1600" dirty="0" smtClean="0"/>
              <a:t>scenarios: </a:t>
            </a:r>
            <a:r>
              <a:rPr lang="en-US" sz="1600" dirty="0"/>
              <a:t>opening angles among recoil proton, decayed electrons are large enough to </a:t>
            </a:r>
            <a:r>
              <a:rPr lang="en-US" sz="1600" dirty="0" smtClean="0"/>
              <a:t>resolve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8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21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Considerations</a:t>
            </a:r>
            <a:endParaRPr lang="en-US" dirty="0"/>
          </a:p>
        </p:txBody>
      </p:sp>
      <p:grpSp>
        <p:nvGrpSpPr>
          <p:cNvPr id="4" name="그룹 10"/>
          <p:cNvGrpSpPr/>
          <p:nvPr/>
        </p:nvGrpSpPr>
        <p:grpSpPr>
          <a:xfrm>
            <a:off x="304800" y="1763971"/>
            <a:ext cx="4507888" cy="445829"/>
            <a:chOff x="304800" y="2038290"/>
            <a:chExt cx="4507888" cy="445829"/>
          </a:xfrm>
        </p:grpSpPr>
        <p:sp>
          <p:nvSpPr>
            <p:cNvPr id="5" name="직사각형 7"/>
            <p:cNvSpPr/>
            <p:nvPr/>
          </p:nvSpPr>
          <p:spPr>
            <a:xfrm>
              <a:off x="304800" y="2438400"/>
              <a:ext cx="4267200" cy="45719"/>
            </a:xfrm>
            <a:prstGeom prst="rect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타원 8"/>
            <p:cNvSpPr/>
            <p:nvPr/>
          </p:nvSpPr>
          <p:spPr>
            <a:xfrm>
              <a:off x="304800" y="2181224"/>
              <a:ext cx="152400" cy="152400"/>
            </a:xfrm>
            <a:prstGeom prst="ellipse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2038290"/>
              <a:ext cx="4355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rbel" pitchFamily="34" charset="0"/>
                </a:rPr>
                <a:t>More challenging cases: broken nuclei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0" y="2695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296" y="2362200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6" y="2362200"/>
                <a:ext cx="4558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3810000"/>
                <a:ext cx="624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10000"/>
                <a:ext cx="62427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3737" y="23622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37" y="2362200"/>
                <a:ext cx="36125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1990" y="3064907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90" y="3064907"/>
                <a:ext cx="471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209800" y="3733800"/>
            <a:ext cx="382010" cy="369332"/>
          </a:xfrm>
          <a:prstGeom prst="ellipse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2591810" y="3886200"/>
            <a:ext cx="608590" cy="3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5"/>
          </p:cNvCxnSpPr>
          <p:nvPr/>
        </p:nvCxnSpPr>
        <p:spPr>
          <a:xfrm>
            <a:off x="2535866" y="4049045"/>
            <a:ext cx="576644" cy="129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4"/>
          </p:cNvCxnSpPr>
          <p:nvPr/>
        </p:nvCxnSpPr>
        <p:spPr>
          <a:xfrm>
            <a:off x="2400805" y="4103132"/>
            <a:ext cx="517071" cy="315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1157" y="3625334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57" y="3625334"/>
                <a:ext cx="38356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0" y="3974068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74068"/>
                <a:ext cx="38356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93033" y="4267200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33" y="4267200"/>
                <a:ext cx="38356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233" y="4812268"/>
                <a:ext cx="2170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" y="4812268"/>
                <a:ext cx="21705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19049"/>
            <a:ext cx="2543530" cy="25149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06" y="2819400"/>
            <a:ext cx="2501456" cy="2318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469672" y="5438001"/>
                <a:ext cx="12171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Super-K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2012</m:t>
                    </m:r>
                  </m:oMath>
                </a14:m>
                <a:r>
                  <a:rPr lang="en-US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672" y="5438001"/>
                <a:ext cx="1217128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4800" y="230714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Similar expectations for neutral currents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(Dedicated study in progress)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37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22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Considerations</a:t>
            </a:r>
            <a:endParaRPr lang="en-US" dirty="0"/>
          </a:p>
        </p:txBody>
      </p:sp>
      <p:grpSp>
        <p:nvGrpSpPr>
          <p:cNvPr id="4" name="그룹 10"/>
          <p:cNvGrpSpPr/>
          <p:nvPr/>
        </p:nvGrpSpPr>
        <p:grpSpPr>
          <a:xfrm>
            <a:off x="304800" y="1763971"/>
            <a:ext cx="4507888" cy="445829"/>
            <a:chOff x="304800" y="2038290"/>
            <a:chExt cx="4507888" cy="445829"/>
          </a:xfrm>
        </p:grpSpPr>
        <p:sp>
          <p:nvSpPr>
            <p:cNvPr id="5" name="직사각형 7"/>
            <p:cNvSpPr/>
            <p:nvPr/>
          </p:nvSpPr>
          <p:spPr>
            <a:xfrm>
              <a:off x="304800" y="2438400"/>
              <a:ext cx="4267200" cy="45719"/>
            </a:xfrm>
            <a:prstGeom prst="rect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타원 8"/>
            <p:cNvSpPr/>
            <p:nvPr/>
          </p:nvSpPr>
          <p:spPr>
            <a:xfrm>
              <a:off x="304800" y="2181224"/>
              <a:ext cx="152400" cy="152400"/>
            </a:xfrm>
            <a:prstGeom prst="ellipse">
              <a:avLst/>
            </a:prstGeom>
            <a:solidFill>
              <a:srgbClr val="FDA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2038290"/>
              <a:ext cx="43554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rbel" pitchFamily="34" charset="0"/>
                </a:rPr>
                <a:t>More challenging cases: broken nuclei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0" y="2695575"/>
            <a:ext cx="1428750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296" y="2362200"/>
                <a:ext cx="455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6" y="2362200"/>
                <a:ext cx="45589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3810000"/>
                <a:ext cx="624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10000"/>
                <a:ext cx="62427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3737" y="2362200"/>
                <a:ext cx="36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37" y="2362200"/>
                <a:ext cx="36125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1990" y="3064907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90" y="3064907"/>
                <a:ext cx="471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209800" y="3733800"/>
            <a:ext cx="382010" cy="369332"/>
          </a:xfrm>
          <a:prstGeom prst="ellipse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 flipV="1">
            <a:off x="2591810" y="3886200"/>
            <a:ext cx="608590" cy="3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5"/>
          </p:cNvCxnSpPr>
          <p:nvPr/>
        </p:nvCxnSpPr>
        <p:spPr>
          <a:xfrm>
            <a:off x="2535866" y="4049045"/>
            <a:ext cx="576644" cy="129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4"/>
          </p:cNvCxnSpPr>
          <p:nvPr/>
        </p:nvCxnSpPr>
        <p:spPr>
          <a:xfrm>
            <a:off x="2400805" y="4103132"/>
            <a:ext cx="517071" cy="315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1157" y="3625334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57" y="3625334"/>
                <a:ext cx="38356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000" y="3974068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74068"/>
                <a:ext cx="38356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93033" y="4267200"/>
                <a:ext cx="383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33" y="4267200"/>
                <a:ext cx="38356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233" y="4812268"/>
                <a:ext cx="2511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ea typeface="Cambria Math" panose="02040503050406030204" pitchFamily="18" charset="0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3" y="4812268"/>
                <a:ext cx="25112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4800" y="2307142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Expecting again that </a:t>
            </a:r>
            <a:r>
              <a:rPr lang="en-US" sz="1600" b="1" dirty="0" smtClean="0">
                <a:solidFill>
                  <a:srgbClr val="FF0000"/>
                </a:solidFill>
              </a:rPr>
              <a:t>(quality) track-based particle identification </a:t>
            </a:r>
            <a:r>
              <a:rPr lang="en-US" sz="1600" dirty="0" smtClean="0"/>
              <a:t>allows us to distinguish multi-track background events from signal ones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/>
              <a:t>A dedicated study is needed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1" y="2364465"/>
            <a:ext cx="4629150" cy="20383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65019" y="4415135"/>
            <a:ext cx="469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Particle tracks created by a neutrino interaction in liquid argon in the </a:t>
            </a:r>
            <a:r>
              <a:rPr lang="en-US" sz="1200" dirty="0" err="1" smtClean="0"/>
              <a:t>ArgoNeuT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23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of Neutrino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86065"/>
            <a:ext cx="6058168" cy="4164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867400" y="5867400"/>
                <a:ext cx="1844095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90513" lvl="1">
                  <a:lnSpc>
                    <a:spcPct val="150000"/>
                  </a:lnSpc>
                </a:pP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Ruppin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 et al., (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</m:t>
                    </m:r>
                    <m:r>
                      <a:rPr lang="en-US" sz="1100" b="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867400"/>
                <a:ext cx="1844095" cy="346249"/>
              </a:xfrm>
              <a:prstGeom prst="rect">
                <a:avLst/>
              </a:prstGeom>
              <a:blipFill rotWithShape="0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2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vs. Nonconventional Approaches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16007"/>
            <a:ext cx="4267200" cy="37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50" dirty="0" smtClean="0"/>
              <a:t>Conventional/traditional approaches for DM searches;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Weak-scale mass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5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Weakly coupled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5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Minimal dark sector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5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45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Elastic 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Non-relativistic</a:t>
            </a:r>
            <a:endParaRPr lang="en-US" sz="145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16007"/>
            <a:ext cx="4267200" cy="373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50" dirty="0" smtClean="0"/>
              <a:t>Nonconventional/modified approaches for DM searches;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Other</a:t>
            </a:r>
            <a:r>
              <a:rPr lang="en-US" sz="1450" dirty="0" smtClean="0"/>
              <a:t> mass scales, e.g., sub-GeV, MeV, </a:t>
            </a:r>
            <a:r>
              <a:rPr lang="en-US" sz="1450" dirty="0" err="1" smtClean="0"/>
              <a:t>keV</a:t>
            </a:r>
            <a:r>
              <a:rPr lang="en-US" sz="1450" dirty="0" smtClean="0"/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Weaker connection to the SM, e.g., vector portal (dark photon), scalar portal,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“Flavorful” dark sector, e.g., more DM species, unstable heavier dark-sector states,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Inelastic 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/>
              <a:t>Relativistic</a:t>
            </a:r>
            <a:endParaRPr lang="en-US" sz="145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43000" y="2539312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43000" y="3200400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3000" y="3886200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43000" y="4876800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43000" y="5200134"/>
            <a:ext cx="1295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716007"/>
            <a:ext cx="4267200" cy="373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Nonconventional/modified approaches for DM searches;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Other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 mass scales, e.g., </a:t>
            </a:r>
            <a:r>
              <a:rPr lang="en-US" sz="1450" dirty="0" smtClean="0">
                <a:solidFill>
                  <a:srgbClr val="0070C0"/>
                </a:solidFill>
              </a:rPr>
              <a:t>sub-GeV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,</a:t>
            </a:r>
            <a:r>
              <a:rPr lang="en-US" sz="1450" dirty="0" smtClean="0"/>
              <a:t> </a:t>
            </a:r>
            <a:r>
              <a:rPr lang="en-US" sz="1450" dirty="0" smtClean="0">
                <a:solidFill>
                  <a:srgbClr val="0070C0"/>
                </a:solidFill>
              </a:rPr>
              <a:t>MeV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, </a:t>
            </a:r>
            <a:r>
              <a:rPr lang="en-US" sz="1450" dirty="0" err="1" smtClean="0">
                <a:solidFill>
                  <a:schemeClr val="tx1">
                    <a:alpha val="0"/>
                  </a:schemeClr>
                </a:solidFill>
              </a:rPr>
              <a:t>keV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Weaker connection to the SM, e.g., </a:t>
            </a:r>
            <a:r>
              <a:rPr lang="en-US" sz="1450" dirty="0" smtClean="0">
                <a:solidFill>
                  <a:srgbClr val="0070C0"/>
                </a:solidFill>
              </a:rPr>
              <a:t>vector portal (dark photon)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,</a:t>
            </a:r>
            <a:r>
              <a:rPr lang="en-US" sz="1450" dirty="0" smtClean="0"/>
              <a:t> 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scalar portal,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“Flavorful” dark sector, e.g., </a:t>
            </a:r>
            <a:r>
              <a:rPr lang="en-US" sz="1450" dirty="0" smtClean="0">
                <a:solidFill>
                  <a:srgbClr val="0070C0"/>
                </a:solidFill>
              </a:rPr>
              <a:t>more DM species, unstable heavier dark-sector states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, 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rgbClr val="0070C0"/>
                </a:solidFill>
              </a:rPr>
              <a:t>Inelastic</a:t>
            </a:r>
            <a:r>
              <a:rPr lang="en-US" sz="1450" dirty="0" smtClean="0"/>
              <a:t> </a:t>
            </a:r>
            <a:r>
              <a:rPr lang="en-US" sz="1450" dirty="0" smtClean="0">
                <a:solidFill>
                  <a:schemeClr val="tx1">
                    <a:alpha val="0"/>
                  </a:schemeClr>
                </a:solidFill>
              </a:rPr>
              <a:t>scattering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50" dirty="0" smtClean="0">
                <a:solidFill>
                  <a:srgbClr val="0070C0"/>
                </a:solidFill>
              </a:rPr>
              <a:t>Relativistic</a:t>
            </a:r>
            <a:endParaRPr lang="en-US" sz="1450" dirty="0">
              <a:solidFill>
                <a:srgbClr val="0070C0"/>
              </a:solidFill>
            </a:endParaRPr>
          </a:p>
        </p:txBody>
      </p:sp>
      <p:sp>
        <p:nvSpPr>
          <p:cNvPr id="17" name="직사각형 11"/>
          <p:cNvSpPr/>
          <p:nvPr/>
        </p:nvSpPr>
        <p:spPr>
          <a:xfrm>
            <a:off x="4260703" y="5955268"/>
            <a:ext cx="45784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Inelastic boosted/relativistic DM searches</a:t>
            </a:r>
            <a:endParaRPr lang="en-US" altLang="ko-KR" b="1" dirty="0">
              <a:ln w="1270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629400" y="5562600"/>
            <a:ext cx="304800" cy="3048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3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“Relativistic”/Boosted</a:t>
            </a:r>
            <a:r>
              <a:rPr lang="en-US" dirty="0"/>
              <a:t> </a:t>
            </a:r>
            <a:r>
              <a:rPr lang="en-US" dirty="0" smtClean="0"/>
              <a:t>Dark </a:t>
            </a:r>
            <a:r>
              <a:rPr lang="en-US" dirty="0" smtClean="0"/>
              <a:t>Matter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1716007"/>
                <a:ext cx="853440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 smtClean="0"/>
                  <a:t>Generic model framework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b="1" dirty="0" smtClean="0">
                    <a:solidFill>
                      <a:srgbClr val="E98517"/>
                    </a:solidFill>
                  </a:rPr>
                  <a:t>DK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Park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Shin</a:t>
                </a:r>
                <a:r>
                  <a:rPr lang="en-US" sz="1100" dirty="0">
                    <a:solidFill>
                      <a:srgbClr val="E9851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(201</m:t>
                    </m:r>
                    <m:r>
                      <a:rPr lang="en-US" sz="1100" b="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100" i="1" dirty="0" smtClean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dirty="0" smtClean="0">
                    <a:solidFill>
                      <a:srgbClr val="E98517"/>
                    </a:solidFill>
                  </a:rPr>
                  <a:t>] 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6007"/>
                <a:ext cx="8534400" cy="438582"/>
              </a:xfrm>
              <a:prstGeom prst="rect">
                <a:avLst/>
              </a:prstGeom>
              <a:blipFill rotWithShape="0">
                <a:blip r:embed="rId2"/>
                <a:stretch>
                  <a:fillRect l="-214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6" idx="2"/>
          </p:cNvCxnSpPr>
          <p:nvPr/>
        </p:nvCxnSpPr>
        <p:spPr>
          <a:xfrm>
            <a:off x="1093254" y="2827374"/>
            <a:ext cx="847210" cy="6881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4800" y="2519597"/>
                <a:ext cx="1576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00B050"/>
                        </a:solidFill>
                        <a:ea typeface="Cambria Math" panose="02040503050406030204" pitchFamily="18" charset="0"/>
                      </a:rPr>
                      <m:t>:"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rgbClr val="00B050"/>
                        </a:solidFill>
                      </a:rPr>
                      <m:t>boosted</m:t>
                    </m:r>
                    <m:r>
                      <a:rPr lang="en-US" sz="1400" b="0" i="0" smtClean="0">
                        <a:solidFill>
                          <a:srgbClr val="00B050"/>
                        </a:solidFill>
                      </a:rPr>
                      <m:t>"</m:t>
                    </m:r>
                    <m:r>
                      <a:rPr lang="en-US" sz="1400" i="1">
                        <a:solidFill>
                          <a:srgbClr val="00B050"/>
                        </a:solidFill>
                      </a:rPr>
                      <m:t> </m:t>
                    </m:r>
                  </m:oMath>
                </a14:m>
                <a:r>
                  <a:rPr lang="en-US" sz="1400" dirty="0" smtClean="0"/>
                  <a:t>DM </a:t>
                </a:r>
                <a:endParaRPr lang="en-US" sz="14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19597"/>
                <a:ext cx="1576907" cy="307777"/>
              </a:xfrm>
              <a:prstGeom prst="rect">
                <a:avLst/>
              </a:prstGeom>
              <a:blipFill rotWithShape="0"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000" y="4193262"/>
                <a:ext cx="11941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Fixed target</a:t>
                </a:r>
                <a:r>
                  <a:rPr lang="en-US" sz="1400" b="1" dirty="0" smtClean="0"/>
                  <a:t>:</a:t>
                </a:r>
                <a:r>
                  <a:rPr lang="en-US" sz="1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 smtClean="0"/>
                  <a:t> etc.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0" y="4876800"/>
                <a:ext cx="119417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531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2286000"/>
            <a:ext cx="1943353" cy="2525331"/>
            <a:chOff x="3581400" y="2508334"/>
            <a:chExt cx="1943353" cy="2525331"/>
          </a:xfrm>
        </p:grpSpPr>
        <p:cxnSp>
          <p:nvCxnSpPr>
            <p:cNvPr id="11" name="Straight Arrow Connector 10"/>
            <p:cNvCxnSpPr>
              <a:stCxn id="15" idx="0"/>
              <a:endCxn id="13" idx="2"/>
            </p:cNvCxnSpPr>
            <p:nvPr/>
          </p:nvCxnSpPr>
          <p:spPr>
            <a:xfrm flipV="1">
              <a:off x="4492487" y="2816111"/>
              <a:ext cx="242111" cy="7652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202264" y="3581400"/>
              <a:ext cx="750736" cy="958641"/>
              <a:chOff x="6248399" y="3086100"/>
              <a:chExt cx="750736" cy="95864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248399" y="3086100"/>
                <a:ext cx="580445" cy="495299"/>
              </a:xfrm>
              <a:prstGeom prst="ellipse">
                <a:avLst/>
              </a:prstGeom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313335" y="3563925"/>
                <a:ext cx="97053" cy="48081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5" idx="4"/>
              </p:cNvCxnSpPr>
              <p:nvPr/>
            </p:nvCxnSpPr>
            <p:spPr>
              <a:xfrm>
                <a:off x="6538622" y="3581399"/>
                <a:ext cx="3313" cy="4633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658555" y="3543300"/>
                <a:ext cx="85285" cy="4718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5" idx="5"/>
              </p:cNvCxnSpPr>
              <p:nvPr/>
            </p:nvCxnSpPr>
            <p:spPr>
              <a:xfrm>
                <a:off x="6743840" y="3508864"/>
                <a:ext cx="255295" cy="4114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58996" y="2508334"/>
                  <a:ext cx="13512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: undetected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8996" y="2508334"/>
                  <a:ext cx="1351204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581400" y="4510445"/>
              <a:ext cx="19433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Secondar</a:t>
              </a:r>
              <a:r>
                <a:rPr lang="en-US" sz="1400" dirty="0" smtClean="0">
                  <a:solidFill>
                    <a:srgbClr val="C00000"/>
                  </a:solidFill>
                </a:rPr>
                <a:t>y</a:t>
              </a:r>
              <a:r>
                <a:rPr lang="en-US" sz="1400" dirty="0" smtClean="0">
                  <a:solidFill>
                    <a:srgbClr val="7030A0"/>
                  </a:solidFill>
                </a:rPr>
                <a:t> </a:t>
              </a:r>
              <a:r>
                <a:rPr lang="en-US" sz="1400" dirty="0" smtClean="0"/>
                <a:t>signatures:</a:t>
              </a:r>
            </a:p>
            <a:p>
              <a:r>
                <a:rPr lang="en-US" sz="1400" dirty="0" smtClean="0"/>
                <a:t>some are </a:t>
              </a:r>
              <a:r>
                <a:rPr lang="en-US" sz="1400" dirty="0" smtClean="0">
                  <a:solidFill>
                    <a:srgbClr val="FF0000"/>
                  </a:solidFill>
                </a:rPr>
                <a:t>visible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40464" y="3016047"/>
            <a:ext cx="1880800" cy="2404884"/>
            <a:chOff x="1940464" y="3299936"/>
            <a:chExt cx="1880800" cy="2404884"/>
          </a:xfrm>
        </p:grpSpPr>
        <p:cxnSp>
          <p:nvCxnSpPr>
            <p:cNvPr id="21" name="Straight Arrow Connector 20"/>
            <p:cNvCxnSpPr>
              <a:endCxn id="15" idx="2"/>
            </p:cNvCxnSpPr>
            <p:nvPr/>
          </p:nvCxnSpPr>
          <p:spPr>
            <a:xfrm flipV="1">
              <a:off x="2280728" y="3966805"/>
              <a:ext cx="1540536" cy="29508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23" idx="1"/>
            </p:cNvCxnSpPr>
            <p:nvPr/>
          </p:nvCxnSpPr>
          <p:spPr>
            <a:xfrm>
              <a:off x="1940464" y="4648200"/>
              <a:ext cx="266468" cy="79501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06932" y="5181600"/>
              <a:ext cx="1481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 recoiling:</a:t>
              </a:r>
              <a:r>
                <a:rPr lang="en-US" sz="1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400" dirty="0" smtClean="0">
                  <a:solidFill>
                    <a:srgbClr val="7030A0"/>
                  </a:solidFill>
                </a:rPr>
                <a:t>visible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86000" y="3299936"/>
                  <a:ext cx="1499641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rgbClr val="0070C0"/>
                      </a:solidFill>
                    </a:rPr>
                    <a:t>: heavier </a:t>
                  </a:r>
                </a:p>
                <a:p>
                  <a:r>
                    <a:rPr lang="en-US" sz="1400" dirty="0" smtClean="0"/>
                    <a:t>dark sector state:</a:t>
                  </a:r>
                </a:p>
                <a:p>
                  <a:r>
                    <a:rPr lang="en-US" sz="1400" dirty="0" smtClean="0">
                      <a:solidFill>
                        <a:srgbClr val="0070C0"/>
                      </a:solidFill>
                    </a:rPr>
                    <a:t>unstable</a:t>
                  </a:r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299936"/>
                  <a:ext cx="1499641" cy="7386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20" t="-1653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524000" y="2730357"/>
            <a:ext cx="3619753" cy="2690574"/>
            <a:chOff x="1524000" y="3014246"/>
            <a:chExt cx="3619753" cy="2823629"/>
          </a:xfrm>
        </p:grpSpPr>
        <p:sp>
          <p:nvSpPr>
            <p:cNvPr id="26" name="Rounded Rectangle 25"/>
            <p:cNvSpPr/>
            <p:nvPr/>
          </p:nvSpPr>
          <p:spPr>
            <a:xfrm>
              <a:off x="1524000" y="3187791"/>
              <a:ext cx="3619753" cy="2650084"/>
            </a:xfrm>
            <a:prstGeom prst="roundRect">
              <a:avLst>
                <a:gd name="adj" fmla="val 5480"/>
              </a:avLst>
            </a:prstGeom>
            <a:noFill/>
            <a:ln>
              <a:solidFill>
                <a:srgbClr val="7030A0">
                  <a:alpha val="5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95600" y="3014246"/>
              <a:ext cx="765274" cy="2906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Detector</a:t>
              </a:r>
              <a:endParaRPr lang="en-US" sz="1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66346" y="2306911"/>
            <a:ext cx="3572854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Probing </a:t>
            </a:r>
            <a:r>
              <a:rPr lang="en-US" sz="1600" dirty="0" smtClean="0">
                <a:solidFill>
                  <a:srgbClr val="0070C0"/>
                </a:solidFill>
              </a:rPr>
              <a:t>heavier dark-sector states</a:t>
            </a:r>
            <a:r>
              <a:rPr lang="en-US" sz="16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</a:rPr>
              <a:t>Target recoil </a:t>
            </a:r>
            <a:r>
              <a:rPr lang="en-US" sz="1600" dirty="0" smtClean="0"/>
              <a:t>(like in typical DM direct detection exp.) + </a:t>
            </a:r>
            <a:r>
              <a:rPr lang="en-US" sz="1600" dirty="0" smtClean="0">
                <a:solidFill>
                  <a:srgbClr val="FF0000"/>
                </a:solidFill>
              </a:rPr>
              <a:t>secondary visible </a:t>
            </a:r>
            <a:r>
              <a:rPr lang="en-US" sz="1600" dirty="0" smtClean="0"/>
              <a:t>signatures </a:t>
            </a:r>
            <a:r>
              <a:rPr lang="en-US" sz="1600" dirty="0" smtClean="0">
                <a:sym typeface="Symbol" panose="05050102010706020507" pitchFamily="18" charset="2"/>
              </a:rPr>
              <a:t> </a:t>
            </a:r>
            <a:r>
              <a:rPr lang="en-US" sz="1600" dirty="0" smtClean="0"/>
              <a:t> more handles, (relatively) background-free (no secondary signatures in usual backgrounds)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E98517"/>
                </a:solidFill>
              </a:rPr>
              <a:t>Complementary </a:t>
            </a:r>
            <a:r>
              <a:rPr lang="en-US" sz="1600" dirty="0" smtClean="0"/>
              <a:t>to standard DM direct </a:t>
            </a:r>
            <a:r>
              <a:rPr lang="en-US" sz="1600" dirty="0" smtClean="0"/>
              <a:t>searches</a:t>
            </a:r>
            <a:endParaRPr lang="en-US" sz="1600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15482"/>
            <a:ext cx="680528" cy="7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4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Boosted/Relativistic Dark Matter: Cosmic Frontier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1716007"/>
                <a:ext cx="8534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400" dirty="0" smtClean="0"/>
                  <a:t>Signals coming from the universe today, nontrivial model building required</a:t>
                </a:r>
              </a:p>
              <a:p>
                <a:pPr marL="682625" lvl="1" indent="-225425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400" dirty="0" smtClean="0"/>
                  <a:t>Semi-annihilation in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 smtClean="0"/>
                  <a:t> models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D’Eramo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Thaler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2010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</a:p>
              <a:p>
                <a:pPr marL="682625" lvl="1" indent="-225425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400" dirty="0" smtClean="0"/>
                  <a:t>Fast-moving DM </a:t>
                </a:r>
                <a:r>
                  <a:rPr lang="en-US" sz="1400" dirty="0" smtClean="0"/>
                  <a:t>via induced nucleon decays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[Huang, Zhao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2013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</a:p>
              <a:p>
                <a:pPr marL="682625" lvl="1" indent="-225425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400" dirty="0" smtClean="0"/>
                  <a:t>“Assisted” freeze-out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[Belanger, Park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2011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r>
                  <a:rPr lang="en-US" sz="1400" dirty="0" smtClean="0"/>
                  <a:t>, </a:t>
                </a:r>
                <a:r>
                  <a:rPr lang="en-US" sz="1400" dirty="0" smtClean="0"/>
                  <a:t>Tw0-component DM models 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Agashe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Cui,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Necib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err="1" smtClean="0">
                    <a:solidFill>
                      <a:srgbClr val="E98517"/>
                    </a:solidFill>
                  </a:rPr>
                  <a:t>Thaler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 (</a:t>
                </a:r>
                <a:r>
                  <a:rPr lang="en-US" sz="1100" dirty="0" smtClean="0">
                    <a:solidFill>
                      <a:srgbClr val="E9851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</a:t>
                </a:r>
                <a:r>
                  <a:rPr lang="en-US" sz="1100" dirty="0" smtClean="0">
                    <a:solidFill>
                      <a:srgbClr val="E98517"/>
                    </a:solidFill>
                  </a:rPr>
                  <a:t>)]</a:t>
                </a:r>
                <a:endParaRPr lang="en-US" sz="1100" dirty="0">
                  <a:solidFill>
                    <a:srgbClr val="E98517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6007"/>
                <a:ext cx="85344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7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3046908"/>
            <a:ext cx="853440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Incoming flux of boosted DM is typically small.</a:t>
            </a:r>
          </a:p>
        </p:txBody>
      </p:sp>
      <p:sp>
        <p:nvSpPr>
          <p:cNvPr id="6" name="Arc 5"/>
          <p:cNvSpPr/>
          <p:nvPr/>
        </p:nvSpPr>
        <p:spPr>
          <a:xfrm>
            <a:off x="1021490" y="4267200"/>
            <a:ext cx="7131910" cy="2133600"/>
          </a:xfrm>
          <a:prstGeom prst="arc">
            <a:avLst>
              <a:gd name="adj1" fmla="val 11522541"/>
              <a:gd name="adj2" fmla="val 208671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429348">
            <a:off x="1309200" y="4413036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Earth surface</a:t>
            </a:r>
            <a:endParaRPr lang="en-US" sz="1000" dirty="0"/>
          </a:p>
        </p:txBody>
      </p:sp>
      <p:pic>
        <p:nvPicPr>
          <p:cNvPr id="8" name="Picture 2" descr="Image results for super kamiokan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247784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une far det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5523178"/>
            <a:ext cx="1146175" cy="6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724400"/>
            <a:ext cx="35274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Underground large-volume detectors, e.g., Super/Hyper-K, DUNE </a:t>
            </a:r>
            <a:r>
              <a:rPr lang="en-US" sz="1100" dirty="0">
                <a:solidFill>
                  <a:srgbClr val="E98517"/>
                </a:solidFill>
              </a:rPr>
              <a:t>[</a:t>
            </a:r>
            <a:r>
              <a:rPr lang="en-US" sz="1100" dirty="0" err="1">
                <a:solidFill>
                  <a:srgbClr val="E98517"/>
                </a:solidFill>
              </a:rPr>
              <a:t>Agashe</a:t>
            </a:r>
            <a:r>
              <a:rPr lang="en-US" sz="1100" dirty="0">
                <a:solidFill>
                  <a:srgbClr val="E98517"/>
                </a:solidFill>
              </a:rPr>
              <a:t>, Cui, </a:t>
            </a:r>
            <a:r>
              <a:rPr lang="en-US" sz="1100" dirty="0" err="1">
                <a:solidFill>
                  <a:srgbClr val="E98517"/>
                </a:solidFill>
              </a:rPr>
              <a:t>Necib</a:t>
            </a:r>
            <a:r>
              <a:rPr lang="en-US" sz="1100" dirty="0">
                <a:solidFill>
                  <a:srgbClr val="E98517"/>
                </a:solidFill>
              </a:rPr>
              <a:t>, </a:t>
            </a:r>
            <a:r>
              <a:rPr lang="en-US" sz="1100" dirty="0" err="1">
                <a:solidFill>
                  <a:srgbClr val="E98517"/>
                </a:solidFill>
              </a:rPr>
              <a:t>Thaler</a:t>
            </a:r>
            <a:r>
              <a:rPr lang="en-US" sz="1100" dirty="0">
                <a:solidFill>
                  <a:srgbClr val="E98517"/>
                </a:solidFill>
              </a:rPr>
              <a:t> (</a:t>
            </a:r>
            <a:r>
              <a:rPr lang="en-US" sz="1100" dirty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100" dirty="0" smtClean="0">
                <a:solidFill>
                  <a:srgbClr val="E98517"/>
                </a:solidFill>
              </a:rPr>
              <a:t>);</a:t>
            </a:r>
            <a:r>
              <a:rPr lang="en-US" sz="1100" dirty="0">
                <a:solidFill>
                  <a:srgbClr val="E98517"/>
                </a:solidFill>
              </a:rPr>
              <a:t> Huang, Zhao (</a:t>
            </a:r>
            <a:r>
              <a:rPr lang="en-US" sz="1100" dirty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Necib</a:t>
            </a:r>
            <a:r>
              <a:rPr lang="en-US" sz="1100" dirty="0" smtClean="0">
                <a:solidFill>
                  <a:srgbClr val="E98517"/>
                </a:solidFill>
              </a:rPr>
              <a:t>, Moon, </a:t>
            </a:r>
            <a:r>
              <a:rPr lang="en-US" sz="1100" dirty="0" err="1" smtClean="0">
                <a:solidFill>
                  <a:srgbClr val="E98517"/>
                </a:solidFill>
              </a:rPr>
              <a:t>Wongjirad</a:t>
            </a:r>
            <a:r>
              <a:rPr lang="en-US" sz="1100" dirty="0" smtClean="0">
                <a:solidFill>
                  <a:srgbClr val="E98517"/>
                </a:solidFill>
              </a:rPr>
              <a:t>, Conrad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100" dirty="0" smtClean="0">
                <a:solidFill>
                  <a:srgbClr val="E98517"/>
                </a:solidFill>
              </a:rPr>
              <a:t>); Berger, Cui, Zhao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100" dirty="0" smtClean="0">
                <a:solidFill>
                  <a:srgbClr val="E98517"/>
                </a:solidFill>
              </a:rPr>
              <a:t>); Kong, </a:t>
            </a:r>
            <a:r>
              <a:rPr lang="en-US" sz="1100" dirty="0" err="1" smtClean="0">
                <a:solidFill>
                  <a:srgbClr val="E98517"/>
                </a:solidFill>
              </a:rPr>
              <a:t>Mohlabeng</a:t>
            </a:r>
            <a:r>
              <a:rPr lang="en-US" sz="1100" dirty="0" smtClean="0">
                <a:solidFill>
                  <a:srgbClr val="E98517"/>
                </a:solidFill>
              </a:rPr>
              <a:t>, Park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Alhazmi</a:t>
            </a:r>
            <a:r>
              <a:rPr lang="en-US" sz="1100" dirty="0" smtClean="0">
                <a:solidFill>
                  <a:srgbClr val="E98517"/>
                </a:solidFill>
              </a:rPr>
              <a:t>, Kong, </a:t>
            </a:r>
            <a:r>
              <a:rPr lang="en-US" sz="1100" dirty="0" err="1" smtClean="0">
                <a:solidFill>
                  <a:srgbClr val="E98517"/>
                </a:solidFill>
              </a:rPr>
              <a:t>Mohlabeng</a:t>
            </a:r>
            <a:r>
              <a:rPr lang="en-US" sz="1100" dirty="0" smtClean="0">
                <a:solidFill>
                  <a:srgbClr val="E98517"/>
                </a:solidFill>
              </a:rPr>
              <a:t>, Park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b="1" dirty="0" smtClean="0">
                <a:solidFill>
                  <a:srgbClr val="E98517"/>
                </a:solidFill>
              </a:rPr>
              <a:t>DK</a:t>
            </a:r>
            <a:r>
              <a:rPr lang="en-US" sz="1100" dirty="0" smtClean="0">
                <a:solidFill>
                  <a:srgbClr val="E98517"/>
                </a:solidFill>
              </a:rPr>
              <a:t>, Park, Shin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100" dirty="0" smtClean="0">
                <a:solidFill>
                  <a:srgbClr val="E98517"/>
                </a:solidFill>
              </a:rPr>
              <a:t>)]</a:t>
            </a:r>
            <a:endParaRPr lang="en-US" sz="1100" dirty="0">
              <a:solidFill>
                <a:srgbClr val="E98517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56354" y="3594100"/>
            <a:ext cx="1310846" cy="16358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4832717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93310" y="3912911"/>
            <a:ext cx="1601147" cy="199014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05866" y="5486400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Xenon 1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70" y="4861549"/>
            <a:ext cx="469988" cy="8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54766" y="4724400"/>
            <a:ext cx="23844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Conventional WIMP detectors (with some model variation), e.g., Xenon, Lux-</a:t>
            </a:r>
            <a:r>
              <a:rPr lang="en-US" sz="1300" dirty="0" err="1" smtClean="0"/>
              <a:t>Zeplin</a:t>
            </a:r>
            <a:r>
              <a:rPr lang="en-US" sz="1300" dirty="0" smtClean="0"/>
              <a:t> </a:t>
            </a:r>
            <a:r>
              <a:rPr lang="en-US" sz="1100" dirty="0" smtClean="0">
                <a:solidFill>
                  <a:srgbClr val="E98517"/>
                </a:solidFill>
              </a:rPr>
              <a:t>[</a:t>
            </a:r>
            <a:r>
              <a:rPr lang="en-US" sz="1100" dirty="0" err="1" smtClean="0">
                <a:solidFill>
                  <a:srgbClr val="E98517"/>
                </a:solidFill>
              </a:rPr>
              <a:t>Giudice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b="1" dirty="0" smtClean="0">
                <a:solidFill>
                  <a:srgbClr val="E98517"/>
                </a:solidFill>
              </a:rPr>
              <a:t>DK</a:t>
            </a:r>
            <a:r>
              <a:rPr lang="en-US" sz="1100" dirty="0" smtClean="0">
                <a:solidFill>
                  <a:srgbClr val="E98517"/>
                </a:solidFill>
              </a:rPr>
              <a:t>, Park, Shin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100" dirty="0" smtClean="0">
                <a:solidFill>
                  <a:srgbClr val="E98517"/>
                </a:solidFill>
              </a:rPr>
              <a:t>)]</a:t>
            </a:r>
            <a:endParaRPr lang="en-US" sz="1100" dirty="0">
              <a:solidFill>
                <a:srgbClr val="E98517"/>
              </a:solidFill>
            </a:endParaRPr>
          </a:p>
        </p:txBody>
      </p:sp>
      <p:pic>
        <p:nvPicPr>
          <p:cNvPr id="26" name="Picture 2" descr="Image result for protoDU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61722"/>
            <a:ext cx="609600" cy="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6232096" y="3530648"/>
            <a:ext cx="1798725" cy="157914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3250757"/>
            <a:ext cx="3127375" cy="946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Surface-based detectors, e.g., </a:t>
            </a:r>
            <a:r>
              <a:rPr lang="en-US" sz="1300" dirty="0" err="1" smtClean="0"/>
              <a:t>ProtoDUNE</a:t>
            </a:r>
            <a:r>
              <a:rPr lang="en-US" sz="1300" dirty="0" smtClean="0"/>
              <a:t>, SBN Program </a:t>
            </a:r>
            <a:r>
              <a:rPr lang="en-US" sz="1100" dirty="0" smtClean="0">
                <a:solidFill>
                  <a:srgbClr val="E98517"/>
                </a:solidFill>
              </a:rPr>
              <a:t>[Chatterjee, </a:t>
            </a:r>
            <a:r>
              <a:rPr lang="en-US" sz="1100" b="1" dirty="0" smtClean="0">
                <a:solidFill>
                  <a:srgbClr val="E98517"/>
                </a:solidFill>
              </a:rPr>
              <a:t>DK</a:t>
            </a:r>
            <a:r>
              <a:rPr lang="en-US" sz="1100" dirty="0" smtClean="0">
                <a:solidFill>
                  <a:srgbClr val="E98517"/>
                </a:solidFill>
              </a:rPr>
              <a:t>, et al.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b="1" dirty="0" smtClean="0">
                <a:solidFill>
                  <a:srgbClr val="E98517"/>
                </a:solidFill>
              </a:rPr>
              <a:t>DK</a:t>
            </a:r>
            <a:r>
              <a:rPr lang="en-US" sz="1100" dirty="0" smtClean="0">
                <a:solidFill>
                  <a:srgbClr val="E98517"/>
                </a:solidFill>
              </a:rPr>
              <a:t>, Kong, Park, Shin in progress]</a:t>
            </a:r>
            <a:endParaRPr lang="en-US" sz="1100" dirty="0">
              <a:solidFill>
                <a:srgbClr val="E98517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873750" y="4759901"/>
            <a:ext cx="358346" cy="34989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80565" y="3663254"/>
            <a:ext cx="281724" cy="39724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14800" y="3613150"/>
            <a:ext cx="381000" cy="4369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9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5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Boosted/Relativistic Dark Matter: Intensity Frontier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16007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Signals coming from colliders, additional model building not always necessary</a:t>
            </a:r>
          </a:p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If dark sectors (containing dark matter) are more “weakly” connected to the SM sector, high intensity experiments are also motivated, e.g., fixed target experiments.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smtClean="0"/>
              <a:t>BDX, NA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1400" dirty="0" smtClean="0"/>
              <a:t>, </a:t>
            </a:r>
            <a:r>
              <a:rPr lang="en-US" sz="1400" dirty="0" err="1" smtClean="0"/>
              <a:t>MicroBooNE</a:t>
            </a:r>
            <a:r>
              <a:rPr lang="en-US" sz="1400" dirty="0" smtClean="0"/>
              <a:t>, </a:t>
            </a:r>
            <a:r>
              <a:rPr lang="en-US" sz="1400" dirty="0" err="1" smtClean="0"/>
              <a:t>SeaQuest</a:t>
            </a:r>
            <a:r>
              <a:rPr lang="en-US" sz="1400" dirty="0" smtClean="0"/>
              <a:t>, LDMX, 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/>
              <a:t>HKK, DUNE, </a:t>
            </a:r>
            <a:r>
              <a:rPr lang="en-US" sz="1400" dirty="0" err="1" smtClean="0"/>
              <a:t>SHiP</a:t>
            </a:r>
            <a:r>
              <a:rPr lang="en-US" sz="1400" dirty="0" smtClean="0"/>
              <a:t>, and many more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4059704"/>
            <a:ext cx="5334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3678704"/>
            <a:ext cx="914400" cy="990600"/>
          </a:xfrm>
          <a:prstGeom prst="rect">
            <a:avLst/>
          </a:prstGeom>
          <a:pattFill prst="horzBri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3793004"/>
            <a:ext cx="990600" cy="76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4174004"/>
            <a:ext cx="685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48000" y="3869204"/>
            <a:ext cx="1219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4250204"/>
            <a:ext cx="1219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4174004"/>
            <a:ext cx="32766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48000" y="4032928"/>
            <a:ext cx="13716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4200780"/>
            <a:ext cx="13716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0" y="3893916"/>
            <a:ext cx="1600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48000" y="4225492"/>
            <a:ext cx="16002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24600" y="4032928"/>
            <a:ext cx="152400" cy="282152"/>
          </a:xfrm>
          <a:prstGeom prst="ellipse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77000" y="3945404"/>
            <a:ext cx="381000" cy="1421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7000" y="4250204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7000" y="4174004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24000" y="4172515"/>
                <a:ext cx="8327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 smtClean="0"/>
                  <a:t> beam</a:t>
                </a:r>
                <a:endParaRPr lang="en-US" sz="12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72515"/>
                <a:ext cx="832728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300051" y="358293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Target </a:t>
            </a:r>
          </a:p>
          <a:p>
            <a:r>
              <a:rPr lang="en-US" sz="1200" dirty="0" smtClean="0"/>
              <a:t>(thick/thin)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166279" y="3401705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Shielding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208663" y="3513948"/>
            <a:ext cx="76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5001905"/>
            <a:ext cx="853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 smtClean="0"/>
              <a:t>Quite a few phenomenological studies/proposals in the context of dark photon decays, elastic/inelastic scatterin</a:t>
            </a:r>
            <a:r>
              <a:rPr lang="en-US" sz="1400" dirty="0" smtClean="0"/>
              <a:t>g of DM, etc. </a:t>
            </a:r>
            <a:r>
              <a:rPr lang="en-US" sz="1100" dirty="0" smtClean="0">
                <a:solidFill>
                  <a:srgbClr val="E98517"/>
                </a:solidFill>
              </a:rPr>
              <a:t>[</a:t>
            </a:r>
            <a:r>
              <a:rPr lang="en-US" sz="1100" dirty="0" err="1" smtClean="0">
                <a:solidFill>
                  <a:srgbClr val="E98517"/>
                </a:solidFill>
              </a:rPr>
              <a:t>LoSecco</a:t>
            </a:r>
            <a:r>
              <a:rPr lang="en-US" sz="1100" dirty="0" smtClean="0">
                <a:solidFill>
                  <a:srgbClr val="E98517"/>
                </a:solidFill>
              </a:rPr>
              <a:t> et al.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Bjorken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dirty="0" err="1" smtClean="0">
                <a:solidFill>
                  <a:srgbClr val="E98517"/>
                </a:solidFill>
              </a:rPr>
              <a:t>Essig</a:t>
            </a:r>
            <a:r>
              <a:rPr lang="en-US" sz="1100" dirty="0" smtClean="0">
                <a:solidFill>
                  <a:srgbClr val="E98517"/>
                </a:solidFill>
              </a:rPr>
              <a:t>, Schuster, Toro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Batell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dirty="0" err="1" smtClean="0">
                <a:solidFill>
                  <a:srgbClr val="E98517"/>
                </a:solidFill>
              </a:rPr>
              <a:t>Pospelov</a:t>
            </a:r>
            <a:r>
              <a:rPr lang="en-US" sz="1100" dirty="0" smtClean="0">
                <a:solidFill>
                  <a:srgbClr val="E98517"/>
                </a:solidFill>
              </a:rPr>
              <a:t>, Ritz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deNiverville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dirty="0" err="1" smtClean="0">
                <a:solidFill>
                  <a:srgbClr val="E98517"/>
                </a:solidFill>
              </a:rPr>
              <a:t>Pospelov</a:t>
            </a:r>
            <a:r>
              <a:rPr lang="en-US" sz="1100" dirty="0" smtClean="0">
                <a:solidFill>
                  <a:srgbClr val="E98517"/>
                </a:solidFill>
              </a:rPr>
              <a:t>, Ritz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Izaguirre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dirty="0" err="1" smtClean="0">
                <a:solidFill>
                  <a:srgbClr val="E98517"/>
                </a:solidFill>
              </a:rPr>
              <a:t>Krnjaic</a:t>
            </a:r>
            <a:r>
              <a:rPr lang="en-US" sz="1100" dirty="0" smtClean="0">
                <a:solidFill>
                  <a:srgbClr val="E98517"/>
                </a:solidFill>
              </a:rPr>
              <a:t>, Schuster, Toro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Izaguirre</a:t>
            </a:r>
            <a:r>
              <a:rPr lang="en-US" sz="1100" dirty="0" smtClean="0">
                <a:solidFill>
                  <a:srgbClr val="E98517"/>
                </a:solidFill>
              </a:rPr>
              <a:t>, Kahn, </a:t>
            </a:r>
            <a:r>
              <a:rPr lang="en-US" sz="1100" dirty="0" err="1" smtClean="0">
                <a:solidFill>
                  <a:srgbClr val="E98517"/>
                </a:solidFill>
              </a:rPr>
              <a:t>Krnjaic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dirty="0" err="1" smtClean="0">
                <a:solidFill>
                  <a:srgbClr val="E98517"/>
                </a:solidFill>
              </a:rPr>
              <a:t>Moschella</a:t>
            </a:r>
            <a:r>
              <a:rPr lang="en-US" sz="1100" dirty="0" smtClean="0">
                <a:solidFill>
                  <a:srgbClr val="E98517"/>
                </a:solidFill>
              </a:rPr>
              <a:t>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100" dirty="0" smtClean="0">
                <a:solidFill>
                  <a:srgbClr val="E98517"/>
                </a:solidFill>
              </a:rPr>
              <a:t>); Berlin, Gori, Schuster, Toro (</a:t>
            </a:r>
            <a:r>
              <a:rPr lang="en-US" sz="1100" dirty="0" smtClean="0">
                <a:solidFill>
                  <a:srgbClr val="E985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sz="1100" dirty="0" smtClean="0">
                <a:solidFill>
                  <a:srgbClr val="E98517"/>
                </a:solidFill>
              </a:rPr>
              <a:t>); </a:t>
            </a:r>
            <a:r>
              <a:rPr lang="en-US" sz="1100" dirty="0" err="1" smtClean="0">
                <a:solidFill>
                  <a:srgbClr val="E98517"/>
                </a:solidFill>
              </a:rPr>
              <a:t>Bonivento</a:t>
            </a:r>
            <a:r>
              <a:rPr lang="en-US" sz="1100" dirty="0" smtClean="0">
                <a:solidFill>
                  <a:srgbClr val="E98517"/>
                </a:solidFill>
              </a:rPr>
              <a:t>, </a:t>
            </a:r>
            <a:r>
              <a:rPr lang="en-US" sz="1100" b="1" dirty="0" smtClean="0">
                <a:solidFill>
                  <a:srgbClr val="E98517"/>
                </a:solidFill>
              </a:rPr>
              <a:t>DK</a:t>
            </a:r>
            <a:r>
              <a:rPr lang="en-US" sz="1100" dirty="0" smtClean="0">
                <a:solidFill>
                  <a:srgbClr val="E98517"/>
                </a:solidFill>
              </a:rPr>
              <a:t>, Park, Shin in progress, and many more]</a:t>
            </a:r>
            <a:endParaRPr lang="en-US" sz="1100" dirty="0" smtClean="0">
              <a:solidFill>
                <a:srgbClr val="E985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6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Two-component Boosted DM Scenario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40445" y="2633246"/>
            <a:ext cx="533400" cy="533400"/>
          </a:xfrm>
          <a:prstGeom prst="ellipse">
            <a:avLst/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2454645" y="2480846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2454645" y="3088531"/>
            <a:ext cx="763915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7"/>
            <a:endCxn id="11" idx="1"/>
          </p:cNvCxnSpPr>
          <p:nvPr/>
        </p:nvCxnSpPr>
        <p:spPr>
          <a:xfrm flipV="1">
            <a:off x="3595730" y="2497723"/>
            <a:ext cx="761117" cy="21363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</p:cNvCxnSpPr>
          <p:nvPr/>
        </p:nvCxnSpPr>
        <p:spPr>
          <a:xfrm>
            <a:off x="3595730" y="3088531"/>
            <a:ext cx="761117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70847" y="2328446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47" y="2328446"/>
                <a:ext cx="459998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3645" y="2904292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5" y="2904292"/>
                <a:ext cx="459998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6847" y="2328446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7" y="2328446"/>
                <a:ext cx="44095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9645" y="2938046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45" y="2938046"/>
                <a:ext cx="44095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486400" y="2633246"/>
            <a:ext cx="533400" cy="533400"/>
          </a:xfrm>
          <a:prstGeom prst="ellipse">
            <a:avLst/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4800600" y="2480846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3" idx="3"/>
          </p:cNvCxnSpPr>
          <p:nvPr/>
        </p:nvCxnSpPr>
        <p:spPr>
          <a:xfrm flipV="1">
            <a:off x="4800600" y="3088531"/>
            <a:ext cx="763915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7"/>
            <a:endCxn id="28" idx="1"/>
          </p:cNvCxnSpPr>
          <p:nvPr/>
        </p:nvCxnSpPr>
        <p:spPr>
          <a:xfrm flipV="1">
            <a:off x="5941685" y="2497723"/>
            <a:ext cx="761117" cy="21363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5"/>
          </p:cNvCxnSpPr>
          <p:nvPr/>
        </p:nvCxnSpPr>
        <p:spPr>
          <a:xfrm>
            <a:off x="5941685" y="3088531"/>
            <a:ext cx="761117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2802" y="2328446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2938046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4801" y="1749623"/>
                <a:ext cx="853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400" dirty="0" smtClean="0"/>
                  <a:t>A possible relativistic source: BDM scenario (cosmic frontier), stability of the two DM species ensured by </a:t>
                </a:r>
                <a:r>
                  <a:rPr lang="en-US" sz="1400" dirty="0" smtClean="0">
                    <a:solidFill>
                      <a:srgbClr val="00B050"/>
                    </a:solidFill>
                  </a:rPr>
                  <a:t>separate symmetries, </a:t>
                </a:r>
                <a:r>
                  <a:rPr lang="en-US" sz="1400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etc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749623"/>
                <a:ext cx="853440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71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그룹 74"/>
          <p:cNvGrpSpPr/>
          <p:nvPr/>
        </p:nvGrpSpPr>
        <p:grpSpPr>
          <a:xfrm>
            <a:off x="304800" y="3825387"/>
            <a:ext cx="4036442" cy="2499213"/>
            <a:chOff x="144389" y="4030627"/>
            <a:chExt cx="4022995" cy="2566725"/>
          </a:xfrm>
        </p:grpSpPr>
        <p:pic>
          <p:nvPicPr>
            <p:cNvPr id="32" name="그림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9" y="4030627"/>
              <a:ext cx="4022995" cy="256672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11560" y="4239408"/>
                  <a:ext cx="288000" cy="288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239408"/>
                  <a:ext cx="288000" cy="288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575096" y="4213120"/>
                  <a:ext cx="252000" cy="288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096" y="4213120"/>
                  <a:ext cx="252000" cy="288000"/>
                </a:xfrm>
                <a:prstGeom prst="rect">
                  <a:avLst/>
                </a:prstGeom>
                <a:blipFill>
                  <a:blip r:embed="rId13"/>
                  <a:stretch>
                    <a:fillRect l="-4762" b="-4255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/>
          <p:cNvSpPr/>
          <p:nvPr/>
        </p:nvSpPr>
        <p:spPr>
          <a:xfrm>
            <a:off x="2003112" y="2328446"/>
            <a:ext cx="527733" cy="1024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26"/>
          <p:cNvSpPr/>
          <p:nvPr/>
        </p:nvSpPr>
        <p:spPr>
          <a:xfrm>
            <a:off x="2209800" y="2590800"/>
            <a:ext cx="2392059" cy="914400"/>
          </a:xfrm>
          <a:prstGeom prst="arc">
            <a:avLst>
              <a:gd name="adj1" fmla="val 1031389"/>
              <a:gd name="adj2" fmla="val 96397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80213" y="3505200"/>
            <a:ext cx="14512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Freeze-out first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888" y="2362200"/>
            <a:ext cx="1439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Dominant relic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>
            <a:stCxn id="36" idx="2"/>
            <a:endCxn id="13" idx="2"/>
          </p:cNvCxnSpPr>
          <p:nvPr/>
        </p:nvCxnSpPr>
        <p:spPr>
          <a:xfrm rot="16200000" flipH="1">
            <a:off x="1516649" y="2354160"/>
            <a:ext cx="155258" cy="81766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68457" y="4419600"/>
                <a:ext cx="30515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/>
                  <a:t>“Assisted” freeze-out</a:t>
                </a:r>
                <a:r>
                  <a:rPr lang="en-US" sz="1600" dirty="0" smtClean="0"/>
                  <a:t> mechanism</a:t>
                </a:r>
              </a:p>
              <a:p>
                <a:pPr algn="r"/>
                <a:r>
                  <a:rPr lang="en-US" sz="1200" dirty="0" smtClean="0">
                    <a:solidFill>
                      <a:srgbClr val="E98517"/>
                    </a:solidFill>
                  </a:rPr>
                  <a:t>[Belanger</a:t>
                </a:r>
                <a:r>
                  <a:rPr lang="en-US" sz="1200" dirty="0">
                    <a:solidFill>
                      <a:srgbClr val="E98517"/>
                    </a:solidFill>
                  </a:rPr>
                  <a:t>, Park (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2011</m:t>
                    </m:r>
                  </m:oMath>
                </a14:m>
                <a:r>
                  <a:rPr lang="en-US" sz="1200" dirty="0" smtClean="0">
                    <a:solidFill>
                      <a:srgbClr val="E98517"/>
                    </a:solidFill>
                  </a:rPr>
                  <a:t>)]</a:t>
                </a:r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57" y="4419600"/>
                <a:ext cx="3051543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998" t="-3488" r="-39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26"/>
          <p:cNvSpPr/>
          <p:nvPr/>
        </p:nvSpPr>
        <p:spPr>
          <a:xfrm>
            <a:off x="4542141" y="2590800"/>
            <a:ext cx="2392059" cy="914400"/>
          </a:xfrm>
          <a:prstGeom prst="arc">
            <a:avLst>
              <a:gd name="adj1" fmla="val 1031389"/>
              <a:gd name="adj2" fmla="val 9639773"/>
            </a:avLst>
          </a:prstGeom>
          <a:ln w="25400">
            <a:solidFill>
              <a:srgbClr val="3D3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29200" y="3505200"/>
            <a:ext cx="149117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D3DFF"/>
                </a:solidFill>
              </a:rPr>
              <a:t>Freeze-out later</a:t>
            </a:r>
            <a:endParaRPr lang="en-US" sz="1500" dirty="0">
              <a:solidFill>
                <a:srgbClr val="3D3D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00942" y="2328446"/>
            <a:ext cx="527733" cy="1024354"/>
          </a:xfrm>
          <a:prstGeom prst="ellipse">
            <a:avLst/>
          </a:prstGeom>
          <a:noFill/>
          <a:ln>
            <a:solidFill>
              <a:srgbClr val="3D3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직선 화살표 연결선 61"/>
          <p:cNvCxnSpPr/>
          <p:nvPr/>
        </p:nvCxnSpPr>
        <p:spPr>
          <a:xfrm>
            <a:off x="3119964" y="4965310"/>
            <a:ext cx="0" cy="45569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752600" y="3961396"/>
                <a:ext cx="294780" cy="30580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txBody>
              <a:bodyPr wrap="square" lIns="45720" r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61396"/>
                <a:ext cx="294780" cy="3058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050103" y="3810000"/>
            <a:ext cx="27890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D3DFF"/>
                </a:solidFill>
              </a:rPr>
              <a:t>Negligible, non-relativistic relic</a:t>
            </a:r>
            <a:endParaRPr lang="en-US" sz="1500" dirty="0">
              <a:solidFill>
                <a:srgbClr val="3D3DFF"/>
              </a:solidFill>
            </a:endParaRPr>
          </a:p>
        </p:txBody>
      </p:sp>
      <p:cxnSp>
        <p:nvCxnSpPr>
          <p:cNvPr id="19" name="Elbow Connector 18"/>
          <p:cNvCxnSpPr>
            <a:stCxn id="43" idx="1"/>
            <a:endCxn id="39" idx="4"/>
          </p:cNvCxnSpPr>
          <p:nvPr/>
        </p:nvCxnSpPr>
        <p:spPr>
          <a:xfrm rot="10800000">
            <a:off x="4564809" y="3352801"/>
            <a:ext cx="1485294" cy="618783"/>
          </a:xfrm>
          <a:prstGeom prst="bentConnector2">
            <a:avLst/>
          </a:prstGeom>
          <a:ln w="19050">
            <a:solidFill>
              <a:srgbClr val="3D3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44086" y="3969805"/>
            <a:ext cx="294780" cy="305804"/>
          </a:xfrm>
          <a:prstGeom prst="rect">
            <a:avLst/>
          </a:prstGeom>
          <a:noFill/>
          <a:ln w="12700">
            <a:solidFill>
              <a:srgbClr val="3D3DFF"/>
            </a:solidFill>
          </a:ln>
        </p:spPr>
        <p:txBody>
          <a:bodyPr wrap="square" lIns="45720" rIns="45720" rtlCol="0">
            <a:spAutoFit/>
          </a:bodyPr>
          <a:lstStyle/>
          <a:p>
            <a:pPr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9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14" grpId="0"/>
      <p:bldP spid="36" grpId="0"/>
      <p:bldP spid="17" grpId="0"/>
      <p:bldP spid="37" grpId="0" animBg="1"/>
      <p:bldP spid="38" grpId="0"/>
      <p:bldP spid="39" grpId="0" animBg="1"/>
      <p:bldP spid="42" grpId="0" animBg="1"/>
      <p:bldP spid="43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7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“Relativistic” Dark Matter Search</a:t>
            </a:r>
          </a:p>
        </p:txBody>
      </p:sp>
      <p:sp>
        <p:nvSpPr>
          <p:cNvPr id="22" name="Oval 21"/>
          <p:cNvSpPr/>
          <p:nvPr/>
        </p:nvSpPr>
        <p:spPr>
          <a:xfrm>
            <a:off x="2209801" y="4687669"/>
            <a:ext cx="533400" cy="533400"/>
          </a:xfrm>
          <a:prstGeom prst="ellipse">
            <a:avLst/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2" idx="1"/>
          </p:cNvCxnSpPr>
          <p:nvPr/>
        </p:nvCxnSpPr>
        <p:spPr>
          <a:xfrm>
            <a:off x="1524001" y="4535269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3"/>
          </p:cNvCxnSpPr>
          <p:nvPr/>
        </p:nvCxnSpPr>
        <p:spPr>
          <a:xfrm flipV="1">
            <a:off x="1524001" y="5142954"/>
            <a:ext cx="763915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7"/>
          </p:cNvCxnSpPr>
          <p:nvPr/>
        </p:nvCxnSpPr>
        <p:spPr>
          <a:xfrm flipV="1">
            <a:off x="2665086" y="4609555"/>
            <a:ext cx="765830" cy="15622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5"/>
          </p:cNvCxnSpPr>
          <p:nvPr/>
        </p:nvCxnSpPr>
        <p:spPr>
          <a:xfrm>
            <a:off x="2665086" y="5142954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Magnetic Disk 34"/>
          <p:cNvSpPr/>
          <p:nvPr/>
        </p:nvSpPr>
        <p:spPr>
          <a:xfrm>
            <a:off x="6400801" y="4763869"/>
            <a:ext cx="762000" cy="381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713086" y="4535269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40203" y="4382869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03" y="4382869"/>
                <a:ext cx="459998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43001" y="4958715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4958715"/>
                <a:ext cx="459998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6203" y="4382869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03" y="4382869"/>
                <a:ext cx="44095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29001" y="4992469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4992469"/>
                <a:ext cx="44095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31203" y="4382869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203" y="4382869"/>
                <a:ext cx="44095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962401" y="4535269"/>
            <a:ext cx="12954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2001" y="5635823"/>
            <a:ext cx="3301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(Galactic Center at </a:t>
            </a:r>
            <a:r>
              <a:rPr lang="en-US" sz="1400" dirty="0" smtClean="0"/>
              <a:t>the universe </a:t>
            </a:r>
            <a:r>
              <a:rPr lang="en-US" sz="1400" b="1" dirty="0" smtClean="0">
                <a:solidFill>
                  <a:srgbClr val="FF0000"/>
                </a:solidFill>
              </a:rPr>
              <a:t>today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218836" y="5635823"/>
            <a:ext cx="1172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(Laboratory)</a:t>
            </a:r>
            <a:endParaRPr lang="en-US" sz="1400" dirty="0"/>
          </a:p>
        </p:txBody>
      </p:sp>
      <p:sp>
        <p:nvSpPr>
          <p:cNvPr id="46" name="Moon 45"/>
          <p:cNvSpPr/>
          <p:nvPr/>
        </p:nvSpPr>
        <p:spPr>
          <a:xfrm rot="10800000">
            <a:off x="7239001" y="4645223"/>
            <a:ext cx="152400" cy="567154"/>
          </a:xfrm>
          <a:prstGeom prst="moon">
            <a:avLst>
              <a:gd name="adj" fmla="val 1834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350019" y="5102423"/>
            <a:ext cx="763914" cy="18806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391401" y="4950023"/>
            <a:ext cx="761999" cy="424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371667" y="4721423"/>
            <a:ext cx="761999" cy="762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308623" y="4516399"/>
            <a:ext cx="758170" cy="152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1" y="4747736"/>
                <a:ext cx="167533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becomes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boosted</a:t>
                </a:r>
                <a:r>
                  <a:rPr lang="en-US" sz="1400" dirty="0" smtClean="0"/>
                  <a:t>, </a:t>
                </a:r>
              </a:p>
              <a:p>
                <a:r>
                  <a:rPr lang="en-US" sz="1400" dirty="0" smtClean="0"/>
                  <a:t>hence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relativistic</a:t>
                </a:r>
                <a:r>
                  <a:rPr lang="en-US" sz="1400" dirty="0" smtClean="0"/>
                  <a:t>!</a:t>
                </a:r>
              </a:p>
              <a:p>
                <a:r>
                  <a:rPr lang="en-US" sz="1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1" y="4747736"/>
                <a:ext cx="167533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095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1"/>
            <a:endCxn id="39" idx="2"/>
          </p:cNvCxnSpPr>
          <p:nvPr/>
        </p:nvCxnSpPr>
        <p:spPr>
          <a:xfrm flipH="1" flipV="1">
            <a:off x="3646681" y="4721423"/>
            <a:ext cx="391920" cy="395645"/>
          </a:xfrm>
          <a:prstGeom prst="straightConnector1">
            <a:avLst/>
          </a:prstGeom>
          <a:ln>
            <a:solidFill>
              <a:srgbClr val="3D3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62400" y="4537625"/>
            <a:ext cx="64008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324600" y="5926723"/>
                <a:ext cx="2356735" cy="31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dirty="0">
                    <a:solidFill>
                      <a:srgbClr val="E98517"/>
                    </a:solidFill>
                  </a:rPr>
                  <a:t>[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Agashe</a:t>
                </a:r>
                <a:r>
                  <a:rPr lang="en-US" sz="1100" dirty="0">
                    <a:solidFill>
                      <a:srgbClr val="E98517"/>
                    </a:solidFill>
                  </a:rPr>
                  <a:t>, Cui, 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Necib</a:t>
                </a:r>
                <a:r>
                  <a:rPr lang="en-US" sz="1100" dirty="0">
                    <a:solidFill>
                      <a:srgbClr val="E98517"/>
                    </a:solidFill>
                  </a:rPr>
                  <a:t>, </a:t>
                </a:r>
                <a:r>
                  <a:rPr lang="en-US" sz="1100" dirty="0" err="1">
                    <a:solidFill>
                      <a:srgbClr val="E98517"/>
                    </a:solidFill>
                  </a:rPr>
                  <a:t>Thaler</a:t>
                </a:r>
                <a:r>
                  <a:rPr lang="en-US" sz="1100" dirty="0">
                    <a:solidFill>
                      <a:srgbClr val="E98517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100" i="1" dirty="0">
                        <a:solidFill>
                          <a:srgbClr val="E98517"/>
                        </a:solidFill>
                        <a:latin typeface="Cambria Math" panose="02040503050406030204" pitchFamily="18" charset="0"/>
                      </a:rPr>
                      <m:t>2014</m:t>
                    </m:r>
                  </m:oMath>
                </a14:m>
                <a:r>
                  <a:rPr lang="en-US" sz="1100" dirty="0">
                    <a:solidFill>
                      <a:srgbClr val="E98517"/>
                    </a:solidFill>
                  </a:rPr>
                  <a:t>)]</a:t>
                </a:r>
                <a:endParaRPr lang="en-US" sz="11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926723"/>
                <a:ext cx="2356735" cy="319575"/>
              </a:xfrm>
              <a:prstGeom prst="rect">
                <a:avLst/>
              </a:prstGeom>
              <a:blipFill rotWithShape="0">
                <a:blip r:embed="rId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4800" y="3360003"/>
                <a:ext cx="8534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Heavier relic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: hard to detect it due to tiny/negligible coupling to SM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Lighter relic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: hard to detect it due to small amount</a:t>
                </a:r>
                <a:endParaRPr 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60003"/>
                <a:ext cx="8534400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286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3140445" y="2633246"/>
            <a:ext cx="533400" cy="533400"/>
          </a:xfrm>
          <a:prstGeom prst="ellipse">
            <a:avLst/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endCxn id="53" idx="1"/>
          </p:cNvCxnSpPr>
          <p:nvPr/>
        </p:nvCxnSpPr>
        <p:spPr>
          <a:xfrm>
            <a:off x="2454645" y="2480846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3" idx="3"/>
          </p:cNvCxnSpPr>
          <p:nvPr/>
        </p:nvCxnSpPr>
        <p:spPr>
          <a:xfrm flipV="1">
            <a:off x="2454645" y="3088531"/>
            <a:ext cx="763915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7"/>
            <a:endCxn id="60" idx="1"/>
          </p:cNvCxnSpPr>
          <p:nvPr/>
        </p:nvCxnSpPr>
        <p:spPr>
          <a:xfrm flipV="1">
            <a:off x="3595730" y="2497723"/>
            <a:ext cx="761117" cy="21363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5"/>
          </p:cNvCxnSpPr>
          <p:nvPr/>
        </p:nvCxnSpPr>
        <p:spPr>
          <a:xfrm>
            <a:off x="3595730" y="3088531"/>
            <a:ext cx="761117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070847" y="2328446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47" y="2328446"/>
                <a:ext cx="459998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73645" y="2904292"/>
                <a:ext cx="459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5" y="2904292"/>
                <a:ext cx="459998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56847" y="2328446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7" y="2328446"/>
                <a:ext cx="440955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359645" y="2938046"/>
                <a:ext cx="4409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45" y="2938046"/>
                <a:ext cx="440955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5486400" y="2633246"/>
            <a:ext cx="533400" cy="533400"/>
          </a:xfrm>
          <a:prstGeom prst="ellipse">
            <a:avLst/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endCxn id="62" idx="1"/>
          </p:cNvCxnSpPr>
          <p:nvPr/>
        </p:nvCxnSpPr>
        <p:spPr>
          <a:xfrm>
            <a:off x="4800600" y="2480846"/>
            <a:ext cx="763915" cy="2305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62" idx="3"/>
          </p:cNvCxnSpPr>
          <p:nvPr/>
        </p:nvCxnSpPr>
        <p:spPr>
          <a:xfrm flipV="1">
            <a:off x="4800600" y="3088531"/>
            <a:ext cx="763915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2" idx="7"/>
            <a:endCxn id="67" idx="1"/>
          </p:cNvCxnSpPr>
          <p:nvPr/>
        </p:nvCxnSpPr>
        <p:spPr>
          <a:xfrm flipV="1">
            <a:off x="5941685" y="2497723"/>
            <a:ext cx="761117" cy="21363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5"/>
          </p:cNvCxnSpPr>
          <p:nvPr/>
        </p:nvCxnSpPr>
        <p:spPr>
          <a:xfrm>
            <a:off x="5941685" y="3088531"/>
            <a:ext cx="761117" cy="154315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702802" y="2328446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6705600" y="2938046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20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 animBg="1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-</a:t>
            </a:r>
            <a:fld id="{CAB6C345-FB46-4890-9178-6C345494CA7C}" type="slidenum">
              <a:rPr lang="en-US" smtClean="0"/>
              <a:pPr algn="ctr"/>
              <a:t>8</a:t>
            </a:fld>
            <a:r>
              <a:rPr lang="en-US" smtClean="0"/>
              <a:t>-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DM Detection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04800" y="1676400"/>
                <a:ext cx="8534400" cy="2385012"/>
              </a:xfrm>
              <a:prstGeom prst="rect">
                <a:avLst/>
              </a:prstGeom>
              <a:noFill/>
              <a:effectLst>
                <a:glow rad="228600">
                  <a:srgbClr val="E98517">
                    <a:alpha val="40000"/>
                  </a:srgb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 smtClean="0"/>
                  <a:t>Flux of boosted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 smtClean="0"/>
                  <a:t> near the earth</a:t>
                </a:r>
              </a:p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1500" dirty="0"/>
              </a:p>
              <a:p>
                <a:pPr>
                  <a:lnSpc>
                    <a:spcPct val="150000"/>
                  </a:lnSpc>
                </a:pPr>
                <a:endParaRPr lang="en-US" sz="1500" dirty="0" smtClean="0"/>
              </a:p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800" dirty="0" smtClean="0"/>
              </a:p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1500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500" dirty="0" smtClean="0"/>
                  <a:t> to be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500" dirty="0" smtClean="0"/>
                  <a:t> and assuming Navarro-</a:t>
                </a:r>
                <a:r>
                  <a:rPr lang="en-US" sz="1500" dirty="0" err="1" smtClean="0"/>
                  <a:t>Frenk</a:t>
                </a:r>
                <a:r>
                  <a:rPr lang="en-US" sz="1500" dirty="0" smtClean="0"/>
                  <a:t>-White DM halo profile, a standard profile, one finds</a:t>
                </a:r>
              </a:p>
              <a:p>
                <a:pPr marL="225425" indent="-225425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15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8534400" cy="23850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glow rad="228600">
                  <a:srgbClr val="E98517"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250198" y="2120119"/>
                <a:ext cx="4472506" cy="756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interaction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strength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6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~0.8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98" y="2120119"/>
                <a:ext cx="4472506" cy="756938"/>
              </a:xfrm>
              <a:prstGeom prst="rect">
                <a:avLst/>
              </a:prstGeom>
              <a:blipFill rotWithShape="0">
                <a:blip r:embed="rId3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116197" y="2652980"/>
            <a:ext cx="2163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DM number density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stCxn id="27" idx="1"/>
            <a:endCxn id="4" idx="6"/>
          </p:cNvCxnSpPr>
          <p:nvPr/>
        </p:nvCxnSpPr>
        <p:spPr>
          <a:xfrm flipH="1" flipV="1">
            <a:off x="5334000" y="2802523"/>
            <a:ext cx="782197" cy="4346"/>
          </a:xfrm>
          <a:prstGeom prst="straightConnector1">
            <a:avLst/>
          </a:prstGeom>
          <a:ln w="19050">
            <a:solidFill>
              <a:srgbClr val="0C77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250198" y="3733800"/>
                <a:ext cx="1707583" cy="27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98" y="3733800"/>
                <a:ext cx="1707583" cy="272895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895600" y="3700046"/>
                <a:ext cx="39748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For WIMP mass-range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[e.g.,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 smtClean="0"/>
                  <a:t> GeV)]</a:t>
                </a:r>
                <a:endParaRPr lang="en-US" sz="16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00046"/>
                <a:ext cx="3974871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76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876800" y="2633246"/>
            <a:ext cx="457200" cy="338554"/>
          </a:xfrm>
          <a:prstGeom prst="ellipse">
            <a:avLst/>
          </a:prstGeom>
          <a:noFill/>
          <a:ln w="19050">
            <a:solidFill>
              <a:srgbClr val="0C77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4190554"/>
            <a:ext cx="4267200" cy="2169825"/>
          </a:xfrm>
          <a:prstGeom prst="rect">
            <a:avLst/>
          </a:prstGeom>
          <a:noFill/>
          <a:effectLst>
            <a:glow rad="228600">
              <a:srgbClr val="E98517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 smtClean="0"/>
              <a:t>No sensitivity in conventional dark matter direct detection experiments </a:t>
            </a:r>
            <a:r>
              <a:rPr lang="en-US" sz="1500" dirty="0" smtClean="0">
                <a:sym typeface="Symbol" panose="05050102010706020507" pitchFamily="18" charset="2"/>
              </a:rPr>
              <a:t> </a:t>
            </a:r>
            <a:r>
              <a:rPr lang="en-US" sz="1500" dirty="0" smtClean="0">
                <a:solidFill>
                  <a:srgbClr val="0070C0"/>
                </a:solidFill>
              </a:rPr>
              <a:t>large-volume (neutrino) detectors motivated</a:t>
            </a:r>
            <a:r>
              <a:rPr lang="en-US" sz="1500" dirty="0" smtClean="0"/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smtClean="0"/>
              <a:t>Super-/Hyper-</a:t>
            </a:r>
            <a:r>
              <a:rPr lang="en-US" sz="1500" dirty="0" err="1" smtClean="0"/>
              <a:t>Kamiokande</a:t>
            </a:r>
            <a:r>
              <a:rPr lang="en-US" sz="1500" dirty="0" smtClean="0"/>
              <a:t> (SK/HK)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500" dirty="0" smtClean="0"/>
              <a:t>Deep Underground Neutrino Experiment (DUNE)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24400" y="4561565"/>
            <a:ext cx="4043452" cy="1686835"/>
            <a:chOff x="457200" y="3951965"/>
            <a:chExt cx="4043452" cy="1686835"/>
          </a:xfrm>
        </p:grpSpPr>
        <p:pic>
          <p:nvPicPr>
            <p:cNvPr id="17" name="Picture 2" descr="Image results for super kamiokan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225460"/>
              <a:ext cx="1894171" cy="1108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s for dune experimen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649417"/>
              <a:ext cx="2976652" cy="98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721866" y="3951965"/>
              <a:ext cx="501402" cy="8277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215132" y="4343400"/>
              <a:ext cx="236736" cy="4572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709226" y="3970861"/>
              <a:ext cx="400216" cy="14393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133600" y="4952999"/>
              <a:ext cx="236736" cy="4572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5800" y="5282625"/>
              <a:ext cx="102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/>
                <a:t>SK/HK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9094" y="4645223"/>
              <a:ext cx="720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 smtClean="0"/>
                <a:t>DUNE</a:t>
              </a:r>
              <a:endParaRPr lang="en-US" sz="1400" dirty="0"/>
            </a:p>
          </p:txBody>
        </p:sp>
      </p:grpSp>
      <p:sp>
        <p:nvSpPr>
          <p:cNvPr id="5" name="Cloud 4"/>
          <p:cNvSpPr/>
          <p:nvPr/>
        </p:nvSpPr>
        <p:spPr>
          <a:xfrm>
            <a:off x="4495800" y="4256764"/>
            <a:ext cx="2027718" cy="293895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SKY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36544</TotalTime>
  <Words>1916</Words>
  <Application>Microsoft Office PowerPoint</Application>
  <PresentationFormat>On-screen Show (4:3)</PresentationFormat>
  <Paragraphs>442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HY신명조</vt:lpstr>
      <vt:lpstr>HY중고딕</vt:lpstr>
      <vt:lpstr>맑은 고딕</vt:lpstr>
      <vt:lpstr>Arial</vt:lpstr>
      <vt:lpstr>Calibri</vt:lpstr>
      <vt:lpstr>Cambria Math</vt:lpstr>
      <vt:lpstr>Constantia</vt:lpstr>
      <vt:lpstr>Corbel</vt:lpstr>
      <vt:lpstr>MV Boli</vt:lpstr>
      <vt:lpstr>Segoe Script</vt:lpstr>
      <vt:lpstr>Symbol</vt:lpstr>
      <vt:lpstr>Times New Roman</vt:lpstr>
      <vt:lpstr>Wingdings</vt:lpstr>
      <vt:lpstr>Wingdings 2</vt:lpstr>
      <vt:lpstr>흐름</vt:lpstr>
      <vt:lpstr>(In)elastic (Boosted) Dark Matter Searches and Monte Carlo Simulation</vt:lpstr>
      <vt:lpstr>Current Status of Dark Matter Searches</vt:lpstr>
      <vt:lpstr>Conventional vs. Nonconventional Approaches</vt:lpstr>
      <vt:lpstr>Inelastic “Relativistic”/Boosted Dark Matter</vt:lpstr>
      <vt:lpstr>Boosted/Relativistic Dark Matter: Cosmic Frontier</vt:lpstr>
      <vt:lpstr>Boosted/Relativistic Dark Matter: Intensity Frontier</vt:lpstr>
      <vt:lpstr>Two-component Boosted DM Scenario</vt:lpstr>
      <vt:lpstr>“Relativistic” Dark Matter Search</vt:lpstr>
      <vt:lpstr>Boosted DM Detection</vt:lpstr>
      <vt:lpstr>Benchmark Model</vt:lpstr>
      <vt:lpstr>Inelastic BDM (iBDM) at Large-Volume Detectors</vt:lpstr>
      <vt:lpstr>Discovery Potential with e-scattering</vt:lpstr>
      <vt:lpstr>Discovery Potential with p-scattering</vt:lpstr>
      <vt:lpstr>Results</vt:lpstr>
      <vt:lpstr>More Applications</vt:lpstr>
      <vt:lpstr>(In)elastic BDM Searches in Various Experiments</vt:lpstr>
      <vt:lpstr>Event Simulation for Cosmic-frontier Searches</vt:lpstr>
      <vt:lpstr>Event Simulation for Intensity-frontier Searches</vt:lpstr>
      <vt:lpstr>Conclusions</vt:lpstr>
      <vt:lpstr>PowerPoint Presentation</vt:lpstr>
      <vt:lpstr>Background Considerations</vt:lpstr>
      <vt:lpstr>Background Considerations</vt:lpstr>
      <vt:lpstr>Background Considerations</vt:lpstr>
      <vt:lpstr>Flux of Neutrino</vt:lpstr>
    </vt:vector>
  </TitlesOfParts>
  <Company>MyCompany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immworry</dc:creator>
  <cp:lastModifiedBy>DOOJIN KIM</cp:lastModifiedBy>
  <cp:revision>979</cp:revision>
  <dcterms:created xsi:type="dcterms:W3CDTF">2012-09-10T03:49:30Z</dcterms:created>
  <dcterms:modified xsi:type="dcterms:W3CDTF">2018-04-18T07:07:26Z</dcterms:modified>
</cp:coreProperties>
</file>