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7" r:id="rId12"/>
    <p:sldId id="266" r:id="rId13"/>
    <p:sldId id="268" r:id="rId14"/>
    <p:sldId id="271" r:id="rId15"/>
    <p:sldId id="269" r:id="rId16"/>
    <p:sldId id="270" r:id="rId17"/>
    <p:sldId id="272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9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41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F7C6-96E9-4E5A-97E9-DAAE33061F9D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B023-9E3F-4126-87E5-5733BD777F6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62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F7C6-96E9-4E5A-97E9-DAAE33061F9D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B023-9E3F-4126-87E5-5733BD777F6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14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F7C6-96E9-4E5A-97E9-DAAE33061F9D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B023-9E3F-4126-87E5-5733BD777F6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84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F7C6-96E9-4E5A-97E9-DAAE33061F9D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B023-9E3F-4126-87E5-5733BD777F6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83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F7C6-96E9-4E5A-97E9-DAAE33061F9D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B023-9E3F-4126-87E5-5733BD777F6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1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F7C6-96E9-4E5A-97E9-DAAE33061F9D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B023-9E3F-4126-87E5-5733BD777F6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4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F7C6-96E9-4E5A-97E9-DAAE33061F9D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B023-9E3F-4126-87E5-5733BD777F6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21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F7C6-96E9-4E5A-97E9-DAAE33061F9D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B023-9E3F-4126-87E5-5733BD777F6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43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F7C6-96E9-4E5A-97E9-DAAE33061F9D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B023-9E3F-4126-87E5-5733BD777F6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4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F7C6-96E9-4E5A-97E9-DAAE33061F9D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B023-9E3F-4126-87E5-5733BD777F6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8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F7C6-96E9-4E5A-97E9-DAAE33061F9D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B023-9E3F-4126-87E5-5733BD777F6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5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6F7C6-96E9-4E5A-97E9-DAAE33061F9D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5B023-9E3F-4126-87E5-5733BD777F6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5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455968" cy="1470025"/>
          </a:xfrm>
        </p:spPr>
        <p:txBody>
          <a:bodyPr>
            <a:noAutofit/>
          </a:bodyPr>
          <a:lstStyle/>
          <a:p>
            <a:r>
              <a:rPr lang="it-IT" sz="4800" b="1" smtClean="0"/>
              <a:t>How </a:t>
            </a:r>
            <a:r>
              <a:rPr lang="it-IT" sz="4800" b="1" smtClean="0"/>
              <a:t>Not To Miss a Discovery:</a:t>
            </a:r>
            <a:br>
              <a:rPr lang="it-IT" sz="4800" b="1" smtClean="0"/>
            </a:br>
            <a:r>
              <a:rPr lang="it-IT" sz="4800" b="1" smtClean="0">
                <a:solidFill>
                  <a:srgbClr val="0070C0"/>
                </a:solidFill>
              </a:rPr>
              <a:t>Optimal Parameter Space Scans with Cluster </a:t>
            </a:r>
            <a:r>
              <a:rPr lang="it-IT" sz="4800" b="1" smtClean="0">
                <a:solidFill>
                  <a:srgbClr val="0070C0"/>
                </a:solidFill>
              </a:rPr>
              <a:t>Analysis</a:t>
            </a:r>
            <a:br>
              <a:rPr lang="it-IT" sz="4800" b="1" smtClean="0">
                <a:solidFill>
                  <a:srgbClr val="0070C0"/>
                </a:solidFill>
              </a:rPr>
            </a:br>
            <a:endParaRPr lang="en-US" sz="1600" b="1">
              <a:solidFill>
                <a:srgbClr val="0070C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99592" y="4941168"/>
            <a:ext cx="7200800" cy="1752600"/>
          </a:xfrm>
        </p:spPr>
        <p:txBody>
          <a:bodyPr>
            <a:normAutofit fontScale="70000" lnSpcReduction="20000"/>
          </a:bodyPr>
          <a:lstStyle/>
          <a:p>
            <a:r>
              <a:rPr lang="it-IT" b="1" smtClean="0">
                <a:solidFill>
                  <a:srgbClr val="FF0000"/>
                </a:solidFill>
              </a:rPr>
              <a:t>Tommaso Dorigo </a:t>
            </a:r>
          </a:p>
          <a:p>
            <a:r>
              <a:rPr lang="it-IT" b="1" smtClean="0">
                <a:solidFill>
                  <a:srgbClr val="FF0000"/>
                </a:solidFill>
              </a:rPr>
              <a:t>INFN Padova</a:t>
            </a:r>
          </a:p>
          <a:p>
            <a:endParaRPr lang="it-IT" smtClean="0">
              <a:solidFill>
                <a:srgbClr val="FF0000"/>
              </a:solidFill>
            </a:endParaRPr>
          </a:p>
          <a:p>
            <a:r>
              <a:rPr lang="it-IT" smtClean="0">
                <a:solidFill>
                  <a:srgbClr val="FF0000"/>
                </a:solidFill>
              </a:rPr>
              <a:t>(Based on work done in collaboration with</a:t>
            </a:r>
          </a:p>
          <a:p>
            <a:r>
              <a:rPr lang="it-IT" smtClean="0">
                <a:solidFill>
                  <a:srgbClr val="FF0000"/>
                </a:solidFill>
              </a:rPr>
              <a:t>A. Carvalho, M. Dall'Osso, F. Goertz, C. Gottardo, M. Tosi)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444208" y="332656"/>
            <a:ext cx="2654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smtClean="0"/>
              <a:t>Durham, April 3-6 2018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3347627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it-IT" b="1" smtClean="0"/>
              <a:t>Clustering Procedure - Definitions</a:t>
            </a:r>
            <a:endParaRPr lang="en-US" b="1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2516" y="1044147"/>
            <a:ext cx="8419589" cy="526517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smtClean="0"/>
              <a:t>The sample comparison is pairwise </a:t>
            </a:r>
            <a:r>
              <a:rPr lang="it-IT" smtClean="0">
                <a:sym typeface="Wingdings" panose="05000000000000000000" pitchFamily="2" charset="2"/>
              </a:rPr>
              <a:t> for 1500 points we perform 1500*1499/2 tests</a:t>
            </a:r>
          </a:p>
          <a:p>
            <a:pPr marL="0" indent="0">
              <a:buNone/>
            </a:pPr>
            <a:endParaRPr lang="it-IT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it-IT" smtClean="0">
                <a:sym typeface="Wingdings" panose="05000000000000000000" pitchFamily="2" charset="2"/>
              </a:rPr>
              <a:t>The procedure requires two definitions:</a:t>
            </a:r>
          </a:p>
          <a:p>
            <a:pPr marL="0" indent="0">
              <a:buNone/>
            </a:pPr>
            <a:r>
              <a:rPr lang="it-IT" b="1">
                <a:sym typeface="Wingdings" panose="05000000000000000000" pitchFamily="2" charset="2"/>
              </a:rPr>
              <a:t>D</a:t>
            </a:r>
            <a:r>
              <a:rPr lang="it-IT" b="1" smtClean="0">
                <a:sym typeface="Wingdings" panose="05000000000000000000" pitchFamily="2" charset="2"/>
              </a:rPr>
              <a:t>1) </a:t>
            </a:r>
            <a:r>
              <a:rPr lang="it-IT" smtClean="0">
                <a:sym typeface="Wingdings" panose="05000000000000000000" pitchFamily="2" charset="2"/>
              </a:rPr>
              <a:t>For each pair of clusters: with index i running on elements of the first cluster and j running on all elements of the second, define </a:t>
            </a:r>
            <a:r>
              <a:rPr lang="it-IT" b="1" smtClean="0">
                <a:sym typeface="Wingdings" panose="05000000000000000000" pitchFamily="2" charset="2"/>
              </a:rPr>
              <a:t>cluster-to-cluster similarity</a:t>
            </a:r>
            <a:r>
              <a:rPr lang="it-IT" smtClean="0">
                <a:sym typeface="Wingdings" panose="05000000000000000000" pitchFamily="2" charset="2"/>
              </a:rPr>
              <a:t> as </a:t>
            </a:r>
          </a:p>
          <a:p>
            <a:pPr marL="514350" indent="-514350">
              <a:buAutoNum type="arabicParenR"/>
            </a:pPr>
            <a:endParaRPr lang="it-IT">
              <a:sym typeface="Wingdings" panose="05000000000000000000" pitchFamily="2" charset="2"/>
            </a:endParaRPr>
          </a:p>
          <a:p>
            <a:pPr marL="514350" indent="-514350">
              <a:buAutoNum type="arabicParenR"/>
            </a:pPr>
            <a:endParaRPr lang="it-IT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>
              <a:sym typeface="Wingdings" panose="05000000000000000000" pitchFamily="2" charset="2"/>
            </a:endParaRPr>
          </a:p>
          <a:p>
            <a:pPr marL="514350" indent="-514350">
              <a:buAutoNum type="arabicParenR"/>
            </a:pPr>
            <a:endParaRPr lang="it-IT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b="1" smtClean="0"/>
              <a:t>D2)</a:t>
            </a:r>
            <a:r>
              <a:rPr lang="en-US" smtClean="0"/>
              <a:t> Identify </a:t>
            </a:r>
            <a:r>
              <a:rPr lang="en-US"/>
              <a:t>the </a:t>
            </a:r>
            <a:r>
              <a:rPr lang="en-US">
                <a:solidFill>
                  <a:srgbClr val="FF0000"/>
                </a:solidFill>
              </a:rPr>
              <a:t>benchmark sample </a:t>
            </a:r>
            <a:r>
              <a:rPr lang="en-US" smtClean="0"/>
              <a:t>within </a:t>
            </a:r>
            <a:r>
              <a:rPr lang="en-US"/>
              <a:t>a cluster as the element k with the </a:t>
            </a:r>
            <a:r>
              <a:rPr lang="en-US" b="1"/>
              <a:t>highest </a:t>
            </a:r>
            <a:r>
              <a:rPr lang="en-US" b="1" smtClean="0"/>
              <a:t>value of TS</a:t>
            </a:r>
            <a:r>
              <a:rPr lang="en-US" b="1" baseline="30000" smtClean="0"/>
              <a:t>min</a:t>
            </a:r>
            <a:r>
              <a:rPr lang="en-US" b="1" baseline="-25000" smtClean="0"/>
              <a:t>k</a:t>
            </a:r>
            <a:r>
              <a:rPr lang="en-US" b="1" smtClean="0"/>
              <a:t> </a:t>
            </a:r>
            <a:r>
              <a:rPr lang="en-US" b="1"/>
              <a:t>= min</a:t>
            </a:r>
            <a:r>
              <a:rPr lang="en-US" b="1" baseline="-25000"/>
              <a:t>i</a:t>
            </a:r>
            <a:r>
              <a:rPr lang="en-US" b="1"/>
              <a:t>(TS</a:t>
            </a:r>
            <a:r>
              <a:rPr lang="en-US" b="1" baseline="-25000"/>
              <a:t>ki</a:t>
            </a:r>
            <a:r>
              <a:rPr lang="en-US" b="1"/>
              <a:t>) </a:t>
            </a:r>
            <a:r>
              <a:rPr lang="en-US"/>
              <a:t>between the clustered samples, where i runs on all </a:t>
            </a:r>
            <a:r>
              <a:rPr lang="en-US" smtClean="0"/>
              <a:t>elements of </a:t>
            </a:r>
            <a:r>
              <a:rPr lang="en-US"/>
              <a:t>the cluster  </a:t>
            </a:r>
            <a:r>
              <a:rPr lang="en-US" smtClean="0"/>
              <a:t>                          except k</a:t>
            </a:r>
          </a:p>
          <a:p>
            <a:pPr marL="514350" indent="-514350">
              <a:buAutoNum type="arabicParenR"/>
            </a:pPr>
            <a:endParaRPr lang="it-IT" smtClean="0">
              <a:sym typeface="Wingdings" panose="05000000000000000000" pitchFamily="2" charset="2"/>
            </a:endParaRPr>
          </a:p>
          <a:p>
            <a:pPr marL="514350" indent="-514350">
              <a:buAutoNum type="arabicParenR"/>
            </a:pPr>
            <a:endParaRPr lang="it-IT">
              <a:sym typeface="Wingdings" panose="05000000000000000000" pitchFamily="2" charset="2"/>
            </a:endParaRPr>
          </a:p>
          <a:p>
            <a:pPr marL="514350" indent="-514350">
              <a:buAutoNum type="arabicParenR"/>
            </a:pPr>
            <a:endParaRPr lang="it-IT" smtClean="0">
              <a:sym typeface="Wingdings" panose="05000000000000000000" pitchFamily="2" charset="2"/>
            </a:endParaRPr>
          </a:p>
          <a:p>
            <a:pPr marL="514350" indent="-514350">
              <a:buAutoNum type="arabicParenR"/>
            </a:pPr>
            <a:endParaRPr lang="it-IT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85062"/>
            <a:ext cx="2908272" cy="49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e 3"/>
          <p:cNvSpPr/>
          <p:nvPr/>
        </p:nvSpPr>
        <p:spPr>
          <a:xfrm>
            <a:off x="7407315" y="2903405"/>
            <a:ext cx="1606228" cy="163009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e 5"/>
          <p:cNvSpPr/>
          <p:nvPr/>
        </p:nvSpPr>
        <p:spPr>
          <a:xfrm>
            <a:off x="4499992" y="2932255"/>
            <a:ext cx="1944216" cy="16012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5358940" y="3100396"/>
            <a:ext cx="288032" cy="307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5472810" y="3708308"/>
            <a:ext cx="288032" cy="307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4900561" y="4025113"/>
            <a:ext cx="288032" cy="307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/>
          <p:cNvSpPr/>
          <p:nvPr/>
        </p:nvSpPr>
        <p:spPr>
          <a:xfrm>
            <a:off x="4756545" y="3393867"/>
            <a:ext cx="288032" cy="307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/>
              <a:t>i</a:t>
            </a:r>
            <a:endParaRPr lang="en-US"/>
          </a:p>
        </p:txBody>
      </p:sp>
      <p:sp>
        <p:nvSpPr>
          <p:cNvPr id="7" name="Triangolo isoscele 6"/>
          <p:cNvSpPr/>
          <p:nvPr/>
        </p:nvSpPr>
        <p:spPr>
          <a:xfrm>
            <a:off x="8436062" y="3453116"/>
            <a:ext cx="396044" cy="409107"/>
          </a:xfrm>
          <a:prstGeom prst="triangl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tx1"/>
                </a:solidFill>
              </a:rPr>
              <a:t>j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riangolo isoscele 11"/>
          <p:cNvSpPr/>
          <p:nvPr/>
        </p:nvSpPr>
        <p:spPr>
          <a:xfrm>
            <a:off x="8012407" y="4043037"/>
            <a:ext cx="396044" cy="409107"/>
          </a:xfrm>
          <a:prstGeom prst="triangl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olo isoscele 12"/>
          <p:cNvSpPr/>
          <p:nvPr/>
        </p:nvSpPr>
        <p:spPr>
          <a:xfrm>
            <a:off x="8012407" y="2999119"/>
            <a:ext cx="396044" cy="409107"/>
          </a:xfrm>
          <a:prstGeom prst="triangl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Connettore 2 13"/>
          <p:cNvCxnSpPr>
            <a:stCxn id="10" idx="3"/>
            <a:endCxn id="7" idx="1"/>
          </p:cNvCxnSpPr>
          <p:nvPr/>
        </p:nvCxnSpPr>
        <p:spPr>
          <a:xfrm>
            <a:off x="5044577" y="3547782"/>
            <a:ext cx="3490496" cy="1098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>
            <a:stCxn id="5" idx="3"/>
            <a:endCxn id="7" idx="1"/>
          </p:cNvCxnSpPr>
          <p:nvPr/>
        </p:nvCxnSpPr>
        <p:spPr>
          <a:xfrm>
            <a:off x="5646972" y="3254311"/>
            <a:ext cx="2888101" cy="40335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stCxn id="8" idx="3"/>
            <a:endCxn id="7" idx="1"/>
          </p:cNvCxnSpPr>
          <p:nvPr/>
        </p:nvCxnSpPr>
        <p:spPr>
          <a:xfrm flipV="1">
            <a:off x="5760842" y="3657670"/>
            <a:ext cx="2774231" cy="20455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>
            <a:stCxn id="9" idx="3"/>
            <a:endCxn id="7" idx="1"/>
          </p:cNvCxnSpPr>
          <p:nvPr/>
        </p:nvCxnSpPr>
        <p:spPr>
          <a:xfrm flipV="1">
            <a:off x="5188593" y="3657670"/>
            <a:ext cx="3346480" cy="52135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>
            <a:stCxn id="10" idx="3"/>
            <a:endCxn id="12" idx="1"/>
          </p:cNvCxnSpPr>
          <p:nvPr/>
        </p:nvCxnSpPr>
        <p:spPr>
          <a:xfrm>
            <a:off x="5044577" y="3547782"/>
            <a:ext cx="3066841" cy="69980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stCxn id="10" idx="3"/>
            <a:endCxn id="13" idx="1"/>
          </p:cNvCxnSpPr>
          <p:nvPr/>
        </p:nvCxnSpPr>
        <p:spPr>
          <a:xfrm flipV="1">
            <a:off x="5044577" y="3203673"/>
            <a:ext cx="3066841" cy="34410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>
            <a:stCxn id="5" idx="3"/>
            <a:endCxn id="12" idx="1"/>
          </p:cNvCxnSpPr>
          <p:nvPr/>
        </p:nvCxnSpPr>
        <p:spPr>
          <a:xfrm>
            <a:off x="5646972" y="3254311"/>
            <a:ext cx="2464446" cy="9932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>
            <a:stCxn id="5" idx="3"/>
            <a:endCxn id="13" idx="1"/>
          </p:cNvCxnSpPr>
          <p:nvPr/>
        </p:nvCxnSpPr>
        <p:spPr>
          <a:xfrm flipV="1">
            <a:off x="5646972" y="3203673"/>
            <a:ext cx="2464446" cy="506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>
            <a:stCxn id="8" idx="3"/>
            <a:endCxn id="12" idx="1"/>
          </p:cNvCxnSpPr>
          <p:nvPr/>
        </p:nvCxnSpPr>
        <p:spPr>
          <a:xfrm>
            <a:off x="5760842" y="3862223"/>
            <a:ext cx="2350576" cy="3853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>
            <a:stCxn id="8" idx="3"/>
            <a:endCxn id="13" idx="1"/>
          </p:cNvCxnSpPr>
          <p:nvPr/>
        </p:nvCxnSpPr>
        <p:spPr>
          <a:xfrm flipV="1">
            <a:off x="5760842" y="3203673"/>
            <a:ext cx="2350576" cy="6585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>
            <a:stCxn id="9" idx="3"/>
            <a:endCxn id="12" idx="1"/>
          </p:cNvCxnSpPr>
          <p:nvPr/>
        </p:nvCxnSpPr>
        <p:spPr>
          <a:xfrm>
            <a:off x="5188593" y="4179028"/>
            <a:ext cx="2922825" cy="685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>
            <a:stCxn id="9" idx="3"/>
            <a:endCxn id="13" idx="1"/>
          </p:cNvCxnSpPr>
          <p:nvPr/>
        </p:nvCxnSpPr>
        <p:spPr>
          <a:xfrm flipV="1">
            <a:off x="5188593" y="3203673"/>
            <a:ext cx="2922825" cy="97535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5" name="CasellaDiTesto 5144"/>
          <p:cNvSpPr txBox="1"/>
          <p:nvPr/>
        </p:nvSpPr>
        <p:spPr>
          <a:xfrm>
            <a:off x="7020272" y="3429000"/>
            <a:ext cx="473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TS</a:t>
            </a:r>
            <a:r>
              <a:rPr lang="en-US" baseline="-25000" smtClean="0"/>
              <a:t>ij</a:t>
            </a:r>
            <a:endParaRPr lang="en-US"/>
          </a:p>
        </p:txBody>
      </p:sp>
      <p:grpSp>
        <p:nvGrpSpPr>
          <p:cNvPr id="11" name="Gruppo 10"/>
          <p:cNvGrpSpPr/>
          <p:nvPr/>
        </p:nvGrpSpPr>
        <p:grpSpPr>
          <a:xfrm>
            <a:off x="6300192" y="5157192"/>
            <a:ext cx="2333892" cy="1601243"/>
            <a:chOff x="6300192" y="5157192"/>
            <a:chExt cx="2333892" cy="1601243"/>
          </a:xfrm>
        </p:grpSpPr>
        <p:sp>
          <p:nvSpPr>
            <p:cNvPr id="135" name="Ovale 134"/>
            <p:cNvSpPr/>
            <p:nvPr/>
          </p:nvSpPr>
          <p:spPr>
            <a:xfrm>
              <a:off x="6300192" y="5157192"/>
              <a:ext cx="2333892" cy="160124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ttangolo 138"/>
            <p:cNvSpPr/>
            <p:nvPr/>
          </p:nvSpPr>
          <p:spPr>
            <a:xfrm>
              <a:off x="6861833" y="5414840"/>
              <a:ext cx="288032" cy="3078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ttangolo 139"/>
            <p:cNvSpPr/>
            <p:nvPr/>
          </p:nvSpPr>
          <p:spPr>
            <a:xfrm>
              <a:off x="6830565" y="6319219"/>
              <a:ext cx="288032" cy="3078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ttangolo 140"/>
            <p:cNvSpPr/>
            <p:nvPr/>
          </p:nvSpPr>
          <p:spPr>
            <a:xfrm>
              <a:off x="7922397" y="5445224"/>
              <a:ext cx="288032" cy="3078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ttangolo 141"/>
            <p:cNvSpPr/>
            <p:nvPr/>
          </p:nvSpPr>
          <p:spPr>
            <a:xfrm>
              <a:off x="7634365" y="6059798"/>
              <a:ext cx="288032" cy="3078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mtClean="0"/>
                <a:t>k</a:t>
              </a:r>
              <a:endParaRPr lang="en-US"/>
            </a:p>
          </p:txBody>
        </p:sp>
        <p:cxnSp>
          <p:nvCxnSpPr>
            <p:cNvPr id="5195" name="Connettore 2 5194"/>
            <p:cNvCxnSpPr>
              <a:stCxn id="139" idx="3"/>
              <a:endCxn id="142" idx="0"/>
            </p:cNvCxnSpPr>
            <p:nvPr/>
          </p:nvCxnSpPr>
          <p:spPr>
            <a:xfrm>
              <a:off x="7149865" y="5568755"/>
              <a:ext cx="628516" cy="49104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7" name="Connettore 2 5196"/>
            <p:cNvCxnSpPr>
              <a:stCxn id="139" idx="3"/>
              <a:endCxn id="141" idx="1"/>
            </p:cNvCxnSpPr>
            <p:nvPr/>
          </p:nvCxnSpPr>
          <p:spPr>
            <a:xfrm>
              <a:off x="7149865" y="5568755"/>
              <a:ext cx="772532" cy="3038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0" name="Connettore 2 5199"/>
            <p:cNvCxnSpPr>
              <a:stCxn id="139" idx="3"/>
              <a:endCxn id="140" idx="0"/>
            </p:cNvCxnSpPr>
            <p:nvPr/>
          </p:nvCxnSpPr>
          <p:spPr>
            <a:xfrm flipH="1">
              <a:off x="6974581" y="5568755"/>
              <a:ext cx="175284" cy="75046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2" name="Connettore 2 5201"/>
            <p:cNvCxnSpPr>
              <a:stCxn id="142" idx="0"/>
              <a:endCxn id="140" idx="0"/>
            </p:cNvCxnSpPr>
            <p:nvPr/>
          </p:nvCxnSpPr>
          <p:spPr>
            <a:xfrm flipH="1">
              <a:off x="6974581" y="6059798"/>
              <a:ext cx="803800" cy="25942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4" name="Connettore 2 5203"/>
            <p:cNvCxnSpPr>
              <a:stCxn id="142" idx="0"/>
              <a:endCxn id="141" idx="1"/>
            </p:cNvCxnSpPr>
            <p:nvPr/>
          </p:nvCxnSpPr>
          <p:spPr>
            <a:xfrm flipV="1">
              <a:off x="7778381" y="5599139"/>
              <a:ext cx="144016" cy="46065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6" name="Connettore 2 5205"/>
            <p:cNvCxnSpPr>
              <a:stCxn id="141" idx="1"/>
              <a:endCxn id="140" idx="0"/>
            </p:cNvCxnSpPr>
            <p:nvPr/>
          </p:nvCxnSpPr>
          <p:spPr>
            <a:xfrm flipH="1">
              <a:off x="6974581" y="5599139"/>
              <a:ext cx="947816" cy="72008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842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it-IT" b="1" smtClean="0"/>
              <a:t>The Procedure: 1-2-3</a:t>
            </a:r>
            <a:endParaRPr lang="en-US" b="1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457400"/>
            <a:ext cx="8280920" cy="42758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smtClean="0">
                <a:sym typeface="Wingdings" panose="05000000000000000000" pitchFamily="2" charset="2"/>
              </a:rPr>
              <a:t>Once we know what similarity and benchmark are, we can define the clustering procedure:</a:t>
            </a:r>
          </a:p>
          <a:p>
            <a:pPr marL="0" indent="0">
              <a:buNone/>
            </a:pPr>
            <a:endParaRPr lang="it-IT" smtClean="0">
              <a:sym typeface="Wingdings" panose="05000000000000000000" pitchFamily="2" charset="2"/>
            </a:endParaRP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it-IT" smtClean="0">
                <a:sym typeface="Wingdings" panose="05000000000000000000" pitchFamily="2" charset="2"/>
              </a:rPr>
              <a:t>Start by identifying </a:t>
            </a:r>
            <a:r>
              <a:rPr lang="it-IT">
                <a:sym typeface="Wingdings" panose="05000000000000000000" pitchFamily="2" charset="2"/>
              </a:rPr>
              <a:t>each element as a 1-element </a:t>
            </a:r>
            <a:r>
              <a:rPr lang="it-IT" smtClean="0">
                <a:sym typeface="Wingdings" panose="05000000000000000000" pitchFamily="2" charset="2"/>
              </a:rPr>
              <a:t>cluster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en-US"/>
          </a:p>
          <a:p>
            <a:pPr marL="514350" indent="-514350">
              <a:buAutoNum type="arabicParenR"/>
            </a:pPr>
            <a:r>
              <a:rPr lang="en-US"/>
              <a:t>Find among all the possible pairs of clusters the </a:t>
            </a:r>
            <a:r>
              <a:rPr lang="en-US">
                <a:solidFill>
                  <a:srgbClr val="FF0000"/>
                </a:solidFill>
              </a:rPr>
              <a:t>pair with </a:t>
            </a:r>
            <a:r>
              <a:rPr lang="en-US"/>
              <a:t>the </a:t>
            </a:r>
            <a:r>
              <a:rPr lang="en-US">
                <a:solidFill>
                  <a:srgbClr val="FF0000"/>
                </a:solidFill>
              </a:rPr>
              <a:t>highest value of TS</a:t>
            </a:r>
            <a:r>
              <a:rPr lang="en-US" baseline="30000">
                <a:solidFill>
                  <a:srgbClr val="FF0000"/>
                </a:solidFill>
              </a:rPr>
              <a:t>min</a:t>
            </a:r>
            <a:r>
              <a:rPr lang="en-US">
                <a:solidFill>
                  <a:srgbClr val="FF0000"/>
                </a:solidFill>
              </a:rPr>
              <a:t>; </a:t>
            </a:r>
            <a:r>
              <a:rPr lang="en-US"/>
              <a:t>merge the two clusters into one, and </a:t>
            </a:r>
            <a:r>
              <a:rPr lang="en-US" smtClean="0"/>
              <a:t>compute </a:t>
            </a:r>
            <a:r>
              <a:rPr lang="en-US"/>
              <a:t>the resulting </a:t>
            </a:r>
            <a:r>
              <a:rPr lang="en-US" smtClean="0"/>
              <a:t>benchmark</a:t>
            </a:r>
          </a:p>
          <a:p>
            <a:pPr marL="514350" indent="-514350">
              <a:buAutoNum type="arabicParenR"/>
            </a:pPr>
            <a:endParaRPr lang="en-US" smtClean="0"/>
          </a:p>
          <a:p>
            <a:pPr marL="514350" indent="-514350">
              <a:buAutoNum type="arabicParenR"/>
            </a:pPr>
            <a:r>
              <a:rPr lang="en-US" smtClean="0"/>
              <a:t>Repeat </a:t>
            </a:r>
            <a:r>
              <a:rPr lang="en-US"/>
              <a:t>step </a:t>
            </a:r>
            <a:r>
              <a:rPr lang="en-US" smtClean="0"/>
              <a:t>2 </a:t>
            </a:r>
            <a:r>
              <a:rPr lang="en-US"/>
              <a:t>above until </a:t>
            </a:r>
            <a:r>
              <a:rPr lang="en-US" b="1"/>
              <a:t>N</a:t>
            </a:r>
            <a:r>
              <a:rPr lang="en-US" b="1" baseline="-25000"/>
              <a:t>clus</a:t>
            </a:r>
            <a:r>
              <a:rPr lang="en-US"/>
              <a:t> clusters are </a:t>
            </a:r>
            <a:r>
              <a:rPr lang="en-US" smtClean="0"/>
              <a:t>left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it-IT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>
              <a:sym typeface="Wingdings" panose="05000000000000000000" pitchFamily="2" charset="2"/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323528" y="2564904"/>
            <a:ext cx="8424936" cy="3168352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0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it-IT" b="1" smtClean="0"/>
              <a:t>Graphical Illustration</a:t>
            </a:r>
            <a:endParaRPr lang="en-US" b="1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268760"/>
            <a:ext cx="8363272" cy="13967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smtClean="0"/>
              <a:t>The clustering procedure we designed has several attractive features: it always yields a well-defined "representative point" in each cluster (what we call a benchmark point), and it privileges intra-cluster homogeneity over average homogeneity. 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2924944"/>
            <a:ext cx="87757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2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it-IT" b="1" smtClean="0"/>
              <a:t>What We Get</a:t>
            </a:r>
            <a:endParaRPr lang="en-US" b="1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smtClean="0"/>
              <a:t>By partitioning the parameter space into regions where the phenomenology is homogeneous we </a:t>
            </a:r>
            <a:r>
              <a:rPr lang="it-IT" b="1" smtClean="0"/>
              <a:t>solve the problem of exploring it </a:t>
            </a:r>
            <a:r>
              <a:rPr lang="it-IT" smtClean="0"/>
              <a:t>with a </a:t>
            </a:r>
            <a:r>
              <a:rPr lang="it-IT" i="1" smtClean="0"/>
              <a:t>finite number</a:t>
            </a:r>
            <a:r>
              <a:rPr lang="it-IT" smtClean="0"/>
              <a:t> of searches</a:t>
            </a:r>
          </a:p>
          <a:p>
            <a:endParaRPr lang="it-IT" smtClean="0"/>
          </a:p>
          <a:p>
            <a:r>
              <a:rPr lang="it-IT" smtClean="0"/>
              <a:t>By having identified a well-defined benchmark in each region </a:t>
            </a:r>
            <a:r>
              <a:rPr lang="it-IT" smtClean="0">
                <a:solidFill>
                  <a:srgbClr val="FF0000"/>
                </a:solidFill>
              </a:rPr>
              <a:t>we know what topology to target </a:t>
            </a:r>
            <a:r>
              <a:rPr lang="it-IT" smtClean="0"/>
              <a:t>in order to have the maximum impact on the full cluster</a:t>
            </a:r>
          </a:p>
          <a:p>
            <a:pPr lvl="1"/>
            <a:r>
              <a:rPr lang="it-IT" smtClean="0"/>
              <a:t>one can in fact show that by training a classifier using the benchmark, one obtains the </a:t>
            </a:r>
            <a:r>
              <a:rPr lang="it-IT" b="1" smtClean="0"/>
              <a:t>best separation </a:t>
            </a:r>
            <a:r>
              <a:rPr lang="it-IT" smtClean="0"/>
              <a:t>for all elements of the cluster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8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-9696"/>
            <a:ext cx="8229600" cy="1143000"/>
          </a:xfrm>
        </p:spPr>
        <p:txBody>
          <a:bodyPr/>
          <a:lstStyle/>
          <a:p>
            <a:r>
              <a:rPr lang="it-IT" b="1" smtClean="0"/>
              <a:t>Where To Stop ?</a:t>
            </a:r>
            <a:endParaRPr lang="en-US" b="1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>
                <a:sym typeface="Wingdings" panose="05000000000000000000" pitchFamily="2" charset="2"/>
              </a:rPr>
              <a:t>The only parameter in the procedure </a:t>
            </a:r>
            <a:r>
              <a:rPr lang="it-IT" smtClean="0">
                <a:sym typeface="Wingdings" panose="05000000000000000000" pitchFamily="2" charset="2"/>
              </a:rPr>
              <a:t>is </a:t>
            </a:r>
            <a:r>
              <a:rPr lang="it-IT">
                <a:sym typeface="Wingdings" panose="05000000000000000000" pitchFamily="2" charset="2"/>
              </a:rPr>
              <a:t>the </a:t>
            </a:r>
            <a:r>
              <a:rPr lang="it-IT" b="1">
                <a:sym typeface="Wingdings" panose="05000000000000000000" pitchFamily="2" charset="2"/>
              </a:rPr>
              <a:t>number of clusters</a:t>
            </a:r>
            <a:r>
              <a:rPr lang="it-IT">
                <a:sym typeface="Wingdings" panose="05000000000000000000" pitchFamily="2" charset="2"/>
              </a:rPr>
              <a:t> one wants. In alternative, one may define the smallest value of TS allowed for a pair of elements of the same cluster.</a:t>
            </a:r>
          </a:p>
          <a:p>
            <a:pPr marL="0" indent="0">
              <a:buNone/>
            </a:pPr>
            <a:endParaRPr lang="it-IT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it-IT">
                <a:sym typeface="Wingdings" panose="05000000000000000000" pitchFamily="2" charset="2"/>
              </a:rPr>
              <a:t>Of course one may also choose to run the procedure until </a:t>
            </a:r>
            <a:r>
              <a:rPr lang="it-IT" b="1">
                <a:sym typeface="Wingdings" panose="05000000000000000000" pitchFamily="2" charset="2"/>
              </a:rPr>
              <a:t>one cluster </a:t>
            </a:r>
            <a:r>
              <a:rPr lang="it-IT">
                <a:sym typeface="Wingdings" panose="05000000000000000000" pitchFamily="2" charset="2"/>
              </a:rPr>
              <a:t>is left, </a:t>
            </a:r>
            <a:r>
              <a:rPr lang="it-IT" smtClean="0">
                <a:sym typeface="Wingdings" panose="05000000000000000000" pitchFamily="2" charset="2"/>
              </a:rPr>
              <a:t>then compare results for different </a:t>
            </a:r>
            <a:r>
              <a:rPr lang="it-IT" b="1" smtClean="0">
                <a:sym typeface="Wingdings" panose="05000000000000000000" pitchFamily="2" charset="2"/>
              </a:rPr>
              <a:t>N</a:t>
            </a:r>
            <a:r>
              <a:rPr lang="it-IT" b="1" baseline="-25000" smtClean="0">
                <a:sym typeface="Wingdings" panose="05000000000000000000" pitchFamily="2" charset="2"/>
              </a:rPr>
              <a:t>clus</a:t>
            </a:r>
            <a:r>
              <a:rPr lang="it-IT" smtClean="0">
                <a:sym typeface="Wingdings" panose="05000000000000000000" pitchFamily="2" charset="2"/>
              </a:rPr>
              <a:t> and decide </a:t>
            </a:r>
            <a:r>
              <a:rPr lang="it-IT">
                <a:sym typeface="Wingdings" panose="05000000000000000000" pitchFamily="2" charset="2"/>
              </a:rPr>
              <a:t>a posteriori the wanted configuration based on arbitrary criteria</a:t>
            </a:r>
          </a:p>
          <a:p>
            <a:pPr marL="0" indent="0">
              <a:buNone/>
            </a:pPr>
            <a:endParaRPr lang="it-IT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it-IT">
                <a:solidFill>
                  <a:srgbClr val="FF0000"/>
                </a:solidFill>
                <a:sym typeface="Wingdings" panose="05000000000000000000" pitchFamily="2" charset="2"/>
              </a:rPr>
              <a:t>A larger number of clusters (and benchmarks) guarantees higher homogeneity  stronger inference</a:t>
            </a:r>
            <a:r>
              <a:rPr lang="it-IT">
                <a:sym typeface="Wingdings" panose="05000000000000000000" pitchFamily="2" charset="2"/>
              </a:rPr>
              <a:t>, small loss of information in extrapolating a search tuned for the benchmark to all the </a:t>
            </a:r>
            <a:r>
              <a:rPr lang="it-IT" smtClean="0">
                <a:sym typeface="Wingdings" panose="05000000000000000000" pitchFamily="2" charset="2"/>
              </a:rPr>
              <a:t>cluster</a:t>
            </a:r>
          </a:p>
          <a:p>
            <a:pPr marL="0" indent="0">
              <a:buNone/>
            </a:pPr>
            <a:endParaRPr lang="it-IT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it-IT">
                <a:sym typeface="Wingdings" panose="05000000000000000000" pitchFamily="2" charset="2"/>
              </a:rPr>
              <a:t>This has </a:t>
            </a:r>
            <a:r>
              <a:rPr lang="it-IT" b="1">
                <a:sym typeface="Wingdings" panose="05000000000000000000" pitchFamily="2" charset="2"/>
              </a:rPr>
              <a:t>to be weighted against </a:t>
            </a:r>
            <a:r>
              <a:rPr lang="it-IT">
                <a:sym typeface="Wingdings" panose="05000000000000000000" pitchFamily="2" charset="2"/>
              </a:rPr>
              <a:t>the </a:t>
            </a:r>
            <a:r>
              <a:rPr lang="it-IT">
                <a:solidFill>
                  <a:srgbClr val="0070C0"/>
                </a:solidFill>
                <a:sym typeface="Wingdings" panose="05000000000000000000" pitchFamily="2" charset="2"/>
              </a:rPr>
              <a:t>effort to perform a larger number of independently optimized searches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3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it-IT" b="1" smtClean="0"/>
              <a:t>Application to hh Production: M</a:t>
            </a:r>
            <a:r>
              <a:rPr lang="it-IT" b="1" baseline="-25000" smtClean="0"/>
              <a:t>hh</a:t>
            </a:r>
            <a:r>
              <a:rPr lang="it-IT" b="1" smtClean="0"/>
              <a:t> View</a:t>
            </a:r>
            <a:endParaRPr lang="en-US" b="1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448302" cy="554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02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7057" y="0"/>
            <a:ext cx="8229600" cy="1143000"/>
          </a:xfrm>
        </p:spPr>
        <p:txBody>
          <a:bodyPr/>
          <a:lstStyle/>
          <a:p>
            <a:r>
              <a:rPr lang="it-IT" b="1" smtClean="0"/>
              <a:t>The 12 Chosen Clusters: M</a:t>
            </a:r>
            <a:r>
              <a:rPr lang="it-IT" b="1" baseline="-25000" smtClean="0"/>
              <a:t>hh</a:t>
            </a:r>
            <a:endParaRPr lang="en-US" b="1" baseline="-2500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1876"/>
            <a:ext cx="8868707" cy="562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26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it-IT" b="1"/>
              <a:t>The 12 Chosen Clusters</a:t>
            </a:r>
            <a:r>
              <a:rPr lang="it-IT" b="1" smtClean="0"/>
              <a:t>: |cos </a:t>
            </a:r>
            <a:r>
              <a:rPr lang="el-GR" b="1" smtClean="0"/>
              <a:t>θ</a:t>
            </a:r>
            <a:r>
              <a:rPr lang="it-IT" b="1" smtClean="0"/>
              <a:t>*|</a:t>
            </a:r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2910"/>
            <a:ext cx="8928992" cy="552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87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it-IT" b="1" smtClean="0"/>
              <a:t>Other Variables</a:t>
            </a:r>
            <a:r>
              <a:rPr lang="it-IT" b="1" smtClean="0"/>
              <a:t>: </a:t>
            </a:r>
            <a:r>
              <a:rPr lang="it-IT" b="1" smtClean="0"/>
              <a:t>P</a:t>
            </a:r>
            <a:r>
              <a:rPr lang="it-IT" b="1" baseline="-25000" smtClean="0"/>
              <a:t>T,h</a:t>
            </a:r>
            <a:endParaRPr lang="en-US" b="1" baseline="-2500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14424"/>
            <a:ext cx="8928991" cy="555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37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it-IT" b="1" smtClean="0"/>
              <a:t>Other Variables: </a:t>
            </a:r>
            <a:r>
              <a:rPr lang="it-IT" b="1" smtClean="0"/>
              <a:t>P</a:t>
            </a:r>
            <a:r>
              <a:rPr lang="it-IT" b="1" baseline="-25000" smtClean="0"/>
              <a:t>z,h</a:t>
            </a:r>
            <a:endParaRPr lang="en-US" b="1" baseline="-2500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0" y="1270710"/>
            <a:ext cx="8914226" cy="551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28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0"/>
            <a:ext cx="5472608" cy="1143000"/>
          </a:xfrm>
        </p:spPr>
        <p:txBody>
          <a:bodyPr/>
          <a:lstStyle/>
          <a:p>
            <a:r>
              <a:rPr lang="it-IT" b="1" smtClean="0"/>
              <a:t>Introduction</a:t>
            </a:r>
            <a:endParaRPr lang="en-US" b="1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268760"/>
            <a:ext cx="5328592" cy="5733256"/>
          </a:xfrm>
        </p:spPr>
        <p:txBody>
          <a:bodyPr>
            <a:normAutofit fontScale="77500" lnSpcReduction="20000"/>
          </a:bodyPr>
          <a:lstStyle/>
          <a:p>
            <a:r>
              <a:rPr lang="it-IT" smtClean="0"/>
              <a:t>The vast majority of proposed hypotheses for theories that extend the Standard Model are </a:t>
            </a:r>
            <a:r>
              <a:rPr lang="it-IT" i="1" smtClean="0"/>
              <a:t>composite</a:t>
            </a:r>
            <a:r>
              <a:rPr lang="it-IT" smtClean="0"/>
              <a:t> – they </a:t>
            </a:r>
            <a:r>
              <a:rPr lang="it-IT" smtClean="0">
                <a:solidFill>
                  <a:srgbClr val="FF0000"/>
                </a:solidFill>
              </a:rPr>
              <a:t>rely on the value of free parameter(s) </a:t>
            </a:r>
            <a:r>
              <a:rPr lang="it-IT" smtClean="0"/>
              <a:t>to describe the phenomenology they predict</a:t>
            </a:r>
          </a:p>
          <a:p>
            <a:endParaRPr lang="it-IT" smtClean="0"/>
          </a:p>
          <a:p>
            <a:r>
              <a:rPr lang="it-IT" smtClean="0"/>
              <a:t>Famously, John von Neumann once nailed it thus: "</a:t>
            </a:r>
            <a:r>
              <a:rPr lang="en-US" i="1"/>
              <a:t>With four parameters I can </a:t>
            </a:r>
            <a:r>
              <a:rPr lang="en-US" b="1" i="1"/>
              <a:t>fit an elephant</a:t>
            </a:r>
            <a:r>
              <a:rPr lang="en-US" i="1"/>
              <a:t>, and with five I can make him wiggle his trunk.</a:t>
            </a:r>
            <a:r>
              <a:rPr lang="it-IT" smtClean="0"/>
              <a:t>"</a:t>
            </a:r>
          </a:p>
          <a:p>
            <a:endParaRPr lang="it-IT" smtClean="0"/>
          </a:p>
          <a:p>
            <a:r>
              <a:rPr lang="it-IT" smtClean="0"/>
              <a:t>Less famously, a paper explains how four (complex) parameters are indeed enough for the task </a:t>
            </a:r>
            <a:r>
              <a:rPr lang="it-IT" smtClean="0">
                <a:solidFill>
                  <a:srgbClr val="00B050"/>
                </a:solidFill>
              </a:rPr>
              <a:t>[</a:t>
            </a:r>
            <a:r>
              <a:rPr lang="en-US" smtClean="0">
                <a:solidFill>
                  <a:srgbClr val="00B050"/>
                </a:solidFill>
              </a:rPr>
              <a:t>J. </a:t>
            </a:r>
            <a:r>
              <a:rPr lang="en-US">
                <a:solidFill>
                  <a:srgbClr val="00B050"/>
                </a:solidFill>
              </a:rPr>
              <a:t>Mayer, </a:t>
            </a:r>
            <a:r>
              <a:rPr lang="en-US" smtClean="0">
                <a:solidFill>
                  <a:srgbClr val="00B050"/>
                </a:solidFill>
              </a:rPr>
              <a:t>K. Khairy</a:t>
            </a:r>
            <a:r>
              <a:rPr lang="en-US">
                <a:solidFill>
                  <a:srgbClr val="00B050"/>
                </a:solidFill>
              </a:rPr>
              <a:t>, and </a:t>
            </a:r>
            <a:r>
              <a:rPr lang="en-US" smtClean="0">
                <a:solidFill>
                  <a:srgbClr val="00B050"/>
                </a:solidFill>
              </a:rPr>
              <a:t>J. Howard</a:t>
            </a:r>
            <a:r>
              <a:rPr lang="en-US">
                <a:solidFill>
                  <a:srgbClr val="00B050"/>
                </a:solidFill>
              </a:rPr>
              <a:t>,  Am. J. Phys. 78, 648 (2010</a:t>
            </a:r>
            <a:r>
              <a:rPr lang="en-US" smtClean="0">
                <a:solidFill>
                  <a:srgbClr val="00B050"/>
                </a:solidFill>
              </a:rPr>
              <a:t>)] </a:t>
            </a:r>
            <a:endParaRPr lang="it-IT" smtClean="0">
              <a:solidFill>
                <a:srgbClr val="00B050"/>
              </a:solidFill>
            </a:endParaRPr>
          </a:p>
        </p:txBody>
      </p:sp>
      <p:pic>
        <p:nvPicPr>
          <p:cNvPr id="1026" name="Picture 2" descr="https://www.johndcook.com/elepha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16117"/>
            <a:ext cx="3312368" cy="250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841723" y="500857"/>
            <a:ext cx="30507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smtClean="0"/>
              <a:t>import numpy as np</a:t>
            </a:r>
          </a:p>
          <a:p>
            <a:r>
              <a:rPr lang="en-US" sz="800" smtClean="0"/>
              <a:t>import pylab</a:t>
            </a:r>
          </a:p>
          <a:p>
            <a:r>
              <a:rPr lang="en-US" sz="800" smtClean="0"/>
              <a:t># elephant parameters</a:t>
            </a:r>
          </a:p>
          <a:p>
            <a:r>
              <a:rPr lang="en-US" sz="800" smtClean="0">
                <a:solidFill>
                  <a:srgbClr val="0070C0"/>
                </a:solidFill>
              </a:rPr>
              <a:t>p1, p2, p3, p4 = (50 - 30j, 18 +  8j, 12 - 10j, -14 - 60j )</a:t>
            </a:r>
          </a:p>
          <a:p>
            <a:r>
              <a:rPr lang="en-US" sz="800" smtClean="0"/>
              <a:t>p5 = 40 + 20j # eyepiece</a:t>
            </a:r>
          </a:p>
          <a:p>
            <a:r>
              <a:rPr lang="en-US" sz="800" smtClean="0"/>
              <a:t>def fourier(t, C):</a:t>
            </a:r>
          </a:p>
          <a:p>
            <a:r>
              <a:rPr lang="en-US" sz="800" smtClean="0"/>
              <a:t>    f = np.zeros(t.shape)</a:t>
            </a:r>
          </a:p>
          <a:p>
            <a:r>
              <a:rPr lang="en-US" sz="800" smtClean="0"/>
              <a:t>    A, B = C.real, C.imag</a:t>
            </a:r>
          </a:p>
          <a:p>
            <a:r>
              <a:rPr lang="en-US" sz="800" smtClean="0"/>
              <a:t>    for k in range(len(C)):</a:t>
            </a:r>
          </a:p>
          <a:p>
            <a:r>
              <a:rPr lang="en-US" sz="800" smtClean="0"/>
              <a:t>        f = f + A[k]*np.cos(k*t) + B[k]*np.sin(k*t)</a:t>
            </a:r>
          </a:p>
          <a:p>
            <a:r>
              <a:rPr lang="en-US" sz="800" smtClean="0"/>
              <a:t>    return f</a:t>
            </a:r>
          </a:p>
          <a:p>
            <a:r>
              <a:rPr lang="en-US" sz="800" smtClean="0"/>
              <a:t>def elephant(t, p1, p2, p3, p4, p5):</a:t>
            </a:r>
          </a:p>
          <a:p>
            <a:r>
              <a:rPr lang="en-US" sz="800" smtClean="0"/>
              <a:t>    npar = 6</a:t>
            </a:r>
          </a:p>
          <a:p>
            <a:r>
              <a:rPr lang="en-US" sz="800" smtClean="0"/>
              <a:t>    Cx = np.zeros((npar,), dtype='complex')</a:t>
            </a:r>
          </a:p>
          <a:p>
            <a:r>
              <a:rPr lang="en-US" sz="800" smtClean="0"/>
              <a:t>    Cy = np.zeros((npar,), dtype='complex')</a:t>
            </a:r>
          </a:p>
          <a:p>
            <a:r>
              <a:rPr lang="en-US" sz="800" smtClean="0"/>
              <a:t>    Cx[1] = p1.real*1j</a:t>
            </a:r>
          </a:p>
          <a:p>
            <a:r>
              <a:rPr lang="en-US" sz="800" smtClean="0"/>
              <a:t>    Cx[2] = p2.real*1j</a:t>
            </a:r>
          </a:p>
          <a:p>
            <a:r>
              <a:rPr lang="en-US" sz="800" smtClean="0"/>
              <a:t>    Cx[3] = p3.real</a:t>
            </a:r>
          </a:p>
          <a:p>
            <a:r>
              <a:rPr lang="en-US" sz="800" smtClean="0"/>
              <a:t>    Cx[5] = p4.real</a:t>
            </a:r>
          </a:p>
          <a:p>
            <a:r>
              <a:rPr lang="en-US" sz="800" smtClean="0"/>
              <a:t>    Cy[1] = p4.imag + p1.imag*1j</a:t>
            </a:r>
          </a:p>
          <a:p>
            <a:r>
              <a:rPr lang="en-US" sz="800" smtClean="0"/>
              <a:t>    Cy[2] = p2.imag*1j</a:t>
            </a:r>
          </a:p>
          <a:p>
            <a:r>
              <a:rPr lang="en-US" sz="800" smtClean="0"/>
              <a:t>    Cy[3] = p3.imag*1j</a:t>
            </a:r>
          </a:p>
          <a:p>
            <a:r>
              <a:rPr lang="en-US" sz="800" smtClean="0"/>
              <a:t>    x = np.append(fourier(t,Cx), [-p5.imag])</a:t>
            </a:r>
          </a:p>
          <a:p>
            <a:r>
              <a:rPr lang="en-US" sz="800" smtClean="0"/>
              <a:t>    y = np.append(fourier(t,Cy), [p5.imag])</a:t>
            </a:r>
          </a:p>
          <a:p>
            <a:r>
              <a:rPr lang="en-US" sz="800" smtClean="0"/>
              <a:t>    return x,y</a:t>
            </a:r>
          </a:p>
          <a:p>
            <a:r>
              <a:rPr lang="en-US" sz="800" smtClean="0"/>
              <a:t>x, y = elephant(np.linspace(0,2*np.pi,1000), p1, p2, p3, p4, p5)</a:t>
            </a:r>
          </a:p>
          <a:p>
            <a:r>
              <a:rPr lang="en-US" sz="800" smtClean="0"/>
              <a:t>pylab.plot(y,-x,'.')</a:t>
            </a:r>
          </a:p>
          <a:p>
            <a:r>
              <a:rPr lang="en-US" sz="800" smtClean="0"/>
              <a:t>pylab.show()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60889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0637" y="0"/>
            <a:ext cx="8229600" cy="1143000"/>
          </a:xfrm>
        </p:spPr>
        <p:txBody>
          <a:bodyPr>
            <a:normAutofit/>
          </a:bodyPr>
          <a:lstStyle/>
          <a:p>
            <a:r>
              <a:rPr lang="it-IT" b="1" smtClean="0"/>
              <a:t>Clusters </a:t>
            </a:r>
            <a:r>
              <a:rPr lang="it-IT" b="1" smtClean="0"/>
              <a:t>in </a:t>
            </a:r>
            <a:r>
              <a:rPr lang="it-IT" b="1" smtClean="0"/>
              <a:t>(k</a:t>
            </a:r>
            <a:r>
              <a:rPr lang="el-GR" b="1" baseline="-25000" smtClean="0"/>
              <a:t>λ</a:t>
            </a:r>
            <a:r>
              <a:rPr lang="it-IT" b="1" smtClean="0"/>
              <a:t>, k</a:t>
            </a:r>
            <a:r>
              <a:rPr lang="it-IT" b="1" baseline="-25000" smtClean="0"/>
              <a:t>t</a:t>
            </a:r>
            <a:r>
              <a:rPr lang="it-IT" b="1" smtClean="0"/>
              <a:t>) Space</a:t>
            </a:r>
            <a:endParaRPr lang="en-US" b="1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49368"/>
            <a:ext cx="52514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45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-17648"/>
            <a:ext cx="8229600" cy="1143000"/>
          </a:xfrm>
        </p:spPr>
        <p:txBody>
          <a:bodyPr>
            <a:normAutofit/>
          </a:bodyPr>
          <a:lstStyle/>
          <a:p>
            <a:r>
              <a:rPr lang="it-IT" b="1" smtClean="0"/>
              <a:t>Clusters </a:t>
            </a:r>
            <a:r>
              <a:rPr lang="it-IT" b="1"/>
              <a:t>in </a:t>
            </a:r>
            <a:r>
              <a:rPr lang="it-IT" b="1" smtClean="0"/>
              <a:t>(k</a:t>
            </a:r>
            <a:r>
              <a:rPr lang="it-IT" b="1" baseline="-25000" smtClean="0"/>
              <a:t>t</a:t>
            </a:r>
            <a:r>
              <a:rPr lang="it-IT" b="1"/>
              <a:t>,</a:t>
            </a:r>
            <a:r>
              <a:rPr lang="it-IT" b="1" smtClean="0"/>
              <a:t> c</a:t>
            </a:r>
            <a:r>
              <a:rPr lang="it-IT" b="1" baseline="-25000" smtClean="0"/>
              <a:t>2</a:t>
            </a:r>
            <a:r>
              <a:rPr lang="it-IT" b="1" smtClean="0"/>
              <a:t>) Space</a:t>
            </a:r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77072"/>
            <a:ext cx="7776864" cy="5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8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it-IT" b="1"/>
              <a:t>Clusters in </a:t>
            </a:r>
            <a:r>
              <a:rPr lang="it-IT" b="1" smtClean="0"/>
              <a:t>(c</a:t>
            </a:r>
            <a:r>
              <a:rPr lang="it-IT" b="1" baseline="-25000" smtClean="0"/>
              <a:t>2g</a:t>
            </a:r>
            <a:r>
              <a:rPr lang="it-IT" b="1"/>
              <a:t>,</a:t>
            </a:r>
            <a:r>
              <a:rPr lang="it-IT" b="1" smtClean="0"/>
              <a:t> c</a:t>
            </a:r>
            <a:r>
              <a:rPr lang="it-IT" b="1" baseline="-25000" smtClean="0"/>
              <a:t>g</a:t>
            </a:r>
            <a:r>
              <a:rPr lang="it-IT" b="1" smtClean="0"/>
              <a:t>) Space</a:t>
            </a:r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50" y="1252810"/>
            <a:ext cx="8515350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75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it-IT" b="1" smtClean="0"/>
              <a:t>Conclusions</a:t>
            </a:r>
            <a:endParaRPr lang="en-US" b="1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62500" lnSpcReduction="20000"/>
          </a:bodyPr>
          <a:lstStyle/>
          <a:p>
            <a:r>
              <a:rPr lang="it-IT" smtClean="0"/>
              <a:t>New physics theories live in multi-D parameter spaces, whose direct and exhaustive experimental investigation is impossible</a:t>
            </a:r>
          </a:p>
          <a:p>
            <a:r>
              <a:rPr lang="it-IT" smtClean="0"/>
              <a:t>One then focuses on simplified models, or defines benchmarks which represent the "typical" features of the new phenomena</a:t>
            </a:r>
          </a:p>
          <a:p>
            <a:endParaRPr lang="it-IT" smtClean="0"/>
          </a:p>
          <a:p>
            <a:r>
              <a:rPr lang="it-IT" smtClean="0"/>
              <a:t>A systematic approach is highly desirable. This can be achieved with a </a:t>
            </a:r>
            <a:r>
              <a:rPr lang="it-IT" b="1" smtClean="0"/>
              <a:t>clustering procedure</a:t>
            </a:r>
            <a:r>
              <a:rPr lang="it-IT" smtClean="0"/>
              <a:t>, which </a:t>
            </a:r>
            <a:r>
              <a:rPr lang="it-IT" smtClean="0">
                <a:solidFill>
                  <a:srgbClr val="FF0000"/>
                </a:solidFill>
              </a:rPr>
              <a:t>guarantees that the analysis time required to study a finite number of theories is optimally spent</a:t>
            </a:r>
          </a:p>
          <a:p>
            <a:r>
              <a:rPr lang="it-IT" smtClean="0"/>
              <a:t>We have shown how to best define benchmarks for the investigation of the EFT Higgs Lagrangian with anomalous couplings. The resulting 12 theories are now the ones of </a:t>
            </a:r>
            <a:r>
              <a:rPr lang="it-IT" b="1" smtClean="0"/>
              <a:t>reference in di-Higgs searches</a:t>
            </a:r>
            <a:r>
              <a:rPr lang="it-IT" smtClean="0"/>
              <a:t>.</a:t>
            </a:r>
          </a:p>
          <a:p>
            <a:endParaRPr lang="it-IT" smtClean="0"/>
          </a:p>
          <a:p>
            <a:r>
              <a:rPr lang="it-IT" smtClean="0"/>
              <a:t>This technique can be advantageously employed in a number of other NP searches</a:t>
            </a:r>
          </a:p>
          <a:p>
            <a:endParaRPr lang="it-IT"/>
          </a:p>
          <a:p>
            <a:r>
              <a:rPr lang="it-IT" smtClean="0"/>
              <a:t>For details see </a:t>
            </a:r>
            <a:r>
              <a:rPr lang="it-IT" smtClean="0">
                <a:solidFill>
                  <a:srgbClr val="00B050"/>
                </a:solidFill>
              </a:rPr>
              <a:t>A.Carvalho et al., "Higgs Pair Production: Choosing Benchmarks with Cluster Analysis", JHEP 4 (2016) 126, arXiv:1507.02245</a:t>
            </a:r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5551"/>
            <a:ext cx="8229600" cy="1143000"/>
          </a:xfrm>
        </p:spPr>
        <p:txBody>
          <a:bodyPr/>
          <a:lstStyle/>
          <a:p>
            <a:r>
              <a:rPr lang="it-IT" b="1" smtClean="0"/>
              <a:t>A Few Examples</a:t>
            </a:r>
            <a:endParaRPr lang="en-US" b="1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196752"/>
            <a:ext cx="8651304" cy="5661248"/>
          </a:xfrm>
        </p:spPr>
        <p:txBody>
          <a:bodyPr>
            <a:normAutofit fontScale="62500" lnSpcReduction="20000"/>
          </a:bodyPr>
          <a:lstStyle/>
          <a:p>
            <a:r>
              <a:rPr lang="it-IT" b="1" smtClean="0"/>
              <a:t>Supersymmetry</a:t>
            </a:r>
            <a:r>
              <a:rPr lang="it-IT" smtClean="0"/>
              <a:t> comes to mind: with over 120 free parameters, the space of possible theories to investigate is huge</a:t>
            </a:r>
          </a:p>
          <a:p>
            <a:pPr lvl="1"/>
            <a:r>
              <a:rPr lang="it-IT" smtClean="0"/>
              <a:t>A general SUSY scan is beyond anybody's powers, so phenomenologists have devised clever strategies to reduce the problem, noting that one can restrict to a study of only five parameters in minimal models (MSSM), or a few more in slightly more elastic versions (e.g. 19 in the pMSSM) </a:t>
            </a:r>
          </a:p>
          <a:p>
            <a:pPr lvl="1"/>
            <a:r>
              <a:rPr lang="it-IT" smtClean="0"/>
              <a:t>The risk that by concentrating on these for experimental hypothesis testing (SM vs X) one misses a discovery is however always present</a:t>
            </a:r>
          </a:p>
          <a:p>
            <a:endParaRPr lang="it-IT" smtClean="0"/>
          </a:p>
          <a:p>
            <a:r>
              <a:rPr lang="it-IT" smtClean="0"/>
              <a:t>The </a:t>
            </a:r>
            <a:r>
              <a:rPr lang="it-IT" b="1" smtClean="0"/>
              <a:t>Heavy vector triplet model </a:t>
            </a:r>
            <a:r>
              <a:rPr lang="it-IT" smtClean="0"/>
              <a:t>(HVT), one of the simplest SM extensions, posits a new gauge group generating W' and Z' bosons, with four main parameters g</a:t>
            </a:r>
            <a:r>
              <a:rPr lang="it-IT" baseline="-25000" smtClean="0"/>
              <a:t>v</a:t>
            </a:r>
            <a:r>
              <a:rPr lang="it-IT" smtClean="0"/>
              <a:t>, c</a:t>
            </a:r>
            <a:r>
              <a:rPr lang="it-IT" baseline="-25000" smtClean="0"/>
              <a:t>f</a:t>
            </a:r>
            <a:r>
              <a:rPr lang="it-IT" smtClean="0"/>
              <a:t>, c</a:t>
            </a:r>
            <a:r>
              <a:rPr lang="it-IT" baseline="-25000" smtClean="0"/>
              <a:t>h</a:t>
            </a:r>
            <a:r>
              <a:rPr lang="it-IT" smtClean="0"/>
              <a:t>, M</a:t>
            </a:r>
            <a:r>
              <a:rPr lang="it-IT" baseline="-25000" smtClean="0"/>
              <a:t>v</a:t>
            </a:r>
          </a:p>
          <a:p>
            <a:endParaRPr lang="it-IT" smtClean="0"/>
          </a:p>
          <a:p>
            <a:r>
              <a:rPr lang="it-IT" b="1" smtClean="0"/>
              <a:t>EFT frameworks that extend the SM </a:t>
            </a:r>
            <a:r>
              <a:rPr lang="it-IT" smtClean="0"/>
              <a:t>by spelling out higher-dimension operators with associated strength parameters, like e.g. anomalous coupling Higgs Lagrangians (see below)</a:t>
            </a:r>
          </a:p>
          <a:p>
            <a:endParaRPr lang="it-IT"/>
          </a:p>
          <a:p>
            <a:pPr marL="0" indent="0">
              <a:buNone/>
            </a:pPr>
            <a:r>
              <a:rPr lang="it-IT" smtClean="0"/>
              <a:t>In the face of the large LHC datasets and the concrete possibility that NP hides in some non-obvious corner of the parameter space, </a:t>
            </a:r>
            <a:r>
              <a:rPr lang="it-IT" smtClean="0">
                <a:solidFill>
                  <a:srgbClr val="FF0000"/>
                </a:solidFill>
              </a:rPr>
              <a:t>one feels the need of some rigor in the definition of a scanning strategy</a:t>
            </a:r>
            <a:r>
              <a:rPr lang="it-IT" smtClean="0"/>
              <a:t> of theories such as those mentioned above.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2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it-IT" b="1" smtClean="0"/>
              <a:t>Higgs Lagrangian in EFT</a:t>
            </a:r>
            <a:endParaRPr lang="en-US" b="1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052736"/>
            <a:ext cx="8460432" cy="1440161"/>
          </a:xfrm>
        </p:spPr>
        <p:txBody>
          <a:bodyPr>
            <a:normAutofit fontScale="70000" lnSpcReduction="20000"/>
          </a:bodyPr>
          <a:lstStyle/>
          <a:p>
            <a:r>
              <a:rPr lang="it-IT" smtClean="0"/>
              <a:t>The example I will focus on in this talk is the hypothesis of anomalous couplings of the Higgs boson, which give rise to modifications in the properties of the  final state of pp</a:t>
            </a:r>
            <a:r>
              <a:rPr lang="it-IT" smtClean="0">
                <a:sym typeface="Wingdings" panose="05000000000000000000" pitchFamily="2" charset="2"/>
              </a:rPr>
              <a:t>hh+X</a:t>
            </a:r>
            <a:r>
              <a:rPr lang="it-IT" smtClean="0"/>
              <a:t> : considering up to dimension-6 operators we have in general the coupling parameters k</a:t>
            </a:r>
            <a:r>
              <a:rPr lang="el-GR" baseline="-25000" smtClean="0"/>
              <a:t>λ</a:t>
            </a:r>
            <a:r>
              <a:rPr lang="it-IT" smtClean="0"/>
              <a:t>, k</a:t>
            </a:r>
            <a:r>
              <a:rPr lang="it-IT" baseline="-25000" smtClean="0"/>
              <a:t>t</a:t>
            </a:r>
            <a:r>
              <a:rPr lang="it-IT" smtClean="0"/>
              <a:t>, c</a:t>
            </a:r>
            <a:r>
              <a:rPr lang="it-IT" baseline="-25000" smtClean="0"/>
              <a:t>2</a:t>
            </a:r>
            <a:r>
              <a:rPr lang="it-IT" smtClean="0"/>
              <a:t>, c</a:t>
            </a:r>
            <a:r>
              <a:rPr lang="it-IT" baseline="-25000" smtClean="0"/>
              <a:t>g</a:t>
            </a:r>
            <a:r>
              <a:rPr lang="it-IT" smtClean="0"/>
              <a:t>, c</a:t>
            </a:r>
            <a:r>
              <a:rPr lang="it-IT" baseline="-25000" smtClean="0"/>
              <a:t>2g</a:t>
            </a:r>
            <a:r>
              <a:rPr lang="it-IT" smtClean="0"/>
              <a:t>:</a:t>
            </a:r>
          </a:p>
          <a:p>
            <a:endParaRPr lang="it-IT"/>
          </a:p>
          <a:p>
            <a:endParaRPr lang="it-IT" smtClean="0"/>
          </a:p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963" y="2492896"/>
            <a:ext cx="6873533" cy="111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89040"/>
            <a:ext cx="5112568" cy="152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gnaposto contenuto 2"/>
          <p:cNvSpPr txBox="1">
            <a:spLocks/>
          </p:cNvSpPr>
          <p:nvPr/>
        </p:nvSpPr>
        <p:spPr>
          <a:xfrm>
            <a:off x="-36512" y="3789040"/>
            <a:ext cx="4001082" cy="321297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mtClean="0"/>
              <a:t>In the SM k</a:t>
            </a:r>
            <a:r>
              <a:rPr lang="el-GR" baseline="-25000" smtClean="0"/>
              <a:t>λ</a:t>
            </a:r>
            <a:r>
              <a:rPr lang="it-IT" smtClean="0"/>
              <a:t>=k</a:t>
            </a:r>
            <a:r>
              <a:rPr lang="it-IT" baseline="-25000" smtClean="0"/>
              <a:t>t</a:t>
            </a:r>
            <a:r>
              <a:rPr lang="it-IT" smtClean="0"/>
              <a:t>=1, and c</a:t>
            </a:r>
            <a:r>
              <a:rPr lang="it-IT" baseline="-25000" smtClean="0"/>
              <a:t>2</a:t>
            </a:r>
            <a:r>
              <a:rPr lang="it-IT" smtClean="0"/>
              <a:t>, c</a:t>
            </a:r>
            <a:r>
              <a:rPr lang="it-IT" baseline="-25000" smtClean="0"/>
              <a:t>g</a:t>
            </a:r>
            <a:r>
              <a:rPr lang="it-IT" smtClean="0"/>
              <a:t>, c</a:t>
            </a:r>
            <a:r>
              <a:rPr lang="it-IT" baseline="-25000" smtClean="0"/>
              <a:t>2g</a:t>
            </a:r>
            <a:r>
              <a:rPr lang="it-IT"/>
              <a:t> </a:t>
            </a:r>
            <a:r>
              <a:rPr lang="it-IT" smtClean="0"/>
              <a:t>are null. The space spanned by these 5 parameters affects the kinematics of the final state, but </a:t>
            </a:r>
            <a:r>
              <a:rPr lang="it-IT" smtClean="0">
                <a:solidFill>
                  <a:srgbClr val="FF0000"/>
                </a:solidFill>
              </a:rPr>
              <a:t>leaves unaffected </a:t>
            </a:r>
            <a:r>
              <a:rPr lang="it-IT" smtClean="0"/>
              <a:t>the signature of Higgs pair production</a:t>
            </a:r>
          </a:p>
          <a:p>
            <a:endParaRPr lang="it-IT" smtClean="0"/>
          </a:p>
          <a:p>
            <a:r>
              <a:rPr lang="it-IT" smtClean="0"/>
              <a:t>Single Higgs production observables already constrain some of these parameters, so that the range of investigation is rather well defined. We are looking in a 5-dimensional box of limited size.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it-IT" b="1" smtClean="0"/>
              <a:t>Constraints on EFT coupling modifiers</a:t>
            </a:r>
            <a:endParaRPr lang="en-US" b="1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268761"/>
            <a:ext cx="8229600" cy="2232248"/>
          </a:xfrm>
        </p:spPr>
        <p:txBody>
          <a:bodyPr>
            <a:normAutofit fontScale="70000" lnSpcReduction="20000"/>
          </a:bodyPr>
          <a:lstStyle/>
          <a:p>
            <a:r>
              <a:rPr lang="it-IT" smtClean="0"/>
              <a:t>A strong effort is under way by ATLAS and CMS to study non-resonant hh production in a number of final states. SM production is not at reach yet, but some combinations of anomalous couplings would make the signal detectable</a:t>
            </a:r>
          </a:p>
          <a:p>
            <a:endParaRPr lang="it-IT" smtClean="0"/>
          </a:p>
          <a:p>
            <a:r>
              <a:rPr lang="it-IT" smtClean="0"/>
              <a:t>The absence of a signal is turned into cross section limits, from which bounds in the parameters are derived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11386"/>
            <a:ext cx="4248472" cy="329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06085"/>
            <a:ext cx="3219076" cy="32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4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3336" y="0"/>
            <a:ext cx="8229600" cy="1143000"/>
          </a:xfrm>
        </p:spPr>
        <p:txBody>
          <a:bodyPr/>
          <a:lstStyle/>
          <a:p>
            <a:r>
              <a:rPr lang="it-IT" b="1" smtClean="0"/>
              <a:t>Higgs Pairs at LO: Two Variables</a:t>
            </a:r>
            <a:endParaRPr lang="en-US" b="1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308" y="1556792"/>
            <a:ext cx="6414900" cy="5141168"/>
          </a:xfrm>
        </p:spPr>
        <p:txBody>
          <a:bodyPr>
            <a:normAutofit fontScale="62500" lnSpcReduction="20000"/>
          </a:bodyPr>
          <a:lstStyle/>
          <a:p>
            <a:r>
              <a:rPr lang="it-IT" smtClean="0"/>
              <a:t>pp</a:t>
            </a:r>
            <a:r>
              <a:rPr lang="it-IT" smtClean="0">
                <a:sym typeface="Wingdings" panose="05000000000000000000" pitchFamily="2" charset="2"/>
              </a:rPr>
              <a:t>hh+X can be described at LO using the two four-momenta of the Higgs bosons</a:t>
            </a:r>
            <a:endParaRPr lang="it-IT" smtClean="0"/>
          </a:p>
          <a:p>
            <a:pPr lvl="1"/>
            <a:r>
              <a:rPr lang="it-IT" smtClean="0"/>
              <a:t>but  if we remove ISR/FSR effects, which are the same irrespective of the value of the five couplings, we have </a:t>
            </a:r>
            <a:r>
              <a:rPr lang="it-IT" smtClean="0">
                <a:solidFill>
                  <a:srgbClr val="0070C0"/>
                </a:solidFill>
              </a:rPr>
              <a:t>two Higgs bosons back-to-back in azimuth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smtClean="0">
                <a:solidFill>
                  <a:srgbClr val="0070C0"/>
                </a:solidFill>
                <a:sym typeface="Wingdings" panose="05000000000000000000" pitchFamily="2" charset="2"/>
              </a:rPr>
              <a:t> 4 variables</a:t>
            </a:r>
          </a:p>
          <a:p>
            <a:pPr lvl="1"/>
            <a:r>
              <a:rPr lang="it-IT" smtClean="0">
                <a:sym typeface="Wingdings" panose="05000000000000000000" pitchFamily="2" charset="2"/>
              </a:rPr>
              <a:t>The azimuthal angle </a:t>
            </a:r>
            <a:r>
              <a:rPr lang="el-GR" smtClean="0">
                <a:sym typeface="Wingdings" panose="05000000000000000000" pitchFamily="2" charset="2"/>
              </a:rPr>
              <a:t>φ</a:t>
            </a:r>
            <a:r>
              <a:rPr lang="it-IT" smtClean="0">
                <a:sym typeface="Wingdings" panose="05000000000000000000" pitchFamily="2" charset="2"/>
              </a:rPr>
              <a:t> is irrelevant  3 variables</a:t>
            </a:r>
          </a:p>
          <a:p>
            <a:pPr lvl="1"/>
            <a:r>
              <a:rPr lang="it-IT" smtClean="0">
                <a:solidFill>
                  <a:srgbClr val="FF0000"/>
                </a:solidFill>
                <a:sym typeface="Wingdings" panose="05000000000000000000" pitchFamily="2" charset="2"/>
              </a:rPr>
              <a:t>The boost along the z axis enshrines all PDF effects; by boosting the hh system to the CMS we remove it  2 variables</a:t>
            </a:r>
          </a:p>
          <a:p>
            <a:endParaRPr lang="it-IT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it-IT" smtClean="0">
                <a:sym typeface="Wingdings" panose="05000000000000000000" pitchFamily="2" charset="2"/>
              </a:rPr>
              <a:t>Hence we can </a:t>
            </a:r>
            <a:r>
              <a:rPr lang="it-IT" b="1" smtClean="0">
                <a:sym typeface="Wingdings" panose="05000000000000000000" pitchFamily="2" charset="2"/>
              </a:rPr>
              <a:t>fully describe a pair-production process by two variables</a:t>
            </a:r>
            <a:r>
              <a:rPr lang="it-IT" smtClean="0">
                <a:sym typeface="Wingdings" panose="05000000000000000000" pitchFamily="2" charset="2"/>
              </a:rPr>
              <a:t>. We take them to be the cosine of the emission angle of a Higgs boson in the hh rest frame, </a:t>
            </a:r>
            <a:r>
              <a:rPr lang="it-IT" b="1" smtClean="0">
                <a:sym typeface="Wingdings" panose="05000000000000000000" pitchFamily="2" charset="2"/>
              </a:rPr>
              <a:t>|cos </a:t>
            </a:r>
            <a:r>
              <a:rPr lang="el-GR" b="1" smtClean="0">
                <a:sym typeface="Wingdings" panose="05000000000000000000" pitchFamily="2" charset="2"/>
              </a:rPr>
              <a:t>θ</a:t>
            </a:r>
            <a:r>
              <a:rPr lang="it-IT" b="1" smtClean="0">
                <a:sym typeface="Wingdings" panose="05000000000000000000" pitchFamily="2" charset="2"/>
              </a:rPr>
              <a:t>*|</a:t>
            </a:r>
            <a:r>
              <a:rPr lang="it-IT" smtClean="0">
                <a:sym typeface="Wingdings" panose="05000000000000000000" pitchFamily="2" charset="2"/>
              </a:rPr>
              <a:t>, and the hh system invariant mass, </a:t>
            </a:r>
            <a:r>
              <a:rPr lang="it-IT" b="1" smtClean="0">
                <a:sym typeface="Wingdings" panose="05000000000000000000" pitchFamily="2" charset="2"/>
              </a:rPr>
              <a:t>M</a:t>
            </a:r>
            <a:r>
              <a:rPr lang="it-IT" b="1" baseline="-25000" smtClean="0">
                <a:sym typeface="Wingdings" panose="05000000000000000000" pitchFamily="2" charset="2"/>
              </a:rPr>
              <a:t>hh</a:t>
            </a:r>
            <a:r>
              <a:rPr lang="it-IT" smtClean="0">
                <a:sym typeface="Wingdings" panose="05000000000000000000" pitchFamily="2" charset="2"/>
              </a:rPr>
              <a:t>. </a:t>
            </a:r>
          </a:p>
          <a:p>
            <a:endParaRPr lang="it-IT" smtClean="0">
              <a:sym typeface="Wingdings" panose="05000000000000000000" pitchFamily="2" charset="2"/>
            </a:endParaRPr>
          </a:p>
          <a:p>
            <a:r>
              <a:rPr lang="it-IT" smtClean="0">
                <a:solidFill>
                  <a:srgbClr val="FF0000"/>
                </a:solidFill>
                <a:sym typeface="Wingdings" panose="05000000000000000000" pitchFamily="2" charset="2"/>
              </a:rPr>
              <a:t>We can then imagine each point of the 5-dim space (k</a:t>
            </a:r>
            <a:r>
              <a:rPr lang="el-GR" baseline="-25000" smtClean="0">
                <a:solidFill>
                  <a:srgbClr val="FF0000"/>
                </a:solidFill>
                <a:sym typeface="Wingdings" panose="05000000000000000000" pitchFamily="2" charset="2"/>
              </a:rPr>
              <a:t>λ</a:t>
            </a:r>
            <a:r>
              <a:rPr lang="it-IT" smtClean="0">
                <a:solidFill>
                  <a:srgbClr val="FF0000"/>
                </a:solidFill>
                <a:sym typeface="Wingdings" panose="05000000000000000000" pitchFamily="2" charset="2"/>
              </a:rPr>
              <a:t>,k</a:t>
            </a:r>
            <a:r>
              <a:rPr lang="it-IT" baseline="-25000" smtClean="0">
                <a:solidFill>
                  <a:srgbClr val="FF0000"/>
                </a:solidFill>
                <a:sym typeface="Wingdings" panose="05000000000000000000" pitchFamily="2" charset="2"/>
              </a:rPr>
              <a:t>t</a:t>
            </a:r>
            <a:r>
              <a:rPr lang="it-IT" smtClean="0">
                <a:solidFill>
                  <a:srgbClr val="FF0000"/>
                </a:solidFill>
                <a:sym typeface="Wingdings" panose="05000000000000000000" pitchFamily="2" charset="2"/>
              </a:rPr>
              <a:t>, c</a:t>
            </a:r>
            <a:r>
              <a:rPr lang="it-IT" baseline="-25000" smtClean="0">
                <a:solidFill>
                  <a:srgbClr val="FF0000"/>
                </a:solidFill>
                <a:sym typeface="Wingdings" panose="05000000000000000000" pitchFamily="2" charset="2"/>
              </a:rPr>
              <a:t>g</a:t>
            </a:r>
            <a:r>
              <a:rPr lang="it-IT" smtClean="0">
                <a:solidFill>
                  <a:srgbClr val="FF0000"/>
                </a:solidFill>
                <a:sym typeface="Wingdings" panose="05000000000000000000" pitchFamily="2" charset="2"/>
              </a:rPr>
              <a:t>,c</a:t>
            </a:r>
            <a:r>
              <a:rPr lang="it-IT" baseline="-25000" smtClean="0">
                <a:solidFill>
                  <a:srgbClr val="FF0000"/>
                </a:solidFill>
                <a:sym typeface="Wingdings" panose="05000000000000000000" pitchFamily="2" charset="2"/>
              </a:rPr>
              <a:t>2g</a:t>
            </a:r>
            <a:r>
              <a:rPr lang="it-IT" smtClean="0">
                <a:solidFill>
                  <a:srgbClr val="FF0000"/>
                </a:solidFill>
                <a:sym typeface="Wingdings" panose="05000000000000000000" pitchFamily="2" charset="2"/>
              </a:rPr>
              <a:t>,c</a:t>
            </a:r>
            <a:r>
              <a:rPr lang="it-IT" baseline="-2500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it-IT" smtClean="0">
                <a:solidFill>
                  <a:srgbClr val="FF0000"/>
                </a:solidFill>
                <a:sym typeface="Wingdings" panose="05000000000000000000" pitchFamily="2" charset="2"/>
              </a:rPr>
              <a:t>) to correspond to a 2D probability density describing the hh kinematics</a:t>
            </a:r>
            <a:endParaRPr lang="it-IT" smtClean="0">
              <a:solidFill>
                <a:srgbClr val="FF0000"/>
              </a:solidFill>
            </a:endParaRPr>
          </a:p>
        </p:txBody>
      </p:sp>
      <p:sp>
        <p:nvSpPr>
          <p:cNvPr id="4" name="Ovale 3"/>
          <p:cNvSpPr/>
          <p:nvPr/>
        </p:nvSpPr>
        <p:spPr>
          <a:xfrm>
            <a:off x="7020272" y="2132856"/>
            <a:ext cx="1944216" cy="19442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nettore 2 5"/>
          <p:cNvCxnSpPr/>
          <p:nvPr/>
        </p:nvCxnSpPr>
        <p:spPr>
          <a:xfrm flipH="1" flipV="1">
            <a:off x="7922081" y="2278189"/>
            <a:ext cx="65856" cy="7920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7476743" y="2204864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/>
              <a:t>h</a:t>
            </a:r>
            <a:endParaRPr lang="en-US" sz="3200" b="1"/>
          </a:p>
        </p:txBody>
      </p:sp>
      <p:sp>
        <p:nvSpPr>
          <p:cNvPr id="9" name="CasellaDiTesto 8"/>
          <p:cNvSpPr txBox="1"/>
          <p:nvPr/>
        </p:nvSpPr>
        <p:spPr>
          <a:xfrm>
            <a:off x="8166248" y="3336151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/>
              <a:t>h</a:t>
            </a:r>
            <a:endParaRPr lang="en-US" sz="3200" b="1"/>
          </a:p>
        </p:txBody>
      </p:sp>
      <p:sp>
        <p:nvSpPr>
          <p:cNvPr id="10" name="Ovale 9"/>
          <p:cNvSpPr/>
          <p:nvPr/>
        </p:nvSpPr>
        <p:spPr>
          <a:xfrm>
            <a:off x="8424428" y="4725144"/>
            <a:ext cx="540060" cy="18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e 10"/>
          <p:cNvSpPr/>
          <p:nvPr/>
        </p:nvSpPr>
        <p:spPr>
          <a:xfrm>
            <a:off x="6516216" y="4725144"/>
            <a:ext cx="540060" cy="18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ttore 1 12"/>
          <p:cNvCxnSpPr>
            <a:stCxn id="11" idx="0"/>
            <a:endCxn id="10" idx="0"/>
          </p:cNvCxnSpPr>
          <p:nvPr/>
        </p:nvCxnSpPr>
        <p:spPr>
          <a:xfrm>
            <a:off x="6786246" y="4725144"/>
            <a:ext cx="190821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6794724" y="6538657"/>
            <a:ext cx="190821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V="1">
            <a:off x="7768184" y="4869160"/>
            <a:ext cx="1268312" cy="77908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7769403" y="5648244"/>
            <a:ext cx="619021" cy="73308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flipV="1">
            <a:off x="7768184" y="4811768"/>
            <a:ext cx="305822" cy="836476"/>
          </a:xfrm>
          <a:prstGeom prst="straightConnector1">
            <a:avLst/>
          </a:prstGeom>
          <a:ln w="50800">
            <a:solidFill>
              <a:srgbClr val="E3931D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flipH="1">
            <a:off x="7515458" y="5648244"/>
            <a:ext cx="252726" cy="733084"/>
          </a:xfrm>
          <a:prstGeom prst="straightConnector1">
            <a:avLst/>
          </a:prstGeom>
          <a:ln w="50800">
            <a:solidFill>
              <a:srgbClr val="E3931D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o 30"/>
          <p:cNvSpPr/>
          <p:nvPr/>
        </p:nvSpPr>
        <p:spPr>
          <a:xfrm>
            <a:off x="7567296" y="5157192"/>
            <a:ext cx="790464" cy="1008112"/>
          </a:xfrm>
          <a:prstGeom prst="arc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Connettore 1 32"/>
          <p:cNvCxnSpPr/>
          <p:nvPr/>
        </p:nvCxnSpPr>
        <p:spPr>
          <a:xfrm>
            <a:off x="6786246" y="5648244"/>
            <a:ext cx="1908212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8100392" y="500388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/>
              <a:t>θ</a:t>
            </a:r>
            <a:r>
              <a:rPr lang="it-IT" smtClean="0"/>
              <a:t>*</a:t>
            </a:r>
            <a:endParaRPr lang="en-US"/>
          </a:p>
        </p:txBody>
      </p:sp>
      <p:sp>
        <p:nvSpPr>
          <p:cNvPr id="36" name="CasellaDiTesto 35"/>
          <p:cNvSpPr txBox="1"/>
          <p:nvPr/>
        </p:nvSpPr>
        <p:spPr>
          <a:xfrm>
            <a:off x="8520136" y="5004465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/>
              <a:t>h</a:t>
            </a:r>
            <a:endParaRPr lang="en-US" sz="3200" b="1"/>
          </a:p>
        </p:txBody>
      </p:sp>
      <p:sp>
        <p:nvSpPr>
          <p:cNvPr id="37" name="CasellaDiTesto 36"/>
          <p:cNvSpPr txBox="1"/>
          <p:nvPr/>
        </p:nvSpPr>
        <p:spPr>
          <a:xfrm>
            <a:off x="7752757" y="5940569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/>
              <a:t>h</a:t>
            </a:r>
            <a:endParaRPr lang="en-US" sz="3200" b="1"/>
          </a:p>
        </p:txBody>
      </p:sp>
      <p:cxnSp>
        <p:nvCxnSpPr>
          <p:cNvPr id="41" name="Connettore 2 40"/>
          <p:cNvCxnSpPr/>
          <p:nvPr/>
        </p:nvCxnSpPr>
        <p:spPr>
          <a:xfrm>
            <a:off x="7999615" y="3140968"/>
            <a:ext cx="74525" cy="7920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/>
          <p:cNvCxnSpPr/>
          <p:nvPr/>
        </p:nvCxnSpPr>
        <p:spPr>
          <a:xfrm>
            <a:off x="7999615" y="2132856"/>
            <a:ext cx="0" cy="1944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1 45"/>
          <p:cNvCxnSpPr>
            <a:stCxn id="4" idx="2"/>
            <a:endCxn id="4" idx="6"/>
          </p:cNvCxnSpPr>
          <p:nvPr/>
        </p:nvCxnSpPr>
        <p:spPr>
          <a:xfrm>
            <a:off x="7020272" y="3104964"/>
            <a:ext cx="1944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rco 46"/>
          <p:cNvSpPr/>
          <p:nvPr/>
        </p:nvSpPr>
        <p:spPr>
          <a:xfrm>
            <a:off x="7539586" y="2654914"/>
            <a:ext cx="870693" cy="900100"/>
          </a:xfrm>
          <a:prstGeom prst="arc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asellaDiTesto 47"/>
          <p:cNvSpPr txBox="1"/>
          <p:nvPr/>
        </p:nvSpPr>
        <p:spPr>
          <a:xfrm>
            <a:off x="8424428" y="2708920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/>
              <a:t>φ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2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it-IT" b="1" smtClean="0"/>
              <a:t>Two-Sample Tests</a:t>
            </a:r>
            <a:endParaRPr lang="en-US" b="1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smtClean="0"/>
              <a:t>We can study the kinematics resulting from arbitrary parameter space points with generator-level simulations</a:t>
            </a:r>
          </a:p>
          <a:p>
            <a:pPr lvl="1"/>
            <a:r>
              <a:rPr lang="it-IT" smtClean="0"/>
              <a:t>These are obtained with MadGraph</a:t>
            </a:r>
          </a:p>
          <a:p>
            <a:pPr lvl="1"/>
            <a:r>
              <a:rPr lang="it-IT" smtClean="0"/>
              <a:t>20,000-event samples, one for each of 1500 different points </a:t>
            </a:r>
            <a:r>
              <a:rPr lang="it-IT" smtClean="0"/>
              <a:t>chosen in </a:t>
            </a:r>
            <a:r>
              <a:rPr lang="it-IT" smtClean="0"/>
              <a:t>a </a:t>
            </a:r>
            <a:r>
              <a:rPr lang="it-IT" smtClean="0"/>
              <a:t>custom-shaped grid </a:t>
            </a:r>
            <a:r>
              <a:rPr lang="it-IT" smtClean="0"/>
              <a:t>in the 5D space</a:t>
            </a:r>
          </a:p>
          <a:p>
            <a:pPr lvl="1"/>
            <a:endParaRPr lang="it-IT" smtClean="0"/>
          </a:p>
          <a:p>
            <a:r>
              <a:rPr lang="it-IT" smtClean="0"/>
              <a:t>We need to define a "</a:t>
            </a:r>
            <a:r>
              <a:rPr lang="it-IT" smtClean="0">
                <a:solidFill>
                  <a:srgbClr val="FF0000"/>
                </a:solidFill>
              </a:rPr>
              <a:t>degree of similarity</a:t>
            </a:r>
            <a:r>
              <a:rPr lang="it-IT" smtClean="0"/>
              <a:t>" between the distributions, to partition the space in regions where the </a:t>
            </a:r>
            <a:r>
              <a:rPr lang="it-IT" b="1" smtClean="0"/>
              <a:t>kinematics are similar</a:t>
            </a:r>
          </a:p>
          <a:p>
            <a:endParaRPr lang="it-IT" smtClean="0"/>
          </a:p>
          <a:p>
            <a:r>
              <a:rPr lang="it-IT" smtClean="0"/>
              <a:t>Such a measure can be used to define homogeneous regions, as well as identify representative points of </a:t>
            </a:r>
            <a:r>
              <a:rPr lang="it-IT" smtClean="0"/>
              <a:t>each </a:t>
            </a:r>
            <a:r>
              <a:rPr lang="it-IT" smtClean="0"/>
              <a:t>region in the 5D space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2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6206"/>
            <a:ext cx="8229600" cy="1143000"/>
          </a:xfrm>
        </p:spPr>
        <p:txBody>
          <a:bodyPr/>
          <a:lstStyle/>
          <a:p>
            <a:r>
              <a:rPr lang="it-IT" b="1" smtClean="0"/>
              <a:t>Constructing the TS</a:t>
            </a:r>
            <a:endParaRPr lang="en-US" b="1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5620" y="1196752"/>
            <a:ext cx="8363272" cy="32689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smtClean="0"/>
              <a:t>To compare (M</a:t>
            </a:r>
            <a:r>
              <a:rPr lang="it-IT" baseline="-25000" smtClean="0"/>
              <a:t>hh</a:t>
            </a:r>
            <a:r>
              <a:rPr lang="it-IT" smtClean="0"/>
              <a:t>, |cos</a:t>
            </a:r>
            <a:r>
              <a:rPr lang="el-GR" smtClean="0"/>
              <a:t>θ</a:t>
            </a:r>
            <a:r>
              <a:rPr lang="it-IT" smtClean="0"/>
              <a:t>*|) distributions with 20,000 entries each we use a </a:t>
            </a:r>
            <a:r>
              <a:rPr lang="it-IT" smtClean="0">
                <a:solidFill>
                  <a:srgbClr val="FF0000"/>
                </a:solidFill>
              </a:rPr>
              <a:t>binned likelihood ratio TS</a:t>
            </a:r>
          </a:p>
          <a:p>
            <a:pPr marL="0" indent="0">
              <a:buNone/>
            </a:pPr>
            <a:r>
              <a:rPr lang="it-IT" smtClean="0"/>
              <a:t>Distributions are divided in </a:t>
            </a:r>
            <a:r>
              <a:rPr lang="it-IT" smtClean="0"/>
              <a:t>50 x 5 </a:t>
            </a:r>
            <a:r>
              <a:rPr lang="it-IT" smtClean="0"/>
              <a:t>bins</a:t>
            </a:r>
          </a:p>
          <a:p>
            <a:pPr marL="0" indent="0">
              <a:buNone/>
            </a:pPr>
            <a:r>
              <a:rPr lang="it-IT" smtClean="0"/>
              <a:t>If distributions 1 and 2 have the same parent, the probability to observe n</a:t>
            </a:r>
            <a:r>
              <a:rPr lang="it-IT" baseline="-25000" smtClean="0"/>
              <a:t>i,1</a:t>
            </a:r>
            <a:r>
              <a:rPr lang="it-IT"/>
              <a:t> </a:t>
            </a:r>
            <a:r>
              <a:rPr lang="it-IT" smtClean="0"/>
              <a:t>and n</a:t>
            </a:r>
            <a:r>
              <a:rPr lang="it-IT" baseline="-25000" smtClean="0"/>
              <a:t>i,2</a:t>
            </a:r>
            <a:r>
              <a:rPr lang="it-IT" smtClean="0"/>
              <a:t> events in bin i can be written as</a:t>
            </a:r>
          </a:p>
          <a:p>
            <a:pPr marL="0" indent="0">
              <a:buNone/>
            </a:pPr>
            <a:endParaRPr lang="it-IT" smtClean="0"/>
          </a:p>
          <a:p>
            <a:pPr marL="0" indent="0">
              <a:buNone/>
            </a:pPr>
            <a:r>
              <a:rPr lang="it-IT" smtClean="0"/>
              <a:t>where the expectation values are </a:t>
            </a:r>
          </a:p>
          <a:p>
            <a:pPr marL="0" indent="0">
              <a:buNone/>
            </a:pPr>
            <a:endParaRPr lang="it-IT" smtClean="0"/>
          </a:p>
          <a:p>
            <a:pPr marL="0" indent="0">
              <a:buNone/>
            </a:pPr>
            <a:r>
              <a:rPr lang="it-IT" smtClean="0"/>
              <a:t>Now a useful decomposition can be used:</a:t>
            </a:r>
          </a:p>
          <a:p>
            <a:pPr marL="0" indent="0">
              <a:buNone/>
            </a:pPr>
            <a:r>
              <a:rPr lang="it-IT" smtClean="0"/>
              <a:t> 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04" y="4149080"/>
            <a:ext cx="7366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16594"/>
            <a:ext cx="3240360" cy="38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84984"/>
            <a:ext cx="2304256" cy="37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51520" y="4747791"/>
            <a:ext cx="8009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smtClean="0"/>
              <a:t>The Poisson term on the RHS has </a:t>
            </a:r>
            <a:r>
              <a:rPr lang="it-IT" sz="2200" b="1" smtClean="0"/>
              <a:t>no information</a:t>
            </a:r>
            <a:r>
              <a:rPr lang="it-IT" sz="2200" smtClean="0"/>
              <a:t> on the agreement! </a:t>
            </a:r>
          </a:p>
          <a:p>
            <a:r>
              <a:rPr lang="it-IT" sz="2200" smtClean="0"/>
              <a:t>It is an </a:t>
            </a:r>
            <a:r>
              <a:rPr lang="it-IT" sz="2200" smtClean="0">
                <a:solidFill>
                  <a:srgbClr val="FF0000"/>
                </a:solidFill>
              </a:rPr>
              <a:t>ancillary statistic </a:t>
            </a:r>
            <a:r>
              <a:rPr lang="it-IT" sz="2200" smtClean="0"/>
              <a:t>we can neglect. All the information is in</a:t>
            </a:r>
            <a:endParaRPr lang="en-US" sz="220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04" y="5661248"/>
            <a:ext cx="6203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99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06"/>
            <a:ext cx="8229600" cy="1143000"/>
          </a:xfrm>
        </p:spPr>
        <p:txBody>
          <a:bodyPr/>
          <a:lstStyle/>
          <a:p>
            <a:r>
              <a:rPr lang="it-IT" b="1" smtClean="0"/>
              <a:t>The Likelihood Ratio</a:t>
            </a:r>
            <a:endParaRPr lang="en-US" b="1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smtClean="0"/>
              <a:t>Now we consider the saturated hypothesis that distributions 1 and 2 are exactly equal: for it, the binomial term has the form</a:t>
            </a:r>
          </a:p>
          <a:p>
            <a:pPr marL="0" indent="0">
              <a:buNone/>
            </a:pPr>
            <a:endParaRPr lang="it-IT" smtClean="0"/>
          </a:p>
          <a:p>
            <a:pPr marL="0" indent="0">
              <a:buNone/>
            </a:pPr>
            <a:endParaRPr lang="it-IT" smtClean="0"/>
          </a:p>
          <a:p>
            <a:pPr marL="0" indent="0">
              <a:buNone/>
            </a:pPr>
            <a:endParaRPr lang="it-IT" smtClean="0"/>
          </a:p>
          <a:p>
            <a:endParaRPr lang="it-IT"/>
          </a:p>
          <a:p>
            <a:pPr marL="0" indent="0">
              <a:buNone/>
            </a:pPr>
            <a:r>
              <a:rPr lang="it-IT" smtClean="0"/>
              <a:t>Putting this at the denominator, we may construct a likelihood ratio TS as </a:t>
            </a:r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endParaRPr lang="it-IT" smtClean="0"/>
          </a:p>
          <a:p>
            <a:pPr marL="0" indent="0">
              <a:buNone/>
            </a:pPr>
            <a:endParaRPr lang="it-IT" smtClean="0"/>
          </a:p>
          <a:p>
            <a:pPr marL="0" indent="0">
              <a:buNone/>
            </a:pPr>
            <a:endParaRPr lang="it-IT" smtClean="0"/>
          </a:p>
          <a:p>
            <a:pPr marL="0" indent="0">
              <a:buNone/>
            </a:pPr>
            <a:r>
              <a:rPr lang="it-IT" smtClean="0"/>
              <a:t>The good thing of this TS is that it is distributed as a </a:t>
            </a:r>
            <a:r>
              <a:rPr lang="it-IT" smtClean="0"/>
              <a:t>chisquared </a:t>
            </a:r>
            <a:r>
              <a:rPr lang="it-IT" smtClean="0">
                <a:solidFill>
                  <a:srgbClr val="00B050"/>
                </a:solidFill>
              </a:rPr>
              <a:t>[Baker and Cousins, NIM 221 (1984) 437]</a:t>
            </a:r>
            <a:r>
              <a:rPr lang="it-IT" smtClean="0"/>
              <a:t>. We may then use it directly as an </a:t>
            </a:r>
            <a:r>
              <a:rPr lang="it-IT" b="1" smtClean="0"/>
              <a:t>ordering parameter </a:t>
            </a:r>
            <a:r>
              <a:rPr lang="it-IT" smtClean="0"/>
              <a:t>in defining the distance of parameter space points in our clustering procedure.</a:t>
            </a:r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r>
              <a:rPr lang="it-IT" smtClean="0"/>
              <a:t>In other words, we expect that if samples i and j are "more similar" to each other than are samples j and k, then </a:t>
            </a:r>
            <a:r>
              <a:rPr lang="it-IT" b="1" smtClean="0">
                <a:solidFill>
                  <a:srgbClr val="FF0000"/>
                </a:solidFill>
              </a:rPr>
              <a:t>TS(ij) &gt; TS (jk)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076" y="1916832"/>
            <a:ext cx="4874493" cy="75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076" y="3573016"/>
            <a:ext cx="75692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02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4359</TotalTime>
  <Words>1796</Words>
  <Application>Microsoft Office PowerPoint</Application>
  <PresentationFormat>Presentazione su schermo (4:3)</PresentationFormat>
  <Paragraphs>168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Tema di Office</vt:lpstr>
      <vt:lpstr>How Not To Miss a Discovery: Optimal Parameter Space Scans with Cluster Analysis </vt:lpstr>
      <vt:lpstr>Introduction</vt:lpstr>
      <vt:lpstr>A Few Examples</vt:lpstr>
      <vt:lpstr>Higgs Lagrangian in EFT</vt:lpstr>
      <vt:lpstr>Constraints on EFT coupling modifiers</vt:lpstr>
      <vt:lpstr>Higgs Pairs at LO: Two Variables</vt:lpstr>
      <vt:lpstr>Two-Sample Tests</vt:lpstr>
      <vt:lpstr>Constructing the TS</vt:lpstr>
      <vt:lpstr>The Likelihood Ratio</vt:lpstr>
      <vt:lpstr>Clustering Procedure - Definitions</vt:lpstr>
      <vt:lpstr>The Procedure: 1-2-3</vt:lpstr>
      <vt:lpstr>Graphical Illustration</vt:lpstr>
      <vt:lpstr>What We Get</vt:lpstr>
      <vt:lpstr>Where To Stop ?</vt:lpstr>
      <vt:lpstr>Application to hh Production: Mhh View</vt:lpstr>
      <vt:lpstr>The 12 Chosen Clusters: Mhh</vt:lpstr>
      <vt:lpstr>The 12 Chosen Clusters: |cos θ*|</vt:lpstr>
      <vt:lpstr>Other Variables: PT,h</vt:lpstr>
      <vt:lpstr>Other Variables: Pz,h</vt:lpstr>
      <vt:lpstr>Clusters in (kλ, kt) Space</vt:lpstr>
      <vt:lpstr>Clusters in (kt, c2) Space</vt:lpstr>
      <vt:lpstr>Clusters in (c2g, cg) Space</vt:lpstr>
      <vt:lpstr>Conclusions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 Scanning of Parameter Space with Cluster Analysis</dc:title>
  <dc:creator>Tommaso</dc:creator>
  <cp:lastModifiedBy>Tommaso</cp:lastModifiedBy>
  <cp:revision>34</cp:revision>
  <dcterms:created xsi:type="dcterms:W3CDTF">2018-03-16T10:03:12Z</dcterms:created>
  <dcterms:modified xsi:type="dcterms:W3CDTF">2018-04-05T09:51:38Z</dcterms:modified>
</cp:coreProperties>
</file>