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1" r:id="rId6"/>
    <p:sldId id="269" r:id="rId7"/>
    <p:sldId id="268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008000"/>
    <a:srgbClr val="003399"/>
    <a:srgbClr val="336699"/>
    <a:srgbClr val="FFFFCC"/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81" autoAdjust="0"/>
  </p:normalViewPr>
  <p:slideViewPr>
    <p:cSldViewPr snapToGrid="0">
      <p:cViewPr varScale="1">
        <p:scale>
          <a:sx n="88" d="100"/>
          <a:sy n="88" d="100"/>
        </p:scale>
        <p:origin x="64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7AF8828-5534-4AF8-9251-BB683B3BB4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257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8337629-96D9-465E-B789-91218E9C99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244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37ACB-C664-4A03-A0E2-0D5EC08F0371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30608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CDF3A-3F70-4EB3-A4D1-23C42696FCC6}" type="datetime1">
              <a:rPr lang="en-GB"/>
              <a:pPr>
                <a:defRPr/>
              </a:pPr>
              <a:t>16/04/2018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D1DD1-6221-4B14-B6F8-DC3BEAB405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EB988-51A6-4449-B01D-7297E7633C41}" type="datetime1">
              <a:rPr lang="en-GB"/>
              <a:pPr>
                <a:defRPr/>
              </a:pPr>
              <a:t>16/04/2018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90C6B-2E23-419D-AD65-39BADB419B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96850"/>
            <a:ext cx="2195513" cy="5899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96850"/>
            <a:ext cx="6437312" cy="5899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573D3-BABF-4DB3-9998-B24A8BB1E97F}" type="datetime1">
              <a:rPr lang="en-GB"/>
              <a:pPr>
                <a:defRPr/>
              </a:pPr>
              <a:t>16/04/2018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B33E8-E098-4D14-BF48-849B997C5A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Arial Rounded MT 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77644-012A-49D2-A2E8-869FE799D81C}" type="datetime1">
              <a:rPr lang="en-GB"/>
              <a:pPr>
                <a:defRPr/>
              </a:pPr>
              <a:t>16/04/2018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EEA70-F2A5-4F11-9D2F-52A27AAB52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6B4F1-AB68-4AB0-943D-2CA9BCFE6DDC}" type="datetime1">
              <a:rPr lang="en-GB"/>
              <a:pPr>
                <a:defRPr/>
              </a:pPr>
              <a:t>16/04/2018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479A4-E14B-4032-92C3-82410B76E5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341438"/>
            <a:ext cx="4316412" cy="475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316413" cy="475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A5AD4-E3C0-4A91-8C05-1AB363E05CDC}" type="datetime1">
              <a:rPr lang="en-GB"/>
              <a:pPr>
                <a:defRPr/>
              </a:pPr>
              <a:t>16/04/2018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4A68B-C019-4A84-8246-F355A9DA29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4816" y="195310"/>
            <a:ext cx="7221984" cy="9676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9699"/>
            <a:ext cx="4040188" cy="639762"/>
          </a:xfrm>
          <a:solidFill>
            <a:srgbClr val="FFC000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19699"/>
            <a:ext cx="4041775" cy="639762"/>
          </a:xfrm>
          <a:solidFill>
            <a:srgbClr val="FFC000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7B836-784D-4701-A052-6414F8849289}" type="datetime1">
              <a:rPr lang="en-GB"/>
              <a:pPr>
                <a:defRPr/>
              </a:pPr>
              <a:t>16/04/2018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6795F-7F71-4E40-96BF-D8F97DA03B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10AD6-2D4A-4C28-952F-C6666E7FBB9E}" type="datetime1">
              <a:rPr lang="en-GB"/>
              <a:pPr>
                <a:defRPr/>
              </a:pPr>
              <a:t>16/04/2018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F0F54-7921-4F43-832B-7FD3897EB5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5A348-2763-425A-9F22-42319400DC91}" type="datetime1">
              <a:rPr lang="en-GB"/>
              <a:pPr>
                <a:defRPr/>
              </a:pPr>
              <a:t>16/04/2018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7EC56-9EC6-4420-B51F-99D275A62C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4B565-8019-4A21-B220-450C60614587}" type="datetime1">
              <a:rPr lang="en-GB"/>
              <a:pPr>
                <a:defRPr/>
              </a:pPr>
              <a:t>16/04/2018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11B28-DDA9-4F8C-AF41-D251CA09B2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D14AB-1BC9-46F8-A1A9-507AAE7001A6}" type="datetime1">
              <a:rPr lang="en-GB"/>
              <a:pPr>
                <a:defRPr/>
              </a:pPr>
              <a:t>16/04/2018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42A71-E986-4FA1-9FD9-6B03B76387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41438"/>
            <a:ext cx="8785225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96850"/>
            <a:ext cx="8785225" cy="9445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60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Helvetica" pitchFamily="34" charset="0"/>
              </a:defRPr>
            </a:lvl1pPr>
          </a:lstStyle>
          <a:p>
            <a:pPr>
              <a:defRPr/>
            </a:pPr>
            <a:fld id="{EAD20CBC-EA25-40AB-99CE-DDC81B15C8B7}" type="datetime1">
              <a:rPr lang="en-GB"/>
              <a:pPr>
                <a:defRPr/>
              </a:pPr>
              <a:t>16/04/2018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Helvetic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Helvetica" pitchFamily="34" charset="0"/>
              </a:defRPr>
            </a:lvl1pPr>
          </a:lstStyle>
          <a:p>
            <a:pPr>
              <a:defRPr/>
            </a:pPr>
            <a:fld id="{3641215E-BEAE-4D4C-84F4-48B91E212B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2" name="Picture 12" descr="STFC CMYK-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7475" y="6180138"/>
            <a:ext cx="24447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Rounded MT Bold" panose="020F070403050403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0033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113B54-C375-464E-A017-FA755101417B}" type="slidenum">
              <a:rPr lang="en-GB" smtClean="0"/>
              <a:pPr/>
              <a:t>1</a:t>
            </a:fld>
            <a:endParaRPr lang="en-GB" dirty="0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/>
              <a:t>Particle  Identification</a:t>
            </a:r>
            <a:br>
              <a:rPr lang="en-US" dirty="0"/>
            </a:br>
            <a:r>
              <a:rPr lang="en-US" sz="2400" dirty="0" smtClean="0"/>
              <a:t>European Strategy Update meeting - Durham</a:t>
            </a:r>
            <a:endParaRPr lang="en-US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Antonis Papanestis</a:t>
            </a:r>
          </a:p>
          <a:p>
            <a:r>
              <a:rPr lang="en-GB" dirty="0" smtClean="0"/>
              <a:t>RAL – STFC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Photon detectors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Multi-Anode PMTs</a:t>
            </a:r>
          </a:p>
          <a:p>
            <a:pPr lvl="1"/>
            <a:r>
              <a:rPr lang="en-GB" sz="2000" dirty="0" smtClean="0"/>
              <a:t>To be installed in the LHCb RICH Upgrade</a:t>
            </a:r>
          </a:p>
          <a:p>
            <a:pPr lvl="1"/>
            <a:r>
              <a:rPr lang="en-GB" sz="2000" dirty="0" smtClean="0"/>
              <a:t>Much improved since 2005</a:t>
            </a:r>
          </a:p>
          <a:p>
            <a:r>
              <a:rPr lang="en-GB" sz="2400" dirty="0" smtClean="0"/>
              <a:t>MCPs (Micro </a:t>
            </a:r>
            <a:r>
              <a:rPr lang="en-GB" sz="2400" dirty="0"/>
              <a:t>C</a:t>
            </a:r>
            <a:r>
              <a:rPr lang="en-GB" sz="2400" dirty="0" smtClean="0"/>
              <a:t>hannel </a:t>
            </a:r>
            <a:r>
              <a:rPr lang="en-GB" sz="2400" dirty="0"/>
              <a:t>P</a:t>
            </a:r>
            <a:r>
              <a:rPr lang="en-GB" sz="2400" dirty="0" smtClean="0"/>
              <a:t>late detectors)</a:t>
            </a:r>
          </a:p>
          <a:p>
            <a:pPr lvl="1"/>
            <a:r>
              <a:rPr lang="en-GB" sz="2000" dirty="0" smtClean="0"/>
              <a:t>LAPPD Large Area Picosecond Photon Detectors</a:t>
            </a:r>
          </a:p>
          <a:p>
            <a:r>
              <a:rPr lang="en-GB" sz="2400" dirty="0" err="1" smtClean="0"/>
              <a:t>SiPMs</a:t>
            </a:r>
            <a:r>
              <a:rPr lang="en-GB" sz="2400" dirty="0" smtClean="0"/>
              <a:t> (Silicon Photo Multipliers)</a:t>
            </a:r>
          </a:p>
          <a:p>
            <a:pPr lvl="1"/>
            <a:r>
              <a:rPr lang="en-GB" sz="2000" dirty="0" smtClean="0"/>
              <a:t>Arrays of Avalanche Photo-</a:t>
            </a:r>
            <a:r>
              <a:rPr lang="en-GB" sz="2000" dirty="0" err="1" smtClean="0"/>
              <a:t>Dodes</a:t>
            </a:r>
            <a:endParaRPr lang="en-GB" sz="2000" dirty="0" smtClean="0"/>
          </a:p>
          <a:p>
            <a:r>
              <a:rPr lang="en-GB" sz="2400" dirty="0" smtClean="0"/>
              <a:t>HPDs (Hybrid Photon Detectors)</a:t>
            </a:r>
          </a:p>
          <a:p>
            <a:pPr lvl="1"/>
            <a:r>
              <a:rPr lang="en-GB" sz="2000" dirty="0" smtClean="0"/>
              <a:t>Currently in use by LHCb RICH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EEA70-F2A5-4F11-9D2F-52A27AAB522D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815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Ideal photon detector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000" dirty="0" smtClean="0"/>
              <a:t>Pixel size 1mm</a:t>
            </a:r>
            <a:r>
              <a:rPr lang="en-GB" sz="2000" baseline="30000" dirty="0" smtClean="0"/>
              <a:t>2</a:t>
            </a:r>
            <a:endParaRPr lang="en-GB" sz="2000" dirty="0" smtClean="0"/>
          </a:p>
          <a:p>
            <a:pPr lvl="1"/>
            <a:r>
              <a:rPr lang="en-GB" sz="1800" dirty="0" err="1" smtClean="0"/>
              <a:t>SiPM</a:t>
            </a:r>
            <a:r>
              <a:rPr lang="en-GB" sz="1800" dirty="0" smtClean="0"/>
              <a:t>, MCP</a:t>
            </a:r>
          </a:p>
          <a:p>
            <a:r>
              <a:rPr lang="en-GB" sz="2000" dirty="0" smtClean="0"/>
              <a:t>Low dead area (tiles)</a:t>
            </a:r>
          </a:p>
          <a:p>
            <a:pPr lvl="1"/>
            <a:r>
              <a:rPr lang="en-GB" sz="1800" dirty="0" smtClean="0"/>
              <a:t>?? Possibly all</a:t>
            </a:r>
          </a:p>
          <a:p>
            <a:r>
              <a:rPr lang="en-GB" sz="2000" dirty="0" smtClean="0"/>
              <a:t>Radiation hard</a:t>
            </a:r>
          </a:p>
          <a:p>
            <a:pPr lvl="1"/>
            <a:r>
              <a:rPr lang="en-GB" sz="1800" dirty="0" err="1" smtClean="0"/>
              <a:t>MaPMT</a:t>
            </a:r>
            <a:endParaRPr lang="en-GB" sz="1800" dirty="0" smtClean="0"/>
          </a:p>
          <a:p>
            <a:r>
              <a:rPr lang="en-GB" sz="2000" dirty="0" smtClean="0"/>
              <a:t>Insensitive to magnetic fields</a:t>
            </a:r>
          </a:p>
          <a:p>
            <a:pPr lvl="1"/>
            <a:r>
              <a:rPr lang="en-GB" sz="1800" dirty="0" err="1" smtClean="0"/>
              <a:t>SiPM</a:t>
            </a:r>
            <a:r>
              <a:rPr lang="en-GB" sz="1800" dirty="0" smtClean="0"/>
              <a:t>, MCP</a:t>
            </a:r>
          </a:p>
          <a:p>
            <a:r>
              <a:rPr lang="en-GB" sz="2000" dirty="0" smtClean="0"/>
              <a:t>Good QE at visible (~50%)</a:t>
            </a:r>
          </a:p>
          <a:p>
            <a:pPr lvl="1"/>
            <a:r>
              <a:rPr lang="en-GB" sz="1800" dirty="0" err="1" smtClean="0"/>
              <a:t>SiPM</a:t>
            </a:r>
            <a:endParaRPr lang="en-GB" sz="18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000" dirty="0"/>
              <a:t>Durability</a:t>
            </a:r>
          </a:p>
          <a:p>
            <a:pPr lvl="1"/>
            <a:r>
              <a:rPr lang="en-GB" sz="1800" dirty="0" err="1"/>
              <a:t>SiPM</a:t>
            </a:r>
            <a:r>
              <a:rPr lang="en-GB" sz="1800" dirty="0"/>
              <a:t>, </a:t>
            </a:r>
            <a:r>
              <a:rPr lang="en-GB" sz="1800" dirty="0" err="1"/>
              <a:t>MaPMT</a:t>
            </a:r>
            <a:endParaRPr lang="en-GB" sz="1800" dirty="0"/>
          </a:p>
          <a:p>
            <a:r>
              <a:rPr lang="en-GB" sz="2000" dirty="0"/>
              <a:t>Low dark counts</a:t>
            </a:r>
          </a:p>
          <a:p>
            <a:pPr lvl="1"/>
            <a:r>
              <a:rPr lang="en-GB" sz="1800" dirty="0"/>
              <a:t>MCP, </a:t>
            </a:r>
            <a:r>
              <a:rPr lang="en-GB" sz="1800" dirty="0" err="1"/>
              <a:t>MaPMT</a:t>
            </a:r>
            <a:endParaRPr lang="en-GB" sz="1800" dirty="0"/>
          </a:p>
          <a:p>
            <a:r>
              <a:rPr lang="en-GB" sz="2000" dirty="0"/>
              <a:t>Fast</a:t>
            </a:r>
          </a:p>
          <a:p>
            <a:pPr lvl="1"/>
            <a:r>
              <a:rPr lang="en-GB" sz="1800" dirty="0" smtClean="0"/>
              <a:t>MCP</a:t>
            </a:r>
          </a:p>
          <a:p>
            <a:pPr lvl="1"/>
            <a:r>
              <a:rPr lang="en-GB" sz="1800" dirty="0" smtClean="0"/>
              <a:t>Possibly </a:t>
            </a:r>
            <a:r>
              <a:rPr lang="en-GB" sz="1800" dirty="0" err="1" smtClean="0"/>
              <a:t>SiPM</a:t>
            </a:r>
            <a:endParaRPr lang="en-GB" sz="1800" dirty="0" smtClean="0"/>
          </a:p>
          <a:p>
            <a:r>
              <a:rPr lang="en-GB" sz="2000" dirty="0" smtClean="0"/>
              <a:t>Cheap </a:t>
            </a:r>
            <a:r>
              <a:rPr lang="en-GB" sz="2000" dirty="0" smtClean="0">
                <a:sym typeface="Wingdings" panose="05000000000000000000" pitchFamily="2" charset="2"/>
              </a:rPr>
              <a:t>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EEA70-F2A5-4F11-9D2F-52A27AAB522D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796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Timing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Timing can reduce event complexity by association of photons to tracks/vertices</a:t>
            </a:r>
          </a:p>
          <a:p>
            <a:r>
              <a:rPr lang="en-GB" sz="2400" dirty="0" smtClean="0"/>
              <a:t>Can be used as an extra dimension</a:t>
            </a:r>
          </a:p>
          <a:p>
            <a:r>
              <a:rPr lang="en-GB" sz="2400" dirty="0" smtClean="0"/>
              <a:t>Benefits start at ~100 </a:t>
            </a:r>
            <a:r>
              <a:rPr lang="en-GB" sz="2400" dirty="0" err="1" smtClean="0"/>
              <a:t>ps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4A68B-C019-4A84-8246-F355A9DA299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8" name="Content Placeholder 6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66799" y="3009256"/>
            <a:ext cx="4185331" cy="283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4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71212" y="2991590"/>
            <a:ext cx="4074319" cy="275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77405" y="5807214"/>
            <a:ext cx="5663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LHCb event with 9 primary vertices seen by the RICH detectors with 125 (left) and 25 (right) </a:t>
            </a:r>
            <a:r>
              <a:rPr lang="en-GB" sz="1800" dirty="0" err="1" smtClean="0"/>
              <a:t>ps</a:t>
            </a:r>
            <a:r>
              <a:rPr lang="en-GB" sz="1800" dirty="0" smtClean="0"/>
              <a:t> resolution</a:t>
            </a:r>
            <a:endParaRPr lang="en-GB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4985995" y="5368875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ns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65697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RICH and TOF techniques have proved very successful for particle ID</a:t>
            </a:r>
          </a:p>
          <a:p>
            <a:r>
              <a:rPr lang="en-GB" sz="2000" dirty="0" smtClean="0"/>
              <a:t>The LHCb RICH, and the RICH for the LHCb Upgrade show what is possible to do at the moment</a:t>
            </a:r>
          </a:p>
          <a:p>
            <a:r>
              <a:rPr lang="en-GB" sz="2000" dirty="0" smtClean="0"/>
              <a:t>New photon detectors will be needed in the next generation experiments (LHCb Upgrade II)</a:t>
            </a:r>
          </a:p>
          <a:p>
            <a:r>
              <a:rPr lang="en-GB" sz="2000" dirty="0" smtClean="0"/>
              <a:t>Can we find other applications to speed up their development</a:t>
            </a:r>
            <a:r>
              <a:rPr lang="en-GB" sz="2000" dirty="0" smtClean="0"/>
              <a:t>?</a:t>
            </a:r>
          </a:p>
          <a:p>
            <a:pPr lvl="1"/>
            <a:r>
              <a:rPr lang="en-GB" sz="1600" dirty="0" err="1" smtClean="0"/>
              <a:t>SiPMs</a:t>
            </a:r>
            <a:r>
              <a:rPr lang="en-GB" sz="1600" dirty="0" smtClean="0"/>
              <a:t> promising, but currently suffer from radiation damage</a:t>
            </a:r>
          </a:p>
          <a:p>
            <a:pPr lvl="1"/>
            <a:r>
              <a:rPr lang="en-GB" sz="1600" dirty="0" smtClean="0"/>
              <a:t>LAPPDs a viable alternative</a:t>
            </a:r>
            <a:endParaRPr lang="en-GB" sz="1600" dirty="0" smtClean="0"/>
          </a:p>
          <a:p>
            <a:r>
              <a:rPr lang="en-GB" sz="2000" dirty="0" smtClean="0"/>
              <a:t>Is timing below 100 </a:t>
            </a:r>
            <a:r>
              <a:rPr lang="en-GB" sz="2000" dirty="0" err="1" smtClean="0"/>
              <a:t>ps</a:t>
            </a:r>
            <a:r>
              <a:rPr lang="en-GB" sz="2000" dirty="0" smtClean="0"/>
              <a:t> possible?</a:t>
            </a:r>
          </a:p>
          <a:p>
            <a:r>
              <a:rPr lang="en-GB" sz="2000" dirty="0" smtClean="0"/>
              <a:t>Good quality, large area, cheap mirrors from composite materials could be a key factor in the new generation RICH detectors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EEA70-F2A5-4F11-9D2F-52A27AAB522D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606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Particle ID techniques:</a:t>
            </a:r>
          </a:p>
          <a:p>
            <a:pPr lvl="1"/>
            <a:r>
              <a:rPr lang="en-GB" sz="2000" dirty="0" smtClean="0">
                <a:solidFill>
                  <a:srgbClr val="008000"/>
                </a:solidFill>
              </a:rPr>
              <a:t>Time of flight</a:t>
            </a:r>
          </a:p>
          <a:p>
            <a:pPr lvl="1"/>
            <a:r>
              <a:rPr lang="en-GB" sz="2000" dirty="0" smtClean="0">
                <a:solidFill>
                  <a:srgbClr val="008000"/>
                </a:solidFill>
              </a:rPr>
              <a:t>Cherenkov radiation</a:t>
            </a:r>
          </a:p>
          <a:p>
            <a:pPr lvl="2"/>
            <a:r>
              <a:rPr lang="en-GB" sz="1600" dirty="0" smtClean="0"/>
              <a:t>RICH detectors</a:t>
            </a:r>
          </a:p>
          <a:p>
            <a:pPr lvl="2"/>
            <a:r>
              <a:rPr lang="en-GB" sz="1600" dirty="0" smtClean="0"/>
              <a:t>DIRC detectors</a:t>
            </a:r>
          </a:p>
          <a:p>
            <a:pPr lvl="1"/>
            <a:r>
              <a:rPr lang="en-GB" sz="2000" dirty="0"/>
              <a:t>Transition </a:t>
            </a:r>
            <a:r>
              <a:rPr lang="en-GB" sz="2000" dirty="0" smtClean="0"/>
              <a:t>radiation</a:t>
            </a:r>
          </a:p>
          <a:p>
            <a:pPr lvl="1"/>
            <a:r>
              <a:rPr lang="en-GB" sz="2000" dirty="0" err="1" smtClean="0"/>
              <a:t>dE</a:t>
            </a:r>
            <a:r>
              <a:rPr lang="en-GB" sz="2000" dirty="0" smtClean="0"/>
              <a:t>/dx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EEA70-F2A5-4F11-9D2F-52A27AAB522D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538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Higher energy colliders, higher luminosity</a:t>
            </a:r>
          </a:p>
          <a:p>
            <a:pPr lvl="1"/>
            <a:r>
              <a:rPr lang="en-GB" sz="1800" dirty="0" smtClean="0"/>
              <a:t>More tracks in the detectors, higher momentum tracks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EEA70-F2A5-4F11-9D2F-52A27AAB522D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5790"/>
          <a:stretch/>
        </p:blipFill>
        <p:spPr>
          <a:xfrm>
            <a:off x="139373" y="2198913"/>
            <a:ext cx="3421615" cy="2293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35" y="4481259"/>
            <a:ext cx="3390953" cy="23440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66" y="2401461"/>
            <a:ext cx="4865234" cy="31900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60988" y="6248400"/>
            <a:ext cx="2816797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Babar particle ID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211980" y="5418365"/>
            <a:ext cx="2722220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LHCb particle 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130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Increased hit multiplicity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EEA70-F2A5-4F11-9D2F-52A27AAB522D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980012"/>
            <a:ext cx="2044245" cy="4147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3"/>
          <a:stretch/>
        </p:blipFill>
        <p:spPr>
          <a:xfrm>
            <a:off x="5108440" y="1931690"/>
            <a:ext cx="3349759" cy="21220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231" y="4288970"/>
            <a:ext cx="3419337" cy="21880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1393371"/>
            <a:ext cx="1994457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Babar DIRC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786090" y="1393371"/>
            <a:ext cx="2533066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LHCb RICH 1/2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318657" y="2669549"/>
            <a:ext cx="1654630" cy="646331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Before time window</a:t>
            </a:r>
            <a:endParaRPr lang="en-GB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2318657" y="4821388"/>
            <a:ext cx="1654630" cy="646331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After time window</a:t>
            </a:r>
            <a:endParaRPr lang="en-GB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4169284" y="3642639"/>
            <a:ext cx="1654630" cy="646331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About 1000 hits per box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318997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of flight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Better time resolution, better particle ID</a:t>
            </a:r>
          </a:p>
          <a:p>
            <a:pPr lvl="1"/>
            <a:r>
              <a:rPr lang="en-GB" dirty="0" smtClean="0"/>
              <a:t>Faster detectors</a:t>
            </a:r>
          </a:p>
          <a:p>
            <a:pPr lvl="1"/>
            <a:r>
              <a:rPr lang="en-GB" dirty="0"/>
              <a:t>D</a:t>
            </a:r>
            <a:r>
              <a:rPr lang="en-GB" dirty="0" smtClean="0"/>
              <a:t>esired for all detector technologies</a:t>
            </a:r>
          </a:p>
          <a:p>
            <a:pPr lvl="2"/>
            <a:r>
              <a:rPr lang="en-GB" dirty="0" smtClean="0"/>
              <a:t>As an extra dimension to reduce complexity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EEA70-F2A5-4F11-9D2F-52A27AAB522D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8927" y="3244028"/>
            <a:ext cx="3509228" cy="348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81742" y="5257663"/>
            <a:ext cx="41256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Expected PID performance for various path lengths and time resolutions</a:t>
            </a:r>
          </a:p>
        </p:txBody>
      </p:sp>
    </p:spTree>
    <p:extLst>
      <p:ext uri="{BB962C8B-B14F-4D97-AF65-F5344CB8AC3E}">
        <p14:creationId xmlns:p14="http://schemas.microsoft.com/office/powerpoint/2010/main" val="353122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TOF: ALICE experiment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EEA70-F2A5-4F11-9D2F-52A27AAB522D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06617"/>
            <a:ext cx="388620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2" y="1469231"/>
            <a:ext cx="24384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885813" y="1892417"/>
            <a:ext cx="3286387" cy="29711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84" y="5010014"/>
            <a:ext cx="3511063" cy="158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685" y="3816233"/>
            <a:ext cx="2040928" cy="187444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6064" y="3875406"/>
            <a:ext cx="4064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Resistive plates </a:t>
            </a:r>
            <a:r>
              <a:rPr lang="en-US" sz="1400" dirty="0" smtClean="0"/>
              <a:t>made </a:t>
            </a:r>
            <a:r>
              <a:rPr lang="en-US" sz="1400" dirty="0"/>
              <a:t>of glass.</a:t>
            </a:r>
          </a:p>
          <a:p>
            <a:r>
              <a:rPr lang="en-US" sz="1400" dirty="0"/>
              <a:t>2 X5  gaps : 250 </a:t>
            </a:r>
            <a:r>
              <a:rPr lang="en-US" sz="1400" dirty="0" smtClean="0"/>
              <a:t>mm</a:t>
            </a:r>
          </a:p>
          <a:p>
            <a:r>
              <a:rPr lang="en-US" sz="1400" dirty="0"/>
              <a:t>Readout by HPTDC </a:t>
            </a:r>
            <a:r>
              <a:rPr lang="en-US" sz="1400" dirty="0" smtClean="0"/>
              <a:t>chip (High </a:t>
            </a:r>
            <a:r>
              <a:rPr lang="en-US" sz="1400" dirty="0"/>
              <a:t>Performance Time to Digital Converter)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664176" y="3573580"/>
            <a:ext cx="2207104" cy="2173026"/>
            <a:chOff x="3682767" y="4510043"/>
            <a:chExt cx="2207104" cy="217302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102"/>
            <a:stretch/>
          </p:blipFill>
          <p:spPr>
            <a:xfrm>
              <a:off x="3682767" y="4510043"/>
              <a:ext cx="2088858" cy="217302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961412" y="5480372"/>
              <a:ext cx="928459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100" b="1" dirty="0">
                  <a:latin typeface="Symbol" panose="05050102010706020507" pitchFamily="18" charset="2"/>
                </a:rPr>
                <a:t>s</a:t>
              </a:r>
              <a:r>
                <a:rPr lang="en-GB" sz="1100" b="1" dirty="0" smtClean="0"/>
                <a:t>=50.8ps</a:t>
              </a:r>
              <a:endParaRPr lang="en-GB" sz="1100" b="1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4529006" y="5809292"/>
            <a:ext cx="4069710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3σ π/K separation up to 2.2 GeV/c and K/p separation up to 4 GeV/c.</a:t>
            </a:r>
            <a:endParaRPr lang="en-GB" sz="1600" dirty="0"/>
          </a:p>
        </p:txBody>
      </p:sp>
      <p:sp>
        <p:nvSpPr>
          <p:cNvPr id="16" name="Rectangle 15"/>
          <p:cNvSpPr/>
          <p:nvPr/>
        </p:nvSpPr>
        <p:spPr>
          <a:xfrm>
            <a:off x="179388" y="1151421"/>
            <a:ext cx="4572000" cy="261610"/>
          </a:xfrm>
          <a:prstGeom prst="rect">
            <a:avLst/>
          </a:prstGeom>
          <a:solidFill>
            <a:srgbClr val="EAEAEA"/>
          </a:solidFill>
        </p:spPr>
        <p:txBody>
          <a:bodyPr>
            <a:spAutoFit/>
          </a:bodyPr>
          <a:lstStyle/>
          <a:p>
            <a:r>
              <a:rPr lang="en-GB" sz="1100" dirty="0"/>
              <a:t>http://aliceinfo.cern.ch/Public/en/Chapter2/Chap2_TOF.html</a:t>
            </a:r>
          </a:p>
        </p:txBody>
      </p:sp>
    </p:spTree>
    <p:extLst>
      <p:ext uri="{BB962C8B-B14F-4D97-AF65-F5344CB8AC3E}">
        <p14:creationId xmlns:p14="http://schemas.microsoft.com/office/powerpoint/2010/main" val="1579543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TORCH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317017"/>
            <a:ext cx="8785225" cy="30671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EEA70-F2A5-4F11-9D2F-52A27AAB522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18293" y="1285692"/>
            <a:ext cx="42537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The focusing unit converts angles to positions allowing the measurement of propagation time</a:t>
            </a:r>
          </a:p>
          <a:p>
            <a:endParaRPr lang="en-GB" sz="1800" dirty="0"/>
          </a:p>
          <a:p>
            <a:r>
              <a:rPr lang="en-GB" sz="1800" dirty="0" smtClean="0"/>
              <a:t>Multiple photons from the same track can improve the time accuracy</a:t>
            </a:r>
            <a:endParaRPr lang="en-GB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983" y="1191861"/>
            <a:ext cx="3036433" cy="212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49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RICH detectors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Performance parameters:</a:t>
            </a:r>
          </a:p>
          <a:p>
            <a:pPr lvl="1"/>
            <a:r>
              <a:rPr lang="en-GB" sz="2000" dirty="0" smtClean="0"/>
              <a:t>Cherenkov angle resolution</a:t>
            </a:r>
          </a:p>
          <a:p>
            <a:pPr lvl="1"/>
            <a:r>
              <a:rPr lang="en-GB" sz="2000" dirty="0" smtClean="0"/>
              <a:t>Number of photons</a:t>
            </a:r>
          </a:p>
          <a:p>
            <a:pPr lvl="1"/>
            <a:r>
              <a:rPr lang="en-GB" sz="2000" dirty="0" smtClean="0"/>
              <a:t>Complexity of the event</a:t>
            </a:r>
          </a:p>
          <a:p>
            <a:pPr lvl="2"/>
            <a:r>
              <a:rPr lang="en-GB" sz="1800" dirty="0" smtClean="0"/>
              <a:t>Detector occupancy</a:t>
            </a:r>
          </a:p>
          <a:p>
            <a:endParaRPr lang="en-GB" sz="2600" dirty="0"/>
          </a:p>
          <a:p>
            <a:r>
              <a:rPr lang="en-GB" sz="2400" dirty="0" smtClean="0"/>
              <a:t>Increasing the number of photons:</a:t>
            </a:r>
          </a:p>
          <a:p>
            <a:pPr lvl="1"/>
            <a:r>
              <a:rPr lang="en-GB" sz="2000" dirty="0"/>
              <a:t>Improved mirror reflectivity</a:t>
            </a:r>
          </a:p>
          <a:p>
            <a:pPr lvl="1"/>
            <a:r>
              <a:rPr lang="en-GB" sz="2000" dirty="0"/>
              <a:t>Better detector geometrical coverage</a:t>
            </a:r>
          </a:p>
          <a:p>
            <a:pPr lvl="1"/>
            <a:r>
              <a:rPr lang="en-GB" sz="2000" dirty="0"/>
              <a:t>Improved detector Quantum </a:t>
            </a:r>
            <a:r>
              <a:rPr lang="en-GB" sz="2000" dirty="0" smtClean="0"/>
              <a:t>efficiency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EEA70-F2A5-4F11-9D2F-52A27AAB522D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268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Cherenkov angle resolution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GB" sz="1800" dirty="0" smtClean="0"/>
              <a:t>Chromatic error</a:t>
            </a:r>
          </a:p>
          <a:p>
            <a:pPr lvl="1"/>
            <a:r>
              <a:rPr lang="en-GB" sz="1600" dirty="0" smtClean="0"/>
              <a:t>For a given radiator the refractive index depends on the photon wavelength</a:t>
            </a:r>
          </a:p>
          <a:p>
            <a:pPr lvl="1"/>
            <a:r>
              <a:rPr lang="en-GB" sz="1600" dirty="0" smtClean="0"/>
              <a:t>Work in the area where the refractive index is flat: optical</a:t>
            </a:r>
          </a:p>
          <a:p>
            <a:pPr lvl="1"/>
            <a:r>
              <a:rPr lang="en-GB" sz="1600" dirty="0" smtClean="0"/>
              <a:t>Loss of photons</a:t>
            </a:r>
          </a:p>
          <a:p>
            <a:pPr lvl="1"/>
            <a:r>
              <a:rPr lang="en-GB" sz="1600" dirty="0" smtClean="0"/>
              <a:t>Detectors with high QE in the optical</a:t>
            </a:r>
          </a:p>
          <a:p>
            <a:pPr>
              <a:buFont typeface="+mj-lt"/>
              <a:buAutoNum type="arabicPeriod"/>
            </a:pPr>
            <a:r>
              <a:rPr lang="en-GB" sz="1800" dirty="0" smtClean="0"/>
              <a:t>Aberrations from the optical system</a:t>
            </a:r>
          </a:p>
          <a:p>
            <a:pPr lvl="1"/>
            <a:r>
              <a:rPr lang="en-GB" sz="1600" dirty="0" smtClean="0"/>
              <a:t>Move mirrors to desired positions for smallest possible “emission point error”</a:t>
            </a:r>
            <a:endParaRPr lang="en-GB" sz="1600" dirty="0"/>
          </a:p>
          <a:p>
            <a:pPr lvl="1"/>
            <a:r>
              <a:rPr lang="en-GB" sz="1600" dirty="0" smtClean="0"/>
              <a:t>If inside the detector acceptance, low material budget (composite) mirrors are needed</a:t>
            </a:r>
          </a:p>
          <a:p>
            <a:pPr>
              <a:buFont typeface="+mj-lt"/>
              <a:buAutoNum type="arabicPeriod"/>
            </a:pPr>
            <a:r>
              <a:rPr lang="en-GB" sz="1800" dirty="0" smtClean="0"/>
              <a:t>Detection point error</a:t>
            </a:r>
          </a:p>
          <a:p>
            <a:pPr lvl="1"/>
            <a:r>
              <a:rPr lang="en-GB" sz="1600" dirty="0" smtClean="0"/>
              <a:t>Smaller pixel</a:t>
            </a:r>
          </a:p>
          <a:p>
            <a:pPr lvl="2"/>
            <a:r>
              <a:rPr lang="en-GB" sz="1200" dirty="0" smtClean="0"/>
              <a:t>Helps with occupancy</a:t>
            </a:r>
          </a:p>
          <a:p>
            <a:pPr lvl="2"/>
            <a:r>
              <a:rPr lang="en-GB" sz="1200" dirty="0" smtClean="0"/>
              <a:t>More channels</a:t>
            </a:r>
          </a:p>
          <a:p>
            <a:pPr>
              <a:buFont typeface="+mj-lt"/>
              <a:buAutoNum type="arabicPeriod"/>
            </a:pPr>
            <a:r>
              <a:rPr lang="en-GB" sz="1800" dirty="0" smtClean="0"/>
              <a:t>Improve tracking and add timing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EEA70-F2A5-4F11-9D2F-52A27AAB522D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571366"/>
      </p:ext>
    </p:extLst>
  </p:cSld>
  <p:clrMapOvr>
    <a:masterClrMapping/>
  </p:clrMapOvr>
</p:sld>
</file>

<file path=ppt/theme/theme1.xml><?xml version="1.0" encoding="utf-8"?>
<a:theme xmlns:a="http://schemas.openxmlformats.org/drawingml/2006/main" name="lhcb2">
  <a:themeElements>
    <a:clrScheme name="LHCbRAL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LHCbRAL">
      <a:majorFont>
        <a:latin typeface="Arial Black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HCbR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CbRA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CbRA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CbRA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CbR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CbR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CbR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lhcb2</Template>
  <TotalTime>17065</TotalTime>
  <Words>559</Words>
  <Application>Microsoft Office PowerPoint</Application>
  <PresentationFormat>On-screen Show (4:3)</PresentationFormat>
  <Paragraphs>122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 Black</vt:lpstr>
      <vt:lpstr>Arial Rounded MT Bold</vt:lpstr>
      <vt:lpstr>Helvetica</vt:lpstr>
      <vt:lpstr>Symbol</vt:lpstr>
      <vt:lpstr>Times New Roman</vt:lpstr>
      <vt:lpstr>Verdana</vt:lpstr>
      <vt:lpstr>Wingdings</vt:lpstr>
      <vt:lpstr>lhcb2</vt:lpstr>
      <vt:lpstr>Particle  Identification European Strategy Update meeting - Durham</vt:lpstr>
      <vt:lpstr>Outline</vt:lpstr>
      <vt:lpstr>Trends</vt:lpstr>
      <vt:lpstr>Increased hit multiplicity</vt:lpstr>
      <vt:lpstr>Time of flight</vt:lpstr>
      <vt:lpstr>TOF: ALICE experiment</vt:lpstr>
      <vt:lpstr>TORCH</vt:lpstr>
      <vt:lpstr>RICH detectors</vt:lpstr>
      <vt:lpstr>Cherenkov angle resolution</vt:lpstr>
      <vt:lpstr>Photon detectors</vt:lpstr>
      <vt:lpstr>Ideal photon detector</vt:lpstr>
      <vt:lpstr>Timing</vt:lpstr>
      <vt:lpstr>Summary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</dc:title>
  <dc:creator>ap54</dc:creator>
  <cp:lastModifiedBy>Papanestis, Antonis (STFC,RAL,PPD)</cp:lastModifiedBy>
  <cp:revision>227</cp:revision>
  <dcterms:created xsi:type="dcterms:W3CDTF">2013-06-19T06:16:34Z</dcterms:created>
  <dcterms:modified xsi:type="dcterms:W3CDTF">2018-04-16T12:06:44Z</dcterms:modified>
</cp:coreProperties>
</file>