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0" r:id="rId3"/>
    <p:sldMasterId id="2147483680" r:id="rId4"/>
    <p:sldMasterId id="2147483691" r:id="rId5"/>
    <p:sldMasterId id="2147483713" r:id="rId6"/>
  </p:sldMasterIdLst>
  <p:notesMasterIdLst>
    <p:notesMasterId r:id="rId30"/>
  </p:notesMasterIdLst>
  <p:sldIdLst>
    <p:sldId id="566" r:id="rId7"/>
    <p:sldId id="601" r:id="rId8"/>
    <p:sldId id="583" r:id="rId9"/>
    <p:sldId id="568" r:id="rId10"/>
    <p:sldId id="612" r:id="rId11"/>
    <p:sldId id="486" r:id="rId12"/>
    <p:sldId id="490" r:id="rId13"/>
    <p:sldId id="614" r:id="rId14"/>
    <p:sldId id="616" r:id="rId15"/>
    <p:sldId id="617" r:id="rId16"/>
    <p:sldId id="618" r:id="rId17"/>
    <p:sldId id="619" r:id="rId18"/>
    <p:sldId id="621" r:id="rId19"/>
    <p:sldId id="629" r:id="rId20"/>
    <p:sldId id="620" r:id="rId21"/>
    <p:sldId id="628" r:id="rId22"/>
    <p:sldId id="622" r:id="rId23"/>
    <p:sldId id="631" r:id="rId24"/>
    <p:sldId id="630" r:id="rId25"/>
    <p:sldId id="624" r:id="rId26"/>
    <p:sldId id="625" r:id="rId27"/>
    <p:sldId id="626" r:id="rId28"/>
    <p:sldId id="62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BDEA2D0-BBA3-C541-8E9C-1077DF6DB15B}">
          <p14:sldIdLst>
            <p14:sldId id="566"/>
            <p14:sldId id="601"/>
            <p14:sldId id="583"/>
            <p14:sldId id="568"/>
            <p14:sldId id="612"/>
            <p14:sldId id="486"/>
            <p14:sldId id="490"/>
            <p14:sldId id="614"/>
            <p14:sldId id="616"/>
            <p14:sldId id="617"/>
            <p14:sldId id="618"/>
            <p14:sldId id="619"/>
            <p14:sldId id="621"/>
            <p14:sldId id="629"/>
            <p14:sldId id="620"/>
            <p14:sldId id="628"/>
            <p14:sldId id="622"/>
            <p14:sldId id="631"/>
            <p14:sldId id="630"/>
            <p14:sldId id="624"/>
            <p14:sldId id="625"/>
            <p14:sldId id="626"/>
            <p14:sldId id="6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an Paling" initials="SP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4" autoAdjust="0"/>
    <p:restoredTop sz="96146" autoAdjust="0"/>
  </p:normalViewPr>
  <p:slideViewPr>
    <p:cSldViewPr snapToGrid="0">
      <p:cViewPr varScale="1">
        <p:scale>
          <a:sx n="115" d="100"/>
          <a:sy n="115" d="100"/>
        </p:scale>
        <p:origin x="1616" y="208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39240-C094-5A4C-87F6-F84F6065C4F7}" type="datetimeFigureOut">
              <a:rPr lang="en-US" smtClean="0"/>
              <a:t>7/13/18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EC50B-3159-AC42-92CB-664847498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13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baseline="0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noFill/>
        </p:spPr>
        <p:txBody>
          <a:bodyPr/>
          <a:lstStyle/>
          <a:p>
            <a:fld id="{463A5776-5E22-4342-9174-01C406AA5FF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0254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noFill/>
        </p:spPr>
        <p:txBody>
          <a:bodyPr/>
          <a:lstStyle/>
          <a:p>
            <a:fld id="{463A5776-5E22-4342-9174-01C406AA5FF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2189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noFill/>
        </p:spPr>
        <p:txBody>
          <a:bodyPr/>
          <a:lstStyle/>
          <a:p>
            <a:fld id="{463A5776-5E22-4342-9174-01C406AA5FF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4907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noFill/>
        </p:spPr>
        <p:txBody>
          <a:bodyPr/>
          <a:lstStyle/>
          <a:p>
            <a:fld id="{463A5776-5E22-4342-9174-01C406AA5FF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8415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noFill/>
        </p:spPr>
        <p:txBody>
          <a:bodyPr/>
          <a:lstStyle/>
          <a:p>
            <a:fld id="{463A5776-5E22-4342-9174-01C406AA5FF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14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2246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noFill/>
        </p:spPr>
        <p:txBody>
          <a:bodyPr/>
          <a:lstStyle/>
          <a:p>
            <a:fld id="{463A5776-5E22-4342-9174-01C406AA5FF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15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3653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noFill/>
        </p:spPr>
        <p:txBody>
          <a:bodyPr/>
          <a:lstStyle/>
          <a:p>
            <a:fld id="{463A5776-5E22-4342-9174-01C406AA5FF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16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7071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noFill/>
        </p:spPr>
        <p:txBody>
          <a:bodyPr/>
          <a:lstStyle/>
          <a:p>
            <a:fld id="{463A5776-5E22-4342-9174-01C406AA5FF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17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0734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noFill/>
        </p:spPr>
        <p:txBody>
          <a:bodyPr/>
          <a:lstStyle/>
          <a:p>
            <a:fld id="{463A5776-5E22-4342-9174-01C406AA5FF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19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8603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noFill/>
        </p:spPr>
        <p:txBody>
          <a:bodyPr/>
          <a:lstStyle/>
          <a:p>
            <a:fld id="{463A5776-5E22-4342-9174-01C406AA5FF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5396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noFill/>
        </p:spPr>
        <p:txBody>
          <a:bodyPr/>
          <a:lstStyle/>
          <a:p>
            <a:fld id="{463A5776-5E22-4342-9174-01C406AA5FF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6305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noFill/>
        </p:spPr>
        <p:txBody>
          <a:bodyPr/>
          <a:lstStyle/>
          <a:p>
            <a:fld id="{463A5776-5E22-4342-9174-01C406AA5FF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0136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noFill/>
        </p:spPr>
        <p:txBody>
          <a:bodyPr/>
          <a:lstStyle/>
          <a:p>
            <a:fld id="{463A5776-5E22-4342-9174-01C406AA5FF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4457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9pPr>
          </a:lstStyle>
          <a:p>
            <a:fld id="{97E4917B-71FC-A14A-BA8B-3BB7055A3BA1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GB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noFill/>
        </p:spPr>
        <p:txBody>
          <a:bodyPr/>
          <a:lstStyle/>
          <a:p>
            <a:fld id="{463A5776-5E22-4342-9174-01C406AA5FF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9pPr>
          </a:lstStyle>
          <a:p>
            <a:fld id="{8BA3600E-FBAB-2D4F-AD14-F8E356B79EC6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noFill/>
        </p:spPr>
        <p:txBody>
          <a:bodyPr/>
          <a:lstStyle/>
          <a:p>
            <a:fld id="{463A5776-5E22-4342-9174-01C406AA5FF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4836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noFill/>
        </p:spPr>
        <p:txBody>
          <a:bodyPr/>
          <a:lstStyle/>
          <a:p>
            <a:fld id="{463A5776-5E22-4342-9174-01C406AA5FF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4865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DBA82-C06E-A347-B6F8-124CFD735DDA}" type="datetime1">
              <a:rPr lang="en-GB" smtClean="0"/>
              <a:t>13/07/2018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2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4F182-E83C-B041-9399-A406A5AA2E0D}" type="datetime1">
              <a:rPr lang="en-GB" smtClean="0"/>
              <a:t>13/07/2018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41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883A-3A4D-104A-961D-EA0364B04173}" type="datetime1">
              <a:rPr lang="en-GB" smtClean="0"/>
              <a:t>13/07/2018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94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2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41934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557339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324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9" y="2786050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1285862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6506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9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557339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5466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3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5" cy="639763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9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7363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9490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54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1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057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D7D72-DE38-714C-93B7-89F03B0DF7CF}" type="datetime1">
              <a:rPr lang="en-GB" smtClean="0"/>
              <a:t>13/07/2018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48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3"/>
            <a:ext cx="5486400" cy="566739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3"/>
            <a:ext cx="5486400" cy="804863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8111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2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3766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557339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67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9" y="2786050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1285862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6595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9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557339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5595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3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5" cy="639763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9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710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6444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049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1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5820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3"/>
            <a:ext cx="5486400" cy="566739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3"/>
            <a:ext cx="5486400" cy="804863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020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3DD6-D7FE-E748-9BD5-9008A4A9DC6A}" type="datetime1">
              <a:rPr lang="en-GB" smtClean="0"/>
              <a:t>13/07/2018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76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09363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155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5191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11933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88384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0404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370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268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2163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7967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0A3E-24C5-714F-9BB3-717F8944C50D}" type="datetime1">
              <a:rPr lang="en-GB" smtClean="0"/>
              <a:t>13/07/2018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919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379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8018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531026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554417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6079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7284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673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39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450188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32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159C-9CC9-C643-BE4B-A959C153B2BB}" type="datetime1">
              <a:rPr lang="en-GB" smtClean="0"/>
              <a:t>13/07/2018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03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3814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54837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410355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29559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1233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1859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30162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19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1D38-96F4-0C47-A533-006D2E747CDC}" type="datetime1">
              <a:rPr lang="en-GB" smtClean="0"/>
              <a:t>13/07/2018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6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EBD44-818C-4E48-884C-51481EEB7163}" type="datetime1">
              <a:rPr lang="en-GB" smtClean="0"/>
              <a:t>13/07/2018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9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19C7D-F44B-2D41-AA0E-20B4B88E73C4}" type="datetime1">
              <a:rPr lang="en-GB" smtClean="0"/>
              <a:t>13/07/2018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3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D291-8978-C24D-8E0C-120D0F3929FD}" type="datetime1">
              <a:rPr lang="en-GB" smtClean="0"/>
              <a:t>13/07/2018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2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5.pn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5.png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5.png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54443-54A3-8047-BFDE-F6FB4975518A}" type="datetime1">
              <a:rPr lang="en-GB" smtClean="0"/>
              <a:t>13/07/2018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3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557340"/>
            <a:ext cx="777240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2C238B5-DE06-3F40-9FA5-D462E109A84B}" type="datetime1">
              <a:rPr lang="en-GB" smtClean="0">
                <a:solidFill>
                  <a:srgbClr val="000000"/>
                </a:solidFill>
              </a:rPr>
              <a:t>13/07/2018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330278B-14BB-0C46-B265-5FD780543A41}" type="slidenum">
              <a:rPr lang="en-US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127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688" y="5294316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7"/>
          <p:cNvGrpSpPr>
            <a:grpSpLocks/>
          </p:cNvGrpSpPr>
          <p:nvPr userDrawn="1"/>
        </p:nvGrpSpPr>
        <p:grpSpPr bwMode="auto">
          <a:xfrm>
            <a:off x="128588" y="6565900"/>
            <a:ext cx="971550" cy="242888"/>
            <a:chOff x="128038" y="6566639"/>
            <a:chExt cx="972316" cy="241682"/>
          </a:xfrm>
        </p:grpSpPr>
        <p:pic>
          <p:nvPicPr>
            <p:cNvPr id="5129" name="Picture 8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1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68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557340"/>
            <a:ext cx="777240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B81D097-0A11-4B42-8413-18A9DAB991E8}" type="datetime1">
              <a:rPr lang="en-GB" smtClean="0">
                <a:solidFill>
                  <a:srgbClr val="000000"/>
                </a:solidFill>
              </a:rPr>
              <a:t>13/07/2018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C29645F-C4A3-2648-833D-F0239E3B1AEB}" type="slidenum">
              <a:rPr lang="en-US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127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688" y="5294316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7"/>
          <p:cNvGrpSpPr>
            <a:grpSpLocks/>
          </p:cNvGrpSpPr>
          <p:nvPr userDrawn="1"/>
        </p:nvGrpSpPr>
        <p:grpSpPr bwMode="auto">
          <a:xfrm>
            <a:off x="128588" y="6565900"/>
            <a:ext cx="971550" cy="242888"/>
            <a:chOff x="128038" y="6566639"/>
            <a:chExt cx="972316" cy="241682"/>
          </a:xfrm>
        </p:grpSpPr>
        <p:pic>
          <p:nvPicPr>
            <p:cNvPr id="5129" name="Picture 8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1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608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94EBB08-73F3-CB47-8B47-E943F52F03B4}" type="datetime1">
              <a:rPr lang="en-GB" smtClean="0">
                <a:solidFill>
                  <a:srgbClr val="000000"/>
                </a:solidFill>
              </a:rPr>
              <a:t>13/07/2018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C29645F-C4A3-2648-833D-F0239E3B1AEB}" type="slidenum">
              <a:rPr lang="en-US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127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7"/>
          <p:cNvGrpSpPr>
            <a:grpSpLocks/>
          </p:cNvGrpSpPr>
          <p:nvPr userDrawn="1"/>
        </p:nvGrpSpPr>
        <p:grpSpPr bwMode="auto">
          <a:xfrm>
            <a:off x="128588" y="6565900"/>
            <a:ext cx="971550" cy="242888"/>
            <a:chOff x="128038" y="6566639"/>
            <a:chExt cx="972316" cy="241682"/>
          </a:xfrm>
        </p:grpSpPr>
        <p:pic>
          <p:nvPicPr>
            <p:cNvPr id="5129" name="Picture 8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1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314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23A50D7-CFE0-854C-A0AC-795CE54F14AC}" type="datetime1">
              <a:rPr lang="en-GB" smtClean="0">
                <a:solidFill>
                  <a:srgbClr val="000000"/>
                </a:solidFill>
              </a:rPr>
              <a:t>13/07/2018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C29645F-C4A3-2648-833D-F0239E3B1AEB}" type="slidenum">
              <a:rPr lang="en-US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127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7"/>
          <p:cNvGrpSpPr>
            <a:grpSpLocks/>
          </p:cNvGrpSpPr>
          <p:nvPr userDrawn="1"/>
        </p:nvGrpSpPr>
        <p:grpSpPr bwMode="auto">
          <a:xfrm>
            <a:off x="128588" y="6565900"/>
            <a:ext cx="971550" cy="242888"/>
            <a:chOff x="128038" y="6566639"/>
            <a:chExt cx="972316" cy="241682"/>
          </a:xfrm>
        </p:grpSpPr>
        <p:pic>
          <p:nvPicPr>
            <p:cNvPr id="5129" name="Picture 8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1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897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6F06478-D613-B44B-A0BE-B0E5BFB218B8}" type="datetime1">
              <a:rPr lang="en-GB" smtClean="0"/>
              <a:t>13/07/2018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62E8C50-9201-8247-83C6-F1FB05E66081}" type="slidenum">
              <a:rPr lang="en-US">
                <a:latin typeface="Lucida Grande" charset="0"/>
                <a:ea typeface="ヒラギノ角ゴ Pro W3" charset="0"/>
                <a:cs typeface="ヒラギノ角ゴ Pro W3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8199" name="Picture 19" descr="SCI41098_PPT_Templates_bottom_STFC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0" name="Group 7"/>
          <p:cNvGrpSpPr>
            <a:grpSpLocks/>
          </p:cNvGrpSpPr>
          <p:nvPr userDrawn="1"/>
        </p:nvGrpSpPr>
        <p:grpSpPr bwMode="auto">
          <a:xfrm>
            <a:off x="128588" y="6565900"/>
            <a:ext cx="971550" cy="242888"/>
            <a:chOff x="128038" y="6566639"/>
            <a:chExt cx="972316" cy="241682"/>
          </a:xfrm>
        </p:grpSpPr>
        <p:pic>
          <p:nvPicPr>
            <p:cNvPr id="8201" name="Picture 8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9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10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11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688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emf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11" Type="http://schemas.openxmlformats.org/officeDocument/2006/relationships/image" Target="../media/image24.png"/><Relationship Id="rId5" Type="http://schemas.openxmlformats.org/officeDocument/2006/relationships/image" Target="../media/image19.emf"/><Relationship Id="rId10" Type="http://schemas.openxmlformats.org/officeDocument/2006/relationships/image" Target="../media/image23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microsoft.com/office/2007/relationships/hdphoto" Target="../media/hdphoto4.wdp"/><Relationship Id="rId5" Type="http://schemas.openxmlformats.org/officeDocument/2006/relationships/image" Target="../media/image26.png"/><Relationship Id="rId10" Type="http://schemas.openxmlformats.org/officeDocument/2006/relationships/image" Target="../media/image22.jpe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microsoft.com/office/2007/relationships/hdphoto" Target="../media/hdphoto7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28.png"/><Relationship Id="rId10" Type="http://schemas.microsoft.com/office/2007/relationships/hdphoto" Target="../media/hdphoto6.wdp"/><Relationship Id="rId4" Type="http://schemas.openxmlformats.org/officeDocument/2006/relationships/image" Target="../media/image32.jpeg"/><Relationship Id="rId9" Type="http://schemas.openxmlformats.org/officeDocument/2006/relationships/image" Target="../media/image36.png"/><Relationship Id="rId1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jpe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61.jpeg"/><Relationship Id="rId5" Type="http://schemas.openxmlformats.org/officeDocument/2006/relationships/image" Target="../media/image57.png"/><Relationship Id="rId10" Type="http://schemas.microsoft.com/office/2007/relationships/hdphoto" Target="../media/hdphoto10.wdp"/><Relationship Id="rId4" Type="http://schemas.openxmlformats.org/officeDocument/2006/relationships/image" Target="../media/image56.png"/><Relationship Id="rId9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3" descr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7886" y="1530363"/>
            <a:ext cx="2236191" cy="1597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5372" name="Rectangle 11"/>
            <p:cNvSpPr>
              <a:spLocks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5373" name="Picture 12"/>
            <p:cNvPicPr>
              <a:picLocks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098472" y="127002"/>
            <a:ext cx="5763413" cy="10604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lang="en-GB" dirty="0">
                <a:solidFill>
                  <a:schemeClr val="bg1"/>
                </a:solidFill>
                <a:latin typeface="Arial" pitchFamily="-106" charset="0"/>
              </a:rPr>
              <a:t>Paul Scovell</a:t>
            </a:r>
          </a:p>
          <a:p>
            <a:pPr algn="r" eaLnBrk="1" hangingPunct="1">
              <a:defRPr/>
            </a:pPr>
            <a:r>
              <a:rPr lang="en-GB" dirty="0">
                <a:solidFill>
                  <a:schemeClr val="bg1"/>
                </a:solidFill>
                <a:latin typeface="Arial" pitchFamily="-106" charset="0"/>
              </a:rPr>
              <a:t>STFC Boulby Underground Science Facility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94188" y="1407813"/>
            <a:ext cx="2917697" cy="2487034"/>
            <a:chOff x="180709" y="1819122"/>
            <a:chExt cx="2613292" cy="2404466"/>
          </a:xfrm>
        </p:grpSpPr>
        <p:sp>
          <p:nvSpPr>
            <p:cNvPr id="20" name="Rectangle 19"/>
            <p:cNvSpPr/>
            <p:nvPr/>
          </p:nvSpPr>
          <p:spPr>
            <a:xfrm>
              <a:off x="180709" y="1819122"/>
              <a:ext cx="2480239" cy="505635"/>
            </a:xfrm>
            <a:prstGeom prst="rect">
              <a:avLst/>
            </a:prstGeom>
            <a:ln>
              <a:noFill/>
            </a:ln>
          </p:spPr>
          <p:txBody>
            <a:bodyPr wrap="square" lIns="91219" tIns="45610" rIns="91219" bIns="45610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6" charset="0"/>
                </a:rPr>
                <a:t>Boulby Science </a:t>
              </a:r>
              <a:r>
                <a:rPr lang="mr-IN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6" charset="0"/>
                </a:rPr>
                <a:t>–</a:t>
              </a:r>
              <a:r>
                <a:rPr lang="en-GB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6" charset="0"/>
                </a:rPr>
                <a:t> the search for Dark Matter &amp; Beyond</a:t>
              </a:r>
              <a:endParaRPr lang="en-US" sz="1400" dirty="0">
                <a:solidFill>
                  <a:srgbClr val="FFFF00"/>
                </a:solidFill>
                <a:latin typeface="Arial" pitchFamily="-65" charset="0"/>
              </a:endParaRPr>
            </a:p>
          </p:txBody>
        </p:sp>
        <p:pic>
          <p:nvPicPr>
            <p:cNvPr id="15" name="Picture 14" descr="Boulby April 2005 - 0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95" y="2351464"/>
              <a:ext cx="2571706" cy="18721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8" name="Picture 9" descr="Screen Shot 2013-07-24 at 09.28.1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13" y="238683"/>
            <a:ext cx="1222595" cy="83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Screen Shot 2015-02-02 at 11.10.42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71" y="1948393"/>
            <a:ext cx="2895062" cy="2008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FF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" name="Picture 25" descr="Screen Shot 2016-11-16 at 16.38.08.pn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987" y="3860800"/>
            <a:ext cx="2640289" cy="1964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6382453" y="5953029"/>
            <a:ext cx="2433341" cy="522998"/>
          </a:xfrm>
          <a:prstGeom prst="rect">
            <a:avLst/>
          </a:prstGeom>
        </p:spPr>
        <p:txBody>
          <a:bodyPr wrap="square" lIns="91219" tIns="45610" rIns="91219" bIns="45610">
            <a:spAutoFit/>
          </a:bodyPr>
          <a:lstStyle/>
          <a:p>
            <a:pPr algn="r">
              <a:defRPr/>
            </a:pPr>
            <a:r>
              <a:rPr lang="en-GB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</a:rPr>
              <a:t>New Underground lab @ Boulby</a:t>
            </a:r>
            <a:endParaRPr lang="en-US" sz="1400" dirty="0">
              <a:solidFill>
                <a:srgbClr val="FFFF00"/>
              </a:solidFill>
              <a:latin typeface="Arial" pitchFamily="-65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20026" y="1316393"/>
            <a:ext cx="1822535" cy="461443"/>
          </a:xfrm>
          <a:prstGeom prst="rect">
            <a:avLst/>
          </a:prstGeom>
          <a:effectLst/>
        </p:spPr>
        <p:txBody>
          <a:bodyPr wrap="square" lIns="91219" tIns="45610" rIns="91219" bIns="45610">
            <a:spAutoFit/>
          </a:bodyPr>
          <a:lstStyle/>
          <a:p>
            <a:pPr algn="r">
              <a:defRPr/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</a:rPr>
              <a:t>Hartlepool Nuclear Power Station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-65" charset="0"/>
            </a:endParaRPr>
          </a:p>
        </p:txBody>
      </p:sp>
      <p:sp>
        <p:nvSpPr>
          <p:cNvPr id="19" name="Rectangle 6"/>
          <p:cNvSpPr txBox="1">
            <a:spLocks noChangeArrowheads="1"/>
          </p:cNvSpPr>
          <p:nvPr/>
        </p:nvSpPr>
        <p:spPr bwMode="auto">
          <a:xfrm>
            <a:off x="152813" y="4404887"/>
            <a:ext cx="5739988" cy="2089151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0269" tIns="44342" rIns="90269" bIns="44342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pitchFamily="-106" charset="-128"/>
                <a:cs typeface="Arial"/>
              </a:rPr>
              <a:t>Boulby </a:t>
            </a:r>
            <a:r>
              <a:rPr lang="en-US" sz="2400" b="1" kern="0" dirty="0">
                <a:solidFill>
                  <a:srgbClr val="FFFF00"/>
                </a:solidFill>
                <a:latin typeface="Arial"/>
                <a:ea typeface="ＭＳ Ｐゴシック" pitchFamily="-106" charset="-128"/>
                <a:cs typeface="Arial"/>
              </a:rPr>
              <a:t>Underground Laboratory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pitchFamily="-106" charset="-128"/>
                <a:cs typeface="Arial"/>
              </a:rPr>
              <a:t>: </a:t>
            </a:r>
          </a:p>
          <a:p>
            <a:r>
              <a:rPr lang="en-US" sz="2400" dirty="0">
                <a:solidFill>
                  <a:schemeClr val="bg1"/>
                </a:solidFill>
              </a:rPr>
              <a:t>Multi-disciplinary deep underground science. From </a:t>
            </a:r>
            <a:r>
              <a:rPr lang="en-US" sz="2400" dirty="0" err="1">
                <a:solidFill>
                  <a:schemeClr val="bg1"/>
                </a:solidFill>
              </a:rPr>
              <a:t>astroparticle</a:t>
            </a:r>
            <a:r>
              <a:rPr lang="en-US" sz="2400">
                <a:solidFill>
                  <a:schemeClr val="bg1"/>
                </a:solidFill>
              </a:rPr>
              <a:t> physics to studies of geology/geophysics, life on Earth and beyond. </a:t>
            </a:r>
          </a:p>
        </p:txBody>
      </p:sp>
      <p:pic>
        <p:nvPicPr>
          <p:cNvPr id="27" name="Picture 26" descr="P1020965.JPG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918" y="1161234"/>
            <a:ext cx="2479089" cy="1859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FF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Rectangle 27"/>
          <p:cNvSpPr/>
          <p:nvPr/>
        </p:nvSpPr>
        <p:spPr>
          <a:xfrm>
            <a:off x="4961467" y="3007255"/>
            <a:ext cx="3873338" cy="522998"/>
          </a:xfrm>
          <a:prstGeom prst="rect">
            <a:avLst/>
          </a:prstGeom>
        </p:spPr>
        <p:txBody>
          <a:bodyPr wrap="square" lIns="91219" tIns="45610" rIns="91219" bIns="45610">
            <a:spAutoFit/>
          </a:bodyPr>
          <a:lstStyle/>
          <a:p>
            <a:pPr algn="r">
              <a:defRPr/>
            </a:pPr>
            <a:r>
              <a:rPr lang="en-GB" sz="1400" b="1">
                <a:solidFill>
                  <a:srgbClr val="E1D6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</a:rPr>
              <a:t>Multi-disciplinary studies: geology, climate, the environment, life on earth &amp; elsewhere</a:t>
            </a:r>
            <a:endParaRPr lang="en-US" sz="1400" b="1">
              <a:latin typeface="Arial" pitchFamily="-65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B2CBD7-177B-8845-9551-32C672B74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43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52304" y="17940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srgbClr val="F7964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316997" y="92324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400" b="1">
                <a:solidFill>
                  <a:srgbClr val="2D2D8A"/>
                </a:solidFill>
                <a:latin typeface="Arial"/>
                <a:ea typeface="Arial" charset="0"/>
                <a:cs typeface="Arial"/>
              </a:rPr>
              <a:t>Background Improvements</a:t>
            </a:r>
          </a:p>
        </p:txBody>
      </p:sp>
      <p:pic>
        <p:nvPicPr>
          <p:cNvPr id="15" name="Picture 9" descr="Screen Shot 2013-07-24 at 09.28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6" y="33814"/>
            <a:ext cx="1378915" cy="9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01D9D6-90D0-6E4A-9AC5-E1B6169E6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18" y="1522605"/>
            <a:ext cx="7477264" cy="47382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414B8D-F2BA-904C-8ED1-B5E65D472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84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52304" y="17940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srgbClr val="F7964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316997" y="92324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400" b="1">
                <a:solidFill>
                  <a:srgbClr val="2D2D8A"/>
                </a:solidFill>
                <a:latin typeface="Arial"/>
                <a:ea typeface="Arial" charset="0"/>
                <a:cs typeface="Arial"/>
              </a:rPr>
              <a:t>Backgrounds</a:t>
            </a:r>
          </a:p>
        </p:txBody>
      </p:sp>
      <p:pic>
        <p:nvPicPr>
          <p:cNvPr id="15" name="Picture 9" descr="Screen Shot 2013-07-24 at 09.28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6" y="33814"/>
            <a:ext cx="1378915" cy="9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C32F69-42A9-4A44-85F6-6E5A887A5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26600" y="826740"/>
            <a:ext cx="3883457" cy="6116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F58B4E-B870-014A-BC6E-011345B739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08" y="1279074"/>
            <a:ext cx="1455671" cy="1881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E45A98-41DA-124E-83D5-20236D981D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89" y="4930727"/>
            <a:ext cx="989895" cy="18513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9D9729-7D4B-0145-BE0D-3C0F28C7C6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38" y="3135266"/>
            <a:ext cx="1361998" cy="17905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8CBA39-3C2E-8442-AA41-15B9D890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93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52304" y="17940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srgbClr val="F7964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316997" y="92324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400" b="1">
                <a:solidFill>
                  <a:srgbClr val="2D2D8A"/>
                </a:solidFill>
                <a:latin typeface="Arial"/>
                <a:ea typeface="Arial" charset="0"/>
                <a:cs typeface="Arial"/>
              </a:rPr>
              <a:t>Detector Characterisation</a:t>
            </a:r>
          </a:p>
        </p:txBody>
      </p:sp>
      <p:pic>
        <p:nvPicPr>
          <p:cNvPr id="15" name="Picture 9" descr="Screen Shot 2013-07-24 at 09.28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6" y="33814"/>
            <a:ext cx="1378915" cy="9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C44989-ED5C-4044-8A67-CA6A70B2F086}"/>
              </a:ext>
            </a:extLst>
          </p:cNvPr>
          <p:cNvSpPr txBox="1"/>
          <p:nvPr/>
        </p:nvSpPr>
        <p:spPr>
          <a:xfrm>
            <a:off x="334193" y="1210885"/>
            <a:ext cx="60331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All detectors are characterised using IAEA385 standard sample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Irish Sea sediment characterised at a large number of counting facilities using multiple techniques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D537EC-5B5F-4D4A-883C-F4B544C02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03" y="2739814"/>
            <a:ext cx="3822567" cy="3916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524BD9-20FD-0748-8AEC-484BF3B22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650" y="3244619"/>
            <a:ext cx="3710486" cy="3411760"/>
          </a:xfrm>
          <a:prstGeom prst="rect">
            <a:avLst/>
          </a:prstGeom>
        </p:spPr>
      </p:pic>
      <p:pic>
        <p:nvPicPr>
          <p:cNvPr id="8" name="Shape 729">
            <a:extLst>
              <a:ext uri="{FF2B5EF4-FFF2-40B4-BE49-F238E27FC236}">
                <a16:creationId xmlns:a16="http://schemas.microsoft.com/office/drawing/2014/main" id="{EE061320-AAA3-9B45-9DE7-31C1B9B7562E}"/>
              </a:ext>
            </a:extLst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513" y="1571279"/>
            <a:ext cx="2374975" cy="1108550"/>
          </a:xfrm>
          <a:prstGeom prst="rect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94B74-3510-D544-9AB8-2E7EED6A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1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52304" y="17940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srgbClr val="F7964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316997" y="92324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400" b="1">
                <a:solidFill>
                  <a:srgbClr val="2D2D8A"/>
                </a:solidFill>
                <a:latin typeface="Arial"/>
                <a:ea typeface="Arial" charset="0"/>
                <a:cs typeface="Arial"/>
              </a:rPr>
              <a:t>Detector Sensitivity</a:t>
            </a:r>
          </a:p>
        </p:txBody>
      </p:sp>
      <p:pic>
        <p:nvPicPr>
          <p:cNvPr id="15" name="Picture 9" descr="Screen Shot 2013-07-24 at 09.28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6" y="33814"/>
            <a:ext cx="1378915" cy="9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9D4F1B-4327-BB4A-9FF7-64958D337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36" y="1152079"/>
            <a:ext cx="4200363" cy="3007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E7EC61-BBEF-5543-B1B3-3D07A8AC2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7899" y="1287367"/>
            <a:ext cx="4386945" cy="27373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532A6A-14D7-7E4C-8F93-ECF63B9E588A}"/>
              </a:ext>
            </a:extLst>
          </p:cNvPr>
          <p:cNvSpPr txBox="1"/>
          <p:nvPr/>
        </p:nvSpPr>
        <p:spPr>
          <a:xfrm>
            <a:off x="1991476" y="4161146"/>
            <a:ext cx="632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PTFE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4B5597-1188-DF45-B432-BEFB2B5223F2}"/>
              </a:ext>
            </a:extLst>
          </p:cNvPr>
          <p:cNvSpPr txBox="1"/>
          <p:nvPr/>
        </p:nvSpPr>
        <p:spPr>
          <a:xfrm>
            <a:off x="6166796" y="4161146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ACF7A-6F24-2C44-BC05-D516D078626D}"/>
              </a:ext>
            </a:extLst>
          </p:cNvPr>
          <p:cNvSpPr txBox="1"/>
          <p:nvPr/>
        </p:nvSpPr>
        <p:spPr>
          <a:xfrm>
            <a:off x="390293" y="4527922"/>
            <a:ext cx="84045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Chaloner</a:t>
            </a:r>
            <a:r>
              <a:rPr lang="en-US" sz="2400" dirty="0"/>
              <a:t> has great reach in the low energy regime particularly for low energy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Also outperforms </a:t>
            </a:r>
            <a:r>
              <a:rPr lang="en-US" sz="2400" dirty="0" err="1"/>
              <a:t>Lunehead</a:t>
            </a:r>
            <a:r>
              <a:rPr lang="en-US" sz="2400" dirty="0"/>
              <a:t> in higher energy lines for denser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This would not be the case with a newer p-type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69577-FD5C-8D4F-84FD-12B6F1C8D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6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52304" y="17940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srgbClr val="F7964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316997" y="92324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400" b="1">
                <a:solidFill>
                  <a:srgbClr val="2D2D8A"/>
                </a:solidFill>
                <a:latin typeface="Arial"/>
                <a:ea typeface="Arial" charset="0"/>
                <a:cs typeface="Arial"/>
              </a:rPr>
              <a:t>Detector Sensitivity</a:t>
            </a:r>
          </a:p>
        </p:txBody>
      </p:sp>
      <p:pic>
        <p:nvPicPr>
          <p:cNvPr id="15" name="Picture 9" descr="Screen Shot 2013-07-24 at 09.28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6" y="33814"/>
            <a:ext cx="1378915" cy="9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FC1A56-D35A-7F4E-8963-600BB2183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00" y="1646788"/>
            <a:ext cx="4477973" cy="2842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CC18FD-92F7-DB40-8941-B7433F170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84170"/>
            <a:ext cx="4470028" cy="28428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43F0CE-1348-BD4F-86CE-E215594EF70F}"/>
              </a:ext>
            </a:extLst>
          </p:cNvPr>
          <p:cNvSpPr txBox="1"/>
          <p:nvPr/>
        </p:nvSpPr>
        <p:spPr>
          <a:xfrm>
            <a:off x="567572" y="4710493"/>
            <a:ext cx="8109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We see that the low energy reach of the BEGe type detector opens sensitivity to information not accessible using a p-type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This impacts the background model for low-background detectors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113839-1407-D344-ACC1-2752F7D90C81}"/>
              </a:ext>
            </a:extLst>
          </p:cNvPr>
          <p:cNvGrpSpPr/>
          <p:nvPr/>
        </p:nvGrpSpPr>
        <p:grpSpPr>
          <a:xfrm>
            <a:off x="4619105" y="3068219"/>
            <a:ext cx="4011962" cy="3546398"/>
            <a:chOff x="4619105" y="3068219"/>
            <a:chExt cx="4011962" cy="35463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5FB91F5-CBDA-944B-83CA-3BF0E3FCB466}"/>
                </a:ext>
              </a:extLst>
            </p:cNvPr>
            <p:cNvGrpSpPr/>
            <p:nvPr/>
          </p:nvGrpSpPr>
          <p:grpSpPr>
            <a:xfrm>
              <a:off x="4619105" y="3068219"/>
              <a:ext cx="4011962" cy="3546398"/>
              <a:chOff x="4619105" y="3068219"/>
              <a:chExt cx="4011962" cy="354639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A9B5BA2-ABE8-C24B-B10D-B769ACC2E2F1}"/>
                  </a:ext>
                </a:extLst>
              </p:cNvPr>
              <p:cNvGrpSpPr/>
              <p:nvPr/>
            </p:nvGrpSpPr>
            <p:grpSpPr>
              <a:xfrm>
                <a:off x="4619105" y="3068219"/>
                <a:ext cx="4011962" cy="3546398"/>
                <a:chOff x="4386100" y="2854711"/>
                <a:chExt cx="4011962" cy="3546398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72F6873C-13F7-9042-ADE1-7EB1849046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86100" y="2854711"/>
                  <a:ext cx="2960539" cy="3546398"/>
                </a:xfrm>
                <a:prstGeom prst="snip2DiagRect">
                  <a:avLst>
                    <a:gd name="adj1" fmla="val 50000"/>
                    <a:gd name="adj2" fmla="val 19114"/>
                  </a:avLst>
                </a:prstGeom>
              </p:spPr>
            </p:pic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7526925F-F98A-9C42-B0D8-45FFF7BBC4A9}"/>
                    </a:ext>
                  </a:extLst>
                </p:cNvPr>
                <p:cNvSpPr/>
                <p:nvPr/>
              </p:nvSpPr>
              <p:spPr>
                <a:xfrm>
                  <a:off x="6408282" y="3903277"/>
                  <a:ext cx="468000" cy="46800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C8BAD5A7-C5F5-D346-8CB1-7BD73E64C98F}"/>
                    </a:ext>
                  </a:extLst>
                </p:cNvPr>
                <p:cNvCxnSpPr>
                  <a:endCxn id="13" idx="6"/>
                </p:cNvCxnSpPr>
                <p:nvPr/>
              </p:nvCxnSpPr>
              <p:spPr>
                <a:xfrm flipH="1" flipV="1">
                  <a:off x="6876282" y="4137277"/>
                  <a:ext cx="554285" cy="105938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0CB5C7B-2139-224E-BE3F-E84B25DBC7C6}"/>
                    </a:ext>
                  </a:extLst>
                </p:cNvPr>
                <p:cNvSpPr txBox="1"/>
                <p:nvPr/>
              </p:nvSpPr>
              <p:spPr>
                <a:xfrm>
                  <a:off x="7411895" y="4063453"/>
                  <a:ext cx="9861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>
                      <a:solidFill>
                        <a:srgbClr val="FF0000"/>
                      </a:solidFill>
                    </a:rPr>
                    <a:t>5.3 MeV</a:t>
                  </a:r>
                </a:p>
              </p:txBody>
            </p:sp>
          </p:grp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EB814DA-E5AC-FD4B-B3CE-B78B1EFDF2F8}"/>
                  </a:ext>
                </a:extLst>
              </p:cNvPr>
              <p:cNvCxnSpPr/>
              <p:nvPr/>
            </p:nvCxnSpPr>
            <p:spPr>
              <a:xfrm flipV="1">
                <a:off x="5497551" y="5575610"/>
                <a:ext cx="680225" cy="5798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71ECBF5-8664-1E45-B148-4C28E8A320E3}"/>
                  </a:ext>
                </a:extLst>
              </p:cNvPr>
              <p:cNvCxnSpPr/>
              <p:nvPr/>
            </p:nvCxnSpPr>
            <p:spPr>
              <a:xfrm flipV="1">
                <a:off x="5649951" y="5728010"/>
                <a:ext cx="680225" cy="5798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535F109-5793-5D45-8732-DB3C363B92AA}"/>
                  </a:ext>
                </a:extLst>
              </p:cNvPr>
              <p:cNvCxnSpPr/>
              <p:nvPr/>
            </p:nvCxnSpPr>
            <p:spPr>
              <a:xfrm flipV="1">
                <a:off x="5802351" y="5880410"/>
                <a:ext cx="680225" cy="5798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EC30722-BA51-4A4D-AC5E-B3D186B730D2}"/>
                </a:ext>
              </a:extLst>
            </p:cNvPr>
            <p:cNvCxnSpPr/>
            <p:nvPr/>
          </p:nvCxnSpPr>
          <p:spPr>
            <a:xfrm flipV="1">
              <a:off x="5921298" y="5129949"/>
              <a:ext cx="223024" cy="1668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936FEC-1E94-A84F-A000-12BBEE8C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6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52304" y="17940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srgbClr val="F7964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316997" y="92324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400" b="1">
                <a:solidFill>
                  <a:srgbClr val="2D2D8A"/>
                </a:solidFill>
                <a:latin typeface="Arial"/>
                <a:ea typeface="Arial" charset="0"/>
                <a:cs typeface="Arial"/>
              </a:rPr>
              <a:t>Comparing Background</a:t>
            </a:r>
          </a:p>
        </p:txBody>
      </p:sp>
      <p:pic>
        <p:nvPicPr>
          <p:cNvPr id="15" name="Picture 9" descr="Screen Shot 2013-07-24 at 09.28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6" y="33814"/>
            <a:ext cx="1378915" cy="9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26E62C9-98A2-7D4A-817D-F19B5C44F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188244"/>
              </p:ext>
            </p:extLst>
          </p:nvPr>
        </p:nvGraphicFramePr>
        <p:xfrm>
          <a:off x="189570" y="1152079"/>
          <a:ext cx="8716653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111">
                  <a:extLst>
                    <a:ext uri="{9D8B030D-6E8A-4147-A177-3AD203B41FA5}">
                      <a16:colId xmlns:a16="http://schemas.microsoft.com/office/drawing/2014/main" val="655180226"/>
                    </a:ext>
                  </a:extLst>
                </a:gridCol>
                <a:gridCol w="1293542">
                  <a:extLst>
                    <a:ext uri="{9D8B030D-6E8A-4147-A177-3AD203B41FA5}">
                      <a16:colId xmlns:a16="http://schemas.microsoft.com/office/drawing/2014/main" val="411191259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869249027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3115535323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536278142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4231632192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14527591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/>
                        <a:t>Counts/day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48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Gator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GE-MPI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bg1"/>
                          </a:solidFill>
                        </a:rPr>
                        <a:t>Chaloner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bg1"/>
                          </a:solidFill>
                        </a:rPr>
                        <a:t>Lunehead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bg1"/>
                          </a:solidFill>
                        </a:rPr>
                        <a:t>Lumpsey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666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Energy (</a:t>
                      </a:r>
                      <a:r>
                        <a:rPr lang="en-US" err="1">
                          <a:solidFill>
                            <a:schemeClr val="bg1"/>
                          </a:solidFill>
                        </a:rPr>
                        <a:t>keV</a:t>
                      </a:r>
                      <a:r>
                        <a:rPr lang="en-US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Isotope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2.2 kg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2.2 kg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0.8 kg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2.0 kg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--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67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46.5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/>
                        <a:t>238</a:t>
                      </a:r>
                      <a:r>
                        <a:rPr lang="en-US"/>
                        <a:t>U/</a:t>
                      </a:r>
                      <a:r>
                        <a:rPr lang="en-US" baseline="30000"/>
                        <a:t>210</a:t>
                      </a:r>
                      <a:r>
                        <a:rPr lang="en-US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6.4(9)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420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63.2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/>
                        <a:t>238</a:t>
                      </a:r>
                      <a:r>
                        <a:rPr lang="en-US"/>
                        <a:t>U/</a:t>
                      </a:r>
                      <a:r>
                        <a:rPr lang="en-US" baseline="30000"/>
                        <a:t>234</a:t>
                      </a:r>
                      <a:r>
                        <a:rPr lang="en-US"/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4.1(8)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13(1)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23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/>
                        <a:t>232</a:t>
                      </a:r>
                      <a:r>
                        <a:rPr lang="en-US"/>
                        <a:t>Th/</a:t>
                      </a:r>
                      <a:r>
                        <a:rPr lang="en-US" baseline="30000"/>
                        <a:t>212</a:t>
                      </a:r>
                      <a:r>
                        <a:rPr lang="en-US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6.2(9)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240(6)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031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911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/>
                        <a:t>232</a:t>
                      </a:r>
                      <a:r>
                        <a:rPr lang="en-US"/>
                        <a:t>Th/</a:t>
                      </a:r>
                      <a:r>
                        <a:rPr lang="en-US" baseline="30000"/>
                        <a:t>228</a:t>
                      </a:r>
                      <a:r>
                        <a:rPr lang="en-US"/>
                        <a:t>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5.0(7)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931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352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/>
                        <a:t>238</a:t>
                      </a:r>
                      <a:r>
                        <a:rPr lang="en-US"/>
                        <a:t>U/</a:t>
                      </a:r>
                      <a:r>
                        <a:rPr lang="en-US" baseline="30000"/>
                        <a:t>214</a:t>
                      </a:r>
                      <a:r>
                        <a:rPr lang="en-US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0.7(3)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15.7(1.5)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150(5)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161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/>
                        <a:t>238</a:t>
                      </a:r>
                      <a:r>
                        <a:rPr lang="en-US"/>
                        <a:t>U/</a:t>
                      </a:r>
                      <a:r>
                        <a:rPr lang="en-US" baseline="30000"/>
                        <a:t>214</a:t>
                      </a:r>
                      <a:r>
                        <a:rPr lang="en-US"/>
                        <a:t>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0.6(2)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0.5(5)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11.7(1.3)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348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/>
                        <a:t>137</a:t>
                      </a:r>
                      <a:r>
                        <a:rPr lang="en-US"/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0.3(1)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705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/>
                        <a:t>60</a:t>
                      </a:r>
                      <a:r>
                        <a:rPr lang="en-US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0.6(4)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2.1(6)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4.4(6)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3.9(7)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731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1332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/>
                        <a:t>60</a:t>
                      </a:r>
                      <a:r>
                        <a:rPr lang="en-US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0.4(3)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2.0(6)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3.8(6)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2.8(6)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073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1461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/>
                        <a:t>40</a:t>
                      </a:r>
                      <a:r>
                        <a:rPr lang="en-US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0.6(4)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7.9(1.1)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13(1)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80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2615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/>
                        <a:t>232</a:t>
                      </a:r>
                      <a:r>
                        <a:rPr lang="en-US"/>
                        <a:t>Th/</a:t>
                      </a:r>
                      <a:r>
                        <a:rPr lang="en-US" baseline="30000"/>
                        <a:t>208</a:t>
                      </a:r>
                      <a:r>
                        <a:rPr lang="en-US"/>
                        <a:t>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0.2(1)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6.1(8)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5132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7B835-0B83-E043-A7C7-BC92A44CF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22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52304" y="17940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srgbClr val="F7964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316997" y="92324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400" b="1">
                <a:solidFill>
                  <a:srgbClr val="2D2D8A"/>
                </a:solidFill>
                <a:latin typeface="Arial"/>
                <a:ea typeface="Arial" charset="0"/>
                <a:cs typeface="Arial"/>
              </a:rPr>
              <a:t>Improving Sensitivity</a:t>
            </a:r>
          </a:p>
        </p:txBody>
      </p:sp>
      <p:pic>
        <p:nvPicPr>
          <p:cNvPr id="15" name="Picture 9" descr="Screen Shot 2013-07-24 at 09.28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6" y="33814"/>
            <a:ext cx="1378915" cy="9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B8D9E4-9225-9F46-B22A-0CD74700BAF9}"/>
              </a:ext>
            </a:extLst>
          </p:cNvPr>
          <p:cNvSpPr txBox="1"/>
          <p:nvPr/>
        </p:nvSpPr>
        <p:spPr>
          <a:xfrm>
            <a:off x="412595" y="1661532"/>
            <a:ext cx="82644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 two detectors have performed admirably for LZ screening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Over 80% occupancy on both </a:t>
            </a:r>
            <a:r>
              <a:rPr lang="en-US" sz="2000" err="1"/>
              <a:t>Chaloner</a:t>
            </a:r>
            <a:r>
              <a:rPr lang="en-US" sz="2000"/>
              <a:t> and </a:t>
            </a:r>
            <a:r>
              <a:rPr lang="en-US" sz="2000" err="1"/>
              <a:t>Lunehead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240 Assays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For next generation low-background detectors we want to push further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Suite complemented by the addition of three S-ULB detectors</a:t>
            </a:r>
          </a:p>
        </p:txBody>
      </p:sp>
      <p:pic>
        <p:nvPicPr>
          <p:cNvPr id="7" name="Shape 737">
            <a:extLst>
              <a:ext uri="{FF2B5EF4-FFF2-40B4-BE49-F238E27FC236}">
                <a16:creationId xmlns:a16="http://schemas.microsoft.com/office/drawing/2014/main" id="{E09D92BA-CA68-D24D-A982-7DEF2BC8473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8279" y="2244627"/>
            <a:ext cx="5592741" cy="17630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B56C41-D8D4-8B4B-BB62-4E0F20D4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54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52304" y="17940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srgbClr val="F7964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316997" y="92324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400" b="1">
                <a:solidFill>
                  <a:srgbClr val="2D2D8A"/>
                </a:solidFill>
                <a:latin typeface="Arial"/>
                <a:ea typeface="Arial" charset="0"/>
                <a:cs typeface="Arial"/>
              </a:rPr>
              <a:t>New S-ULB detectors</a:t>
            </a:r>
          </a:p>
        </p:txBody>
      </p:sp>
      <p:pic>
        <p:nvPicPr>
          <p:cNvPr id="15" name="Picture 9" descr="Screen Shot 2013-07-24 at 09.28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6" y="33814"/>
            <a:ext cx="1378915" cy="9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14DCCF-EFCA-9A48-9662-F31D6C486169}"/>
              </a:ext>
            </a:extLst>
          </p:cNvPr>
          <p:cNvGrpSpPr/>
          <p:nvPr/>
        </p:nvGrpSpPr>
        <p:grpSpPr>
          <a:xfrm>
            <a:off x="752303" y="1252440"/>
            <a:ext cx="7635506" cy="2686975"/>
            <a:chOff x="215918" y="1152079"/>
            <a:chExt cx="7635506" cy="26869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070260-55CE-D645-A8DD-23B5F3C05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18" y="1152079"/>
              <a:ext cx="4052225" cy="268394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168365E-01DD-B04E-9603-804A95BE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8143" y="1152079"/>
              <a:ext cx="3583281" cy="268697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40A6D35-858F-304B-9DD6-64C1AD67DA37}"/>
              </a:ext>
            </a:extLst>
          </p:cNvPr>
          <p:cNvSpPr txBox="1"/>
          <p:nvPr/>
        </p:nvSpPr>
        <p:spPr>
          <a:xfrm>
            <a:off x="69327" y="4656503"/>
            <a:ext cx="52100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Developed with Canberra </a:t>
            </a:r>
            <a:r>
              <a:rPr lang="en-US" sz="2400" err="1"/>
              <a:t>Lingolsheim</a:t>
            </a: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100% p-type (</a:t>
            </a:r>
            <a:r>
              <a:rPr lang="en-US" sz="2400" err="1"/>
              <a:t>Merrybent</a:t>
            </a:r>
            <a:r>
              <a:rPr lang="en-US" sz="24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160% p-type (Belmont)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55% BEGe (Roseberry)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7BD16C-A355-8D40-92E3-475F71A7A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635" y="4024667"/>
            <a:ext cx="3023065" cy="28333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5D3040-0DF6-FD41-8EA5-D8AA431F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6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46B5EB-6C72-E746-BBF5-A4212762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B7408-3EEE-C746-A572-B48FBC06E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07" y="537154"/>
            <a:ext cx="7291194" cy="5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28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52304" y="17940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srgbClr val="F7964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316997" y="92324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400" b="1">
                <a:solidFill>
                  <a:srgbClr val="2D2D8A"/>
                </a:solidFill>
                <a:latin typeface="Arial"/>
                <a:ea typeface="Arial" charset="0"/>
                <a:cs typeface="Arial"/>
              </a:rPr>
              <a:t>New S-ULB detectors</a:t>
            </a:r>
          </a:p>
        </p:txBody>
      </p:sp>
      <p:pic>
        <p:nvPicPr>
          <p:cNvPr id="15" name="Picture 9" descr="Screen Shot 2013-07-24 at 09.28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6" y="33814"/>
            <a:ext cx="1378915" cy="9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hape 738">
            <a:extLst>
              <a:ext uri="{FF2B5EF4-FFF2-40B4-BE49-F238E27FC236}">
                <a16:creationId xmlns:a16="http://schemas.microsoft.com/office/drawing/2014/main" id="{304EDA24-12AF-6840-8AEB-1AC4C10BA14C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00" y="1019979"/>
            <a:ext cx="4231950" cy="268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39">
            <a:extLst>
              <a:ext uri="{FF2B5EF4-FFF2-40B4-BE49-F238E27FC236}">
                <a16:creationId xmlns:a16="http://schemas.microsoft.com/office/drawing/2014/main" id="{3378D862-CB64-E243-859F-504A65086BD3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650" y="932900"/>
            <a:ext cx="4231951" cy="268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54">
            <a:extLst>
              <a:ext uri="{FF2B5EF4-FFF2-40B4-BE49-F238E27FC236}">
                <a16:creationId xmlns:a16="http://schemas.microsoft.com/office/drawing/2014/main" id="{AD57D82B-BED6-424D-B245-6B97724E21B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57" y="3705603"/>
            <a:ext cx="4241093" cy="26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755">
            <a:extLst>
              <a:ext uri="{FF2B5EF4-FFF2-40B4-BE49-F238E27FC236}">
                <a16:creationId xmlns:a16="http://schemas.microsoft.com/office/drawing/2014/main" id="{1537D5A7-DE30-AD4D-8DBD-C89B7FC9DC7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283" y="3692114"/>
            <a:ext cx="4234318" cy="268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EBA807-F628-FF4D-BF1F-F8A99B9B6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84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-179825" y="1074959"/>
            <a:ext cx="4316584" cy="1673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>
            <a:prstTxWarp prst="textNoShape">
              <a:avLst/>
            </a:prstTxWarp>
          </a:bodyPr>
          <a:lstStyle/>
          <a:p>
            <a:pPr marL="342000" indent="-341313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GB" b="0"/>
              <a:t>	</a:t>
            </a:r>
            <a:r>
              <a:rPr lang="en-GB"/>
              <a:t>A working </a:t>
            </a:r>
            <a:r>
              <a:rPr lang="en-GB" err="1"/>
              <a:t>polyhalite</a:t>
            </a:r>
            <a:r>
              <a:rPr lang="en-GB"/>
              <a:t> and rock-salt mine</a:t>
            </a:r>
            <a:r>
              <a:rPr lang="en-GB" b="0"/>
              <a:t> on the North East of England.</a:t>
            </a:r>
          </a:p>
          <a:p>
            <a:pPr marL="341313" indent="-341313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GB" b="0"/>
              <a:t>	Owned by </a:t>
            </a:r>
            <a:r>
              <a:rPr lang="en-GB"/>
              <a:t>Israel Chemicals Ltd. </a:t>
            </a:r>
            <a:r>
              <a:rPr lang="en-GB" b="0"/>
              <a:t>(</a:t>
            </a:r>
            <a:r>
              <a:rPr lang="en-GB"/>
              <a:t>ICL-UK</a:t>
            </a:r>
            <a:r>
              <a:rPr lang="en-GB" b="0"/>
              <a:t>)</a:t>
            </a:r>
          </a:p>
          <a:p>
            <a:pPr marL="341313" indent="-341313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GB" b="0"/>
              <a:t>	</a:t>
            </a:r>
            <a:r>
              <a:rPr lang="en-GB"/>
              <a:t>Major local employer </a:t>
            </a:r>
            <a:r>
              <a:rPr lang="en-GB" b="0"/>
              <a:t>- ~</a:t>
            </a:r>
            <a:r>
              <a:rPr lang="en-GB"/>
              <a:t>7</a:t>
            </a:r>
            <a:r>
              <a:rPr lang="en-GB" b="0"/>
              <a:t>00 direct and 3000 indirect employment.</a:t>
            </a:r>
          </a:p>
          <a:p>
            <a:pPr marL="341313" indent="-341313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GB" b="0"/>
              <a:t>	</a:t>
            </a:r>
          </a:p>
          <a:p>
            <a:pPr marL="341313" indent="-341313" eaLnBrk="1" hangingPunct="1">
              <a:lnSpc>
                <a:spcPct val="110000"/>
              </a:lnSpc>
              <a:spcBef>
                <a:spcPts val="600"/>
              </a:spcBef>
            </a:pPr>
            <a:endParaRPr lang="en-GB" b="0"/>
          </a:p>
        </p:txBody>
      </p:sp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796" y="1143421"/>
            <a:ext cx="4571203" cy="3452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35107" y="3057347"/>
            <a:ext cx="3767390" cy="2939237"/>
            <a:chOff x="205" y="1608"/>
            <a:chExt cx="2818" cy="2410"/>
          </a:xfrm>
          <a:effectLst/>
        </p:grpSpPr>
        <p:pic>
          <p:nvPicPr>
            <p:cNvPr id="19468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5" y="1608"/>
              <a:ext cx="1879" cy="24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469" name="Picture 1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" y="1915"/>
              <a:ext cx="1319" cy="85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BFBFBF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470" name="Line 12"/>
            <p:cNvSpPr>
              <a:spLocks noChangeShapeType="1"/>
            </p:cNvSpPr>
            <p:nvPr/>
          </p:nvSpPr>
          <p:spPr bwMode="auto">
            <a:xfrm flipH="1">
              <a:off x="1502" y="1937"/>
              <a:ext cx="51" cy="1018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1" name="Line 13"/>
            <p:cNvSpPr>
              <a:spLocks noChangeShapeType="1"/>
            </p:cNvSpPr>
            <p:nvPr/>
          </p:nvSpPr>
          <p:spPr bwMode="auto">
            <a:xfrm flipH="1">
              <a:off x="1569" y="2777"/>
              <a:ext cx="1301" cy="224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2" name="Oval 14"/>
            <p:cNvSpPr>
              <a:spLocks noChangeArrowheads="1"/>
            </p:cNvSpPr>
            <p:nvPr/>
          </p:nvSpPr>
          <p:spPr bwMode="auto">
            <a:xfrm>
              <a:off x="2191" y="2264"/>
              <a:ext cx="192" cy="192"/>
            </a:xfrm>
            <a:prstGeom prst="ellips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3" name="Oval 15"/>
            <p:cNvSpPr>
              <a:spLocks noChangeAspect="1" noChangeArrowheads="1"/>
            </p:cNvSpPr>
            <p:nvPr/>
          </p:nvSpPr>
          <p:spPr bwMode="auto">
            <a:xfrm>
              <a:off x="1501" y="2991"/>
              <a:ext cx="35" cy="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4" name="Oval 16"/>
            <p:cNvSpPr>
              <a:spLocks noChangeAspect="1" noChangeArrowheads="1"/>
            </p:cNvSpPr>
            <p:nvPr/>
          </p:nvSpPr>
          <p:spPr bwMode="auto">
            <a:xfrm>
              <a:off x="2269" y="2343"/>
              <a:ext cx="35" cy="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5" name="Text Box 17"/>
            <p:cNvSpPr txBox="1">
              <a:spLocks noChangeArrowheads="1"/>
            </p:cNvSpPr>
            <p:nvPr/>
          </p:nvSpPr>
          <p:spPr bwMode="auto">
            <a:xfrm>
              <a:off x="1631" y="2126"/>
              <a:ext cx="826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800" b="0">
                  <a:solidFill>
                    <a:srgbClr val="6B6B6B"/>
                  </a:solidFill>
                  <a:latin typeface="Times" pitchFamily="-109" charset="0"/>
                </a:rPr>
                <a:t>Middlesborough</a:t>
              </a:r>
            </a:p>
          </p:txBody>
        </p:sp>
        <p:sp>
          <p:nvSpPr>
            <p:cNvPr id="19476" name="Text Box 18"/>
            <p:cNvSpPr txBox="1">
              <a:spLocks noChangeArrowheads="1"/>
            </p:cNvSpPr>
            <p:nvPr/>
          </p:nvSpPr>
          <p:spPr bwMode="auto">
            <a:xfrm>
              <a:off x="2526" y="2546"/>
              <a:ext cx="49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800" b="0">
                  <a:solidFill>
                    <a:srgbClr val="6B6B6B"/>
                  </a:solidFill>
                  <a:latin typeface="Times" pitchFamily="-109" charset="0"/>
                </a:rPr>
                <a:t>Whitby</a:t>
              </a:r>
            </a:p>
          </p:txBody>
        </p:sp>
        <p:sp>
          <p:nvSpPr>
            <p:cNvPr id="19477" name="Text Box 19"/>
            <p:cNvSpPr txBox="1">
              <a:spLocks noChangeArrowheads="1"/>
            </p:cNvSpPr>
            <p:nvPr/>
          </p:nvSpPr>
          <p:spPr bwMode="auto">
            <a:xfrm>
              <a:off x="2295" y="2329"/>
              <a:ext cx="46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b="0">
                  <a:solidFill>
                    <a:srgbClr val="6B6B6B"/>
                  </a:solidFill>
                  <a:latin typeface="Times" pitchFamily="-109" charset="0"/>
                </a:rPr>
                <a:t>Staithes</a:t>
              </a:r>
            </a:p>
          </p:txBody>
        </p:sp>
        <p:sp>
          <p:nvSpPr>
            <p:cNvPr id="19478" name="Text Box 20"/>
            <p:cNvSpPr txBox="1">
              <a:spLocks noChangeArrowheads="1"/>
            </p:cNvSpPr>
            <p:nvPr/>
          </p:nvSpPr>
          <p:spPr bwMode="auto">
            <a:xfrm>
              <a:off x="1374" y="3060"/>
              <a:ext cx="347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700" b="0">
                  <a:solidFill>
                    <a:srgbClr val="706A7F"/>
                  </a:solidFill>
                  <a:latin typeface="Times" pitchFamily="-109" charset="0"/>
                </a:rPr>
                <a:t>York</a:t>
              </a:r>
            </a:p>
          </p:txBody>
        </p:sp>
      </p:grpSp>
      <p:pic>
        <p:nvPicPr>
          <p:cNvPr id="19462" name="Picture 2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4973" y="5622039"/>
            <a:ext cx="1398732" cy="847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/>
        </p:spPr>
      </p:pic>
      <p:sp>
        <p:nvSpPr>
          <p:cNvPr id="19463" name="Rectangle 22"/>
          <p:cNvSpPr>
            <a:spLocks noChangeArrowheads="1"/>
          </p:cNvSpPr>
          <p:nvPr/>
        </p:nvSpPr>
        <p:spPr bwMode="auto">
          <a:xfrm>
            <a:off x="5447046" y="6500597"/>
            <a:ext cx="811207" cy="24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19" tIns="45610" rIns="91219" bIns="45610">
            <a:prstTxWarp prst="textNoShape">
              <a:avLst/>
            </a:prstTxWarp>
            <a:spAutoFit/>
          </a:bodyPr>
          <a:lstStyle/>
          <a:p>
            <a:r>
              <a:rPr lang="en-GB" sz="1000" b="0"/>
              <a:t>Potash (</a:t>
            </a:r>
            <a:r>
              <a:rPr lang="en-GB" sz="1000" b="0" err="1"/>
              <a:t>KCl</a:t>
            </a:r>
            <a:r>
              <a:rPr lang="en-GB" sz="1000" b="0"/>
              <a:t>)</a:t>
            </a:r>
            <a:endParaRPr lang="en-US" sz="1000" b="0"/>
          </a:p>
        </p:txBody>
      </p:sp>
      <p:pic>
        <p:nvPicPr>
          <p:cNvPr id="19464" name="Picture 2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9955" y="5053963"/>
            <a:ext cx="2413111" cy="1353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/>
        </p:spPr>
      </p:pic>
      <p:sp>
        <p:nvSpPr>
          <p:cNvPr id="19465" name="Rectangle 26"/>
          <p:cNvSpPr>
            <a:spLocks noChangeArrowheads="1"/>
          </p:cNvSpPr>
          <p:nvPr/>
        </p:nvSpPr>
        <p:spPr bwMode="auto">
          <a:xfrm>
            <a:off x="7647332" y="6419551"/>
            <a:ext cx="1170818" cy="24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19" tIns="45610" rIns="91219" bIns="45610">
            <a:prstTxWarp prst="textNoShape">
              <a:avLst/>
            </a:prstTxWarp>
            <a:spAutoFit/>
          </a:bodyPr>
          <a:lstStyle/>
          <a:p>
            <a:r>
              <a:rPr lang="en-GB" sz="1000" b="0"/>
              <a:t>View from Staithes</a:t>
            </a:r>
            <a:endParaRPr lang="en-US" sz="1000" b="0"/>
          </a:p>
        </p:txBody>
      </p:sp>
      <p:sp>
        <p:nvSpPr>
          <p:cNvPr id="23" name="Rectangle 22"/>
          <p:cNvSpPr/>
          <p:nvPr/>
        </p:nvSpPr>
        <p:spPr>
          <a:xfrm>
            <a:off x="4656191" y="4683079"/>
            <a:ext cx="160361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>
                <a:solidFill>
                  <a:srgbClr val="000090"/>
                </a:solidFill>
              </a:rPr>
              <a:t>Deepest mine in Britain: 1100m</a:t>
            </a:r>
            <a:endParaRPr lang="en-US" sz="1600" b="1">
              <a:solidFill>
                <a:srgbClr val="000090"/>
              </a:solidFill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538951" y="76368"/>
            <a:ext cx="7773277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2D2D8A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   </a:t>
            </a:r>
            <a:r>
              <a:rPr lang="en-US" sz="4800" b="1" err="1">
                <a:solidFill>
                  <a:srgbClr val="2D2D8A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Boulby</a:t>
            </a:r>
            <a:r>
              <a:rPr lang="en-US" sz="4800" b="1">
                <a:solidFill>
                  <a:srgbClr val="2D2D8A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Mine</a:t>
            </a:r>
            <a:endParaRPr lang="en-US" sz="4800">
              <a:solidFill>
                <a:srgbClr val="2D2D8A"/>
              </a:solidFill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26" name="Picture 25" descr="Screen Shot 2015-03-04 at 17.35.00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15" y="325884"/>
            <a:ext cx="1826067" cy="511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7" name="Picture 26" descr="Screen Shot 2013-07-24 at 09.28.11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344" y="188742"/>
            <a:ext cx="982257" cy="775050"/>
          </a:xfrm>
          <a:prstGeom prst="rect">
            <a:avLst/>
          </a:prstGeom>
        </p:spPr>
      </p:pic>
      <p:pic>
        <p:nvPicPr>
          <p:cNvPr id="24" name="Picture 23" descr="Screen Shot 2017-01-07 at 13.48.23.png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474" y="5290528"/>
            <a:ext cx="1460742" cy="905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3006121" y="4970354"/>
            <a:ext cx="13667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200" err="1"/>
              <a:t>Polyhalite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10755756" y="8680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74A9F6-CA74-354C-A322-BAC2EC094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51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52304" y="17940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srgbClr val="F7964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316997" y="92324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400" b="1">
                <a:solidFill>
                  <a:srgbClr val="2D2D8A"/>
                </a:solidFill>
                <a:latin typeface="Arial"/>
                <a:ea typeface="Arial" charset="0"/>
                <a:cs typeface="Arial"/>
              </a:rPr>
              <a:t>Sensitivity Improvements</a:t>
            </a:r>
          </a:p>
        </p:txBody>
      </p:sp>
      <p:pic>
        <p:nvPicPr>
          <p:cNvPr id="15" name="Picture 9" descr="Screen Shot 2013-07-24 at 09.28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6" y="33814"/>
            <a:ext cx="1378915" cy="9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691EF0-5E85-3E4C-841D-E51C26F872CE}"/>
              </a:ext>
            </a:extLst>
          </p:cNvPr>
          <p:cNvSpPr txBox="1"/>
          <p:nvPr/>
        </p:nvSpPr>
        <p:spPr>
          <a:xfrm>
            <a:off x="3311912" y="2609385"/>
            <a:ext cx="463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Compare count rates in new detectors with old </a:t>
            </a:r>
          </a:p>
          <a:p>
            <a:r>
              <a:rPr lang="en-US"/>
              <a:t>Compare with GATOR and Ge-MPI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CCD0D3C-170A-044A-9CC5-24309B26B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430498"/>
              </p:ext>
            </p:extLst>
          </p:nvPr>
        </p:nvGraphicFramePr>
        <p:xfrm>
          <a:off x="211874" y="1274337"/>
          <a:ext cx="8716653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111">
                  <a:extLst>
                    <a:ext uri="{9D8B030D-6E8A-4147-A177-3AD203B41FA5}">
                      <a16:colId xmlns:a16="http://schemas.microsoft.com/office/drawing/2014/main" val="424446542"/>
                    </a:ext>
                  </a:extLst>
                </a:gridCol>
                <a:gridCol w="1293542">
                  <a:extLst>
                    <a:ext uri="{9D8B030D-6E8A-4147-A177-3AD203B41FA5}">
                      <a16:colId xmlns:a16="http://schemas.microsoft.com/office/drawing/2014/main" val="4232870934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1751543247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639959180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756411404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911203450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39023842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Counts/day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213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Gator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GE-MPI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Roseberry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bg1"/>
                          </a:solidFill>
                        </a:rPr>
                        <a:t>Merrybent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Belmont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727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Energy (</a:t>
                      </a:r>
                      <a:r>
                        <a:rPr lang="en-US" err="1">
                          <a:solidFill>
                            <a:schemeClr val="bg1"/>
                          </a:solidFill>
                        </a:rPr>
                        <a:t>keV</a:t>
                      </a:r>
                      <a:r>
                        <a:rPr lang="en-US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Isotope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2.2 kg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2.2 kg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0.9 kg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2.0 kg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3.2 kg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749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46.5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238</a:t>
                      </a:r>
                      <a:r>
                        <a:rPr lang="en-US" dirty="0"/>
                        <a:t>U/</a:t>
                      </a:r>
                      <a:r>
                        <a:rPr lang="en-US" baseline="30000" dirty="0"/>
                        <a:t>210</a:t>
                      </a:r>
                      <a:r>
                        <a:rPr lang="en-US" dirty="0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6418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63.2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/>
                        <a:t>238</a:t>
                      </a:r>
                      <a:r>
                        <a:rPr lang="en-US"/>
                        <a:t>U/</a:t>
                      </a:r>
                      <a:r>
                        <a:rPr lang="en-US" baseline="30000"/>
                        <a:t>234</a:t>
                      </a:r>
                      <a:r>
                        <a:rPr lang="en-US"/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369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/>
                        <a:t>232</a:t>
                      </a:r>
                      <a:r>
                        <a:rPr lang="en-US"/>
                        <a:t>Th/</a:t>
                      </a:r>
                      <a:r>
                        <a:rPr lang="en-US" baseline="30000"/>
                        <a:t>212</a:t>
                      </a:r>
                      <a:r>
                        <a:rPr lang="en-US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589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911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/>
                        <a:t>232</a:t>
                      </a:r>
                      <a:r>
                        <a:rPr lang="en-US"/>
                        <a:t>Th/</a:t>
                      </a:r>
                      <a:r>
                        <a:rPr lang="en-US" baseline="30000"/>
                        <a:t>228</a:t>
                      </a:r>
                      <a:r>
                        <a:rPr lang="en-US"/>
                        <a:t>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522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352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/>
                        <a:t>238</a:t>
                      </a:r>
                      <a:r>
                        <a:rPr lang="en-US"/>
                        <a:t>U/</a:t>
                      </a:r>
                      <a:r>
                        <a:rPr lang="en-US" baseline="30000"/>
                        <a:t>214</a:t>
                      </a:r>
                      <a:r>
                        <a:rPr lang="en-US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0.7(3)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11(1)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033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/>
                        <a:t>238</a:t>
                      </a:r>
                      <a:r>
                        <a:rPr lang="en-US"/>
                        <a:t>U/</a:t>
                      </a:r>
                      <a:r>
                        <a:rPr lang="en-US" baseline="30000"/>
                        <a:t>214</a:t>
                      </a:r>
                      <a:r>
                        <a:rPr lang="en-US"/>
                        <a:t>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0.6(2)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0.5(5)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12(1)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81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/>
                        <a:t>137</a:t>
                      </a:r>
                      <a:r>
                        <a:rPr lang="en-US"/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0.3(1)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964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/>
                        <a:t>60</a:t>
                      </a:r>
                      <a:r>
                        <a:rPr lang="en-US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0.6(4)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0.7(2)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2.0(6)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6.8(9)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960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1332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/>
                        <a:t>60</a:t>
                      </a:r>
                      <a:r>
                        <a:rPr lang="en-US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0.4(3)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0.9(2)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2.1(6)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4.8(7)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241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1461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/>
                        <a:t>40</a:t>
                      </a:r>
                      <a:r>
                        <a:rPr lang="en-US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0.6(4)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3.6(7)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2.3(5)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116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2615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/>
                        <a:t>232</a:t>
                      </a:r>
                      <a:r>
                        <a:rPr lang="en-US"/>
                        <a:t>Th/</a:t>
                      </a:r>
                      <a:r>
                        <a:rPr lang="en-US" baseline="30000"/>
                        <a:t>208</a:t>
                      </a:r>
                      <a:r>
                        <a:rPr lang="en-US"/>
                        <a:t>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0.2(1)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0.9(3)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840319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0E576A-9E2D-1848-B17C-CF9C24F64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08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52304" y="17940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srgbClr val="F7964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316998" y="92324"/>
            <a:ext cx="6667276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400" b="1">
                <a:solidFill>
                  <a:srgbClr val="2D2D8A"/>
                </a:solidFill>
                <a:latin typeface="Arial"/>
                <a:ea typeface="Arial" charset="0"/>
                <a:cs typeface="Arial"/>
              </a:rPr>
              <a:t>XIA</a:t>
            </a:r>
          </a:p>
        </p:txBody>
      </p:sp>
      <p:pic>
        <p:nvPicPr>
          <p:cNvPr id="15" name="Picture 9" descr="Screen Shot 2013-07-24 at 09.28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6" y="33814"/>
            <a:ext cx="1378915" cy="9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B2D70F-3555-6F4C-8AE5-007AAA7634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5" y="1123511"/>
            <a:ext cx="3037193" cy="3118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E0E213-01E8-274F-BBA1-F6D9A19A9062}"/>
              </a:ext>
            </a:extLst>
          </p:cNvPr>
          <p:cNvSpPr txBox="1"/>
          <p:nvPr/>
        </p:nvSpPr>
        <p:spPr>
          <a:xfrm>
            <a:off x="3479180" y="1349298"/>
            <a:ext cx="5207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BUGS further expanded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The UltraLo-1800 is a low-background surface alpha counter with electronic background suppression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&lt;0.0001 alphas/cm</a:t>
            </a:r>
            <a:r>
              <a:rPr lang="en-US" sz="2400" baseline="30000"/>
              <a:t>2</a:t>
            </a:r>
            <a:r>
              <a:rPr lang="en-US" sz="2400"/>
              <a:t>/hour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30C8D0-417A-414B-9251-EA903873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5639A-8F59-984C-8B75-2517AC181CDD}"/>
              </a:ext>
            </a:extLst>
          </p:cNvPr>
          <p:cNvSpPr txBox="1"/>
          <p:nvPr/>
        </p:nvSpPr>
        <p:spPr>
          <a:xfrm>
            <a:off x="501805" y="3813717"/>
            <a:ext cx="81751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This combines with the new generation of BUGS detectors to expand screening capability for next gen low background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Not only to reduce backgrounds but to measure contaminations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Feed to background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Currently developing the technique at Boulby but have some interesting samples in the pipeline</a:t>
            </a:r>
          </a:p>
        </p:txBody>
      </p:sp>
    </p:spTree>
    <p:extLst>
      <p:ext uri="{BB962C8B-B14F-4D97-AF65-F5344CB8AC3E}">
        <p14:creationId xmlns:p14="http://schemas.microsoft.com/office/powerpoint/2010/main" val="2469954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52304" y="17940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srgbClr val="F7964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316998" y="92324"/>
            <a:ext cx="6867998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400" b="1">
                <a:solidFill>
                  <a:srgbClr val="2D2D8A"/>
                </a:solidFill>
                <a:latin typeface="Arial"/>
                <a:ea typeface="Arial" charset="0"/>
                <a:cs typeface="Arial"/>
              </a:rPr>
              <a:t>XIA</a:t>
            </a:r>
          </a:p>
        </p:txBody>
      </p:sp>
      <p:pic>
        <p:nvPicPr>
          <p:cNvPr id="15" name="Picture 9" descr="Screen Shot 2013-07-24 at 09.28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6" y="33814"/>
            <a:ext cx="1378915" cy="9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hape 799">
            <a:extLst>
              <a:ext uri="{FF2B5EF4-FFF2-40B4-BE49-F238E27FC236}">
                <a16:creationId xmlns:a16="http://schemas.microsoft.com/office/drawing/2014/main" id="{F5D9650F-6619-8A44-8F2B-8F13C172CC65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01" y="1152078"/>
            <a:ext cx="5044870" cy="259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800">
            <a:extLst>
              <a:ext uri="{FF2B5EF4-FFF2-40B4-BE49-F238E27FC236}">
                <a16:creationId xmlns:a16="http://schemas.microsoft.com/office/drawing/2014/main" id="{76C37767-1475-B44E-BB62-0E8D321364BA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633" y="1093569"/>
            <a:ext cx="3610099" cy="28880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Shape 801">
            <a:extLst>
              <a:ext uri="{FF2B5EF4-FFF2-40B4-BE49-F238E27FC236}">
                <a16:creationId xmlns:a16="http://schemas.microsoft.com/office/drawing/2014/main" id="{7AB64DF7-E891-044D-A8DE-B67E42D3BB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3009481"/>
              </p:ext>
            </p:extLst>
          </p:nvPr>
        </p:nvGraphicFramePr>
        <p:xfrm>
          <a:off x="1902340" y="4339770"/>
          <a:ext cx="5418700" cy="22400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6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3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2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8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Location</a:t>
                      </a:r>
                      <a:endParaRPr sz="9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B02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Depth</a:t>
                      </a:r>
                      <a:endParaRPr sz="9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B02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Alphas</a:t>
                      </a:r>
                      <a:endParaRPr sz="9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B02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Ceilings</a:t>
                      </a:r>
                      <a:endParaRPr sz="9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B02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MidAirs</a:t>
                      </a:r>
                      <a:endParaRPr sz="9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B02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Rounds</a:t>
                      </a:r>
                      <a:endParaRPr sz="9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B0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XIA</a:t>
                      </a:r>
                      <a:endParaRPr sz="9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 m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100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76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99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308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Stanford</a:t>
                      </a:r>
                      <a:endParaRPr sz="9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-17 mwe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100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79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27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31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Soudan UL</a:t>
                      </a:r>
                      <a:endParaRPr sz="9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-2060 mwe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100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64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60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LSM</a:t>
                      </a:r>
                      <a:endParaRPr sz="9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-4800 mwe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100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130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44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14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ASTEP</a:t>
                      </a:r>
                      <a:endParaRPr sz="9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2552 m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100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110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275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700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Boulby UL</a:t>
                      </a:r>
                      <a:endParaRPr sz="9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-2805 mwe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100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30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51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B7292B-7143-6545-8351-0BC30A30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14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52304" y="17940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srgbClr val="F7964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316997" y="92324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400" b="1">
                <a:solidFill>
                  <a:srgbClr val="2D2D8A"/>
                </a:solidFill>
                <a:latin typeface="Arial"/>
                <a:ea typeface="Arial" charset="0"/>
                <a:cs typeface="Arial"/>
              </a:rPr>
              <a:t>Looking Forwards</a:t>
            </a:r>
          </a:p>
        </p:txBody>
      </p:sp>
      <p:pic>
        <p:nvPicPr>
          <p:cNvPr id="15" name="Picture 9" descr="Screen Shot 2013-07-24 at 09.28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6" y="33814"/>
            <a:ext cx="1378915" cy="9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C83572-0225-FF45-B84D-7535E07C0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2FC6A4-B156-CB40-B649-F5887CE20D88}"/>
              </a:ext>
            </a:extLst>
          </p:cNvPr>
          <p:cNvSpPr txBox="1"/>
          <p:nvPr/>
        </p:nvSpPr>
        <p:spPr>
          <a:xfrm>
            <a:off x="200722" y="1393902"/>
            <a:ext cx="873140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Screening continues apace for LZ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We have also started in Super </a:t>
            </a:r>
            <a:r>
              <a:rPr lang="en-US" sz="2800" err="1"/>
              <a:t>Kamiokande</a:t>
            </a:r>
            <a:r>
              <a:rPr lang="en-US" sz="2800"/>
              <a:t> </a:t>
            </a:r>
            <a:r>
              <a:rPr lang="en-US" sz="2800" err="1"/>
              <a:t>Gd</a:t>
            </a:r>
            <a:r>
              <a:rPr lang="en-US" sz="2800"/>
              <a:t> screening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We look to place Boulby as *the* place to do low background screening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Wish to establish BUGS as a center of excellence for screening and cleanliness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We hope to eventually expand further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/>
              <a:t>Rn emanation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/>
              <a:t>Microscopy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/>
              <a:t>ICP-MS??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Watch this space!</a:t>
            </a:r>
          </a:p>
        </p:txBody>
      </p:sp>
    </p:spTree>
    <p:extLst>
      <p:ext uri="{BB962C8B-B14F-4D97-AF65-F5344CB8AC3E}">
        <p14:creationId xmlns:p14="http://schemas.microsoft.com/office/powerpoint/2010/main" val="1094754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6-11-16 at 16.38.08.pn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24" y="3454400"/>
            <a:ext cx="4038543" cy="2573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FF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 descr="Boulby Drawing 2017 LR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332" y="912767"/>
            <a:ext cx="4250267" cy="5650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3555" name="Rectangle 9"/>
          <p:cNvSpPr>
            <a:spLocks noChangeArrowheads="1"/>
          </p:cNvSpPr>
          <p:nvPr/>
        </p:nvSpPr>
        <p:spPr bwMode="auto">
          <a:xfrm>
            <a:off x="752304" y="179397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srgbClr val="C050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14635" y="165780"/>
            <a:ext cx="8229121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19" tIns="45610" rIns="91219" bIns="45610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>
                <a:solidFill>
                  <a:srgbClr val="2D2D8A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Boulby Underground Laboratory</a:t>
            </a:r>
          </a:p>
        </p:txBody>
      </p:sp>
      <p:pic>
        <p:nvPicPr>
          <p:cNvPr id="29" name="Picture 140" descr="http://www.ccp4.ac.uk/images/stfc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536" y="6227178"/>
            <a:ext cx="1439863" cy="472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/>
        </p:spPr>
      </p:pic>
      <p:pic>
        <p:nvPicPr>
          <p:cNvPr id="30" name="Picture 9" descr="Screen Shot 2013-07-24 at 09.28.11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46" y="179397"/>
            <a:ext cx="1091116" cy="747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32463" y="655329"/>
            <a:ext cx="2983273" cy="2728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endParaRPr lang="en-GB" altLang="en-US" sz="1600">
              <a:solidFill>
                <a:srgbClr val="333399">
                  <a:lumMod val="75000"/>
                </a:srgbClr>
              </a:solidFill>
              <a:latin typeface="Arial"/>
              <a:ea typeface="ヒラギノ角ゴ Pro W3"/>
              <a:cs typeface="Arial"/>
            </a:endParaRPr>
          </a:p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en-GB" altLang="en-US" sz="160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The UK’s deep underground science facility operating in a working potash and salt mine.</a:t>
            </a:r>
          </a:p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en-GB" altLang="en-US" sz="160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1.1km depth (2805 mwe). With low background surrounding rock-salt</a:t>
            </a:r>
          </a:p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en-GB" altLang="en-US" sz="160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Operated by the UK’s Science &amp; Technology Facilities Council (STFC) in partnership with the mine operators ICL</a:t>
            </a:r>
          </a:p>
        </p:txBody>
      </p:sp>
      <p:pic>
        <p:nvPicPr>
          <p:cNvPr id="16" name="Picture 15" descr="Screen Shot 2013-10-24 at 14.13.15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305" y="1102190"/>
            <a:ext cx="1256277" cy="1471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FF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 descr="Screen Shot 2015-03-04 at 17.35.00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296" y="6258119"/>
            <a:ext cx="1564745" cy="438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/>
        </p:spPr>
      </p:pic>
      <p:sp>
        <p:nvSpPr>
          <p:cNvPr id="3" name="Rectangle 2"/>
          <p:cNvSpPr/>
          <p:nvPr/>
        </p:nvSpPr>
        <p:spPr>
          <a:xfrm>
            <a:off x="4292907" y="5037633"/>
            <a:ext cx="13836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1200" i="1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Factor ~10</a:t>
            </a:r>
            <a:r>
              <a:rPr lang="en-GB" altLang="en-US" sz="1200" i="1" baseline="3000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6</a:t>
            </a:r>
            <a:r>
              <a:rPr lang="en-GB" altLang="en-US" sz="1200" i="1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 reduction in cosmic ray flux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200" i="1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vs. surface</a:t>
            </a:r>
            <a:endParaRPr lang="en-US" sz="1200" i="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33126" y="2959471"/>
            <a:ext cx="1376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altLang="en-US" sz="1200" i="1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New Lab open since 2017</a:t>
            </a:r>
            <a:endParaRPr lang="en-US" sz="1200" i="1"/>
          </a:p>
        </p:txBody>
      </p:sp>
      <p:sp>
        <p:nvSpPr>
          <p:cNvPr id="24" name="Rectangle 23"/>
          <p:cNvSpPr/>
          <p:nvPr/>
        </p:nvSpPr>
        <p:spPr>
          <a:xfrm>
            <a:off x="7365996" y="4020158"/>
            <a:ext cx="135466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b="1">
                <a:solidFill>
                  <a:schemeClr val="bg1"/>
                </a:solidFill>
                <a:cs typeface="Calibri"/>
              </a:rPr>
              <a:t>Permian </a:t>
            </a:r>
            <a:r>
              <a:rPr lang="en-US" sz="700" b="1" err="1">
                <a:solidFill>
                  <a:schemeClr val="bg1"/>
                </a:solidFill>
                <a:cs typeface="Calibri"/>
              </a:rPr>
              <a:t>Evaporites</a:t>
            </a:r>
            <a:endParaRPr lang="en-US" sz="700" b="1"/>
          </a:p>
        </p:txBody>
      </p:sp>
      <p:sp>
        <p:nvSpPr>
          <p:cNvPr id="17" name="Rectangle 16"/>
          <p:cNvSpPr/>
          <p:nvPr/>
        </p:nvSpPr>
        <p:spPr>
          <a:xfrm>
            <a:off x="346345" y="6224508"/>
            <a:ext cx="3675698" cy="400110"/>
          </a:xfrm>
          <a:prstGeom prst="rect">
            <a:avLst/>
          </a:prstGeom>
          <a:solidFill>
            <a:srgbClr val="333399">
              <a:lumMod val="40000"/>
              <a:lumOff val="60000"/>
            </a:srgbClr>
          </a:solidFill>
          <a:ln>
            <a:solidFill>
              <a:srgbClr val="FFFFFF">
                <a:lumMod val="95000"/>
              </a:srgb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omic Sans MS" charset="0"/>
                <a:cs typeface="Arial"/>
              </a:rPr>
              <a:t>A 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Comic Sans MS" charset="0"/>
                <a:cs typeface="Arial"/>
              </a:rPr>
              <a:t>QUIET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omic Sans MS" charset="0"/>
                <a:cs typeface="Arial"/>
              </a:rPr>
              <a:t> place in the Universe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" name="Picture 2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090" y="1722554"/>
            <a:ext cx="1922044" cy="1077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D4C1A9-B153-F645-83A9-5EE41CF1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00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8" name="Rectangle 4"/>
          <p:cNvSpPr>
            <a:spLocks noChangeArrowheads="1"/>
          </p:cNvSpPr>
          <p:nvPr/>
        </p:nvSpPr>
        <p:spPr bwMode="auto">
          <a:xfrm>
            <a:off x="412811" y="2472273"/>
            <a:ext cx="3486090" cy="384236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1439" tIns="45719" rIns="91439" bIns="45719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BA2637"/>
              </a:solidFill>
            </a:endParaRPr>
          </a:p>
        </p:txBody>
      </p:sp>
      <p:pic>
        <p:nvPicPr>
          <p:cNvPr id="21519" name="Picture 5" descr="sha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600" y="2435518"/>
            <a:ext cx="2653205" cy="3975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50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6699" y="952501"/>
            <a:ext cx="4745567" cy="5355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532" name="Oval 17"/>
          <p:cNvSpPr>
            <a:spLocks noChangeAspect="1" noChangeArrowheads="1"/>
          </p:cNvSpPr>
          <p:nvPr/>
        </p:nvSpPr>
        <p:spPr bwMode="auto">
          <a:xfrm>
            <a:off x="6459137" y="4745141"/>
            <a:ext cx="98096" cy="95640"/>
          </a:xfrm>
          <a:prstGeom prst="ellipse">
            <a:avLst/>
          </a:prstGeom>
          <a:solidFill>
            <a:srgbClr val="B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33" name="Oval 18"/>
          <p:cNvSpPr>
            <a:spLocks noChangeAspect="1" noChangeArrowheads="1"/>
          </p:cNvSpPr>
          <p:nvPr/>
        </p:nvSpPr>
        <p:spPr bwMode="auto">
          <a:xfrm>
            <a:off x="6313683" y="4740194"/>
            <a:ext cx="98096" cy="95640"/>
          </a:xfrm>
          <a:prstGeom prst="ellipse">
            <a:avLst/>
          </a:prstGeom>
          <a:solidFill>
            <a:srgbClr val="B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34" name="Rectangle 19"/>
          <p:cNvSpPr>
            <a:spLocks noChangeArrowheads="1"/>
          </p:cNvSpPr>
          <p:nvPr/>
        </p:nvSpPr>
        <p:spPr bwMode="auto">
          <a:xfrm>
            <a:off x="5239696" y="3874483"/>
            <a:ext cx="928534" cy="27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/>
              <a:t>Mine Shafts</a:t>
            </a:r>
            <a:endParaRPr lang="en-US" sz="1200"/>
          </a:p>
        </p:txBody>
      </p:sp>
      <p:sp>
        <p:nvSpPr>
          <p:cNvPr id="21535" name="Line 20"/>
          <p:cNvSpPr>
            <a:spLocks noChangeShapeType="1"/>
          </p:cNvSpPr>
          <p:nvPr/>
        </p:nvSpPr>
        <p:spPr bwMode="auto">
          <a:xfrm>
            <a:off x="5880706" y="4163053"/>
            <a:ext cx="465113" cy="542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4914900" y="2459053"/>
            <a:ext cx="1275290" cy="46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18" tIns="45609" rIns="91218" bIns="45609">
            <a:prstTxWarp prst="textNoShape">
              <a:avLst/>
            </a:prstTxWarp>
            <a:spAutoFit/>
          </a:bodyPr>
          <a:lstStyle/>
          <a:p>
            <a:pPr algn="r"/>
            <a:r>
              <a:rPr lang="en-GB" sz="1200"/>
              <a:t>Typical </a:t>
            </a:r>
            <a:r>
              <a:rPr lang="en-GB" sz="1200" err="1"/>
              <a:t>Boulby</a:t>
            </a:r>
            <a:r>
              <a:rPr lang="en-GB" sz="1200"/>
              <a:t> Salt Roadway</a:t>
            </a:r>
            <a:endParaRPr lang="en-US" sz="1200"/>
          </a:p>
        </p:txBody>
      </p:sp>
      <p:pic>
        <p:nvPicPr>
          <p:cNvPr id="36" name="Picture 9" descr="Screen Shot 2013-07-24 at 09.28.1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49" y="151175"/>
            <a:ext cx="1091116" cy="747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itle 1"/>
          <p:cNvSpPr txBox="1">
            <a:spLocks/>
          </p:cNvSpPr>
          <p:nvPr/>
        </p:nvSpPr>
        <p:spPr bwMode="auto">
          <a:xfrm>
            <a:off x="914638" y="165780"/>
            <a:ext cx="8229121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18" tIns="45609" rIns="91218" bIns="45609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600" b="1" kern="0" err="1">
                <a:solidFill>
                  <a:srgbClr val="2D2D8A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Boulby</a:t>
            </a:r>
            <a:r>
              <a:rPr lang="en-US" sz="3600" b="1" kern="0">
                <a:solidFill>
                  <a:srgbClr val="2D2D8A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Geology &amp; Mining</a:t>
            </a:r>
          </a:p>
        </p:txBody>
      </p:sp>
      <p:pic>
        <p:nvPicPr>
          <p:cNvPr id="38" name="Picture 37" descr="Screen Shot 2014-10-21 at 10.05.18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64391" y="1167371"/>
            <a:ext cx="1948543" cy="1299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sp>
        <p:nvSpPr>
          <p:cNvPr id="21512" name="Rectangle 6"/>
          <p:cNvSpPr>
            <a:spLocks noChangeArrowheads="1"/>
          </p:cNvSpPr>
          <p:nvPr/>
        </p:nvSpPr>
        <p:spPr bwMode="auto">
          <a:xfrm>
            <a:off x="-139698" y="555609"/>
            <a:ext cx="4274256" cy="2492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8" tIns="44341" rIns="90268" bIns="44341">
            <a:prstTxWarp prst="textNoShape">
              <a:avLst/>
            </a:prstTxWarp>
          </a:bodyPr>
          <a:lstStyle/>
          <a:p>
            <a:pPr marL="341310" indent="-341310">
              <a:spcBef>
                <a:spcPct val="20000"/>
              </a:spcBef>
            </a:pPr>
            <a:endParaRPr lang="en-GB" sz="1600">
              <a:solidFill>
                <a:srgbClr val="000090"/>
              </a:solidFill>
            </a:endParaRPr>
          </a:p>
          <a:p>
            <a:pPr marL="341310" indent="-341310">
              <a:spcBef>
                <a:spcPct val="20000"/>
              </a:spcBef>
            </a:pPr>
            <a:r>
              <a:rPr lang="en-GB" sz="1600">
                <a:solidFill>
                  <a:srgbClr val="000090"/>
                </a:solidFill>
              </a:rPr>
              <a:t>	</a:t>
            </a:r>
            <a:r>
              <a:rPr lang="en-GB" sz="1500">
                <a:solidFill>
                  <a:srgbClr val="000090"/>
                </a:solidFill>
                <a:latin typeface="Arial"/>
                <a:cs typeface="Arial"/>
              </a:rPr>
              <a:t>Excavations are in Salt (</a:t>
            </a:r>
            <a:r>
              <a:rPr lang="en-GB" sz="1500" err="1">
                <a:solidFill>
                  <a:srgbClr val="000090"/>
                </a:solidFill>
                <a:latin typeface="Arial"/>
                <a:cs typeface="Arial"/>
              </a:rPr>
              <a:t>NaCl</a:t>
            </a:r>
            <a:r>
              <a:rPr lang="en-GB" sz="1500">
                <a:solidFill>
                  <a:srgbClr val="000090"/>
                </a:solidFill>
                <a:latin typeface="Arial"/>
                <a:cs typeface="Arial"/>
              </a:rPr>
              <a:t>) &amp; Potash (</a:t>
            </a:r>
            <a:r>
              <a:rPr lang="en-GB" sz="1500" err="1">
                <a:solidFill>
                  <a:srgbClr val="000090"/>
                </a:solidFill>
                <a:latin typeface="Arial"/>
                <a:cs typeface="Arial"/>
              </a:rPr>
              <a:t>KCl</a:t>
            </a:r>
            <a:r>
              <a:rPr lang="en-GB" sz="1500">
                <a:solidFill>
                  <a:srgbClr val="000090"/>
                </a:solidFill>
                <a:latin typeface="Arial"/>
                <a:cs typeface="Arial"/>
              </a:rPr>
              <a:t>) Permian </a:t>
            </a:r>
            <a:r>
              <a:rPr lang="en-GB" sz="1500" err="1">
                <a:solidFill>
                  <a:srgbClr val="000090"/>
                </a:solidFill>
                <a:latin typeface="Arial"/>
                <a:cs typeface="Arial"/>
              </a:rPr>
              <a:t>evaporite</a:t>
            </a:r>
            <a:r>
              <a:rPr lang="en-GB" sz="1500">
                <a:solidFill>
                  <a:srgbClr val="000090"/>
                </a:solidFill>
                <a:latin typeface="Arial"/>
                <a:cs typeface="Arial"/>
              </a:rPr>
              <a:t> layers left over from the </a:t>
            </a:r>
            <a:r>
              <a:rPr lang="en-GB" sz="1500" err="1">
                <a:solidFill>
                  <a:srgbClr val="000090"/>
                </a:solidFill>
                <a:latin typeface="Arial"/>
                <a:cs typeface="Arial"/>
              </a:rPr>
              <a:t>Zechstein</a:t>
            </a:r>
            <a:r>
              <a:rPr lang="en-GB" sz="1500">
                <a:solidFill>
                  <a:srgbClr val="000090"/>
                </a:solidFill>
                <a:latin typeface="Arial"/>
                <a:cs typeface="Arial"/>
              </a:rPr>
              <a:t> Sea.</a:t>
            </a:r>
          </a:p>
          <a:p>
            <a:pPr marL="341310" indent="-341310">
              <a:spcBef>
                <a:spcPct val="20000"/>
              </a:spcBef>
            </a:pPr>
            <a:r>
              <a:rPr lang="en-GB" sz="1500">
                <a:solidFill>
                  <a:srgbClr val="000090"/>
                </a:solidFill>
                <a:latin typeface="Arial"/>
                <a:cs typeface="Arial"/>
              </a:rPr>
              <a:t>       Over 40 kms of tunnel mined each year (now &gt;1,000kms in total), the long-lived roadways being cut in the lower </a:t>
            </a:r>
            <a:r>
              <a:rPr lang="en-GB" sz="1500" err="1">
                <a:solidFill>
                  <a:srgbClr val="000090"/>
                </a:solidFill>
                <a:latin typeface="Arial"/>
                <a:cs typeface="Arial"/>
              </a:rPr>
              <a:t>NaCl</a:t>
            </a:r>
            <a:r>
              <a:rPr lang="en-GB" sz="1500">
                <a:solidFill>
                  <a:srgbClr val="000090"/>
                </a:solidFill>
                <a:latin typeface="Arial"/>
                <a:cs typeface="Arial"/>
              </a:rPr>
              <a:t> layer.</a:t>
            </a:r>
          </a:p>
          <a:p>
            <a:pPr marL="341310" indent="-341310">
              <a:spcBef>
                <a:spcPct val="20000"/>
              </a:spcBef>
            </a:pPr>
            <a:r>
              <a:rPr lang="en-GB" sz="1600">
                <a:solidFill>
                  <a:srgbClr val="000090"/>
                </a:solidFill>
              </a:rPr>
              <a:t>	</a:t>
            </a:r>
          </a:p>
        </p:txBody>
      </p:sp>
      <p:sp>
        <p:nvSpPr>
          <p:cNvPr id="44" name="Rectangle 15"/>
          <p:cNvSpPr>
            <a:spLocks noChangeArrowheads="1"/>
          </p:cNvSpPr>
          <p:nvPr/>
        </p:nvSpPr>
        <p:spPr bwMode="auto">
          <a:xfrm>
            <a:off x="1828801" y="6362695"/>
            <a:ext cx="1524001" cy="2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18" tIns="45609" rIns="91218" bIns="45609">
            <a:prstTxWarp prst="textNoShape">
              <a:avLst/>
            </a:prstTxWarp>
            <a:spAutoFit/>
          </a:bodyPr>
          <a:lstStyle/>
          <a:p>
            <a:r>
              <a:rPr lang="en-GB" sz="1200"/>
              <a:t>Boulby Geology</a:t>
            </a:r>
            <a:endParaRPr lang="en-US" sz="1200"/>
          </a:p>
        </p:txBody>
      </p:sp>
      <p:pic>
        <p:nvPicPr>
          <p:cNvPr id="48" name="Picture 47" descr="Screen Shot 2015-03-04 at 17.35.00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765" y="6129521"/>
            <a:ext cx="1464432" cy="410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3030342" y="2593465"/>
            <a:ext cx="301718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b="0">
                <a:solidFill>
                  <a:srgbClr val="000090"/>
                </a:solidFill>
              </a:rPr>
              <a:t>U:  67 ± 6 ppb</a:t>
            </a:r>
          </a:p>
          <a:p>
            <a:r>
              <a:rPr lang="en-US" sz="1500" b="0">
                <a:solidFill>
                  <a:srgbClr val="000090"/>
                </a:solidFill>
              </a:rPr>
              <a:t>Th: 125 ± 10 ppb</a:t>
            </a:r>
          </a:p>
          <a:p>
            <a:r>
              <a:rPr lang="en-US" sz="1500">
                <a:solidFill>
                  <a:srgbClr val="000090"/>
                </a:solidFill>
              </a:rPr>
              <a:t>Low </a:t>
            </a:r>
            <a:r>
              <a:rPr lang="en-US" sz="1500" err="1">
                <a:solidFill>
                  <a:srgbClr val="000090"/>
                </a:solidFill>
              </a:rPr>
              <a:t>γ</a:t>
            </a:r>
            <a:r>
              <a:rPr lang="en-US" sz="1500">
                <a:solidFill>
                  <a:srgbClr val="000090"/>
                </a:solidFill>
              </a:rPr>
              <a:t> &amp; n backgrounds</a:t>
            </a:r>
          </a:p>
          <a:p>
            <a:r>
              <a:rPr lang="en-US" sz="1500" b="0">
                <a:solidFill>
                  <a:srgbClr val="000090"/>
                </a:solidFill>
              </a:rPr>
              <a:t>Low </a:t>
            </a:r>
            <a:r>
              <a:rPr lang="en-US" sz="1500" b="0" err="1">
                <a:solidFill>
                  <a:srgbClr val="000090"/>
                </a:solidFill>
              </a:rPr>
              <a:t>Rn</a:t>
            </a:r>
            <a:r>
              <a:rPr lang="en-US" sz="1500" b="0">
                <a:solidFill>
                  <a:srgbClr val="000090"/>
                </a:solidFill>
              </a:rPr>
              <a:t> (&lt;3 Bqm</a:t>
            </a:r>
            <a:r>
              <a:rPr lang="en-US" sz="1500" b="0" baseline="30000">
                <a:solidFill>
                  <a:srgbClr val="000090"/>
                </a:solidFill>
              </a:rPr>
              <a:t>-3</a:t>
            </a:r>
            <a:r>
              <a:rPr lang="en-US" sz="1500" b="0">
                <a:solidFill>
                  <a:srgbClr val="000090"/>
                </a:solidFill>
              </a:rPr>
              <a:t>)</a:t>
            </a:r>
          </a:p>
        </p:txBody>
      </p:sp>
      <p:sp>
        <p:nvSpPr>
          <p:cNvPr id="56" name="Rectangle 32"/>
          <p:cNvSpPr>
            <a:spLocks noChangeArrowheads="1"/>
          </p:cNvSpPr>
          <p:nvPr/>
        </p:nvSpPr>
        <p:spPr bwMode="auto">
          <a:xfrm>
            <a:off x="7999076" y="3106970"/>
            <a:ext cx="10438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 err="1"/>
              <a:t>Zechstein</a:t>
            </a:r>
            <a:r>
              <a:rPr lang="en-GB" sz="1200"/>
              <a:t> Sea</a:t>
            </a:r>
            <a:endParaRPr lang="en-US" sz="1200"/>
          </a:p>
        </p:txBody>
      </p:sp>
      <p:sp>
        <p:nvSpPr>
          <p:cNvPr id="46" name="Rectangle 45"/>
          <p:cNvSpPr/>
          <p:nvPr/>
        </p:nvSpPr>
        <p:spPr>
          <a:xfrm>
            <a:off x="232447" y="6514745"/>
            <a:ext cx="1912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err="1">
                <a:solidFill>
                  <a:schemeClr val="bg1">
                    <a:lumMod val="50000"/>
                  </a:schemeClr>
                </a:solidFill>
              </a:rPr>
              <a:t>sean.paling@stfc.ac.uk</a:t>
            </a:r>
            <a:endParaRPr lang="en-US" sz="1400" i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027127" y="3683710"/>
            <a:ext cx="1366793" cy="2769857"/>
            <a:chOff x="2859826" y="3666703"/>
            <a:chExt cx="1366793" cy="2769857"/>
          </a:xfrm>
          <a:effectLst/>
        </p:grpSpPr>
        <p:grpSp>
          <p:nvGrpSpPr>
            <p:cNvPr id="47" name="Group 46"/>
            <p:cNvGrpSpPr/>
            <p:nvPr/>
          </p:nvGrpSpPr>
          <p:grpSpPr>
            <a:xfrm>
              <a:off x="2859826" y="3666703"/>
              <a:ext cx="1366793" cy="2769857"/>
              <a:chOff x="2859826" y="3665505"/>
              <a:chExt cx="1617237" cy="2921425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2901205" y="3665505"/>
                <a:ext cx="1083524" cy="855138"/>
                <a:chOff x="2883654" y="5403667"/>
                <a:chExt cx="1450443" cy="1049783"/>
              </a:xfrm>
            </p:grpSpPr>
            <p:sp>
              <p:nvSpPr>
                <p:cNvPr id="62" name="Rectangle 19"/>
                <p:cNvSpPr>
                  <a:spLocks noChangeArrowheads="1"/>
                </p:cNvSpPr>
                <p:nvPr/>
              </p:nvSpPr>
              <p:spPr bwMode="auto">
                <a:xfrm>
                  <a:off x="2883654" y="5403667"/>
                  <a:ext cx="972634" cy="3586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1200"/>
                    <a:t>Potash</a:t>
                  </a:r>
                  <a:endParaRPr lang="en-US" sz="1200"/>
                </a:p>
              </p:txBody>
            </p:sp>
            <p:pic>
              <p:nvPicPr>
                <p:cNvPr id="63" name="Picture 21"/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6434" y="5778926"/>
                  <a:ext cx="1337663" cy="674524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</p:pic>
          </p:grpSp>
          <p:grpSp>
            <p:nvGrpSpPr>
              <p:cNvPr id="59" name="Group 58"/>
              <p:cNvGrpSpPr/>
              <p:nvPr/>
            </p:nvGrpSpPr>
            <p:grpSpPr>
              <a:xfrm>
                <a:off x="2859826" y="5671627"/>
                <a:ext cx="1617237" cy="915303"/>
                <a:chOff x="2601534" y="6656190"/>
                <a:chExt cx="1810956" cy="1205333"/>
              </a:xfrm>
            </p:grpSpPr>
            <p:pic>
              <p:nvPicPr>
                <p:cNvPr id="60" name="Picture 59" descr="Screen Shot 2017-01-07 at 13.48.23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85733" y="7033909"/>
                  <a:ext cx="1273585" cy="827614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</p:spPr>
            </p:pic>
            <p:sp>
              <p:nvSpPr>
                <p:cNvPr id="61" name="Rectangle 19"/>
                <p:cNvSpPr>
                  <a:spLocks noChangeArrowheads="1"/>
                </p:cNvSpPr>
                <p:nvPr/>
              </p:nvSpPr>
              <p:spPr bwMode="auto">
                <a:xfrm>
                  <a:off x="2601534" y="6656190"/>
                  <a:ext cx="1810956" cy="3847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1200" err="1"/>
                    <a:t>Polyhalite</a:t>
                  </a:r>
                  <a:endParaRPr lang="en-US" sz="1200"/>
                </a:p>
              </p:txBody>
            </p:sp>
          </p:grpSp>
        </p:grpSp>
        <p:grpSp>
          <p:nvGrpSpPr>
            <p:cNvPr id="50" name="Group 49"/>
            <p:cNvGrpSpPr/>
            <p:nvPr/>
          </p:nvGrpSpPr>
          <p:grpSpPr>
            <a:xfrm>
              <a:off x="2875016" y="4652248"/>
              <a:ext cx="957408" cy="755338"/>
              <a:chOff x="2882732" y="4352514"/>
              <a:chExt cx="1209298" cy="957004"/>
            </a:xfrm>
          </p:grpSpPr>
          <p:sp>
            <p:nvSpPr>
              <p:cNvPr id="52" name="Rectangle 19"/>
              <p:cNvSpPr>
                <a:spLocks noChangeArrowheads="1"/>
              </p:cNvSpPr>
              <p:nvPr/>
            </p:nvSpPr>
            <p:spPr bwMode="auto">
              <a:xfrm>
                <a:off x="2882732" y="4352514"/>
                <a:ext cx="967351" cy="3509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200"/>
                  <a:t>Rock-Salt</a:t>
                </a:r>
                <a:endParaRPr lang="en-US" sz="1200"/>
              </a:p>
            </p:txBody>
          </p:sp>
          <p:pic>
            <p:nvPicPr>
              <p:cNvPr id="57" name="Picture 56" descr="Screen Shot 2015-05-07 at 09.36.05.png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9030" y="4666550"/>
                <a:ext cx="1143000" cy="64296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</p:pic>
        </p:grpSp>
      </p:grpSp>
      <p:sp>
        <p:nvSpPr>
          <p:cNvPr id="54" name="TextBox 12"/>
          <p:cNvSpPr txBox="1">
            <a:spLocks noChangeArrowheads="1"/>
          </p:cNvSpPr>
          <p:nvPr/>
        </p:nvSpPr>
        <p:spPr bwMode="auto">
          <a:xfrm>
            <a:off x="8008808" y="5835121"/>
            <a:ext cx="184666" cy="24622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000">
              <a:solidFill>
                <a:srgbClr val="FF0000"/>
              </a:solidFill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</p:txBody>
      </p:sp>
      <p:cxnSp>
        <p:nvCxnSpPr>
          <p:cNvPr id="55" name="Straight Connector 15"/>
          <p:cNvCxnSpPr>
            <a:cxnSpLocks noChangeShapeType="1"/>
          </p:cNvCxnSpPr>
          <p:nvPr/>
        </p:nvCxnSpPr>
        <p:spPr bwMode="auto">
          <a:xfrm rot="10800000" flipV="1">
            <a:off x="7934284" y="6045959"/>
            <a:ext cx="121096" cy="3140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</p:cxnSp>
      <p:grpSp>
        <p:nvGrpSpPr>
          <p:cNvPr id="9" name="Group 8"/>
          <p:cNvGrpSpPr/>
          <p:nvPr/>
        </p:nvGrpSpPr>
        <p:grpSpPr>
          <a:xfrm>
            <a:off x="6586924" y="4590341"/>
            <a:ext cx="776712" cy="695868"/>
            <a:chOff x="6586924" y="4708872"/>
            <a:chExt cx="776712" cy="695868"/>
          </a:xfrm>
        </p:grpSpPr>
        <p:sp>
          <p:nvSpPr>
            <p:cNvPr id="21523" name="Oval 30"/>
            <p:cNvSpPr>
              <a:spLocks noChangeArrowheads="1"/>
            </p:cNvSpPr>
            <p:nvPr/>
          </p:nvSpPr>
          <p:spPr bwMode="auto">
            <a:xfrm rot="21102669">
              <a:off x="6586924" y="4708872"/>
              <a:ext cx="592264" cy="40399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4" name="Line 31"/>
            <p:cNvSpPr>
              <a:spLocks noChangeShapeType="1"/>
            </p:cNvSpPr>
            <p:nvPr/>
          </p:nvSpPr>
          <p:spPr bwMode="auto">
            <a:xfrm flipH="1" flipV="1">
              <a:off x="7075965" y="5083190"/>
              <a:ext cx="287671" cy="321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770831" y="4855053"/>
              <a:ext cx="240617" cy="127495"/>
              <a:chOff x="6770831" y="4855053"/>
              <a:chExt cx="240617" cy="127495"/>
            </a:xfrm>
          </p:grpSpPr>
          <p:sp>
            <p:nvSpPr>
              <p:cNvPr id="21526" name="Line 23"/>
              <p:cNvSpPr>
                <a:spLocks noChangeShapeType="1"/>
              </p:cNvSpPr>
              <p:nvPr/>
            </p:nvSpPr>
            <p:spPr bwMode="auto">
              <a:xfrm rot="21349233" flipV="1">
                <a:off x="6891084" y="4906566"/>
                <a:ext cx="120364" cy="21024"/>
              </a:xfrm>
              <a:prstGeom prst="line">
                <a:avLst/>
              </a:prstGeom>
              <a:noFill/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27" name="Line 24"/>
              <p:cNvSpPr>
                <a:spLocks noChangeShapeType="1"/>
              </p:cNvSpPr>
              <p:nvPr/>
            </p:nvSpPr>
            <p:spPr bwMode="auto">
              <a:xfrm rot="21349233">
                <a:off x="6923862" y="4855053"/>
                <a:ext cx="13515" cy="65307"/>
              </a:xfrm>
              <a:prstGeom prst="line">
                <a:avLst/>
              </a:prstGeom>
              <a:noFill/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29" name="Line 26"/>
              <p:cNvSpPr>
                <a:spLocks noChangeShapeType="1"/>
              </p:cNvSpPr>
              <p:nvPr/>
            </p:nvSpPr>
            <p:spPr bwMode="auto">
              <a:xfrm rot="21349233">
                <a:off x="7001123" y="4879960"/>
                <a:ext cx="6275" cy="21849"/>
              </a:xfrm>
              <a:prstGeom prst="line">
                <a:avLst/>
              </a:prstGeom>
              <a:noFill/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0" name="Line 27"/>
              <p:cNvSpPr>
                <a:spLocks noChangeShapeType="1"/>
              </p:cNvSpPr>
              <p:nvPr/>
            </p:nvSpPr>
            <p:spPr bwMode="auto">
              <a:xfrm rot="21349233">
                <a:off x="6973838" y="4914626"/>
                <a:ext cx="5704" cy="19788"/>
              </a:xfrm>
              <a:prstGeom prst="line">
                <a:avLst/>
              </a:prstGeom>
              <a:noFill/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23"/>
              <p:cNvSpPr>
                <a:spLocks noChangeShapeType="1"/>
              </p:cNvSpPr>
              <p:nvPr/>
            </p:nvSpPr>
            <p:spPr bwMode="auto">
              <a:xfrm rot="21349233" flipV="1">
                <a:off x="6772550" y="4936199"/>
                <a:ext cx="120364" cy="21024"/>
              </a:xfrm>
              <a:prstGeom prst="line">
                <a:avLst/>
              </a:pr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 rot="21349233" flipH="1" flipV="1">
                <a:off x="6863632" y="4935809"/>
                <a:ext cx="5668" cy="38616"/>
              </a:xfrm>
              <a:prstGeom prst="line">
                <a:avLst/>
              </a:pr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Line 23"/>
              <p:cNvSpPr>
                <a:spLocks noChangeShapeType="1"/>
              </p:cNvSpPr>
              <p:nvPr/>
            </p:nvSpPr>
            <p:spPr bwMode="auto">
              <a:xfrm rot="21349233" flipH="1">
                <a:off x="6770831" y="4910758"/>
                <a:ext cx="5125" cy="71790"/>
              </a:xfrm>
              <a:prstGeom prst="line">
                <a:avLst/>
              </a:pr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Line 24"/>
              <p:cNvSpPr>
                <a:spLocks noChangeShapeType="1"/>
              </p:cNvSpPr>
              <p:nvPr/>
            </p:nvSpPr>
            <p:spPr bwMode="auto">
              <a:xfrm rot="21349233">
                <a:off x="6926515" y="4931552"/>
                <a:ext cx="6903" cy="21729"/>
              </a:xfrm>
              <a:prstGeom prst="line">
                <a:avLst/>
              </a:prstGeom>
              <a:noFill/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1525" name="Rectangle 32"/>
          <p:cNvSpPr>
            <a:spLocks noChangeArrowheads="1"/>
          </p:cNvSpPr>
          <p:nvPr/>
        </p:nvSpPr>
        <p:spPr bwMode="auto">
          <a:xfrm>
            <a:off x="7367571" y="5240444"/>
            <a:ext cx="724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200"/>
              <a:t>New Lab</a:t>
            </a:r>
          </a:p>
          <a:p>
            <a:pPr algn="r"/>
            <a:r>
              <a:rPr lang="en-GB" sz="1200"/>
              <a:t> (2017)</a:t>
            </a:r>
            <a:endParaRPr lang="en-US" sz="1200"/>
          </a:p>
        </p:txBody>
      </p:sp>
      <p:pic>
        <p:nvPicPr>
          <p:cNvPr id="53" name="Picture 2" descr="http://upload.wikimedia.org/wikipedia/commons/5/5d/Zechsteinmeer_europa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1325" y="1577977"/>
            <a:ext cx="2211213" cy="1571626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64" name="Picture 140" descr="http://www.ccp4.ac.uk/images/stfc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4536" y="6091711"/>
            <a:ext cx="1439863" cy="472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32E6F5-C395-9E4D-88E1-41076EB3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18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9"/>
          <p:cNvSpPr>
            <a:spLocks noChangeArrowheads="1"/>
          </p:cNvSpPr>
          <p:nvPr/>
        </p:nvSpPr>
        <p:spPr bwMode="auto">
          <a:xfrm>
            <a:off x="250825" y="201613"/>
            <a:ext cx="8774113" cy="6461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800000"/>
                </a:solidFill>
                <a:latin typeface="Arial" charset="0"/>
                <a:ea typeface="+mn-ea"/>
                <a:cs typeface="Arial" charset="0"/>
              </a:rPr>
              <a:t>Underground Science @ Boulby Mine</a:t>
            </a:r>
            <a:endParaRPr lang="en-US" sz="3600" b="1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4488" y="5478463"/>
            <a:ext cx="6565900" cy="11080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200">
                <a:solidFill>
                  <a:srgbClr val="800000"/>
                </a:solidFill>
                <a:latin typeface="Calibri"/>
              </a:rPr>
              <a:t>A busy &amp; growing multi-disciplinary science programme: </a:t>
            </a:r>
            <a:r>
              <a:rPr lang="en-GB" sz="2200">
                <a:solidFill>
                  <a:prstClr val="black"/>
                </a:solidFill>
                <a:latin typeface="Calibri"/>
              </a:rPr>
              <a:t>from astrophysics (Dark Matter) to studies of geology, climate, the environment, life on Earth &amp; beyond.</a:t>
            </a:r>
            <a:endParaRPr lang="en-US" sz="2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0419" name="Picture 18" descr="Screen Shot 2013-07-24 at 09.28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4363" y="5262563"/>
            <a:ext cx="18542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72"/>
          <p:cNvSpPr>
            <a:spLocks noChangeArrowheads="1"/>
          </p:cNvSpPr>
          <p:nvPr/>
        </p:nvSpPr>
        <p:spPr bwMode="auto">
          <a:xfrm>
            <a:off x="8267700" y="2513013"/>
            <a:ext cx="8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/>
            <a:r>
              <a:rPr lang="en-GB" sz="1400">
                <a:solidFill>
                  <a:srgbClr val="FFFFFF"/>
                </a:solidFill>
                <a:latin typeface="Calibri" charset="0"/>
                <a:cs typeface="Arial" charset="0"/>
              </a:rPr>
              <a:t>DRIFT-II </a:t>
            </a:r>
            <a:endParaRPr lang="en-US" sz="1400">
              <a:solidFill>
                <a:srgbClr val="FFFFFF"/>
              </a:solidFill>
              <a:latin typeface="Calibri" charset="0"/>
              <a:cs typeface="Arial" charset="0"/>
            </a:endParaRPr>
          </a:p>
        </p:txBody>
      </p:sp>
      <p:pic>
        <p:nvPicPr>
          <p:cNvPr id="14" name="Picture 140" descr="http://www.ccp4.ac.uk/images/stfc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5460" y="954614"/>
            <a:ext cx="1834132" cy="602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 descr="Screen Shot 2015-03-04 at 17.35.00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932" y="953604"/>
            <a:ext cx="1379501" cy="386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16" descr="P102096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965" y="1700814"/>
            <a:ext cx="1805812" cy="1354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2" descr="Screen Shot 2015-02-02 at 11.10.42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9707" y="3420139"/>
            <a:ext cx="2331580" cy="1536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9001125" y="3192463"/>
            <a:ext cx="1857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0426" name="Rectangle 20"/>
          <p:cNvSpPr>
            <a:spLocks noChangeArrowheads="1"/>
          </p:cNvSpPr>
          <p:nvPr/>
        </p:nvSpPr>
        <p:spPr bwMode="auto">
          <a:xfrm>
            <a:off x="258763" y="896938"/>
            <a:ext cx="81026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lnSpc>
                <a:spcPct val="130000"/>
              </a:lnSpc>
              <a:buFont typeface="Arial" charset="0"/>
              <a:buChar char="•"/>
            </a:pPr>
            <a:r>
              <a:rPr lang="en-US" sz="2200">
                <a:solidFill>
                  <a:srgbClr val="17375E"/>
                </a:solidFill>
                <a:latin typeface="Arial" charset="0"/>
                <a:cs typeface="Arial" charset="0"/>
              </a:rPr>
              <a:t> DRIFT: Directional Dark Matter Search</a:t>
            </a:r>
          </a:p>
          <a:p>
            <a:pPr defTabSz="457200">
              <a:lnSpc>
                <a:spcPct val="130000"/>
              </a:lnSpc>
              <a:buFont typeface="Arial" charset="0"/>
              <a:buChar char="•"/>
            </a:pPr>
            <a:r>
              <a:rPr lang="en-US" sz="2200">
                <a:solidFill>
                  <a:srgbClr val="17375E"/>
                </a:solidFill>
                <a:latin typeface="Arial" charset="0"/>
                <a:cs typeface="Arial" charset="0"/>
              </a:rPr>
              <a:t> BUGS: Ultra-low background material screening </a:t>
            </a:r>
          </a:p>
          <a:p>
            <a:pPr defTabSz="457200">
              <a:lnSpc>
                <a:spcPct val="130000"/>
              </a:lnSpc>
            </a:pPr>
            <a:r>
              <a:rPr lang="en-US" sz="2200">
                <a:solidFill>
                  <a:srgbClr val="17375E"/>
                </a:solidFill>
                <a:latin typeface="Arial" charset="0"/>
                <a:cs typeface="Arial" charset="0"/>
              </a:rPr>
              <a:t>  (for LUX-ZEPLIN and Super-K-</a:t>
            </a:r>
            <a:r>
              <a:rPr lang="en-US" sz="2200" err="1">
                <a:solidFill>
                  <a:srgbClr val="17375E"/>
                </a:solidFill>
                <a:latin typeface="Arial" charset="0"/>
                <a:cs typeface="Arial" charset="0"/>
              </a:rPr>
              <a:t>Gd</a:t>
            </a:r>
            <a:r>
              <a:rPr lang="en-US" sz="2200">
                <a:solidFill>
                  <a:srgbClr val="17375E"/>
                </a:solidFill>
                <a:latin typeface="Arial" charset="0"/>
                <a:cs typeface="Arial" charset="0"/>
              </a:rPr>
              <a:t> and more)</a:t>
            </a:r>
          </a:p>
          <a:p>
            <a:pPr defTabSz="457200">
              <a:lnSpc>
                <a:spcPct val="130000"/>
              </a:lnSpc>
              <a:buFont typeface="Arial" charset="0"/>
              <a:buChar char="•"/>
            </a:pPr>
            <a:r>
              <a:rPr lang="en-US" sz="2200">
                <a:solidFill>
                  <a:srgbClr val="17375E"/>
                </a:solidFill>
                <a:latin typeface="Arial" charset="0"/>
                <a:cs typeface="Arial" charset="0"/>
              </a:rPr>
              <a:t> </a:t>
            </a:r>
            <a:r>
              <a:rPr lang="en-US" sz="2200" err="1">
                <a:solidFill>
                  <a:srgbClr val="17375E"/>
                </a:solidFill>
                <a:latin typeface="Arial" charset="0"/>
                <a:cs typeface="Arial" charset="0"/>
              </a:rPr>
              <a:t>ERSaB</a:t>
            </a:r>
            <a:r>
              <a:rPr lang="en-US" sz="2200">
                <a:solidFill>
                  <a:srgbClr val="17375E"/>
                </a:solidFill>
                <a:latin typeface="Arial" charset="0"/>
                <a:cs typeface="Arial" charset="0"/>
              </a:rPr>
              <a:t>: Environmental gamma spectroscopy</a:t>
            </a:r>
          </a:p>
          <a:p>
            <a:pPr defTabSz="457200">
              <a:lnSpc>
                <a:spcPct val="130000"/>
              </a:lnSpc>
              <a:buFont typeface="Arial" charset="0"/>
              <a:buChar char="•"/>
            </a:pPr>
            <a:r>
              <a:rPr lang="en-US" sz="2200">
                <a:solidFill>
                  <a:srgbClr val="17375E"/>
                </a:solidFill>
                <a:latin typeface="Arial" charset="0"/>
                <a:cs typeface="Arial" charset="0"/>
              </a:rPr>
              <a:t> Deep Carbon: Muon Tomography for CCS (</a:t>
            </a:r>
            <a:r>
              <a:rPr lang="en-US" sz="2200" err="1">
                <a:solidFill>
                  <a:srgbClr val="17375E"/>
                </a:solidFill>
                <a:latin typeface="Arial" charset="0"/>
                <a:cs typeface="Arial" charset="0"/>
              </a:rPr>
              <a:t>etc</a:t>
            </a:r>
            <a:r>
              <a:rPr lang="en-US" sz="2200">
                <a:solidFill>
                  <a:srgbClr val="17375E"/>
                </a:solidFill>
                <a:latin typeface="Arial" charset="0"/>
                <a:cs typeface="Arial" charset="0"/>
              </a:rPr>
              <a:t>)</a:t>
            </a:r>
          </a:p>
          <a:p>
            <a:pPr defTabSz="457200">
              <a:lnSpc>
                <a:spcPct val="130000"/>
              </a:lnSpc>
              <a:buFont typeface="Arial" charset="0"/>
              <a:buChar char="•"/>
            </a:pPr>
            <a:r>
              <a:rPr lang="en-US" sz="2200">
                <a:solidFill>
                  <a:srgbClr val="17375E"/>
                </a:solidFill>
                <a:latin typeface="Arial" charset="0"/>
                <a:cs typeface="Arial" charset="0"/>
              </a:rPr>
              <a:t> SELLR: Life in Low background radiation</a:t>
            </a:r>
          </a:p>
          <a:p>
            <a:pPr defTabSz="457200">
              <a:lnSpc>
                <a:spcPct val="130000"/>
              </a:lnSpc>
              <a:buFont typeface="Arial" charset="0"/>
              <a:buChar char="•"/>
            </a:pPr>
            <a:r>
              <a:rPr lang="en-US" sz="2200">
                <a:solidFill>
                  <a:srgbClr val="17375E"/>
                </a:solidFill>
                <a:latin typeface="Arial" charset="0"/>
                <a:cs typeface="Arial" charset="0"/>
              </a:rPr>
              <a:t> BISAL: Geomicrobiology / Astrobiology studies</a:t>
            </a:r>
          </a:p>
          <a:p>
            <a:pPr defTabSz="457200">
              <a:lnSpc>
                <a:spcPct val="130000"/>
              </a:lnSpc>
              <a:buFont typeface="Arial" charset="0"/>
              <a:buChar char="•"/>
            </a:pPr>
            <a:r>
              <a:rPr lang="en-US" sz="2200">
                <a:solidFill>
                  <a:srgbClr val="17375E"/>
                </a:solidFill>
                <a:latin typeface="Arial" charset="0"/>
                <a:cs typeface="Arial" charset="0"/>
              </a:rPr>
              <a:t> MINAR: Space Exploration Tech. Development</a:t>
            </a:r>
          </a:p>
          <a:p>
            <a:pPr defTabSz="457200">
              <a:lnSpc>
                <a:spcPct val="130000"/>
              </a:lnSpc>
              <a:buFont typeface="Arial" charset="0"/>
              <a:buChar char="•"/>
            </a:pPr>
            <a:r>
              <a:rPr lang="en-US" sz="2200">
                <a:solidFill>
                  <a:srgbClr val="17375E"/>
                </a:solidFill>
                <a:latin typeface="Arial" charset="0"/>
                <a:cs typeface="Arial" charset="0"/>
              </a:rPr>
              <a:t> Misc. Geology / Geoscience</a:t>
            </a:r>
          </a:p>
          <a:p>
            <a:pPr defTabSz="457200">
              <a:lnSpc>
                <a:spcPct val="130000"/>
              </a:lnSpc>
              <a:buFont typeface="Arial" charset="0"/>
              <a:buChar char="•"/>
            </a:pPr>
            <a:r>
              <a:rPr lang="en-US" sz="2200">
                <a:solidFill>
                  <a:srgbClr val="17375E"/>
                </a:solidFill>
                <a:latin typeface="Arial" charset="0"/>
                <a:cs typeface="Arial" charset="0"/>
              </a:rPr>
              <a:t> Etc... (More to come).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426933-0279-B34E-8062-2D2A994F8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5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033750" y="1001486"/>
            <a:ext cx="3737732" cy="2065446"/>
            <a:chOff x="4941988" y="1062682"/>
            <a:chExt cx="3870969" cy="2287910"/>
          </a:xfrm>
        </p:grpSpPr>
        <p:pic>
          <p:nvPicPr>
            <p:cNvPr id="24" name="droppedImage.pdf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1988" y="1062682"/>
              <a:ext cx="3870969" cy="22879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9" name="Rectangle 28"/>
            <p:cNvSpPr/>
            <p:nvPr/>
          </p:nvSpPr>
          <p:spPr>
            <a:xfrm>
              <a:off x="4970293" y="2654329"/>
              <a:ext cx="1133497" cy="6733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0">
                  <a:solidFill>
                    <a:srgbClr val="FFFFFF"/>
                  </a:solidFill>
                </a:rPr>
                <a:t>The World’s Underground labs</a:t>
              </a:r>
              <a:endParaRPr lang="en-US" sz="1200">
                <a:solidFill>
                  <a:srgbClr val="FFFFFF"/>
                </a:solidFill>
              </a:endParaRPr>
            </a:p>
          </p:txBody>
        </p:sp>
      </p:grpSp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52304" y="17940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srgbClr val="F7964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55196" y="1123928"/>
            <a:ext cx="4685883" cy="222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19" tIns="45610" rIns="91219" bIns="45610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ct val="20000"/>
              </a:spcBef>
              <a:spcAft>
                <a:spcPts val="1200"/>
              </a:spcAft>
            </a:pPr>
            <a:r>
              <a:rPr lang="en-GB" sz="1600" b="0">
                <a:solidFill>
                  <a:prstClr val="black"/>
                </a:solidFill>
                <a:latin typeface="Arial"/>
                <a:ea typeface="Wingdings"/>
                <a:cs typeface="Arial"/>
                <a:sym typeface="Wingdings"/>
              </a:rPr>
              <a:t></a:t>
            </a:r>
            <a:r>
              <a:rPr lang="en-GB" sz="1600" b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600" b="0">
                <a:latin typeface="Arial"/>
                <a:cs typeface="Arial"/>
              </a:rPr>
              <a:t>The UK’s deep underground science facility. One of 4 in EU. ~10 in the world.</a:t>
            </a:r>
            <a:endParaRPr lang="en-GB" sz="1600" b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 fontAlgn="auto">
              <a:spcBef>
                <a:spcPct val="20000"/>
              </a:spcBef>
              <a:spcAft>
                <a:spcPts val="1200"/>
              </a:spcAft>
            </a:pPr>
            <a:r>
              <a:rPr lang="en-GB" sz="1600" b="0">
                <a:solidFill>
                  <a:prstClr val="black"/>
                </a:solidFill>
                <a:latin typeface="Arial"/>
                <a:ea typeface="Wingdings"/>
                <a:cs typeface="Arial"/>
                <a:sym typeface="Wingdings"/>
              </a:rPr>
              <a:t></a:t>
            </a:r>
            <a:r>
              <a:rPr lang="en-GB" sz="1600" b="0">
                <a:solidFill>
                  <a:prstClr val="black"/>
                </a:solidFill>
                <a:latin typeface="Arial"/>
                <a:cs typeface="Arial"/>
              </a:rPr>
              <a:t> Supports work of 9 collaborative projects (astrophysics to climate, geology, environment etc), 20 institutions, &gt; 70 scientists and students. </a:t>
            </a:r>
          </a:p>
          <a:p>
            <a:pPr defTabSz="457200" fontAlgn="auto">
              <a:spcBef>
                <a:spcPct val="20000"/>
              </a:spcBef>
              <a:spcAft>
                <a:spcPts val="1200"/>
              </a:spcAft>
              <a:buFont typeface="Arial"/>
              <a:buChar char="•"/>
            </a:pPr>
            <a:r>
              <a:rPr lang="en-GB" sz="1600" b="0">
                <a:solidFill>
                  <a:prstClr val="black"/>
                </a:solidFill>
                <a:latin typeface="Arial"/>
                <a:cs typeface="Arial"/>
              </a:rPr>
              <a:t> Facility funded and operated by the Science and Technology Facilities Council (STFC).	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082821" y="92326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400" b="1">
                <a:solidFill>
                  <a:srgbClr val="2D2D8A"/>
                </a:solidFill>
                <a:latin typeface="Arial"/>
                <a:ea typeface="Arial" charset="0"/>
                <a:cs typeface="Arial"/>
              </a:rPr>
              <a:t>Boulby Facility Details…</a:t>
            </a:r>
          </a:p>
        </p:txBody>
      </p:sp>
      <p:pic>
        <p:nvPicPr>
          <p:cNvPr id="13" name="Picture 140" descr="http://www.ccp4.ac.uk/images/stfc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601" y="5655282"/>
            <a:ext cx="2078970" cy="698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6A6A6"/>
            </a:solidFill>
          </a:ln>
          <a:effectLst/>
        </p:spPr>
      </p:pic>
      <p:pic>
        <p:nvPicPr>
          <p:cNvPr id="15" name="Picture 9" descr="Screen Shot 2013-07-24 at 09.28.1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21" y="92640"/>
            <a:ext cx="1378915" cy="9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creen Shot 2015-03-04 at 17.35.00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459" y="6223207"/>
            <a:ext cx="2319866" cy="567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6A6A6"/>
            </a:solidFill>
          </a:ln>
          <a:effectLst/>
        </p:spPr>
      </p:pic>
      <p:pic>
        <p:nvPicPr>
          <p:cNvPr id="28" name="Picture 27" descr="Underground_1694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907" y="4527929"/>
            <a:ext cx="2572292" cy="1525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FF"/>
            </a:solidFill>
          </a:ln>
          <a:effectLst/>
        </p:spPr>
      </p:pic>
      <p:sp>
        <p:nvSpPr>
          <p:cNvPr id="6" name="Rectangle 5"/>
          <p:cNvSpPr/>
          <p:nvPr/>
        </p:nvSpPr>
        <p:spPr>
          <a:xfrm>
            <a:off x="181063" y="3421860"/>
            <a:ext cx="3444278" cy="201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ct val="20000"/>
              </a:spcBef>
              <a:spcAft>
                <a:spcPts val="1200"/>
              </a:spcAft>
              <a:buFont typeface="Arial"/>
              <a:buChar char="•"/>
            </a:pPr>
            <a:r>
              <a:rPr lang="en-GB" sz="1600" b="0">
                <a:solidFill>
                  <a:prstClr val="black"/>
                </a:solidFill>
                <a:latin typeface="Arial"/>
                <a:cs typeface="Arial"/>
              </a:rPr>
              <a:t> Operations, H&amp;S &amp; science programme managed by 4(+3) onsite staff and supported by Rutherford Appleton Lab (PPD).</a:t>
            </a:r>
          </a:p>
          <a:p>
            <a:pPr defTabSz="457200" fontAlgn="auto">
              <a:spcBef>
                <a:spcPct val="20000"/>
              </a:spcBef>
              <a:spcAft>
                <a:spcPts val="1200"/>
              </a:spcAft>
              <a:buFont typeface="Arial"/>
              <a:buChar char="•"/>
            </a:pPr>
            <a:r>
              <a:rPr lang="en-GB" sz="1600" b="0">
                <a:solidFill>
                  <a:prstClr val="black"/>
                </a:solidFill>
                <a:latin typeface="Arial"/>
                <a:cs typeface="Arial"/>
              </a:rPr>
              <a:t> Mine operators ICL-UK provide wide-ranging operational &amp; higher level support.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7094" y="3364005"/>
            <a:ext cx="2963901" cy="10105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r" defTabSz="457200" fontAlgn="auto">
              <a:lnSpc>
                <a:spcPct val="50000"/>
              </a:lnSpc>
              <a:spcBef>
                <a:spcPts val="300"/>
              </a:spcBef>
              <a:spcAft>
                <a:spcPts val="600"/>
              </a:spcAft>
            </a:pPr>
            <a:endParaRPr lang="en-GB" sz="100" b="1">
              <a:solidFill>
                <a:srgbClr val="800000"/>
              </a:solidFill>
              <a:latin typeface="Arial"/>
              <a:cs typeface="Arial"/>
            </a:endParaRPr>
          </a:p>
          <a:p>
            <a:pPr algn="r" defTabSz="457200" fontAlgn="auto">
              <a:lnSpc>
                <a:spcPct val="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GB" sz="1400" b="1">
                <a:solidFill>
                  <a:srgbClr val="800000"/>
                </a:solidFill>
                <a:latin typeface="Arial"/>
                <a:cs typeface="Arial"/>
              </a:rPr>
              <a:t>How does Boulby Compare?</a:t>
            </a:r>
            <a:endParaRPr lang="en-GB" sz="1400" b="0">
              <a:solidFill>
                <a:prstClr val="black"/>
              </a:solidFill>
              <a:latin typeface="Arial"/>
              <a:cs typeface="Arial"/>
            </a:endParaRPr>
          </a:p>
          <a:p>
            <a:pPr algn="r" defTabSz="457200" fontAlgn="auto">
              <a:lnSpc>
                <a:spcPct val="50000"/>
              </a:lnSpc>
              <a:spcBef>
                <a:spcPts val="300"/>
              </a:spcBef>
              <a:spcAft>
                <a:spcPts val="600"/>
              </a:spcAft>
              <a:buFont typeface="Arial"/>
              <a:buChar char="•"/>
            </a:pPr>
            <a:r>
              <a:rPr lang="en-GB" sz="1400" b="0">
                <a:solidFill>
                  <a:prstClr val="black"/>
                </a:solidFill>
                <a:latin typeface="Arial"/>
                <a:cs typeface="Arial"/>
              </a:rPr>
              <a:t> Lowest Radon levels (3 </a:t>
            </a:r>
            <a:r>
              <a:rPr lang="en-GB" sz="1400" b="0" err="1">
                <a:solidFill>
                  <a:prstClr val="black"/>
                </a:solidFill>
                <a:latin typeface="Arial"/>
                <a:cs typeface="Arial"/>
              </a:rPr>
              <a:t>Bq</a:t>
            </a:r>
            <a:r>
              <a:rPr lang="en-GB" sz="1400" b="0">
                <a:solidFill>
                  <a:prstClr val="black"/>
                </a:solidFill>
                <a:latin typeface="Arial"/>
                <a:cs typeface="Arial"/>
              </a:rPr>
              <a:t>/m</a:t>
            </a:r>
            <a:r>
              <a:rPr lang="en-GB" sz="1400" b="0" baseline="3000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lang="en-GB" sz="1400" b="0">
                <a:solidFill>
                  <a:prstClr val="black"/>
                </a:solidFill>
                <a:latin typeface="Arial"/>
                <a:cs typeface="Arial"/>
              </a:rPr>
              <a:t>) </a:t>
            </a:r>
          </a:p>
          <a:p>
            <a:pPr algn="r" defTabSz="457200" fontAlgn="auto">
              <a:lnSpc>
                <a:spcPct val="50000"/>
              </a:lnSpc>
              <a:spcBef>
                <a:spcPts val="300"/>
              </a:spcBef>
              <a:spcAft>
                <a:spcPts val="600"/>
              </a:spcAft>
              <a:buFont typeface="Arial"/>
              <a:buChar char="•"/>
            </a:pPr>
            <a:r>
              <a:rPr lang="en-GB" sz="1400" b="0">
                <a:solidFill>
                  <a:prstClr val="black"/>
                </a:solidFill>
                <a:latin typeface="Arial"/>
                <a:cs typeface="Arial"/>
              </a:rPr>
              <a:t> Most diverse science </a:t>
            </a:r>
            <a:r>
              <a:rPr lang="en-GB" sz="1400" b="0" err="1">
                <a:solidFill>
                  <a:prstClr val="black"/>
                </a:solidFill>
                <a:latin typeface="Arial"/>
                <a:cs typeface="Arial"/>
              </a:rPr>
              <a:t>prog</a:t>
            </a:r>
            <a:r>
              <a:rPr lang="en-GB" sz="1400" b="0">
                <a:solidFill>
                  <a:prstClr val="black"/>
                </a:solidFill>
                <a:latin typeface="Arial"/>
                <a:cs typeface="Arial"/>
              </a:rPr>
              <a:t>.</a:t>
            </a:r>
          </a:p>
          <a:p>
            <a:pPr algn="r" defTabSz="457200" fontAlgn="auto">
              <a:lnSpc>
                <a:spcPct val="50000"/>
              </a:lnSpc>
              <a:spcBef>
                <a:spcPts val="300"/>
              </a:spcBef>
              <a:spcAft>
                <a:spcPts val="600"/>
              </a:spcAft>
              <a:buFont typeface="Arial"/>
              <a:buChar char="•"/>
            </a:pPr>
            <a:r>
              <a:rPr lang="en-GB" sz="1400">
                <a:solidFill>
                  <a:prstClr val="black"/>
                </a:solidFill>
                <a:latin typeface="Arial"/>
                <a:cs typeface="Arial"/>
              </a:rPr>
              <a:t> Science and Industry partnership</a:t>
            </a:r>
            <a:endParaRPr lang="en-GB" sz="1400" b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" name="Picture 2" descr="Screen Shot 2017-10-03 at 08.53.02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281" y="5475957"/>
            <a:ext cx="1279537" cy="120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4" name="Picture 3" descr="Screen Shot 2017-10-03 at 08.53.29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173" y="3686518"/>
            <a:ext cx="1306419" cy="758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5" name="Picture 4" descr="Screen Shot 2017-10-03 at 08.55.59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994" y="5901519"/>
            <a:ext cx="1296647" cy="795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8" name="Picture 7" descr="Screen Shot 2017-10-03 at 08.55.11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749" y="3613549"/>
            <a:ext cx="1034689" cy="760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9" name="Picture 8" descr="Screen Shot 2017-10-03 at 08.54.36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226" y="4670821"/>
            <a:ext cx="1112213" cy="905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10" name="Picture 9" descr="Screen Shot 2017-10-03 at 08.53.55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817" y="4683344"/>
            <a:ext cx="1125537" cy="556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251FDF7-9AA3-4B40-879A-E59D8C10B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61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01-03 at 13.04.4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6673"/>
            <a:ext cx="3412649" cy="230389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9" name="Picture 8" descr="Screen Shot 2013-07-24 at 09.28.1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72" y="4998492"/>
            <a:ext cx="2140856" cy="1638376"/>
          </a:xfrm>
          <a:prstGeom prst="rect">
            <a:avLst/>
          </a:prstGeom>
        </p:spPr>
      </p:pic>
      <p:pic>
        <p:nvPicPr>
          <p:cNvPr id="4" name="Picture 3" descr="Surface_076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067" y="4081824"/>
            <a:ext cx="5504934" cy="277617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Underground_1694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135" y="5"/>
            <a:ext cx="4351867" cy="2580367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454400" y="1964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8" name="Picture 2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"/>
            <a:ext cx="4792132" cy="2687437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Underground_1494.jpg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986" y="2512638"/>
            <a:ext cx="3312948" cy="1703767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112810" y="63760"/>
            <a:ext cx="263039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Working alongside</a:t>
            </a:r>
          </a:p>
          <a:p>
            <a:r>
              <a:rPr lang="en-US" sz="24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mining at Boulby</a:t>
            </a:r>
            <a:r>
              <a:rPr lang="is-IS" sz="24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…</a:t>
            </a:r>
            <a:endParaRPr lang="en-US" sz="2400" b="1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6" name="Picture 15" descr="Surface_374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284138"/>
            <a:ext cx="3776134" cy="259743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1" name="Picture 10" descr="Underground_1048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119" y="2236724"/>
            <a:ext cx="3035884" cy="2373142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73867" y="365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26934" y="5407642"/>
            <a:ext cx="3623728" cy="2031323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CPL/ICL support us: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Keep the mine operating and safe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Emergency H&amp;S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Materials transportation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Misc. Facility maintenance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  <a:ea typeface="+mn-ea"/>
              <a:cs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69464" y="4239250"/>
            <a:ext cx="3623728" cy="1754325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Our responsibility: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Safety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white"/>
                </a:solidFill>
                <a:latin typeface="Calibri"/>
                <a:cs typeface="Calibri"/>
              </a:rPr>
              <a:t>Operations Impact</a:t>
            </a:r>
            <a:endParaRPr lang="en-US" sz="1800">
              <a:solidFill>
                <a:prstClr val="white"/>
              </a:solidFill>
              <a:latin typeface="Calibri"/>
              <a:ea typeface="+mn-ea"/>
              <a:cs typeface="Calibri"/>
            </a:endParaRP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Outreach &amp; Media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  <a:ea typeface="+mn-ea"/>
              <a:cs typeface="Calibri"/>
            </a:endParaRP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26C2C0-49A9-BE42-8BE9-AADD4EBA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34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52304" y="17940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srgbClr val="F7964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316997" y="92324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400" b="1" dirty="0">
                <a:solidFill>
                  <a:srgbClr val="2D2D8A"/>
                </a:solidFill>
                <a:latin typeface="Arial"/>
                <a:ea typeface="Arial" charset="0"/>
                <a:cs typeface="Arial"/>
              </a:rPr>
              <a:t>Low Background Screening</a:t>
            </a:r>
          </a:p>
        </p:txBody>
      </p:sp>
      <p:pic>
        <p:nvPicPr>
          <p:cNvPr id="27655" name="Picture 1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14" y="3352800"/>
            <a:ext cx="0" cy="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9" descr="Screen Shot 2013-07-24 at 09.28.1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6" y="33814"/>
            <a:ext cx="1378915" cy="9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C87BCD-9230-974D-8833-38CFAB3B69BF}"/>
              </a:ext>
            </a:extLst>
          </p:cNvPr>
          <p:cNvSpPr txBox="1"/>
          <p:nvPr/>
        </p:nvSpPr>
        <p:spPr>
          <a:xfrm>
            <a:off x="189571" y="1152079"/>
            <a:ext cx="8408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Ambitious programme to reboot and expand UK screening facilities launched in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Starts with refurbishment of existing p-type coax – renamed </a:t>
            </a:r>
            <a:r>
              <a:rPr lang="en-GB" sz="2000" dirty="0" err="1"/>
              <a:t>Lunehead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Complemented by purchase of BEGe type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First facility (I think!) to use this type of detector for low-background particle physics material assay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1311FA-689C-BC44-9E7D-7BC8BBE8E3B1}"/>
              </a:ext>
            </a:extLst>
          </p:cNvPr>
          <p:cNvGrpSpPr/>
          <p:nvPr/>
        </p:nvGrpSpPr>
        <p:grpSpPr>
          <a:xfrm>
            <a:off x="0" y="3346466"/>
            <a:ext cx="9036920" cy="3192449"/>
            <a:chOff x="0" y="2803563"/>
            <a:chExt cx="9036920" cy="319244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0856FED-D838-AF46-8F17-530D35EBC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803563"/>
              <a:ext cx="3734749" cy="282311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8AA797-DA51-444C-B757-938131979A31}"/>
                </a:ext>
              </a:extLst>
            </p:cNvPr>
            <p:cNvSpPr txBox="1"/>
            <p:nvPr/>
          </p:nvSpPr>
          <p:spPr>
            <a:xfrm>
              <a:off x="1316997" y="5626680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c. 2009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34D232F-2A81-1E4D-A858-CADD55F95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4749" y="3221473"/>
              <a:ext cx="5302171" cy="198729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0F7F63-8946-C243-9924-B4291EAA350F}"/>
                </a:ext>
              </a:extLst>
            </p:cNvPr>
            <p:cNvSpPr txBox="1"/>
            <p:nvPr/>
          </p:nvSpPr>
          <p:spPr>
            <a:xfrm>
              <a:off x="6059463" y="523305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2014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9BCAA1-CB27-E848-8051-C904AF02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92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52304" y="17940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srgbClr val="F7964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316997" y="92324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4400" b="1">
                <a:solidFill>
                  <a:srgbClr val="2D2D8A"/>
                </a:solidFill>
                <a:latin typeface="Arial"/>
                <a:ea typeface="Arial" charset="0"/>
                <a:cs typeface="Arial"/>
              </a:rPr>
              <a:t>Background Improvements</a:t>
            </a:r>
          </a:p>
        </p:txBody>
      </p:sp>
      <p:pic>
        <p:nvPicPr>
          <p:cNvPr id="15" name="Picture 9" descr="Screen Shot 2013-07-24 at 09.28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6" y="33814"/>
            <a:ext cx="1378915" cy="94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D50FCE-C052-AC44-9E3C-903E9763C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37507" y="568712"/>
            <a:ext cx="4354286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D04C5D-4166-824A-A5D0-457FC3060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12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90340</TotalTime>
  <Words>1279</Words>
  <Application>Microsoft Macintosh PowerPoint</Application>
  <PresentationFormat>On-screen Show (4:3)</PresentationFormat>
  <Paragraphs>417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ＭＳ Ｐゴシック</vt:lpstr>
      <vt:lpstr>ヒラギノ角ゴ Pro W3</vt:lpstr>
      <vt:lpstr>Arial</vt:lpstr>
      <vt:lpstr>Calibri</vt:lpstr>
      <vt:lpstr>Comic Sans MS</vt:lpstr>
      <vt:lpstr>Lucida Grande</vt:lpstr>
      <vt:lpstr>Mangal</vt:lpstr>
      <vt:lpstr>Times</vt:lpstr>
      <vt:lpstr>Wingdings</vt:lpstr>
      <vt:lpstr>Office Theme</vt:lpstr>
      <vt:lpstr>1_Blank Presentation</vt:lpstr>
      <vt:lpstr>2_Blank Presentation</vt:lpstr>
      <vt:lpstr>3_Blank Presentation</vt:lpstr>
      <vt:lpstr>4_Blank Presentation</vt:lpstr>
      <vt:lpstr>5_Blank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RAL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Meehan</dc:creator>
  <cp:lastModifiedBy>Paul Scovell</cp:lastModifiedBy>
  <cp:revision>546</cp:revision>
  <cp:lastPrinted>2018-07-13T08:51:45Z</cp:lastPrinted>
  <dcterms:created xsi:type="dcterms:W3CDTF">2014-12-07T18:38:38Z</dcterms:created>
  <dcterms:modified xsi:type="dcterms:W3CDTF">2018-07-13T09:37:39Z</dcterms:modified>
</cp:coreProperties>
</file>