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40"/>
  </p:notesMasterIdLst>
  <p:sldIdLst>
    <p:sldId id="262" r:id="rId3"/>
    <p:sldId id="394" r:id="rId4"/>
    <p:sldId id="501" r:id="rId5"/>
    <p:sldId id="502" r:id="rId6"/>
    <p:sldId id="521" r:id="rId7"/>
    <p:sldId id="526" r:id="rId8"/>
    <p:sldId id="525" r:id="rId9"/>
    <p:sldId id="514" r:id="rId10"/>
    <p:sldId id="503" r:id="rId11"/>
    <p:sldId id="520" r:id="rId12"/>
    <p:sldId id="511" r:id="rId13"/>
    <p:sldId id="507" r:id="rId14"/>
    <p:sldId id="527" r:id="rId15"/>
    <p:sldId id="509" r:id="rId16"/>
    <p:sldId id="510" r:id="rId17"/>
    <p:sldId id="508" r:id="rId18"/>
    <p:sldId id="512" r:id="rId19"/>
    <p:sldId id="513" r:id="rId20"/>
    <p:sldId id="515" r:id="rId21"/>
    <p:sldId id="528" r:id="rId22"/>
    <p:sldId id="530" r:id="rId23"/>
    <p:sldId id="518" r:id="rId24"/>
    <p:sldId id="517" r:id="rId25"/>
    <p:sldId id="519" r:id="rId26"/>
    <p:sldId id="493" r:id="rId27"/>
    <p:sldId id="531" r:id="rId28"/>
    <p:sldId id="532" r:id="rId29"/>
    <p:sldId id="516" r:id="rId30"/>
    <p:sldId id="522" r:id="rId31"/>
    <p:sldId id="529" r:id="rId32"/>
    <p:sldId id="524" r:id="rId33"/>
    <p:sldId id="523" r:id="rId34"/>
    <p:sldId id="533" r:id="rId35"/>
    <p:sldId id="536" r:id="rId36"/>
    <p:sldId id="534" r:id="rId37"/>
    <p:sldId id="535" r:id="rId38"/>
    <p:sldId id="537" r:id="rId3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28D8E"/>
    <a:srgbClr val="BAEBFF"/>
    <a:srgbClr val="96A09C"/>
    <a:srgbClr val="818C8D"/>
    <a:srgbClr val="FAD899"/>
    <a:srgbClr val="B9EDFE"/>
    <a:srgbClr val="000000"/>
    <a:srgbClr val="161D30"/>
    <a:srgbClr val="C8D9E9"/>
    <a:srgbClr val="4CB6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9" autoAdjust="0"/>
    <p:restoredTop sz="94667" autoAdjust="0"/>
  </p:normalViewPr>
  <p:slideViewPr>
    <p:cSldViewPr>
      <p:cViewPr varScale="1">
        <p:scale>
          <a:sx n="63" d="100"/>
          <a:sy n="63" d="100"/>
        </p:scale>
        <p:origin x="582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02EA0A2-AD14-469B-A680-877135FE1D98}" type="datetimeFigureOut">
              <a:rPr lang="en-US"/>
              <a:pPr>
                <a:defRPr/>
              </a:pPr>
              <a:t>7/13/2018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32298EF8-CAC4-47CA-BDE9-39AB2C0B945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56527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2160B81-305F-413A-AC74-9BFF8B8C69CD}" type="slidenum">
              <a:rPr lang="en-GB" smtClean="0"/>
              <a:pPr/>
              <a:t>2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923346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64F3FB-2565-4E4E-9111-AEDD5BADD08C}" type="datetimeFigureOut">
              <a:rPr lang="en-US"/>
              <a:pPr>
                <a:defRPr/>
              </a:pPr>
              <a:t>7/13/2018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8748E-59D4-4706-B0D6-18DD09528C7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08948-7FDB-42B1-A350-CC78E122578B}" type="datetimeFigureOut">
              <a:rPr lang="en-US"/>
              <a:pPr>
                <a:defRPr/>
              </a:pPr>
              <a:t>7/13/2018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755EB8-EFFF-4231-8CD3-2763264A4BB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9629CD-6457-4FBF-9171-750D11B0F0B4}" type="datetimeFigureOut">
              <a:rPr lang="en-US"/>
              <a:pPr>
                <a:defRPr/>
              </a:pPr>
              <a:t>7/13/2018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1BDD42-25A1-4F24-8295-C0F7B0D67C4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20C43-E469-4A91-9B1C-4810501773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DDA41-F4CA-46D5-A1EE-B5ED359DEB5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693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20C43-E469-4A91-9B1C-4810501773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DDA41-F4CA-46D5-A1EE-B5ED359DEB5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9381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20C43-E469-4A91-9B1C-4810501773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DDA41-F4CA-46D5-A1EE-B5ED359DEB5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296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20C43-E469-4A91-9B1C-4810501773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DDA41-F4CA-46D5-A1EE-B5ED359DEB5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3206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20C43-E469-4A91-9B1C-4810501773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DDA41-F4CA-46D5-A1EE-B5ED359DEB5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7885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20C43-E469-4A91-9B1C-4810501773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DDA41-F4CA-46D5-A1EE-B5ED359DEB5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231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20C43-E469-4A91-9B1C-4810501773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DDA41-F4CA-46D5-A1EE-B5ED359DEB5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9745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20C43-E469-4A91-9B1C-4810501773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DDA41-F4CA-46D5-A1EE-B5ED359DEB5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608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E8783-598D-4886-B184-76359044689F}" type="datetimeFigureOut">
              <a:rPr lang="en-US"/>
              <a:pPr>
                <a:defRPr/>
              </a:pPr>
              <a:t>7/13/2018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513204-B8E7-4150-8A7B-6927557A3A5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20C43-E469-4A91-9B1C-4810501773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DDA41-F4CA-46D5-A1EE-B5ED359DEB5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1449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20C43-E469-4A91-9B1C-4810501773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DDA41-F4CA-46D5-A1EE-B5ED359DEB5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1977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20C43-E469-4A91-9B1C-4810501773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DDA41-F4CA-46D5-A1EE-B5ED359DEB5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587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C6714-C428-4464-BECE-A2F691591637}" type="datetimeFigureOut">
              <a:rPr lang="en-US"/>
              <a:pPr>
                <a:defRPr/>
              </a:pPr>
              <a:t>7/13/2018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21772-C1A5-444D-950C-612B8FC4390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E31D14-C47B-47D9-B2BB-374DCE7168B0}" type="datetimeFigureOut">
              <a:rPr lang="en-US"/>
              <a:pPr>
                <a:defRPr/>
              </a:pPr>
              <a:t>7/13/2018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1C03A2-5791-4DD4-A3F8-5AAE28AB8CE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D5B52-B0A3-4DE5-902D-D06C12AC4CD8}" type="datetimeFigureOut">
              <a:rPr lang="en-US"/>
              <a:pPr>
                <a:defRPr/>
              </a:pPr>
              <a:t>7/13/2018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C90E60-3AFF-4281-9709-353DCD84BFE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F356DE-081B-4635-90B7-0FD7781052F7}" type="datetimeFigureOut">
              <a:rPr lang="en-US"/>
              <a:pPr>
                <a:defRPr/>
              </a:pPr>
              <a:t>7/13/2018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EA5871-3E14-4897-8C57-D2E54D8FB3C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301593-31EE-40B4-8508-C36CE6731657}" type="datetimeFigureOut">
              <a:rPr lang="en-US"/>
              <a:pPr>
                <a:defRPr/>
              </a:pPr>
              <a:t>7/13/2018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83D95-39C4-4DF3-BEB5-C00CB4D0C5F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5D7295-4BB1-4D9F-8F0A-CC738ACD59C6}" type="datetimeFigureOut">
              <a:rPr lang="en-US"/>
              <a:pPr>
                <a:defRPr/>
              </a:pPr>
              <a:t>7/13/2018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E73A4A-2A78-4C95-A486-8D9170DA644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369C3-0337-4ED3-B8DE-AAD750CC0CAD}" type="datetimeFigureOut">
              <a:rPr lang="en-US"/>
              <a:pPr>
                <a:defRPr/>
              </a:pPr>
              <a:t>7/13/2018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60C9C3-163A-4577-A7FA-A681F743042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544A930-B622-498A-B49E-306F3AEBBFF9}" type="datetimeFigureOut">
              <a:rPr lang="en-US"/>
              <a:pPr>
                <a:defRPr/>
              </a:pPr>
              <a:t>7/13/2018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E5D9164-16DF-497C-9AF8-3B95545D99C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9620C43-E469-4A91-9B1C-4810501773EF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13/07/2018</a:t>
            </a:fld>
            <a:endParaRPr lang="en-GB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5DDDA41-F4CA-46D5-A1EE-B5ED359DEB52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4483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62" y="-71438"/>
            <a:ext cx="6929438" cy="692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TextBox 5"/>
          <p:cNvSpPr txBox="1">
            <a:spLocks noChangeArrowheads="1"/>
          </p:cNvSpPr>
          <p:nvPr/>
        </p:nvSpPr>
        <p:spPr bwMode="auto">
          <a:xfrm>
            <a:off x="4357688" y="6488113"/>
            <a:ext cx="25003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CH" b="1" dirty="0">
                <a:solidFill>
                  <a:srgbClr val="00FF00"/>
                </a:solidFill>
                <a:latin typeface="Candara" pitchFamily="34" charset="0"/>
              </a:rPr>
              <a:t>MALCOLM FAIRBAIRN</a:t>
            </a:r>
            <a:endParaRPr lang="en-GB" b="1" dirty="0">
              <a:solidFill>
                <a:srgbClr val="00FF00"/>
              </a:solidFill>
              <a:latin typeface="Candara" pitchFamily="34" charset="0"/>
            </a:endParaRPr>
          </a:p>
        </p:txBody>
      </p:sp>
      <p:sp>
        <p:nvSpPr>
          <p:cNvPr id="2053" name="TextBox 5"/>
          <p:cNvSpPr txBox="1">
            <a:spLocks noChangeArrowheads="1"/>
          </p:cNvSpPr>
          <p:nvPr/>
        </p:nvSpPr>
        <p:spPr bwMode="auto">
          <a:xfrm>
            <a:off x="6858000" y="6488113"/>
            <a:ext cx="25003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CH" b="1" dirty="0">
                <a:solidFill>
                  <a:srgbClr val="00FF00"/>
                </a:solidFill>
                <a:latin typeface="Candara" pitchFamily="34" charset="0"/>
              </a:rPr>
              <a:t>Kings </a:t>
            </a:r>
            <a:r>
              <a:rPr lang="fr-CH" b="1" dirty="0" err="1">
                <a:solidFill>
                  <a:srgbClr val="00FF00"/>
                </a:solidFill>
                <a:latin typeface="Candara" pitchFamily="34" charset="0"/>
              </a:rPr>
              <a:t>College</a:t>
            </a:r>
            <a:r>
              <a:rPr lang="fr-CH" b="1">
                <a:solidFill>
                  <a:srgbClr val="00FF00"/>
                </a:solidFill>
                <a:latin typeface="Candara" pitchFamily="34" charset="0"/>
              </a:rPr>
              <a:t> London </a:t>
            </a:r>
            <a:endParaRPr lang="en-GB" b="1">
              <a:solidFill>
                <a:srgbClr val="00FF00"/>
              </a:solidFill>
              <a:latin typeface="Candara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55764" y="0"/>
            <a:ext cx="3320974" cy="69865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0" dirty="0" smtClean="0">
                <a:solidFill>
                  <a:srgbClr val="00FF00"/>
                </a:solidFill>
                <a:latin typeface="Arial Rounded MT Bold" panose="020F0704030504030204" pitchFamily="34" charset="0"/>
              </a:rPr>
              <a:t>C N O</a:t>
            </a:r>
          </a:p>
          <a:p>
            <a:endParaRPr lang="en-GB" sz="4800" dirty="0">
              <a:solidFill>
                <a:srgbClr val="00FF00"/>
              </a:solidFill>
              <a:latin typeface="Arial Rounded MT Bold" panose="020F0704030504030204" pitchFamily="34" charset="0"/>
            </a:endParaRPr>
          </a:p>
          <a:p>
            <a:endParaRPr lang="en-GB" sz="1000" dirty="0">
              <a:solidFill>
                <a:srgbClr val="00FF00"/>
              </a:solidFill>
              <a:latin typeface="Arial Rounded MT Bold" panose="020F0704030504030204" pitchFamily="34" charset="0"/>
            </a:endParaRPr>
          </a:p>
          <a:p>
            <a:endParaRPr lang="en-GB" sz="1000" dirty="0" smtClean="0">
              <a:solidFill>
                <a:srgbClr val="00FF00"/>
              </a:solidFill>
              <a:latin typeface="Arial Rounded MT Bold" panose="020F0704030504030204" pitchFamily="34" charset="0"/>
            </a:endParaRPr>
          </a:p>
          <a:p>
            <a:endParaRPr lang="en-GB" sz="1000" dirty="0">
              <a:solidFill>
                <a:srgbClr val="00FF00"/>
              </a:solidFill>
              <a:latin typeface="Arial Rounded MT Bold" panose="020F0704030504030204" pitchFamily="34" charset="0"/>
            </a:endParaRPr>
          </a:p>
          <a:p>
            <a:endParaRPr lang="en-GB" sz="1000" dirty="0" smtClean="0">
              <a:solidFill>
                <a:srgbClr val="00FF00"/>
              </a:solidFill>
              <a:latin typeface="Arial Rounded MT Bold" panose="020F0704030504030204" pitchFamily="34" charset="0"/>
            </a:endParaRPr>
          </a:p>
          <a:p>
            <a:endParaRPr lang="en-GB" sz="1000" dirty="0">
              <a:solidFill>
                <a:srgbClr val="00FF00"/>
              </a:solidFill>
              <a:latin typeface="Arial Rounded MT Bold" panose="020F0704030504030204" pitchFamily="34" charset="0"/>
            </a:endParaRPr>
          </a:p>
          <a:p>
            <a:endParaRPr lang="en-GB" sz="1000" dirty="0" smtClean="0">
              <a:solidFill>
                <a:srgbClr val="00FF00"/>
              </a:solidFill>
              <a:latin typeface="Arial Rounded MT Bold" panose="020F0704030504030204" pitchFamily="34" charset="0"/>
            </a:endParaRPr>
          </a:p>
          <a:p>
            <a:endParaRPr lang="en-GB" sz="1000" dirty="0">
              <a:solidFill>
                <a:srgbClr val="00FF00"/>
              </a:solidFill>
              <a:latin typeface="Arial Rounded MT Bold" panose="020F0704030504030204" pitchFamily="34" charset="0"/>
            </a:endParaRPr>
          </a:p>
          <a:p>
            <a:endParaRPr lang="en-GB" sz="1000" dirty="0" smtClean="0">
              <a:solidFill>
                <a:srgbClr val="00FF00"/>
              </a:solidFill>
              <a:latin typeface="Arial Rounded MT Bold" panose="020F0704030504030204" pitchFamily="34" charset="0"/>
            </a:endParaRPr>
          </a:p>
          <a:p>
            <a:r>
              <a:rPr lang="en-GB" sz="8000" dirty="0" smtClean="0">
                <a:solidFill>
                  <a:srgbClr val="00FF00"/>
                </a:solidFill>
                <a:latin typeface="Arial Rounded MT Bold" panose="020F0704030504030204" pitchFamily="34" charset="0"/>
              </a:rPr>
              <a:t>C</a:t>
            </a:r>
            <a:r>
              <a:rPr lang="en-GB" sz="3600" dirty="0" smtClean="0">
                <a:solidFill>
                  <a:srgbClr val="00FF00"/>
                </a:solidFill>
                <a:latin typeface="Arial Rounded MT Bold" panose="020F0704030504030204" pitchFamily="34" charset="0"/>
              </a:rPr>
              <a:t>learly</a:t>
            </a:r>
          </a:p>
          <a:p>
            <a:r>
              <a:rPr lang="en-GB" sz="8000" dirty="0" smtClean="0">
                <a:solidFill>
                  <a:srgbClr val="00FF00"/>
                </a:solidFill>
                <a:latin typeface="Arial Rounded MT Bold" panose="020F0704030504030204" pitchFamily="34" charset="0"/>
              </a:rPr>
              <a:t>N</a:t>
            </a:r>
            <a:r>
              <a:rPr lang="en-GB" sz="3600" dirty="0" smtClean="0">
                <a:solidFill>
                  <a:srgbClr val="00FF00"/>
                </a:solidFill>
                <a:latin typeface="Arial Rounded MT Bold" panose="020F0704030504030204" pitchFamily="34" charset="0"/>
              </a:rPr>
              <a:t>ow (an)</a:t>
            </a:r>
          </a:p>
          <a:p>
            <a:r>
              <a:rPr lang="en-GB" sz="8000" dirty="0" smtClean="0">
                <a:solidFill>
                  <a:srgbClr val="00FF00"/>
                </a:solidFill>
                <a:latin typeface="Arial Rounded MT Bold" panose="020F0704030504030204" pitchFamily="34" charset="0"/>
              </a:rPr>
              <a:t>O</a:t>
            </a:r>
            <a:r>
              <a:rPr lang="en-GB" sz="3600" dirty="0" smtClean="0">
                <a:solidFill>
                  <a:srgbClr val="00FF00"/>
                </a:solidFill>
                <a:latin typeface="Arial Rounded MT Bold" panose="020F0704030504030204" pitchFamily="34" charset="0"/>
              </a:rPr>
              <a:t>pportunity</a:t>
            </a:r>
            <a:endParaRPr lang="en-GB" sz="3600" dirty="0">
              <a:solidFill>
                <a:srgbClr val="00FF00"/>
              </a:solidFill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1000" y="1071563"/>
            <a:ext cx="6223000" cy="492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extBox 5"/>
          <p:cNvSpPr txBox="1">
            <a:spLocks noChangeArrowheads="1"/>
          </p:cNvSpPr>
          <p:nvPr/>
        </p:nvSpPr>
        <p:spPr bwMode="auto">
          <a:xfrm>
            <a:off x="28428" y="120840"/>
            <a:ext cx="91155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CH" sz="24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Equations of </a:t>
            </a:r>
            <a:r>
              <a:rPr lang="fr-CH" sz="2400" dirty="0" err="1">
                <a:solidFill>
                  <a:prstClr val="black"/>
                </a:solidFill>
                <a:latin typeface="Arial Rounded MT Bold" panose="020F0704030504030204" pitchFamily="34" charset="0"/>
              </a:rPr>
              <a:t>stellar</a:t>
            </a:r>
            <a:r>
              <a:rPr lang="fr-CH" sz="24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 structure have solutions </a:t>
            </a:r>
            <a:r>
              <a:rPr lang="fr-CH" sz="2400" dirty="0" err="1">
                <a:solidFill>
                  <a:prstClr val="black"/>
                </a:solidFill>
                <a:latin typeface="Arial Rounded MT Bold" panose="020F0704030504030204" pitchFamily="34" charset="0"/>
              </a:rPr>
              <a:t>which</a:t>
            </a:r>
            <a:r>
              <a:rPr lang="fr-CH" sz="24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 are stars</a:t>
            </a:r>
            <a:endParaRPr lang="en-GB" sz="2400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331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41438"/>
            <a:ext cx="2862263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3063" y="1268413"/>
            <a:ext cx="6230937" cy="414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2124075" y="4868863"/>
            <a:ext cx="360363" cy="431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Arc 7"/>
          <p:cNvSpPr/>
          <p:nvPr/>
        </p:nvSpPr>
        <p:spPr>
          <a:xfrm rot="8399451">
            <a:off x="439738" y="3455988"/>
            <a:ext cx="2171700" cy="2160587"/>
          </a:xfrm>
          <a:prstGeom prst="arc">
            <a:avLst/>
          </a:prstGeom>
          <a:ln w="381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511575" y="6061828"/>
            <a:ext cx="520847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prstClr val="black"/>
                </a:solidFill>
              </a:rPr>
              <a:t>Scattering of </a:t>
            </a:r>
            <a:r>
              <a:rPr lang="en-GB" sz="2000" dirty="0" smtClean="0">
                <a:solidFill>
                  <a:prstClr val="black"/>
                </a:solidFill>
              </a:rPr>
              <a:t>dark matter </a:t>
            </a:r>
            <a:r>
              <a:rPr lang="en-GB" sz="2000" dirty="0">
                <a:solidFill>
                  <a:prstClr val="black"/>
                </a:solidFill>
              </a:rPr>
              <a:t>can reduce opacity</a:t>
            </a:r>
          </a:p>
        </p:txBody>
      </p:sp>
      <p:sp>
        <p:nvSpPr>
          <p:cNvPr id="10" name="Oval 9"/>
          <p:cNvSpPr/>
          <p:nvPr/>
        </p:nvSpPr>
        <p:spPr>
          <a:xfrm>
            <a:off x="2124075" y="3716338"/>
            <a:ext cx="360363" cy="3603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18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2028"/>
          <a:stretch/>
        </p:blipFill>
        <p:spPr>
          <a:xfrm>
            <a:off x="2027463" y="1988840"/>
            <a:ext cx="7297065" cy="50476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209470"/>
            <a:ext cx="7668344" cy="20131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7472" y="3032520"/>
            <a:ext cx="23397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One way to get </a:t>
            </a:r>
            <a:r>
              <a:rPr lang="en-GB" sz="2400" dirty="0" smtClean="0"/>
              <a:t>a better hold on </a:t>
            </a:r>
            <a:r>
              <a:rPr lang="en-GB" sz="2400" dirty="0" smtClean="0"/>
              <a:t>this is </a:t>
            </a:r>
            <a:r>
              <a:rPr lang="en-GB" sz="2400" dirty="0" smtClean="0"/>
              <a:t>by measuring </a:t>
            </a:r>
            <a:r>
              <a:rPr lang="en-GB" sz="2400" dirty="0" smtClean="0"/>
              <a:t>CNO neutrinos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74626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33334" y="7909"/>
            <a:ext cx="7380312" cy="68500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12555" y="2348880"/>
            <a:ext cx="16239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 smtClean="0"/>
              <a:t>Harnik</a:t>
            </a:r>
            <a:r>
              <a:rPr lang="en-GB" sz="2000" dirty="0" smtClean="0"/>
              <a:t>, Kopp </a:t>
            </a:r>
          </a:p>
          <a:p>
            <a:r>
              <a:rPr lang="en-GB" sz="2000" dirty="0" smtClean="0"/>
              <a:t>&amp; Machado 2009</a:t>
            </a:r>
            <a:endParaRPr lang="en-GB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979712" y="7909"/>
            <a:ext cx="565821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 Rounded MT Bold" panose="020F0704030504030204" pitchFamily="34" charset="0"/>
              </a:rPr>
              <a:t>Electron Recoils from CNO neutrinos</a:t>
            </a:r>
            <a:endParaRPr lang="en-GB" sz="2400" dirty="0">
              <a:latin typeface="Arial Rounded MT Bold" panose="020F07040305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99592" y="2410434"/>
            <a:ext cx="7017019" cy="1200329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Let us estimate the sensitivities of some upcoming experiments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47287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88640"/>
            <a:ext cx="3711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Our Statistical Analysis in the work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340768"/>
            <a:ext cx="3046492" cy="39604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67219" y="5373216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Andrey Markov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79513" y="1484784"/>
            <a:ext cx="532859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We do Monte Carlo Markov Chains MCMC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Some of our (Gaussian) priors based on actual measurements and their errors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Other priors are based on expected backgrounds and the accuracy with which experiments will be able to measure these backgrounds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We compare the spectra of the different sources with simulated data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Each chain has one simulated data set, normalisations of the various spectra are allowed to vary within their priors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We run 50 chains (50 fake experiments) for each situation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539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716" r="11225"/>
          <a:stretch/>
        </p:blipFill>
        <p:spPr>
          <a:xfrm>
            <a:off x="0" y="-12441"/>
            <a:ext cx="5688632" cy="63539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15339" y="1484784"/>
            <a:ext cx="345536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Liquid scintillator with 71 tons fiducial mass located in Gran </a:t>
            </a:r>
            <a:r>
              <a:rPr lang="en-GB" sz="2000" dirty="0" err="1" smtClean="0"/>
              <a:t>Sasso</a:t>
            </a:r>
            <a:r>
              <a:rPr lang="en-GB" sz="2000" dirty="0" smtClean="0"/>
              <a:t> Laboratory</a:t>
            </a:r>
            <a:r>
              <a:rPr lang="en-GB" sz="2000" dirty="0" smtClean="0"/>
              <a:t>.</a:t>
            </a:r>
          </a:p>
          <a:p>
            <a:endParaRPr lang="en-GB" sz="2000" dirty="0"/>
          </a:p>
          <a:p>
            <a:r>
              <a:rPr lang="en-GB" sz="2000" dirty="0" smtClean="0"/>
              <a:t>The liquid is a</a:t>
            </a:r>
            <a:r>
              <a:rPr lang="en-GB" sz="2000" dirty="0" smtClean="0"/>
              <a:t> doped aromatic hydrocarbon.</a:t>
            </a:r>
            <a:endParaRPr lang="en-GB" sz="2000" dirty="0" smtClean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511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980728"/>
            <a:ext cx="6507540" cy="49137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528" y="317848"/>
            <a:ext cx="86524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 smtClean="0">
                <a:latin typeface="Arial Rounded MT Bold" panose="020F0704030504030204" pitchFamily="34" charset="0"/>
              </a:rPr>
              <a:t>Borexino</a:t>
            </a:r>
            <a:r>
              <a:rPr lang="en-GB" sz="2400" dirty="0" smtClean="0">
                <a:latin typeface="Arial Rounded MT Bold" panose="020F0704030504030204" pitchFamily="34" charset="0"/>
              </a:rPr>
              <a:t> CNO recoil spectrum and relevant backgrounds</a:t>
            </a:r>
            <a:endParaRPr lang="en-GB" sz="2400" dirty="0">
              <a:latin typeface="Arial Rounded MT Bold" panose="020F07040305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04248" y="1844824"/>
            <a:ext cx="244827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CNO flux is rather similar to </a:t>
            </a:r>
            <a:r>
              <a:rPr lang="en-GB" baseline="30000" dirty="0" smtClean="0"/>
              <a:t>210</a:t>
            </a:r>
            <a:r>
              <a:rPr lang="en-GB" dirty="0" smtClean="0"/>
              <a:t>Bi flux</a:t>
            </a:r>
          </a:p>
          <a:p>
            <a:endParaRPr lang="en-GB" dirty="0"/>
          </a:p>
          <a:p>
            <a:r>
              <a:rPr lang="en-GB" dirty="0" smtClean="0"/>
              <a:t>This is a problem, however </a:t>
            </a:r>
            <a:r>
              <a:rPr lang="en-GB" dirty="0" err="1" smtClean="0"/>
              <a:t>Borexino</a:t>
            </a:r>
            <a:r>
              <a:rPr lang="en-GB" dirty="0" smtClean="0"/>
              <a:t> hope to be able to measure </a:t>
            </a:r>
            <a:r>
              <a:rPr lang="en-GB" baseline="30000" dirty="0"/>
              <a:t>210</a:t>
            </a:r>
            <a:r>
              <a:rPr lang="en-GB" dirty="0"/>
              <a:t>Bi </a:t>
            </a:r>
            <a:r>
              <a:rPr lang="en-GB" dirty="0" smtClean="0"/>
              <a:t>flux</a:t>
            </a:r>
          </a:p>
          <a:p>
            <a:r>
              <a:rPr lang="en-GB" dirty="0"/>
              <a:t>t</a:t>
            </a:r>
            <a:r>
              <a:rPr lang="en-GB" dirty="0" smtClean="0"/>
              <a:t>hrough observation of daughter nuclei.</a:t>
            </a:r>
            <a:endParaRPr lang="en-GB" dirty="0"/>
          </a:p>
          <a:p>
            <a:endParaRPr lang="en-GB" dirty="0" smtClean="0"/>
          </a:p>
          <a:p>
            <a:r>
              <a:rPr lang="en-GB" dirty="0" smtClean="0"/>
              <a:t>They may be able to do this at 10% level.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554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-1"/>
            <a:ext cx="6177050" cy="68580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63321" y="764704"/>
            <a:ext cx="32993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Pessimistic (realistic) error</a:t>
            </a:r>
          </a:p>
          <a:p>
            <a:r>
              <a:rPr lang="en-GB" dirty="0" smtClean="0"/>
              <a:t>Estimate, assumes </a:t>
            </a:r>
            <a:r>
              <a:rPr lang="en-GB" dirty="0" err="1" smtClean="0"/>
              <a:t>Borexino</a:t>
            </a:r>
            <a:r>
              <a:rPr lang="en-GB" dirty="0" smtClean="0"/>
              <a:t> </a:t>
            </a:r>
          </a:p>
          <a:p>
            <a:r>
              <a:rPr lang="en-GB" dirty="0" smtClean="0"/>
              <a:t>Can measure </a:t>
            </a:r>
            <a:r>
              <a:rPr lang="en-GB" baseline="30000" dirty="0" smtClean="0"/>
              <a:t>210</a:t>
            </a:r>
            <a:r>
              <a:rPr lang="en-GB" dirty="0" smtClean="0"/>
              <a:t>Bi flux to 10%</a:t>
            </a:r>
          </a:p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-67311" y="4509120"/>
            <a:ext cx="31726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Optimistic (unrealistic?) error</a:t>
            </a:r>
          </a:p>
          <a:p>
            <a:r>
              <a:rPr lang="en-GB" dirty="0" smtClean="0"/>
              <a:t>Estimate, assumes </a:t>
            </a:r>
            <a:r>
              <a:rPr lang="en-GB" dirty="0" err="1" smtClean="0"/>
              <a:t>Borexino</a:t>
            </a:r>
            <a:r>
              <a:rPr lang="en-GB" dirty="0" smtClean="0"/>
              <a:t> </a:t>
            </a:r>
          </a:p>
          <a:p>
            <a:r>
              <a:rPr lang="en-GB" dirty="0" smtClean="0"/>
              <a:t>Can measure </a:t>
            </a:r>
            <a:r>
              <a:rPr lang="en-GB" baseline="30000" dirty="0" smtClean="0"/>
              <a:t>210</a:t>
            </a:r>
            <a:r>
              <a:rPr lang="en-GB" dirty="0" smtClean="0"/>
              <a:t>Bi flux to 1%</a:t>
            </a:r>
          </a:p>
          <a:p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-9805" y="2406572"/>
            <a:ext cx="29158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THIS IS AFTER 10 YEARS OF RUNNING.</a:t>
            </a:r>
          </a:p>
          <a:p>
            <a:endParaRPr lang="en-GB" dirty="0"/>
          </a:p>
          <a:p>
            <a:r>
              <a:rPr lang="en-GB" dirty="0" smtClean="0"/>
              <a:t>DASHED LINE IS HI-Z CNO FLUX.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251520" y="53728"/>
            <a:ext cx="19607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err="1" smtClean="0"/>
              <a:t>Borexino</a:t>
            </a:r>
            <a:endParaRPr lang="en-GB" sz="3200" b="1" dirty="0"/>
          </a:p>
        </p:txBody>
      </p:sp>
      <p:sp>
        <p:nvSpPr>
          <p:cNvPr id="8" name="Rectangle 7"/>
          <p:cNvSpPr/>
          <p:nvPr/>
        </p:nvSpPr>
        <p:spPr>
          <a:xfrm>
            <a:off x="2906011" y="3429000"/>
            <a:ext cx="6330871" cy="3312368"/>
          </a:xfrm>
          <a:prstGeom prst="rect">
            <a:avLst/>
          </a:prstGeom>
          <a:solidFill>
            <a:srgbClr val="C0504D">
              <a:alpha val="69804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smtClean="0">
                <a:solidFill>
                  <a:srgbClr val="061494"/>
                </a:solidFill>
              </a:rPr>
              <a:t>PROBABLY UNREALISTIC:-</a:t>
            </a:r>
          </a:p>
          <a:p>
            <a:pPr algn="ctr"/>
            <a:r>
              <a:rPr lang="en-GB" sz="3600" b="1" dirty="0" smtClean="0">
                <a:solidFill>
                  <a:srgbClr val="061494"/>
                </a:solidFill>
              </a:rPr>
              <a:t>BOREXINO WILL HAVE DIFFICULTY MEASURING CNO</a:t>
            </a:r>
            <a:endParaRPr lang="en-GB" sz="3600" b="1" dirty="0">
              <a:solidFill>
                <a:srgbClr val="061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42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-387424"/>
            <a:ext cx="3619500" cy="43243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27444"/>
            <a:ext cx="6515549" cy="48279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512" y="188640"/>
            <a:ext cx="5167505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smtClean="0"/>
              <a:t>SNO+</a:t>
            </a:r>
          </a:p>
          <a:p>
            <a:r>
              <a:rPr lang="en-GB" dirty="0" smtClean="0"/>
              <a:t>Also has backgrounds but more importantly it is </a:t>
            </a:r>
          </a:p>
          <a:p>
            <a:r>
              <a:rPr lang="en-GB" dirty="0" smtClean="0"/>
              <a:t>Starting it’s run with </a:t>
            </a:r>
            <a:r>
              <a:rPr lang="en-GB" baseline="30000" dirty="0" smtClean="0"/>
              <a:t>130</a:t>
            </a:r>
            <a:r>
              <a:rPr lang="en-GB" dirty="0" smtClean="0"/>
              <a:t>Te for 0</a:t>
            </a:r>
            <a:r>
              <a:rPr lang="en-GB" dirty="0" smtClean="0">
                <a:latin typeface="Symbol" panose="05050102010706020507" pitchFamily="18" charset="2"/>
              </a:rPr>
              <a:t>nbb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820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" y="2569"/>
            <a:ext cx="3219843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563888" y="1524097"/>
            <a:ext cx="4682819" cy="3463040"/>
            <a:chOff x="4572000" y="-53986"/>
            <a:chExt cx="4682819" cy="346304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r="67010"/>
            <a:stretch/>
          </p:blipFill>
          <p:spPr>
            <a:xfrm>
              <a:off x="4572000" y="-53986"/>
              <a:ext cx="2304256" cy="346304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l="65980"/>
            <a:stretch/>
          </p:blipFill>
          <p:spPr>
            <a:xfrm>
              <a:off x="6878555" y="-53986"/>
              <a:ext cx="2376264" cy="3463040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2915816" y="1052736"/>
            <a:ext cx="5551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 smtClean="0"/>
              <a:t>Six months</a:t>
            </a:r>
            <a:r>
              <a:rPr lang="en-GB" dirty="0" smtClean="0"/>
              <a:t> running of SNO+ with pessimistic errors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2915816" y="5089166"/>
            <a:ext cx="5551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 smtClean="0"/>
              <a:t>Three years</a:t>
            </a:r>
            <a:r>
              <a:rPr lang="en-GB" dirty="0" smtClean="0"/>
              <a:t> running of SNO+ with pessimistic errors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3419872" y="5837705"/>
            <a:ext cx="5994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HOWEVER – currently SNO+ plans to run with </a:t>
            </a:r>
          </a:p>
          <a:p>
            <a:r>
              <a:rPr lang="en-GB" baseline="30000" dirty="0" smtClean="0"/>
              <a:t>130</a:t>
            </a:r>
            <a:r>
              <a:rPr lang="en-GB" dirty="0" smtClean="0"/>
              <a:t>Te in order to look for </a:t>
            </a:r>
            <a:r>
              <a:rPr lang="en-GB" dirty="0" err="1" smtClean="0"/>
              <a:t>neutrinoless</a:t>
            </a:r>
            <a:r>
              <a:rPr lang="en-GB" dirty="0" smtClean="0"/>
              <a:t> double beta decay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3923928" y="214538"/>
            <a:ext cx="37221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SNO+ runs without </a:t>
            </a:r>
            <a:r>
              <a:rPr lang="en-GB" sz="2400" b="1" baseline="30000" dirty="0" smtClean="0"/>
              <a:t>130</a:t>
            </a:r>
            <a:r>
              <a:rPr lang="en-GB" sz="2400" b="1" dirty="0" smtClean="0"/>
              <a:t>Te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232359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260648"/>
            <a:ext cx="8748463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/>
              <a:t>As it stands, SNO+ MAY detect CNO at low </a:t>
            </a:r>
            <a:r>
              <a:rPr lang="en-GB" sz="3200" dirty="0"/>
              <a:t>s</a:t>
            </a:r>
            <a:r>
              <a:rPr lang="en-GB" sz="3200" dirty="0" smtClean="0"/>
              <a:t>ignificance IF it decides to run without </a:t>
            </a:r>
            <a:r>
              <a:rPr lang="en-GB" sz="3200" baseline="30000" dirty="0" smtClean="0"/>
              <a:t>130</a:t>
            </a:r>
            <a:r>
              <a:rPr lang="en-GB" sz="3200" dirty="0" smtClean="0"/>
              <a:t>Te for several years and they understand their backgrounds as well as they hope to</a:t>
            </a:r>
            <a:r>
              <a:rPr lang="en-GB" sz="3200" dirty="0" smtClean="0"/>
              <a:t>.</a:t>
            </a:r>
          </a:p>
          <a:p>
            <a:pPr algn="ctr"/>
            <a:endParaRPr lang="en-GB" sz="3200" dirty="0" smtClean="0"/>
          </a:p>
          <a:p>
            <a:pPr algn="ctr"/>
            <a:endParaRPr lang="en-GB" sz="3200" dirty="0"/>
          </a:p>
          <a:p>
            <a:pPr algn="ctr"/>
            <a:endParaRPr lang="en-GB" sz="3200" dirty="0"/>
          </a:p>
          <a:p>
            <a:pPr algn="ctr"/>
            <a:r>
              <a:rPr lang="en-GB" sz="3200" dirty="0" smtClean="0"/>
              <a:t>However, they probably won’t be able to discriminate between low and high metallicities.</a:t>
            </a:r>
          </a:p>
          <a:p>
            <a:pPr algn="ctr"/>
            <a:endParaRPr lang="en-GB" sz="3200" dirty="0" smtClean="0"/>
          </a:p>
          <a:p>
            <a:pPr algn="ctr"/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43646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alc\Desktop\su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38" y="0"/>
            <a:ext cx="6858000" cy="684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TextBox 8"/>
          <p:cNvSpPr txBox="1">
            <a:spLocks noChangeArrowheads="1"/>
          </p:cNvSpPr>
          <p:nvPr/>
        </p:nvSpPr>
        <p:spPr bwMode="auto">
          <a:xfrm>
            <a:off x="2194719" y="1052736"/>
            <a:ext cx="4897438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Outline:-</a:t>
            </a:r>
            <a:endParaRPr lang="en-GB" sz="2000" b="1" dirty="0">
              <a:solidFill>
                <a:schemeClr val="bg1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endParaRPr lang="en-GB" sz="2000" b="1" dirty="0" smtClean="0">
              <a:solidFill>
                <a:schemeClr val="bg1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endParaRPr lang="en-GB" sz="2000" b="1" dirty="0">
              <a:solidFill>
                <a:schemeClr val="bg1"/>
              </a:solidFill>
              <a:latin typeface="Aharoni" pitchFamily="2" charset="-79"/>
              <a:cs typeface="Aharoni" pitchFamily="2" charset="-79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Solar Metallicity Problem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GB" sz="2000" b="1" dirty="0" smtClean="0">
              <a:solidFill>
                <a:schemeClr val="bg1"/>
              </a:solidFill>
              <a:latin typeface="Aharoni" pitchFamily="2" charset="-79"/>
              <a:cs typeface="Aharoni" pitchFamily="2" charset="-79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GB" sz="2000" b="1" dirty="0" smtClean="0">
              <a:solidFill>
                <a:schemeClr val="bg1"/>
              </a:solidFill>
              <a:latin typeface="Aharoni" pitchFamily="2" charset="-79"/>
              <a:cs typeface="Aharoni" pitchFamily="2" charset="-79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CNO neutrinos via electron recoils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GB" sz="2000" b="1" dirty="0" smtClean="0">
              <a:solidFill>
                <a:schemeClr val="bg1"/>
              </a:solidFill>
              <a:latin typeface="Aharoni" pitchFamily="2" charset="-79"/>
              <a:cs typeface="Aharoni" pitchFamily="2" charset="-79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GB" sz="2000" b="1" dirty="0" smtClean="0">
              <a:solidFill>
                <a:schemeClr val="bg1"/>
              </a:solidFill>
              <a:latin typeface="Aharoni" pitchFamily="2" charset="-79"/>
              <a:cs typeface="Aharoni" pitchFamily="2" charset="-79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CNO neutrinos via nuclear recoils</a:t>
            </a:r>
            <a:endParaRPr lang="en-GB" sz="2000" b="1" dirty="0">
              <a:solidFill>
                <a:schemeClr val="bg1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29312" y="6021288"/>
            <a:ext cx="6028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cs typeface="Aharoni"/>
              </a:rPr>
              <a:t>b</a:t>
            </a:r>
            <a:r>
              <a:rPr lang="en-GB" dirty="0" smtClean="0">
                <a:solidFill>
                  <a:schemeClr val="bg1"/>
                </a:solidFill>
                <a:cs typeface="Aharoni"/>
              </a:rPr>
              <a:t>ased on </a:t>
            </a:r>
          </a:p>
          <a:p>
            <a:pPr algn="ctr"/>
            <a:r>
              <a:rPr lang="en-GB" dirty="0" err="1" smtClean="0">
                <a:solidFill>
                  <a:schemeClr val="bg1"/>
                </a:solidFill>
                <a:cs typeface="Aharoni"/>
              </a:rPr>
              <a:t>Cerdeno</a:t>
            </a:r>
            <a:r>
              <a:rPr lang="en-GB" dirty="0" smtClean="0">
                <a:solidFill>
                  <a:schemeClr val="bg1"/>
                </a:solidFill>
                <a:cs typeface="Aharoni"/>
              </a:rPr>
              <a:t>, Davis, Fairbairn </a:t>
            </a:r>
            <a:r>
              <a:rPr lang="en-GB" dirty="0">
                <a:solidFill>
                  <a:schemeClr val="bg1"/>
                </a:solidFill>
                <a:cs typeface="Aharoni"/>
              </a:rPr>
              <a:t>and Vincent arXiv:1712.06522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9632" y="620688"/>
            <a:ext cx="662473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3200" dirty="0">
                <a:solidFill>
                  <a:prstClr val="black"/>
                </a:solidFill>
              </a:rPr>
              <a:t>What about Dark Matter detectors?</a:t>
            </a:r>
          </a:p>
          <a:p>
            <a:pPr lvl="0" algn="ctr"/>
            <a:endParaRPr lang="en-GB" sz="3200" dirty="0">
              <a:solidFill>
                <a:prstClr val="black"/>
              </a:solidFill>
            </a:endParaRPr>
          </a:p>
          <a:p>
            <a:pPr lvl="0" algn="ctr"/>
            <a:r>
              <a:rPr lang="en-GB" sz="3200" dirty="0">
                <a:solidFill>
                  <a:prstClr val="black"/>
                </a:solidFill>
              </a:rPr>
              <a:t>CNO neutrinos give rise to</a:t>
            </a:r>
          </a:p>
          <a:p>
            <a:pPr lvl="0" algn="ctr"/>
            <a:endParaRPr lang="en-GB" sz="3200" dirty="0">
              <a:solidFill>
                <a:prstClr val="black"/>
              </a:solidFill>
            </a:endParaRPr>
          </a:p>
          <a:p>
            <a:pPr lvl="0" algn="ctr"/>
            <a:r>
              <a:rPr lang="en-GB" sz="3200" dirty="0">
                <a:solidFill>
                  <a:prstClr val="black"/>
                </a:solidFill>
              </a:rPr>
              <a:t>MeV electron recoils (above pp) </a:t>
            </a:r>
          </a:p>
          <a:p>
            <a:pPr lvl="0" algn="ctr"/>
            <a:r>
              <a:rPr lang="en-GB" sz="3200" dirty="0">
                <a:solidFill>
                  <a:prstClr val="black"/>
                </a:solidFill>
              </a:rPr>
              <a:t>&amp;</a:t>
            </a:r>
          </a:p>
          <a:p>
            <a:pPr lvl="0" algn="ctr"/>
            <a:r>
              <a:rPr lang="en-GB" sz="3200" dirty="0" err="1">
                <a:solidFill>
                  <a:prstClr val="black"/>
                </a:solidFill>
              </a:rPr>
              <a:t>keV</a:t>
            </a:r>
            <a:r>
              <a:rPr lang="en-GB" sz="3200" dirty="0">
                <a:solidFill>
                  <a:prstClr val="black"/>
                </a:solidFill>
              </a:rPr>
              <a:t> nuclear recoils (below 8B</a:t>
            </a:r>
            <a:r>
              <a:rPr lang="en-GB" sz="3200" dirty="0" smtClean="0">
                <a:solidFill>
                  <a:prstClr val="black"/>
                </a:solidFill>
              </a:rPr>
              <a:t>)</a:t>
            </a:r>
          </a:p>
          <a:p>
            <a:pPr lvl="0" algn="ctr"/>
            <a:endParaRPr lang="en-GB" sz="3200" dirty="0">
              <a:solidFill>
                <a:prstClr val="black"/>
              </a:solidFill>
            </a:endParaRPr>
          </a:p>
          <a:p>
            <a:pPr lvl="0" algn="ctr"/>
            <a:endParaRPr lang="en-GB" sz="3200" dirty="0" smtClean="0">
              <a:solidFill>
                <a:prstClr val="black"/>
              </a:solidFill>
            </a:endParaRPr>
          </a:p>
          <a:p>
            <a:pPr lvl="0" algn="ctr"/>
            <a:r>
              <a:rPr lang="en-GB" sz="3200" dirty="0" smtClean="0">
                <a:solidFill>
                  <a:prstClr val="black"/>
                </a:solidFill>
              </a:rPr>
              <a:t>Lets start with electron recoils.</a:t>
            </a:r>
            <a:endParaRPr lang="en-GB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39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5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692696"/>
            <a:ext cx="5262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4CB6F0"/>
                </a:solidFill>
              </a:rPr>
              <a:t>s</a:t>
            </a:r>
            <a:r>
              <a:rPr lang="en-GB" sz="3600" dirty="0" smtClean="0">
                <a:solidFill>
                  <a:srgbClr val="4CB6F0"/>
                </a:solidFill>
              </a:rPr>
              <a:t>tart with electron recoils</a:t>
            </a:r>
            <a:endParaRPr lang="en-GB" sz="3600" dirty="0">
              <a:solidFill>
                <a:srgbClr val="4CB6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57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720" y="1637501"/>
            <a:ext cx="7540663" cy="5145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43608" y="692696"/>
            <a:ext cx="7272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dirty="0" smtClean="0">
                <a:solidFill>
                  <a:prstClr val="black"/>
                </a:solidFill>
                <a:latin typeface="Calibri" panose="020F0502020204030204"/>
                <a:cs typeface="+mn-cs"/>
              </a:rPr>
              <a:t>CNO neutrinos would be very difficult for a Xenon like experiment…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dirty="0" smtClean="0">
                <a:solidFill>
                  <a:prstClr val="black"/>
                </a:solidFill>
                <a:latin typeface="Calibri" panose="020F0502020204030204"/>
                <a:cs typeface="+mn-cs"/>
              </a:rPr>
              <a:t>Electron recoils are in a region with a lot of background…</a:t>
            </a:r>
            <a:endParaRPr lang="en-GB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3608" y="228675"/>
            <a:ext cx="67521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FUTURE </a:t>
            </a:r>
            <a:r>
              <a:rPr lang="en-GB" sz="2400" b="1" i="1" dirty="0" smtClean="0"/>
              <a:t>XENON</a:t>
            </a:r>
            <a:r>
              <a:rPr lang="en-GB" sz="2400" dirty="0" smtClean="0"/>
              <a:t> EXPERIMENTS (e.g. Darwin)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71172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992" y="0"/>
            <a:ext cx="451624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5040162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FUTURE </a:t>
            </a:r>
            <a:r>
              <a:rPr lang="en-GB" sz="2400" b="1" i="1" kern="0" dirty="0" smtClean="0">
                <a:solidFill>
                  <a:prstClr val="black"/>
                </a:solidFill>
              </a:rPr>
              <a:t>ARG</a:t>
            </a:r>
            <a:r>
              <a:rPr kumimoji="0" lang="en-GB" sz="24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ON</a:t>
            </a: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EXPERIMENTS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e.g. </a:t>
            </a:r>
            <a:r>
              <a:rPr kumimoji="0" lang="en-GB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Deap</a:t>
            </a:r>
            <a:r>
              <a:rPr kumimoji="0" lang="en-GB" sz="24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3600, already exists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kern="0" dirty="0">
              <a:solidFill>
                <a:prstClr val="black"/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Darkside</a:t>
            </a:r>
            <a:r>
              <a:rPr lang="en-GB" sz="2400" kern="0" dirty="0">
                <a:solidFill>
                  <a:prstClr val="black"/>
                </a:solidFill>
              </a:rPr>
              <a:t> </a:t>
            </a:r>
            <a:r>
              <a:rPr lang="en-GB" sz="2400" kern="0" dirty="0" smtClean="0">
                <a:solidFill>
                  <a:prstClr val="black"/>
                </a:solidFill>
              </a:rPr>
              <a:t>20 tons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0" dirty="0" smtClean="0">
                <a:solidFill>
                  <a:prstClr val="black"/>
                </a:solidFill>
              </a:rPr>
              <a:t>will probably happen.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0" dirty="0" smtClean="0">
                <a:solidFill>
                  <a:prstClr val="black"/>
                </a:solidFill>
              </a:rPr>
              <a:t>Located at Gran </a:t>
            </a:r>
            <a:r>
              <a:rPr lang="en-GB" sz="2400" kern="0" dirty="0" err="1" smtClean="0">
                <a:solidFill>
                  <a:prstClr val="black"/>
                </a:solidFill>
              </a:rPr>
              <a:t>Sasso</a:t>
            </a:r>
            <a:endParaRPr lang="en-GB" sz="2400" kern="0" dirty="0" smtClean="0">
              <a:solidFill>
                <a:prstClr val="black"/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kern="0" dirty="0" smtClean="0">
              <a:solidFill>
                <a:prstClr val="black"/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Argo</a:t>
            </a:r>
            <a:r>
              <a:rPr kumimoji="0" lang="en-GB" sz="24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100 tons  ????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kern="0" baseline="0" dirty="0">
              <a:solidFill>
                <a:prstClr val="black"/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283968" y="764704"/>
            <a:ext cx="1440160" cy="864096"/>
          </a:xfrm>
          <a:prstGeom prst="straightConnector1">
            <a:avLst/>
          </a:prstGeom>
          <a:ln w="50800"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626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990" y="992999"/>
            <a:ext cx="6730020" cy="4872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95731" y="260648"/>
            <a:ext cx="4352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Backgrounds in Liquid Argon Experiment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449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" y="2"/>
            <a:ext cx="2668639" cy="430869"/>
          </a:xfrm>
          <a:prstGeom prst="rect">
            <a:avLst/>
          </a:prstGeom>
          <a:noFill/>
        </p:spPr>
        <p:txBody>
          <a:bodyPr wrap="none" lIns="91420" tIns="45711" rIns="91420" bIns="4571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CH" sz="2200" dirty="0" err="1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Gran</a:t>
            </a:r>
            <a:r>
              <a:rPr lang="fr-CH" sz="22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fr-CH" sz="220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Sasso</a:t>
            </a:r>
            <a:r>
              <a:rPr lang="fr-CH" sz="22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fr-CH" sz="220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mountain</a:t>
            </a:r>
            <a:r>
              <a:rPr lang="fr-CH" sz="22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endParaRPr lang="en-GB" sz="22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D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229"/>
            <a:ext cx="9144000" cy="54435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2"/>
            <a:ext cx="2348488" cy="430869"/>
          </a:xfrm>
          <a:prstGeom prst="rect">
            <a:avLst/>
          </a:prstGeom>
          <a:noFill/>
        </p:spPr>
        <p:txBody>
          <a:bodyPr wrap="none" lIns="91420" tIns="45711" rIns="91420" bIns="4571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CH" sz="2200" dirty="0" err="1" smtClean="0">
                <a:solidFill>
                  <a:srgbClr val="002060"/>
                </a:solidFill>
                <a:latin typeface="+mn-lt"/>
              </a:rPr>
              <a:t>Jinping</a:t>
            </a:r>
            <a:r>
              <a:rPr lang="fr-CH" sz="22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fr-CH" sz="2200" dirty="0" err="1" smtClean="0">
                <a:solidFill>
                  <a:srgbClr val="002060"/>
                </a:solidFill>
                <a:latin typeface="+mn-lt"/>
              </a:rPr>
              <a:t>Laboratory</a:t>
            </a:r>
            <a:r>
              <a:rPr lang="fr-CH" sz="2200" dirty="0" smtClean="0">
                <a:solidFill>
                  <a:srgbClr val="002060"/>
                </a:solidFill>
                <a:latin typeface="+mn-lt"/>
              </a:rPr>
              <a:t> </a:t>
            </a:r>
            <a:endParaRPr lang="en-GB" sz="2200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4038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1" y="-62208"/>
            <a:ext cx="9410891" cy="701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91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529" y="3492829"/>
            <a:ext cx="7575471" cy="33651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-1"/>
            <a:ext cx="7575471" cy="34471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16632"/>
            <a:ext cx="1787083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Gran </a:t>
            </a:r>
            <a:r>
              <a:rPr lang="en-GB" b="1" dirty="0" err="1" smtClean="0"/>
              <a:t>Sasso</a:t>
            </a:r>
            <a:endParaRPr lang="en-GB" b="1" dirty="0" smtClean="0"/>
          </a:p>
          <a:p>
            <a:endParaRPr lang="en-GB" dirty="0"/>
          </a:p>
          <a:p>
            <a:r>
              <a:rPr lang="en-GB" dirty="0" smtClean="0"/>
              <a:t>Radon chain</a:t>
            </a:r>
          </a:p>
          <a:p>
            <a:r>
              <a:rPr lang="en-GB" dirty="0" smtClean="0"/>
              <a:t>Unmeasured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Radon Chain</a:t>
            </a:r>
          </a:p>
          <a:p>
            <a:r>
              <a:rPr lang="en-GB" dirty="0" smtClean="0"/>
              <a:t>Known at 10%</a:t>
            </a:r>
          </a:p>
          <a:p>
            <a:endParaRPr lang="en-GB" dirty="0"/>
          </a:p>
          <a:p>
            <a:r>
              <a:rPr lang="en-GB" b="1" i="1" smtClean="0"/>
              <a:t>1000 ton-yrs</a:t>
            </a:r>
            <a:r>
              <a:rPr lang="en-GB" b="1" i="1" dirty="0" smtClean="0"/>
              <a:t/>
            </a:r>
            <a:br>
              <a:rPr lang="en-GB" b="1" i="1" dirty="0" smtClean="0"/>
            </a:br>
            <a:r>
              <a:rPr lang="en-GB" b="1" i="1" dirty="0" smtClean="0"/>
              <a:t>liquid argon</a:t>
            </a:r>
            <a:endParaRPr lang="en-GB" b="1" i="1" dirty="0" smtClean="0"/>
          </a:p>
          <a:p>
            <a:endParaRPr lang="en-GB" dirty="0"/>
          </a:p>
          <a:p>
            <a:endParaRPr lang="en-GB" dirty="0"/>
          </a:p>
          <a:p>
            <a:r>
              <a:rPr lang="en-GB" b="1" dirty="0" smtClean="0"/>
              <a:t>SNOLAB or Jinping</a:t>
            </a:r>
          </a:p>
          <a:p>
            <a:endParaRPr lang="en-GB" dirty="0"/>
          </a:p>
          <a:p>
            <a:r>
              <a:rPr lang="en-GB" dirty="0" smtClean="0"/>
              <a:t>Radon chain</a:t>
            </a:r>
          </a:p>
          <a:p>
            <a:r>
              <a:rPr lang="en-GB" dirty="0" smtClean="0"/>
              <a:t>Unmeasured</a:t>
            </a:r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Radon Chain</a:t>
            </a:r>
          </a:p>
          <a:p>
            <a:r>
              <a:rPr lang="en-GB" dirty="0" smtClean="0"/>
              <a:t>Known at 10%</a:t>
            </a:r>
          </a:p>
        </p:txBody>
      </p:sp>
    </p:spTree>
    <p:extLst>
      <p:ext uri="{BB962C8B-B14F-4D97-AF65-F5344CB8AC3E}">
        <p14:creationId xmlns:p14="http://schemas.microsoft.com/office/powerpoint/2010/main" val="122748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5808"/>
            <a:ext cx="9144000" cy="38463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19672" y="404664"/>
            <a:ext cx="64193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Arial Rounded MT Bold" panose="020F0704030504030204" pitchFamily="34" charset="0"/>
              </a:rPr>
              <a:t>Summary of Electron Recoil Results</a:t>
            </a:r>
            <a:endParaRPr lang="en-GB" sz="28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14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089" y="0"/>
            <a:ext cx="52138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42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5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63688" y="5517232"/>
            <a:ext cx="59811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smtClean="0">
                <a:solidFill>
                  <a:srgbClr val="FEDA00"/>
                </a:solidFill>
              </a:rPr>
              <a:t>What about Nuclear recoils?</a:t>
            </a:r>
            <a:endParaRPr lang="en-GB" sz="3600">
              <a:solidFill>
                <a:srgbClr val="FEDA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67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239" y="1196752"/>
            <a:ext cx="6702210" cy="49694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63688" y="332656"/>
            <a:ext cx="5825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 Rounded MT Bold" panose="020F0704030504030204" pitchFamily="34" charset="0"/>
              </a:rPr>
              <a:t>CNO Nuclear Recoil Energy Spectrum</a:t>
            </a:r>
            <a:endParaRPr lang="en-GB" sz="24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5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927303"/>
            <a:ext cx="6264696" cy="49538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31840" y="1886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331640" y="327139"/>
            <a:ext cx="6848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 Rounded MT Bold" panose="020F0704030504030204" pitchFamily="34" charset="0"/>
              </a:rPr>
              <a:t>CNO Nuclear Recoil Sensitivity requirements</a:t>
            </a:r>
            <a:endParaRPr lang="en-GB" sz="2400" dirty="0">
              <a:latin typeface="Arial Rounded MT Bold" panose="020F07040305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6093296"/>
            <a:ext cx="8473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Required combination of high target mass and VERY low threshold is challenging!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701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5856" y="188640"/>
            <a:ext cx="26318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latin typeface="Arial Rounded MT Bold" panose="020F0704030504030204" pitchFamily="34" charset="0"/>
              </a:rPr>
              <a:t>Conclusions</a:t>
            </a:r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5576" y="1268760"/>
            <a:ext cx="734481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Current experiment looking for CNO probably can’t see it (</a:t>
            </a:r>
            <a:r>
              <a:rPr lang="en-GB" sz="2000" dirty="0" err="1" smtClean="0"/>
              <a:t>Borexino</a:t>
            </a:r>
            <a:r>
              <a:rPr lang="en-GB" sz="20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Experiment which might be able to see it isn’t looking (SNO+)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Future large argon experiments will be able to see it if they can understand their backgrounds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If current low threshold nuclear recoil experiments could be improved and scaled up they might also see it</a:t>
            </a: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859393" y="4005064"/>
            <a:ext cx="74648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PEOPLE SHOULD TRY HARDER TO LOOK FOR CNO NEUTRINOS</a:t>
            </a:r>
          </a:p>
          <a:p>
            <a:pPr algn="ctr"/>
            <a:endParaRPr lang="en-GB" dirty="0"/>
          </a:p>
          <a:p>
            <a:pPr algn="ctr"/>
            <a:r>
              <a:rPr lang="en-GB" dirty="0" smtClean="0"/>
              <a:t>THE DARK MATTER COMMUNITY MIGHT ONE DAY GET INVOLVED</a:t>
            </a:r>
          </a:p>
          <a:p>
            <a:pPr algn="ctr"/>
            <a:endParaRPr lang="en-GB" dirty="0"/>
          </a:p>
        </p:txBody>
      </p:sp>
      <p:grpSp>
        <p:nvGrpSpPr>
          <p:cNvPr id="9" name="Group 8"/>
          <p:cNvGrpSpPr/>
          <p:nvPr/>
        </p:nvGrpSpPr>
        <p:grpSpPr>
          <a:xfrm>
            <a:off x="155379" y="5085184"/>
            <a:ext cx="8872827" cy="1674134"/>
            <a:chOff x="1631504" y="5064929"/>
            <a:chExt cx="8872827" cy="167413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7889" y="5064929"/>
              <a:ext cx="2778635" cy="167413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2224" y="5105426"/>
              <a:ext cx="2392107" cy="1593143"/>
            </a:xfrm>
            <a:prstGeom prst="rect">
              <a:avLst/>
            </a:prstGeom>
          </p:spPr>
        </p:pic>
        <p:pic>
          <p:nvPicPr>
            <p:cNvPr id="8" name="Picture 2" descr="http://imascientist.org.uk/files/2011/08/STFC2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1504" y="5445224"/>
              <a:ext cx="2895600" cy="676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14828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13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28D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8760"/>
            <a:ext cx="9148939" cy="450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82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200"/>
            <a:ext cx="7182235" cy="67555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44208" y="2420888"/>
            <a:ext cx="26997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Exhibition should run late May 2019 for about 3 months.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701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692696"/>
            <a:ext cx="5334000" cy="27527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7584" y="3789040"/>
            <a:ext cx="712887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This is an art exhibition, it is not a season at the science museum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We will be running constant events evening/lunchtime talks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Would love to come up with some interactive activities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Also need to exhibit parts of old experiments (anything pretty)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We are open to suggestions, less didactic, more playful!!!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I am VERY happy to hear from any of you!!!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994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6" t="18708" r="29753" b="3066"/>
          <a:stretch/>
        </p:blipFill>
        <p:spPr>
          <a:xfrm>
            <a:off x="179513" y="1268760"/>
            <a:ext cx="3672408" cy="36724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9" t="33143" r="6452" b="25822"/>
          <a:stretch/>
        </p:blipFill>
        <p:spPr>
          <a:xfrm>
            <a:off x="3995935" y="1988840"/>
            <a:ext cx="864097" cy="187220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31640" y="332656"/>
            <a:ext cx="66752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</a:rPr>
              <a:t>Helioseismology – vibrational modes of the Sun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8439" y="5729046"/>
            <a:ext cx="8041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By its very nature it samples the speed of sound in the Sun at different depths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0"/>
          <a:stretch/>
        </p:blipFill>
        <p:spPr>
          <a:xfrm>
            <a:off x="5004048" y="931214"/>
            <a:ext cx="3984273" cy="4247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44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1000" y="1071563"/>
            <a:ext cx="6223000" cy="492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extBox 5"/>
          <p:cNvSpPr txBox="1">
            <a:spLocks noChangeArrowheads="1"/>
          </p:cNvSpPr>
          <p:nvPr/>
        </p:nvSpPr>
        <p:spPr bwMode="auto">
          <a:xfrm>
            <a:off x="827088" y="404813"/>
            <a:ext cx="78613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CH">
                <a:solidFill>
                  <a:prstClr val="black"/>
                </a:solidFill>
                <a:latin typeface="Arial Black" pitchFamily="34" charset="0"/>
              </a:rPr>
              <a:t>Equations of stellar structure have solutions which are stars</a:t>
            </a:r>
            <a:endParaRPr lang="en-GB">
              <a:solidFill>
                <a:prstClr val="black"/>
              </a:solidFill>
              <a:latin typeface="Arial Black" pitchFamily="34" charset="0"/>
            </a:endParaRPr>
          </a:p>
        </p:txBody>
      </p:sp>
      <p:pic>
        <p:nvPicPr>
          <p:cNvPr id="1331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88" y="1412776"/>
            <a:ext cx="2862263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9697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7" y="188640"/>
            <a:ext cx="2425909" cy="34563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378" y="68153"/>
            <a:ext cx="3762919" cy="37629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504" y="1398928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PP-chain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6314659" y="1395615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CNO-cycle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011" y="3831072"/>
            <a:ext cx="6012160" cy="30008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444171" y="4227956"/>
            <a:ext cx="16998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DEPENDS ON METALLICITY Z</a:t>
            </a:r>
            <a:endParaRPr lang="en-GB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8316416" y="2636912"/>
            <a:ext cx="288032" cy="1380208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256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1000" y="1071563"/>
            <a:ext cx="6223000" cy="492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extBox 5"/>
          <p:cNvSpPr txBox="1">
            <a:spLocks noChangeArrowheads="1"/>
          </p:cNvSpPr>
          <p:nvPr/>
        </p:nvSpPr>
        <p:spPr bwMode="auto">
          <a:xfrm>
            <a:off x="0" y="230137"/>
            <a:ext cx="92309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CH" sz="24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Equations of </a:t>
            </a:r>
            <a:r>
              <a:rPr lang="fr-CH" sz="2400" dirty="0" err="1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Stellar</a:t>
            </a:r>
            <a:r>
              <a:rPr lang="fr-CH" sz="2400" dirty="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 Structure </a:t>
            </a:r>
            <a:r>
              <a:rPr lang="fr-CH" sz="24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have </a:t>
            </a:r>
            <a:r>
              <a:rPr lang="fr-CH" sz="2400" dirty="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Solutions </a:t>
            </a:r>
            <a:r>
              <a:rPr lang="fr-CH" sz="2400" dirty="0" err="1">
                <a:solidFill>
                  <a:prstClr val="black"/>
                </a:solidFill>
                <a:latin typeface="Arial Rounded MT Bold" panose="020F0704030504030204" pitchFamily="34" charset="0"/>
              </a:rPr>
              <a:t>which</a:t>
            </a:r>
            <a:r>
              <a:rPr lang="fr-CH" sz="24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 are </a:t>
            </a:r>
            <a:r>
              <a:rPr lang="fr-CH" sz="2400" dirty="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Stars</a:t>
            </a:r>
            <a:endParaRPr lang="en-GB" sz="2400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331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88" y="1412776"/>
            <a:ext cx="2862263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961574" y="4259196"/>
            <a:ext cx="28392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</a:rPr>
              <a:t>This kink partially result of</a:t>
            </a:r>
          </a:p>
          <a:p>
            <a:r>
              <a:rPr lang="en-GB" dirty="0" smtClean="0">
                <a:solidFill>
                  <a:prstClr val="black"/>
                </a:solidFill>
              </a:rPr>
              <a:t>change between CNO </a:t>
            </a:r>
          </a:p>
          <a:p>
            <a:r>
              <a:rPr lang="en-GB" dirty="0" smtClean="0">
                <a:solidFill>
                  <a:prstClr val="black"/>
                </a:solidFill>
              </a:rPr>
              <a:t>and PP cycle</a:t>
            </a:r>
            <a:endParaRPr lang="en-GB" dirty="0">
              <a:solidFill>
                <a:prstClr val="black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6032500" y="3902246"/>
            <a:ext cx="699740" cy="462858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901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124744"/>
            <a:ext cx="7524328" cy="51272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89901" y="116632"/>
            <a:ext cx="645567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 smtClean="0"/>
              <a:t>Solar Spectral Abundance</a:t>
            </a:r>
          </a:p>
          <a:p>
            <a:pPr algn="ctr"/>
            <a:r>
              <a:rPr lang="en-GB" dirty="0" smtClean="0"/>
              <a:t>This is taken from </a:t>
            </a:r>
            <a:r>
              <a:rPr lang="en-GB" dirty="0" err="1" smtClean="0"/>
              <a:t>Asplund</a:t>
            </a:r>
            <a:r>
              <a:rPr lang="en-GB" dirty="0" smtClean="0"/>
              <a:t>, </a:t>
            </a:r>
            <a:r>
              <a:rPr lang="en-GB" dirty="0" err="1" smtClean="0"/>
              <a:t>Grevesse</a:t>
            </a:r>
            <a:r>
              <a:rPr lang="en-GB" dirty="0" smtClean="0"/>
              <a:t>, </a:t>
            </a:r>
            <a:r>
              <a:rPr lang="en-GB" dirty="0" err="1" smtClean="0"/>
              <a:t>Sauval</a:t>
            </a:r>
            <a:r>
              <a:rPr lang="en-GB" dirty="0" smtClean="0"/>
              <a:t> and Scott 2009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520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836712"/>
            <a:ext cx="7003737" cy="54926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1040" y="89944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Observed abundances are not consistent with Solar Models which match Helioseismology constraints on speed of sound.</a:t>
            </a:r>
            <a:endParaRPr lang="en-GB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076056" y="2348880"/>
            <a:ext cx="0" cy="1512168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641322" y="2812576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</a:rPr>
              <a:t>Z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4537" y="6245084"/>
            <a:ext cx="8353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As we make conclusions about DM and DE using stars should worry about this.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8225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14933</TotalTime>
  <Words>828</Words>
  <Application>Microsoft Office PowerPoint</Application>
  <PresentationFormat>On-screen Show (4:3)</PresentationFormat>
  <Paragraphs>162</Paragraphs>
  <Slides>37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Aharoni</vt:lpstr>
      <vt:lpstr>Arial</vt:lpstr>
      <vt:lpstr>Arial Black</vt:lpstr>
      <vt:lpstr>Arial Rounded MT Bold</vt:lpstr>
      <vt:lpstr>Calibri</vt:lpstr>
      <vt:lpstr>Calibri Light</vt:lpstr>
      <vt:lpstr>Candara</vt:lpstr>
      <vt:lpstr>Symbol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malc</dc:creator>
  <cp:lastModifiedBy>malcolm</cp:lastModifiedBy>
  <cp:revision>137</cp:revision>
  <dcterms:created xsi:type="dcterms:W3CDTF">2008-06-25T10:18:54Z</dcterms:created>
  <dcterms:modified xsi:type="dcterms:W3CDTF">2018-07-13T12:39:10Z</dcterms:modified>
</cp:coreProperties>
</file>