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38"/>
  </p:notesMasterIdLst>
  <p:handoutMasterIdLst>
    <p:handoutMasterId r:id="rId39"/>
  </p:handoutMasterIdLst>
  <p:sldIdLst>
    <p:sldId id="256" r:id="rId3"/>
    <p:sldId id="349" r:id="rId4"/>
    <p:sldId id="350" r:id="rId5"/>
    <p:sldId id="460" r:id="rId6"/>
    <p:sldId id="444" r:id="rId7"/>
    <p:sldId id="461" r:id="rId8"/>
    <p:sldId id="446" r:id="rId9"/>
    <p:sldId id="447" r:id="rId10"/>
    <p:sldId id="448" r:id="rId11"/>
    <p:sldId id="438" r:id="rId12"/>
    <p:sldId id="458" r:id="rId13"/>
    <p:sldId id="459" r:id="rId14"/>
    <p:sldId id="416" r:id="rId15"/>
    <p:sldId id="474" r:id="rId16"/>
    <p:sldId id="420" r:id="rId17"/>
    <p:sldId id="449" r:id="rId18"/>
    <p:sldId id="417" r:id="rId19"/>
    <p:sldId id="418" r:id="rId20"/>
    <p:sldId id="414" r:id="rId21"/>
    <p:sldId id="471" r:id="rId22"/>
    <p:sldId id="454" r:id="rId23"/>
    <p:sldId id="472" r:id="rId24"/>
    <p:sldId id="352" r:id="rId25"/>
    <p:sldId id="455" r:id="rId26"/>
    <p:sldId id="313" r:id="rId27"/>
    <p:sldId id="334" r:id="rId28"/>
    <p:sldId id="457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0ED"/>
    <a:srgbClr val="800000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7" autoAdjust="0"/>
    <p:restoredTop sz="92826" autoAdjust="0"/>
  </p:normalViewPr>
  <p:slideViewPr>
    <p:cSldViewPr snapToGrid="0">
      <p:cViewPr varScale="1">
        <p:scale>
          <a:sx n="55" d="100"/>
          <a:sy n="55" d="100"/>
        </p:scale>
        <p:origin x="96" y="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06/09/2018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7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8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08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96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5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2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83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”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4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9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96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0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D9A451C3-D056-445B-ADCB-1B4EE632FE2C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endParaRPr lang="fr-FR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113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280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271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B6D3F0C1-98CE-4EB4-884B-C663F14D9025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endParaRPr lang="fr-FR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B6D3F0C1-98CE-4EB4-884B-C663F14D9025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endParaRPr lang="fr-FR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32055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79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62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441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05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authors’ names!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9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26018B67-5886-4CA6-9BE9-66600119C498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defTabSz="414715" eaLnBrk="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98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25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6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7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5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2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79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96961" y="816566"/>
            <a:ext cx="1105920" cy="82952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Gascon-Shotkin HCP2012 University of Tokyo November 18-20 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527-53DF-4270-A53E-A4FB039F37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96961" y="816566"/>
            <a:ext cx="1105920" cy="82952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Gascon-Shotkin HCP2012 University of Tokyo November 18-20 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527-53DF-4270-A53E-A4FB039F37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8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7388"/>
          <a:stretch>
            <a:fillRect/>
          </a:stretch>
        </p:blipFill>
        <p:spPr bwMode="auto">
          <a:xfrm>
            <a:off x="1132800" y="6"/>
            <a:ext cx="913920" cy="7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96961" y="816566"/>
            <a:ext cx="1105920" cy="82952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Gascon-Shotkin HCP2012 University of Tokyo November 18-20 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527-53DF-4270-A53E-A4FB039F37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06/09/2018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06/09/2018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06/09/2018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06/09/2018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7" y="273629"/>
            <a:ext cx="10838399" cy="104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7" y="1604330"/>
            <a:ext cx="10838399" cy="47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8642" y="6499408"/>
            <a:ext cx="69695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34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None/>
              <a:defRPr/>
            </a:pPr>
            <a:endParaRPr lang="en-GB" sz="1400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305606" y="6591575"/>
            <a:ext cx="9667201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34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None/>
              <a:defRPr/>
            </a:pPr>
            <a:r>
              <a:rPr lang="en-US" sz="1400"/>
              <a:t>S. Gascon-Shotkin HCP2012 University of Tokyo November 18-20  2012</a:t>
            </a:r>
            <a:endParaRPr lang="en-GB" sz="1400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1631366" y="6591575"/>
            <a:ext cx="474241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34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None/>
              <a:defRPr/>
            </a:pPr>
            <a:fld id="{A7B32B8A-CCD2-432F-BB9A-271F00A2DFF2}" type="slidenum">
              <a:rPr lang="en-GB" sz="1400"/>
              <a:pPr defTabSz="449263" fontAlgn="base" hangingPunct="0">
                <a:spcBef>
                  <a:spcPct val="0"/>
                </a:spcBef>
                <a:spcAft>
                  <a:spcPct val="0"/>
                </a:spcAft>
                <a:buSzPct val="45000"/>
                <a:buFont typeface="Wingdings" pitchFamily="2" charset="2"/>
                <a:buNone/>
                <a:defRPr/>
              </a:pPr>
              <a:t>‹N°›</a:t>
            </a:fld>
            <a:endParaRPr lang="en-GB" sz="140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" y="-33124"/>
            <a:ext cx="1102080" cy="82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r="14650"/>
          <a:stretch>
            <a:fillRect/>
          </a:stretch>
        </p:blipFill>
        <p:spPr bwMode="auto">
          <a:xfrm>
            <a:off x="11608320" y="-33119"/>
            <a:ext cx="583680" cy="4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5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86" y="-15841"/>
            <a:ext cx="973441" cy="43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07" y="423404"/>
            <a:ext cx="1583999" cy="3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FFFF"/>
          </a:solidFill>
          <a:latin typeface="Arial" pitchFamily="34" charset="0"/>
        </a:defRPr>
      </a:lvl9pPr>
    </p:titleStyle>
    <p:bodyStyle>
      <a:lvl1pPr marL="323850" indent="-288925" algn="l" defTabSz="449263" rtl="0" eaLnBrk="0" fontAlgn="base" hangingPunct="0">
        <a:spcBef>
          <a:spcPct val="0"/>
        </a:spcBef>
        <a:spcAft>
          <a:spcPts val="1425"/>
        </a:spcAft>
        <a:buClr>
          <a:srgbClr val="FFFFFF"/>
        </a:buClr>
        <a:buSzPct val="45000"/>
        <a:buFont typeface="Wingdings" pitchFamily="2" charset="2"/>
        <a:buChar char="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55650" indent="-228600" algn="l" defTabSz="449263" rtl="0" eaLnBrk="0" fontAlgn="base" hangingPunct="0">
        <a:spcBef>
          <a:spcPct val="0"/>
        </a:spcBef>
        <a:spcAft>
          <a:spcPts val="1138"/>
        </a:spcAft>
        <a:buClr>
          <a:srgbClr val="FFFFFF"/>
        </a:buClr>
        <a:buSzPct val="75000"/>
        <a:buFont typeface="Symbol" pitchFamily="18" charset="2"/>
        <a:buChar char=""/>
        <a:defRPr sz="2800">
          <a:solidFill>
            <a:srgbClr val="FFFFFF"/>
          </a:solidFill>
          <a:latin typeface="+mn-lt"/>
        </a:defRPr>
      </a:lvl2pPr>
      <a:lvl3pPr marL="1187450" indent="-141288" algn="l" defTabSz="449263" rtl="0" eaLnBrk="0" fontAlgn="base" hangingPunct="0">
        <a:spcBef>
          <a:spcPct val="0"/>
        </a:spcBef>
        <a:spcAft>
          <a:spcPts val="850"/>
        </a:spcAft>
        <a:buClr>
          <a:srgbClr val="FFFFFF"/>
        </a:buClr>
        <a:buSzPct val="45000"/>
        <a:buFont typeface="Wingdings" pitchFamily="2" charset="2"/>
        <a:buChar char=""/>
        <a:defRPr sz="2400">
          <a:solidFill>
            <a:srgbClr val="FFFFFF"/>
          </a:solidFill>
          <a:latin typeface="+mn-lt"/>
        </a:defRPr>
      </a:lvl3pPr>
      <a:lvl4pPr marL="1619250" indent="-115888" algn="l" defTabSz="449263" rtl="0" eaLnBrk="0" fontAlgn="base" hangingPunct="0">
        <a:spcBef>
          <a:spcPct val="0"/>
        </a:spcBef>
        <a:spcAft>
          <a:spcPts val="575"/>
        </a:spcAft>
        <a:buClr>
          <a:srgbClr val="FFFFFF"/>
        </a:buClr>
        <a:buSzPct val="75000"/>
        <a:buFont typeface="Symbol" pitchFamily="18" charset="2"/>
        <a:buChar char=""/>
        <a:defRPr sz="2000">
          <a:solidFill>
            <a:srgbClr val="FFFFFF"/>
          </a:solidFill>
          <a:latin typeface="+mn-lt"/>
        </a:defRPr>
      </a:lvl4pPr>
      <a:lvl5pPr marL="2057400" indent="-193675" algn="l" defTabSz="449263" rtl="0" eaLnBrk="0" fontAlgn="base" hangingPunct="0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5pPr>
      <a:lvl6pPr marL="25146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6pPr>
      <a:lvl7pPr marL="29718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7pPr>
      <a:lvl8pPr marL="34290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8pPr>
      <a:lvl9pPr marL="3886200" indent="-193675" algn="l" defTabSz="449263" rtl="0" fontAlgn="base"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itchFamily="2" charset="2"/>
        <a:buChar char=""/>
        <a:defRPr sz="2000">
          <a:solidFill>
            <a:srgbClr val="FFFFF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10" Type="http://schemas.openxmlformats.org/officeDocument/2006/relationships/image" Target="../media/image37.emf"/><Relationship Id="rId4" Type="http://schemas.openxmlformats.org/officeDocument/2006/relationships/image" Target="../media/image11.jpeg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11" Type="http://schemas.microsoft.com/office/2007/relationships/hdphoto" Target="../media/hdphoto1.wdp"/><Relationship Id="rId5" Type="http://schemas.openxmlformats.org/officeDocument/2006/relationships/image" Target="../media/image39.emf"/><Relationship Id="rId10" Type="http://schemas.openxmlformats.org/officeDocument/2006/relationships/image" Target="../media/image11.jpeg"/><Relationship Id="rId4" Type="http://schemas.openxmlformats.org/officeDocument/2006/relationships/image" Target="../media/image38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6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1.jpeg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11.jpe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microsoft.com/office/2007/relationships/hdphoto" Target="../media/hdphoto1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jpeg"/><Relationship Id="rId7" Type="http://schemas.openxmlformats.org/officeDocument/2006/relationships/image" Target="../media/image9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microsoft.com/office/2007/relationships/hdphoto" Target="../media/hdphoto1.wdp"/><Relationship Id="rId9" Type="http://schemas.openxmlformats.org/officeDocument/2006/relationships/image" Target="../media/image9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microsoft.com/office/2007/relationships/hdphoto" Target="../media/hdphoto1.wdp"/><Relationship Id="rId3" Type="http://schemas.openxmlformats.org/officeDocument/2006/relationships/image" Target="../media/image88.png"/><Relationship Id="rId7" Type="http://schemas.openxmlformats.org/officeDocument/2006/relationships/image" Target="../media/image89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1.png"/><Relationship Id="rId10" Type="http://schemas.openxmlformats.org/officeDocument/2006/relationships/image" Target="../media/image97.png"/><Relationship Id="rId4" Type="http://schemas.openxmlformats.org/officeDocument/2006/relationships/image" Target="../media/image94.png"/><Relationship Id="rId9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59780" y="3495451"/>
            <a:ext cx="987244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 GASCON-SHOTKIN</a:t>
            </a:r>
          </a:p>
          <a:p>
            <a:pPr algn="ctr"/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 Lyon (IN2P3-CNRS)/Université Claude Bernard Lyon </a:t>
            </a:r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5315" y="5620261"/>
            <a:ext cx="60960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IRN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Terascale</a:t>
            </a:r>
            <a:endParaRPr lang="fr-F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IPPP Durham (UK)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2018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3" y="54677"/>
            <a:ext cx="1219200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Low-mass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diphoton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searches in ATLAS and CMS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based on:          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endParaRPr lang="en-GB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62" y="1857304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98" y="1857304"/>
            <a:ext cx="831567" cy="95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408470" y="4592917"/>
            <a:ext cx="1309689" cy="936624"/>
            <a:chOff x="7036801" y="2731259"/>
            <a:chExt cx="1309689" cy="936624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7863890" y="273125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02" y="275030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801" y="3234495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26" y="5198980"/>
            <a:ext cx="2296502" cy="1567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70" y="5581618"/>
            <a:ext cx="2361905" cy="761904"/>
          </a:xfrm>
          <a:prstGeom prst="rect">
            <a:avLst/>
          </a:prstGeom>
          <a:solidFill>
            <a:schemeClr val="bg1">
              <a:alpha val="54000"/>
            </a:schemeClr>
          </a:solidFill>
          <a:ln cmpd="sng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884520" y="1857304"/>
            <a:ext cx="2607060" cy="4001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CMS-PAS-HIG-17-013 *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9407" y="1865961"/>
            <a:ext cx="2653290" cy="4001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19407" y="2294479"/>
            <a:ext cx="2570447" cy="400110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922" y="2411524"/>
            <a:ext cx="21691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GB" sz="1600" b="1" dirty="0" smtClean="0">
                <a:solidFill>
                  <a:srgbClr val="03C0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1 (2012): 19.7 fb-1</a:t>
            </a:r>
          </a:p>
          <a:p>
            <a:pPr lvl="0" algn="ctr"/>
            <a:r>
              <a:rPr lang="en-GB" sz="1600" b="1" dirty="0" smtClean="0">
                <a:solidFill>
                  <a:srgbClr val="03C0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2 (2016): 35.9 fb-1 </a:t>
            </a:r>
          </a:p>
          <a:p>
            <a:pPr lvl="0" algn="ctr"/>
            <a:r>
              <a:rPr lang="en-GB" sz="1600" b="1" dirty="0" smtClean="0">
                <a:solidFill>
                  <a:srgbClr val="03C0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+combination</a:t>
            </a:r>
            <a:endParaRPr lang="en-GB" sz="1600" b="1" dirty="0">
              <a:solidFill>
                <a:srgbClr val="03C0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65464" y="2725588"/>
            <a:ext cx="258436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GB" sz="1600" b="1" dirty="0" smtClean="0">
                <a:solidFill>
                  <a:srgbClr val="03C0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1 (2012): 20.3 fb-1</a:t>
            </a:r>
          </a:p>
          <a:p>
            <a:pPr lvl="0" algn="ctr"/>
            <a:r>
              <a:rPr lang="en-GB" sz="1600" b="1" dirty="0" smtClean="0">
                <a:solidFill>
                  <a:srgbClr val="03C0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2 (2016+2017): 80 fb-1 </a:t>
            </a:r>
            <a:endParaRPr lang="en-GB" sz="1600" b="1" dirty="0">
              <a:solidFill>
                <a:srgbClr val="03C0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1028" y="2856074"/>
            <a:ext cx="1597425" cy="584775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Supersedes</a:t>
            </a:r>
            <a:endParaRPr kumimoji="0" lang="fr-FR" sz="16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CMS-PAS-14-037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96666" y="3507929"/>
            <a:ext cx="16433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GB" sz="1200" b="1" dirty="0" smtClean="0">
                <a:solidFill>
                  <a:srgbClr val="03C0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1 (2012): 19.7 fb-1</a:t>
            </a:r>
          </a:p>
        </p:txBody>
      </p:sp>
    </p:spTree>
    <p:extLst>
      <p:ext uri="{BB962C8B-B14F-4D97-AF65-F5344CB8AC3E}">
        <p14:creationId xmlns:p14="http://schemas.microsoft.com/office/powerpoint/2010/main" val="339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Background Modeling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33" y="1043550"/>
            <a:ext cx="4541520" cy="4358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52" y="1056502"/>
            <a:ext cx="4541520" cy="435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24917" y="500575"/>
            <a:ext cx="1943674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410296" y="5431050"/>
            <a:ext cx="9127216" cy="464236"/>
          </a:xfrm>
        </p:spPr>
        <p:txBody>
          <a:bodyPr>
            <a:noAutofit/>
          </a:bodyPr>
          <a:lstStyle/>
          <a:p>
            <a:r>
              <a:rPr lang="it-IT" sz="2200" dirty="0" smtClean="0">
                <a:sym typeface="Wingdings" panose="05000000000000000000" pitchFamily="2" charset="2"/>
              </a:rPr>
              <a:t>2012: Explicit test to determine if model bias acceptable (pull of </a:t>
            </a:r>
            <a:r>
              <a:rPr lang="it-IT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m </a:t>
            </a:r>
            <a:r>
              <a:rPr lang="it-IT" sz="2200" dirty="0" smtClean="0">
                <a:sym typeface="Wingdings" panose="05000000000000000000" pitchFamily="2" charset="2"/>
              </a:rPr>
              <a:t>&lt;0.14)  2016:  Choice of background function is discrete parameter in lh fit to data, systematic error associated with each possible choice (discrete profiling or ‘envelope’ method) </a:t>
            </a:r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-106327" y="1016952"/>
            <a:ext cx="3293363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Background Model:  Sum of polynomial (chosen from 4 families) + double Crystal Ball (DCB) function for relic </a:t>
            </a:r>
            <a:r>
              <a:rPr lang="en-US" sz="2200" dirty="0" err="1" smtClean="0">
                <a:sym typeface="Wingdings" panose="05000000000000000000" pitchFamily="2" charset="2"/>
              </a:rPr>
              <a:t>Zee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Chosen polynomials: 2012:  4</a:t>
            </a:r>
            <a:r>
              <a:rPr lang="en-US" sz="2200" baseline="30000" dirty="0" smtClean="0">
                <a:sym typeface="Wingdings" panose="05000000000000000000" pitchFamily="2" charset="2"/>
              </a:rPr>
              <a:t>th</a:t>
            </a:r>
            <a:r>
              <a:rPr lang="en-US" sz="2200" dirty="0" smtClean="0">
                <a:sym typeface="Wingdings" panose="05000000000000000000" pitchFamily="2" charset="2"/>
              </a:rPr>
              <a:t> (5</a:t>
            </a:r>
            <a:r>
              <a:rPr lang="en-US" sz="2200" baseline="30000" dirty="0" smtClean="0">
                <a:sym typeface="Wingdings" panose="05000000000000000000" pitchFamily="2" charset="2"/>
              </a:rPr>
              <a:t>th</a:t>
            </a:r>
            <a:r>
              <a:rPr lang="en-US" sz="2200" dirty="0" smtClean="0">
                <a:sym typeface="Wingdings" panose="05000000000000000000" pitchFamily="2" charset="2"/>
              </a:rPr>
              <a:t>) order Bernstein polynomial for class 0 (1-3), 2016: 3d order sum of exponentials (classes 0,2), 1</a:t>
            </a:r>
            <a:r>
              <a:rPr lang="en-US" sz="2200" baseline="30000" dirty="0" smtClean="0">
                <a:sym typeface="Wingdings" panose="05000000000000000000" pitchFamily="2" charset="2"/>
              </a:rPr>
              <a:t>st</a:t>
            </a:r>
            <a:r>
              <a:rPr lang="en-US" sz="2200" dirty="0" smtClean="0">
                <a:sym typeface="Wingdings" panose="05000000000000000000" pitchFamily="2" charset="2"/>
              </a:rPr>
              <a:t>-order power law (class1)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DCB: shape parameters from MC ‘double-fake’ events, syst. uncertainty from ‘single-fake’ events, normalization floating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177544" y="6675437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 Modeling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106327" y="1050819"/>
            <a:ext cx="4226771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Background Model:  Sum of polynomial ( 2012: Landau + </a:t>
            </a:r>
            <a:r>
              <a:rPr lang="en-US" sz="2200" dirty="0" err="1" smtClean="0">
                <a:sym typeface="Wingdings" panose="05000000000000000000" pitchFamily="2" charset="2"/>
              </a:rPr>
              <a:t>exp</a:t>
            </a:r>
            <a:r>
              <a:rPr lang="en-US" sz="2200" dirty="0" smtClean="0">
                <a:sym typeface="Wingdings" panose="05000000000000000000" pitchFamily="2" charset="2"/>
              </a:rPr>
              <a:t>; 2016-2017: chosen from Fermi-Dirac, Bernstein, Landau, Landau + </a:t>
            </a:r>
            <a:r>
              <a:rPr lang="en-US" sz="2200" dirty="0" err="1" smtClean="0">
                <a:sym typeface="Wingdings" panose="05000000000000000000" pitchFamily="2" charset="2"/>
              </a:rPr>
              <a:t>exp</a:t>
            </a:r>
            <a:r>
              <a:rPr lang="en-US" sz="2200" dirty="0" smtClean="0">
                <a:sym typeface="Wingdings" panose="05000000000000000000" pitchFamily="2" charset="2"/>
              </a:rPr>
              <a:t>) + double Crystal Ball (DCB) function for relic </a:t>
            </a:r>
            <a:r>
              <a:rPr lang="en-US" sz="2200" dirty="0" err="1" smtClean="0">
                <a:sym typeface="Wingdings" panose="05000000000000000000" pitchFamily="2" charset="2"/>
              </a:rPr>
              <a:t>Zee</a:t>
            </a:r>
            <a:r>
              <a:rPr lang="en-US" sz="2200" dirty="0" smtClean="0">
                <a:sym typeface="Wingdings" panose="05000000000000000000" pitchFamily="2" charset="2"/>
              </a:rPr>
              <a:t> component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DCB shape: Transformation (2012: Smirnov on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E</a:t>
            </a:r>
            <a:r>
              <a:rPr lang="en-US" sz="2200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r>
              <a:rPr lang="en-US" sz="220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en-US" sz="220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sz="2200" smtClean="0">
                <a:sym typeface="Wingdings" panose="05000000000000000000" pitchFamily="2" charset="2"/>
              </a:rPr>
              <a:t>, </a:t>
            </a:r>
            <a:r>
              <a:rPr lang="en-US" sz="2200" dirty="0" smtClean="0">
                <a:sym typeface="Wingdings" panose="05000000000000000000" pitchFamily="2" charset="2"/>
              </a:rPr>
              <a:t>2016-2017</a:t>
            </a:r>
            <a:r>
              <a:rPr lang="en-US" sz="2200" dirty="0" smtClean="0">
                <a:sym typeface="Wingdings" panose="05000000000000000000" pitchFamily="2" charset="2"/>
              </a:rPr>
              <a:t>:  Smirnov </a:t>
            </a:r>
            <a:r>
              <a:rPr lang="en-US" sz="2200" dirty="0" smtClean="0">
                <a:sym typeface="Wingdings" panose="05000000000000000000" pitchFamily="2" charset="2"/>
              </a:rPr>
              <a:t>on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200" baseline="-25000" dirty="0" smtClean="0">
                <a:solidFill>
                  <a:prstClr val="black"/>
                </a:solidFill>
                <a:sym typeface="Wingdings" panose="05000000000000000000" pitchFamily="2" charset="2"/>
              </a:rPr>
              <a:t>ee</a:t>
            </a:r>
            <a:r>
              <a:rPr lang="en-US" sz="2200" dirty="0" smtClean="0">
                <a:sym typeface="Wingdings" panose="05000000000000000000" pitchFamily="2" charset="2"/>
              </a:rPr>
              <a:t>) </a:t>
            </a:r>
            <a:r>
              <a:rPr lang="en-US" sz="2200" dirty="0" smtClean="0">
                <a:sym typeface="Wingdings" panose="05000000000000000000" pitchFamily="2" charset="2"/>
              </a:rPr>
              <a:t>applied to generic Zee MC </a:t>
            </a:r>
            <a:r>
              <a:rPr lang="en-US" sz="2200" dirty="0" err="1" smtClean="0">
                <a:sym typeface="Wingdings" panose="05000000000000000000" pitchFamily="2" charset="2"/>
              </a:rPr>
              <a:t>eventsmatch</a:t>
            </a:r>
            <a:r>
              <a:rPr lang="en-US" sz="2200" dirty="0" smtClean="0">
                <a:sym typeface="Wingdings" panose="05000000000000000000" pitchFamily="2" charset="2"/>
              </a:rPr>
              <a:t> ‘double-fake MC events, resulting template fit to Zee data to extract shape parameters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DCB normalization fixed from fake rates (</a:t>
            </a:r>
            <a:r>
              <a:rPr lang="en-US" sz="2200" dirty="0" err="1" smtClean="0">
                <a:sym typeface="Wingdings" panose="05000000000000000000" pitchFamily="2" charset="2"/>
              </a:rPr>
              <a:t>e</a:t>
            </a:r>
            <a:r>
              <a:rPr lang="en-US" sz="2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200" dirty="0" smtClean="0">
                <a:sym typeface="Wingdings" panose="05000000000000000000" pitchFamily="2" charset="2"/>
              </a:rPr>
              <a:t>/</a:t>
            </a:r>
            <a:r>
              <a:rPr lang="en-US" sz="2200" dirty="0" err="1" smtClean="0">
                <a:sym typeface="Wingdings" panose="05000000000000000000" pitchFamily="2" charset="2"/>
              </a:rPr>
              <a:t>ee</a:t>
            </a:r>
            <a:r>
              <a:rPr lang="en-US" sz="2200" dirty="0" smtClean="0">
                <a:sym typeface="Wingdings" panose="05000000000000000000" pitchFamily="2" charset="2"/>
              </a:rPr>
              <a:t> pairs) in Zee data for 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2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1,2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in each class, </a:t>
            </a:r>
            <a:r>
              <a:rPr lang="en-US" sz="2200" dirty="0" err="1" smtClean="0">
                <a:sym typeface="Wingdings" panose="05000000000000000000" pitchFamily="2" charset="2"/>
              </a:rPr>
              <a:t>reactualized</a:t>
            </a:r>
            <a:r>
              <a:rPr lang="en-US" sz="2200" dirty="0" smtClean="0">
                <a:sym typeface="Wingdings" panose="05000000000000000000" pitchFamily="2" charset="2"/>
              </a:rPr>
              <a:t> for Run 2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68" y="906471"/>
            <a:ext cx="4146995" cy="29944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56" y="924556"/>
            <a:ext cx="4146995" cy="299447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45512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03970" y="604210"/>
            <a:ext cx="2097177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4" descr="https://atlas.web.cern.ch/Atlas/GROUPS/PHYSICS/PAPERS/HIGG-2014-04/figaux_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9" y="3847402"/>
            <a:ext cx="4051403" cy="29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734696" y="4828725"/>
            <a:ext cx="2217274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43179" y="663990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 Modeling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34223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82" y="970767"/>
            <a:ext cx="4593431" cy="57507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82909" y="573231"/>
            <a:ext cx="2097177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lum bright="-20000" contrast="36000"/>
          </a:blip>
          <a:stretch>
            <a:fillRect/>
          </a:stretch>
        </p:blipFill>
        <p:spPr>
          <a:xfrm>
            <a:off x="3737313" y="1111310"/>
            <a:ext cx="4179600" cy="2370040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-106326" y="1050819"/>
            <a:ext cx="3954456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Background Model:  Sum of polynomial ( 2012: Landau + </a:t>
            </a:r>
            <a:r>
              <a:rPr lang="en-US" sz="2200" dirty="0" err="1" smtClean="0">
                <a:sym typeface="Wingdings" panose="05000000000000000000" pitchFamily="2" charset="2"/>
              </a:rPr>
              <a:t>exp</a:t>
            </a:r>
            <a:r>
              <a:rPr lang="en-US" sz="2200" dirty="0" smtClean="0">
                <a:sym typeface="Wingdings" panose="05000000000000000000" pitchFamily="2" charset="2"/>
              </a:rPr>
              <a:t>; 2016-2017: chosen from Fermi-Dirac, Bernstein, Landau, Landau + </a:t>
            </a:r>
            <a:r>
              <a:rPr lang="en-US" sz="2200" dirty="0" err="1" smtClean="0">
                <a:sym typeface="Wingdings" panose="05000000000000000000" pitchFamily="2" charset="2"/>
              </a:rPr>
              <a:t>exp</a:t>
            </a:r>
            <a:r>
              <a:rPr lang="en-US" sz="2200" dirty="0" smtClean="0">
                <a:sym typeface="Wingdings" panose="05000000000000000000" pitchFamily="2" charset="2"/>
              </a:rPr>
              <a:t>) + double Crystal Ball (DCB) function for relic </a:t>
            </a:r>
            <a:r>
              <a:rPr lang="en-US" sz="2200" dirty="0" err="1" smtClean="0">
                <a:sym typeface="Wingdings" panose="05000000000000000000" pitchFamily="2" charset="2"/>
              </a:rPr>
              <a:t>Zee</a:t>
            </a:r>
            <a:r>
              <a:rPr lang="en-US" sz="2200" dirty="0" smtClean="0">
                <a:sym typeface="Wingdings" panose="05000000000000000000" pitchFamily="2" charset="2"/>
              </a:rPr>
              <a:t> component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Chosen </a:t>
            </a:r>
            <a:r>
              <a:rPr lang="en-US" sz="2200" dirty="0">
                <a:sym typeface="Wingdings" panose="05000000000000000000" pitchFamily="2" charset="2"/>
              </a:rPr>
              <a:t>polynomials: 2012:  Landau + </a:t>
            </a:r>
            <a:r>
              <a:rPr lang="en-US" sz="2200" dirty="0" err="1" smtClean="0">
                <a:sym typeface="Wingdings" panose="05000000000000000000" pitchFamily="2" charset="2"/>
              </a:rPr>
              <a:t>exp</a:t>
            </a:r>
            <a:r>
              <a:rPr lang="en-US" sz="2200" dirty="0" smtClean="0">
                <a:sym typeface="Wingdings" panose="05000000000000000000" pitchFamily="2" charset="2"/>
              </a:rPr>
              <a:t>; 2016-2017:  Landau + </a:t>
            </a:r>
            <a:r>
              <a:rPr lang="en-US" sz="2200" dirty="0" err="1" smtClean="0">
                <a:sym typeface="Wingdings" panose="05000000000000000000" pitchFamily="2" charset="2"/>
              </a:rPr>
              <a:t>exp</a:t>
            </a:r>
            <a:r>
              <a:rPr lang="en-US" sz="2200" dirty="0" smtClean="0">
                <a:sym typeface="Wingdings" panose="05000000000000000000" pitchFamily="2" charset="2"/>
              </a:rPr>
              <a:t> (UU,CU), 5</a:t>
            </a:r>
            <a:r>
              <a:rPr lang="en-US" sz="2200" baseline="30000" dirty="0" smtClean="0">
                <a:sym typeface="Wingdings" panose="05000000000000000000" pitchFamily="2" charset="2"/>
              </a:rPr>
              <a:t>th</a:t>
            </a:r>
            <a:r>
              <a:rPr lang="en-US" sz="2200" dirty="0" smtClean="0">
                <a:sym typeface="Wingdings" panose="05000000000000000000" pitchFamily="2" charset="2"/>
              </a:rPr>
              <a:t> order Bernstein (CC), fitted </a:t>
            </a:r>
            <a:r>
              <a:rPr lang="en-US" sz="2200" dirty="0">
                <a:sym typeface="Wingdings" panose="05000000000000000000" pitchFamily="2" charset="2"/>
              </a:rPr>
              <a:t>on </a:t>
            </a:r>
            <a:r>
              <a:rPr lang="en-US" sz="2200" dirty="0" smtClean="0">
                <a:sym typeface="Wingdings" panose="05000000000000000000" pitchFamily="2" charset="2"/>
              </a:rPr>
              <a:t>data with normalization and </a:t>
            </a:r>
            <a:r>
              <a:rPr lang="en-US" sz="2200" dirty="0">
                <a:sym typeface="Wingdings" panose="05000000000000000000" pitchFamily="2" charset="2"/>
              </a:rPr>
              <a:t>function parameters </a:t>
            </a:r>
            <a:r>
              <a:rPr lang="en-US" sz="2200" dirty="0" smtClean="0">
                <a:sym typeface="Wingdings" panose="05000000000000000000" pitchFamily="2" charset="2"/>
              </a:rPr>
              <a:t>free</a:t>
            </a:r>
          </a:p>
          <a:p>
            <a:r>
              <a:rPr lang="en-US" sz="2200" dirty="0">
                <a:sym typeface="Wingdings" panose="05000000000000000000" pitchFamily="2" charset="2"/>
              </a:rPr>
              <a:t>2012:  Require signal yield bias &lt;20% stat uncertainty on fitted signal yield for background-only spectrum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737313" y="3753976"/>
            <a:ext cx="3773200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2016-2017: Choose model with smallest spurious signal in </a:t>
            </a:r>
            <a:r>
              <a:rPr lang="en-US" sz="2200" dirty="0" err="1" smtClean="0">
                <a:sym typeface="Wingdings" panose="05000000000000000000" pitchFamily="2" charset="2"/>
              </a:rPr>
              <a:t>signal+background</a:t>
            </a:r>
            <a:r>
              <a:rPr lang="en-US" sz="2200" dirty="0" smtClean="0">
                <a:sym typeface="Wingdings" panose="05000000000000000000" pitchFamily="2" charset="2"/>
              </a:rPr>
              <a:t> fit to background-only template with components from MC; fractions determined from a 2D sideband method (developed for </a:t>
            </a:r>
            <a:r>
              <a:rPr lang="en-US" sz="2200" dirty="0" err="1" smtClean="0">
                <a:sym typeface="Wingdings" panose="05000000000000000000" pitchFamily="2" charset="2"/>
              </a:rPr>
              <a:t>diphoton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xs</a:t>
            </a:r>
            <a:r>
              <a:rPr lang="en-US" sz="2200" dirty="0" smtClean="0">
                <a:sym typeface="Wingdings" panose="05000000000000000000" pitchFamily="2" charset="2"/>
              </a:rPr>
              <a:t> measurements)</a:t>
            </a: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43179" y="66286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Systematic Uncertainties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128" y="3694721"/>
            <a:ext cx="1943674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617051" y="1199833"/>
            <a:ext cx="2877180" cy="677418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DCB systematics dominated by normalization uncertainty (9-21%)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0" y="1073710"/>
            <a:ext cx="3691890" cy="2569845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11324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40" y="1047637"/>
            <a:ext cx="3636645" cy="25660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39176" y="510362"/>
            <a:ext cx="2097177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6383040" y="4244770"/>
            <a:ext cx="5868730" cy="677418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Uncertainties in shape of photon id BDT distribution, per-photon energy resolution: variations in signal efficiencies &lt;15%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Uncertainties in signal acceptance from scale variations &lt;8%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lum bright="-20000" contrast="36000"/>
          </a:blip>
          <a:stretch>
            <a:fillRect/>
          </a:stretch>
        </p:blipFill>
        <p:spPr>
          <a:xfrm>
            <a:off x="334689" y="4776082"/>
            <a:ext cx="5878531" cy="898415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3698251" y="1269455"/>
            <a:ext cx="2384989" cy="677418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Spurious signal systematic dominant except in </a:t>
            </a:r>
            <a:r>
              <a:rPr lang="en-US" sz="2200" dirty="0" err="1" smtClean="0">
                <a:sym typeface="Wingdings" panose="05000000000000000000" pitchFamily="2" charset="2"/>
              </a:rPr>
              <a:t>nbd</a:t>
            </a:r>
            <a:r>
              <a:rPr lang="en-US" sz="2200" dirty="0" smtClean="0">
                <a:sym typeface="Wingdings" panose="05000000000000000000" pitchFamily="2" charset="2"/>
              </a:rPr>
              <a:t> of </a:t>
            </a:r>
            <a:r>
              <a:rPr lang="en-US" sz="2200" dirty="0" err="1" smtClean="0">
                <a:sym typeface="Wingdings" panose="05000000000000000000" pitchFamily="2" charset="2"/>
              </a:rPr>
              <a:t>m</a:t>
            </a:r>
            <a:r>
              <a:rPr lang="en-US" sz="2200" baseline="-25000" dirty="0" err="1" smtClean="0">
                <a:sym typeface="Wingdings" panose="05000000000000000000" pitchFamily="2" charset="2"/>
              </a:rPr>
              <a:t>Z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lum bright="-20000" contrast="36000"/>
          </a:blip>
          <a:stretch>
            <a:fillRect/>
          </a:stretch>
        </p:blipFill>
        <p:spPr>
          <a:xfrm>
            <a:off x="334689" y="5949422"/>
            <a:ext cx="5905621" cy="716030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69124" y="4215476"/>
            <a:ext cx="5868730" cy="677418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Uncertainties in DCB shape parameters 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m 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425309" y="6673771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3726472" y="2663632"/>
            <a:ext cx="2674327" cy="677418"/>
          </a:xfrm>
        </p:spPr>
        <p:txBody>
          <a:bodyPr>
            <a:noAutofit/>
          </a:bodyPr>
          <a:lstStyle/>
          <a:p>
            <a:r>
              <a:rPr lang="en-US" sz="2200" dirty="0">
                <a:sym typeface="Wingdings" panose="05000000000000000000" pitchFamily="2" charset="2"/>
              </a:rPr>
              <a:t>S</a:t>
            </a:r>
            <a:r>
              <a:rPr lang="en-US" sz="2200" dirty="0" smtClean="0">
                <a:sym typeface="Wingdings" panose="05000000000000000000" pitchFamily="2" charset="2"/>
              </a:rPr>
              <a:t>ignal yield </a:t>
            </a:r>
            <a:r>
              <a:rPr lang="en-US" sz="2200" dirty="0" err="1" smtClean="0">
                <a:sym typeface="Wingdings" panose="05000000000000000000" pitchFamily="2" charset="2"/>
              </a:rPr>
              <a:t>unc</a:t>
            </a:r>
            <a:r>
              <a:rPr lang="en-US" sz="2200" dirty="0" smtClean="0">
                <a:sym typeface="Wingdings" panose="05000000000000000000" pitchFamily="2" charset="2"/>
              </a:rPr>
              <a:t>. </a:t>
            </a:r>
            <a:r>
              <a:rPr lang="en-US" sz="2200" dirty="0">
                <a:sym typeface="Wingdings" panose="05000000000000000000" pitchFamily="2" charset="2"/>
              </a:rPr>
              <a:t>f</a:t>
            </a:r>
            <a:r>
              <a:rPr lang="en-US" sz="2200" dirty="0" smtClean="0">
                <a:sym typeface="Wingdings" panose="05000000000000000000" pitchFamily="2" charset="2"/>
              </a:rPr>
              <a:t>rom  production mode: 2.4-25%</a:t>
            </a:r>
          </a:p>
        </p:txBody>
      </p:sp>
    </p:spTree>
    <p:extLst>
      <p:ext uri="{BB962C8B-B14F-4D97-AF65-F5344CB8AC3E}">
        <p14:creationId xmlns:p14="http://schemas.microsoft.com/office/powerpoint/2010/main" val="9095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build="p"/>
      <p:bldP spid="17" grpId="0" build="p"/>
      <p:bldP spid="18" grpId="0" build="p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Presentation of Results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188" y="4606209"/>
            <a:ext cx="3878225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CMS:  Limit on total cross section  X B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2330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95" y="1143624"/>
            <a:ext cx="4035933" cy="29818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 bright="-20000" contrast="36000"/>
          </a:blip>
          <a:stretch>
            <a:fillRect/>
          </a:stretch>
        </p:blipFill>
        <p:spPr>
          <a:xfrm>
            <a:off x="9143700" y="4399052"/>
            <a:ext cx="1677000" cy="3538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lum bright="-20000" contrast="36000"/>
          </a:blip>
          <a:stretch>
            <a:fillRect/>
          </a:stretch>
        </p:blipFill>
        <p:spPr>
          <a:xfrm>
            <a:off x="7720770" y="5207169"/>
            <a:ext cx="4231200" cy="604734"/>
          </a:xfrm>
          <a:prstGeom prst="rect">
            <a:avLst/>
          </a:prstGeom>
        </p:spPr>
      </p:pic>
      <p:sp>
        <p:nvSpPr>
          <p:cNvPr id="1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43179" y="663990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IRN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Terascale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Durham Sept.6  2018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65" y="1065524"/>
            <a:ext cx="4614863" cy="321230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1" y="942391"/>
            <a:ext cx="3406140" cy="326898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4964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3822495" y="4606209"/>
            <a:ext cx="4208010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ATLAS:  Limit on fiducial cross section  X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8907" y="4163315"/>
            <a:ext cx="1943674" cy="338554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74831" y="4284623"/>
            <a:ext cx="2097177" cy="338554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68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Results: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1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1600" y="5587392"/>
            <a:ext cx="12056533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 No </a:t>
            </a:r>
            <a:r>
              <a:rPr lang="en-US" sz="2400" dirty="0">
                <a:sym typeface="Wingdings" panose="05000000000000000000" pitchFamily="2" charset="2"/>
              </a:rPr>
              <a:t>significant </a:t>
            </a:r>
            <a:r>
              <a:rPr lang="en-US" sz="2400" dirty="0" smtClean="0">
                <a:sym typeface="Wingdings" panose="05000000000000000000" pitchFamily="2" charset="2"/>
              </a:rPr>
              <a:t>excesses </a:t>
            </a:r>
            <a:r>
              <a:rPr lang="en-US" sz="2400" dirty="0">
                <a:sym typeface="Wingdings" panose="05000000000000000000" pitchFamily="2" charset="2"/>
              </a:rPr>
              <a:t>with respect </a:t>
            </a:r>
            <a:r>
              <a:rPr lang="en-US" sz="2400" dirty="0" smtClean="0">
                <a:sym typeface="Wingdings" panose="05000000000000000000" pitchFamily="2" charset="2"/>
              </a:rPr>
              <a:t>to expectations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091974"/>
            <a:ext cx="4541520" cy="435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1160" y="5184301"/>
            <a:ext cx="19436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7339" y="1755392"/>
            <a:ext cx="2402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CMS:  minimum(maximum</a:t>
            </a:r>
            <a:r>
              <a:rPr lang="en-US" sz="2000" dirty="0">
                <a:sym typeface="Wingdings" panose="05000000000000000000" pitchFamily="2" charset="2"/>
              </a:rPr>
              <a:t>) limit on </a:t>
            </a:r>
            <a:r>
              <a:rPr lang="en-US" sz="2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X Br :  31(133) fb at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m=102.8(91.1)GeV</a:t>
            </a:r>
          </a:p>
          <a:p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25" y="1567786"/>
            <a:ext cx="4688681" cy="336470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11324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98273" y="6019838"/>
            <a:ext cx="5022121" cy="448419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~2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400" dirty="0" smtClean="0">
                <a:sym typeface="Wingdings" panose="05000000000000000000" pitchFamily="2" charset="2"/>
              </a:rPr>
              <a:t>excursion @~97.5 </a:t>
            </a:r>
            <a:r>
              <a:rPr lang="en-US" sz="2400" dirty="0" err="1" smtClean="0">
                <a:sym typeface="Wingdings" panose="05000000000000000000" pitchFamily="2" charset="2"/>
              </a:rPr>
              <a:t>GeV</a:t>
            </a:r>
            <a:endParaRPr lang="en-US" sz="2400" dirty="0" smtClean="0">
              <a:sym typeface="Wingdings" panose="05000000000000000000" pitchFamily="2" charset="2"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5695138" y="5979997"/>
            <a:ext cx="5646961" cy="563880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~2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400" dirty="0">
                <a:sym typeface="Wingdings" panose="05000000000000000000" pitchFamily="2" charset="2"/>
              </a:rPr>
              <a:t>excursion </a:t>
            </a:r>
            <a:r>
              <a:rPr lang="en-US" sz="2400" dirty="0" smtClean="0">
                <a:sym typeface="Wingdings" panose="05000000000000000000" pitchFamily="2" charset="2"/>
              </a:rPr>
              <a:t>@~80 </a:t>
            </a:r>
            <a:r>
              <a:rPr lang="en-US" sz="2400" dirty="0" err="1">
                <a:sym typeface="Wingdings" panose="05000000000000000000" pitchFamily="2" charset="2"/>
              </a:rPr>
              <a:t>GeV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1549" y="1273643"/>
            <a:ext cx="22172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906026" y="6606037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99111" y="3499582"/>
            <a:ext cx="316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ATLAS: limit on </a:t>
            </a:r>
            <a:r>
              <a:rPr lang="en-US" sz="2000" dirty="0" err="1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baseline="-250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fid</a:t>
            </a:r>
            <a:r>
              <a:rPr lang="en-US" sz="20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X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Br:      90 fb for m=65 GeV</a:t>
            </a: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52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Results: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2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0" y="1077300"/>
            <a:ext cx="4541520" cy="435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2449" y="5296326"/>
            <a:ext cx="19436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2269" y="1200760"/>
            <a:ext cx="2402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CMS:  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minimum(maximum) limit on </a:t>
            </a:r>
            <a:r>
              <a:rPr lang="en-US" sz="2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X Br : 26(161) fb at m=103.0(89.9)GeV</a:t>
            </a:r>
            <a:endParaRPr lang="en-US" sz="2000" dirty="0">
              <a:sym typeface="Wingdings" panose="05000000000000000000" pitchFamily="2" charset="2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81" y="1427710"/>
            <a:ext cx="4984052" cy="3469291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11324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92191" y="4831150"/>
            <a:ext cx="2097177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702826" y="663990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49012" y="3043094"/>
            <a:ext cx="2402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ATLAS:  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minimum(maximum) limit on </a:t>
            </a:r>
            <a:r>
              <a:rPr lang="en-US" sz="2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X Br :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30(101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fb</a:t>
            </a:r>
            <a:endParaRPr 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3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Results: 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Runs 1+2 g-induced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227" y="5936027"/>
            <a:ext cx="11546525" cy="677418"/>
          </a:xfrm>
        </p:spPr>
        <p:txBody>
          <a:bodyPr>
            <a:noAutofit/>
          </a:bodyPr>
          <a:lstStyle/>
          <a:p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Per-process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limits on </a:t>
            </a:r>
            <a:r>
              <a:rPr lang="en-US" sz="22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X Br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assuming 100% gluon-induced processes (ggH, </a:t>
            </a:r>
            <a:r>
              <a:rPr lang="en-US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ttbarH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in SM proportions)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7" y="1404755"/>
            <a:ext cx="4541520" cy="43586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17" y="1404755"/>
            <a:ext cx="4541520" cy="435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64047" y="1620167"/>
            <a:ext cx="1943674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657670" y="663990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Results: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Runs 1+2 f-induced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7" y="1358820"/>
            <a:ext cx="4541520" cy="43586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9" y="1300146"/>
            <a:ext cx="4541520" cy="435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80128" y="1490585"/>
            <a:ext cx="1943674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64227" y="5946662"/>
            <a:ext cx="11546525" cy="677418"/>
          </a:xfrm>
        </p:spPr>
        <p:txBody>
          <a:bodyPr>
            <a:noAutofit/>
          </a:bodyPr>
          <a:lstStyle/>
          <a:p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Per-process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limits on </a:t>
            </a:r>
            <a:r>
              <a:rPr lang="en-US" sz="22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X Br assuming fermion-induced processes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(VBF,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V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H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in SM proportions)</a:t>
            </a:r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793138" y="663990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Results: 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Runs 1+ 2 Combination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227" y="5755273"/>
            <a:ext cx="12046257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Combined </a:t>
            </a:r>
            <a:r>
              <a:rPr lang="en-US" sz="2400" dirty="0">
                <a:sym typeface="Wingdings" panose="05000000000000000000" pitchFamily="2" charset="2"/>
              </a:rPr>
              <a:t>8 </a:t>
            </a:r>
            <a:r>
              <a:rPr lang="en-US" sz="2400" dirty="0" smtClean="0">
                <a:sym typeface="Wingdings" panose="05000000000000000000" pitchFamily="2" charset="2"/>
              </a:rPr>
              <a:t>TeV+13 </a:t>
            </a:r>
            <a:r>
              <a:rPr lang="en-US" sz="2400" dirty="0" err="1">
                <a:sym typeface="Wingdings" panose="05000000000000000000" pitchFamily="2" charset="2"/>
              </a:rPr>
              <a:t>TeV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X BR limit normalized to SM expectation </a:t>
            </a:r>
            <a:r>
              <a:rPr lang="en-US" sz="2400" dirty="0" smtClean="0">
                <a:sym typeface="Wingdings" panose="05000000000000000000" pitchFamily="2" charset="2"/>
              </a:rPr>
              <a:t>(production </a:t>
            </a:r>
            <a:r>
              <a:rPr lang="en-US" sz="2400" dirty="0">
                <a:sym typeface="Wingdings" panose="05000000000000000000" pitchFamily="2" charset="2"/>
              </a:rPr>
              <a:t>processes assumed in SM proportions ). 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08" y="947497"/>
            <a:ext cx="5109210" cy="49034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28023" y="1381681"/>
            <a:ext cx="19436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28023" y="2129145"/>
            <a:ext cx="3025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8 TeV+13 </a:t>
            </a:r>
            <a:r>
              <a:rPr lang="en-US" sz="2000" dirty="0" err="1" smtClean="0">
                <a:sym typeface="Wingdings" panose="05000000000000000000" pitchFamily="2" charset="2"/>
              </a:rPr>
              <a:t>TeV</a:t>
            </a:r>
            <a:r>
              <a:rPr lang="en-US" sz="2000" dirty="0">
                <a:sym typeface="Wingdings" panose="05000000000000000000" pitchFamily="2" charset="2"/>
              </a:rPr>
              <a:t>:  minimum(maximum) limit on (</a:t>
            </a:r>
            <a:r>
              <a:rPr lang="en-US" sz="20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X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Br)/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X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Br)</a:t>
            </a:r>
            <a:r>
              <a:rPr lang="en-US" sz="2000" baseline="-25000" dirty="0" smtClean="0">
                <a:solidFill>
                  <a:prstClr val="black"/>
                </a:solidFill>
                <a:sym typeface="Wingdings" panose="05000000000000000000" pitchFamily="2" charset="2"/>
              </a:rPr>
              <a:t>SM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: 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0.17(1.15) 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at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m=103.0(90.0)GeV</a:t>
            </a:r>
          </a:p>
          <a:p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128" y="1991104"/>
            <a:ext cx="3448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All experimental +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theoretical systematic uncertainties assumed uncorrelated except for those on signal acceptance due to scale variations + those on production cross sections (assumed 100% correlated).  </a:t>
            </a: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849582" y="6673771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263681" y="162738"/>
            <a:ext cx="132440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Outline</a:t>
            </a:r>
            <a:endParaRPr lang="fr-FR" sz="2800">
              <a:latin typeface="Arial" pitchFamily="34" charset="0"/>
            </a:endParaRP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6400" y="1247708"/>
            <a:ext cx="7778391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Motivation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General analysis strategy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Triggering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and search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zone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Photon Identification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Event selection &amp;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Classification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Signal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modeling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Background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Modeling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Systematic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Uncertainties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Presentation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Results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Results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Summary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/Conclusions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Acknowledgements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100" name="Picture 17" descr="https://twiki.cern.ch/twiki/pub/CMSPublic/PhysicsResultsHIG/new_boson_125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20" y="2907501"/>
            <a:ext cx="4423680" cy="28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443179" y="6527014"/>
            <a:ext cx="4591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2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2856FF22-7F1A-40C3-88EB-CF992608C2B0}" type="slidenum">
              <a:rPr lang="en-GB" smtClean="0">
                <a:solidFill>
                  <a:srgbClr val="FFFFFF"/>
                </a:solidFill>
                <a:latin typeface="Times New Roman" pitchFamily="18" charset="0"/>
              </a:rPr>
              <a:pPr eaLnBrk="1"/>
              <a:t>2</a:t>
            </a:fld>
            <a:endParaRPr lang="en-GB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1659"/>
          <a:stretch>
            <a:fillRect/>
          </a:stretch>
        </p:blipFill>
        <p:spPr bwMode="auto">
          <a:xfrm>
            <a:off x="4815605" y="162738"/>
            <a:ext cx="4487039" cy="257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763000" y="65087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                                              </a:t>
            </a:r>
            <a:fld id="{4D9BCC52-54C2-4A43-AB59-DB8B18261A9B}" type="slidenum">
              <a:rPr lang="en-GB" sz="1200" smtClean="0"/>
              <a:pPr/>
              <a:t>2</a:t>
            </a:fld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9507308" y="2402055"/>
            <a:ext cx="2536272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Phys.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Lett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B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716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2012) 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/>
          <a:srcRect b="3422"/>
          <a:stretch/>
        </p:blipFill>
        <p:spPr>
          <a:xfrm>
            <a:off x="3893300" y="3072391"/>
            <a:ext cx="3799050" cy="354741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6596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10194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497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Results: p-values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97571" y="5465776"/>
            <a:ext cx="3935928" cy="677418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Expected and observed local p-values for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 </a:t>
            </a:r>
            <a:r>
              <a:rPr lang="en-US" sz="24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TeV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13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TeV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and their combination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" y="1126434"/>
            <a:ext cx="3973830" cy="3813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8550" y="5033733"/>
            <a:ext cx="19436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6482" y="970226"/>
            <a:ext cx="30370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Excess with ~2.0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local significance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at m=97.6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  Excess with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~2.9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local (1.47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global)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significance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m=95.3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8TeV+13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  Excess with 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2.8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local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1.3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global) significance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at m=95.3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More data are required to ascertain the origin of this excess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34" y="623140"/>
            <a:ext cx="3936682" cy="28281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25" y="3446870"/>
            <a:ext cx="4046411" cy="282683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027" y="78521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23808" y="243256"/>
            <a:ext cx="22172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3808" y="3195373"/>
            <a:ext cx="2097177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7745792" y="6265414"/>
            <a:ext cx="4446207" cy="677418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8 </a:t>
            </a:r>
            <a:r>
              <a:rPr lang="en-US" sz="24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TeV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13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TeV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 </a:t>
            </a:r>
            <a:r>
              <a:rPr lang="en-US" sz="2400" dirty="0" smtClean="0">
                <a:sym typeface="Wingdings" panose="05000000000000000000" pitchFamily="2" charset="2"/>
              </a:rPr>
              <a:t>No excess&gt;2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793138" y="6583459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Runs 1+2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74428" y="5313908"/>
            <a:ext cx="12117573" cy="1629564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‘Signal’ strengths for the 7 event classes and overall, in the 8 TeV+13TeV combination, fixing </a:t>
            </a:r>
            <a:r>
              <a:rPr lang="en-US" sz="2400" dirty="0" err="1" smtClean="0">
                <a:sym typeface="Wingdings" panose="05000000000000000000" pitchFamily="2" charset="2"/>
              </a:rPr>
              <a:t>m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H</a:t>
            </a:r>
            <a:r>
              <a:rPr lang="en-US" sz="2400" dirty="0" smtClean="0">
                <a:sym typeface="Wingdings" panose="05000000000000000000" pitchFamily="2" charset="2"/>
              </a:rPr>
              <a:t>=95.3 GeV</a:t>
            </a:r>
          </a:p>
          <a:p>
            <a:r>
              <a:rPr lang="en-US" sz="2400" dirty="0">
                <a:sym typeface="Wingdings" panose="05000000000000000000" pitchFamily="2" charset="2"/>
              </a:rPr>
              <a:t>More data are required to ascertain the origin of this </a:t>
            </a:r>
            <a:r>
              <a:rPr lang="en-US" sz="2400" dirty="0" smtClean="0">
                <a:sym typeface="Wingdings" panose="05000000000000000000" pitchFamily="2" charset="2"/>
              </a:rPr>
              <a:t>excess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76" y="879205"/>
            <a:ext cx="6629400" cy="449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53930" y="1537291"/>
            <a:ext cx="1943674" cy="33855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69571" y="2197246"/>
            <a:ext cx="3037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Excess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here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mostly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driven by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class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 (&amp;2) at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13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TeV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c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probability for the seven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individual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values to be compatible with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 single signal hypothesis: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41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120514" y="6662482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sv-S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2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227" y="5440137"/>
            <a:ext cx="11546525" cy="67741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Fits </a:t>
            </a:r>
            <a:r>
              <a:rPr lang="en-US" sz="2400" dirty="0">
                <a:sym typeface="Wingdings" panose="05000000000000000000" pitchFamily="2" charset="2"/>
              </a:rPr>
              <a:t>of S+B model over all </a:t>
            </a:r>
            <a:r>
              <a:rPr lang="en-US" sz="2400" dirty="0" smtClean="0">
                <a:sym typeface="Wingdings" panose="05000000000000000000" pitchFamily="2" charset="2"/>
              </a:rPr>
              <a:t>event classes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smtClean="0">
                <a:sym typeface="Wingdings" panose="05000000000000000000" pitchFamily="2" charset="2"/>
              </a:rPr>
              <a:t>for best-fit m=95.3 </a:t>
            </a:r>
            <a:r>
              <a:rPr lang="en-US" sz="2400" dirty="0">
                <a:sym typeface="Wingdings" panose="05000000000000000000" pitchFamily="2" charset="2"/>
              </a:rPr>
              <a:t>GeV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Bands </a:t>
            </a:r>
            <a:r>
              <a:rPr lang="en-US" sz="2400" dirty="0">
                <a:sym typeface="Wingdings" panose="05000000000000000000" pitchFamily="2" charset="2"/>
              </a:rPr>
              <a:t>include uncertainties on fit function choice/fitted parameters (from toys</a:t>
            </a:r>
            <a:r>
              <a:rPr lang="en-US" sz="2400" dirty="0" smtClean="0">
                <a:sym typeface="Wingdings" panose="05000000000000000000" pitchFamily="2" charset="2"/>
              </a:rPr>
              <a:t>).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Left</a:t>
            </a:r>
            <a:r>
              <a:rPr lang="en-US" sz="2400" dirty="0">
                <a:sym typeface="Wingdings" panose="05000000000000000000" pitchFamily="2" charset="2"/>
              </a:rPr>
              <a:t>: unweighted, Right:  each event </a:t>
            </a:r>
            <a:r>
              <a:rPr lang="en-US" sz="2400" dirty="0" smtClean="0">
                <a:sym typeface="Wingdings" panose="05000000000000000000" pitchFamily="2" charset="2"/>
              </a:rPr>
              <a:t>weighted </a:t>
            </a:r>
            <a:r>
              <a:rPr lang="en-US" sz="2400" dirty="0">
                <a:sym typeface="Wingdings" panose="05000000000000000000" pitchFamily="2" charset="2"/>
              </a:rPr>
              <a:t>by the ratio S/(S+B) for its event class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9" y="1085821"/>
            <a:ext cx="4541520" cy="4358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48" y="1068741"/>
            <a:ext cx="4541520" cy="4358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69497" y="1517035"/>
            <a:ext cx="1943674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52781" y="663990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80321" y="0"/>
            <a:ext cx="1001472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</a:rPr>
              <a:t>               </a:t>
            </a:r>
            <a:r>
              <a:rPr lang="en-US" sz="2800" dirty="0" smtClean="0">
                <a:latin typeface="Arial" pitchFamily="34" charset="0"/>
              </a:rPr>
              <a:t>Summary and Conclusion</a:t>
            </a:r>
            <a:endParaRPr lang="fr-FR" sz="2800" dirty="0">
              <a:latin typeface="Arial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786613" y="5384914"/>
            <a:ext cx="3740417" cy="5216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CMS:  Has individual and combined results from 2012 (19.7fb-1) and 2016 (35.9 fb-1)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8" y="1099110"/>
            <a:ext cx="4541520" cy="43586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77" y="460064"/>
            <a:ext cx="4124143" cy="296279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78521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12" y="3385565"/>
            <a:ext cx="4061079" cy="28268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0321" y="576711"/>
            <a:ext cx="1943674" cy="338554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1188" y="152859"/>
            <a:ext cx="2217274" cy="338554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77362" y="6072275"/>
            <a:ext cx="2097177" cy="338554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0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443179" y="6572170"/>
            <a:ext cx="4591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idx="4294967295"/>
          </p:nvPr>
        </p:nvSpPr>
        <p:spPr>
          <a:xfrm>
            <a:off x="9106620" y="2579914"/>
            <a:ext cx="3268120" cy="5216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ATLAS:  Has individual results from 2012 (20.3fb-1) and 2016-2017 (80 fb-1), no combination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13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80321" y="0"/>
            <a:ext cx="1001472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</a:rPr>
              <a:t>               </a:t>
            </a:r>
            <a:r>
              <a:rPr lang="en-US" sz="2800" dirty="0" smtClean="0">
                <a:latin typeface="Arial" pitchFamily="34" charset="0"/>
              </a:rPr>
              <a:t>Summary and Conclusion</a:t>
            </a:r>
            <a:endParaRPr lang="fr-FR" sz="2800" dirty="0">
              <a:latin typeface="Arial" pitchFamily="34" charset="0"/>
            </a:endParaRPr>
          </a:p>
        </p:txBody>
      </p:sp>
      <p:sp>
        <p:nvSpPr>
          <p:cNvPr id="19462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FD4AD475-4A48-43FC-9EE9-BEDCE39A2398}" type="slidenum">
              <a:rPr lang="en-GB" smtClean="0">
                <a:solidFill>
                  <a:schemeClr val="tx1"/>
                </a:solidFill>
                <a:latin typeface="Times New Roman" pitchFamily="18" charset="0"/>
              </a:rPr>
              <a:pPr eaLnBrk="1"/>
              <a:t>24</a:t>
            </a:fld>
            <a:endParaRPr lang="en-GB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131211" y="711176"/>
            <a:ext cx="11872210" cy="5216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The CMS analysis of the 2017 data (in progress) and the excellent performance of the LHC in 2018 (already as much data recorded as in 2017, with ~5 weeks of p-p </a:t>
            </a:r>
            <a:r>
              <a:rPr lang="en-US" sz="2400" dirty="0" err="1" smtClean="0">
                <a:sym typeface="Wingdings" panose="05000000000000000000" pitchFamily="2" charset="2"/>
              </a:rPr>
              <a:t>datataking</a:t>
            </a:r>
            <a:r>
              <a:rPr lang="en-US" sz="2400" dirty="0" smtClean="0">
                <a:sym typeface="Wingdings" panose="05000000000000000000" pitchFamily="2" charset="2"/>
              </a:rPr>
              <a:t> remaining) should enable ATLAS and CMS to significantly advance on low-mass </a:t>
            </a:r>
            <a:r>
              <a:rPr lang="en-US" sz="2400" dirty="0" err="1" smtClean="0">
                <a:sym typeface="Wingdings" panose="05000000000000000000" pitchFamily="2" charset="2"/>
              </a:rPr>
              <a:t>diphoton</a:t>
            </a:r>
            <a:r>
              <a:rPr lang="en-US" sz="2400" dirty="0" smtClean="0">
                <a:sym typeface="Wingdings" panose="05000000000000000000" pitchFamily="2" charset="2"/>
              </a:rPr>
              <a:t> searches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733" y="23750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200" dirty="0">
                <a:solidFill>
                  <a:prstClr val="black"/>
                </a:solidFill>
              </a:rPr>
              <a:t>https://cms-service-lumi.web.cern.ch/cms-service-lumi/publicplots/int_lumi_per_day_cumulative_pp_2017OnlineLumi.png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3" y="2890241"/>
            <a:ext cx="5047732" cy="3785799"/>
          </a:xfrm>
          <a:prstGeom prst="rect">
            <a:avLst/>
          </a:prstGeom>
        </p:spPr>
      </p:pic>
      <p:sp>
        <p:nvSpPr>
          <p:cNvPr id="11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4368868" y="6569858"/>
            <a:ext cx="4591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20" y="2850449"/>
            <a:ext cx="5120887" cy="3840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6099" y="2321454"/>
            <a:ext cx="490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https://cms-service-lumi.web.cern.ch/cms-service-lumi/publicplots/int_lumi_per_day_cumulative_pp_2018NormtagLumi.png</a:t>
            </a:r>
          </a:p>
        </p:txBody>
      </p:sp>
    </p:spTree>
    <p:extLst>
      <p:ext uri="{BB962C8B-B14F-4D97-AF65-F5344CB8AC3E}">
        <p14:creationId xmlns:p14="http://schemas.microsoft.com/office/powerpoint/2010/main" val="2593738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35" y="-179175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001275" y="97868"/>
            <a:ext cx="6588745" cy="4351338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invitation and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 </a:t>
            </a:r>
          </a:p>
          <a:p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to: L.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Finco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Lafaye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Lethuillier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Tao, L.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Finco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B.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Courbon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 S. Zhang, K.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Mondal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Purohit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K.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Bhattacharya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Camen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Lesauvage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….and the super organization!!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25</a:t>
            </a:fld>
            <a:endParaRPr lang="en-GB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747982" y="6606037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377"/>
            <a:ext cx="12192000" cy="356523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4" y="6450550"/>
            <a:ext cx="545030" cy="54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36" y="6307469"/>
            <a:ext cx="604776" cy="6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858" y="376012"/>
            <a:ext cx="10515600" cy="13255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858" y="376012"/>
            <a:ext cx="10515600" cy="13255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8" y="1403132"/>
            <a:ext cx="4583906" cy="33885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82" y="376012"/>
            <a:ext cx="6357938" cy="4624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0291" y="551018"/>
            <a:ext cx="2097177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83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2890"/>
            <a:ext cx="1248156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h--&gt;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65-110GeV): 2HDM Interpretation of CMS Run 1 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7160" y="6165696"/>
            <a:ext cx="11700513" cy="600864"/>
          </a:xfrm>
        </p:spPr>
        <p:txBody>
          <a:bodyPr>
            <a:no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Cross-checked with </a:t>
            </a:r>
            <a:r>
              <a:rPr lang="en-US" sz="2000" dirty="0" err="1" smtClean="0">
                <a:sym typeface="Wingdings" panose="05000000000000000000" pitchFamily="2" charset="2"/>
              </a:rPr>
              <a:t>SusHi</a:t>
            </a:r>
            <a:r>
              <a:rPr lang="en-US" sz="2000" dirty="0">
                <a:sym typeface="Wingdings" panose="05000000000000000000" pitchFamily="2" charset="2"/>
              </a:rPr>
              <a:t> [</a:t>
            </a:r>
            <a:r>
              <a:rPr lang="en-US" sz="2000" dirty="0" err="1">
                <a:sym typeface="Wingdings" panose="05000000000000000000" pitchFamily="2" charset="2"/>
              </a:rPr>
              <a:t>Harlander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Liebler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Mantler</a:t>
            </a:r>
            <a:r>
              <a:rPr lang="en-US" sz="2000" dirty="0">
                <a:sym typeface="Wingdings" panose="05000000000000000000" pitchFamily="2" charset="2"/>
              </a:rPr>
              <a:t>; sushi.hepforge.org/manual/SusHi150.pdf</a:t>
            </a:r>
            <a:r>
              <a:rPr lang="en-US" sz="2000" dirty="0" smtClean="0">
                <a:sym typeface="Wingdings" panose="05000000000000000000" pitchFamily="2" charset="2"/>
              </a:rPr>
              <a:t>] for </a:t>
            </a:r>
            <a:r>
              <a:rPr lang="en-US" sz="2000" dirty="0">
                <a:sym typeface="Wingdings" panose="05000000000000000000" pitchFamily="2" charset="2"/>
              </a:rPr>
              <a:t>gluon fusion </a:t>
            </a:r>
            <a:r>
              <a:rPr lang="en-US" sz="2000" dirty="0" smtClean="0">
                <a:sym typeface="Wingdings" panose="05000000000000000000" pitchFamily="2" charset="2"/>
              </a:rPr>
              <a:t>mode, agreement at ~3% level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6689" y="881920"/>
            <a:ext cx="1827851" cy="584775"/>
          </a:xfrm>
          <a:prstGeom prst="rect">
            <a:avLst/>
          </a:prstGeom>
          <a:blipFill>
            <a:blip r:embed="rId3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arXiv:1607.08653,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subm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JHEP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890" y="950500"/>
            <a:ext cx="5513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Cacciapaglia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Deandrea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G-S, Le Corre,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Lethuillier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Tao)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8" y="1743075"/>
            <a:ext cx="7972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462082" y="661845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3" y="1342870"/>
            <a:ext cx="842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2890"/>
            <a:ext cx="1248156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h--&gt;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65-110GeV): 2HDM Interpretation of CMS Run 1 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21911" y="1970886"/>
            <a:ext cx="11700513" cy="600864"/>
          </a:xfrm>
        </p:spPr>
        <p:txBody>
          <a:bodyPr>
            <a:noAutofit/>
          </a:bodyPr>
          <a:lstStyle/>
          <a:p>
            <a:r>
              <a:rPr lang="en-US" dirty="0" smtClean="0"/>
              <a:t>Initial 1M-point scan, apply cumulative constraints: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6689" y="699040"/>
            <a:ext cx="1827851" cy="584775"/>
          </a:xfrm>
          <a:prstGeom prst="rect">
            <a:avLst/>
          </a:prstGeom>
          <a:blipFill>
            <a:blip r:embed="rId4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arXiv:1607.08653,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subm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JHEP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890" y="767620"/>
            <a:ext cx="5513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Cacciapaglia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Deandrea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G-S, Le Corre,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Lethuillier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Tao)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" y="2438245"/>
            <a:ext cx="7439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58" y="2556355"/>
            <a:ext cx="4720590" cy="31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448" y="2207740"/>
            <a:ext cx="1390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81198" y="5659130"/>
            <a:ext cx="1136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599935" y="6605392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" y="-33118"/>
            <a:ext cx="12191999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Motivation for low-mass </a:t>
            </a:r>
            <a:r>
              <a:rPr lang="en-US" sz="2800" dirty="0" err="1" smtClean="0">
                <a:solidFill>
                  <a:srgbClr val="FFFFFF"/>
                </a:solidFill>
              </a:rPr>
              <a:t>diphoton</a:t>
            </a:r>
            <a:r>
              <a:rPr lang="en-US" sz="2800" dirty="0" smtClean="0">
                <a:solidFill>
                  <a:srgbClr val="FFFFFF"/>
                </a:solidFill>
              </a:rPr>
              <a:t> searches</a:t>
            </a:r>
            <a:endParaRPr lang="en-US" sz="2800" dirty="0">
              <a:solidFill>
                <a:srgbClr val="FFFFFF"/>
              </a:solidFill>
            </a:endParaRPr>
          </a:p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101758" y="593770"/>
            <a:ext cx="6182400" cy="1261884"/>
          </a:xfrm>
          <a:prstGeom prst="rect">
            <a:avLst/>
          </a:prstGeom>
          <a:solidFill>
            <a:srgbClr val="9933FF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LEP SM Higgs boson search results: &gt;2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 at </a:t>
            </a:r>
            <a:r>
              <a:rPr lang="en-US" sz="1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mH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98 GeV. Has contributed to sustained interest by both </a:t>
            </a:r>
            <a:r>
              <a:rPr lang="en-US" sz="1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theorests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experimentalists in the possibility of additional low-mass (pseudo-) scalars</a:t>
            </a:r>
            <a:endParaRPr lang="en-US" sz="1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30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F9469C3E-2E00-47D7-BEF0-97A97CFEA8E4}" type="slidenum">
              <a:rPr lang="en-GB" smtClean="0">
                <a:latin typeface="Times New Roman" pitchFamily="18" charset="0"/>
              </a:rPr>
              <a:pPr eaLnBrk="1"/>
              <a:t>3</a:t>
            </a:fld>
            <a:endParaRPr lang="en-GB" dirty="0" smtClean="0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9000"/>
                    </a14:imgEffect>
                    <a14:imgEffect>
                      <a14:brightnessContrast bright="-12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1" y="2451483"/>
            <a:ext cx="5385601" cy="37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0605" y="2104292"/>
            <a:ext cx="3890809" cy="33855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LEPHWG, Phys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B565:61-75,2003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096000" y="593770"/>
            <a:ext cx="6009607" cy="1261884"/>
          </a:xfrm>
          <a:prstGeom prst="rect">
            <a:avLst/>
          </a:prstGeom>
          <a:solidFill>
            <a:srgbClr val="9933FF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Blip>
                <a:blip r:embed="rId4"/>
              </a:buBlip>
              <a:defRPr/>
            </a:pPr>
            <a:r>
              <a:rPr lang="en-US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 theoretical activity since then:  Many BSM models allow a resonance with m&lt;125 GeV coexisting with the Higgs boson discovered in 2012 GeV (generalized 2HDM, NMSSM…)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2271859" y="3695116"/>
            <a:ext cx="1495591" cy="82952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400" smtClean="0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443179" y="6527014"/>
            <a:ext cx="459104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28" y="2507928"/>
            <a:ext cx="4294251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25128" y="2112929"/>
            <a:ext cx="4294251" cy="33855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Fan et al.,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Phys. C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38 073101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24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6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3" y="1342870"/>
            <a:ext cx="842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2890"/>
            <a:ext cx="1248156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h--&gt;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65-110GeV): 2HDM Interpretation of CMS Run 1 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90491" y="1970886"/>
            <a:ext cx="12834941" cy="600864"/>
          </a:xfrm>
        </p:spPr>
        <p:txBody>
          <a:bodyPr>
            <a:noAutofit/>
          </a:bodyPr>
          <a:lstStyle/>
          <a:p>
            <a:r>
              <a:rPr lang="en-US" dirty="0" smtClean="0"/>
              <a:t>Initial 1M-point scan, apply cumulative constraints to refine ranges (shown: Type 1):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6689" y="699040"/>
            <a:ext cx="1827851" cy="584775"/>
          </a:xfrm>
          <a:prstGeom prst="rect">
            <a:avLst/>
          </a:prstGeom>
          <a:blipFill>
            <a:blip r:embed="rId4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arXiv:1607.08653,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subm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JHEP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890" y="767620"/>
            <a:ext cx="5513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Cacciapaglia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Deandrea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G-S, Le Corre,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Lethuillier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Tao)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" y="3145155"/>
            <a:ext cx="4046220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78" y="3145155"/>
            <a:ext cx="4046220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80" y="3053715"/>
            <a:ext cx="4046220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3" y="2630805"/>
            <a:ext cx="227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630805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5" y="2596515"/>
            <a:ext cx="21145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122448" y="661845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30490" y="5472276"/>
            <a:ext cx="6579873" cy="600864"/>
          </a:xfrm>
        </p:spPr>
        <p:txBody>
          <a:bodyPr>
            <a:noAutofit/>
          </a:bodyPr>
          <a:lstStyle/>
          <a:p>
            <a:r>
              <a:rPr lang="en-US" dirty="0" smtClean="0"/>
              <a:t>Further refine ranges targeting points within ‘shooting distance’ of CMS maximal sensitivity (&gt;0.01pb)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3" y="1342870"/>
            <a:ext cx="842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2890"/>
            <a:ext cx="1248156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h--&gt;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65-110GeV): 2HDM Interpretation of CMS Run 1 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21911" y="1970886"/>
            <a:ext cx="11700513" cy="600864"/>
          </a:xfrm>
        </p:spPr>
        <p:txBody>
          <a:bodyPr>
            <a:noAutofit/>
          </a:bodyPr>
          <a:lstStyle/>
          <a:p>
            <a:r>
              <a:rPr lang="en-US" dirty="0" smtClean="0"/>
              <a:t>Initial 1M-point scan, apply cumulative constraints: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06689" y="699040"/>
            <a:ext cx="1827851" cy="584775"/>
          </a:xfrm>
          <a:prstGeom prst="rect">
            <a:avLst/>
          </a:prstGeom>
          <a:blipFill>
            <a:blip r:embed="rId4">
              <a:extLst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arXiv:1607.08653,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subm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JHEP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890" y="767620"/>
            <a:ext cx="5513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Cacciapaglia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Deandrea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G-S, Le Corre,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Lethuillier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Tao)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" y="2809875"/>
            <a:ext cx="3371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809875"/>
            <a:ext cx="3371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18" y="2421255"/>
            <a:ext cx="3371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48" y="4608195"/>
            <a:ext cx="3371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486025"/>
            <a:ext cx="325374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317653" y="5091470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Gluon fusion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9263" y="5100400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VBF+VH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2053435"/>
            <a:ext cx="2529840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08" y="4293870"/>
            <a:ext cx="244602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338675" y="6605392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6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85728" y="6015201"/>
            <a:ext cx="12106271" cy="659919"/>
          </a:xfrm>
        </p:spPr>
        <p:txBody>
          <a:bodyPr>
            <a:no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Results of new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1M-point scan with new ranges: Some exclusion possible with VBF + VH, m</a:t>
            </a:r>
            <a:r>
              <a:rPr lang="en-US" baseline="-25000" dirty="0" smtClean="0">
                <a:sym typeface="Wingdings" panose="05000000000000000000" pitchFamily="2" charset="2"/>
              </a:rPr>
              <a:t>h</a:t>
            </a:r>
            <a:r>
              <a:rPr lang="en-US" dirty="0" smtClean="0">
                <a:sym typeface="Wingdings" panose="05000000000000000000" pitchFamily="2" charset="2"/>
              </a:rPr>
              <a:t> ~&lt;105 GeV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08610"/>
            <a:ext cx="1248156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(65-110GeV): 2HDM Interpretation of CMS Run 1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8" y="2196465"/>
            <a:ext cx="5394960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78" y="1924050"/>
            <a:ext cx="5732145" cy="38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43" y="706755"/>
            <a:ext cx="8143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67938" y="733330"/>
            <a:ext cx="1827851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arXiv:1607.08653, JHEP12(2016)068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2043" y="5742980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Gluon fusion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4073" y="5631180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VBF+VH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200825" y="6605391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82880" y="5763741"/>
            <a:ext cx="11887200" cy="659919"/>
          </a:xfrm>
        </p:spPr>
        <p:txBody>
          <a:bodyPr>
            <a:no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Projections of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red</a:t>
            </a:r>
            <a:r>
              <a:rPr lang="en-US" sz="3200" dirty="0" smtClean="0">
                <a:sym typeface="Wingdings" panose="05000000000000000000" pitchFamily="2" charset="2"/>
              </a:rPr>
              <a:t> points on previous </a:t>
            </a:r>
            <a:r>
              <a:rPr lang="en-US" sz="3200" dirty="0" err="1" smtClean="0">
                <a:sym typeface="Wingdings" panose="05000000000000000000" pitchFamily="2" charset="2"/>
              </a:rPr>
              <a:t>slide</a:t>
            </a:r>
            <a:r>
              <a:rPr lang="en-US" sz="3200" dirty="0" err="1" smtClean="0">
                <a:solidFill>
                  <a:srgbClr val="FC9204"/>
                </a:solidFill>
                <a:sym typeface="Wingdings" panose="05000000000000000000" pitchFamily="2" charset="2"/>
              </a:rPr>
              <a:t>orange</a:t>
            </a:r>
            <a:r>
              <a:rPr lang="en-US" sz="32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if </a:t>
            </a:r>
            <a:r>
              <a:rPr lang="en-US" sz="3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3200" dirty="0" err="1" smtClean="0">
                <a:sym typeface="Wingdings" panose="05000000000000000000" pitchFamily="2" charset="2"/>
              </a:rPr>
              <a:t>XBR</a:t>
            </a:r>
            <a:r>
              <a:rPr lang="en-US" sz="3200" dirty="0" smtClean="0">
                <a:sym typeface="Wingdings" panose="05000000000000000000" pitchFamily="2" charset="2"/>
              </a:rPr>
              <a:t>&gt;CMS observed limitexcluded (</a:t>
            </a:r>
            <a:r>
              <a:rPr lang="en-US" sz="3200" dirty="0" smtClean="0">
                <a:solidFill>
                  <a:srgbClr val="7030A0"/>
                </a:solidFill>
                <a:sym typeface="Wingdings" panose="05000000000000000000" pitchFamily="2" charset="2"/>
              </a:rPr>
              <a:t>violet</a:t>
            </a:r>
            <a:r>
              <a:rPr lang="en-US" sz="3200" dirty="0" smtClean="0">
                <a:sym typeface="Wingdings" panose="05000000000000000000" pitchFamily="2" charset="2"/>
              </a:rPr>
              <a:t> otherwise) [but caveat…]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08610"/>
            <a:ext cx="1248156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(65-110GeV): 2HDM Interpretation of CMS Run 1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8" y="1202055"/>
            <a:ext cx="493776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4915"/>
            <a:ext cx="493776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167938" y="733330"/>
            <a:ext cx="1827851" cy="584775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arXiv:1607.08653, JHEP12(2016)068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32" y="733330"/>
            <a:ext cx="2276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15" y="809530"/>
            <a:ext cx="1314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717502" y="6631518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48156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h--&gt;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(65-110GeV)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:Interpretation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CMS Run 1 results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19" y="1131775"/>
            <a:ext cx="1827851" cy="58477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Houches 2017,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3689" y="1177509"/>
            <a:ext cx="5513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(A.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Angelescu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G. Moreau, S. Fichet,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SGS,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L.Finco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Zhang)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844252" y="1099879"/>
            <a:ext cx="3011487" cy="1401763"/>
            <a:chOff x="5014913" y="812800"/>
            <a:chExt cx="3011487" cy="1401763"/>
          </a:xfrm>
        </p:grpSpPr>
        <p:pic>
          <p:nvPicPr>
            <p:cNvPr id="16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913" y="927100"/>
              <a:ext cx="2409825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6"/>
            <p:cNvSpPr txBox="1">
              <a:spLocks noChangeArrowheads="1"/>
            </p:cNvSpPr>
            <p:nvPr/>
          </p:nvSpPr>
          <p:spPr bwMode="auto">
            <a:xfrm flipV="1">
              <a:off x="7096125" y="812800"/>
              <a:ext cx="417513" cy="30797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⏀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8" name="Imag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812800"/>
              <a:ext cx="558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62"/>
            <p:cNvSpPr txBox="1">
              <a:spLocks noChangeArrowheads="1"/>
            </p:cNvSpPr>
            <p:nvPr/>
          </p:nvSpPr>
          <p:spPr bwMode="auto">
            <a:xfrm>
              <a:off x="7239000" y="1906588"/>
              <a:ext cx="396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= Z</a:t>
              </a:r>
            </a:p>
          </p:txBody>
        </p:sp>
      </p:grpSp>
      <p:sp>
        <p:nvSpPr>
          <p:cNvPr id="20" name="ZoneTexte 15"/>
          <p:cNvSpPr txBox="1">
            <a:spLocks noChangeArrowheads="1"/>
          </p:cNvSpPr>
          <p:nvPr/>
        </p:nvSpPr>
        <p:spPr bwMode="auto">
          <a:xfrm>
            <a:off x="2169419" y="1820762"/>
            <a:ext cx="3859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Using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generic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(EFT)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parameters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any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BSM model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constrained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:</a:t>
            </a:r>
          </a:p>
        </p:txBody>
      </p:sp>
      <p:pic>
        <p:nvPicPr>
          <p:cNvPr id="21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43514"/>
            <a:ext cx="47371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2356695" y="2596988"/>
            <a:ext cx="367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Excluded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by CMS-HIG-14-037 </a:t>
            </a: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(VBF+VH)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42439" y="2062501"/>
            <a:ext cx="1422400" cy="1077913"/>
            <a:chOff x="9458325" y="3660775"/>
            <a:chExt cx="1422400" cy="1077913"/>
          </a:xfrm>
        </p:grpSpPr>
        <p:pic>
          <p:nvPicPr>
            <p:cNvPr id="23" name="Imag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325" y="4014788"/>
              <a:ext cx="1422400" cy="7239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66"/>
            <p:cNvSpPr txBox="1">
              <a:spLocks noChangeArrowheads="1"/>
            </p:cNvSpPr>
            <p:nvPr/>
          </p:nvSpPr>
          <p:spPr bwMode="auto">
            <a:xfrm>
              <a:off x="9663113" y="3660775"/>
              <a:ext cx="11668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CP </a:t>
              </a:r>
              <a:r>
                <a:rPr kumimoji="0" lang="fr-FR" alt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even</a:t>
              </a:r>
              <a:r>
                <a:rPr kumimoji="0" lang="fr-FR" alt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⏀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23" y="2893094"/>
            <a:ext cx="477043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14"/>
          <p:cNvSpPr txBox="1">
            <a:spLocks noChangeArrowheads="1"/>
          </p:cNvSpPr>
          <p:nvPr/>
        </p:nvSpPr>
        <p:spPr bwMode="auto">
          <a:xfrm>
            <a:off x="9296775" y="2929737"/>
            <a:ext cx="2812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Excluded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by CMS-HIG-14-                 037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6659217" y="2592317"/>
            <a:ext cx="1435100" cy="1093787"/>
            <a:chOff x="6074425" y="2379663"/>
            <a:chExt cx="1435100" cy="1093787"/>
          </a:xfrm>
        </p:grpSpPr>
        <p:pic>
          <p:nvPicPr>
            <p:cNvPr id="27" name="Imag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425" y="2736850"/>
              <a:ext cx="1435100" cy="73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67"/>
            <p:cNvSpPr txBox="1">
              <a:spLocks noChangeArrowheads="1"/>
            </p:cNvSpPr>
            <p:nvPr/>
          </p:nvSpPr>
          <p:spPr bwMode="auto">
            <a:xfrm>
              <a:off x="6349063" y="2379663"/>
              <a:ext cx="10779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CP </a:t>
              </a:r>
              <a:r>
                <a:rPr kumimoji="0" lang="fr-FR" alt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odd</a:t>
              </a: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⏀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ZoneTexte 8"/>
          <p:cNvSpPr txBox="1">
            <a:spLocks noChangeArrowheads="1"/>
          </p:cNvSpPr>
          <p:nvPr/>
        </p:nvSpPr>
        <p:spPr bwMode="auto">
          <a:xfrm>
            <a:off x="8247652" y="1574110"/>
            <a:ext cx="383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light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Higgs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radion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dilaton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axion</a:t>
            </a:r>
            <a:r>
              <a:rPr kumimoji="0" lang="mr-IN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ngal"/>
              </a:rPr>
              <a:t>…</a:t>
            </a: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122448" y="6579266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66700" y="5139511"/>
            <a:ext cx="466506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(pseudo-)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scalars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below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m~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70-80GeV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Þ"/>
              <a:tabLst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decay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ZZ*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difficult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(trigger)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Þ"/>
              <a:tabLst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ggFusion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mechanism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promising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Þ"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fr-FR" sz="1800" b="1" i="0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fr-FR" sz="18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⏀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4693" y="-414679"/>
            <a:ext cx="12481560" cy="1325563"/>
          </a:xfrm>
        </p:spPr>
        <p:txBody>
          <a:bodyPr>
            <a:norm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f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--&gt;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V(</a:t>
            </a:r>
            <a:r>
              <a:rPr lang="sv-SE" sz="32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r>
              <a:rPr lang="sv-SE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~20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-110GeV): Future ideas for probing lower di-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masses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927100"/>
            <a:ext cx="24098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6"/>
          <p:cNvSpPr txBox="1">
            <a:spLocks noChangeArrowheads="1"/>
          </p:cNvSpPr>
          <p:nvPr/>
        </p:nvSpPr>
        <p:spPr bwMode="auto">
          <a:xfrm flipV="1">
            <a:off x="7096125" y="812800"/>
            <a:ext cx="417513" cy="3079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7478713" y="2578100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Z</a:t>
            </a: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8308975" y="965200"/>
            <a:ext cx="383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light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Higgs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radion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dilaton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axion</a:t>
            </a:r>
            <a:r>
              <a:rPr kumimoji="0" lang="mr-IN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ngal"/>
              </a:rPr>
              <a:t>…</a:t>
            </a: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63" y="4824413"/>
            <a:ext cx="1054100" cy="6985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4014788"/>
            <a:ext cx="1422400" cy="7239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2736850"/>
            <a:ext cx="1435100" cy="736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12800"/>
            <a:ext cx="55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15"/>
          <p:cNvSpPr txBox="1">
            <a:spLocks noChangeArrowheads="1"/>
          </p:cNvSpPr>
          <p:nvPr/>
        </p:nvSpPr>
        <p:spPr bwMode="auto">
          <a:xfrm>
            <a:off x="8334375" y="1516063"/>
            <a:ext cx="3859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Using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generic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(EFT)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parameters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any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BSM model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constrained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:</a:t>
            </a:r>
          </a:p>
        </p:txBody>
      </p:sp>
      <p:pic>
        <p:nvPicPr>
          <p:cNvPr id="26" name="Imag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257425"/>
            <a:ext cx="3268662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616450"/>
            <a:ext cx="3206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306638"/>
            <a:ext cx="32448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eur droit avec flèche 29"/>
          <p:cNvCxnSpPr/>
          <p:nvPr/>
        </p:nvCxnSpPr>
        <p:spPr>
          <a:xfrm flipH="1" flipV="1">
            <a:off x="6400800" y="3917950"/>
            <a:ext cx="3121025" cy="1046163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/>
          <p:cNvCxnSpPr/>
          <p:nvPr/>
        </p:nvCxnSpPr>
        <p:spPr>
          <a:xfrm flipH="1">
            <a:off x="6335713" y="3006725"/>
            <a:ext cx="2906712" cy="431800"/>
          </a:xfrm>
          <a:prstGeom prst="straightConnector1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cteur droit avec flèche 31"/>
          <p:cNvCxnSpPr/>
          <p:nvPr/>
        </p:nvCxnSpPr>
        <p:spPr>
          <a:xfrm flipH="1" flipV="1">
            <a:off x="6264275" y="3776663"/>
            <a:ext cx="3074988" cy="509587"/>
          </a:xfrm>
          <a:prstGeom prst="straightConnector1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necteur droit avec flèche 32"/>
          <p:cNvCxnSpPr/>
          <p:nvPr/>
        </p:nvCxnSpPr>
        <p:spPr>
          <a:xfrm flipH="1">
            <a:off x="7107238" y="2697163"/>
            <a:ext cx="417512" cy="169862"/>
          </a:xfrm>
          <a:prstGeom prst="straightConnector1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ZoneTexte 33"/>
          <p:cNvSpPr txBox="1"/>
          <p:nvPr/>
        </p:nvSpPr>
        <p:spPr>
          <a:xfrm>
            <a:off x="6991350" y="2405063"/>
            <a:ext cx="13255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 Background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ZoneTexte 60"/>
          <p:cNvSpPr txBox="1">
            <a:spLocks noChangeArrowheads="1"/>
          </p:cNvSpPr>
          <p:nvPr/>
        </p:nvSpPr>
        <p:spPr bwMode="auto">
          <a:xfrm rot="10800000" flipV="1">
            <a:off x="5795963" y="4322763"/>
            <a:ext cx="1374775" cy="33972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</a:t>
            </a:r>
            <a:r>
              <a:rPr kumimoji="0" lang="fr-FR" altLang="fr-FR" sz="1600" b="1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 </a:t>
            </a:r>
            <a:r>
              <a:rPr kumimoji="0" lang="fr-FR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70 GeV</a:t>
            </a:r>
            <a:endParaRPr kumimoji="0" lang="fr-FR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ZoneTexte 61"/>
          <p:cNvSpPr txBox="1">
            <a:spLocks noChangeArrowheads="1"/>
          </p:cNvSpPr>
          <p:nvPr/>
        </p:nvSpPr>
        <p:spPr bwMode="auto">
          <a:xfrm rot="10800000" flipV="1">
            <a:off x="1701800" y="4286250"/>
            <a:ext cx="1404938" cy="3381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</a:t>
            </a:r>
            <a:r>
              <a:rPr kumimoji="0" lang="fr-FR" altLang="fr-FR" sz="1600" b="1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 </a:t>
            </a:r>
            <a:r>
              <a:rPr kumimoji="0" lang="fr-FR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20 GeV</a:t>
            </a:r>
            <a:endParaRPr kumimoji="0" lang="fr-FR" altLang="fr-FR" sz="1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ZoneTexte 62"/>
          <p:cNvSpPr txBox="1">
            <a:spLocks noChangeArrowheads="1"/>
          </p:cNvSpPr>
          <p:nvPr/>
        </p:nvSpPr>
        <p:spPr bwMode="auto">
          <a:xfrm>
            <a:off x="7239000" y="1906588"/>
            <a:ext cx="39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Z</a:t>
            </a:r>
          </a:p>
        </p:txBody>
      </p:sp>
      <p:sp>
        <p:nvSpPr>
          <p:cNvPr id="38" name="Accolade fermante 37"/>
          <p:cNvSpPr/>
          <p:nvPr/>
        </p:nvSpPr>
        <p:spPr>
          <a:xfrm>
            <a:off x="10980738" y="2506663"/>
            <a:ext cx="439737" cy="3073400"/>
          </a:xfrm>
          <a:prstGeom prst="righ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64"/>
          <p:cNvSpPr txBox="1">
            <a:spLocks noChangeArrowheads="1"/>
          </p:cNvSpPr>
          <p:nvPr/>
        </p:nvSpPr>
        <p:spPr bwMode="auto">
          <a:xfrm rot="5400000">
            <a:off x="10469563" y="3879850"/>
            <a:ext cx="238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possible discrimination</a:t>
            </a:r>
          </a:p>
        </p:txBody>
      </p:sp>
      <p:sp>
        <p:nvSpPr>
          <p:cNvPr id="41" name="ZoneTexte 66"/>
          <p:cNvSpPr txBox="1">
            <a:spLocks noChangeArrowheads="1"/>
          </p:cNvSpPr>
          <p:nvPr/>
        </p:nvSpPr>
        <p:spPr bwMode="auto">
          <a:xfrm>
            <a:off x="9663113" y="3660775"/>
            <a:ext cx="1166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CP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even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ZoneTexte 67"/>
          <p:cNvSpPr txBox="1">
            <a:spLocks noChangeArrowheads="1"/>
          </p:cNvSpPr>
          <p:nvPr/>
        </p:nvSpPr>
        <p:spPr bwMode="auto">
          <a:xfrm>
            <a:off x="9634538" y="2379663"/>
            <a:ext cx="1077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CP </a:t>
            </a:r>
            <a:r>
              <a:rPr kumimoji="0" lang="fr-FR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odd</a:t>
            </a: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⏀</a:t>
            </a: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Double flèche horizontale 43"/>
          <p:cNvSpPr/>
          <p:nvPr/>
        </p:nvSpPr>
        <p:spPr>
          <a:xfrm>
            <a:off x="4403725" y="3406775"/>
            <a:ext cx="627063" cy="157163"/>
          </a:xfrm>
          <a:prstGeom prst="left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Image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067050"/>
            <a:ext cx="3778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6348413" y="5222875"/>
            <a:ext cx="15192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fr-FR" sz="1800" b="0" i="0" u="none" strike="noStrike" kern="0" cap="none" spc="0" normalizeH="0" baseline="-2500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distribution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3986" y="665834"/>
            <a:ext cx="1827851" cy="58477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Houches 2017,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preliminary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13689" y="667149"/>
            <a:ext cx="5513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(A.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Angelescu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G. Moreau, S. Fichet,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SGS,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L.Finco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Zhang)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1196368" y="6644580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Seminar Uppsala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Universitet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Oct. 27  2017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28932"/>
            <a:ext cx="12481560" cy="1325563"/>
          </a:xfrm>
        </p:spPr>
        <p:txBody>
          <a:bodyPr>
            <a:norm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General Analysis Strategy: Std. vs low-mass H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analysis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226" y="4590962"/>
            <a:ext cx="12127774" cy="1629564"/>
          </a:xfrm>
        </p:spPr>
        <p:txBody>
          <a:bodyPr>
            <a:noAutofit/>
          </a:bodyPr>
          <a:lstStyle/>
          <a:p>
            <a:r>
              <a:rPr lang="en-US" sz="2300" dirty="0" smtClean="0">
                <a:sym typeface="Wingdings" panose="05000000000000000000" pitchFamily="2" charset="2"/>
              </a:rPr>
              <a:t>Search for a narrow signal peak over a smoothly-falling background </a:t>
            </a:r>
          </a:p>
          <a:p>
            <a:r>
              <a:rPr lang="en-US" sz="2300" dirty="0" smtClean="0">
                <a:sym typeface="Wingdings" panose="05000000000000000000" pitchFamily="2" charset="2"/>
              </a:rPr>
              <a:t>Lower limit of search range limited by triggering capabilities</a:t>
            </a:r>
          </a:p>
          <a:p>
            <a:r>
              <a:rPr lang="en-US" sz="2300" dirty="0" smtClean="0">
                <a:sym typeface="Wingdings" panose="05000000000000000000" pitchFamily="2" charset="2"/>
              </a:rPr>
              <a:t>Relic </a:t>
            </a:r>
            <a:r>
              <a:rPr lang="en-US" sz="2300" dirty="0" err="1" smtClean="0">
                <a:sym typeface="Wingdings" panose="05000000000000000000" pitchFamily="2" charset="2"/>
              </a:rPr>
              <a:t>dielectrondiphoton</a:t>
            </a:r>
            <a:r>
              <a:rPr lang="en-US" sz="2300" dirty="0" smtClean="0">
                <a:sym typeface="Wingdings" panose="05000000000000000000" pitchFamily="2" charset="2"/>
              </a:rPr>
              <a:t> background from </a:t>
            </a:r>
            <a:r>
              <a:rPr lang="en-US" sz="2300" dirty="0" err="1" smtClean="0">
                <a:sym typeface="Wingdings" panose="05000000000000000000" pitchFamily="2" charset="2"/>
              </a:rPr>
              <a:t>Zee</a:t>
            </a:r>
            <a:r>
              <a:rPr lang="en-US" sz="2300" dirty="0" smtClean="0">
                <a:sym typeface="Wingdings" panose="05000000000000000000" pitchFamily="2" charset="2"/>
              </a:rPr>
              <a:t>, decreased sensitivity around </a:t>
            </a:r>
            <a:r>
              <a:rPr lang="en-US" sz="2300" dirty="0" err="1" smtClean="0">
                <a:sym typeface="Wingdings" panose="05000000000000000000" pitchFamily="2" charset="2"/>
              </a:rPr>
              <a:t>m</a:t>
            </a:r>
            <a:r>
              <a:rPr lang="en-US" sz="2300" baseline="-25000" dirty="0" err="1" smtClean="0">
                <a:sym typeface="Wingdings" panose="05000000000000000000" pitchFamily="2" charset="2"/>
              </a:rPr>
              <a:t>Z</a:t>
            </a:r>
            <a:endParaRPr lang="en-US" sz="2300" baseline="-25000" dirty="0" smtClean="0">
              <a:sym typeface="Wingdings" panose="05000000000000000000" pitchFamily="2" charset="2"/>
            </a:endParaRPr>
          </a:p>
          <a:p>
            <a:r>
              <a:rPr lang="en-US" sz="2300" dirty="0" smtClean="0">
                <a:sym typeface="Wingdings" panose="05000000000000000000" pitchFamily="2" charset="2"/>
              </a:rPr>
              <a:t>Inherit many analysis elements  from </a:t>
            </a:r>
            <a:r>
              <a:rPr lang="en-US" sz="2300" dirty="0">
                <a:sym typeface="Wingdings" panose="05000000000000000000" pitchFamily="2" charset="2"/>
              </a:rPr>
              <a:t>standard </a:t>
            </a:r>
            <a:r>
              <a:rPr lang="en-US" sz="2300" dirty="0" err="1">
                <a:sym typeface="Wingdings" panose="05000000000000000000" pitchFamily="2" charset="2"/>
              </a:rPr>
              <a:t>H</a:t>
            </a:r>
            <a:r>
              <a:rPr lang="en-US" sz="2300" dirty="0" err="1" smtClean="0">
                <a:sym typeface="Wingdings" panose="05000000000000000000" pitchFamily="2" charset="2"/>
              </a:rPr>
              <a:t></a:t>
            </a:r>
            <a:r>
              <a:rPr lang="en-US" sz="23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300" dirty="0" smtClean="0">
                <a:sym typeface="Wingdings" panose="05000000000000000000" pitchFamily="2" charset="2"/>
              </a:rPr>
              <a:t>  </a:t>
            </a:r>
            <a:r>
              <a:rPr lang="en-US" sz="2300" dirty="0">
                <a:sym typeface="Wingdings" panose="05000000000000000000" pitchFamily="2" charset="2"/>
              </a:rPr>
              <a:t>analysis (photon and event </a:t>
            </a:r>
            <a:r>
              <a:rPr lang="en-US" sz="2300" dirty="0" smtClean="0">
                <a:sym typeface="Wingdings" panose="05000000000000000000" pitchFamily="2" charset="2"/>
              </a:rPr>
              <a:t>reconstruction/selection, signal modeling and part of background modeling techniques..)</a:t>
            </a:r>
            <a:endParaRPr lang="en-US" sz="2300" dirty="0">
              <a:sym typeface="Wingdings" panose="05000000000000000000" pitchFamily="2" charset="2"/>
            </a:endParaRPr>
          </a:p>
          <a:p>
            <a:endParaRPr lang="en-US" sz="2300" dirty="0" smtClean="0">
              <a:sym typeface="Wingdings" panose="05000000000000000000" pitchFamily="2" charset="2"/>
            </a:endParaRPr>
          </a:p>
          <a:p>
            <a:endParaRPr lang="en-US" sz="2300" dirty="0" smtClean="0">
              <a:sym typeface="Wingdings" panose="05000000000000000000" pitchFamily="2" charset="2"/>
            </a:endParaRPr>
          </a:p>
          <a:p>
            <a:endParaRPr lang="en-US" sz="2300" dirty="0" smtClean="0">
              <a:sym typeface="Wingdings" panose="05000000000000000000" pitchFamily="2" charset="2"/>
            </a:endParaRPr>
          </a:p>
          <a:p>
            <a:endParaRPr lang="en-US" sz="2300" dirty="0" smtClean="0">
              <a:sym typeface="Wingdings" panose="05000000000000000000" pitchFamily="2" charset="2"/>
            </a:endParaRPr>
          </a:p>
          <a:p>
            <a:endParaRPr lang="en-US" sz="2300" dirty="0" smtClean="0">
              <a:sym typeface="Wingdings" panose="05000000000000000000" pitchFamily="2" charset="2"/>
            </a:endParaRPr>
          </a:p>
          <a:p>
            <a:endParaRPr lang="en-US" sz="2300" dirty="0" smtClean="0"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6596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10194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b="3422"/>
          <a:stretch/>
        </p:blipFill>
        <p:spPr>
          <a:xfrm>
            <a:off x="6798161" y="732813"/>
            <a:ext cx="3999000" cy="37341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41" y="584368"/>
            <a:ext cx="4293315" cy="4119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770" y="1199821"/>
            <a:ext cx="1710736" cy="584775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arXiv:1804.02716, </a:t>
            </a:r>
          </a:p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JHEP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906026" y="6628615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Triggering and search zone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358294" y="1406790"/>
            <a:ext cx="6257434" cy="1629564"/>
          </a:xfrm>
        </p:spPr>
        <p:txBody>
          <a:bodyPr>
            <a:noAutofit/>
          </a:bodyPr>
          <a:lstStyle/>
          <a:p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2012: 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p</a:t>
            </a:r>
            <a:r>
              <a:rPr lang="en-US" sz="2200" baseline="-25000" dirty="0" smtClean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r>
              <a:rPr lang="en-US" sz="2200" baseline="-250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2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&gt;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{26,18} GeV, requirements on ratio of hadronic/electromagnetic energy, either EM shower shape or isolation energy, </a:t>
            </a:r>
            <a:r>
              <a:rPr lang="en-US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200" baseline="-25000" dirty="0" err="1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&gt;60 or 70 </a:t>
            </a:r>
            <a:r>
              <a:rPr lang="en-US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GeVsearch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zone: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80 GeV&lt;</a:t>
            </a:r>
            <a:r>
              <a:rPr lang="en-US" sz="2200" dirty="0" err="1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200" baseline="-25000" dirty="0" err="1">
                <a:solidFill>
                  <a:prstClr val="black"/>
                </a:solidFill>
                <a:sym typeface="Wingdings" panose="05000000000000000000" pitchFamily="2" charset="2"/>
              </a:rPr>
              <a:t>h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&lt;110 GeV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0"/>
            <a:r>
              <a:rPr lang="en-US" sz="2200" dirty="0" smtClean="0">
                <a:sym typeface="Wingdings" panose="05000000000000000000" pitchFamily="2" charset="2"/>
              </a:rPr>
              <a:t>2016: 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p</a:t>
            </a:r>
            <a:r>
              <a:rPr lang="en-US" sz="2200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r>
              <a:rPr lang="en-US" sz="2200" baseline="-25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2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&gt;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{30,18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}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GeV,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requirements on ratio of hadronic/electromagnetic energy,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veto if hits in pixel detector, stricter EM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shower shape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and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isolation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energy requirements, </a:t>
            </a:r>
            <a:r>
              <a:rPr lang="en-US" sz="2200" dirty="0" err="1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200" baseline="-25000" dirty="0" err="1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2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&gt;55 </a:t>
            </a:r>
            <a:r>
              <a:rPr lang="en-US" sz="2200" dirty="0" err="1">
                <a:solidFill>
                  <a:prstClr val="black"/>
                </a:solidFill>
                <a:sym typeface="Wingdings" panose="05000000000000000000" pitchFamily="2" charset="2"/>
              </a:rPr>
              <a:t>GeVsearch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 zone: </a:t>
            </a:r>
            <a:r>
              <a:rPr lang="en-US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70 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GeV&lt;</a:t>
            </a:r>
            <a:r>
              <a:rPr lang="en-US" sz="2200" dirty="0" err="1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200" baseline="-25000" dirty="0" err="1">
                <a:solidFill>
                  <a:prstClr val="black"/>
                </a:solidFill>
                <a:sym typeface="Wingdings" panose="05000000000000000000" pitchFamily="2" charset="2"/>
              </a:rPr>
              <a:t>h</a:t>
            </a:r>
            <a:r>
              <a:rPr lang="en-US" sz="2200" dirty="0">
                <a:solidFill>
                  <a:prstClr val="black"/>
                </a:solidFill>
                <a:sym typeface="Wingdings" panose="05000000000000000000" pitchFamily="2" charset="2"/>
              </a:rPr>
              <a:t>&lt;110 GeV 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85094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93064" y="933029"/>
            <a:ext cx="1943674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PAS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HIG-17-013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129322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76821" y="5531413"/>
            <a:ext cx="11441046" cy="1629564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2012: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p</a:t>
            </a:r>
            <a:r>
              <a:rPr lang="en-US" sz="2400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&gt;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{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20,20} GeV,  </a:t>
            </a:r>
            <a:r>
              <a:rPr lang="en-US" sz="2400" dirty="0" smtClean="0">
                <a:sym typeface="Wingdings" panose="05000000000000000000" pitchFamily="2" charset="2"/>
              </a:rPr>
              <a:t>2016-2017: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p</a:t>
            </a:r>
            <a:r>
              <a:rPr lang="en-US" sz="2400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&gt;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{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20,20} then </a:t>
            </a:r>
            <a:r>
              <a:rPr lang="en-US" sz="24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&gt;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{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22,22} 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then &gt;{20,20}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GeV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Requirements </a:t>
            </a:r>
            <a:r>
              <a:rPr lang="en-US" sz="2400" dirty="0">
                <a:sym typeface="Wingdings" panose="05000000000000000000" pitchFamily="2" charset="2"/>
              </a:rPr>
              <a:t>on EM shower </a:t>
            </a:r>
            <a:r>
              <a:rPr lang="en-US" sz="2400" dirty="0" smtClean="0">
                <a:sym typeface="Wingdings" panose="05000000000000000000" pitchFamily="2" charset="2"/>
              </a:rPr>
              <a:t>shape, then isolation energy (2017)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Search zone:  65 GeV&lt;m</a:t>
            </a:r>
            <a:r>
              <a:rPr lang="en-US" sz="2400" baseline="-25000" dirty="0" smtClean="0">
                <a:sym typeface="Wingdings" panose="05000000000000000000" pitchFamily="2" charset="2"/>
              </a:rPr>
              <a:t>h</a:t>
            </a:r>
            <a:r>
              <a:rPr lang="en-US" sz="2400" dirty="0" smtClean="0">
                <a:sym typeface="Wingdings" panose="05000000000000000000" pitchFamily="2" charset="2"/>
              </a:rPr>
              <a:t> &lt;110 GeV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" y="1462377"/>
            <a:ext cx="3301460" cy="31673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74" y="1489607"/>
            <a:ext cx="3301460" cy="3167348"/>
          </a:xfrm>
          <a:prstGeom prst="rect">
            <a:avLst/>
          </a:prstGeom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538204" y="6617326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821" y="5085740"/>
            <a:ext cx="2217274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3899" y="5085740"/>
            <a:ext cx="2097177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41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Photon Identification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43659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16199" y="987358"/>
            <a:ext cx="2217274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878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7382673" y="1538671"/>
            <a:ext cx="4278749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Cut-based shower shape criteria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Cut-based calorimeter and tracking isolation sum criteria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Photon conversion identification: Association with 2 conversion-compatible tracks or 1 track with no hit in innermost layer of inner tracking detector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17" y="995937"/>
            <a:ext cx="4501991" cy="42962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61663" y="5330780"/>
            <a:ext cx="1710736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arXiv:1804.02716, </a:t>
            </a:r>
          </a:p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JHEP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" y="1021158"/>
            <a:ext cx="3061662" cy="1629564"/>
          </a:xfrm>
        </p:spPr>
        <p:txBody>
          <a:bodyPr>
            <a:noAutofit/>
          </a:bodyPr>
          <a:lstStyle/>
          <a:p>
            <a:r>
              <a:rPr lang="en-US" sz="2200" dirty="0"/>
              <a:t>Fight reducible background, mostly from</a:t>
            </a:r>
            <a:r>
              <a:rPr lang="en-US" sz="2200" dirty="0">
                <a:latin typeface="Arial" pitchFamily="34" charset="0"/>
              </a:rPr>
              <a:t>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baseline="30000" dirty="0" smtClean="0">
                <a:latin typeface="Symbol" pitchFamily="18" charset="2"/>
              </a:rPr>
              <a:t>0</a:t>
            </a:r>
          </a:p>
          <a:p>
            <a:r>
              <a:rPr lang="en-US" sz="2200" dirty="0"/>
              <a:t>Photon ID BDT: shower shape, ‘particle flow’ </a:t>
            </a:r>
            <a:r>
              <a:rPr lang="en-US" sz="2200" dirty="0" smtClean="0"/>
              <a:t>isolation sums (photon, charged hadron), </a:t>
            </a:r>
            <a:r>
              <a:rPr lang="en-US" sz="2200" dirty="0"/>
              <a:t>energy-density </a:t>
            </a:r>
            <a:r>
              <a:rPr lang="en-US" sz="2200" dirty="0" err="1"/>
              <a:t>coeff</a:t>
            </a:r>
            <a:r>
              <a:rPr lang="en-US" sz="2200" dirty="0"/>
              <a:t>.  </a:t>
            </a:r>
            <a:r>
              <a:rPr lang="en-US" sz="2200" b="1" dirty="0">
                <a:latin typeface="Symbol" pitchFamily="18" charset="2"/>
              </a:rPr>
              <a:t>r</a:t>
            </a:r>
            <a:r>
              <a:rPr lang="en-US" sz="2200" b="1" dirty="0">
                <a:latin typeface="Arial"/>
              </a:rPr>
              <a:t>, </a:t>
            </a:r>
            <a:r>
              <a:rPr lang="en-US" sz="2200" b="1" dirty="0">
                <a:latin typeface="Symbol" pitchFamily="18" charset="2"/>
              </a:rPr>
              <a:t>h</a:t>
            </a:r>
            <a:r>
              <a:rPr lang="en-US" sz="2200" b="1" dirty="0">
                <a:latin typeface="Arial"/>
              </a:rPr>
              <a:t> </a:t>
            </a:r>
            <a:endParaRPr lang="en-US" sz="2000" baseline="30000" dirty="0" smtClean="0">
              <a:latin typeface="Symbol" pitchFamily="18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Minimum score required, otherwise score input to </a:t>
            </a:r>
            <a:r>
              <a:rPr lang="en-US" sz="2200" dirty="0" err="1" smtClean="0">
                <a:sym typeface="Wingdings" panose="05000000000000000000" pitchFamily="2" charset="2"/>
              </a:rPr>
              <a:t>diphoton</a:t>
            </a:r>
            <a:r>
              <a:rPr lang="en-US" sz="2200" dirty="0" smtClean="0">
                <a:sym typeface="Wingdings" panose="05000000000000000000" pitchFamily="2" charset="2"/>
              </a:rPr>
              <a:t> BDT (next slide)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Veto photon candidates associated with pixel detector hits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5054390" y="5504947"/>
            <a:ext cx="6299410" cy="799831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Both experiments correct isolation sums for pileup and underlying-event contributions. </a:t>
            </a: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97936" y="6572170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Event selection &amp; Classification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4227" y="5460941"/>
            <a:ext cx="6358891" cy="1629564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4 (3) inclusive classes for 2012 (2016)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Requirements on p</a:t>
            </a:r>
            <a:r>
              <a:rPr lang="en-US" sz="2400" baseline="-25000" dirty="0" smtClean="0">
                <a:sym typeface="Wingdings" panose="05000000000000000000" pitchFamily="2" charset="2"/>
              </a:rPr>
              <a:t>T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400" dirty="0" smtClean="0">
                <a:sym typeface="Wingdings" panose="05000000000000000000" pitchFamily="2" charset="2"/>
              </a:rPr>
              <a:t>/m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to avoid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2400" dirty="0" smtClean="0">
                <a:sym typeface="Wingdings" panose="05000000000000000000" pitchFamily="2" charset="2"/>
              </a:rPr>
              <a:t>sculpting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21359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16199" y="987358"/>
            <a:ext cx="2217274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171801 (2014)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3" y="65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6432927" y="5460941"/>
            <a:ext cx="5635531" cy="1629564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3 classes: conversion status (UU,UC,CC)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Requirements on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sym typeface="Wingdings" panose="05000000000000000000" pitchFamily="2" charset="2"/>
              </a:rPr>
              <a:t>T</a:t>
            </a:r>
            <a:r>
              <a:rPr lang="en-US" sz="2400" baseline="-250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sz="24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model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m</a:t>
            </a:r>
            <a:r>
              <a:rPr lang="en-US" sz="2400" baseline="-25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2400" baseline="-25000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sculpting</a:t>
            </a:r>
            <a:endParaRPr lang="en-US" sz="2400" dirty="0" smtClean="0">
              <a:sym typeface="Wingdings" panose="05000000000000000000" pitchFamily="2" charset="2"/>
            </a:endParaRPr>
          </a:p>
        </p:txBody>
      </p:sp>
      <p:pic>
        <p:nvPicPr>
          <p:cNvPr id="7172" name="Picture 4" descr="https://atlas.web.cern.ch/Atlas/GROUPS/PHYSICS/PAPERS/HIGG-2014-04/figaux_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73" y="1493138"/>
            <a:ext cx="4501134" cy="32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69" y="1156635"/>
            <a:ext cx="4501991" cy="42791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03150" y="864490"/>
            <a:ext cx="3009252" cy="338554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arXiv:1804.02716,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JHEP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634" y="1491978"/>
            <a:ext cx="269739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Diphoton </a:t>
            </a:r>
            <a:r>
              <a:rPr lang="en-US" sz="2200" dirty="0">
                <a:solidFill>
                  <a:prstClr val="black"/>
                </a:solidFill>
              </a:rPr>
              <a:t>BDT: </a:t>
            </a:r>
            <a:r>
              <a:rPr lang="en-US" sz="2200" dirty="0" err="1">
                <a:solidFill>
                  <a:prstClr val="black"/>
                </a:solidFill>
              </a:rPr>
              <a:t>pt</a:t>
            </a:r>
            <a:r>
              <a:rPr lang="en-US" sz="2200" dirty="0">
                <a:solidFill>
                  <a:prstClr val="black"/>
                </a:solidFill>
              </a:rPr>
              <a:t>/m</a:t>
            </a:r>
            <a:r>
              <a:rPr lang="en-US" sz="2200" b="1" baseline="-25000" dirty="0">
                <a:solidFill>
                  <a:prstClr val="black"/>
                </a:solidFill>
                <a:latin typeface="Symbol" pitchFamily="18" charset="2"/>
              </a:rPr>
              <a:t>gg</a:t>
            </a:r>
            <a:r>
              <a:rPr lang="en-US" sz="22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200" b="1" dirty="0">
                <a:solidFill>
                  <a:prstClr val="black"/>
                </a:solidFill>
                <a:latin typeface="Symbol" pitchFamily="18" charset="2"/>
              </a:rPr>
              <a:t>h , </a:t>
            </a:r>
            <a:r>
              <a:rPr lang="en-US" sz="2200" dirty="0">
                <a:solidFill>
                  <a:prstClr val="black"/>
                </a:solidFill>
              </a:rPr>
              <a:t>cos</a:t>
            </a:r>
            <a:r>
              <a:rPr lang="en-US" sz="22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2200" b="1" dirty="0">
                <a:solidFill>
                  <a:prstClr val="black"/>
                </a:solidFill>
                <a:latin typeface="Symbol" pitchFamily="18" charset="2"/>
              </a:rPr>
              <a:t>f1-f2</a:t>
            </a:r>
            <a:r>
              <a:rPr lang="en-US" sz="2200" dirty="0">
                <a:solidFill>
                  <a:prstClr val="black"/>
                </a:solidFill>
                <a:latin typeface="Symbol" pitchFamily="18" charset="2"/>
              </a:rPr>
              <a:t>), </a:t>
            </a:r>
            <a:r>
              <a:rPr lang="en-US" sz="2200" dirty="0">
                <a:solidFill>
                  <a:prstClr val="black"/>
                </a:solidFill>
              </a:rPr>
              <a:t>both </a:t>
            </a:r>
            <a:r>
              <a:rPr lang="en-US" sz="2200" dirty="0" err="1" smtClean="0">
                <a:solidFill>
                  <a:prstClr val="black"/>
                </a:solidFill>
              </a:rPr>
              <a:t>PhotonID</a:t>
            </a:r>
            <a:r>
              <a:rPr lang="en-US" sz="2200" dirty="0" smtClean="0">
                <a:solidFill>
                  <a:prstClr val="black"/>
                </a:solidFill>
              </a:rPr>
              <a:t> BDT </a:t>
            </a:r>
            <a:r>
              <a:rPr lang="en-US" sz="2200" dirty="0">
                <a:solidFill>
                  <a:prstClr val="black"/>
                </a:solidFill>
              </a:rPr>
              <a:t>outputs, mass resolution </a:t>
            </a:r>
            <a:r>
              <a:rPr lang="en-US" sz="2200" dirty="0" err="1">
                <a:solidFill>
                  <a:prstClr val="black"/>
                </a:solidFill>
              </a:rPr>
              <a:t>wrt</a:t>
            </a:r>
            <a:r>
              <a:rPr lang="en-US" sz="2200" dirty="0">
                <a:solidFill>
                  <a:prstClr val="black"/>
                </a:solidFill>
              </a:rPr>
              <a:t>  correct and incorrect vertices, vertex probability</a:t>
            </a:r>
            <a:endParaRPr lang="en-US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962470" y="6617326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3066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Signal modeling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2413" y="739224"/>
            <a:ext cx="1943674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3" y="1118661"/>
            <a:ext cx="4922520" cy="435864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21" y="5343456"/>
            <a:ext cx="5947838" cy="839920"/>
          </a:xfrm>
        </p:spPr>
        <p:txBody>
          <a:bodyPr>
            <a:noAutofit/>
          </a:bodyPr>
          <a:lstStyle/>
          <a:p>
            <a:r>
              <a:rPr lang="it-IT" sz="2200" dirty="0" smtClean="0">
                <a:sym typeface="Wingdings" panose="05000000000000000000" pitchFamily="2" charset="2"/>
              </a:rPr>
              <a:t>Signal model:  Sums of Gaussian functions </a:t>
            </a:r>
            <a:endParaRPr lang="it-IT" sz="2200" dirty="0">
              <a:sym typeface="Wingdings" panose="05000000000000000000" pitchFamily="2" charset="2"/>
            </a:endParaRPr>
          </a:p>
          <a:p>
            <a:r>
              <a:rPr lang="it-IT" sz="2200" dirty="0" smtClean="0">
                <a:sym typeface="Wingdings" panose="05000000000000000000" pitchFamily="2" charset="2"/>
              </a:rPr>
              <a:t>MC ggH</a:t>
            </a:r>
            <a:r>
              <a:rPr lang="it-IT" sz="2200" dirty="0">
                <a:sym typeface="Wingdings" panose="05000000000000000000" pitchFamily="2" charset="2"/>
              </a:rPr>
              <a:t>, </a:t>
            </a:r>
            <a:r>
              <a:rPr lang="it-IT" sz="2200" dirty="0" smtClean="0">
                <a:sym typeface="Wingdings" panose="05000000000000000000" pitchFamily="2" charset="2"/>
              </a:rPr>
              <a:t>ttbarH, VBF, VH production processes present in </a:t>
            </a:r>
            <a:r>
              <a:rPr lang="it-IT" sz="2200" dirty="0">
                <a:sym typeface="Wingdings" panose="05000000000000000000" pitchFamily="2" charset="2"/>
              </a:rPr>
              <a:t>SM </a:t>
            </a:r>
            <a:r>
              <a:rPr lang="it-IT" sz="2200" dirty="0" smtClean="0">
                <a:sym typeface="Wingdings" panose="05000000000000000000" pitchFamily="2" charset="2"/>
              </a:rPr>
              <a:t>proportions, ‘</a:t>
            </a:r>
            <a:r>
              <a:rPr lang="it-IT" sz="2200" dirty="0">
                <a:sym typeface="Wingdings" panose="05000000000000000000" pitchFamily="2" charset="2"/>
              </a:rPr>
              <a:t>SM-like</a:t>
            </a:r>
            <a:r>
              <a:rPr lang="it-IT" sz="2200" dirty="0" smtClean="0">
                <a:sym typeface="Wingdings" panose="05000000000000000000" pitchFamily="2" charset="2"/>
              </a:rPr>
              <a:t>’ xs from LHCHXSWG</a:t>
            </a:r>
            <a:endParaRPr lang="it-IT" sz="2200" dirty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03" y="113246"/>
            <a:ext cx="831567" cy="9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26" y="1146635"/>
            <a:ext cx="5549265" cy="40662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37099" y="775294"/>
            <a:ext cx="2097177" cy="3385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ATLAS-CONF-2018-025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235149" y="6596414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5673934" y="5343456"/>
            <a:ext cx="6518065" cy="839920"/>
          </a:xfrm>
        </p:spPr>
        <p:txBody>
          <a:bodyPr>
            <a:noAutofit/>
          </a:bodyPr>
          <a:lstStyle/>
          <a:p>
            <a:r>
              <a:rPr lang="it-IT" sz="2200" dirty="0" smtClean="0">
                <a:sym typeface="Wingdings" panose="05000000000000000000" pitchFamily="2" charset="2"/>
              </a:rPr>
              <a:t>Signal model: Double Crystal Ball (DCB) function (UU shown)</a:t>
            </a:r>
            <a:endParaRPr lang="it-IT" sz="2200" dirty="0">
              <a:sym typeface="Wingdings" panose="05000000000000000000" pitchFamily="2" charset="2"/>
            </a:endParaRPr>
          </a:p>
          <a:p>
            <a:r>
              <a:rPr lang="it-IT" sz="2200" dirty="0" smtClean="0">
                <a:sym typeface="Wingdings" panose="05000000000000000000" pitchFamily="2" charset="2"/>
              </a:rPr>
              <a:t>MC ggH production process nominal,  ttbarH, VBF, VH processes used for systematic uncertainty estimation</a:t>
            </a:r>
            <a:endParaRPr lang="it-IT" sz="2200" dirty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10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5730"/>
            <a:ext cx="12481560" cy="1325563"/>
          </a:xfrm>
        </p:spPr>
        <p:txBody>
          <a:bodyPr>
            <a:normAutofit/>
          </a:bodyPr>
          <a:lstStyle/>
          <a:p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v-S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 Modeling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8" y="13958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52" y="1101657"/>
            <a:ext cx="4541520" cy="43586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1140686"/>
            <a:ext cx="4541520" cy="4358640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-106327" y="1016952"/>
            <a:ext cx="3293363" cy="1629564"/>
          </a:xfrm>
        </p:spPr>
        <p:txBody>
          <a:bodyPr>
            <a:noAutofit/>
          </a:bodyPr>
          <a:lstStyle/>
          <a:p>
            <a:r>
              <a:rPr lang="en-US" sz="2200" dirty="0" smtClean="0">
                <a:sym typeface="Wingdings" panose="05000000000000000000" pitchFamily="2" charset="2"/>
              </a:rPr>
              <a:t>Background Model:  Sum of polynomial (chosen from 4 families) + double Crystal Ball (DCB) function for relic </a:t>
            </a:r>
            <a:r>
              <a:rPr lang="en-US" sz="2200" dirty="0" err="1" smtClean="0">
                <a:sym typeface="Wingdings" panose="05000000000000000000" pitchFamily="2" charset="2"/>
              </a:rPr>
              <a:t>Zee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Chosen polynomials: 2012:  4</a:t>
            </a:r>
            <a:r>
              <a:rPr lang="en-US" sz="2200" baseline="30000" dirty="0" smtClean="0">
                <a:sym typeface="Wingdings" panose="05000000000000000000" pitchFamily="2" charset="2"/>
              </a:rPr>
              <a:t>th</a:t>
            </a:r>
            <a:r>
              <a:rPr lang="en-US" sz="2200" dirty="0" smtClean="0">
                <a:sym typeface="Wingdings" panose="05000000000000000000" pitchFamily="2" charset="2"/>
              </a:rPr>
              <a:t> (5</a:t>
            </a:r>
            <a:r>
              <a:rPr lang="en-US" sz="2200" baseline="30000" dirty="0" smtClean="0">
                <a:sym typeface="Wingdings" panose="05000000000000000000" pitchFamily="2" charset="2"/>
              </a:rPr>
              <a:t>th</a:t>
            </a:r>
            <a:r>
              <a:rPr lang="en-US" sz="2200" dirty="0" smtClean="0">
                <a:sym typeface="Wingdings" panose="05000000000000000000" pitchFamily="2" charset="2"/>
              </a:rPr>
              <a:t>) order Bernstein polynomial for class 0 (1-3), 2016: 3d order sum of exponentials (classes 0,2), 1</a:t>
            </a:r>
            <a:r>
              <a:rPr lang="en-US" sz="2200" baseline="30000" dirty="0" smtClean="0">
                <a:sym typeface="Wingdings" panose="05000000000000000000" pitchFamily="2" charset="2"/>
              </a:rPr>
              <a:t>st</a:t>
            </a:r>
            <a:r>
              <a:rPr lang="en-US" sz="2200" dirty="0" smtClean="0">
                <a:sym typeface="Wingdings" panose="05000000000000000000" pitchFamily="2" charset="2"/>
              </a:rPr>
              <a:t>-order power law (class1)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DCB: shape parameters from MC ‘double-fake’ events, syst. uncertainty from ‘single-fake’ events, normalization floating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endParaRPr lang="en-US" sz="2200" dirty="0" smtClean="0">
              <a:sym typeface="Wingdings" panose="05000000000000000000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4917" y="500575"/>
            <a:ext cx="1943674" cy="33855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CMS PAS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HIG-17-013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19553" y="6583179"/>
            <a:ext cx="4591047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Gascon-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Shotkin</a:t>
            </a: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IRN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Terascale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Durham Sept.6  2018</a:t>
            </a:r>
            <a:endParaRPr lang="en-GB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104144</TotalTime>
  <Words>2790</Words>
  <Application>Microsoft Office PowerPoint</Application>
  <PresentationFormat>Grand écran</PresentationFormat>
  <Paragraphs>366</Paragraphs>
  <Slides>35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Mangal</vt:lpstr>
      <vt:lpstr>Symbol</vt:lpstr>
      <vt:lpstr>Times New Roman</vt:lpstr>
      <vt:lpstr>Wingdings</vt:lpstr>
      <vt:lpstr>Thème Office</vt:lpstr>
      <vt:lpstr>2_Modèle par défaut</vt:lpstr>
      <vt:lpstr>Présentation PowerPoint</vt:lpstr>
      <vt:lpstr>Présentation PowerPoint</vt:lpstr>
      <vt:lpstr>Présentation PowerPoint</vt:lpstr>
      <vt:lpstr>             General Analysis Strategy: Std. vs low-mass Hgg analysis </vt:lpstr>
      <vt:lpstr>                 Triggering and search zone</vt:lpstr>
      <vt:lpstr>                     Photon Identification</vt:lpstr>
      <vt:lpstr>             Event selection &amp; Classification</vt:lpstr>
      <vt:lpstr>          Signal modeling</vt:lpstr>
      <vt:lpstr>         Background Modeling</vt:lpstr>
      <vt:lpstr>         Background Modeling</vt:lpstr>
      <vt:lpstr>         Background Modeling</vt:lpstr>
      <vt:lpstr>         Background Modeling</vt:lpstr>
      <vt:lpstr>           Systematic Uncertainties</vt:lpstr>
      <vt:lpstr>           Presentation of Results</vt:lpstr>
      <vt:lpstr>           Results: Run 1</vt:lpstr>
      <vt:lpstr>           Results: Run 2</vt:lpstr>
      <vt:lpstr>           Results:  Runs 1+2 g-induced</vt:lpstr>
      <vt:lpstr>           Results: Runs 1+2 f-induced</vt:lpstr>
      <vt:lpstr>           Results:  Runs 1+ 2 Combination</vt:lpstr>
      <vt:lpstr>           Results: p-values</vt:lpstr>
      <vt:lpstr>                                  Runs 1+2</vt:lpstr>
      <vt:lpstr>                          Run 2</vt:lpstr>
      <vt:lpstr>Présentation PowerPoint</vt:lpstr>
      <vt:lpstr>Présentation PowerPoint</vt:lpstr>
      <vt:lpstr>Acknowledgements</vt:lpstr>
      <vt:lpstr>Backup</vt:lpstr>
      <vt:lpstr>Backup</vt:lpstr>
      <vt:lpstr>h--&gt;gg (65-110GeV): 2HDM Interpretation of CMS Run 1 results</vt:lpstr>
      <vt:lpstr>h--&gt;gg (65-110GeV): 2HDM Interpretation of CMS Run 1 results</vt:lpstr>
      <vt:lpstr>h--&gt;gg (65-110GeV): 2HDM Interpretation of CMS Run 1 results</vt:lpstr>
      <vt:lpstr>h--&gt;gg (65-110GeV): 2HDM Interpretation of CMS Run 1 results</vt:lpstr>
      <vt:lpstr>h--&gt;gg (65-110GeV): 2HDM Interpretation of CMS Run 1 results</vt:lpstr>
      <vt:lpstr>h--&gt;gg (65-110GeV): 2HDM Interpretation of CMS Run 1 results</vt:lpstr>
      <vt:lpstr>h--&gt;gg (65-110GeV):Interpretation of CMS Run 1 results</vt:lpstr>
      <vt:lpstr>    fV--&gt;ggV(65 ~20-110GeV): Future ideas for probing lower di-g masses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1463</cp:revision>
  <dcterms:created xsi:type="dcterms:W3CDTF">2015-06-25T13:12:30Z</dcterms:created>
  <dcterms:modified xsi:type="dcterms:W3CDTF">2018-09-06T11:39:53Z</dcterms:modified>
</cp:coreProperties>
</file>