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2" r:id="rId2"/>
    <p:sldMasterId id="2147483654" r:id="rId3"/>
    <p:sldMasterId id="2147483675" r:id="rId4"/>
    <p:sldMasterId id="2147485040" r:id="rId5"/>
  </p:sldMasterIdLst>
  <p:notesMasterIdLst>
    <p:notesMasterId r:id="rId36"/>
  </p:notesMasterIdLst>
  <p:handoutMasterIdLst>
    <p:handoutMasterId r:id="rId37"/>
  </p:handoutMasterIdLst>
  <p:sldIdLst>
    <p:sldId id="355" r:id="rId6"/>
    <p:sldId id="620" r:id="rId7"/>
    <p:sldId id="403" r:id="rId8"/>
    <p:sldId id="400" r:id="rId9"/>
    <p:sldId id="399" r:id="rId10"/>
    <p:sldId id="627" r:id="rId11"/>
    <p:sldId id="396" r:id="rId12"/>
    <p:sldId id="374" r:id="rId13"/>
    <p:sldId id="387" r:id="rId14"/>
    <p:sldId id="392" r:id="rId15"/>
    <p:sldId id="628" r:id="rId16"/>
    <p:sldId id="405" r:id="rId17"/>
    <p:sldId id="390" r:id="rId18"/>
    <p:sldId id="386" r:id="rId19"/>
    <p:sldId id="629" r:id="rId20"/>
    <p:sldId id="425" r:id="rId21"/>
    <p:sldId id="426" r:id="rId22"/>
    <p:sldId id="427" r:id="rId23"/>
    <p:sldId id="428" r:id="rId24"/>
    <p:sldId id="429" r:id="rId25"/>
    <p:sldId id="430" r:id="rId26"/>
    <p:sldId id="630" r:id="rId27"/>
    <p:sldId id="406" r:id="rId28"/>
    <p:sldId id="394" r:id="rId29"/>
    <p:sldId id="631" r:id="rId30"/>
    <p:sldId id="407" r:id="rId31"/>
    <p:sldId id="402" r:id="rId32"/>
    <p:sldId id="632" r:id="rId33"/>
    <p:sldId id="408" r:id="rId34"/>
    <p:sldId id="347" r:id="rId35"/>
  </p:sldIdLst>
  <p:sldSz cx="9144000" cy="5143500" type="screen16x9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2" autoAdjust="0"/>
    <p:restoredTop sz="56216" autoAdjust="0"/>
  </p:normalViewPr>
  <p:slideViewPr>
    <p:cSldViewPr snapToGrid="0">
      <p:cViewPr varScale="1">
        <p:scale>
          <a:sx n="84" d="100"/>
          <a:sy n="84" d="100"/>
        </p:scale>
        <p:origin x="624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6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0197C-A25A-4303-8C41-9F80402C809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21E4175-110E-44E9-A04B-C92A39D3F9D0}">
      <dgm:prSet phldrT="[Text]"/>
      <dgm:spPr>
        <a:xfrm>
          <a:off x="4109" y="907300"/>
          <a:ext cx="1231413" cy="120973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PP Theory Review </a:t>
          </a:r>
        </a:p>
        <a:p>
          <a:r>
            <a:rPr lang="en-GB" b="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Q4 2017</a:t>
          </a:r>
        </a:p>
      </dgm:t>
    </dgm:pt>
    <dgm:pt modelId="{4A7590A3-D349-41CD-B58D-B277E239CA23}" type="parTrans" cxnId="{5F8E9C77-6956-4A59-AB42-DC5B7A992539}">
      <dgm:prSet/>
      <dgm:spPr/>
      <dgm:t>
        <a:bodyPr/>
        <a:lstStyle/>
        <a:p>
          <a:endParaRPr lang="en-GB"/>
        </a:p>
      </dgm:t>
    </dgm:pt>
    <dgm:pt modelId="{E1A0DB72-5856-4C5C-B17E-3FAB0E3B38EC}" type="sibTrans" cxnId="{5F8E9C77-6956-4A59-AB42-DC5B7A992539}">
      <dgm:prSet/>
      <dgm:spPr/>
      <dgm:t>
        <a:bodyPr/>
        <a:lstStyle/>
        <a:p>
          <a:endParaRPr lang="en-GB"/>
        </a:p>
      </dgm:t>
    </dgm:pt>
    <dgm:pt modelId="{3FA6B866-B36B-4AC8-91E0-2B4D43CDF1AF}">
      <dgm:prSet phldrT="[Text]"/>
      <dgm:spPr>
        <a:xfrm>
          <a:off x="1297168" y="907300"/>
          <a:ext cx="1231413" cy="120973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PP Programme Evaluation</a:t>
          </a:r>
        </a:p>
        <a:p>
          <a:r>
            <a:rPr lang="en-GB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Q3 2018</a:t>
          </a:r>
        </a:p>
      </dgm:t>
    </dgm:pt>
    <dgm:pt modelId="{ECA53D3C-6FC4-4B9D-A0B3-268F3CE4B689}" type="parTrans" cxnId="{26F6516D-ED43-423D-8B85-1F0D927A1085}">
      <dgm:prSet/>
      <dgm:spPr/>
      <dgm:t>
        <a:bodyPr/>
        <a:lstStyle/>
        <a:p>
          <a:endParaRPr lang="en-GB"/>
        </a:p>
      </dgm:t>
    </dgm:pt>
    <dgm:pt modelId="{8B03837D-6A39-4BAD-874E-9B7264BB42C3}" type="sibTrans" cxnId="{26F6516D-ED43-423D-8B85-1F0D927A1085}">
      <dgm:prSet/>
      <dgm:spPr/>
      <dgm:t>
        <a:bodyPr/>
        <a:lstStyle/>
        <a:p>
          <a:endParaRPr lang="en-GB"/>
        </a:p>
      </dgm:t>
    </dgm:pt>
    <dgm:pt modelId="{A73FE1B7-8B92-48EF-BD81-97ECD39A80B7}">
      <dgm:prSet phldrT="[Text]"/>
      <dgm:spPr>
        <a:xfrm>
          <a:off x="2590227" y="907300"/>
          <a:ext cx="1231413" cy="120973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BoP2</a:t>
          </a:r>
        </a:p>
        <a:p>
          <a:r>
            <a:rPr lang="en-GB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2019</a:t>
          </a:r>
        </a:p>
      </dgm:t>
    </dgm:pt>
    <dgm:pt modelId="{5545ABBE-3553-4D79-9CDE-04BF374829DE}" type="parTrans" cxnId="{709F29F0-CFEE-49CC-B219-CED38BFBD039}">
      <dgm:prSet/>
      <dgm:spPr/>
      <dgm:t>
        <a:bodyPr/>
        <a:lstStyle/>
        <a:p>
          <a:endParaRPr lang="en-GB"/>
        </a:p>
      </dgm:t>
    </dgm:pt>
    <dgm:pt modelId="{4A77C57D-8A53-4308-8CCC-31D03C51EE1D}" type="sibTrans" cxnId="{709F29F0-CFEE-49CC-B219-CED38BFBD039}">
      <dgm:prSet/>
      <dgm:spPr/>
      <dgm:t>
        <a:bodyPr/>
        <a:lstStyle/>
        <a:p>
          <a:endParaRPr lang="en-GB"/>
        </a:p>
      </dgm:t>
    </dgm:pt>
    <dgm:pt modelId="{5CC579D3-7B2F-43EC-B0C7-C60348A9934C}" type="pres">
      <dgm:prSet presAssocID="{85D0197C-A25A-4303-8C41-9F80402C8095}" presName="CompostProcess" presStyleCnt="0">
        <dgm:presLayoutVars>
          <dgm:dir/>
          <dgm:resizeHandles val="exact"/>
        </dgm:presLayoutVars>
      </dgm:prSet>
      <dgm:spPr/>
    </dgm:pt>
    <dgm:pt modelId="{63F35152-5A7A-49C3-A7B6-28C390590E8E}" type="pres">
      <dgm:prSet presAssocID="{85D0197C-A25A-4303-8C41-9F80402C8095}" presName="arrow" presStyleLbl="bgShp" presStyleIdx="0" presStyleCnt="1" custScaleX="94329" custScaleY="90476" custLinFactNeighborX="1627" custLinFactNeighborY="0"/>
      <dgm:spPr>
        <a:xfrm>
          <a:off x="432046" y="144018"/>
          <a:ext cx="3067473" cy="2736298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137EA754-A153-4EA0-BC7D-5F29F29034B3}" type="pres">
      <dgm:prSet presAssocID="{85D0197C-A25A-4303-8C41-9F80402C8095}" presName="linearProcess" presStyleCnt="0"/>
      <dgm:spPr/>
    </dgm:pt>
    <dgm:pt modelId="{15A54BDD-E551-4AD1-BE62-774E8B7B7CD8}" type="pres">
      <dgm:prSet presAssocID="{521E4175-110E-44E9-A04B-C92A39D3F9D0}" presName="textNode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1E7A487E-0106-4F44-A21F-C05DEB02051C}" type="pres">
      <dgm:prSet presAssocID="{E1A0DB72-5856-4C5C-B17E-3FAB0E3B38EC}" presName="sibTrans" presStyleCnt="0"/>
      <dgm:spPr/>
    </dgm:pt>
    <dgm:pt modelId="{CFE0E94E-BF36-4FFA-B82C-734CA2047514}" type="pres">
      <dgm:prSet presAssocID="{3FA6B866-B36B-4AC8-91E0-2B4D43CDF1AF}" presName="textNode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32D6F9C2-DE18-4065-8A55-2BB6C1963D67}" type="pres">
      <dgm:prSet presAssocID="{8B03837D-6A39-4BAD-874E-9B7264BB42C3}" presName="sibTrans" presStyleCnt="0"/>
      <dgm:spPr/>
    </dgm:pt>
    <dgm:pt modelId="{25746301-EC29-4EF1-894F-EFF458A3494A}" type="pres">
      <dgm:prSet presAssocID="{A73FE1B7-8B92-48EF-BD81-97ECD39A80B7}" presName="textNode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26F6516D-ED43-423D-8B85-1F0D927A1085}" srcId="{85D0197C-A25A-4303-8C41-9F80402C8095}" destId="{3FA6B866-B36B-4AC8-91E0-2B4D43CDF1AF}" srcOrd="1" destOrd="0" parTransId="{ECA53D3C-6FC4-4B9D-A0B3-268F3CE4B689}" sibTransId="{8B03837D-6A39-4BAD-874E-9B7264BB42C3}"/>
    <dgm:cxn modelId="{5F8E9C77-6956-4A59-AB42-DC5B7A992539}" srcId="{85D0197C-A25A-4303-8C41-9F80402C8095}" destId="{521E4175-110E-44E9-A04B-C92A39D3F9D0}" srcOrd="0" destOrd="0" parTransId="{4A7590A3-D349-41CD-B58D-B277E239CA23}" sibTransId="{E1A0DB72-5856-4C5C-B17E-3FAB0E3B38EC}"/>
    <dgm:cxn modelId="{9EE7E035-922E-4B45-BD64-2F320E7A758B}" type="presOf" srcId="{85D0197C-A25A-4303-8C41-9F80402C8095}" destId="{5CC579D3-7B2F-43EC-B0C7-C60348A9934C}" srcOrd="0" destOrd="0" presId="urn:microsoft.com/office/officeart/2005/8/layout/hProcess9"/>
    <dgm:cxn modelId="{8C16ABF3-7459-4741-9AA1-8C83A585E8DE}" type="presOf" srcId="{521E4175-110E-44E9-A04B-C92A39D3F9D0}" destId="{15A54BDD-E551-4AD1-BE62-774E8B7B7CD8}" srcOrd="0" destOrd="0" presId="urn:microsoft.com/office/officeart/2005/8/layout/hProcess9"/>
    <dgm:cxn modelId="{709F29F0-CFEE-49CC-B219-CED38BFBD039}" srcId="{85D0197C-A25A-4303-8C41-9F80402C8095}" destId="{A73FE1B7-8B92-48EF-BD81-97ECD39A80B7}" srcOrd="2" destOrd="0" parTransId="{5545ABBE-3553-4D79-9CDE-04BF374829DE}" sibTransId="{4A77C57D-8A53-4308-8CCC-31D03C51EE1D}"/>
    <dgm:cxn modelId="{84AEB0E9-3409-4DBF-92A8-C9C9278EC1D2}" type="presOf" srcId="{3FA6B866-B36B-4AC8-91E0-2B4D43CDF1AF}" destId="{CFE0E94E-BF36-4FFA-B82C-734CA2047514}" srcOrd="0" destOrd="0" presId="urn:microsoft.com/office/officeart/2005/8/layout/hProcess9"/>
    <dgm:cxn modelId="{98971BF8-93B4-41AD-A20E-AF8B1BBA0169}" type="presOf" srcId="{A73FE1B7-8B92-48EF-BD81-97ECD39A80B7}" destId="{25746301-EC29-4EF1-894F-EFF458A3494A}" srcOrd="0" destOrd="0" presId="urn:microsoft.com/office/officeart/2005/8/layout/hProcess9"/>
    <dgm:cxn modelId="{FC36D9FB-E7D9-4B4D-B516-35D372D6859B}" type="presParOf" srcId="{5CC579D3-7B2F-43EC-B0C7-C60348A9934C}" destId="{63F35152-5A7A-49C3-A7B6-28C390590E8E}" srcOrd="0" destOrd="0" presId="urn:microsoft.com/office/officeart/2005/8/layout/hProcess9"/>
    <dgm:cxn modelId="{6B0BE393-8132-4F9B-AEFE-F6D49791D5D6}" type="presParOf" srcId="{5CC579D3-7B2F-43EC-B0C7-C60348A9934C}" destId="{137EA754-A153-4EA0-BC7D-5F29F29034B3}" srcOrd="1" destOrd="0" presId="urn:microsoft.com/office/officeart/2005/8/layout/hProcess9"/>
    <dgm:cxn modelId="{EA8F36CF-92F8-46CB-8C39-32AF1B19D9EC}" type="presParOf" srcId="{137EA754-A153-4EA0-BC7D-5F29F29034B3}" destId="{15A54BDD-E551-4AD1-BE62-774E8B7B7CD8}" srcOrd="0" destOrd="0" presId="urn:microsoft.com/office/officeart/2005/8/layout/hProcess9"/>
    <dgm:cxn modelId="{D766229A-9E28-4CED-9BF1-12428AA6B4EA}" type="presParOf" srcId="{137EA754-A153-4EA0-BC7D-5F29F29034B3}" destId="{1E7A487E-0106-4F44-A21F-C05DEB02051C}" srcOrd="1" destOrd="0" presId="urn:microsoft.com/office/officeart/2005/8/layout/hProcess9"/>
    <dgm:cxn modelId="{5FF533EB-8AD6-4AF2-9DDB-8BCD0BC7031F}" type="presParOf" srcId="{137EA754-A153-4EA0-BC7D-5F29F29034B3}" destId="{CFE0E94E-BF36-4FFA-B82C-734CA2047514}" srcOrd="2" destOrd="0" presId="urn:microsoft.com/office/officeart/2005/8/layout/hProcess9"/>
    <dgm:cxn modelId="{512C94D7-82F2-411E-907E-23E1C0B82D91}" type="presParOf" srcId="{137EA754-A153-4EA0-BC7D-5F29F29034B3}" destId="{32D6F9C2-DE18-4065-8A55-2BB6C1963D67}" srcOrd="3" destOrd="0" presId="urn:microsoft.com/office/officeart/2005/8/layout/hProcess9"/>
    <dgm:cxn modelId="{B2FAD891-CE6B-4242-898E-114E56113D13}" type="presParOf" srcId="{137EA754-A153-4EA0-BC7D-5F29F29034B3}" destId="{25746301-EC29-4EF1-894F-EFF458A3494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35152-5A7A-49C3-A7B6-28C390590E8E}">
      <dsp:nvSpPr>
        <dsp:cNvPr id="0" name=""/>
        <dsp:cNvSpPr/>
      </dsp:nvSpPr>
      <dsp:spPr>
        <a:xfrm>
          <a:off x="354529" y="114425"/>
          <a:ext cx="2517114" cy="2174035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54BDD-E551-4AD1-BE62-774E8B7B7CD8}">
      <dsp:nvSpPr>
        <dsp:cNvPr id="0" name=""/>
        <dsp:cNvSpPr/>
      </dsp:nvSpPr>
      <dsp:spPr>
        <a:xfrm>
          <a:off x="106382" y="720865"/>
          <a:ext cx="941802" cy="961154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PP Theory Review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Q4 2017</a:t>
          </a:r>
        </a:p>
      </dsp:txBody>
      <dsp:txXfrm>
        <a:off x="152357" y="766840"/>
        <a:ext cx="849852" cy="869204"/>
      </dsp:txXfrm>
    </dsp:sp>
    <dsp:sp modelId="{CFE0E94E-BF36-4FFA-B82C-734CA2047514}">
      <dsp:nvSpPr>
        <dsp:cNvPr id="0" name=""/>
        <dsp:cNvSpPr/>
      </dsp:nvSpPr>
      <dsp:spPr>
        <a:xfrm>
          <a:off x="1098770" y="720865"/>
          <a:ext cx="941802" cy="961154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PP Programme Evaluation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Q3 2018</a:t>
          </a:r>
        </a:p>
      </dsp:txBody>
      <dsp:txXfrm>
        <a:off x="1144745" y="766840"/>
        <a:ext cx="849852" cy="869204"/>
      </dsp:txXfrm>
    </dsp:sp>
    <dsp:sp modelId="{25746301-EC29-4EF1-894F-EFF458A3494A}">
      <dsp:nvSpPr>
        <dsp:cNvPr id="0" name=""/>
        <dsp:cNvSpPr/>
      </dsp:nvSpPr>
      <dsp:spPr>
        <a:xfrm>
          <a:off x="2091158" y="720865"/>
          <a:ext cx="941802" cy="961154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BoP2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2019</a:t>
          </a:r>
        </a:p>
      </dsp:txBody>
      <dsp:txXfrm>
        <a:off x="2137133" y="766840"/>
        <a:ext cx="849852" cy="869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7294036A-AEF9-C441-9346-A18053622A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02608D99-3916-FB47-971C-40EDA7745A9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0"/>
            <a:ext cx="2946188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xmlns="" id="{CC842F68-EB61-C34B-B09C-0396A366B4F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990"/>
            <a:ext cx="2946189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xmlns="" id="{6FC57372-FBFD-8347-828D-5FB57431FCD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</a:defRPr>
            </a:lvl1pPr>
          </a:lstStyle>
          <a:p>
            <a:fld id="{7EDACDBA-FF64-4C45-BAB5-0F60EF0CE7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346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E377EAC9-2A29-2D46-8365-596F4D89C2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7F887452-0594-DB48-958C-B6EC358EC6B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xmlns="" id="{2023AC3D-CDA8-1F41-8381-1FDF6D7D69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475" y="4715788"/>
            <a:ext cx="4980726" cy="44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xmlns="" id="{0A4BA60E-3479-3242-87F2-3B8EDA1CD0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90"/>
            <a:ext cx="2946189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xmlns="" id="{F7D2D352-4478-0C47-B143-AC84934E94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</a:defRPr>
            </a:lvl1pPr>
          </a:lstStyle>
          <a:p>
            <a:fld id="{2D8F5B04-13C5-4812-B194-59AB6C7E6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573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>
            <a:extLst>
              <a:ext uri="{FF2B5EF4-FFF2-40B4-BE49-F238E27FC236}">
                <a16:creationId xmlns:a16="http://schemas.microsoft.com/office/drawing/2014/main" xmlns="" id="{BF2F9F4D-3387-1B44-8FB3-3C3E61C4C7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16700" cy="3722688"/>
          </a:xfrm>
          <a:ln/>
        </p:spPr>
      </p:sp>
      <p:sp>
        <p:nvSpPr>
          <p:cNvPr id="12290" name="Notes Placeholder 2">
            <a:extLst>
              <a:ext uri="{FF2B5EF4-FFF2-40B4-BE49-F238E27FC236}">
                <a16:creationId xmlns:a16="http://schemas.microsoft.com/office/drawing/2014/main" xmlns="" id="{3C4C974A-32AF-6B43-8C1D-596AE25B7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Lucida Grande" panose="020B0600040502020204" pitchFamily="34" charset="0"/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xmlns="" id="{698313DA-9F64-BE45-BD21-1FDA62EEE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39775" indent="-282575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38238" indent="-225425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595438" indent="-225425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49463" indent="-225425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06663" indent="-225425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63863" indent="-225425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1063" indent="-225425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78263" indent="-225425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D21644C-6D99-BF41-9843-EB8297F71424}" type="slidenum">
              <a:rPr lang="en-US" altLang="en-US">
                <a:solidFill>
                  <a:srgbClr val="000000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  <a:latin typeface="Lucida Grande" panose="020B0600040502020204" pitchFamily="34" charset="0"/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3006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F5B04-13C5-4812-B194-59AB6C7E6FB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641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F5B04-13C5-4812-B194-59AB6C7E6FB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854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F5B04-13C5-4812-B194-59AB6C7E6FB8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342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F5B04-13C5-4812-B194-59AB6C7E6FB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983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F5B04-13C5-4812-B194-59AB6C7E6FB8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735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1100"/>
          </a:xfrm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" charset="0"/>
              <a:ea typeface="ヒラギノ角ゴ Pro W3"/>
              <a:cs typeface="ヒラギノ角ゴ Pro W3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1363" indent="-284163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39825" indent="-227013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97025" indent="-227013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2638" indent="-227013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09838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67038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4238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1438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959E517-BE1A-4AEB-B150-6E22047CA456}" type="slidenum">
              <a:rPr lang="en-US" altLang="en-US">
                <a:solidFill>
                  <a:srgbClr val="000000"/>
                </a:solidFill>
                <a:latin typeface="Lucida Grande" pitchFamily="84" charset="0"/>
                <a:ea typeface="ヒラギノ角ゴ Pro W3"/>
                <a:cs typeface="ヒラギノ角ゴ Pro W3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solidFill>
                <a:srgbClr val="000000"/>
              </a:solidFill>
              <a:latin typeface="Lucida Grande" pitchFamily="8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69938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1100"/>
          </a:xfrm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100"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1363" indent="-284163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39825" indent="-227013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97025" indent="-227013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2638" indent="-227013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09838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67038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4238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1438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1992771-45C5-4C63-9FAC-238E4C7B96BA}" type="slidenum">
              <a:rPr lang="en-US" altLang="en-US">
                <a:solidFill>
                  <a:srgbClr val="000000"/>
                </a:solidFill>
                <a:latin typeface="Lucida Grande" pitchFamily="84" charset="0"/>
                <a:ea typeface="ヒラギノ角ゴ Pro W3"/>
                <a:cs typeface="ヒラギノ角ゴ Pro W3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solidFill>
                <a:srgbClr val="000000"/>
              </a:solidFill>
              <a:latin typeface="Lucida Grande" pitchFamily="8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63133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6345021-9DE5-4A46-99CA-DCF7BF0EC1FB}" type="slidenum">
              <a:rPr lang="en-US" altLang="en-US">
                <a:latin typeface="Times New Roman" pitchFamily="18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938" y="993775"/>
            <a:ext cx="4851401" cy="2728913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003" y="3887510"/>
            <a:ext cx="5361904" cy="52949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21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86CE68A-D50A-430D-A0D7-9644E96C052E}" type="slidenum">
              <a:rPr lang="en-US" altLang="en-US">
                <a:latin typeface="Times New Roman" pitchFamily="18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938" y="993775"/>
            <a:ext cx="4851401" cy="2728913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003" y="3887510"/>
            <a:ext cx="5361904" cy="52949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75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C40DF6-15AF-430A-9E34-78B1FE8E6869}" type="slidenum">
              <a:rPr lang="en-US" altLang="en-US">
                <a:latin typeface="Times New Roman" pitchFamily="18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938" y="993775"/>
            <a:ext cx="4851401" cy="2728913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003" y="3887510"/>
            <a:ext cx="5361904" cy="52949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8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xmlns="" id="{60A54946-BAF0-054E-827D-C7AC092790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16700" cy="3722688"/>
          </a:xfrm>
          <a:ln/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xmlns="" id="{0F5F7A16-CB30-C645-BD26-37EE7B5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Lucida Grande" panose="020B0600040502020204" pitchFamily="34" charset="0"/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xmlns="" id="{12D1D2C4-03F1-1344-A673-B14194C49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39775" indent="-282575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38238" indent="-225425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595438" indent="-225425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49463" indent="-225425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06663" indent="-225425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63863" indent="-225425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1063" indent="-225425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78263" indent="-225425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10EF87F-3054-3946-B377-66111DBBC152}" type="slidenum">
              <a:rPr lang="en-US" altLang="en-US">
                <a:solidFill>
                  <a:srgbClr val="000000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Lucida Grande" panose="020B0600040502020204" pitchFamily="34" charset="0"/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5039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F5B04-13C5-4812-B194-59AB6C7E6FB8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794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xmlns="" id="{AB04A111-128A-554D-80D5-4122254AE7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16700" cy="3722688"/>
          </a:xfrm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xmlns="" id="{8FBE62CA-0384-3B4D-A0F9-DF122813C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 altLang="en-US" dirty="0">
              <a:latin typeface="Lucida Grande" charset="0"/>
              <a:ea typeface="ヒラギノ角ゴ Pro W3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xmlns="" id="{A77397D1-22D9-2548-AF40-F8C0E9F0CB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39775" indent="-282575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38238" indent="-225425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595438" indent="-225425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49463" indent="-225425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06663" indent="-225425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63863" indent="-225425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1063" indent="-225425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78263" indent="-225425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A3BC07F-73DC-F646-AD61-0F6BB4DE0639}" type="slidenum">
              <a:rPr lang="en-US" altLang="en-US">
                <a:solidFill>
                  <a:srgbClr val="000000"/>
                </a:solidFill>
                <a:latin typeface="Lucida Grande" panose="020B06000405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Lucida Grande" panose="020B0600040502020204" pitchFamily="34" charset="0"/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6804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BD24238-81AF-6C48-8F89-DBB325931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297" y="4715788"/>
            <a:ext cx="5905083" cy="446667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BF399E9E-8B43-4C21-8362-E08CBF53281B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pPr/>
              <a:t>7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4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6A043AC-4C65-4A70-9359-AE87283DB366}" type="slidenum">
              <a:rPr lang="en-US" altLang="en-US">
                <a:latin typeface="Times New Roman" pitchFamily="18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938" y="993775"/>
            <a:ext cx="4851401" cy="2728913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003" y="3887510"/>
            <a:ext cx="5361904" cy="52949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92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4F4A66-74CF-464C-B1E0-7B483722AE9E}" type="slidenum">
              <a:rPr lang="en-US" altLang="en-US">
                <a:latin typeface="Times New Roman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938" y="993775"/>
            <a:ext cx="4851401" cy="2728913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003" y="3887510"/>
            <a:ext cx="5361904" cy="52949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22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2671FC4-F886-4DDA-BA3A-699198758475}" type="slidenum">
              <a:rPr lang="en-US" altLang="en-US" sz="1200">
                <a:latin typeface="Times New Roman" pitchFamily="18" charset="0"/>
              </a:rPr>
              <a:pPr/>
              <a:t>10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50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DEB7F95-4FF6-4C11-B9D5-B047C49FD84D}" type="slidenum">
              <a:rPr lang="en-US" altLang="en-US">
                <a:latin typeface="Times New Roman" pitchFamily="18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938" y="993775"/>
            <a:ext cx="4851401" cy="2728913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003" y="3887510"/>
            <a:ext cx="5361904" cy="52949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54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F5B04-13C5-4812-B194-59AB6C7E6FB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88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000" y="1131590"/>
            <a:ext cx="7772400" cy="5134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8000" y="1874092"/>
            <a:ext cx="6400800" cy="278589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2264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52082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000" y="1131590"/>
            <a:ext cx="7772400" cy="51345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8000" y="187409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3498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722"/>
            <a:ext cx="91440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7" y="1477551"/>
            <a:ext cx="6400801" cy="1314449"/>
          </a:xfrm>
        </p:spPr>
        <p:txBody>
          <a:bodyPr/>
          <a:lstStyle>
            <a:lvl1pPr marL="0" indent="0" algn="ctr">
              <a:buNone/>
              <a:defRPr/>
            </a:lvl1pPr>
            <a:lvl2pPr marL="408201" indent="0" algn="ctr">
              <a:buNone/>
              <a:defRPr/>
            </a:lvl2pPr>
            <a:lvl3pPr marL="816401" indent="0" algn="ctr">
              <a:buNone/>
              <a:defRPr/>
            </a:lvl3pPr>
            <a:lvl4pPr marL="1224602" indent="0" algn="ctr">
              <a:buNone/>
              <a:defRPr/>
            </a:lvl4pPr>
            <a:lvl5pPr marL="1632803" indent="0" algn="ctr">
              <a:buNone/>
              <a:defRPr/>
            </a:lvl5pPr>
            <a:lvl6pPr marL="2041003" indent="0" algn="ctr">
              <a:buNone/>
              <a:defRPr/>
            </a:lvl6pPr>
            <a:lvl7pPr marL="2449204" indent="0" algn="ctr">
              <a:buNone/>
              <a:defRPr/>
            </a:lvl7pPr>
            <a:lvl8pPr marL="2857405" indent="0" algn="ctr">
              <a:buNone/>
              <a:defRPr/>
            </a:lvl8pPr>
            <a:lvl9pPr marL="326560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7117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1168006"/>
            <a:ext cx="7772400" cy="28503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1429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089539"/>
            <a:ext cx="7772400" cy="102155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964399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408201" indent="0">
              <a:buNone/>
              <a:defRPr sz="1600"/>
            </a:lvl2pPr>
            <a:lvl3pPr marL="816401" indent="0">
              <a:buNone/>
              <a:defRPr sz="1400"/>
            </a:lvl3pPr>
            <a:lvl4pPr marL="1224602" indent="0">
              <a:buNone/>
              <a:defRPr sz="1300"/>
            </a:lvl4pPr>
            <a:lvl5pPr marL="1632803" indent="0">
              <a:buNone/>
              <a:defRPr sz="1300"/>
            </a:lvl5pPr>
            <a:lvl6pPr marL="2041003" indent="0">
              <a:buNone/>
              <a:defRPr sz="1300"/>
            </a:lvl6pPr>
            <a:lvl7pPr marL="2449204" indent="0">
              <a:buNone/>
              <a:defRPr sz="1300"/>
            </a:lvl7pPr>
            <a:lvl8pPr marL="2857405" indent="0">
              <a:buNone/>
              <a:defRPr sz="1300"/>
            </a:lvl8pPr>
            <a:lvl9pPr marL="326560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6859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7" y="1168003"/>
            <a:ext cx="3810001" cy="338615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5" y="1168006"/>
            <a:ext cx="3810001" cy="285036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5013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83"/>
            <a:ext cx="9144000" cy="8572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201" indent="0">
              <a:buNone/>
              <a:defRPr sz="1700" b="1"/>
            </a:lvl2pPr>
            <a:lvl3pPr marL="816401" indent="0">
              <a:buNone/>
              <a:defRPr sz="1600" b="1"/>
            </a:lvl3pPr>
            <a:lvl4pPr marL="1224602" indent="0">
              <a:buNone/>
              <a:defRPr sz="1400" b="1"/>
            </a:lvl4pPr>
            <a:lvl5pPr marL="1632803" indent="0">
              <a:buNone/>
              <a:defRPr sz="1400" b="1"/>
            </a:lvl5pPr>
            <a:lvl6pPr marL="2041003" indent="0">
              <a:buNone/>
              <a:defRPr sz="1400" b="1"/>
            </a:lvl6pPr>
            <a:lvl7pPr marL="2449204" indent="0">
              <a:buNone/>
              <a:defRPr sz="1400" b="1"/>
            </a:lvl7pPr>
            <a:lvl8pPr marL="2857405" indent="0">
              <a:buNone/>
              <a:defRPr sz="1400" b="1"/>
            </a:lvl8pPr>
            <a:lvl9pPr marL="3265605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22999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201" indent="0">
              <a:buNone/>
              <a:defRPr sz="1700" b="1"/>
            </a:lvl2pPr>
            <a:lvl3pPr marL="816401" indent="0">
              <a:buNone/>
              <a:defRPr sz="1600" b="1"/>
            </a:lvl3pPr>
            <a:lvl4pPr marL="1224602" indent="0">
              <a:buNone/>
              <a:defRPr sz="1400" b="1"/>
            </a:lvl4pPr>
            <a:lvl5pPr marL="1632803" indent="0">
              <a:buNone/>
              <a:defRPr sz="1400" b="1"/>
            </a:lvl5pPr>
            <a:lvl6pPr marL="2041003" indent="0">
              <a:buNone/>
              <a:defRPr sz="1400" b="1"/>
            </a:lvl6pPr>
            <a:lvl7pPr marL="2449204" indent="0">
              <a:buNone/>
              <a:defRPr sz="1400" b="1"/>
            </a:lvl7pPr>
            <a:lvl8pPr marL="2857405" indent="0">
              <a:buNone/>
              <a:defRPr sz="1400" b="1"/>
            </a:lvl8pPr>
            <a:lvl9pPr marL="3265605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61"/>
            <a:ext cx="4041775" cy="2387213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5707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113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168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381358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9"/>
            <a:ext cx="3008313" cy="3638564"/>
          </a:xfrm>
        </p:spPr>
        <p:txBody>
          <a:bodyPr/>
          <a:lstStyle>
            <a:lvl1pPr marL="0" indent="0">
              <a:buNone/>
              <a:defRPr sz="1300"/>
            </a:lvl1pPr>
            <a:lvl2pPr marL="408201" indent="0">
              <a:buNone/>
              <a:defRPr sz="1100"/>
            </a:lvl2pPr>
            <a:lvl3pPr marL="816401" indent="0">
              <a:buNone/>
              <a:defRPr sz="1000"/>
            </a:lvl3pPr>
            <a:lvl4pPr marL="1224602" indent="0">
              <a:buNone/>
              <a:defRPr sz="800"/>
            </a:lvl4pPr>
            <a:lvl5pPr marL="1632803" indent="0">
              <a:buNone/>
              <a:defRPr sz="800"/>
            </a:lvl5pPr>
            <a:lvl6pPr marL="2041003" indent="0">
              <a:buNone/>
              <a:defRPr sz="800"/>
            </a:lvl6pPr>
            <a:lvl7pPr marL="2449204" indent="0">
              <a:buNone/>
              <a:defRPr sz="800"/>
            </a:lvl7pPr>
            <a:lvl8pPr marL="2857405" indent="0">
              <a:buNone/>
              <a:defRPr sz="800"/>
            </a:lvl8pPr>
            <a:lvl9pPr marL="326560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816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000" y="1131590"/>
            <a:ext cx="7772400" cy="51345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8000" y="1874090"/>
            <a:ext cx="6400800" cy="131445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8300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053956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2594376"/>
          </a:xfrm>
        </p:spPr>
        <p:txBody>
          <a:bodyPr/>
          <a:lstStyle>
            <a:lvl1pPr marL="0" indent="0">
              <a:buNone/>
              <a:defRPr sz="2900"/>
            </a:lvl1pPr>
            <a:lvl2pPr marL="408201" indent="0">
              <a:buNone/>
              <a:defRPr sz="2500"/>
            </a:lvl2pPr>
            <a:lvl3pPr marL="816401" indent="0">
              <a:buNone/>
              <a:defRPr sz="2200"/>
            </a:lvl3pPr>
            <a:lvl4pPr marL="1224602" indent="0">
              <a:buNone/>
              <a:defRPr sz="1700"/>
            </a:lvl4pPr>
            <a:lvl5pPr marL="1632803" indent="0">
              <a:buNone/>
              <a:defRPr sz="1700"/>
            </a:lvl5pPr>
            <a:lvl6pPr marL="2041003" indent="0">
              <a:buNone/>
              <a:defRPr sz="1700"/>
            </a:lvl6pPr>
            <a:lvl7pPr marL="2449204" indent="0">
              <a:buNone/>
              <a:defRPr sz="1700"/>
            </a:lvl7pPr>
            <a:lvl8pPr marL="2857405" indent="0">
              <a:buNone/>
              <a:defRPr sz="1700"/>
            </a:lvl8pPr>
            <a:lvl9pPr marL="3265605" indent="0">
              <a:buNone/>
              <a:defRPr sz="17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3479010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201" indent="0">
              <a:buNone/>
              <a:defRPr sz="1100"/>
            </a:lvl2pPr>
            <a:lvl3pPr marL="816401" indent="0">
              <a:buNone/>
              <a:defRPr sz="1000"/>
            </a:lvl3pPr>
            <a:lvl4pPr marL="1224602" indent="0">
              <a:buNone/>
              <a:defRPr sz="800"/>
            </a:lvl4pPr>
            <a:lvl5pPr marL="1632803" indent="0">
              <a:buNone/>
              <a:defRPr sz="800"/>
            </a:lvl5pPr>
            <a:lvl6pPr marL="2041003" indent="0">
              <a:buNone/>
              <a:defRPr sz="800"/>
            </a:lvl6pPr>
            <a:lvl7pPr marL="2449204" indent="0">
              <a:buNone/>
              <a:defRPr sz="800"/>
            </a:lvl7pPr>
            <a:lvl8pPr marL="2857405" indent="0">
              <a:buNone/>
              <a:defRPr sz="800"/>
            </a:lvl8pPr>
            <a:lvl9pPr marL="326560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426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&amp;T Bullet Sty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040" y="1168004"/>
            <a:ext cx="7772400" cy="28503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4631"/>
            <a:ext cx="9144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9330" indent="0" algn="l">
              <a:tabLst/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0377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1482"/>
            <a:ext cx="9144000" cy="1102519"/>
          </a:xfrm>
        </p:spPr>
        <p:txBody>
          <a:bodyPr/>
          <a:lstStyle>
            <a:lvl1pPr>
              <a:defRPr sz="33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77549"/>
            <a:ext cx="6400800" cy="1314450"/>
          </a:xfrm>
        </p:spPr>
        <p:txBody>
          <a:bodyPr/>
          <a:lstStyle>
            <a:lvl1pPr marL="0" indent="0" algn="ctr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0878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8004"/>
            <a:ext cx="7772400" cy="2850366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165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5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63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9" y="2089537"/>
            <a:ext cx="7848872" cy="1021556"/>
          </a:xfrm>
        </p:spPr>
        <p:txBody>
          <a:bodyPr anchor="t"/>
          <a:lstStyle>
            <a:lvl1pPr algn="l">
              <a:defRPr sz="3300" b="1" cap="none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964397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144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68004"/>
            <a:ext cx="3810000" cy="338615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5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8004"/>
            <a:ext cx="3810000" cy="2850366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5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02621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13588"/>
            <a:ext cx="4040188" cy="479822"/>
          </a:xfrm>
        </p:spPr>
        <p:txBody>
          <a:bodyPr anchor="b"/>
          <a:lstStyle>
            <a:lvl1pPr marL="0" indent="0">
              <a:buNone/>
              <a:defRPr sz="21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22998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165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8"/>
            <a:ext cx="4041775" cy="2387213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165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70298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2629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38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1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381358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5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638564"/>
          </a:xfrm>
        </p:spPr>
        <p:txBody>
          <a:bodyPr/>
          <a:lstStyle>
            <a:lvl1pPr marL="0" indent="0">
              <a:buNone/>
              <a:defRPr sz="165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70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029311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053956"/>
            <a:ext cx="5486400" cy="425054"/>
          </a:xfrm>
        </p:spPr>
        <p:txBody>
          <a:bodyPr anchor="b"/>
          <a:lstStyle>
            <a:lvl1pPr algn="l">
              <a:defRPr sz="21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25943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479010"/>
            <a:ext cx="5486400" cy="603647"/>
          </a:xfrm>
        </p:spPr>
        <p:txBody>
          <a:bodyPr/>
          <a:lstStyle>
            <a:lvl1pPr marL="0" indent="0">
              <a:buNone/>
              <a:defRPr sz="165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4394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&amp;T Bullet Sty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2" y="1168004"/>
            <a:ext cx="3814763" cy="2850366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4629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28638" indent="0" algn="l">
              <a:tabLst/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829247" y="1168004"/>
            <a:ext cx="3814763" cy="2850366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2965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&amp;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4629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28638" indent="0" algn="l">
              <a:tabLst/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57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38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1CAF4E-4104-F04C-919C-D3775449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48DB40EF-E20B-4E84-8596-90F66BA6B44F}" type="datetimeFigureOut">
              <a:rPr lang="en-US"/>
              <a:pPr>
                <a:defRPr/>
              </a:pPr>
              <a:t>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69B18E-E9DA-154B-BE7D-73FD053ED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1B2391-D18A-C347-B0E4-F315F4B8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E358AC0-946C-4A1B-9054-85266A284A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91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000" y="2715766"/>
            <a:ext cx="7772400" cy="5134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000" y="3314250"/>
            <a:ext cx="6400800" cy="131445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9584"/>
            <a:ext cx="7772400" cy="110251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6412"/>
            <a:ext cx="6400800" cy="13144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4423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2900"/>
            <a:ext cx="8153400" cy="3429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7023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0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0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1482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1">
            <a:extLst>
              <a:ext uri="{FF2B5EF4-FFF2-40B4-BE49-F238E27FC236}">
                <a16:creationId xmlns:a16="http://schemas.microsoft.com/office/drawing/2014/main" xmlns="" id="{28F89132-A226-FC43-A3EA-D99A33F4187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68313" y="987425"/>
            <a:ext cx="8135937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141644-AFF7-614F-B455-F08393DB5C16}"/>
              </a:ext>
            </a:extLst>
          </p:cNvPr>
          <p:cNvSpPr txBox="1"/>
          <p:nvPr userDrawn="1"/>
        </p:nvSpPr>
        <p:spPr>
          <a:xfrm>
            <a:off x="539750" y="4859338"/>
            <a:ext cx="2286000" cy="230187"/>
          </a:xfrm>
          <a:prstGeom prst="rect">
            <a:avLst/>
          </a:prstGeom>
          <a:noFill/>
        </p:spPr>
        <p:txBody>
          <a:bodyPr lIns="0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1pPr>
            <a:lvl2pPr marL="37931725" indent="-37474525" algn="ctr"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9pPr>
          </a:lstStyle>
          <a:p>
            <a:pPr algn="l">
              <a:defRPr/>
            </a:pPr>
            <a:r>
              <a:rPr lang="en-US" sz="900" dirty="0">
                <a:solidFill>
                  <a:srgbClr val="8A7967"/>
                </a:solidFill>
                <a:latin typeface="Arial" charset="0"/>
                <a:cs typeface="Arial" charset="0"/>
              </a:rPr>
              <a:t>UK Research and Innovation </a:t>
            </a:r>
          </a:p>
        </p:txBody>
      </p:sp>
      <p:pic>
        <p:nvPicPr>
          <p:cNvPr id="1028" name="Picture 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-573088"/>
            <a:ext cx="3230563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19" r:id="rId1"/>
    <p:sldLayoutId id="2147485020" r:id="rId2"/>
    <p:sldLayoutId id="2147485021" r:id="rId3"/>
    <p:sldLayoutId id="2147485022" r:id="rId4"/>
    <p:sldLayoutId id="2147485029" r:id="rId5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  <a:ea typeface="MS PGothic" pitchFamily="34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MS PGothic" pitchFamily="34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B725529-FA2F-5E4E-9282-D9DFCD18BC74}"/>
              </a:ext>
            </a:extLst>
          </p:cNvPr>
          <p:cNvSpPr txBox="1"/>
          <p:nvPr userDrawn="1"/>
        </p:nvSpPr>
        <p:spPr>
          <a:xfrm>
            <a:off x="539750" y="4859338"/>
            <a:ext cx="2286000" cy="230187"/>
          </a:xfrm>
          <a:prstGeom prst="rect">
            <a:avLst/>
          </a:prstGeom>
          <a:noFill/>
        </p:spPr>
        <p:txBody>
          <a:bodyPr lIns="0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1pPr>
            <a:lvl2pPr marL="37931725" indent="-37474525" algn="ctr"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9pPr>
          </a:lstStyle>
          <a:p>
            <a:pPr algn="l">
              <a:defRPr/>
            </a:pPr>
            <a:r>
              <a:rPr lang="en-US" sz="900" dirty="0">
                <a:solidFill>
                  <a:srgbClr val="8A7967"/>
                </a:solidFill>
                <a:latin typeface="Arial" charset="0"/>
                <a:cs typeface="Arial" charset="0"/>
              </a:rPr>
              <a:t>UK Research and Innovation </a:t>
            </a:r>
          </a:p>
        </p:txBody>
      </p:sp>
      <p:pic>
        <p:nvPicPr>
          <p:cNvPr id="3075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-573088"/>
            <a:ext cx="3230563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1060450"/>
            <a:ext cx="91313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2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31888"/>
            <a:ext cx="8153400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4488"/>
            <a:ext cx="81534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3076" name="Line 11">
            <a:extLst>
              <a:ext uri="{FF2B5EF4-FFF2-40B4-BE49-F238E27FC236}">
                <a16:creationId xmlns:a16="http://schemas.microsoft.com/office/drawing/2014/main" xmlns="" id="{538964F8-BA61-C345-83FB-E52E4C7847A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68313" y="987425"/>
            <a:ext cx="8135937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72F261-11C0-714F-94BE-8A5ABCB08009}"/>
              </a:ext>
            </a:extLst>
          </p:cNvPr>
          <p:cNvSpPr txBox="1"/>
          <p:nvPr userDrawn="1"/>
        </p:nvSpPr>
        <p:spPr>
          <a:xfrm>
            <a:off x="539750" y="4859338"/>
            <a:ext cx="2286000" cy="230187"/>
          </a:xfrm>
          <a:prstGeom prst="rect">
            <a:avLst/>
          </a:prstGeom>
          <a:noFill/>
        </p:spPr>
        <p:txBody>
          <a:bodyPr lIns="0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1pPr>
            <a:lvl2pPr marL="37931725" indent="-37474525" algn="ctr"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9pPr>
          </a:lstStyle>
          <a:p>
            <a:pPr algn="l">
              <a:defRPr/>
            </a:pPr>
            <a:r>
              <a:rPr lang="en-US" sz="900" dirty="0">
                <a:solidFill>
                  <a:srgbClr val="8A7967"/>
                </a:solidFill>
                <a:latin typeface="Arial" charset="0"/>
                <a:cs typeface="Arial" charset="0"/>
              </a:rPr>
              <a:t>UK Research and Innovation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4" r:id="rId1"/>
    <p:sldLayoutId id="2147485025" r:id="rId2"/>
    <p:sldLayoutId id="2147485026" r:id="rId3"/>
    <p:sldLayoutId id="2147485027" r:id="rId4"/>
    <p:sldLayoutId id="2147485028" r:id="rId5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 i="1">
          <a:solidFill>
            <a:schemeClr val="tx1"/>
          </a:solidFill>
          <a:latin typeface="+mn-lt"/>
          <a:ea typeface="MS PGothic" pitchFamily="34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50825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40" tIns="40821" rIns="81640" bIns="408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68400"/>
            <a:ext cx="77724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40" tIns="40821" rIns="81640" bIns="408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F78D8F4F-2D20-064B-B5BE-B5FFE9DB5C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40" tIns="40821" rIns="81640" bIns="40821" numCol="1" anchor="t" anchorCtr="0" compatLnSpc="1">
            <a:prstTxWarp prst="textNoShape">
              <a:avLst/>
            </a:prstTxWarp>
          </a:bodyPr>
          <a:lstStyle>
            <a:lvl1pPr algn="l" defTabSz="816401">
              <a:defRPr sz="1300">
                <a:solidFill>
                  <a:srgbClr val="000000"/>
                </a:solidFill>
                <a:latin typeface="Calibri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FE91CCD7-115B-DD46-BB70-D744B71306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40" tIns="40821" rIns="81640" bIns="40821" numCol="1" anchor="t" anchorCtr="0" compatLnSpc="1">
            <a:prstTxWarp prst="textNoShape">
              <a:avLst/>
            </a:prstTxWarp>
          </a:bodyPr>
          <a:lstStyle>
            <a:lvl1pPr algn="ctr" defTabSz="816401">
              <a:defRPr sz="1300">
                <a:solidFill>
                  <a:srgbClr val="000000"/>
                </a:solidFill>
                <a:latin typeface="Calibri"/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20F47C2-C5C2-1948-9D5A-D8CF0311A0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40" tIns="40821" rIns="81640" bIns="40821" numCol="1" anchor="t" anchorCtr="0" compatLnSpc="1">
            <a:prstTxWarp prst="textNoShape">
              <a:avLst/>
            </a:prstTxWarp>
          </a:bodyPr>
          <a:lstStyle>
            <a:lvl1pPr algn="r" defTabSz="815975">
              <a:defRPr sz="1300">
                <a:solidFill>
                  <a:srgbClr val="000000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fld id="{873E4945-6754-46F7-B3FE-CA92F5D5043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127" name="Picture 19" descr="SCI41098_PPT_Templates_bottom_STF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70338"/>
            <a:ext cx="91440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30" r:id="rId1"/>
    <p:sldLayoutId id="2147485031" r:id="rId2"/>
    <p:sldLayoutId id="2147485032" r:id="rId3"/>
    <p:sldLayoutId id="2147485033" r:id="rId4"/>
    <p:sldLayoutId id="2147485034" r:id="rId5"/>
    <p:sldLayoutId id="2147485035" r:id="rId6"/>
    <p:sldLayoutId id="2147485036" r:id="rId7"/>
    <p:sldLayoutId id="2147485037" r:id="rId8"/>
    <p:sldLayoutId id="2147485038" r:id="rId9"/>
    <p:sldLayoutId id="214748503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08201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816401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224602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632803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61988" indent="-2540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19175" indent="-2032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27163" indent="-2032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36738" indent="-2032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245104" indent="-204101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653305" indent="-204101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3061505" indent="-204101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469706" indent="-204101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816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201" algn="l" defTabSz="816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01" algn="l" defTabSz="816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02" algn="l" defTabSz="816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03" algn="l" defTabSz="816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003" algn="l" defTabSz="816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204" algn="l" defTabSz="816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05" algn="l" defTabSz="816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605" algn="l" defTabSz="81640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50031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68003"/>
            <a:ext cx="7772400" cy="340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pPr>
              <a:defRPr/>
            </a:pPr>
            <a:fld id="{8CE41648-F25C-42F6-9D9C-1D3FC76F22FB}" type="slidenum">
              <a:rPr lang="en-US" altLang="en-US">
                <a:solidFill>
                  <a:srgbClr val="000000"/>
                </a:solidFill>
                <a:latin typeface="Lucida Grande"/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  <a:latin typeface="Lucida Grand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45E3596-570C-1F45-86CB-718519B8E5D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400"/>
            <a:ext cx="9164887" cy="13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1" r:id="rId1"/>
    <p:sldLayoutId id="2147485042" r:id="rId2"/>
    <p:sldLayoutId id="2147485043" r:id="rId3"/>
    <p:sldLayoutId id="2147485044" r:id="rId4"/>
    <p:sldLayoutId id="2147485045" r:id="rId5"/>
    <p:sldLayoutId id="2147485046" r:id="rId6"/>
    <p:sldLayoutId id="2147485047" r:id="rId7"/>
    <p:sldLayoutId id="2147485048" r:id="rId8"/>
    <p:sldLayoutId id="2147485049" r:id="rId9"/>
    <p:sldLayoutId id="2147485051" r:id="rId10"/>
    <p:sldLayoutId id="21474850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650">
          <a:solidFill>
            <a:srgbClr val="3C8C93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4"/>
          <p:cNvSpPr txBox="1">
            <a:spLocks noChangeArrowheads="1"/>
          </p:cNvSpPr>
          <p:nvPr/>
        </p:nvSpPr>
        <p:spPr bwMode="auto">
          <a:xfrm>
            <a:off x="423863" y="2678113"/>
            <a:ext cx="83026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000" dirty="0">
                <a:solidFill>
                  <a:srgbClr val="68615A"/>
                </a:solidFill>
                <a:latin typeface="Arial" pitchFamily="34" charset="0"/>
                <a:cs typeface="Arial" pitchFamily="34" charset="0"/>
              </a:rPr>
              <a:t>STFC: activities, issues &amp; ambitions</a:t>
            </a:r>
            <a:endParaRPr lang="en-US" altLang="en-US" dirty="0">
              <a:solidFill>
                <a:srgbClr val="68615A"/>
              </a:solidFill>
              <a:latin typeface="Verdana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 dirty="0">
                <a:solidFill>
                  <a:srgbClr val="0C779D"/>
                </a:solidFill>
                <a:latin typeface="Arial" pitchFamily="34" charset="0"/>
                <a:cs typeface="Arial" pitchFamily="34" charset="0"/>
              </a:rPr>
              <a:t>Professor Mark Thomson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000" dirty="0">
                <a:solidFill>
                  <a:srgbClr val="0C779D"/>
                </a:solidFill>
                <a:latin typeface="Arial" pitchFamily="34" charset="0"/>
                <a:cs typeface="Arial" pitchFamily="34" charset="0"/>
              </a:rPr>
              <a:t>STFC Executive Chair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1600" dirty="0">
                <a:solidFill>
                  <a:srgbClr val="0C779D"/>
                </a:solidFill>
                <a:latin typeface="Arial" pitchFamily="34" charset="0"/>
                <a:cs typeface="Arial" pitchFamily="34" charset="0"/>
              </a:rPr>
              <a:t>19 December 2018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FCCC01-E92E-0847-A781-55E6CB198EDD}"/>
              </a:ext>
            </a:extLst>
          </p:cNvPr>
          <p:cNvSpPr txBox="1"/>
          <p:nvPr/>
        </p:nvSpPr>
        <p:spPr>
          <a:xfrm>
            <a:off x="468314" y="1141413"/>
            <a:ext cx="6648924" cy="4024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481013" defTabSz="815975">
              <a:lnSpc>
                <a:spcPct val="90000"/>
              </a:lnSpc>
              <a:spcAft>
                <a:spcPts val="300"/>
              </a:spcAft>
              <a:defRPr/>
            </a:pPr>
            <a:r>
              <a:rPr lang="en-GB" sz="1800" dirty="0">
                <a:solidFill>
                  <a:srgbClr val="595959"/>
                </a:solidFill>
                <a:latin typeface="Arial" panose="020B0604020202020204" pitchFamily="34" charset="0"/>
                <a:cs typeface="Arial" pitchFamily="34" charset="0"/>
              </a:rPr>
              <a:t>E,D&amp;I is a very high priority for STFC and UKRI</a:t>
            </a:r>
          </a:p>
          <a:p>
            <a:pPr marL="504000" lvl="1" indent="-252000" defTabSz="815975" eaLnBrk="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C779D"/>
                </a:solidFill>
                <a:latin typeface="Arial" panose="020B0604020202020204" pitchFamily="34" charset="0"/>
                <a:cs typeface="Arial" pitchFamily="34" charset="0"/>
              </a:rPr>
              <a:t>Jennifer Rubin (Executive Chair, ESRC) is the UKRI E,D&amp;I champion</a:t>
            </a:r>
          </a:p>
          <a:p>
            <a:pPr marL="504000" lvl="1" indent="-252000" defTabSz="815975" eaLnBrk="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C779D"/>
                </a:solidFill>
                <a:latin typeface="Arial" panose="020B0604020202020204" pitchFamily="34" charset="0"/>
                <a:cs typeface="Arial" pitchFamily="34" charset="0"/>
              </a:rPr>
              <a:t>UKRI Board made strong public commitments</a:t>
            </a:r>
          </a:p>
          <a:p>
            <a:pPr marL="504000" lvl="1" indent="-252000" defTabSz="815975" eaLnBrk="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C779D"/>
                </a:solidFill>
                <a:latin typeface="Arial" panose="020B0604020202020204" pitchFamily="34" charset="0"/>
                <a:cs typeface="Arial" pitchFamily="34" charset="0"/>
              </a:rPr>
              <a:t>STFC now has a dedicated EDI team and is establishing an high-level Advisory Body chaired by a Council member (Sheila Rowan), and an internal Implementation Group </a:t>
            </a:r>
          </a:p>
          <a:p>
            <a:pPr marL="0" lvl="1" indent="-481013" defTabSz="815975">
              <a:lnSpc>
                <a:spcPct val="90000"/>
              </a:lnSpc>
              <a:spcAft>
                <a:spcPts val="300"/>
              </a:spcAft>
              <a:defRPr/>
            </a:pPr>
            <a:endParaRPr lang="en-GB" sz="1600" dirty="0">
              <a:solidFill>
                <a:srgbClr val="595959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lvl="1" indent="-481013" defTabSz="815975">
              <a:lnSpc>
                <a:spcPct val="90000"/>
              </a:lnSpc>
              <a:spcAft>
                <a:spcPts val="300"/>
              </a:spcAft>
              <a:defRPr/>
            </a:pPr>
            <a:r>
              <a:rPr lang="en-GB" sz="1800" dirty="0">
                <a:solidFill>
                  <a:srgbClr val="595959"/>
                </a:solidFill>
                <a:latin typeface="Arial" panose="020B0604020202020204" pitchFamily="34" charset="0"/>
                <a:cs typeface="Arial" pitchFamily="34" charset="0"/>
              </a:rPr>
              <a:t>Physics community has taken some positive steps</a:t>
            </a:r>
          </a:p>
          <a:p>
            <a:pPr marL="504000" lvl="1" indent="-252000" defTabSz="815975" eaLnBrk="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C779D"/>
                </a:solidFill>
                <a:latin typeface="Arial" panose="020B0604020202020204" pitchFamily="34" charset="0"/>
                <a:cs typeface="Arial" pitchFamily="34" charset="0"/>
              </a:rPr>
              <a:t>But the </a:t>
            </a:r>
            <a:r>
              <a:rPr lang="en-GB" sz="1600" dirty="0" err="1">
                <a:solidFill>
                  <a:srgbClr val="0C779D"/>
                </a:solidFill>
                <a:latin typeface="Arial" panose="020B0604020202020204" pitchFamily="34" charset="0"/>
                <a:cs typeface="Arial" pitchFamily="34" charset="0"/>
              </a:rPr>
              <a:t>Strumia</a:t>
            </a:r>
            <a:r>
              <a:rPr lang="en-GB" sz="1600" dirty="0">
                <a:solidFill>
                  <a:srgbClr val="0C779D"/>
                </a:solidFill>
                <a:latin typeface="Arial" panose="020B0604020202020204" pitchFamily="34" charset="0"/>
                <a:cs typeface="Arial" pitchFamily="34" charset="0"/>
              </a:rPr>
              <a:t> case demonstrates we cannot be complacent, cannot simply assume we are doing “OK”</a:t>
            </a:r>
          </a:p>
          <a:p>
            <a:pPr marL="504000" lvl="1" indent="-252000" defTabSz="815975" eaLnBrk="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C779D"/>
                </a:solidFill>
                <a:latin typeface="Arial" panose="020B0604020202020204" pitchFamily="34" charset="0"/>
                <a:cs typeface="Arial" pitchFamily="34" charset="0"/>
              </a:rPr>
              <a:t>There needs to be an increased focus on E,D&amp;I across all of activities</a:t>
            </a:r>
          </a:p>
          <a:p>
            <a:pPr marL="59400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1800" dirty="0">
              <a:solidFill>
                <a:srgbClr val="68615A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63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0763" y="1312863"/>
            <a:ext cx="1441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 txBox="1">
            <a:spLocks noChangeArrowheads="1"/>
          </p:cNvSpPr>
          <p:nvPr/>
        </p:nvSpPr>
        <p:spPr bwMode="auto">
          <a:xfrm>
            <a:off x="457200" y="319088"/>
            <a:ext cx="8686800" cy="606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68615A"/>
                </a:solidFill>
                <a:cs typeface="Arial" pitchFamily="34" charset="0"/>
              </a:rPr>
              <a:t>Equality, Diversity and Inclusion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10000" r="48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E35D894-D51E-BA46-B641-D0E46CC61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658" y="945382"/>
            <a:ext cx="4633213" cy="27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1403" tIns="30701" rIns="61403" bIns="30701">
            <a:spAutoFit/>
          </a:bodyPr>
          <a:lstStyle/>
          <a:p>
            <a:pPr marL="501492" indent="-501492" defTabSz="307004">
              <a:spcAft>
                <a:spcPts val="540"/>
              </a:spcAft>
              <a:buClr>
                <a:srgbClr val="FFFFFF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UK Research and Innovation</a:t>
            </a:r>
          </a:p>
          <a:p>
            <a:pPr marL="501492" indent="-501492" defTabSz="307004">
              <a:spcAft>
                <a:spcPts val="540"/>
              </a:spcAft>
              <a:buClr>
                <a:schemeClr val="bg1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STFC as Part of UKRI</a:t>
            </a:r>
          </a:p>
          <a:p>
            <a:pPr marL="501492" indent="-501492" defTabSz="307004">
              <a:spcAft>
                <a:spcPts val="540"/>
              </a:spcAft>
              <a:buClr>
                <a:schemeClr val="bg1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UKRI Funding Opportunities</a:t>
            </a:r>
            <a:endParaRPr lang="en-GB" sz="216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501492" indent="-501492" defTabSz="307004">
              <a:spcAft>
                <a:spcPts val="540"/>
              </a:spcAft>
              <a:buClr>
                <a:schemeClr val="bg1">
                  <a:lumMod val="75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Particle Physics Update</a:t>
            </a:r>
          </a:p>
          <a:p>
            <a:pPr marL="501492" indent="-501492" defTabSz="307004">
              <a:spcAft>
                <a:spcPts val="540"/>
              </a:spcAft>
              <a:buClr>
                <a:schemeClr val="bg1">
                  <a:lumMod val="75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itchFamily="34" charset="0"/>
                <a:cs typeface="Calibri" pitchFamily="34" charset="0"/>
              </a:rPr>
              <a:t>Spending Review 2019</a:t>
            </a:r>
          </a:p>
          <a:p>
            <a:pPr marL="501492" indent="-501492" defTabSz="307004">
              <a:spcAft>
                <a:spcPts val="540"/>
              </a:spcAft>
              <a:buClr>
                <a:schemeClr val="bg1">
                  <a:lumMod val="75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itchFamily="34" charset="0"/>
                <a:cs typeface="Calibri" pitchFamily="34" charset="0"/>
              </a:rPr>
              <a:t>Infrastructure Roadmap</a:t>
            </a:r>
          </a:p>
          <a:p>
            <a:pPr marL="501492" indent="-501492" defTabSz="307004">
              <a:spcAft>
                <a:spcPts val="540"/>
              </a:spcAft>
              <a:buClr>
                <a:schemeClr val="bg1">
                  <a:lumMod val="75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itchFamily="34" charset="0"/>
                <a:cs typeface="Calibri" pitchFamily="34" charset="0"/>
              </a:rPr>
              <a:t>Closing Remarks</a:t>
            </a:r>
            <a:endParaRPr lang="en-GB" sz="1440" dirty="0">
              <a:solidFill>
                <a:srgbClr val="000000">
                  <a:lumMod val="50000"/>
                  <a:lumOff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D452857-36F5-4344-BF83-4A0589EEE388}"/>
              </a:ext>
            </a:extLst>
          </p:cNvPr>
          <p:cNvSpPr/>
          <p:nvPr/>
        </p:nvSpPr>
        <p:spPr bwMode="auto">
          <a:xfrm>
            <a:off x="0" y="0"/>
            <a:ext cx="4737100" cy="50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Contents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AFDE0C-390E-0446-A081-005C1E4C40DA}"/>
              </a:ext>
            </a:extLst>
          </p:cNvPr>
          <p:cNvSpPr txBox="1"/>
          <p:nvPr/>
        </p:nvSpPr>
        <p:spPr>
          <a:xfrm>
            <a:off x="292100" y="330200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592621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ject 2">
            <a:extLst>
              <a:ext uri="{FF2B5EF4-FFF2-40B4-BE49-F238E27FC236}">
                <a16:creationId xmlns:a16="http://schemas.microsoft.com/office/drawing/2014/main" xmlns="" id="{7310070A-E551-804F-BF89-02DEB7172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1046163"/>
            <a:ext cx="7920038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9215" rIns="0" bIns="0">
            <a:spAutoFit/>
          </a:bodyPr>
          <a:lstStyle>
            <a:lvl1pPr marL="269875" indent="-257175" defTabSz="815975">
              <a:spcBef>
                <a:spcPct val="20000"/>
              </a:spcBef>
              <a:buClr>
                <a:schemeClr val="tx2"/>
              </a:buClr>
              <a:buChar char="•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81013" defTabSz="815975">
              <a:spcBef>
                <a:spcPct val="20000"/>
              </a:spcBef>
              <a:buClr>
                <a:schemeClr val="tx2"/>
              </a:buClr>
              <a:buChar char="•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5975">
              <a:spcBef>
                <a:spcPct val="20000"/>
              </a:spcBef>
              <a:buClr>
                <a:schemeClr val="tx2"/>
              </a:buClr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5975">
              <a:spcBef>
                <a:spcPct val="20000"/>
              </a:spcBef>
              <a:buClr>
                <a:schemeClr val="tx2"/>
              </a:buClr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5975">
              <a:spcBef>
                <a:spcPct val="20000"/>
              </a:spcBef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FontTx/>
              <a:buNone/>
              <a:defRPr/>
            </a:pPr>
            <a:r>
              <a:rPr lang="en-US" altLang="en-US" dirty="0">
                <a:solidFill>
                  <a:srgbClr val="595959"/>
                </a:solidFill>
                <a:cs typeface="Arial" panose="020B0604020202020204" pitchFamily="34" charset="0"/>
              </a:rPr>
              <a:t>Autumn Statement 2016 uplift to research and innovation budget: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Industrial Strategy Challenge Fund (ISCF) – Wave 2 challenges </a:t>
            </a:r>
            <a:r>
              <a:rPr lang="en-GB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underway</a:t>
            </a:r>
            <a:r>
              <a:rPr lang="en-US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,  </a:t>
            </a:r>
            <a:r>
              <a:rPr lang="en-GB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launch of </a:t>
            </a:r>
            <a:r>
              <a:rPr lang="en-US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Wave 3 </a:t>
            </a:r>
            <a:r>
              <a:rPr lang="en-GB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expected</a:t>
            </a:r>
            <a:endParaRPr lang="en-US" altLang="en-US" sz="1600" dirty="0">
              <a:solidFill>
                <a:srgbClr val="0C779D"/>
              </a:solidFill>
              <a:cs typeface="Arial" panose="020B0604020202020204" pitchFamily="34" charset="0"/>
            </a:endParaRP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Global Challenges Research Fund (GCRF) – </a:t>
            </a:r>
            <a:r>
              <a:rPr lang="en-GB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large amounts still </a:t>
            </a:r>
            <a:r>
              <a:rPr lang="en-US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unallocated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Strategic Priorities Fund (SPF) – £560 million over three years, bids from UKRI Councils and BEIS PSREs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Talent Fund – £300 million over three years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altLang="en-US" sz="1600" dirty="0" err="1">
                <a:solidFill>
                  <a:srgbClr val="0C779D"/>
                </a:solidFill>
                <a:cs typeface="Arial" panose="020B0604020202020204" pitchFamily="34" charset="0"/>
              </a:rPr>
              <a:t>Commercialisation</a:t>
            </a:r>
            <a:r>
              <a:rPr lang="en-US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 Fund – £108 million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Strength in Places Fund – £115 million over three years for  collaborative bids between research </a:t>
            </a:r>
            <a:r>
              <a:rPr lang="en-US" altLang="en-US" sz="1600" dirty="0" err="1">
                <a:solidFill>
                  <a:srgbClr val="0C779D"/>
                </a:solidFill>
                <a:cs typeface="Arial" panose="020B0604020202020204" pitchFamily="34" charset="0"/>
              </a:rPr>
              <a:t>organisations</a:t>
            </a:r>
            <a:r>
              <a:rPr lang="en-US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 and business to  support regional growth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Fund for International Collaboration (FIC) – £110 million over three years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xmlns="" id="{3178CACF-E054-B64D-8B38-A25ADBEC6E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850" y="282575"/>
            <a:ext cx="8693150" cy="630238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lang="en-GB" sz="4000" kern="1200" dirty="0">
                <a:solidFill>
                  <a:srgbClr val="68615A"/>
                </a:solidFill>
                <a:cs typeface="Arial" pitchFamily="34" charset="0"/>
              </a:rPr>
              <a:t>UKRI Funding Opportunities</a:t>
            </a:r>
            <a:endParaRPr sz="4000" kern="1200" dirty="0">
              <a:solidFill>
                <a:srgbClr val="68615A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2A296BD9-9D5D-C442-B22D-F637FFB11E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550" y="314325"/>
            <a:ext cx="8680450" cy="628650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z="4000" kern="1200" dirty="0">
                <a:solidFill>
                  <a:srgbClr val="68615A"/>
                </a:solidFill>
                <a:cs typeface="Arial" pitchFamily="34" charset="0"/>
              </a:rPr>
              <a:t>S</a:t>
            </a:r>
            <a:r>
              <a:rPr lang="en-GB" sz="4000" kern="1200" dirty="0">
                <a:solidFill>
                  <a:srgbClr val="68615A"/>
                </a:solidFill>
                <a:cs typeface="Arial" pitchFamily="34" charset="0"/>
              </a:rPr>
              <a:t>TFC and the new funds</a:t>
            </a:r>
            <a:endParaRPr sz="4000" kern="1200" dirty="0">
              <a:solidFill>
                <a:srgbClr val="68615A"/>
              </a:solidFill>
              <a:cs typeface="Arial" pitchFamily="34" charset="0"/>
            </a:endParaRPr>
          </a:p>
        </p:txBody>
      </p:sp>
      <p:sp>
        <p:nvSpPr>
          <p:cNvPr id="30723" name="object 3">
            <a:extLst>
              <a:ext uri="{FF2B5EF4-FFF2-40B4-BE49-F238E27FC236}">
                <a16:creationId xmlns:a16="http://schemas.microsoft.com/office/drawing/2014/main" xmlns="" id="{F75ECF2B-C333-664B-B0B2-F354F46B3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1096963"/>
            <a:ext cx="8153400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2069" rIns="0" bIns="0">
            <a:spAutoFit/>
          </a:bodyPr>
          <a:lstStyle>
            <a:lvl1pPr marL="12700" indent="-342900" defTabSz="815975">
              <a:spcBef>
                <a:spcPct val="20000"/>
              </a:spcBef>
              <a:buClr>
                <a:schemeClr val="tx2"/>
              </a:buClr>
              <a:buChar char="•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81013" defTabSz="815975">
              <a:spcBef>
                <a:spcPct val="20000"/>
              </a:spcBef>
              <a:buClr>
                <a:schemeClr val="tx2"/>
              </a:buClr>
              <a:buChar char="•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5975">
              <a:spcBef>
                <a:spcPct val="20000"/>
              </a:spcBef>
              <a:buClr>
                <a:schemeClr val="tx2"/>
              </a:buClr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5975">
              <a:spcBef>
                <a:spcPct val="20000"/>
              </a:spcBef>
              <a:buClr>
                <a:schemeClr val="tx2"/>
              </a:buClr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5975">
              <a:spcBef>
                <a:spcPct val="20000"/>
              </a:spcBef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FontTx/>
              <a:buNone/>
              <a:defRPr/>
            </a:pPr>
            <a:r>
              <a:rPr lang="en-GB" altLang="en-US" sz="1800" dirty="0">
                <a:solidFill>
                  <a:srgbClr val="595959"/>
                </a:solidFill>
                <a:cs typeface="Arial" panose="020B0604020202020204" pitchFamily="34" charset="0"/>
              </a:rPr>
              <a:t>The STFC community was not as successful with round one of GCRF as hoped: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We accepted the need to improve our bids, and for closer working with other councils, departments and industry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FontTx/>
              <a:buNone/>
              <a:defRPr/>
            </a:pPr>
            <a:endParaRPr lang="en-GB" altLang="en-US" sz="1600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marL="0"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FontTx/>
              <a:buNone/>
              <a:defRPr/>
            </a:pPr>
            <a:r>
              <a:rPr lang="en-GB" altLang="en-US" sz="1800" dirty="0">
                <a:solidFill>
                  <a:srgbClr val="595959"/>
                </a:solidFill>
                <a:cs typeface="Arial" panose="020B0604020202020204" pitchFamily="34" charset="0"/>
              </a:rPr>
              <a:t>In the last year there has been significant progress: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Received funding for National Satellite Test Facility at Harwell from ISCF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Now expecting several major projects to be confirmed in coming weeks from SPF and FIC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FontTx/>
              <a:buNone/>
              <a:defRPr/>
            </a:pPr>
            <a:endParaRPr lang="en-GB" altLang="en-US" sz="1600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marL="0"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FontTx/>
              <a:buNone/>
              <a:defRPr/>
            </a:pPr>
            <a:r>
              <a:rPr lang="en-GB" altLang="en-US" sz="1800" dirty="0">
                <a:solidFill>
                  <a:srgbClr val="595959"/>
                </a:solidFill>
                <a:cs typeface="Arial" panose="020B0604020202020204" pitchFamily="34" charset="0"/>
              </a:rPr>
              <a:t>Recently (since April) adopted a new approach: 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Target highest-priority ideas from STFC’s communities 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Our job is to align these highest priority ideas with the new funding opportunities</a:t>
            </a:r>
          </a:p>
          <a:p>
            <a:pPr marL="0" lvl="1">
              <a:lnSpc>
                <a:spcPct val="90000"/>
              </a:lnSpc>
              <a:spcAft>
                <a:spcPts val="300"/>
              </a:spcAft>
              <a:buFontTx/>
              <a:buNone/>
              <a:defRPr/>
            </a:pPr>
            <a:endParaRPr lang="en-GB" altLang="en-US" sz="1800" dirty="0">
              <a:solidFill>
                <a:srgbClr val="68615A"/>
              </a:solidFill>
              <a:cs typeface="Arial" panose="020B0604020202020204" pitchFamily="34" charset="0"/>
            </a:endParaRPr>
          </a:p>
          <a:p>
            <a:pPr marL="0" lvl="1">
              <a:lnSpc>
                <a:spcPct val="90000"/>
              </a:lnSpc>
              <a:spcAft>
                <a:spcPts val="300"/>
              </a:spcAft>
              <a:defRPr/>
            </a:pPr>
            <a:endParaRPr lang="en-GB" altLang="en-US" sz="1800" dirty="0">
              <a:solidFill>
                <a:srgbClr val="68615A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>
            <a:extLst>
              <a:ext uri="{FF2B5EF4-FFF2-40B4-BE49-F238E27FC236}">
                <a16:creationId xmlns:a16="http://schemas.microsoft.com/office/drawing/2014/main" xmlns="" id="{ABC0437D-59F5-5346-BE8C-E788D5570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8613"/>
            <a:ext cx="8686800" cy="606425"/>
          </a:xfrm>
        </p:spPr>
        <p:txBody>
          <a:bodyPr/>
          <a:lstStyle/>
          <a:p>
            <a:pPr marL="12700">
              <a:spcBef>
                <a:spcPts val="105"/>
              </a:spcBef>
              <a:defRPr/>
            </a:pPr>
            <a:r>
              <a:rPr lang="en-US" altLang="en-US" sz="4000" kern="1200" dirty="0">
                <a:solidFill>
                  <a:srgbClr val="68615A"/>
                </a:solidFill>
                <a:cs typeface="Arial" pitchFamily="34" charset="0"/>
              </a:rPr>
              <a:t>New ideas and reviews of old</a:t>
            </a:r>
          </a:p>
        </p:txBody>
      </p:sp>
      <p:sp>
        <p:nvSpPr>
          <p:cNvPr id="31747" name="TextBox 3">
            <a:extLst>
              <a:ext uri="{FF2B5EF4-FFF2-40B4-BE49-F238E27FC236}">
                <a16:creationId xmlns:a16="http://schemas.microsoft.com/office/drawing/2014/main" xmlns="" id="{D1312954-D451-3245-B817-44D7B10EC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27125"/>
            <a:ext cx="8686800" cy="299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815975">
              <a:spcBef>
                <a:spcPct val="20000"/>
              </a:spcBef>
              <a:buClr>
                <a:schemeClr val="tx2"/>
              </a:buClr>
              <a:buChar char="•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81013" defTabSz="815975">
              <a:spcBef>
                <a:spcPct val="20000"/>
              </a:spcBef>
              <a:buClr>
                <a:schemeClr val="tx2"/>
              </a:buClr>
              <a:buChar char="•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5975">
              <a:spcBef>
                <a:spcPct val="20000"/>
              </a:spcBef>
              <a:buClr>
                <a:schemeClr val="tx2"/>
              </a:buClr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5975">
              <a:spcBef>
                <a:spcPct val="20000"/>
              </a:spcBef>
              <a:buClr>
                <a:schemeClr val="tx2"/>
              </a:buClr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5975">
              <a:spcBef>
                <a:spcPct val="20000"/>
              </a:spcBef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>
              <a:spcBef>
                <a:spcPct val="0"/>
              </a:spcBef>
              <a:spcAft>
                <a:spcPts val="30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595959"/>
                </a:solidFill>
                <a:cs typeface="Arial" panose="020B0604020202020204" pitchFamily="34" charset="0"/>
              </a:rPr>
              <a:t>The Developing a World Class </a:t>
            </a:r>
            <a:r>
              <a:rPr lang="en-US" altLang="en-US" sz="1800" dirty="0" err="1">
                <a:solidFill>
                  <a:srgbClr val="595959"/>
                </a:solidFill>
                <a:cs typeface="Arial" panose="020B0604020202020204" pitchFamily="34" charset="0"/>
              </a:rPr>
              <a:t>Programme</a:t>
            </a:r>
            <a:r>
              <a:rPr lang="en-US" altLang="en-US" sz="1800" dirty="0">
                <a:solidFill>
                  <a:srgbClr val="595959"/>
                </a:solidFill>
                <a:cs typeface="Arial" panose="020B0604020202020204" pitchFamily="34" charset="0"/>
              </a:rPr>
              <a:t> exercise in summer has provided 51 “proposals” now reviewed by STFC Council, Executive Board and Science Board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It wasn’t a </a:t>
            </a:r>
            <a:r>
              <a:rPr lang="en-US" altLang="en-US" sz="1600" dirty="0" err="1">
                <a:solidFill>
                  <a:srgbClr val="0C779D"/>
                </a:solidFill>
                <a:cs typeface="Arial" panose="020B0604020202020204" pitchFamily="34" charset="0"/>
              </a:rPr>
              <a:t>prioritisation</a:t>
            </a:r>
            <a:r>
              <a:rPr lang="en-US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, but instead the collection of new ideas with which to bid for the new UKRI-wide funding streams – the list is on our website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The list is already being used to help inform bids for Fund for International Collaboration, Strategic Priorities Fund.</a:t>
            </a:r>
          </a:p>
          <a:p>
            <a:pPr marL="252000" lvl="1" indent="0" eaLnBrk="1" hangingPunct="1">
              <a:spcBef>
                <a:spcPts val="300"/>
              </a:spcBef>
              <a:spcAft>
                <a:spcPts val="300"/>
              </a:spcAft>
              <a:buClrTx/>
              <a:buFontTx/>
              <a:buNone/>
              <a:defRPr/>
            </a:pPr>
            <a:endParaRPr lang="en-US" altLang="en-US" sz="1600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marL="0" lvl="1">
              <a:spcBef>
                <a:spcPct val="0"/>
              </a:spcBef>
              <a:spcAft>
                <a:spcPts val="30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595959"/>
                </a:solidFill>
                <a:cs typeface="Arial" panose="020B0604020202020204" pitchFamily="34" charset="0"/>
              </a:rPr>
              <a:t>We continue our regular reviews of our </a:t>
            </a:r>
            <a:r>
              <a:rPr lang="en-US" altLang="en-US" sz="1800" dirty="0" err="1">
                <a:solidFill>
                  <a:srgbClr val="595959"/>
                </a:solidFill>
                <a:cs typeface="Arial" panose="020B0604020202020204" pitchFamily="34" charset="0"/>
              </a:rPr>
              <a:t>programmes</a:t>
            </a:r>
            <a:endParaRPr lang="en-US" altLang="en-US" sz="1800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Completing </a:t>
            </a:r>
            <a:r>
              <a:rPr lang="en-US" altLang="en-US" sz="1600" dirty="0" err="1">
                <a:solidFill>
                  <a:srgbClr val="0C779D"/>
                </a:solidFill>
                <a:cs typeface="Arial" panose="020B0604020202020204" pitchFamily="34" charset="0"/>
              </a:rPr>
              <a:t>programme</a:t>
            </a:r>
            <a:r>
              <a:rPr lang="en-US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 evaluations of computing, nuclear physics and particle astrophysics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10000" r="48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E35D894-D51E-BA46-B641-D0E46CC61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658" y="945382"/>
            <a:ext cx="4633213" cy="27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1403" tIns="30701" rIns="61403" bIns="30701">
            <a:spAutoFit/>
          </a:bodyPr>
          <a:lstStyle/>
          <a:p>
            <a:pPr marL="501492" indent="-501492" defTabSz="307004">
              <a:spcAft>
                <a:spcPts val="540"/>
              </a:spcAft>
              <a:buClr>
                <a:srgbClr val="FFFFFF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UK Research and Innovation</a:t>
            </a:r>
          </a:p>
          <a:p>
            <a:pPr marL="501492" indent="-501492" defTabSz="307004">
              <a:spcAft>
                <a:spcPts val="540"/>
              </a:spcAft>
              <a:buClr>
                <a:schemeClr val="bg1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STFC as Part of UKRI</a:t>
            </a:r>
          </a:p>
          <a:p>
            <a:pPr marL="501492" indent="-501492" defTabSz="307004">
              <a:spcAft>
                <a:spcPts val="540"/>
              </a:spcAft>
              <a:buClr>
                <a:schemeClr val="bg1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UKRI Funding Opportunities</a:t>
            </a:r>
            <a:endParaRPr lang="en-GB" sz="216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501492" indent="-501492" defTabSz="307004">
              <a:spcAft>
                <a:spcPts val="540"/>
              </a:spcAft>
              <a:buClr>
                <a:schemeClr val="bg1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rgbClr val="C00000"/>
                </a:solidFill>
                <a:latin typeface="Calibri"/>
                <a:cs typeface="Calibri"/>
              </a:rPr>
              <a:t>Particle Physics Update</a:t>
            </a:r>
          </a:p>
          <a:p>
            <a:pPr marL="501492" indent="-501492" defTabSz="307004">
              <a:spcAft>
                <a:spcPts val="540"/>
              </a:spcAft>
              <a:buClr>
                <a:schemeClr val="bg1">
                  <a:lumMod val="75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itchFamily="34" charset="0"/>
                <a:cs typeface="Calibri" pitchFamily="34" charset="0"/>
              </a:rPr>
              <a:t>Spending Review 2019</a:t>
            </a:r>
          </a:p>
          <a:p>
            <a:pPr marL="501492" indent="-501492" defTabSz="307004">
              <a:spcAft>
                <a:spcPts val="540"/>
              </a:spcAft>
              <a:buClr>
                <a:schemeClr val="bg1">
                  <a:lumMod val="75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itchFamily="34" charset="0"/>
                <a:cs typeface="Calibri" pitchFamily="34" charset="0"/>
              </a:rPr>
              <a:t>Infrastructure Roadmap</a:t>
            </a:r>
          </a:p>
          <a:p>
            <a:pPr marL="501492" indent="-501492" defTabSz="307004">
              <a:spcAft>
                <a:spcPts val="540"/>
              </a:spcAft>
              <a:buClr>
                <a:schemeClr val="bg1">
                  <a:lumMod val="75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itchFamily="34" charset="0"/>
                <a:cs typeface="Calibri" pitchFamily="34" charset="0"/>
              </a:rPr>
              <a:t>Closing Remarks</a:t>
            </a:r>
            <a:endParaRPr lang="en-GB" sz="1440" dirty="0">
              <a:solidFill>
                <a:srgbClr val="000000">
                  <a:lumMod val="50000"/>
                  <a:lumOff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D452857-36F5-4344-BF83-4A0589EEE388}"/>
              </a:ext>
            </a:extLst>
          </p:cNvPr>
          <p:cNvSpPr/>
          <p:nvPr/>
        </p:nvSpPr>
        <p:spPr bwMode="auto">
          <a:xfrm>
            <a:off x="0" y="0"/>
            <a:ext cx="4737100" cy="50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Contents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AFDE0C-390E-0446-A081-005C1E4C40DA}"/>
              </a:ext>
            </a:extLst>
          </p:cNvPr>
          <p:cNvSpPr txBox="1"/>
          <p:nvPr/>
        </p:nvSpPr>
        <p:spPr>
          <a:xfrm>
            <a:off x="292100" y="330200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59530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xmlns="" id="{8A331D7C-1B13-AA4B-B5DE-C7C283D1DF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850" y="313963"/>
            <a:ext cx="8693150" cy="567463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lang="en-GB" sz="3600" kern="1200" dirty="0">
                <a:solidFill>
                  <a:srgbClr val="68615A"/>
                </a:solidFill>
                <a:cs typeface="Arial" pitchFamily="34" charset="0"/>
              </a:rPr>
              <a:t>Particle Physics Programme Evaluation</a:t>
            </a:r>
            <a:endParaRPr sz="3600" kern="1200" dirty="0">
              <a:solidFill>
                <a:srgbClr val="68615A"/>
              </a:solidFill>
              <a:cs typeface="Arial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69E92385-A982-1149-9A06-52C58FAB1583}"/>
              </a:ext>
            </a:extLst>
          </p:cNvPr>
          <p:cNvSpPr txBox="1">
            <a:spLocks/>
          </p:cNvSpPr>
          <p:nvPr/>
        </p:nvSpPr>
        <p:spPr>
          <a:xfrm>
            <a:off x="506397" y="789553"/>
            <a:ext cx="7911738" cy="299059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 Evaluation to be completed by May 2019</a:t>
            </a:r>
          </a:p>
          <a:p>
            <a:pPr lvl="1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accent2">
                    <a:lumMod val="50000"/>
                  </a:schemeClr>
                </a:solidFill>
              </a:rPr>
              <a:t>Will feed into next Balance of </a:t>
            </a:r>
            <a:r>
              <a:rPr lang="en-US" altLang="en-US" sz="1600" dirty="0" err="1">
                <a:solidFill>
                  <a:schemeClr val="accent2">
                    <a:lumMod val="50000"/>
                  </a:schemeClr>
                </a:solidFill>
              </a:rPr>
              <a:t>Programme</a:t>
            </a:r>
            <a:r>
              <a:rPr lang="en-US" altLang="en-US" sz="1600" dirty="0">
                <a:solidFill>
                  <a:schemeClr val="accent2">
                    <a:lumMod val="50000"/>
                  </a:schemeClr>
                </a:solidFill>
              </a:rPr>
              <a:t> exercise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 current and future balance of the programme.</a:t>
            </a:r>
            <a:endParaRPr lang="en-GB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Inter-dependencies between areas to be managed (e.g. PA and PP).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Each review will explore  the consequence of </a:t>
            </a:r>
            <a:r>
              <a:rPr lang="en-GB" altLang="en-US" sz="1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r>
              <a:rPr lang="en-GB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10% funding over the next 5 years.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2017 Review of Theory will be an input to the evaluation</a:t>
            </a:r>
          </a:p>
          <a:p>
            <a:pPr fontAlgn="auto">
              <a:spcAft>
                <a:spcPts val="0"/>
              </a:spcAft>
              <a:defRPr/>
            </a:pPr>
            <a:endParaRPr lang="en-GB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xmlns="" id="{BFFC64FD-1860-4248-8E8D-783D5D5DD8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185459"/>
              </p:ext>
            </p:extLst>
          </p:nvPr>
        </p:nvGraphicFramePr>
        <p:xfrm>
          <a:off x="5528927" y="2740614"/>
          <a:ext cx="3139343" cy="2402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333304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xmlns="" id="{8A331D7C-1B13-AA4B-B5DE-C7C283D1DF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850" y="282575"/>
            <a:ext cx="8693150" cy="630238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lang="en-GB" sz="4000" kern="1200" dirty="0">
                <a:solidFill>
                  <a:srgbClr val="68615A"/>
                </a:solidFill>
                <a:cs typeface="Arial" pitchFamily="34" charset="0"/>
              </a:rPr>
              <a:t>Review of Consolidated Grants</a:t>
            </a:r>
            <a:endParaRPr sz="4000" kern="1200" dirty="0">
              <a:solidFill>
                <a:srgbClr val="68615A"/>
              </a:solidFill>
              <a:cs typeface="Arial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DEC2B52-ED88-EF4B-88B0-04FAE3437CDA}"/>
              </a:ext>
            </a:extLst>
          </p:cNvPr>
          <p:cNvSpPr txBox="1">
            <a:spLocks/>
          </p:cNvSpPr>
          <p:nvPr/>
        </p:nvSpPr>
        <p:spPr>
          <a:xfrm>
            <a:off x="461913" y="1160723"/>
            <a:ext cx="8229600" cy="26571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CG Review is underway, due to report in early 2019.</a:t>
            </a:r>
          </a:p>
          <a:p>
            <a:pPr lvl="1"/>
            <a:r>
              <a:rPr lang="en-GB" sz="1600" kern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Chaired by Alison Davenport (former chair of Science Board).</a:t>
            </a:r>
          </a:p>
          <a:p>
            <a:r>
              <a:rPr lang="en-GB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Will consider options for grants delivery mechanisms for PP Experiment and Theory, Astronomy and Nuclear Physics. </a:t>
            </a:r>
          </a:p>
          <a:p>
            <a:r>
              <a:rPr lang="en-GB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Will need to meet the needs of STFC and its communities and offer flexibility to meet the different needs of the programme.</a:t>
            </a:r>
          </a:p>
          <a:p>
            <a:r>
              <a:rPr lang="en-GB" sz="1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But should also be administratively straightforward and efficient in line with UKRI processes and TRAC methodology.</a:t>
            </a:r>
            <a:endParaRPr lang="en-US" altLang="en-US" sz="18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endParaRPr lang="en-US" altLang="en-US" sz="18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285994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xmlns="" id="{8A331D7C-1B13-AA4B-B5DE-C7C283D1DF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850" y="282575"/>
            <a:ext cx="8693150" cy="630238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lang="en-GB" sz="4000" kern="1200" dirty="0">
                <a:solidFill>
                  <a:srgbClr val="68615A"/>
                </a:solidFill>
                <a:cs typeface="Arial" pitchFamily="34" charset="0"/>
              </a:rPr>
              <a:t>Particle Physics Update</a:t>
            </a:r>
            <a:endParaRPr sz="4000" kern="1200" dirty="0">
              <a:solidFill>
                <a:srgbClr val="68615A"/>
              </a:solidFill>
              <a:cs typeface="Arial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84DC5DF-DE10-CF4A-A635-30109F07D0F1}"/>
              </a:ext>
            </a:extLst>
          </p:cNvPr>
          <p:cNvSpPr txBox="1">
            <a:spLocks/>
          </p:cNvSpPr>
          <p:nvPr/>
        </p:nvSpPr>
        <p:spPr>
          <a:xfrm>
            <a:off x="403714" y="749288"/>
            <a:ext cx="8598883" cy="372591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GB" altLang="en-US" sz="1800" dirty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GB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 Particle Physics Experiment</a:t>
            </a:r>
            <a:r>
              <a:rPr lang="en-GB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consolidated grants round, £60M~ for 2019-2022 now awaiting final approval</a:t>
            </a:r>
          </a:p>
          <a:p>
            <a:pPr lvl="1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chemeClr val="accent2">
                    <a:lumMod val="50000"/>
                  </a:schemeClr>
                </a:solidFill>
              </a:rPr>
              <a:t>Huge funding pressures due to continued flat cash, magnified by changes in TRAC methodology, and LHC commitments</a:t>
            </a:r>
          </a:p>
          <a:p>
            <a:pPr lvl="1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chemeClr val="accent2">
                    <a:lumMod val="50000"/>
                  </a:schemeClr>
                </a:solidFill>
              </a:rPr>
              <a:t>Resulting programme smaller but relatively balanced between groups and experiments. Carries significant risks to UK deliverables and physics </a:t>
            </a:r>
          </a:p>
          <a:p>
            <a:pPr lvl="1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chemeClr val="accent2">
                    <a:lumMod val="50000"/>
                  </a:schemeClr>
                </a:solidFill>
              </a:rPr>
              <a:t>Mitigation being finalised by STFC but outcome will be sub-optimal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major project investments:</a:t>
            </a:r>
          </a:p>
          <a:p>
            <a:pPr lvl="1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chemeClr val="accent2">
                    <a:lumMod val="50000"/>
                  </a:schemeClr>
                </a:solidFill>
              </a:rPr>
              <a:t>ALIGO+ (£11M over 4 years) – assumes securing UKRI directed funds </a:t>
            </a:r>
          </a:p>
          <a:p>
            <a:pPr lvl="1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chemeClr val="accent2">
                    <a:lumMod val="50000"/>
                  </a:schemeClr>
                </a:solidFill>
              </a:rPr>
              <a:t>ATLAS Phase 2 Upgrade construction (£32M over 6 years) approved and underway</a:t>
            </a:r>
          </a:p>
          <a:p>
            <a:pPr lvl="1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chemeClr val="accent2">
                    <a:lumMod val="50000"/>
                  </a:schemeClr>
                </a:solidFill>
              </a:rPr>
              <a:t>CMS Phase 2 Upgrade construction (£11M over 5 years) approved and grants being prepared for announcement</a:t>
            </a:r>
          </a:p>
        </p:txBody>
      </p:sp>
    </p:spTree>
    <p:extLst>
      <p:ext uri="{BB962C8B-B14F-4D97-AF65-F5344CB8AC3E}">
        <p14:creationId xmlns:p14="http://schemas.microsoft.com/office/powerpoint/2010/main" val="30616906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xmlns="" id="{8A331D7C-1B13-AA4B-B5DE-C7C283D1DF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850" y="282575"/>
            <a:ext cx="8693150" cy="630238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lang="en-GB" sz="4000" kern="1200" dirty="0">
                <a:solidFill>
                  <a:srgbClr val="68615A"/>
                </a:solidFill>
                <a:cs typeface="Arial" pitchFamily="34" charset="0"/>
              </a:rPr>
              <a:t>Particle Physics Update</a:t>
            </a:r>
            <a:endParaRPr sz="4000" kern="1200" dirty="0">
              <a:solidFill>
                <a:srgbClr val="68615A"/>
              </a:solidFill>
              <a:cs typeface="Arial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E16AE49-E37D-FA44-8009-8CB36D45D7B0}"/>
              </a:ext>
            </a:extLst>
          </p:cNvPr>
          <p:cNvSpPr txBox="1">
            <a:spLocks/>
          </p:cNvSpPr>
          <p:nvPr/>
        </p:nvSpPr>
        <p:spPr>
          <a:xfrm>
            <a:off x="450850" y="1074120"/>
            <a:ext cx="8278371" cy="361840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DiRAC</a:t>
            </a:r>
            <a:r>
              <a:rPr lang="en-GB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Computing </a:t>
            </a:r>
            <a:r>
              <a:rPr lang="en-GB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Efforts continue to find funding for DiRAC-3 needed to help underpin STFC’s frontier science programme </a:t>
            </a:r>
          </a:p>
          <a:p>
            <a:pPr lvl="1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006699"/>
                </a:solidFill>
              </a:rPr>
              <a:t>core component, together with GridPP, of National e-Infrastructure provision</a:t>
            </a:r>
          </a:p>
          <a:p>
            <a:pPr fontAlgn="auto">
              <a:spcBef>
                <a:spcPts val="150"/>
              </a:spcBef>
              <a:spcAft>
                <a:spcPts val="0"/>
              </a:spcAft>
              <a:defRPr/>
            </a:pPr>
            <a:r>
              <a:rPr lang="en-GB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LBNF/DUNE </a:t>
            </a:r>
          </a:p>
          <a:p>
            <a:pPr lvl="1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06699"/>
                </a:solidFill>
              </a:rPr>
              <a:t>Proposals for the DUNE and PIP-II SRF sub-projects with PPRP for peer review</a:t>
            </a:r>
          </a:p>
          <a:p>
            <a:pPr lvl="1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06699"/>
                </a:solidFill>
              </a:rPr>
              <a:t>working with US DOE on governance and framework for international agreements. </a:t>
            </a:r>
          </a:p>
          <a:p>
            <a:pPr fontAlgn="auto">
              <a:spcBef>
                <a:spcPts val="150"/>
              </a:spcBef>
              <a:spcAft>
                <a:spcPts val="0"/>
              </a:spcAft>
              <a:defRPr/>
            </a:pPr>
            <a:r>
              <a:rPr lang="en-GB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CTA – </a:t>
            </a:r>
            <a:r>
              <a:rPr lang="en-GB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reached critical decision points ahead of construction phase </a:t>
            </a:r>
          </a:p>
          <a:p>
            <a:pPr lvl="1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006699"/>
                </a:solidFill>
              </a:rPr>
              <a:t>Only one SST design at observatory to reduce complexity -  review underway</a:t>
            </a:r>
          </a:p>
          <a:p>
            <a:pPr lvl="1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006699"/>
                </a:solidFill>
              </a:rPr>
              <a:t>Legal negotiations ongoing to establish CTAO as an ERIC </a:t>
            </a:r>
          </a:p>
          <a:p>
            <a:pPr fontAlgn="auto">
              <a:spcBef>
                <a:spcPts val="150"/>
              </a:spcBef>
              <a:spcAft>
                <a:spcPts val="0"/>
              </a:spcAft>
              <a:defRPr/>
            </a:pPr>
            <a:r>
              <a:rPr lang="en-GB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LSST  </a:t>
            </a:r>
            <a:r>
              <a:rPr lang="en-GB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UK community building up involvement in US-led project</a:t>
            </a:r>
          </a:p>
          <a:p>
            <a:pPr lvl="1" fontAlgn="auto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006699"/>
                </a:solidFill>
              </a:rPr>
              <a:t>STFC has committed to the operational phase of this facility to allow almost all major UK  groups to have early access to the data</a:t>
            </a:r>
            <a:endParaRPr lang="en-GB" altLang="en-US" sz="1600" dirty="0">
              <a:solidFill>
                <a:sysClr val="windowText" lastClr="000000"/>
              </a:solidFill>
            </a:endParaRPr>
          </a:p>
          <a:p>
            <a:pPr marL="0" indent="0" fontAlgn="auto">
              <a:spcBef>
                <a:spcPts val="150"/>
              </a:spcBef>
              <a:spcAft>
                <a:spcPts val="0"/>
              </a:spcAft>
              <a:buNone/>
              <a:defRPr/>
            </a:pPr>
            <a:endParaRPr lang="en-GB" altLang="en-US" sz="1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1947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10000" r="48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E35D894-D51E-BA46-B641-D0E46CC61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658" y="945382"/>
            <a:ext cx="4633213" cy="27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1403" tIns="30701" rIns="61403" bIns="30701">
            <a:spAutoFit/>
          </a:bodyPr>
          <a:lstStyle/>
          <a:p>
            <a:pPr marL="501492" indent="-501492" defTabSz="307004">
              <a:spcAft>
                <a:spcPts val="540"/>
              </a:spcAft>
              <a:buClr>
                <a:srgbClr val="FFFFFF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rgbClr val="A50021"/>
                </a:solidFill>
                <a:latin typeface="Calibri"/>
                <a:cs typeface="Calibri"/>
              </a:rPr>
              <a:t>UK Research and Innovation</a:t>
            </a:r>
          </a:p>
          <a:p>
            <a:pPr marL="501492" indent="-501492" defTabSz="307004">
              <a:spcAft>
                <a:spcPts val="540"/>
              </a:spcAft>
              <a:buClr>
                <a:schemeClr val="bg1">
                  <a:lumMod val="75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STFC as Part of UKRI</a:t>
            </a:r>
          </a:p>
          <a:p>
            <a:pPr marL="501492" indent="-501492" defTabSz="307004">
              <a:spcAft>
                <a:spcPts val="540"/>
              </a:spcAft>
              <a:buClr>
                <a:schemeClr val="bg1">
                  <a:lumMod val="75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UKRI Funding Opportunities</a:t>
            </a:r>
            <a:endParaRPr lang="en-GB" sz="2160" b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501492" indent="-501492" defTabSz="307004">
              <a:spcAft>
                <a:spcPts val="540"/>
              </a:spcAft>
              <a:buClr>
                <a:schemeClr val="bg1">
                  <a:lumMod val="75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Particle Physics Update</a:t>
            </a:r>
          </a:p>
          <a:p>
            <a:pPr marL="501492" indent="-501492" defTabSz="307004">
              <a:spcAft>
                <a:spcPts val="540"/>
              </a:spcAft>
              <a:buClr>
                <a:schemeClr val="bg1">
                  <a:lumMod val="75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itchFamily="34" charset="0"/>
                <a:cs typeface="Calibri" pitchFamily="34" charset="0"/>
              </a:rPr>
              <a:t>Spending Review 2019</a:t>
            </a:r>
          </a:p>
          <a:p>
            <a:pPr marL="501492" indent="-501492" defTabSz="307004">
              <a:spcAft>
                <a:spcPts val="540"/>
              </a:spcAft>
              <a:buClr>
                <a:schemeClr val="bg1">
                  <a:lumMod val="75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itchFamily="34" charset="0"/>
                <a:cs typeface="Calibri" pitchFamily="34" charset="0"/>
              </a:rPr>
              <a:t>Infrastructure Roadmap</a:t>
            </a:r>
          </a:p>
          <a:p>
            <a:pPr marL="501492" indent="-501492" defTabSz="307004">
              <a:spcAft>
                <a:spcPts val="540"/>
              </a:spcAft>
              <a:buClr>
                <a:schemeClr val="bg1">
                  <a:lumMod val="75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itchFamily="34" charset="0"/>
                <a:cs typeface="Calibri" pitchFamily="34" charset="0"/>
              </a:rPr>
              <a:t>Closing Remarks</a:t>
            </a:r>
            <a:endParaRPr lang="en-GB" sz="1440" dirty="0">
              <a:solidFill>
                <a:srgbClr val="000000">
                  <a:lumMod val="50000"/>
                  <a:lumOff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D452857-36F5-4344-BF83-4A0589EEE388}"/>
              </a:ext>
            </a:extLst>
          </p:cNvPr>
          <p:cNvSpPr/>
          <p:nvPr/>
        </p:nvSpPr>
        <p:spPr bwMode="auto">
          <a:xfrm>
            <a:off x="0" y="0"/>
            <a:ext cx="4737100" cy="50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Contents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AFDE0C-390E-0446-A081-005C1E4C40DA}"/>
              </a:ext>
            </a:extLst>
          </p:cNvPr>
          <p:cNvSpPr txBox="1"/>
          <p:nvPr/>
        </p:nvSpPr>
        <p:spPr>
          <a:xfrm>
            <a:off x="292100" y="330200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391804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xmlns="" id="{8A331D7C-1B13-AA4B-B5DE-C7C283D1DF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850" y="282575"/>
            <a:ext cx="8693150" cy="630238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lang="en-GB" sz="4000" kern="1200" dirty="0">
                <a:solidFill>
                  <a:srgbClr val="68615A"/>
                </a:solidFill>
                <a:cs typeface="Arial" pitchFamily="34" charset="0"/>
              </a:rPr>
              <a:t>Skills and Engagement</a:t>
            </a:r>
            <a:endParaRPr sz="4000" kern="1200" dirty="0">
              <a:solidFill>
                <a:srgbClr val="68615A"/>
              </a:solidFill>
              <a:cs typeface="Arial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EE301E52-9033-BC4A-8985-B5847915F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49" y="786698"/>
            <a:ext cx="8400920" cy="3973838"/>
          </a:xfrm>
        </p:spPr>
        <p:txBody>
          <a:bodyPr>
            <a:noAutofit/>
          </a:bodyPr>
          <a:lstStyle/>
          <a:p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 Ernest Rutherford Fellowships to be awarded in 2019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220 students awarded in 2018 on Doctoral Training Partnerships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Intensive Science Studentships</a:t>
            </a:r>
          </a:p>
          <a:p>
            <a:pPr lvl="1"/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another 27 students awarded to the 8 centres in 2018 + 22 match funded students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UKRI Future Leader Fellowships – launched in 2018</a:t>
            </a:r>
          </a:p>
          <a:p>
            <a:pPr lvl="1"/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 3</a:t>
            </a:r>
            <a:r>
              <a:rPr lang="en-GB" sz="1600" baseline="30000" dirty="0">
                <a:solidFill>
                  <a:schemeClr val="accent2">
                    <a:lumMod val="50000"/>
                  </a:schemeClr>
                </a:solidFill>
              </a:rPr>
              <a:t>rd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 round closing date of 2</a:t>
            </a:r>
            <a:r>
              <a:rPr lang="en-GB" sz="1600" baseline="30000" dirty="0">
                <a:solidFill>
                  <a:schemeClr val="accent2">
                    <a:lumMod val="50000"/>
                  </a:schemeClr>
                </a:solidFill>
              </a:rPr>
              <a:t>nd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 May for mandatory outline proposals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schemes awarded in 2018</a:t>
            </a:r>
          </a:p>
          <a:p>
            <a:pPr lvl="1"/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Innovation Fellowships, Innovation Placements, Alan Turing Artificial Intelligence Students, Industrial CASE students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Hawking Fellowships</a:t>
            </a:r>
          </a:p>
          <a:p>
            <a:pPr lvl="1"/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new scheme to be launched in 2019 in the areas of maths, physics and computer sciences, up to 10 per year for the next five years</a:t>
            </a:r>
          </a:p>
          <a:p>
            <a:pPr marL="342900" lvl="1" indent="0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en-GB" sz="1800" kern="1200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450"/>
              </a:spcAft>
              <a:defRPr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5291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xmlns="" id="{8A331D7C-1B13-AA4B-B5DE-C7C283D1DF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850" y="282575"/>
            <a:ext cx="8693150" cy="630238"/>
          </a:xfrm>
        </p:spPr>
        <p:txBody>
          <a:bodyPr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lang="en-GB" sz="4000" kern="1200" dirty="0">
                <a:solidFill>
                  <a:srgbClr val="68615A"/>
                </a:solidFill>
                <a:cs typeface="Arial" pitchFamily="34" charset="0"/>
              </a:rPr>
              <a:t>Skills and Engagement</a:t>
            </a:r>
            <a:endParaRPr sz="4000" kern="1200" dirty="0">
              <a:solidFill>
                <a:srgbClr val="68615A"/>
              </a:solidFill>
              <a:cs typeface="Arial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2471C8D5-950A-A24E-811A-88520528A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5" y="726118"/>
            <a:ext cx="8078771" cy="4034417"/>
          </a:xfrm>
        </p:spPr>
        <p:txBody>
          <a:bodyPr>
            <a:noAutofit/>
          </a:bodyPr>
          <a:lstStyle/>
          <a:p>
            <a:pPr marL="257175" lvl="1" indent="-257175">
              <a:buFont typeface="Arial" panose="020B0604020202020204" pitchFamily="34" charset="0"/>
              <a:buChar char="•"/>
              <a:defRPr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57175" lvl="1" indent="-257175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Ten summer schools supported in 2018 with over 450 students attending</a:t>
            </a:r>
          </a:p>
          <a:p>
            <a:pPr marL="257175" lvl="1" indent="-257175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Summer school for CDT students held at UCL in July</a:t>
            </a:r>
          </a:p>
          <a:p>
            <a:pPr marL="257175" lvl="1" indent="-257175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CDT event held in Edinburgh for 2018 cohort of students to participate in training sessions including careers sessions with non-academic partners </a:t>
            </a:r>
          </a:p>
          <a:p>
            <a:pPr marL="257175" lvl="1" indent="-257175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Immediate employment of students in diverse sectors of the UK economy: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kern="120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53% University,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kern="120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5% Public Sector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kern="120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28% Private Sector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kern="120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10% Teaching, study or self-employed</a:t>
            </a:r>
          </a:p>
          <a:p>
            <a:pPr marL="257175" lvl="1" indent="-257175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 70% of those employed in private sector are employed in software development, data analysis, engineering and finance</a:t>
            </a:r>
          </a:p>
          <a:p>
            <a:pPr marL="342900" lvl="1" indent="0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0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en-GB" sz="1800" kern="1200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450"/>
              </a:spcAft>
              <a:defRPr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3136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10000" r="48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E35D894-D51E-BA46-B641-D0E46CC61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658" y="945382"/>
            <a:ext cx="4633213" cy="27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1403" tIns="30701" rIns="61403" bIns="30701">
            <a:spAutoFit/>
          </a:bodyPr>
          <a:lstStyle/>
          <a:p>
            <a:pPr marL="501492" indent="-501492" defTabSz="307004">
              <a:spcAft>
                <a:spcPts val="540"/>
              </a:spcAft>
              <a:buClr>
                <a:srgbClr val="FFFFFF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UK Research and Innovation</a:t>
            </a:r>
          </a:p>
          <a:p>
            <a:pPr marL="501492" indent="-501492" defTabSz="307004">
              <a:spcAft>
                <a:spcPts val="540"/>
              </a:spcAft>
              <a:buClr>
                <a:schemeClr val="bg1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STFC as Part of UKRI</a:t>
            </a:r>
          </a:p>
          <a:p>
            <a:pPr marL="501492" indent="-501492" defTabSz="307004">
              <a:spcAft>
                <a:spcPts val="540"/>
              </a:spcAft>
              <a:buClr>
                <a:schemeClr val="bg1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UKRI Funding Opportunities</a:t>
            </a:r>
            <a:endParaRPr lang="en-GB" sz="216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501492" indent="-501492" defTabSz="307004">
              <a:spcAft>
                <a:spcPts val="540"/>
              </a:spcAft>
              <a:buClr>
                <a:schemeClr val="bg1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Particle Physics Update</a:t>
            </a:r>
          </a:p>
          <a:p>
            <a:pPr marL="501492" indent="-501492" defTabSz="307004">
              <a:spcAft>
                <a:spcPts val="540"/>
              </a:spcAft>
              <a:buClr>
                <a:schemeClr val="bg1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Spending Review 2019</a:t>
            </a:r>
          </a:p>
          <a:p>
            <a:pPr marL="501492" indent="-501492" defTabSz="307004">
              <a:spcAft>
                <a:spcPts val="540"/>
              </a:spcAft>
              <a:buClr>
                <a:schemeClr val="bg1">
                  <a:lumMod val="75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itchFamily="34" charset="0"/>
                <a:cs typeface="Calibri" pitchFamily="34" charset="0"/>
              </a:rPr>
              <a:t>Infrastructure Roadmap</a:t>
            </a:r>
          </a:p>
          <a:p>
            <a:pPr marL="501492" indent="-501492" defTabSz="307004">
              <a:spcAft>
                <a:spcPts val="540"/>
              </a:spcAft>
              <a:buClr>
                <a:schemeClr val="bg1">
                  <a:lumMod val="75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itchFamily="34" charset="0"/>
                <a:cs typeface="Calibri" pitchFamily="34" charset="0"/>
              </a:rPr>
              <a:t>Closing Remarks</a:t>
            </a:r>
            <a:endParaRPr lang="en-GB" sz="1440" dirty="0">
              <a:solidFill>
                <a:srgbClr val="000000">
                  <a:lumMod val="50000"/>
                  <a:lumOff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D452857-36F5-4344-BF83-4A0589EEE388}"/>
              </a:ext>
            </a:extLst>
          </p:cNvPr>
          <p:cNvSpPr/>
          <p:nvPr/>
        </p:nvSpPr>
        <p:spPr bwMode="auto">
          <a:xfrm>
            <a:off x="0" y="0"/>
            <a:ext cx="4737100" cy="50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Contents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AFDE0C-390E-0446-A081-005C1E4C40DA}"/>
              </a:ext>
            </a:extLst>
          </p:cNvPr>
          <p:cNvSpPr txBox="1"/>
          <p:nvPr/>
        </p:nvSpPr>
        <p:spPr>
          <a:xfrm>
            <a:off x="292100" y="330200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76407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350" y="3832225"/>
            <a:ext cx="18288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625" y="1020763"/>
            <a:ext cx="4149725" cy="27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Content Placeholder 4">
            <a:extLst>
              <a:ext uri="{FF2B5EF4-FFF2-40B4-BE49-F238E27FC236}">
                <a16:creationId xmlns:a16="http://schemas.microsoft.com/office/drawing/2014/main" xmlns="" id="{7D978A89-B0C1-E24D-8C25-F30440DCB7B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0538" y="1096963"/>
            <a:ext cx="4322762" cy="3368675"/>
          </a:xfrm>
        </p:spPr>
        <p:txBody>
          <a:bodyPr/>
          <a:lstStyle/>
          <a:p>
            <a:pPr marL="0" lvl="1" indent="-481013" defTabSz="815975">
              <a:spcBef>
                <a:spcPct val="0"/>
              </a:spcBef>
              <a:spcAft>
                <a:spcPts val="300"/>
              </a:spcAft>
              <a:buClrTx/>
              <a:buFontTx/>
              <a:buNone/>
              <a:tabLst>
                <a:tab pos="269875" algn="l"/>
              </a:tabLst>
              <a:defRPr/>
            </a:pPr>
            <a:r>
              <a:rPr lang="en-GB" altLang="en-US" sz="1800" kern="1200" dirty="0">
                <a:solidFill>
                  <a:srgbClr val="595959"/>
                </a:solidFill>
                <a:cs typeface="Arial" pitchFamily="34" charset="0"/>
              </a:rPr>
              <a:t>Government announced intention to hold a full Spending Review in 2019</a:t>
            </a:r>
          </a:p>
          <a:p>
            <a:pPr marL="504000" lvl="1" indent="-252000" defTabSz="815975" eaLnBrk="1" hangingPunct="1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>
                <a:tab pos="269875" algn="l"/>
              </a:tabLst>
              <a:defRPr/>
            </a:pPr>
            <a:r>
              <a:rPr lang="en-GB" altLang="en-US" sz="1600" kern="1200" dirty="0">
                <a:solidFill>
                  <a:srgbClr val="0C779D"/>
                </a:solidFill>
                <a:cs typeface="Arial" pitchFamily="34" charset="0"/>
              </a:rPr>
              <a:t>Precise timing not confirmed, nor </a:t>
            </a:r>
            <a:br>
              <a:rPr lang="en-GB" altLang="en-US" sz="1600" kern="1200" dirty="0">
                <a:solidFill>
                  <a:srgbClr val="0C779D"/>
                </a:solidFill>
                <a:cs typeface="Arial" pitchFamily="34" charset="0"/>
              </a:rPr>
            </a:br>
            <a:r>
              <a:rPr lang="en-GB" altLang="en-US" sz="1600" kern="1200" dirty="0">
                <a:solidFill>
                  <a:srgbClr val="0C779D"/>
                </a:solidFill>
                <a:cs typeface="Arial" pitchFamily="34" charset="0"/>
              </a:rPr>
              <a:t>is the period of time it will cover</a:t>
            </a:r>
          </a:p>
          <a:p>
            <a:pPr marL="504000" lvl="1" indent="-252000" defTabSz="815975" eaLnBrk="1" hangingPunct="1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>
                <a:tab pos="269875" algn="l"/>
              </a:tabLst>
              <a:defRPr/>
            </a:pPr>
            <a:r>
              <a:rPr lang="en-GB" altLang="en-US" sz="1600" kern="1200" dirty="0">
                <a:solidFill>
                  <a:srgbClr val="0C779D"/>
                </a:solidFill>
                <a:cs typeface="Arial" pitchFamily="34" charset="0"/>
              </a:rPr>
              <a:t>Will be challenging as public finances remain tight, despite the “end of austerity” message</a:t>
            </a:r>
          </a:p>
          <a:p>
            <a:pPr marL="504000" lvl="1" indent="-252000" defTabSz="815975" eaLnBrk="1" hangingPunct="1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>
                <a:tab pos="269875" algn="l"/>
              </a:tabLst>
              <a:defRPr/>
            </a:pPr>
            <a:r>
              <a:rPr lang="en-GB" altLang="en-US" sz="1600" kern="1200" dirty="0">
                <a:solidFill>
                  <a:srgbClr val="0C779D"/>
                </a:solidFill>
                <a:cs typeface="Arial" pitchFamily="34" charset="0"/>
              </a:rPr>
              <a:t>Brexit remains an unknown</a:t>
            </a:r>
          </a:p>
          <a:p>
            <a:pPr marL="504000" lvl="1" indent="-252000" defTabSz="815975" eaLnBrk="1" hangingPunct="1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>
                <a:tab pos="269875" algn="l"/>
              </a:tabLst>
              <a:defRPr/>
            </a:pPr>
            <a:r>
              <a:rPr lang="en-GB" altLang="en-US" sz="1600" kern="1200" dirty="0">
                <a:solidFill>
                  <a:srgbClr val="0C779D"/>
                </a:solidFill>
                <a:cs typeface="Arial" pitchFamily="34" charset="0"/>
              </a:rPr>
              <a:t>But … commitment to raise total investment in research and development to 2.4% of Gross Domestic Product by 2027</a:t>
            </a:r>
          </a:p>
        </p:txBody>
      </p:sp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5724525" y="1889125"/>
            <a:ext cx="273526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000" b="1">
                <a:solidFill>
                  <a:srgbClr val="000000"/>
                </a:solidFill>
                <a:latin typeface="Lucida Grande" pitchFamily="84" charset="0"/>
                <a:ea typeface="ヒラギノ角ゴ Pro W3"/>
                <a:cs typeface="Arial" pitchFamily="34" charset="0"/>
              </a:rPr>
              <a:t>Gross Expenditure on R&amp;D as a % of GDP</a:t>
            </a:r>
          </a:p>
        </p:txBody>
      </p:sp>
      <p:sp>
        <p:nvSpPr>
          <p:cNvPr id="36869" name="Rectangle 5"/>
          <p:cNvSpPr txBox="1">
            <a:spLocks noChangeArrowheads="1"/>
          </p:cNvSpPr>
          <p:nvPr/>
        </p:nvSpPr>
        <p:spPr bwMode="auto">
          <a:xfrm>
            <a:off x="457200" y="328613"/>
            <a:ext cx="8686800" cy="606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68615A"/>
                </a:solidFill>
                <a:cs typeface="Arial" pitchFamily="34" charset="0"/>
              </a:rPr>
              <a:t>Spending Review 2019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4">
            <a:extLst>
              <a:ext uri="{FF2B5EF4-FFF2-40B4-BE49-F238E27FC236}">
                <a16:creationId xmlns:a16="http://schemas.microsoft.com/office/drawing/2014/main" xmlns="" id="{DED7F630-05E0-224F-AD7E-282D1C8B864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081088"/>
            <a:ext cx="8686800" cy="1171575"/>
          </a:xfrm>
        </p:spPr>
        <p:txBody>
          <a:bodyPr/>
          <a:lstStyle/>
          <a:p>
            <a:pPr marL="0" lvl="1" indent="-481013" defTabSz="815975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FontTx/>
              <a:buNone/>
              <a:tabLst>
                <a:tab pos="269875" algn="l"/>
              </a:tabLst>
              <a:defRPr/>
            </a:pPr>
            <a:r>
              <a:rPr lang="en-GB" altLang="en-US" sz="1800" kern="1200" dirty="0">
                <a:solidFill>
                  <a:srgbClr val="595959"/>
                </a:solidFill>
                <a:cs typeface="Arial" pitchFamily="34" charset="0"/>
              </a:rPr>
              <a:t>UKRI requested scenarios for lower, unchanged and higher budgets to inform their bid to BEIS</a:t>
            </a:r>
          </a:p>
          <a:p>
            <a:pPr marL="504000" lvl="1" indent="-252000" defTabSz="815975" eaLnBrk="1" hangingPunct="1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>
                <a:tab pos="269875" algn="l"/>
              </a:tabLst>
              <a:defRPr/>
            </a:pPr>
            <a:r>
              <a:rPr lang="en-GB" altLang="en-US" sz="1600" kern="1200" dirty="0">
                <a:solidFill>
                  <a:srgbClr val="0C779D"/>
                </a:solidFill>
                <a:cs typeface="Arial" pitchFamily="34" charset="0"/>
              </a:rPr>
              <a:t>Options for infrastructure projects </a:t>
            </a:r>
          </a:p>
          <a:p>
            <a:pPr marL="0" indent="-161063" defTabSz="815975">
              <a:lnSpc>
                <a:spcPct val="90000"/>
              </a:lnSpc>
              <a:spcAft>
                <a:spcPts val="300"/>
              </a:spcAft>
              <a:buFontTx/>
              <a:buNone/>
              <a:defRPr/>
            </a:pPr>
            <a:endParaRPr lang="en-GB" altLang="en-US" sz="1800" kern="1200" dirty="0">
              <a:solidFill>
                <a:srgbClr val="68615A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5A2823-A5ED-EC46-9EE7-C6EA64CEB548}"/>
              </a:ext>
            </a:extLst>
          </p:cNvPr>
          <p:cNvSpPr txBox="1"/>
          <p:nvPr/>
        </p:nvSpPr>
        <p:spPr>
          <a:xfrm>
            <a:off x="6207125" y="4102100"/>
            <a:ext cx="24971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Credit: STFC/Martin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Malies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8915" name="Rectangle 5"/>
          <p:cNvSpPr txBox="1">
            <a:spLocks noChangeArrowheads="1"/>
          </p:cNvSpPr>
          <p:nvPr/>
        </p:nvSpPr>
        <p:spPr bwMode="auto">
          <a:xfrm>
            <a:off x="457200" y="328613"/>
            <a:ext cx="8686800" cy="606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68615A"/>
                </a:solidFill>
                <a:cs typeface="Arial" pitchFamily="34" charset="0"/>
              </a:rPr>
              <a:t>CSR Preparations</a:t>
            </a:r>
          </a:p>
        </p:txBody>
      </p:sp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375" y="1930400"/>
            <a:ext cx="3357563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8" name="Content Placeholder 4">
            <a:extLst>
              <a:ext uri="{FF2B5EF4-FFF2-40B4-BE49-F238E27FC236}">
                <a16:creationId xmlns:a16="http://schemas.microsoft.com/office/drawing/2014/main" xmlns="" id="{C984BCE5-D9F5-5E43-A09B-865FFC76FB63}"/>
              </a:ext>
            </a:extLst>
          </p:cNvPr>
          <p:cNvSpPr txBox="1">
            <a:spLocks/>
          </p:cNvSpPr>
          <p:nvPr/>
        </p:nvSpPr>
        <p:spPr bwMode="auto">
          <a:xfrm>
            <a:off x="457200" y="2149475"/>
            <a:ext cx="5316538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160338" defTabSz="815975">
              <a:spcBef>
                <a:spcPct val="20000"/>
              </a:spcBef>
              <a:buClr>
                <a:schemeClr val="tx2"/>
              </a:buClr>
              <a:buChar char="•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81013" defTabSz="815975">
              <a:spcBef>
                <a:spcPct val="20000"/>
              </a:spcBef>
              <a:buClr>
                <a:schemeClr val="tx2"/>
              </a:buClr>
              <a:buChar char="•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5975">
              <a:spcBef>
                <a:spcPct val="20000"/>
              </a:spcBef>
              <a:buClr>
                <a:schemeClr val="tx2"/>
              </a:buClr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62100" indent="-228600" defTabSz="815975">
              <a:spcBef>
                <a:spcPct val="20000"/>
              </a:spcBef>
              <a:buClr>
                <a:schemeClr val="tx2"/>
              </a:buClr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1200" indent="-228600" defTabSz="815975">
              <a:spcBef>
                <a:spcPct val="20000"/>
              </a:spcBef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384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956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528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100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FontTx/>
              <a:buNone/>
              <a:defRPr/>
            </a:pPr>
            <a:r>
              <a:rPr lang="en-GB" altLang="en-US" sz="1800" dirty="0">
                <a:solidFill>
                  <a:srgbClr val="595959"/>
                </a:solidFill>
                <a:cs typeface="Arial" panose="020B0604020202020204" pitchFamily="34" charset="0"/>
              </a:rPr>
              <a:t>STFC also provided an optimum scenario of the benefits from increasing our: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Core Programme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Skills and Talent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Science Estate / ”well found” labs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Innovation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Technology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10000" r="48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E35D894-D51E-BA46-B641-D0E46CC61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658" y="945382"/>
            <a:ext cx="4633213" cy="27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1403" tIns="30701" rIns="61403" bIns="30701">
            <a:spAutoFit/>
          </a:bodyPr>
          <a:lstStyle/>
          <a:p>
            <a:pPr marL="501492" indent="-501492" defTabSz="307004">
              <a:spcAft>
                <a:spcPts val="540"/>
              </a:spcAft>
              <a:buClr>
                <a:srgbClr val="FFFFFF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UK Research and Innovation</a:t>
            </a:r>
          </a:p>
          <a:p>
            <a:pPr marL="501492" indent="-501492" defTabSz="307004">
              <a:spcAft>
                <a:spcPts val="540"/>
              </a:spcAft>
              <a:buClr>
                <a:schemeClr val="bg1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STFC as Part of UKRI</a:t>
            </a:r>
          </a:p>
          <a:p>
            <a:pPr marL="501492" indent="-501492" defTabSz="307004">
              <a:spcAft>
                <a:spcPts val="540"/>
              </a:spcAft>
              <a:buClr>
                <a:schemeClr val="bg1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UKRI Funding Opportunities</a:t>
            </a:r>
            <a:endParaRPr lang="en-GB" sz="216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501492" indent="-501492" defTabSz="307004">
              <a:spcAft>
                <a:spcPts val="540"/>
              </a:spcAft>
              <a:buClr>
                <a:schemeClr val="bg1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Particle Physics Update</a:t>
            </a:r>
          </a:p>
          <a:p>
            <a:pPr marL="501492" indent="-501492" defTabSz="307004">
              <a:spcAft>
                <a:spcPts val="540"/>
              </a:spcAft>
              <a:buClr>
                <a:schemeClr val="bg1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Spending Review 2019</a:t>
            </a:r>
          </a:p>
          <a:p>
            <a:pPr marL="501492" indent="-501492" defTabSz="307004">
              <a:spcAft>
                <a:spcPts val="540"/>
              </a:spcAft>
              <a:buClr>
                <a:schemeClr val="bg1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Infrastructure Roadmap</a:t>
            </a:r>
          </a:p>
          <a:p>
            <a:pPr marL="501492" indent="-501492" defTabSz="307004">
              <a:spcAft>
                <a:spcPts val="540"/>
              </a:spcAft>
              <a:buClr>
                <a:schemeClr val="bg1">
                  <a:lumMod val="75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itchFamily="34" charset="0"/>
                <a:cs typeface="Calibri" pitchFamily="34" charset="0"/>
              </a:rPr>
              <a:t>Closing Remarks</a:t>
            </a:r>
            <a:endParaRPr lang="en-GB" sz="1440" dirty="0">
              <a:solidFill>
                <a:srgbClr val="000000">
                  <a:lumMod val="50000"/>
                  <a:lumOff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D452857-36F5-4344-BF83-4A0589EEE388}"/>
              </a:ext>
            </a:extLst>
          </p:cNvPr>
          <p:cNvSpPr/>
          <p:nvPr/>
        </p:nvSpPr>
        <p:spPr bwMode="auto">
          <a:xfrm>
            <a:off x="0" y="0"/>
            <a:ext cx="4737100" cy="50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Contents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AFDE0C-390E-0446-A081-005C1E4C40DA}"/>
              </a:ext>
            </a:extLst>
          </p:cNvPr>
          <p:cNvSpPr txBox="1"/>
          <p:nvPr/>
        </p:nvSpPr>
        <p:spPr>
          <a:xfrm>
            <a:off x="292100" y="330200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631113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>
            <a:extLst>
              <a:ext uri="{FF2B5EF4-FFF2-40B4-BE49-F238E27FC236}">
                <a16:creationId xmlns:a16="http://schemas.microsoft.com/office/drawing/2014/main" xmlns="" id="{2C68419E-5A56-E344-86B7-BE5C1222B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8613"/>
            <a:ext cx="8686800" cy="606425"/>
          </a:xfrm>
        </p:spPr>
        <p:txBody>
          <a:bodyPr/>
          <a:lstStyle/>
          <a:p>
            <a:pPr marL="12700">
              <a:spcBef>
                <a:spcPts val="105"/>
              </a:spcBef>
              <a:defRPr/>
            </a:pPr>
            <a:r>
              <a:rPr lang="en-US" altLang="en-US" sz="4000" kern="1200" dirty="0">
                <a:solidFill>
                  <a:srgbClr val="68615A"/>
                </a:solidFill>
                <a:cs typeface="Arial" pitchFamily="34" charset="0"/>
              </a:rPr>
              <a:t>Infrastructure Roadmap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05382576-58CB-1A49-86D0-8CD56D93D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042988"/>
            <a:ext cx="8096250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2" rIns="68564" bIns="34282"/>
          <a:lstStyle>
            <a:lvl1pPr marL="255588" indent="-255588" defTabSz="815975">
              <a:spcBef>
                <a:spcPct val="20000"/>
              </a:spcBef>
              <a:buClr>
                <a:schemeClr val="tx2"/>
              </a:buClr>
              <a:buChar char="•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81013" defTabSz="815975">
              <a:spcBef>
                <a:spcPct val="20000"/>
              </a:spcBef>
              <a:buClr>
                <a:schemeClr val="tx2"/>
              </a:buClr>
              <a:buChar char="•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5663" indent="-169863" defTabSz="815975">
              <a:spcBef>
                <a:spcPct val="20000"/>
              </a:spcBef>
              <a:buClr>
                <a:schemeClr val="tx2"/>
              </a:buClr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198563" indent="-169863" defTabSz="815975">
              <a:spcBef>
                <a:spcPct val="20000"/>
              </a:spcBef>
              <a:buClr>
                <a:schemeClr val="tx2"/>
              </a:buClr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1463" indent="-169863" defTabSz="815975">
              <a:spcBef>
                <a:spcPct val="20000"/>
              </a:spcBef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998663" indent="-169863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455863" indent="-169863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913063" indent="-169863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370263" indent="-169863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FontTx/>
              <a:buNone/>
              <a:defRPr/>
            </a:pPr>
            <a:r>
              <a:rPr lang="en-GB" altLang="en-US" dirty="0">
                <a:solidFill>
                  <a:srgbClr val="595959"/>
                </a:solidFill>
                <a:cs typeface="Arial" panose="020B0604020202020204" pitchFamily="34" charset="0"/>
              </a:rPr>
              <a:t>This is an exciting time for UK science: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Government’s Industrial Strategy highlights the importance of Research and Innovation to the UK economy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Significantly increased investment in Research and Innovation 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Goal of 2.4% of GDP by 2027 </a:t>
            </a:r>
          </a:p>
          <a:p>
            <a:pPr marL="0"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FontTx/>
              <a:buNone/>
              <a:defRPr/>
            </a:pPr>
            <a:endParaRPr lang="en-GB" altLang="en-US" sz="1600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marL="0"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FontTx/>
              <a:buNone/>
              <a:defRPr/>
            </a:pPr>
            <a:r>
              <a:rPr lang="en-GB" altLang="en-US" dirty="0">
                <a:solidFill>
                  <a:srgbClr val="595959"/>
                </a:solidFill>
                <a:cs typeface="Arial" panose="020B0604020202020204" pitchFamily="34" charset="0"/>
              </a:rPr>
              <a:t>Currently developing the “UK Research and Innovation Infrastructure Roadmap”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Work led by STFC on behalf of UKRI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First exercise of its type in the UK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anose="020B0604020202020204" pitchFamily="34" charset="0"/>
              </a:rPr>
              <a:t>Will provide an evidence base of current research infrastructures and future research needs out to 2030</a:t>
            </a:r>
          </a:p>
          <a:p>
            <a:pPr eaLnBrk="1" hangingPunct="1">
              <a:buClrTx/>
              <a:buFontTx/>
              <a:buNone/>
              <a:defRPr/>
            </a:pPr>
            <a:endParaRPr lang="en-GB" altLang="en-US" sz="1600" dirty="0">
              <a:solidFill>
                <a:srgbClr val="7F7F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>
            <a:extLst>
              <a:ext uri="{FF2B5EF4-FFF2-40B4-BE49-F238E27FC236}">
                <a16:creationId xmlns:a16="http://schemas.microsoft.com/office/drawing/2014/main" xmlns="" id="{DC87464D-1985-0F4A-B464-AFC99CE4B7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8613"/>
            <a:ext cx="8686800" cy="606425"/>
          </a:xfrm>
        </p:spPr>
        <p:txBody>
          <a:bodyPr/>
          <a:lstStyle/>
          <a:p>
            <a:pPr marL="12700">
              <a:spcBef>
                <a:spcPts val="105"/>
              </a:spcBef>
              <a:defRPr/>
            </a:pPr>
            <a:r>
              <a:rPr lang="en-US" altLang="en-US" sz="4000" kern="1200" dirty="0">
                <a:solidFill>
                  <a:srgbClr val="68615A"/>
                </a:solidFill>
                <a:cs typeface="Arial" pitchFamily="34" charset="0"/>
              </a:rPr>
              <a:t>Infrastructure Roadmap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62A7C46C-EB5E-BA43-B14D-B8CBFFC20D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6835" y="1081088"/>
            <a:ext cx="8533503" cy="3452812"/>
          </a:xfrm>
        </p:spPr>
        <p:txBody>
          <a:bodyPr/>
          <a:lstStyle/>
          <a:p>
            <a:pPr marL="0" lvl="1" indent="-481013" defTabSz="815975">
              <a:spcBef>
                <a:spcPct val="0"/>
              </a:spcBef>
              <a:spcAft>
                <a:spcPts val="300"/>
              </a:spcAft>
              <a:buClrTx/>
              <a:buFontTx/>
              <a:buNone/>
              <a:tabLst>
                <a:tab pos="269875" algn="l"/>
              </a:tabLst>
              <a:defRPr/>
            </a:pPr>
            <a:r>
              <a:rPr lang="en-US" altLang="en-US" kern="1200" dirty="0">
                <a:solidFill>
                  <a:srgbClr val="595959"/>
                </a:solidFill>
                <a:cs typeface="Arial" pitchFamily="34" charset="0"/>
              </a:rPr>
              <a:t>Main Outputs:</a:t>
            </a:r>
          </a:p>
          <a:p>
            <a:pPr marL="504000" lvl="1" indent="-252000" defTabSz="815975" eaLnBrk="1" hangingPunct="1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>
                <a:tab pos="269875" algn="l"/>
              </a:tabLst>
              <a:defRPr/>
            </a:pPr>
            <a:r>
              <a:rPr lang="en-GB" sz="1800" kern="1200" dirty="0">
                <a:solidFill>
                  <a:srgbClr val="0C779D"/>
                </a:solidFill>
                <a:cs typeface="Arial" pitchFamily="34" charset="0"/>
              </a:rPr>
              <a:t>Interim Reports</a:t>
            </a:r>
          </a:p>
          <a:p>
            <a:pPr marL="756000" lvl="1" indent="-252000" defTabSz="815975" eaLnBrk="1" hangingPunct="1">
              <a:spcBef>
                <a:spcPts val="300"/>
              </a:spcBef>
              <a:spcAft>
                <a:spcPts val="300"/>
              </a:spcAft>
              <a:buClrTx/>
              <a:tabLst>
                <a:tab pos="269875" algn="l"/>
              </a:tabLst>
              <a:defRPr/>
            </a:pPr>
            <a:r>
              <a:rPr lang="en-GB" sz="1600" kern="1200" dirty="0">
                <a:solidFill>
                  <a:srgbClr val="595959"/>
                </a:solidFill>
                <a:cs typeface="Arial" pitchFamily="34" charset="0"/>
              </a:rPr>
              <a:t>Summary of landscape analysis (December)</a:t>
            </a:r>
          </a:p>
          <a:p>
            <a:pPr marL="756000" lvl="1" indent="-252000" defTabSz="815975" eaLnBrk="1" hangingPunct="1">
              <a:spcBef>
                <a:spcPts val="300"/>
              </a:spcBef>
              <a:spcAft>
                <a:spcPts val="300"/>
              </a:spcAft>
              <a:buClrTx/>
              <a:tabLst>
                <a:tab pos="269875" algn="l"/>
              </a:tabLst>
              <a:defRPr/>
            </a:pPr>
            <a:r>
              <a:rPr lang="en-GB" sz="1600" kern="1200" dirty="0">
                <a:solidFill>
                  <a:srgbClr val="595959"/>
                </a:solidFill>
                <a:cs typeface="Arial" pitchFamily="34" charset="0"/>
              </a:rPr>
              <a:t>Themes within sectors (planned early 2019)  </a:t>
            </a:r>
          </a:p>
          <a:p>
            <a:pPr marL="504000" lvl="1" indent="-252000" defTabSz="815975" eaLnBrk="1" hangingPunct="1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>
                <a:tab pos="269875" algn="l"/>
              </a:tabLst>
              <a:defRPr/>
            </a:pPr>
            <a:r>
              <a:rPr lang="en-GB" sz="1800" kern="1200" dirty="0">
                <a:solidFill>
                  <a:srgbClr val="0C779D"/>
                </a:solidFill>
                <a:cs typeface="Arial" pitchFamily="34" charset="0"/>
              </a:rPr>
              <a:t>Final Report (May/June 2019) covering</a:t>
            </a:r>
          </a:p>
          <a:p>
            <a:pPr marL="756000" lvl="1" indent="-252000" defTabSz="815975" eaLnBrk="1" hangingPunct="1">
              <a:spcBef>
                <a:spcPts val="300"/>
              </a:spcBef>
              <a:spcAft>
                <a:spcPts val="300"/>
              </a:spcAft>
              <a:buClrTx/>
              <a:tabLst>
                <a:tab pos="269875" algn="l"/>
              </a:tabLst>
              <a:defRPr/>
            </a:pPr>
            <a:r>
              <a:rPr lang="en-GB" sz="1600" kern="1200" dirty="0">
                <a:solidFill>
                  <a:srgbClr val="595959"/>
                </a:solidFill>
                <a:cs typeface="Arial" pitchFamily="34" charset="0"/>
              </a:rPr>
              <a:t>Landscape (what we have got)</a:t>
            </a:r>
          </a:p>
          <a:p>
            <a:pPr marL="756000" lvl="1" indent="-252000" defTabSz="815975" eaLnBrk="1" hangingPunct="1">
              <a:spcBef>
                <a:spcPts val="300"/>
              </a:spcBef>
              <a:spcAft>
                <a:spcPts val="300"/>
              </a:spcAft>
              <a:buClrTx/>
              <a:tabLst>
                <a:tab pos="269875" algn="l"/>
              </a:tabLst>
              <a:defRPr/>
            </a:pPr>
            <a:r>
              <a:rPr lang="en-GB" sz="1600" kern="1200" dirty="0">
                <a:solidFill>
                  <a:srgbClr val="595959"/>
                </a:solidFill>
                <a:cs typeface="Arial" pitchFamily="34" charset="0"/>
              </a:rPr>
              <a:t>Future capability needs (what the research </a:t>
            </a:r>
            <a:br>
              <a:rPr lang="en-GB" sz="1600" kern="1200" dirty="0">
                <a:solidFill>
                  <a:srgbClr val="595959"/>
                </a:solidFill>
                <a:cs typeface="Arial" pitchFamily="34" charset="0"/>
              </a:rPr>
            </a:br>
            <a:r>
              <a:rPr lang="en-GB" sz="1600" kern="1200" dirty="0">
                <a:solidFill>
                  <a:srgbClr val="595959"/>
                </a:solidFill>
                <a:cs typeface="Arial" pitchFamily="34" charset="0"/>
              </a:rPr>
              <a:t>and innovation community needs)</a:t>
            </a:r>
          </a:p>
          <a:p>
            <a:pPr marL="756000" lvl="1" indent="-252000" defTabSz="815975" eaLnBrk="1" hangingPunct="1">
              <a:spcBef>
                <a:spcPts val="300"/>
              </a:spcBef>
              <a:spcAft>
                <a:spcPts val="300"/>
              </a:spcAft>
              <a:buClrTx/>
              <a:tabLst>
                <a:tab pos="269875" algn="l"/>
              </a:tabLst>
              <a:defRPr/>
            </a:pPr>
            <a:r>
              <a:rPr lang="en-GB" sz="1600" kern="1200" dirty="0">
                <a:solidFill>
                  <a:srgbClr val="595959"/>
                </a:solidFill>
                <a:cs typeface="Arial" pitchFamily="34" charset="0"/>
              </a:rPr>
              <a:t>Options for meeting future needs with narrative</a:t>
            </a:r>
          </a:p>
          <a:p>
            <a:pPr marL="756000" lvl="1" indent="-252000" defTabSz="815975" eaLnBrk="1" hangingPunct="1">
              <a:spcBef>
                <a:spcPts val="300"/>
              </a:spcBef>
              <a:spcAft>
                <a:spcPts val="300"/>
              </a:spcAft>
              <a:buClrTx/>
              <a:tabLst>
                <a:tab pos="269875" algn="l"/>
              </a:tabLst>
              <a:defRPr/>
            </a:pPr>
            <a:r>
              <a:rPr lang="en-GB" sz="1600" b="1" kern="1200" dirty="0">
                <a:solidFill>
                  <a:srgbClr val="595959"/>
                </a:solidFill>
                <a:cs typeface="Arial" pitchFamily="34" charset="0"/>
              </a:rPr>
              <a:t>Not</a:t>
            </a:r>
            <a:r>
              <a:rPr lang="en-GB" sz="1600" kern="1200" dirty="0">
                <a:solidFill>
                  <a:srgbClr val="595959"/>
                </a:solidFill>
                <a:cs typeface="Arial" pitchFamily="34" charset="0"/>
              </a:rPr>
              <a:t> a prioritisation exercise</a:t>
            </a:r>
          </a:p>
          <a:p>
            <a:pPr marL="539750" lvl="2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820" lvl="1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xmlns="" id="{38AF21B0-1793-0748-B475-351060095DC4}"/>
              </a:ext>
            </a:extLst>
          </p:cNvPr>
          <p:cNvSpPr/>
          <p:nvPr/>
        </p:nvSpPr>
        <p:spPr bwMode="auto">
          <a:xfrm>
            <a:off x="5907088" y="2874963"/>
            <a:ext cx="195262" cy="1165225"/>
          </a:xfrm>
          <a:prstGeom prst="rightBrace">
            <a:avLst/>
          </a:prstGeom>
          <a:noFill/>
          <a:ln w="19050" cap="flat" cmpd="sng" algn="ctr">
            <a:solidFill>
              <a:srgbClr val="0057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defTabSz="685800">
              <a:defRPr/>
            </a:pPr>
            <a:endParaRPr lang="en-US">
              <a:solidFill>
                <a:schemeClr val="bg1">
                  <a:lumMod val="50000"/>
                </a:schemeClr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48E71D-E3AA-4F4A-9589-9BA3D2439400}"/>
              </a:ext>
            </a:extLst>
          </p:cNvPr>
          <p:cNvSpPr txBox="1"/>
          <p:nvPr/>
        </p:nvSpPr>
        <p:spPr>
          <a:xfrm>
            <a:off x="6111875" y="2862263"/>
            <a:ext cx="1720850" cy="1177925"/>
          </a:xfrm>
          <a:prstGeom prst="rect">
            <a:avLst/>
          </a:prstGeom>
          <a:noFill/>
          <a:ln w="19050">
            <a:solidFill>
              <a:srgbClr val="005782"/>
            </a:solidFill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Factual resource that may be used to inform policy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7D8DC1-23EF-D743-B115-C0A59709E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932" y="1104900"/>
            <a:ext cx="1101947" cy="15367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10000" r="48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E35D894-D51E-BA46-B641-D0E46CC61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658" y="945382"/>
            <a:ext cx="4633213" cy="27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1403" tIns="30701" rIns="61403" bIns="30701">
            <a:spAutoFit/>
          </a:bodyPr>
          <a:lstStyle/>
          <a:p>
            <a:pPr marL="501492" indent="-501492" defTabSz="307004">
              <a:spcAft>
                <a:spcPts val="540"/>
              </a:spcAft>
              <a:buClr>
                <a:srgbClr val="FFFFFF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UK Research and Innovation</a:t>
            </a:r>
          </a:p>
          <a:p>
            <a:pPr marL="501492" indent="-501492" defTabSz="307004">
              <a:spcAft>
                <a:spcPts val="540"/>
              </a:spcAft>
              <a:buClr>
                <a:schemeClr val="bg1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STFC as Part of UKRI</a:t>
            </a:r>
          </a:p>
          <a:p>
            <a:pPr marL="501492" indent="-501492" defTabSz="307004">
              <a:spcAft>
                <a:spcPts val="540"/>
              </a:spcAft>
              <a:buClr>
                <a:schemeClr val="bg1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UKRI Funding Opportunities</a:t>
            </a:r>
            <a:endParaRPr lang="en-GB" sz="216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501492" indent="-501492" defTabSz="307004">
              <a:spcAft>
                <a:spcPts val="540"/>
              </a:spcAft>
              <a:buClr>
                <a:schemeClr val="bg1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Particle Physics Update</a:t>
            </a:r>
          </a:p>
          <a:p>
            <a:pPr marL="501492" indent="-501492" defTabSz="307004">
              <a:spcAft>
                <a:spcPts val="540"/>
              </a:spcAft>
              <a:buClr>
                <a:schemeClr val="bg1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Spending Review 2019</a:t>
            </a:r>
          </a:p>
          <a:p>
            <a:pPr marL="501492" indent="-501492" defTabSz="307004">
              <a:spcAft>
                <a:spcPts val="540"/>
              </a:spcAft>
              <a:buClr>
                <a:schemeClr val="bg1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Infrastructure Roadmap</a:t>
            </a:r>
          </a:p>
          <a:p>
            <a:pPr marL="501492" indent="-501492" defTabSz="307004">
              <a:spcAft>
                <a:spcPts val="540"/>
              </a:spcAft>
              <a:buClr>
                <a:schemeClr val="bg1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Closing Remarks</a:t>
            </a:r>
            <a:endParaRPr lang="en-GB" sz="144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D452857-36F5-4344-BF83-4A0589EEE388}"/>
              </a:ext>
            </a:extLst>
          </p:cNvPr>
          <p:cNvSpPr/>
          <p:nvPr/>
        </p:nvSpPr>
        <p:spPr bwMode="auto">
          <a:xfrm>
            <a:off x="0" y="0"/>
            <a:ext cx="4737100" cy="50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Contents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AFDE0C-390E-0446-A081-005C1E4C40DA}"/>
              </a:ext>
            </a:extLst>
          </p:cNvPr>
          <p:cNvSpPr txBox="1"/>
          <p:nvPr/>
        </p:nvSpPr>
        <p:spPr>
          <a:xfrm>
            <a:off x="292100" y="330200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166506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>
            <a:extLst>
              <a:ext uri="{FF2B5EF4-FFF2-40B4-BE49-F238E27FC236}">
                <a16:creationId xmlns:a16="http://schemas.microsoft.com/office/drawing/2014/main" xmlns="" id="{A8633918-EC3B-9C4A-B367-C93BA571A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328613"/>
            <a:ext cx="8153400" cy="6064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kern="1200" dirty="0">
                <a:solidFill>
                  <a:srgbClr val="68615A"/>
                </a:solidFill>
                <a:cs typeface="Arial" pitchFamily="34" charset="0"/>
              </a:rPr>
              <a:t>What keeps me awake at night ? 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xmlns="" id="{70FBB2C9-9E46-014F-AE55-1F8CEF7FF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31875"/>
            <a:ext cx="46402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8159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81013" defTabSz="8159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59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59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5975">
              <a:spcBef>
                <a:spcPct val="20000"/>
              </a:spcBef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FontTx/>
              <a:buNone/>
              <a:tabLst>
                <a:tab pos="269875" algn="l"/>
              </a:tabLst>
              <a:defRPr/>
            </a:pP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1) </a:t>
            </a:r>
            <a:r>
              <a:rPr lang="en-US" altLang="en-US" sz="1800" dirty="0">
                <a:solidFill>
                  <a:srgbClr val="595959"/>
                </a:solidFill>
                <a:cs typeface="Arial" pitchFamily="34" charset="0"/>
              </a:rPr>
              <a:t>Pressure on STFC’s core </a:t>
            </a:r>
            <a:r>
              <a:rPr lang="en-US" altLang="en-US" sz="1800" dirty="0" err="1">
                <a:solidFill>
                  <a:srgbClr val="595959"/>
                </a:solidFill>
                <a:cs typeface="Arial" pitchFamily="34" charset="0"/>
              </a:rPr>
              <a:t>programme</a:t>
            </a:r>
            <a:r>
              <a:rPr lang="en-US" altLang="en-US" sz="1600" dirty="0">
                <a:solidFill>
                  <a:srgbClr val="595959"/>
                </a:solidFill>
                <a:cs typeface="Arial" pitchFamily="34" charset="0"/>
              </a:rPr>
              <a:t>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05A470-AACE-4D47-980D-43A950123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7213" y="1358900"/>
            <a:ext cx="3146425" cy="2505301"/>
          </a:xfrm>
          <a:prstGeom prst="rect">
            <a:avLst/>
          </a:prstGeom>
          <a:solidFill>
            <a:srgbClr val="DDF2FF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  <a:defRPr/>
            </a:pPr>
            <a:r>
              <a:rPr lang="en-GB" sz="1400" b="1" dirty="0">
                <a:solidFill>
                  <a:srgbClr val="68615A"/>
                </a:solidFill>
                <a:latin typeface="+mn-lt"/>
                <a:cs typeface="Arial" panose="020B0604020202020204" pitchFamily="34" charset="0"/>
              </a:rPr>
              <a:t>Reduced contribution:</a:t>
            </a:r>
            <a:r>
              <a:rPr lang="en-GB" sz="1400" dirty="0">
                <a:solidFill>
                  <a:srgbClr val="68615A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CERN, Lux </a:t>
            </a:r>
            <a:r>
              <a:rPr lang="en-GB" sz="1400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Zeplin</a:t>
            </a: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, Gravitational waves, CTA,</a:t>
            </a:r>
            <a:r>
              <a:rPr lang="en-GB" sz="14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SuperNEMO</a:t>
            </a:r>
            <a:r>
              <a:rPr lang="en-GB" sz="14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neutrinoless</a:t>
            </a:r>
            <a:r>
              <a:rPr lang="en-GB" sz="14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double beta decay,</a:t>
            </a: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LHC upgrades, academic time for particle physics, reducing experimental programme </a:t>
            </a:r>
          </a:p>
          <a:p>
            <a:pPr>
              <a:buFontTx/>
              <a:buNone/>
              <a:defRPr/>
            </a:pPr>
            <a:r>
              <a:rPr lang="en-GB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Currently Unable to pursue</a:t>
            </a:r>
            <a:r>
              <a:rPr lang="en-GB" altLang="en-US" sz="1400" b="1" dirty="0">
                <a:solidFill>
                  <a:srgbClr val="68615A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GB" altLang="en-US" sz="14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Simons Observatory, </a:t>
            </a:r>
            <a:r>
              <a:rPr lang="en-GB" altLang="en-US" sz="1400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nEDM</a:t>
            </a:r>
            <a:r>
              <a:rPr lang="en-GB" altLang="en-US" sz="14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, no early stage R&amp;D programmes, </a:t>
            </a:r>
            <a:r>
              <a:rPr lang="en-GB" altLang="en-US" sz="1400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iceCube</a:t>
            </a:r>
            <a:r>
              <a:rPr lang="en-GB" altLang="en-US" sz="14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GB" altLang="en-US" sz="1400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DiRAC</a:t>
            </a:r>
            <a:r>
              <a:rPr lang="en-GB" altLang="en-US" sz="1400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3, Liverpool telescope 2, European Solar Telescope, ELI, …</a:t>
            </a: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482600" y="1374775"/>
            <a:ext cx="4891088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815975">
              <a:spcBef>
                <a:spcPct val="20000"/>
              </a:spcBef>
              <a:buClr>
                <a:schemeClr val="tx2"/>
              </a:buClr>
              <a:buChar char="•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503238" indent="-250825" defTabSz="815975">
              <a:spcBef>
                <a:spcPct val="20000"/>
              </a:spcBef>
              <a:buClr>
                <a:schemeClr val="tx2"/>
              </a:buClr>
              <a:buChar char="•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15975">
              <a:spcBef>
                <a:spcPct val="20000"/>
              </a:spcBef>
              <a:buClr>
                <a:schemeClr val="tx2"/>
              </a:buClr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15975">
              <a:spcBef>
                <a:spcPct val="20000"/>
              </a:spcBef>
              <a:buClr>
                <a:schemeClr val="tx2"/>
              </a:buClr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15975">
              <a:spcBef>
                <a:spcPct val="20000"/>
              </a:spcBef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 eaLnBrk="1" hangingPunct="1">
              <a:spcBef>
                <a:spcPts val="300"/>
              </a:spcBef>
              <a:spcAft>
                <a:spcPts val="300"/>
              </a:spcAft>
              <a:buClrTx/>
            </a:pPr>
            <a:r>
              <a:rPr lang="en-US" altLang="en-US" sz="1600">
                <a:solidFill>
                  <a:srgbClr val="0C779D"/>
                </a:solidFill>
                <a:cs typeface="Arial" pitchFamily="34" charset="0"/>
              </a:rPr>
              <a:t>Over last years, flat cash has squeezed core programme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Tx/>
            </a:pPr>
            <a:r>
              <a:rPr lang="en-US" altLang="en-US" sz="1600">
                <a:solidFill>
                  <a:srgbClr val="0C779D"/>
                </a:solidFill>
                <a:cs typeface="Arial" pitchFamily="34" charset="0"/>
              </a:rPr>
              <a:t>Unable to join/lead new world-class scientific projects (except through one-off interventions)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Tx/>
            </a:pPr>
            <a:r>
              <a:rPr lang="en-US" altLang="en-US" sz="1600">
                <a:solidFill>
                  <a:srgbClr val="0C779D"/>
                </a:solidFill>
                <a:cs typeface="Arial" pitchFamily="34" charset="0"/>
              </a:rPr>
              <a:t>Missing many opportunities to develop new and novel technologies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Tx/>
            </a:pPr>
            <a:r>
              <a:rPr lang="en-US" altLang="en-US" sz="1600">
                <a:solidFill>
                  <a:srgbClr val="0C779D"/>
                </a:solidFill>
                <a:cs typeface="Arial" pitchFamily="34" charset="0"/>
              </a:rPr>
              <a:t>Ultimately, this will stifle innovation   </a:t>
            </a:r>
          </a:p>
        </p:txBody>
      </p:sp>
      <p:sp>
        <p:nvSpPr>
          <p:cNvPr id="27654" name="TextBox 3">
            <a:extLst>
              <a:ext uri="{FF2B5EF4-FFF2-40B4-BE49-F238E27FC236}">
                <a16:creationId xmlns:a16="http://schemas.microsoft.com/office/drawing/2014/main" xmlns="" id="{66677F23-363C-884E-A98A-2799A0AD4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63925"/>
            <a:ext cx="46402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8159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15900" defTabSz="8159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59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59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5975">
              <a:spcBef>
                <a:spcPct val="20000"/>
              </a:spcBef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 indent="-481013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FontTx/>
              <a:buNone/>
              <a:tabLst>
                <a:tab pos="269875" algn="l"/>
              </a:tabLst>
              <a:defRPr/>
            </a:pP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2) </a:t>
            </a:r>
            <a:r>
              <a:rPr lang="en-US" altLang="en-US" sz="1800" dirty="0">
                <a:solidFill>
                  <a:srgbClr val="595959"/>
                </a:solidFill>
                <a:cs typeface="Arial" pitchFamily="34" charset="0"/>
              </a:rPr>
              <a:t>Staff recruitment and retention: </a:t>
            </a:r>
          </a:p>
        </p:txBody>
      </p:sp>
      <p:sp>
        <p:nvSpPr>
          <p:cNvPr id="49158" name="TextBox 3"/>
          <p:cNvSpPr txBox="1">
            <a:spLocks noChangeArrowheads="1"/>
          </p:cNvSpPr>
          <p:nvPr/>
        </p:nvSpPr>
        <p:spPr bwMode="auto">
          <a:xfrm>
            <a:off x="482600" y="3806825"/>
            <a:ext cx="5041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815975">
              <a:spcBef>
                <a:spcPct val="20000"/>
              </a:spcBef>
              <a:buClr>
                <a:schemeClr val="tx2"/>
              </a:buClr>
              <a:buChar char="•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503238" indent="-250825" defTabSz="815975">
              <a:spcBef>
                <a:spcPct val="20000"/>
              </a:spcBef>
              <a:buClr>
                <a:schemeClr val="tx2"/>
              </a:buClr>
              <a:buChar char="•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15975">
              <a:spcBef>
                <a:spcPct val="20000"/>
              </a:spcBef>
              <a:buClr>
                <a:schemeClr val="tx2"/>
              </a:buClr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15975">
              <a:spcBef>
                <a:spcPct val="20000"/>
              </a:spcBef>
              <a:buClr>
                <a:schemeClr val="tx2"/>
              </a:buClr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15975">
              <a:spcBef>
                <a:spcPct val="20000"/>
              </a:spcBef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269875" algn="l"/>
              </a:tabLst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 eaLnBrk="1" hangingPunct="1">
              <a:spcBef>
                <a:spcPts val="300"/>
              </a:spcBef>
              <a:spcAft>
                <a:spcPts val="300"/>
              </a:spcAft>
              <a:buClrTx/>
            </a:pPr>
            <a:r>
              <a:rPr lang="en-US" altLang="en-US" sz="1600">
                <a:solidFill>
                  <a:srgbClr val="0C779D"/>
                </a:solidFill>
                <a:cs typeface="Arial" pitchFamily="34" charset="0"/>
              </a:rPr>
              <a:t>Particularly acute for STEM staff at Harwell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Tx/>
            </a:pPr>
            <a:r>
              <a:rPr lang="en-US" altLang="en-US" sz="1600">
                <a:solidFill>
                  <a:srgbClr val="0C779D"/>
                </a:solidFill>
                <a:cs typeface="Arial" pitchFamily="34" charset="0"/>
              </a:rPr>
              <a:t>If not addressed, there is a real risk of not being able to operate efficiently our National facilities  </a:t>
            </a:r>
          </a:p>
        </p:txBody>
      </p:sp>
      <p:sp>
        <p:nvSpPr>
          <p:cNvPr id="27656" name="Right Brace 1">
            <a:extLst>
              <a:ext uri="{FF2B5EF4-FFF2-40B4-BE49-F238E27FC236}">
                <a16:creationId xmlns:a16="http://schemas.microsoft.com/office/drawing/2014/main" xmlns="" id="{E891E7CE-62C6-7B4A-9098-90273114FDDA}"/>
              </a:ext>
            </a:extLst>
          </p:cNvPr>
          <p:cNvSpPr>
            <a:spLocks/>
          </p:cNvSpPr>
          <p:nvPr/>
        </p:nvSpPr>
        <p:spPr bwMode="auto">
          <a:xfrm>
            <a:off x="5354638" y="1960563"/>
            <a:ext cx="282575" cy="962025"/>
          </a:xfrm>
          <a:prstGeom prst="rightBrace">
            <a:avLst>
              <a:gd name="adj1" fmla="val 8353"/>
              <a:gd name="adj2" fmla="val 50000"/>
            </a:avLst>
          </a:prstGeom>
          <a:noFill/>
          <a:ln w="19050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US" altLang="en-US" sz="2400">
              <a:solidFill>
                <a:schemeClr val="accent2">
                  <a:lumMod val="50000"/>
                </a:schemeClr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xmlns="" id="{BA8DAA06-D8AC-7943-A57F-68341DEA4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287338"/>
            <a:ext cx="7705725" cy="647700"/>
          </a:xfrm>
        </p:spPr>
        <p:txBody>
          <a:bodyPr/>
          <a:lstStyle/>
          <a:p>
            <a:pPr>
              <a:defRPr/>
            </a:pPr>
            <a:r>
              <a:rPr lang="en-GB" altLang="en-US" sz="4000" kern="1200" dirty="0">
                <a:solidFill>
                  <a:srgbClr val="68615A"/>
                </a:solidFill>
                <a:cs typeface="Arial" pitchFamily="34" charset="0"/>
              </a:rPr>
              <a:t>UK Research and Innovation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xmlns="" id="{14CBAF4D-358A-7D4C-B87E-5B77BBC9B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1057275"/>
            <a:ext cx="49085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3" tIns="25717" rIns="51433" bIns="25717"/>
          <a:lstStyle>
            <a:lvl1pPr marL="192088" indent="-192088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417513" indent="-160338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641350" indent="-1270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898525" indent="-1270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155700" indent="-127000">
              <a:spcBef>
                <a:spcPct val="20000"/>
              </a:spcBef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1612900" indent="-127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070100" indent="-127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2527300" indent="-127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2984500" indent="-127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eaLnBrk="1" hangingPunct="1">
              <a:spcBef>
                <a:spcPts val="300"/>
              </a:spcBef>
              <a:spcAft>
                <a:spcPts val="300"/>
              </a:spcAft>
              <a:buClrTx/>
              <a:buFontTx/>
              <a:buNone/>
              <a:defRPr/>
            </a:pPr>
            <a:r>
              <a:rPr lang="en-GB" altLang="en-US" sz="1800" dirty="0">
                <a:solidFill>
                  <a:srgbClr val="595959"/>
                </a:solidFill>
                <a:cs typeface="Arial" pitchFamily="34" charset="0"/>
              </a:rPr>
              <a:t>UK Research and Innovation (UKRI) formed on 1 April 2018 as the new funding organisation for research and innovation in the UK </a:t>
            </a:r>
          </a:p>
          <a:p>
            <a:pPr marL="504000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itchFamily="34" charset="0"/>
              </a:rPr>
              <a:t>It brings together the seven UK Research Councils, Innovate UK and a new organisation Research England</a:t>
            </a:r>
          </a:p>
          <a:p>
            <a:pPr marL="504000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itchFamily="34" charset="0"/>
              </a:rPr>
              <a:t>Strengthens the connections between research disciplines </a:t>
            </a:r>
          </a:p>
          <a:p>
            <a:pPr marL="504000" indent="-252000"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itchFamily="34" charset="0"/>
              </a:rPr>
              <a:t>STFC is part of a larger organisation but will retain much of its identity:</a:t>
            </a:r>
          </a:p>
          <a:p>
            <a:pPr marL="756000" lvl="2" indent="-252000"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500" dirty="0">
                <a:solidFill>
                  <a:srgbClr val="595959"/>
                </a:solidFill>
                <a:cs typeface="Arial" pitchFamily="34" charset="0"/>
              </a:rPr>
              <a:t>Delegated budget remains unchanged</a:t>
            </a:r>
          </a:p>
          <a:p>
            <a:pPr marL="756000" lvl="2" indent="-252000"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500" dirty="0">
                <a:solidFill>
                  <a:srgbClr val="595959"/>
                </a:solidFill>
                <a:cs typeface="Arial" pitchFamily="34" charset="0"/>
              </a:rPr>
              <a:t>Culture already aligned with UKRI</a:t>
            </a:r>
          </a:p>
        </p:txBody>
      </p:sp>
      <p:pic>
        <p:nvPicPr>
          <p:cNvPr id="11267" name="Picture 6">
            <a:extLst>
              <a:ext uri="{FF2B5EF4-FFF2-40B4-BE49-F238E27FC236}">
                <a16:creationId xmlns:a16="http://schemas.microsoft.com/office/drawing/2014/main" xmlns="" id="{C21680CA-4F1A-5449-A9C3-08DD3A586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120775"/>
            <a:ext cx="384016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06689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 descr="C:\Users\rxb18327\Documents\07768006184\STFC\Activities and Projects\Special Projects\Photowalk 2018\Global\Entries\STFC large\BM746582115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2">
            <a:extLst>
              <a:ext uri="{FF2B5EF4-FFF2-40B4-BE49-F238E27FC236}">
                <a16:creationId xmlns:a16="http://schemas.microsoft.com/office/drawing/2014/main" xmlns="" id="{AFAB81AF-D8B2-A747-ACDB-4EE456D0A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4352925"/>
            <a:ext cx="223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chemeClr val="bg1"/>
                </a:solidFill>
                <a:latin typeface="+mj-lt"/>
              </a:rPr>
              <a:t>Questions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xmlns="" id="{0F6501D0-D3A4-DE49-8663-442BE0C64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287338"/>
            <a:ext cx="7705725" cy="647700"/>
          </a:xfrm>
        </p:spPr>
        <p:txBody>
          <a:bodyPr/>
          <a:lstStyle/>
          <a:p>
            <a:pPr>
              <a:defRPr/>
            </a:pPr>
            <a:r>
              <a:rPr lang="en-GB" altLang="en-US" sz="40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UK Research </a:t>
            </a:r>
            <a:r>
              <a:rPr lang="en-GB" altLang="en-US" sz="4000" kern="1200" dirty="0">
                <a:solidFill>
                  <a:srgbClr val="68615A"/>
                </a:solidFill>
                <a:cs typeface="Arial" pitchFamily="34" charset="0"/>
              </a:rPr>
              <a:t>and Innovation</a:t>
            </a:r>
          </a:p>
        </p:txBody>
      </p:sp>
      <p:pic>
        <p:nvPicPr>
          <p:cNvPr id="13314" name="Picture 6">
            <a:extLst>
              <a:ext uri="{FF2B5EF4-FFF2-40B4-BE49-F238E27FC236}">
                <a16:creationId xmlns:a16="http://schemas.microsoft.com/office/drawing/2014/main" xmlns="" id="{1A956293-70DF-5246-9E59-D6F8F2CC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1120775"/>
            <a:ext cx="384016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776C63C1-D563-C843-B1B2-482699295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063625"/>
            <a:ext cx="5000625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3" tIns="25717" rIns="51433" bIns="25717"/>
          <a:lstStyle>
            <a:lvl1pPr marL="192088" indent="-192088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417513" indent="-160338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641350" indent="-1270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898525" indent="-1270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155700" indent="-127000">
              <a:spcBef>
                <a:spcPct val="20000"/>
              </a:spcBef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1612900" indent="-127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070100" indent="-127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2527300" indent="-127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2984500" indent="-127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eaLnBrk="1" hangingPunct="1">
              <a:buClrTx/>
              <a:buFontTx/>
              <a:buNone/>
              <a:defRPr/>
            </a:pPr>
            <a:r>
              <a:rPr lang="en-US" dirty="0">
                <a:solidFill>
                  <a:srgbClr val="595959"/>
                </a:solidFill>
                <a:cs typeface="Arial" pitchFamily="34" charset="0"/>
              </a:rPr>
              <a:t>Brings many advantages and opportunities:  </a:t>
            </a:r>
          </a:p>
          <a:p>
            <a:pPr marL="504000" indent="-252000" eaLnBrk="1" hangingPunct="1">
              <a:spcBef>
                <a:spcPts val="300"/>
              </a:spcBef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itchFamily="34" charset="0"/>
              </a:rPr>
              <a:t>Strengthened strategic approach to future challenges</a:t>
            </a:r>
          </a:p>
          <a:p>
            <a:pPr marL="504000" indent="-252000" eaLnBrk="1" hangingPunct="1">
              <a:spcBef>
                <a:spcPts val="300"/>
              </a:spcBef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itchFamily="34" charset="0"/>
              </a:rPr>
              <a:t>Unified voice for the UK’s research and innovation system</a:t>
            </a:r>
          </a:p>
          <a:p>
            <a:pPr marL="504000" indent="-252000" eaLnBrk="1" hangingPunct="1">
              <a:spcBef>
                <a:spcPts val="300"/>
              </a:spcBef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itchFamily="34" charset="0"/>
              </a:rPr>
              <a:t>Improved quality of evidence on the UK’s research and  innovation landscape</a:t>
            </a:r>
          </a:p>
          <a:p>
            <a:pPr marL="504000" indent="-252000" eaLnBrk="1" hangingPunct="1">
              <a:spcBef>
                <a:spcPts val="300"/>
              </a:spcBef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itchFamily="34" charset="0"/>
              </a:rPr>
              <a:t>Amongst the immediate priorities: </a:t>
            </a:r>
          </a:p>
          <a:p>
            <a:pPr marL="749350" lvl="2" indent="-252000" eaLnBrk="1" hangingPunct="1">
              <a:spcBef>
                <a:spcPts val="300"/>
              </a:spcBef>
              <a:buClrTx/>
              <a:defRPr/>
            </a:pPr>
            <a:r>
              <a:rPr lang="en-GB" altLang="en-US" sz="1500" dirty="0">
                <a:solidFill>
                  <a:srgbClr val="595959"/>
                </a:solidFill>
                <a:cs typeface="Arial" pitchFamily="34" charset="0"/>
              </a:rPr>
              <a:t>Engaging stakeholders to create a well informed roadmap to reaching 2.4% of GDP investment in R&amp;D by 2027</a:t>
            </a:r>
          </a:p>
          <a:p>
            <a:pPr marL="504000" indent="-252000" eaLnBrk="1" hangingPunct="1">
              <a:spcBef>
                <a:spcPts val="300"/>
              </a:spcBef>
              <a:buClrTx/>
              <a:defRPr/>
            </a:pPr>
            <a:r>
              <a:rPr lang="en-US" altLang="en-US" sz="1600" dirty="0">
                <a:solidFill>
                  <a:srgbClr val="0C779D"/>
                </a:solidFill>
                <a:cs typeface="Arial" pitchFamily="34" charset="0"/>
              </a:rPr>
              <a:t>In addition, enables a more coherent cross-discipline approach to R&amp;I</a:t>
            </a:r>
          </a:p>
        </p:txBody>
      </p:sp>
    </p:spTree>
    <p:extLst>
      <p:ext uri="{BB962C8B-B14F-4D97-AF65-F5344CB8AC3E}">
        <p14:creationId xmlns:p14="http://schemas.microsoft.com/office/powerpoint/2010/main" val="4959219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xmlns="" id="{51E409CA-F61E-8C4D-8E22-740D49A8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287338"/>
            <a:ext cx="7705725" cy="647700"/>
          </a:xfrm>
        </p:spPr>
        <p:txBody>
          <a:bodyPr/>
          <a:lstStyle/>
          <a:p>
            <a:pPr>
              <a:defRPr/>
            </a:pPr>
            <a:r>
              <a:rPr lang="en-GB" altLang="en-US" sz="4000" kern="1200" dirty="0">
                <a:solidFill>
                  <a:srgbClr val="68615A"/>
                </a:solidFill>
                <a:cs typeface="Arial" pitchFamily="34" charset="0"/>
              </a:rPr>
              <a:t>UKRI Strategic Prospectus</a:t>
            </a:r>
          </a:p>
        </p:txBody>
      </p:sp>
      <p:sp>
        <p:nvSpPr>
          <p:cNvPr id="17411" name="Content Placeholder 4">
            <a:extLst>
              <a:ext uri="{FF2B5EF4-FFF2-40B4-BE49-F238E27FC236}">
                <a16:creationId xmlns:a16="http://schemas.microsoft.com/office/drawing/2014/main" xmlns="" id="{F2E5661A-21BD-3046-937B-F873CF5A3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066800"/>
            <a:ext cx="5910262" cy="3656013"/>
          </a:xfrm>
        </p:spPr>
        <p:txBody>
          <a:bodyPr/>
          <a:lstStyle/>
          <a:p>
            <a:pPr marL="0" indent="0" eaLnBrk="1" hangingPunct="1">
              <a:spcBef>
                <a:spcPts val="300"/>
              </a:spcBef>
              <a:spcAft>
                <a:spcPts val="300"/>
              </a:spcAft>
              <a:buClrTx/>
              <a:buFontTx/>
              <a:buNone/>
              <a:defRPr/>
            </a:pPr>
            <a:r>
              <a:rPr lang="en-GB" altLang="en-US" sz="1800" kern="1200" dirty="0">
                <a:solidFill>
                  <a:srgbClr val="595959"/>
                </a:solidFill>
                <a:cs typeface="Arial" pitchFamily="34" charset="0"/>
              </a:rPr>
              <a:t>The Vision is: 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kern="1200" dirty="0">
                <a:solidFill>
                  <a:srgbClr val="0C779D"/>
                </a:solidFill>
                <a:cs typeface="Arial" pitchFamily="34" charset="0"/>
              </a:rPr>
              <a:t>Benefiting everyone through knowledge, talent and ideas</a:t>
            </a:r>
          </a:p>
          <a:p>
            <a:pPr marL="0" indent="0" eaLnBrk="1" hangingPunct="1">
              <a:spcBef>
                <a:spcPts val="300"/>
              </a:spcBef>
              <a:spcAft>
                <a:spcPts val="300"/>
              </a:spcAft>
              <a:buClrTx/>
              <a:buFontTx/>
              <a:buNone/>
              <a:defRPr/>
            </a:pPr>
            <a:r>
              <a:rPr lang="en-GB" altLang="en-US" sz="1800" kern="1200" dirty="0">
                <a:solidFill>
                  <a:srgbClr val="595959"/>
                </a:solidFill>
                <a:cs typeface="Arial" pitchFamily="34" charset="0"/>
              </a:rPr>
              <a:t>The Mission is: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kern="1200" dirty="0">
                <a:solidFill>
                  <a:srgbClr val="0C779D"/>
                </a:solidFill>
                <a:cs typeface="Arial" pitchFamily="34" charset="0"/>
              </a:rPr>
              <a:t>Push the frontiers of human knowledge and understanding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kern="1200" dirty="0">
                <a:solidFill>
                  <a:srgbClr val="0C779D"/>
                </a:solidFill>
                <a:cs typeface="Arial" pitchFamily="34" charset="0"/>
              </a:rPr>
              <a:t>Deliver economic impact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kern="1200" dirty="0">
                <a:solidFill>
                  <a:srgbClr val="0C779D"/>
                </a:solidFill>
                <a:cs typeface="Arial" pitchFamily="34" charset="0"/>
              </a:rPr>
              <a:t>Create social and cultural impact by supporting society to become enriched, healthier, more resilient and sustainable</a:t>
            </a:r>
          </a:p>
          <a:p>
            <a:pPr marL="0" indent="0" eaLnBrk="1" hangingPunct="1">
              <a:spcBef>
                <a:spcPts val="300"/>
              </a:spcBef>
              <a:spcAft>
                <a:spcPts val="300"/>
              </a:spcAft>
              <a:buClrTx/>
              <a:buFontTx/>
              <a:buNone/>
              <a:defRPr/>
            </a:pPr>
            <a:r>
              <a:rPr lang="en-GB" altLang="en-US" sz="1800" kern="1200" dirty="0">
                <a:solidFill>
                  <a:srgbClr val="595959"/>
                </a:solidFill>
                <a:cs typeface="Arial" pitchFamily="34" charset="0"/>
              </a:rPr>
              <a:t>Underpinned by: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kern="1200" dirty="0">
                <a:solidFill>
                  <a:srgbClr val="0C779D"/>
                </a:solidFill>
                <a:cs typeface="Arial" pitchFamily="34" charset="0"/>
              </a:rPr>
              <a:t>Foundations for excellent research and innovation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kern="1200" dirty="0">
                <a:solidFill>
                  <a:srgbClr val="0C779D"/>
                </a:solidFill>
                <a:cs typeface="Arial" pitchFamily="34" charset="0"/>
              </a:rPr>
              <a:t>Best environment for research and innovation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DD6EC9-0E62-6940-9D71-43FEF6D1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8575" y="1208088"/>
            <a:ext cx="2465388" cy="3617912"/>
          </a:xfrm>
          <a:prstGeom prst="rect">
            <a:avLst/>
          </a:prstGeom>
          <a:noFill/>
          <a:ln>
            <a:noFill/>
          </a:ln>
          <a:effectLst>
            <a:outerShdw blurRad="190500" dist="254000" dir="2700000" algn="tl" rotWithShape="0">
              <a:srgbClr val="00000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8840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10000" r="48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E35D894-D51E-BA46-B641-D0E46CC61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658" y="945382"/>
            <a:ext cx="4633213" cy="27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1403" tIns="30701" rIns="61403" bIns="30701">
            <a:spAutoFit/>
          </a:bodyPr>
          <a:lstStyle/>
          <a:p>
            <a:pPr marL="501492" indent="-501492" defTabSz="307004">
              <a:spcAft>
                <a:spcPts val="540"/>
              </a:spcAft>
              <a:buClr>
                <a:srgbClr val="FFFFFF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UK Research and Innovation</a:t>
            </a:r>
          </a:p>
          <a:p>
            <a:pPr marL="501492" indent="-501492" defTabSz="307004">
              <a:spcAft>
                <a:spcPts val="540"/>
              </a:spcAft>
              <a:buClr>
                <a:schemeClr val="bg1"/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STFC as Part of UKRI</a:t>
            </a:r>
          </a:p>
          <a:p>
            <a:pPr marL="501492" indent="-501492" defTabSz="307004">
              <a:spcAft>
                <a:spcPts val="540"/>
              </a:spcAft>
              <a:buClr>
                <a:schemeClr val="bg1">
                  <a:lumMod val="75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UKRI Funding Opportunities</a:t>
            </a:r>
            <a:endParaRPr lang="en-GB" sz="2160" b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501492" indent="-501492" defTabSz="307004">
              <a:spcAft>
                <a:spcPts val="540"/>
              </a:spcAft>
              <a:buClr>
                <a:schemeClr val="bg1">
                  <a:lumMod val="75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Particle Physics Update</a:t>
            </a:r>
          </a:p>
          <a:p>
            <a:pPr marL="501492" indent="-501492" defTabSz="307004">
              <a:spcAft>
                <a:spcPts val="540"/>
              </a:spcAft>
              <a:buClr>
                <a:schemeClr val="bg1">
                  <a:lumMod val="75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itchFamily="34" charset="0"/>
                <a:cs typeface="Calibri" pitchFamily="34" charset="0"/>
              </a:rPr>
              <a:t>Spending Review 2019</a:t>
            </a:r>
          </a:p>
          <a:p>
            <a:pPr marL="501492" indent="-501492" defTabSz="307004">
              <a:spcAft>
                <a:spcPts val="540"/>
              </a:spcAft>
              <a:buClr>
                <a:schemeClr val="bg1">
                  <a:lumMod val="75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itchFamily="34" charset="0"/>
                <a:cs typeface="Calibri" pitchFamily="34" charset="0"/>
              </a:rPr>
              <a:t>Infrastructure Roadmap</a:t>
            </a:r>
          </a:p>
          <a:p>
            <a:pPr marL="501492" indent="-501492" defTabSz="307004">
              <a:spcAft>
                <a:spcPts val="540"/>
              </a:spcAft>
              <a:buClr>
                <a:schemeClr val="bg1">
                  <a:lumMod val="75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en-GB" sz="2160" b="1" dirty="0">
                <a:solidFill>
                  <a:srgbClr val="000000">
                    <a:lumMod val="50000"/>
                    <a:lumOff val="50000"/>
                  </a:srgbClr>
                </a:solidFill>
                <a:latin typeface="Calibri" pitchFamily="34" charset="0"/>
                <a:cs typeface="Calibri" pitchFamily="34" charset="0"/>
              </a:rPr>
              <a:t>Closing Remarks</a:t>
            </a:r>
            <a:endParaRPr lang="en-GB" sz="1440" dirty="0">
              <a:solidFill>
                <a:srgbClr val="000000">
                  <a:lumMod val="50000"/>
                  <a:lumOff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D452857-36F5-4344-BF83-4A0589EEE388}"/>
              </a:ext>
            </a:extLst>
          </p:cNvPr>
          <p:cNvSpPr/>
          <p:nvPr/>
        </p:nvSpPr>
        <p:spPr bwMode="auto">
          <a:xfrm>
            <a:off x="0" y="0"/>
            <a:ext cx="4737100" cy="50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Grande" pitchFamily="84" charset="0"/>
                <a:ea typeface="ヒラギノ角ゴ Pro W3" pitchFamily="84" charset="-128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2940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6D94613-D61D-2A41-8C57-62F846AFBDB1}"/>
              </a:ext>
            </a:extLst>
          </p:cNvPr>
          <p:cNvSpPr txBox="1">
            <a:spLocks/>
          </p:cNvSpPr>
          <p:nvPr/>
        </p:nvSpPr>
        <p:spPr bwMode="auto">
          <a:xfrm>
            <a:off x="508000" y="228600"/>
            <a:ext cx="86360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lIns="61708" tIns="30854" rIns="61708" bIns="308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5782"/>
                </a:solidFill>
                <a:latin typeface="Calibri"/>
                <a:ea typeface="+mj-ea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2060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093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18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27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372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pPr algn="l" eaLnBrk="1" hangingPunct="1">
              <a:defRPr/>
            </a:pPr>
            <a:r>
              <a:rPr lang="en-GB" altLang="en-US" sz="4000" b="0" dirty="0">
                <a:solidFill>
                  <a:srgbClr val="68615A"/>
                </a:solidFill>
                <a:latin typeface="+mj-lt"/>
                <a:ea typeface="MS PGothic" pitchFamily="34" charset="-128"/>
                <a:cs typeface="Arial" pitchFamily="34" charset="0"/>
              </a:rPr>
              <a:t>Strategy for STFC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xmlns="" id="{ECDCEF51-17C2-7641-BCC0-67F0E6EEFB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3388" y="1058863"/>
            <a:ext cx="6651625" cy="3641725"/>
          </a:xfrm>
        </p:spPr>
        <p:txBody>
          <a:bodyPr/>
          <a:lstStyle/>
          <a:p>
            <a:pPr marL="0" lvl="1" indent="0" eaLnBrk="1" hangingPunct="1">
              <a:buClrTx/>
              <a:buFontTx/>
              <a:buNone/>
              <a:defRPr/>
            </a:pPr>
            <a:r>
              <a:rPr lang="en-GB" altLang="en-US" sz="1800" kern="1200" dirty="0">
                <a:solidFill>
                  <a:srgbClr val="595959"/>
                </a:solidFill>
                <a:cs typeface="Arial" pitchFamily="34" charset="0"/>
              </a:rPr>
              <a:t>We are developing STFC’s first “Strategic Delivery Plan” as part of UKRI 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kern="1200" dirty="0">
                <a:solidFill>
                  <a:srgbClr val="0C779D"/>
                </a:solidFill>
                <a:cs typeface="Arial" pitchFamily="34" charset="0"/>
              </a:rPr>
              <a:t>Publication expected in April 2019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kern="1200" dirty="0">
                <a:solidFill>
                  <a:srgbClr val="0C779D"/>
                </a:solidFill>
                <a:cs typeface="Arial" pitchFamily="34" charset="0"/>
              </a:rPr>
              <a:t>New format of priority areas and strategy for the next ~10 years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kern="1200" dirty="0">
                <a:solidFill>
                  <a:srgbClr val="0C779D"/>
                </a:solidFill>
                <a:cs typeface="Arial" pitchFamily="34" charset="0"/>
              </a:rPr>
              <a:t>Also Delivery plan for FY’19</a:t>
            </a:r>
            <a:endParaRPr lang="en-GB" sz="1600" kern="1200" dirty="0">
              <a:solidFill>
                <a:srgbClr val="0C779D"/>
              </a:solidFill>
              <a:cs typeface="Arial" pitchFamily="34" charset="0"/>
            </a:endParaRPr>
          </a:p>
          <a:p>
            <a:pPr marL="0" lvl="1" indent="0" eaLnBrk="1" hangingPunct="1">
              <a:lnSpc>
                <a:spcPct val="80000"/>
              </a:lnSpc>
              <a:buClrTx/>
              <a:buFontTx/>
              <a:buNone/>
              <a:defRPr/>
            </a:pPr>
            <a:endParaRPr lang="en-GB" sz="1600" kern="1200" dirty="0">
              <a:solidFill>
                <a:srgbClr val="595959"/>
              </a:solidFill>
              <a:cs typeface="Arial" pitchFamily="34" charset="0"/>
            </a:endParaRPr>
          </a:p>
          <a:p>
            <a:pPr marL="0" lvl="1" indent="0" eaLnBrk="1" hangingPunct="1">
              <a:lnSpc>
                <a:spcPct val="80000"/>
              </a:lnSpc>
              <a:buClrTx/>
              <a:buFontTx/>
              <a:buNone/>
              <a:defRPr/>
            </a:pPr>
            <a:r>
              <a:rPr lang="en-GB" sz="1800" kern="1200" dirty="0">
                <a:solidFill>
                  <a:srgbClr val="595959"/>
                </a:solidFill>
                <a:cs typeface="Arial" pitchFamily="34" charset="0"/>
              </a:rPr>
              <a:t>STFC is developing a “bold and ambitious” forward-looking plan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sz="1600" kern="1200" dirty="0">
                <a:solidFill>
                  <a:srgbClr val="0C779D"/>
                </a:solidFill>
                <a:cs typeface="Arial" pitchFamily="34" charset="0"/>
              </a:rPr>
              <a:t>There is a lot of change around us, including the additional resources associated with the formation of UKRI and the government’s Industrial Strategy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sz="1600" kern="1200" dirty="0">
                <a:solidFill>
                  <a:srgbClr val="0C779D"/>
                </a:solidFill>
                <a:cs typeface="Arial" pitchFamily="34" charset="0"/>
              </a:rPr>
              <a:t>I believe this is a unique opportunity for STFC and the other councils of UKRI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540"/>
              </a:spcAft>
              <a:buFontTx/>
              <a:buNone/>
              <a:defRPr/>
            </a:pPr>
            <a:endParaRPr lang="en-GB" altLang="en-US" b="1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540"/>
              </a:spcAft>
              <a:defRPr/>
            </a:pPr>
            <a:endParaRPr lang="en-GB" altLang="en-US" dirty="0"/>
          </a:p>
        </p:txBody>
      </p:sp>
      <p:pic>
        <p:nvPicPr>
          <p:cNvPr id="10243" name="Picture 3" descr="C:\Users\rxb18327\Documents\07768006184\STFC\Activities and Projects\Special Projects\Photowalk 2018\STFC\Winners\HC-Timothy-Mills-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3913" y="1160463"/>
            <a:ext cx="1685925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7104063" y="4318000"/>
            <a:ext cx="192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>
                <a:cs typeface="Arial" pitchFamily="34" charset="0"/>
              </a:rPr>
              <a:t>Credit: STFC/Timothy Mills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>
            <a:extLst>
              <a:ext uri="{FF2B5EF4-FFF2-40B4-BE49-F238E27FC236}">
                <a16:creationId xmlns:a16="http://schemas.microsoft.com/office/drawing/2014/main" xmlns="" id="{C8B3E810-D469-5141-91F3-C78943644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8613"/>
            <a:ext cx="8153400" cy="6064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kern="1200" dirty="0">
                <a:solidFill>
                  <a:srgbClr val="68615A"/>
                </a:solidFill>
                <a:cs typeface="Arial" pitchFamily="34" charset="0"/>
              </a:rPr>
              <a:t>STFC’s Priorities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04745FAF-3CFB-C042-8813-CE3955E7D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31875"/>
            <a:ext cx="8404225" cy="2724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8159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81013" defTabSz="8159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59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59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5975">
              <a:spcBef>
                <a:spcPct val="20000"/>
              </a:spcBef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>
              <a:spcBef>
                <a:spcPct val="0"/>
              </a:spcBef>
              <a:spcAft>
                <a:spcPts val="30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595959"/>
                </a:solidFill>
                <a:cs typeface="Arial" pitchFamily="34" charset="0"/>
              </a:rPr>
              <a:t>Key priorities for STFC’s SDP: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itchFamily="34" charset="0"/>
              </a:rPr>
              <a:t>Fully engage with new frontier science opportunities to drive development of novel technologies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itchFamily="34" charset="0"/>
              </a:rPr>
              <a:t>Use our inspiring high-tech facilities (in UK and overseas) as a training ground for skills in engineering, technology and computing for the UK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itchFamily="34" charset="0"/>
              </a:rPr>
              <a:t>Create a strategic pipeline for developing our world-leading National facilities and to keep them world class 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itchFamily="34" charset="0"/>
              </a:rPr>
              <a:t>Grow our stewardship of the R&amp;I ecosystem at the Harwell and DL Campuses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altLang="en-US" sz="1600" dirty="0">
                <a:solidFill>
                  <a:srgbClr val="0C779D"/>
                </a:solidFill>
                <a:cs typeface="Arial" pitchFamily="34" charset="0"/>
              </a:rPr>
              <a:t>Strengthen strategic partnerships with other councils, e.g. EPSRC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3724275"/>
            <a:ext cx="2911475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>
            <a:extLst>
              <a:ext uri="{FF2B5EF4-FFF2-40B4-BE49-F238E27FC236}">
                <a16:creationId xmlns:a16="http://schemas.microsoft.com/office/drawing/2014/main" xmlns="" id="{227BA017-870D-B040-B594-38AC2E8F48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8613"/>
            <a:ext cx="8153400" cy="6064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kern="1200" dirty="0">
                <a:solidFill>
                  <a:srgbClr val="68615A"/>
                </a:solidFill>
                <a:cs typeface="Arial" pitchFamily="34" charset="0"/>
              </a:rPr>
              <a:t>STFC: Change and refresh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9C99BE0E-F181-D64E-AA12-43B4608B3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8243888" cy="33051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8159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81013" defTabSz="8159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159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159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15975">
              <a:spcBef>
                <a:spcPct val="20000"/>
              </a:spcBef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15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>
              <a:spcBef>
                <a:spcPct val="0"/>
              </a:spcBef>
              <a:spcAft>
                <a:spcPts val="30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595959"/>
                </a:solidFill>
                <a:cs typeface="Arial" pitchFamily="34" charset="0"/>
              </a:rPr>
              <a:t>We’re continuing to work through the division of responsibilities within UKRI between the Councils and the central team, and between UKRI and BEIS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altLang="en-US" sz="1600" dirty="0">
                <a:solidFill>
                  <a:srgbClr val="0C779D"/>
                </a:solidFill>
                <a:cs typeface="Arial" pitchFamily="34" charset="0"/>
              </a:rPr>
              <a:t>We need to deliver a more efficient process and service for you, for government, for staff and for the public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altLang="en-US" sz="1600" dirty="0">
                <a:solidFill>
                  <a:srgbClr val="0C779D"/>
                </a:solidFill>
                <a:cs typeface="Arial" pitchFamily="34" charset="0"/>
              </a:rPr>
              <a:t>The UKRI Transformation Programme is underway, and will lead to internal changes – e.g. HR, Finance already </a:t>
            </a:r>
            <a:r>
              <a:rPr lang="en-US" altLang="en-US" sz="1600" dirty="0" err="1">
                <a:solidFill>
                  <a:srgbClr val="0C779D"/>
                </a:solidFill>
                <a:cs typeface="Arial" pitchFamily="34" charset="0"/>
              </a:rPr>
              <a:t>centralised</a:t>
            </a:r>
            <a:r>
              <a:rPr lang="en-US" altLang="en-US" sz="1600" dirty="0">
                <a:solidFill>
                  <a:srgbClr val="0C779D"/>
                </a:solidFill>
                <a:cs typeface="Arial" pitchFamily="34" charset="0"/>
              </a:rPr>
              <a:t> teams, opportunities to reduce red tape </a:t>
            </a:r>
            <a:r>
              <a:rPr lang="en-US" altLang="en-US" sz="1600" dirty="0" err="1">
                <a:solidFill>
                  <a:srgbClr val="0C779D"/>
                </a:solidFill>
                <a:cs typeface="Arial" pitchFamily="34" charset="0"/>
              </a:rPr>
              <a:t>etc</a:t>
            </a:r>
            <a:endParaRPr lang="en-US" altLang="en-US" sz="1600" dirty="0">
              <a:solidFill>
                <a:srgbClr val="0C779D"/>
              </a:solidFill>
              <a:cs typeface="Arial" pitchFamily="34" charset="0"/>
            </a:endParaRPr>
          </a:p>
          <a:p>
            <a:pPr marL="238987" lvl="1" indent="0">
              <a:lnSpc>
                <a:spcPct val="90000"/>
              </a:lnSpc>
              <a:spcAft>
                <a:spcPts val="300"/>
              </a:spcAft>
              <a:buFontTx/>
              <a:buNone/>
              <a:defRPr/>
            </a:pPr>
            <a:endParaRPr lang="en-US" altLang="en-US" sz="1800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marL="0" lvl="1">
              <a:spcBef>
                <a:spcPct val="0"/>
              </a:spcBef>
              <a:spcAft>
                <a:spcPts val="30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595959"/>
                </a:solidFill>
                <a:cs typeface="Arial" pitchFamily="34" charset="0"/>
              </a:rPr>
              <a:t>STFC also experiencing some change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altLang="en-US" sz="1600" dirty="0">
                <a:solidFill>
                  <a:srgbClr val="0C779D"/>
                </a:solidFill>
                <a:cs typeface="Arial" pitchFamily="34" charset="0"/>
              </a:rPr>
              <a:t>Executive Board retirements and departures has allowed a refresh at the top level, including better representation of our lab-based activities</a:t>
            </a:r>
          </a:p>
          <a:p>
            <a:pPr marL="504000" lvl="1" indent="-252000" eaLnBrk="1" hangingPunct="1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altLang="en-US" sz="1600" dirty="0">
                <a:solidFill>
                  <a:srgbClr val="0C779D"/>
                </a:solidFill>
                <a:cs typeface="Arial" pitchFamily="34" charset="0"/>
              </a:rPr>
              <a:t>We’re also conducting a targeted review of the Consolidated Grants process</a:t>
            </a:r>
            <a:endParaRPr lang="en-GB" altLang="en-US" sz="1600" dirty="0">
              <a:solidFill>
                <a:srgbClr val="0C779D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EU WARM GRAY Powerpoint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Powerpoint_template_CT_WG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_CT_WG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RC slides templat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MRC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10792</TotalTime>
  <Words>2117</Words>
  <Application>Microsoft Office PowerPoint</Application>
  <PresentationFormat>On-screen Show (16:9)</PresentationFormat>
  <Paragraphs>293</Paragraphs>
  <Slides>30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MS PGothic</vt:lpstr>
      <vt:lpstr>MS PGothic</vt:lpstr>
      <vt:lpstr>Arial</vt:lpstr>
      <vt:lpstr>Calibri</vt:lpstr>
      <vt:lpstr>Lucida Grande</vt:lpstr>
      <vt:lpstr>Times</vt:lpstr>
      <vt:lpstr>Times New Roman</vt:lpstr>
      <vt:lpstr>Verdana</vt:lpstr>
      <vt:lpstr>ヒラギノ角ゴ Pro W3</vt:lpstr>
      <vt:lpstr>EU WARM GRAY Powerpoint Template</vt:lpstr>
      <vt:lpstr>Office Theme</vt:lpstr>
      <vt:lpstr>MRC slides template</vt:lpstr>
      <vt:lpstr>1_Blank Presentation</vt:lpstr>
      <vt:lpstr>2_Blank Presentation</vt:lpstr>
      <vt:lpstr>PowerPoint Presentation</vt:lpstr>
      <vt:lpstr>PowerPoint Presentation</vt:lpstr>
      <vt:lpstr>UK Research and Innovation</vt:lpstr>
      <vt:lpstr>UK Research and Innovation</vt:lpstr>
      <vt:lpstr>UKRI Strategic Prospectus</vt:lpstr>
      <vt:lpstr>PowerPoint Presentation</vt:lpstr>
      <vt:lpstr>PowerPoint Presentation</vt:lpstr>
      <vt:lpstr>STFC’s Priorities </vt:lpstr>
      <vt:lpstr>STFC: Change and refresh </vt:lpstr>
      <vt:lpstr>PowerPoint Presentation</vt:lpstr>
      <vt:lpstr>PowerPoint Presentation</vt:lpstr>
      <vt:lpstr>UKRI Funding Opportunities</vt:lpstr>
      <vt:lpstr>STFC and the new funds</vt:lpstr>
      <vt:lpstr>New ideas and reviews of old</vt:lpstr>
      <vt:lpstr>PowerPoint Presentation</vt:lpstr>
      <vt:lpstr>Particle Physics Programme Evaluation</vt:lpstr>
      <vt:lpstr>Review of Consolidated Grants</vt:lpstr>
      <vt:lpstr>Particle Physics Update</vt:lpstr>
      <vt:lpstr>Particle Physics Update</vt:lpstr>
      <vt:lpstr>Skills and Engagement</vt:lpstr>
      <vt:lpstr>Skills and Engagement</vt:lpstr>
      <vt:lpstr>PowerPoint Presentation</vt:lpstr>
      <vt:lpstr>PowerPoint Presentation</vt:lpstr>
      <vt:lpstr>PowerPoint Presentation</vt:lpstr>
      <vt:lpstr>PowerPoint Presentation</vt:lpstr>
      <vt:lpstr>Infrastructure Roadmap</vt:lpstr>
      <vt:lpstr>Infrastructure Roadmap</vt:lpstr>
      <vt:lpstr>PowerPoint Presentation</vt:lpstr>
      <vt:lpstr>What keeps me awake at night ?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 Kumar</dc:creator>
  <cp:lastModifiedBy>Gilmore, Jake (STFC,SO,COMMS)</cp:lastModifiedBy>
  <cp:revision>337</cp:revision>
  <cp:lastPrinted>2018-12-13T14:39:57Z</cp:lastPrinted>
  <dcterms:created xsi:type="dcterms:W3CDTF">2016-06-14T11:20:25Z</dcterms:created>
  <dcterms:modified xsi:type="dcterms:W3CDTF">2019-01-07T12:58:03Z</dcterms:modified>
</cp:coreProperties>
</file>