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5248" r:id="rId1"/>
    <p:sldMasterId id="2147485260" r:id="rId2"/>
    <p:sldMasterId id="2147485272" r:id="rId3"/>
    <p:sldMasterId id="2147485284" r:id="rId4"/>
    <p:sldMasterId id="2147485296" r:id="rId5"/>
    <p:sldMasterId id="2147485308" r:id="rId6"/>
  </p:sldMasterIdLst>
  <p:notesMasterIdLst>
    <p:notesMasterId r:id="rId22"/>
  </p:notesMasterIdLst>
  <p:handoutMasterIdLst>
    <p:handoutMasterId r:id="rId23"/>
  </p:handoutMasterIdLst>
  <p:sldIdLst>
    <p:sldId id="912" r:id="rId7"/>
    <p:sldId id="919" r:id="rId8"/>
    <p:sldId id="974" r:id="rId9"/>
    <p:sldId id="983" r:id="rId10"/>
    <p:sldId id="921" r:id="rId11"/>
    <p:sldId id="922" r:id="rId12"/>
    <p:sldId id="975" r:id="rId13"/>
    <p:sldId id="976" r:id="rId14"/>
    <p:sldId id="914" r:id="rId15"/>
    <p:sldId id="935" r:id="rId16"/>
    <p:sldId id="979" r:id="rId17"/>
    <p:sldId id="937" r:id="rId18"/>
    <p:sldId id="978" r:id="rId19"/>
    <p:sldId id="947" r:id="rId20"/>
    <p:sldId id="981" r:id="rId21"/>
  </p:sldIdLst>
  <p:sldSz cx="9144000" cy="6858000" type="screen4x3"/>
  <p:notesSz cx="7099300" cy="10234613"/>
  <p:embeddedFontLst>
    <p:embeddedFont>
      <p:font typeface="Arial Narrow" panose="020B0606020202030204" pitchFamily="34" charset="0"/>
      <p:regular r:id="rId24"/>
      <p:bold r:id="rId25"/>
      <p:italic r:id="rId26"/>
      <p:boldItalic r:id="rId27"/>
    </p:embeddedFont>
    <p:embeddedFont>
      <p:font typeface="Lucida Calligraphy" panose="03010101010101010101" pitchFamily="66" charset="0"/>
      <p:regular r:id="rId28"/>
    </p:embeddedFont>
    <p:embeddedFont>
      <p:font typeface="Freestyle Script" panose="030804020302050B0404" pitchFamily="66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BankGothic Lt BT" panose="020B0604020202020204" charset="0"/>
      <p:regular r:id="rId34"/>
    </p:embeddedFont>
    <p:embeddedFont>
      <p:font typeface="French Script MT" panose="03020402040607040605" pitchFamily="66" charset="0"/>
      <p:regular r:id="rId35"/>
    </p:embeddedFont>
    <p:embeddedFont>
      <p:font typeface="Copperplate Gothic Light" panose="020E0507020206020404" pitchFamily="34" charset="0"/>
      <p:regular r:id="rId3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3333CC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3333CC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3333CC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3333CC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3333CC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3333CC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3333CC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3333CC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3333CC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6854"/>
    <a:srgbClr val="66FF33"/>
    <a:srgbClr val="33CCFF"/>
    <a:srgbClr val="00FF00"/>
    <a:srgbClr val="0033CC"/>
    <a:srgbClr val="006600"/>
    <a:srgbClr val="FF7575"/>
    <a:srgbClr val="669900"/>
    <a:srgbClr val="0099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211" autoAdjust="0"/>
    <p:restoredTop sz="91245" autoAdjust="0"/>
  </p:normalViewPr>
  <p:slideViewPr>
    <p:cSldViewPr snapToGrid="0">
      <p:cViewPr varScale="1">
        <p:scale>
          <a:sx n="48" d="100"/>
          <a:sy n="48" d="100"/>
        </p:scale>
        <p:origin x="233" y="3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1680" y="-108"/>
      </p:cViewPr>
      <p:guideLst>
        <p:guide orient="horz" pos="3224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21" Type="http://schemas.openxmlformats.org/officeDocument/2006/relationships/slide" Target="slides/slide15.xml"/><Relationship Id="rId34" Type="http://schemas.openxmlformats.org/officeDocument/2006/relationships/font" Target="fonts/font11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088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69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088" y="9721869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004EB004-1528-46FF-92FF-B1876DFA1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84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088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1" y="4861783"/>
            <a:ext cx="5678824" cy="460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69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088" y="9721869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EE418A48-983C-457E-A371-558C1E092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723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782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517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829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850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7560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2949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047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998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785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979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715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315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933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82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048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F37FD5D-76E3-456C-BD1A-B3F82B4041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37FD5D-76E3-456C-BD1A-B3F82B40416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83060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052987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241012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362379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5190110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40470" y="0"/>
            <a:ext cx="4603530" cy="462455"/>
          </a:xfrm>
        </p:spPr>
        <p:txBody>
          <a:bodyPr/>
          <a:lstStyle>
            <a:lvl1pPr>
              <a:defRPr/>
            </a:lvl1pPr>
          </a:lstStyle>
          <a:p>
            <a:r>
              <a:rPr lang="sl-SI" dirty="0" smtClean="0"/>
              <a:t>Title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48953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90236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130445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260708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346758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932503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37FD5D-76E3-456C-BD1A-B3F82B40416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73248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091086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267796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826495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280312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40470" y="0"/>
            <a:ext cx="4603530" cy="462455"/>
          </a:xfrm>
        </p:spPr>
        <p:txBody>
          <a:bodyPr/>
          <a:lstStyle>
            <a:lvl1pPr>
              <a:defRPr/>
            </a:lvl1pPr>
          </a:lstStyle>
          <a:p>
            <a:r>
              <a:rPr lang="sl-SI" dirty="0" smtClean="0"/>
              <a:t>Title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65926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183459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76066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65880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3674904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531893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37FD5D-76E3-456C-BD1A-B3F82B40416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46559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990407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7869412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708128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4564908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40470" y="0"/>
            <a:ext cx="4603530" cy="462455"/>
          </a:xfrm>
        </p:spPr>
        <p:txBody>
          <a:bodyPr/>
          <a:lstStyle>
            <a:lvl1pPr>
              <a:defRPr/>
            </a:lvl1pPr>
          </a:lstStyle>
          <a:p>
            <a:r>
              <a:rPr lang="sl-SI" dirty="0" smtClean="0"/>
              <a:t>Title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83287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812449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059591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952940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005484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768393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37FD5D-76E3-456C-BD1A-B3F82B40416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04066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186633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8368416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650661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228154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40470" y="0"/>
            <a:ext cx="4603530" cy="462455"/>
          </a:xfrm>
        </p:spPr>
        <p:txBody>
          <a:bodyPr/>
          <a:lstStyle>
            <a:lvl1pPr>
              <a:defRPr/>
            </a:lvl1pPr>
          </a:lstStyle>
          <a:p>
            <a:r>
              <a:rPr lang="sl-SI" dirty="0" smtClean="0"/>
              <a:t>Title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735116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080250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156520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010377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8588786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74133939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37FD5D-76E3-456C-BD1A-B3F82B40416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22861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9238645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9421876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108808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40470" y="0"/>
            <a:ext cx="4603530" cy="462455"/>
          </a:xfrm>
        </p:spPr>
        <p:txBody>
          <a:bodyPr/>
          <a:lstStyle>
            <a:lvl1pPr>
              <a:defRPr/>
            </a:lvl1pPr>
          </a:lstStyle>
          <a:p>
            <a:r>
              <a:rPr lang="sl-SI" dirty="0" smtClean="0"/>
              <a:t>Title</a:t>
            </a:r>
            <a:endParaRPr lang="sl-SI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6064331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40470" y="0"/>
            <a:ext cx="4603530" cy="462455"/>
          </a:xfrm>
        </p:spPr>
        <p:txBody>
          <a:bodyPr/>
          <a:lstStyle>
            <a:lvl1pPr>
              <a:defRPr/>
            </a:lvl1pPr>
          </a:lstStyle>
          <a:p>
            <a:r>
              <a:rPr lang="sl-SI" dirty="0" smtClean="0"/>
              <a:t>Title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81932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08256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91430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9351598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4841475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70482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470" y="1"/>
            <a:ext cx="4603530" cy="461964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dirty="0" smtClean="0"/>
              <a:t>title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550980" y="6581001"/>
            <a:ext cx="4593020" cy="276999"/>
          </a:xfrm>
          <a:prstGeom prst="rect">
            <a:avLst/>
          </a:prstGeom>
          <a:solidFill>
            <a:srgbClr val="669900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sz="12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B. Golob, Belle</a:t>
            </a:r>
            <a:r>
              <a:rPr lang="sl-SI" sz="1200" baseline="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II</a:t>
            </a:r>
            <a:r>
              <a:rPr lang="en-US" sz="12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  </a:t>
            </a:r>
            <a:fld id="{5591EDD9-CE91-4C17-AAD9-0402FE81E3D3}" type="slidenum">
              <a:rPr lang="en-US" sz="120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pPr algn="ctr">
                <a:defRPr/>
              </a:pPr>
              <a:t>‹#›</a:t>
            </a:fld>
            <a:r>
              <a:rPr lang="sl-SI" sz="12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/15</a:t>
            </a:r>
            <a:endParaRPr lang="en-US" sz="12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0" y="6581001"/>
            <a:ext cx="4572000" cy="276999"/>
          </a:xfrm>
          <a:prstGeom prst="rect">
            <a:avLst/>
          </a:prstGeom>
          <a:solidFill>
            <a:schemeClr val="tx1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sz="1200" baseline="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UK HEP Forum, Abingdon, Nov. 2018</a:t>
            </a:r>
            <a:endParaRPr lang="en-US" sz="1200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67578141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4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err="1" smtClean="0">
                          <a:solidFill>
                            <a:schemeClr val="bg1"/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Status Phase 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Prospects Phase 3</a:t>
                      </a: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Additional</a:t>
                      </a:r>
                      <a:r>
                        <a:rPr lang="sl-SI" sz="10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Material</a:t>
                      </a: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5249" r:id="rId1"/>
    <p:sldLayoutId id="2147485250" r:id="rId2"/>
    <p:sldLayoutId id="2147485251" r:id="rId3"/>
    <p:sldLayoutId id="2147485252" r:id="rId4"/>
    <p:sldLayoutId id="2147485253" r:id="rId5"/>
    <p:sldLayoutId id="2147485254" r:id="rId6"/>
    <p:sldLayoutId id="2147485255" r:id="rId7"/>
    <p:sldLayoutId id="2147485256" r:id="rId8"/>
    <p:sldLayoutId id="2147485257" r:id="rId9"/>
    <p:sldLayoutId id="2147485258" r:id="rId10"/>
    <p:sldLayoutId id="21474852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16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spcBef>
          <a:spcPct val="20000"/>
        </a:spcBef>
        <a:spcAft>
          <a:spcPct val="0"/>
        </a:spcAft>
        <a:buNone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470" y="1"/>
            <a:ext cx="4603530" cy="461964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550980" y="6581001"/>
            <a:ext cx="4593020" cy="276999"/>
          </a:xfrm>
          <a:prstGeom prst="rect">
            <a:avLst/>
          </a:prstGeom>
          <a:solidFill>
            <a:srgbClr val="669900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pperplate Gothic Light" panose="020E0507020206020404" pitchFamily="34" charset="0"/>
                <a:ea typeface="+mn-ea"/>
                <a:cs typeface="+mn-cs"/>
              </a:rPr>
              <a:t>B. Golob, Belle II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pperplate Gothic Light" panose="020E0507020206020404" pitchFamily="34" charset="0"/>
                <a:ea typeface="+mn-ea"/>
                <a:cs typeface="+mn-cs"/>
              </a:rPr>
              <a:t>   </a:t>
            </a:r>
            <a:fld id="{5591EDD9-CE91-4C17-AAD9-0402FE81E3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pperplate Gothic Light" panose="020E05070202060204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sl-SI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pperplate Gothic Light" panose="020E0507020206020404" pitchFamily="34" charset="0"/>
                <a:ea typeface="+mn-ea"/>
                <a:cs typeface="+mn-cs"/>
              </a:rPr>
              <a:t>/15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pperplate Gothic Light" panose="020E0507020206020404" pitchFamily="34" charset="0"/>
              <a:ea typeface="+mn-ea"/>
              <a:cs typeface="+mn-cs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0" y="6581001"/>
            <a:ext cx="4572000" cy="276999"/>
          </a:xfrm>
          <a:prstGeom prst="rect">
            <a:avLst/>
          </a:prstGeom>
          <a:solidFill>
            <a:schemeClr val="tx1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200" baseline="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UK HEP Forum, Abingdon, Aug. 2018</a:t>
            </a:r>
            <a:endParaRPr lang="en-US" sz="1200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74132007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4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baseline="0" dirty="0" smtClean="0">
                          <a:solidFill>
                            <a:schemeClr val="bg1"/>
                          </a:solidFill>
                        </a:rPr>
                        <a:t>Status </a:t>
                      </a:r>
                      <a:r>
                        <a:rPr lang="sl-SI" sz="1000" b="0" i="1" baseline="0" dirty="0" err="1" smtClean="0">
                          <a:solidFill>
                            <a:schemeClr val="bg1"/>
                          </a:solidFill>
                        </a:rPr>
                        <a:t>Phase</a:t>
                      </a:r>
                      <a:r>
                        <a:rPr lang="sl-SI" sz="1000" b="0" i="1" baseline="0" dirty="0" smtClean="0">
                          <a:solidFill>
                            <a:schemeClr val="bg1"/>
                          </a:solidFill>
                        </a:rPr>
                        <a:t> 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Prospects Phase 3</a:t>
                      </a: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Additional</a:t>
                      </a:r>
                      <a:r>
                        <a:rPr lang="sl-SI" sz="10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Material</a:t>
                      </a: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5338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61" r:id="rId1"/>
    <p:sldLayoutId id="2147485262" r:id="rId2"/>
    <p:sldLayoutId id="2147485263" r:id="rId3"/>
    <p:sldLayoutId id="2147485264" r:id="rId4"/>
    <p:sldLayoutId id="2147485265" r:id="rId5"/>
    <p:sldLayoutId id="2147485266" r:id="rId6"/>
    <p:sldLayoutId id="2147485267" r:id="rId7"/>
    <p:sldLayoutId id="2147485268" r:id="rId8"/>
    <p:sldLayoutId id="2147485269" r:id="rId9"/>
    <p:sldLayoutId id="2147485270" r:id="rId10"/>
    <p:sldLayoutId id="2147485271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16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470" y="1"/>
            <a:ext cx="4603530" cy="461964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550980" y="6581001"/>
            <a:ext cx="4593020" cy="276999"/>
          </a:xfrm>
          <a:prstGeom prst="rect">
            <a:avLst/>
          </a:prstGeom>
          <a:solidFill>
            <a:srgbClr val="669900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pperplate Gothic Light" panose="020E0507020206020404" pitchFamily="34" charset="0"/>
                <a:ea typeface="+mn-ea"/>
                <a:cs typeface="+mn-cs"/>
              </a:rPr>
              <a:t>B. Golob, Belle II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pperplate Gothic Light" panose="020E0507020206020404" pitchFamily="34" charset="0"/>
                <a:ea typeface="+mn-ea"/>
                <a:cs typeface="+mn-cs"/>
              </a:rPr>
              <a:t>   </a:t>
            </a:r>
            <a:fld id="{5591EDD9-CE91-4C17-AAD9-0402FE81E3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pperplate Gothic Light" panose="020E05070202060204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sl-SI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pperplate Gothic Light" panose="020E0507020206020404" pitchFamily="34" charset="0"/>
                <a:ea typeface="+mn-ea"/>
                <a:cs typeface="+mn-cs"/>
              </a:rPr>
              <a:t>/15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pperplate Gothic Light" panose="020E0507020206020404" pitchFamily="34" charset="0"/>
              <a:ea typeface="+mn-ea"/>
              <a:cs typeface="+mn-cs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0" y="6581001"/>
            <a:ext cx="4572000" cy="276999"/>
          </a:xfrm>
          <a:prstGeom prst="rect">
            <a:avLst/>
          </a:prstGeom>
          <a:solidFill>
            <a:schemeClr val="tx1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200" baseline="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UK HEP Forum, Abingdon, Aug. 2018</a:t>
            </a:r>
            <a:endParaRPr lang="en-US" sz="1200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84385681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4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Status Phase 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baseline="0" dirty="0" err="1" smtClean="0">
                          <a:solidFill>
                            <a:schemeClr val="bg1"/>
                          </a:solidFill>
                        </a:rPr>
                        <a:t>Prospects</a:t>
                      </a:r>
                      <a:r>
                        <a:rPr lang="sl-SI" sz="1000" b="0" i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sl-SI" sz="1000" b="0" i="1" baseline="0" dirty="0" err="1" smtClean="0">
                          <a:solidFill>
                            <a:schemeClr val="bg1"/>
                          </a:solidFill>
                        </a:rPr>
                        <a:t>Phase</a:t>
                      </a:r>
                      <a:r>
                        <a:rPr lang="sl-SI" sz="1000" b="0" i="1" baseline="0" dirty="0" smtClean="0">
                          <a:solidFill>
                            <a:schemeClr val="bg1"/>
                          </a:solidFill>
                        </a:rPr>
                        <a:t> 3</a:t>
                      </a:r>
                      <a:endParaRPr lang="sl-SI" sz="1000" b="0" i="1" baseline="-250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Additional</a:t>
                      </a:r>
                      <a:r>
                        <a:rPr lang="sl-SI" sz="10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Material</a:t>
                      </a: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286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73" r:id="rId1"/>
    <p:sldLayoutId id="2147485274" r:id="rId2"/>
    <p:sldLayoutId id="2147485275" r:id="rId3"/>
    <p:sldLayoutId id="2147485276" r:id="rId4"/>
    <p:sldLayoutId id="2147485277" r:id="rId5"/>
    <p:sldLayoutId id="2147485278" r:id="rId6"/>
    <p:sldLayoutId id="2147485279" r:id="rId7"/>
    <p:sldLayoutId id="2147485280" r:id="rId8"/>
    <p:sldLayoutId id="2147485281" r:id="rId9"/>
    <p:sldLayoutId id="2147485282" r:id="rId10"/>
    <p:sldLayoutId id="2147485283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16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470" y="1"/>
            <a:ext cx="4603530" cy="461964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550980" y="6581001"/>
            <a:ext cx="4593020" cy="276999"/>
          </a:xfrm>
          <a:prstGeom prst="rect">
            <a:avLst/>
          </a:prstGeom>
          <a:solidFill>
            <a:srgbClr val="669900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pperplate Gothic Light" panose="020E0507020206020404" pitchFamily="34" charset="0"/>
                <a:ea typeface="+mn-ea"/>
                <a:cs typeface="+mn-cs"/>
              </a:rPr>
              <a:t>B. Golob, Title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pperplate Gothic Light" panose="020E0507020206020404" pitchFamily="34" charset="0"/>
                <a:ea typeface="+mn-ea"/>
                <a:cs typeface="+mn-cs"/>
              </a:rPr>
              <a:t>   </a:t>
            </a:r>
            <a:fld id="{5591EDD9-CE91-4C17-AAD9-0402FE81E3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pperplate Gothic Light" panose="020E05070202060204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sl-SI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pperplate Gothic Light" panose="020E0507020206020404" pitchFamily="34" charset="0"/>
                <a:ea typeface="+mn-ea"/>
                <a:cs typeface="+mn-cs"/>
              </a:rPr>
              <a:t>/15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pperplate Gothic Light" panose="020E0507020206020404" pitchFamily="34" charset="0"/>
              <a:ea typeface="+mn-ea"/>
              <a:cs typeface="+mn-cs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0" y="6581001"/>
            <a:ext cx="4572000" cy="276999"/>
          </a:xfrm>
          <a:prstGeom prst="rect">
            <a:avLst/>
          </a:prstGeom>
          <a:solidFill>
            <a:schemeClr val="tx1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pperplate Gothic Light" panose="020E0507020206020404" pitchFamily="34" charset="0"/>
                <a:ea typeface="+mn-ea"/>
                <a:cs typeface="+mn-cs"/>
              </a:rPr>
              <a:t>Conference, place, month year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pperplate Gothic Light" panose="020E0507020206020404" pitchFamily="34" charset="0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154953308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4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Section</a:t>
                      </a:r>
                      <a:r>
                        <a:rPr lang="sl-SI" sz="10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1</a:t>
                      </a:r>
                      <a:endParaRPr lang="sl-SI" sz="1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Section</a:t>
                      </a:r>
                      <a:r>
                        <a:rPr lang="sl-SI" sz="1000" b="0" baseline="0" dirty="0" smtClean="0">
                          <a:solidFill>
                            <a:schemeClr val="bg1"/>
                          </a:solidFill>
                        </a:rPr>
                        <a:t> 4</a:t>
                      </a:r>
                      <a:endParaRPr lang="sl-SI" sz="10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Section 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Section</a:t>
                      </a:r>
                      <a:r>
                        <a:rPr lang="sl-SI" sz="10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5</a:t>
                      </a: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Section 3</a:t>
                      </a: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Section</a:t>
                      </a:r>
                      <a:r>
                        <a:rPr lang="sl-SI" sz="10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6</a:t>
                      </a: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421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85" r:id="rId1"/>
    <p:sldLayoutId id="2147485286" r:id="rId2"/>
    <p:sldLayoutId id="2147485287" r:id="rId3"/>
    <p:sldLayoutId id="2147485288" r:id="rId4"/>
    <p:sldLayoutId id="2147485289" r:id="rId5"/>
    <p:sldLayoutId id="2147485290" r:id="rId6"/>
    <p:sldLayoutId id="2147485291" r:id="rId7"/>
    <p:sldLayoutId id="2147485292" r:id="rId8"/>
    <p:sldLayoutId id="2147485293" r:id="rId9"/>
    <p:sldLayoutId id="2147485294" r:id="rId10"/>
    <p:sldLayoutId id="2147485295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16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470" y="1"/>
            <a:ext cx="4603530" cy="461964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550980" y="6581001"/>
            <a:ext cx="4593020" cy="276999"/>
          </a:xfrm>
          <a:prstGeom prst="rect">
            <a:avLst/>
          </a:prstGeom>
          <a:solidFill>
            <a:srgbClr val="669900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pperplate Gothic Light" panose="020E0507020206020404" pitchFamily="34" charset="0"/>
                <a:ea typeface="+mn-ea"/>
                <a:cs typeface="+mn-cs"/>
              </a:rPr>
              <a:t>B. Golob, Title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pperplate Gothic Light" panose="020E0507020206020404" pitchFamily="34" charset="0"/>
                <a:ea typeface="+mn-ea"/>
                <a:cs typeface="+mn-cs"/>
              </a:rPr>
              <a:t>   </a:t>
            </a:r>
            <a:fld id="{5591EDD9-CE91-4C17-AAD9-0402FE81E3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pperplate Gothic Light" panose="020E05070202060204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sl-SI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pperplate Gothic Light" panose="020E0507020206020404" pitchFamily="34" charset="0"/>
                <a:ea typeface="+mn-ea"/>
                <a:cs typeface="+mn-cs"/>
              </a:rPr>
              <a:t>/15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pperplate Gothic Light" panose="020E0507020206020404" pitchFamily="34" charset="0"/>
              <a:ea typeface="+mn-ea"/>
              <a:cs typeface="+mn-cs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0" y="6581001"/>
            <a:ext cx="4572000" cy="276999"/>
          </a:xfrm>
          <a:prstGeom prst="rect">
            <a:avLst/>
          </a:prstGeom>
          <a:solidFill>
            <a:schemeClr val="tx1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pperplate Gothic Light" panose="020E0507020206020404" pitchFamily="34" charset="0"/>
                <a:ea typeface="+mn-ea"/>
                <a:cs typeface="+mn-cs"/>
              </a:rPr>
              <a:t>Conference, place, month year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pperplate Gothic Light" panose="020E0507020206020404" pitchFamily="34" charset="0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2143055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4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Section</a:t>
                      </a:r>
                      <a:r>
                        <a:rPr lang="sl-SI" sz="10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1</a:t>
                      </a:r>
                      <a:endParaRPr lang="sl-SI" sz="1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Section</a:t>
                      </a:r>
                      <a:r>
                        <a:rPr lang="sl-SI" sz="10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4</a:t>
                      </a: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Section 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Section</a:t>
                      </a:r>
                      <a:r>
                        <a:rPr lang="sl-SI" sz="1000" b="0" baseline="0" dirty="0" smtClean="0">
                          <a:solidFill>
                            <a:schemeClr val="bg1"/>
                          </a:solidFill>
                        </a:rPr>
                        <a:t> 5</a:t>
                      </a:r>
                      <a:endParaRPr lang="sl-SI" sz="10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Section 3</a:t>
                      </a: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Section</a:t>
                      </a:r>
                      <a:r>
                        <a:rPr lang="sl-SI" sz="10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6</a:t>
                      </a: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257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97" r:id="rId1"/>
    <p:sldLayoutId id="2147485298" r:id="rId2"/>
    <p:sldLayoutId id="2147485299" r:id="rId3"/>
    <p:sldLayoutId id="2147485300" r:id="rId4"/>
    <p:sldLayoutId id="2147485301" r:id="rId5"/>
    <p:sldLayoutId id="2147485302" r:id="rId6"/>
    <p:sldLayoutId id="2147485303" r:id="rId7"/>
    <p:sldLayoutId id="2147485304" r:id="rId8"/>
    <p:sldLayoutId id="2147485305" r:id="rId9"/>
    <p:sldLayoutId id="2147485306" r:id="rId10"/>
    <p:sldLayoutId id="2147485307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16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470" y="1"/>
            <a:ext cx="4603530" cy="461964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550980" y="6581001"/>
            <a:ext cx="4593020" cy="276999"/>
          </a:xfrm>
          <a:prstGeom prst="rect">
            <a:avLst/>
          </a:prstGeom>
          <a:solidFill>
            <a:srgbClr val="669900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pperplate Gothic Light" panose="020E0507020206020404" pitchFamily="34" charset="0"/>
                <a:ea typeface="+mn-ea"/>
                <a:cs typeface="+mn-cs"/>
              </a:rPr>
              <a:t>B. Golob, Belle II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pperplate Gothic Light" panose="020E0507020206020404" pitchFamily="34" charset="0"/>
                <a:ea typeface="+mn-ea"/>
                <a:cs typeface="+mn-cs"/>
              </a:rPr>
              <a:t>   </a:t>
            </a:r>
            <a:fld id="{5591EDD9-CE91-4C17-AAD9-0402FE81E3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pperplate Gothic Light" panose="020E05070202060204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sl-SI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pperplate Gothic Light" panose="020E0507020206020404" pitchFamily="34" charset="0"/>
                <a:ea typeface="+mn-ea"/>
                <a:cs typeface="+mn-cs"/>
              </a:rPr>
              <a:t>/15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pperplate Gothic Light" panose="020E0507020206020404" pitchFamily="34" charset="0"/>
              <a:ea typeface="+mn-ea"/>
              <a:cs typeface="+mn-cs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0" y="6581001"/>
            <a:ext cx="4572000" cy="276999"/>
          </a:xfrm>
          <a:prstGeom prst="rect">
            <a:avLst/>
          </a:prstGeom>
          <a:solidFill>
            <a:schemeClr val="tx1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200" baseline="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UK HEP Forum, Abingdon, Nov. 2018</a:t>
            </a:r>
            <a:endParaRPr lang="en-US" sz="1200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472816172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4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Status Phase 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Prospects Phase 3</a:t>
                      </a: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err="1" smtClean="0">
                          <a:solidFill>
                            <a:schemeClr val="bg1"/>
                          </a:solidFill>
                        </a:rPr>
                        <a:t>Additional</a:t>
                      </a:r>
                      <a:r>
                        <a:rPr lang="sl-SI" sz="1000" b="0" baseline="0" dirty="0" smtClean="0">
                          <a:solidFill>
                            <a:schemeClr val="bg1"/>
                          </a:solidFill>
                        </a:rPr>
                        <a:t> material</a:t>
                      </a:r>
                      <a:endParaRPr lang="sl-SI" sz="10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82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09" r:id="rId1"/>
    <p:sldLayoutId id="2147485310" r:id="rId2"/>
    <p:sldLayoutId id="2147485311" r:id="rId3"/>
    <p:sldLayoutId id="2147485312" r:id="rId4"/>
    <p:sldLayoutId id="2147485313" r:id="rId5"/>
    <p:sldLayoutId id="2147485314" r:id="rId6"/>
    <p:sldLayoutId id="2147485315" r:id="rId7"/>
    <p:sldLayoutId id="2147485316" r:id="rId8"/>
    <p:sldLayoutId id="2147485317" r:id="rId9"/>
    <p:sldLayoutId id="2147485318" r:id="rId10"/>
    <p:sldLayoutId id="214748531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16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0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3.JP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1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3.xml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4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5.xml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latin typeface="Copperplate Gothic Light" panose="020E0507020206020404" pitchFamily="34" charset="0"/>
              </a:rPr>
              <a:t>Belle II </a:t>
            </a:r>
            <a:r>
              <a:rPr lang="sl-SI" sz="2000" dirty="0" err="1" smtClean="0">
                <a:latin typeface="Copperplate Gothic Light" panose="020E0507020206020404" pitchFamily="34" charset="0"/>
              </a:rPr>
              <a:t>Results</a:t>
            </a:r>
            <a:endParaRPr lang="en-US" sz="2000" dirty="0">
              <a:latin typeface="Copperplate Gothic Light" panose="020E0507020206020404" pitchFamily="34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3345690" y="2916425"/>
            <a:ext cx="0" cy="65246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 wrap="none" anchor="ctr" anchorCtr="1">
            <a:spAutoFit/>
          </a:bodyPr>
          <a:lstStyle/>
          <a:p>
            <a:endParaRPr lang="en-US" dirty="0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3345690" y="3568887"/>
            <a:ext cx="0" cy="579438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 wrap="none" anchor="ctr" anchorCtr="1">
            <a:spAutoFit/>
          </a:bodyPr>
          <a:lstStyle/>
          <a:p>
            <a:endParaRPr lang="en-US" dirty="0"/>
          </a:p>
        </p:txBody>
      </p:sp>
      <p:pic>
        <p:nvPicPr>
          <p:cNvPr id="13" name="Picture 32" descr="Belle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8232" y="2981974"/>
            <a:ext cx="1106442" cy="85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446435" y="3840842"/>
            <a:ext cx="966931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BankGothic Lt BT" pitchFamily="34" charset="0"/>
              </a:rPr>
              <a:t>University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BankGothic Lt BT" pitchFamily="34" charset="0"/>
              </a:rPr>
              <a:t>of Ljubljana</a:t>
            </a:r>
            <a:endParaRPr lang="en-US" sz="1200" dirty="0">
              <a:solidFill>
                <a:schemeClr val="bg1"/>
              </a:solidFill>
              <a:latin typeface="BankGothic Lt BT" pitchFamily="34" charset="0"/>
            </a:endParaRPr>
          </a:p>
        </p:txBody>
      </p:sp>
      <p:pic>
        <p:nvPicPr>
          <p:cNvPr id="15" name="Picture 39" descr="ijs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99711" y="2988074"/>
            <a:ext cx="846667" cy="84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40"/>
          <p:cNvSpPr txBox="1">
            <a:spLocks noChangeArrowheads="1"/>
          </p:cNvSpPr>
          <p:nvPr/>
        </p:nvSpPr>
        <p:spPr bwMode="auto">
          <a:xfrm>
            <a:off x="3430574" y="3840842"/>
            <a:ext cx="1184941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BankGothic Lt BT" pitchFamily="34" charset="0"/>
              </a:rPr>
              <a:t>“Jo</a:t>
            </a:r>
            <a:r>
              <a:rPr lang="sl-SI" sz="1200" dirty="0" smtClean="0">
                <a:solidFill>
                  <a:schemeClr val="bg1"/>
                </a:solidFill>
                <a:latin typeface="BankGothic Lt BT" pitchFamily="34" charset="0"/>
              </a:rPr>
              <a:t>z</a:t>
            </a:r>
            <a:r>
              <a:rPr lang="en-US" sz="1200" dirty="0" err="1" smtClean="0">
                <a:solidFill>
                  <a:schemeClr val="bg1"/>
                </a:solidFill>
                <a:latin typeface="BankGothic Lt BT" pitchFamily="34" charset="0"/>
              </a:rPr>
              <a:t>ef</a:t>
            </a:r>
            <a:r>
              <a:rPr lang="en-US" sz="1200" dirty="0" smtClean="0">
                <a:solidFill>
                  <a:schemeClr val="bg1"/>
                </a:solidFill>
                <a:latin typeface="BankGothic Lt BT" pitchFamily="34" charset="0"/>
              </a:rPr>
              <a:t> Stefan”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BankGothic Lt BT" pitchFamily="34" charset="0"/>
              </a:rPr>
              <a:t>Institute</a:t>
            </a:r>
            <a:endParaRPr lang="en-US" sz="1200" dirty="0">
              <a:solidFill>
                <a:schemeClr val="bg1"/>
              </a:solidFill>
              <a:latin typeface="BankGothic Lt BT" pitchFamily="34" charset="0"/>
            </a:endParaRPr>
          </a:p>
        </p:txBody>
      </p:sp>
      <p:pic>
        <p:nvPicPr>
          <p:cNvPr id="17" name="Picture 34" descr="uni_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3496" y="2900284"/>
            <a:ext cx="433004" cy="87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belle2-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69821" y="2987592"/>
            <a:ext cx="1028635" cy="8357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B/>
          </a:sp3d>
        </p:spPr>
      </p:pic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96874" y="1002289"/>
            <a:ext cx="4979045" cy="147732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  <a:latin typeface="Copperplate Gothic Light" pitchFamily="34" charset="0"/>
              </a:rPr>
              <a:t>Bo</a:t>
            </a:r>
            <a:r>
              <a:rPr lang="sl-SI" i="1" dirty="0" smtClean="0">
                <a:solidFill>
                  <a:schemeClr val="bg1"/>
                </a:solidFill>
                <a:latin typeface="Copperplate Gothic Light" pitchFamily="34" charset="0"/>
              </a:rPr>
              <a:t>s</a:t>
            </a:r>
            <a:r>
              <a:rPr lang="en-US" i="1" dirty="0" err="1" smtClean="0">
                <a:solidFill>
                  <a:schemeClr val="bg1"/>
                </a:solidFill>
                <a:latin typeface="Copperplate Gothic Light" pitchFamily="34" charset="0"/>
              </a:rPr>
              <a:t>tjan</a:t>
            </a:r>
            <a:r>
              <a:rPr lang="en-US" i="1" dirty="0" smtClean="0">
                <a:solidFill>
                  <a:schemeClr val="bg1"/>
                </a:solidFill>
                <a:latin typeface="Copperplate Gothic Light" pitchFamily="34" charset="0"/>
              </a:rPr>
              <a:t> Golob</a:t>
            </a:r>
          </a:p>
          <a:p>
            <a:pPr algn="ctr"/>
            <a:r>
              <a:rPr lang="en-US" i="1" dirty="0" smtClean="0">
                <a:solidFill>
                  <a:schemeClr val="bg1"/>
                </a:solidFill>
                <a:latin typeface="Copperplate Gothic Light" pitchFamily="34" charset="0"/>
              </a:rPr>
              <a:t>University of Ljubljana/</a:t>
            </a:r>
          </a:p>
          <a:p>
            <a:pPr algn="ctr"/>
            <a:r>
              <a:rPr lang="en-US" i="1" dirty="0" err="1" smtClean="0">
                <a:solidFill>
                  <a:schemeClr val="bg1"/>
                </a:solidFill>
                <a:latin typeface="Copperplate Gothic Light" pitchFamily="34" charset="0"/>
              </a:rPr>
              <a:t>Jozef</a:t>
            </a:r>
            <a:r>
              <a:rPr lang="en-US" i="1" dirty="0" smtClean="0">
                <a:solidFill>
                  <a:schemeClr val="bg1"/>
                </a:solidFill>
                <a:latin typeface="Copperplate Gothic Light" pitchFamily="34" charset="0"/>
              </a:rPr>
              <a:t> Stefan Institute </a:t>
            </a:r>
          </a:p>
          <a:p>
            <a:pPr algn="ctr"/>
            <a:r>
              <a:rPr lang="en-US" i="1" dirty="0" smtClean="0">
                <a:solidFill>
                  <a:schemeClr val="bg1"/>
                </a:solidFill>
                <a:latin typeface="Copperplate Gothic Light" pitchFamily="34" charset="0"/>
              </a:rPr>
              <a:t>&amp; </a:t>
            </a:r>
          </a:p>
          <a:p>
            <a:pPr algn="ctr"/>
            <a:r>
              <a:rPr lang="en-US" i="1" dirty="0" smtClean="0">
                <a:solidFill>
                  <a:schemeClr val="bg1"/>
                </a:solidFill>
                <a:latin typeface="Copperplate Gothic Light" pitchFamily="34" charset="0"/>
              </a:rPr>
              <a:t>Belle/Belle II Collaboration</a:t>
            </a:r>
            <a:endParaRPr lang="en-US" i="1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2198" y="4682177"/>
            <a:ext cx="39683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2400" b="1" dirty="0" smtClean="0">
                <a:solidFill>
                  <a:schemeClr val="bg1"/>
                </a:solidFill>
                <a:latin typeface="Copperplate Gothic Light" pitchFamily="34" charset="0"/>
              </a:rPr>
              <a:t>UK HEP Forum</a:t>
            </a:r>
          </a:p>
          <a:p>
            <a:pPr algn="ctr"/>
            <a:r>
              <a:rPr lang="sl-SI" sz="2400" b="1" dirty="0" smtClean="0">
                <a:solidFill>
                  <a:schemeClr val="bg1"/>
                </a:solidFill>
                <a:latin typeface="Copperplate Gothic Light" pitchFamily="34" charset="0"/>
              </a:rPr>
              <a:t>„</a:t>
            </a:r>
            <a:r>
              <a:rPr lang="sl-SI" sz="2400" b="1" dirty="0" err="1" smtClean="0">
                <a:solidFill>
                  <a:schemeClr val="bg1"/>
                </a:solidFill>
                <a:latin typeface="Copperplate Gothic Light" pitchFamily="34" charset="0"/>
              </a:rPr>
              <a:t>The</a:t>
            </a:r>
            <a:r>
              <a:rPr lang="sl-SI" sz="2400" b="1" dirty="0" smtClean="0">
                <a:solidFill>
                  <a:schemeClr val="bg1"/>
                </a:solidFill>
                <a:latin typeface="Copperplate Gothic Light" pitchFamily="34" charset="0"/>
              </a:rPr>
              <a:t> </a:t>
            </a:r>
            <a:r>
              <a:rPr lang="sl-SI" sz="2400" b="1" dirty="0" err="1" smtClean="0">
                <a:solidFill>
                  <a:schemeClr val="bg1"/>
                </a:solidFill>
                <a:latin typeface="Copperplate Gothic Light" pitchFamily="34" charset="0"/>
              </a:rPr>
              <a:t>Spice</a:t>
            </a:r>
            <a:r>
              <a:rPr lang="sl-SI" sz="2400" b="1" dirty="0" smtClean="0">
                <a:solidFill>
                  <a:schemeClr val="bg1"/>
                </a:solidFill>
                <a:latin typeface="Copperplate Gothic Light" pitchFamily="34" charset="0"/>
              </a:rPr>
              <a:t> </a:t>
            </a:r>
            <a:r>
              <a:rPr lang="sl-SI" sz="2400" b="1" dirty="0" err="1" smtClean="0">
                <a:solidFill>
                  <a:schemeClr val="bg1"/>
                </a:solidFill>
                <a:latin typeface="Copperplate Gothic Light" pitchFamily="34" charset="0"/>
              </a:rPr>
              <a:t>of</a:t>
            </a:r>
            <a:r>
              <a:rPr lang="sl-SI" sz="2400" b="1" dirty="0" smtClean="0">
                <a:solidFill>
                  <a:schemeClr val="bg1"/>
                </a:solidFill>
                <a:latin typeface="Copperplate Gothic Light" pitchFamily="34" charset="0"/>
              </a:rPr>
              <a:t> </a:t>
            </a:r>
            <a:r>
              <a:rPr lang="sl-SI" sz="2400" b="1" dirty="0" err="1" smtClean="0">
                <a:solidFill>
                  <a:schemeClr val="bg1"/>
                </a:solidFill>
                <a:latin typeface="Copperplate Gothic Light" pitchFamily="34" charset="0"/>
              </a:rPr>
              <a:t>Flavour</a:t>
            </a:r>
            <a:r>
              <a:rPr lang="sl-SI" sz="2400" b="1" dirty="0" smtClean="0">
                <a:solidFill>
                  <a:schemeClr val="bg1"/>
                </a:solidFill>
                <a:latin typeface="Copperplate Gothic Light" pitchFamily="34" charset="0"/>
              </a:rPr>
              <a:t>“</a:t>
            </a:r>
          </a:p>
          <a:p>
            <a:pPr algn="ctr"/>
            <a:r>
              <a:rPr lang="sl-SI" sz="2400" b="1" dirty="0" err="1" smtClean="0">
                <a:solidFill>
                  <a:schemeClr val="bg1"/>
                </a:solidFill>
                <a:latin typeface="Copperplate Gothic Light" pitchFamily="34" charset="0"/>
              </a:rPr>
              <a:t>Abingdon</a:t>
            </a:r>
            <a:endParaRPr lang="sl-SI" sz="2400" b="1" dirty="0" smtClean="0">
              <a:solidFill>
                <a:schemeClr val="bg1"/>
              </a:solidFill>
              <a:latin typeface="Copperplate Gothic Light" pitchFamily="34" charset="0"/>
            </a:endParaRPr>
          </a:p>
          <a:p>
            <a:pPr algn="ctr"/>
            <a:r>
              <a:rPr lang="sl-SI" sz="2400" b="1" dirty="0" smtClean="0">
                <a:solidFill>
                  <a:schemeClr val="bg1"/>
                </a:solidFill>
                <a:latin typeface="Copperplate Gothic Light" pitchFamily="34" charset="0"/>
              </a:rPr>
              <a:t>27-28 November 2018</a:t>
            </a:r>
            <a:endParaRPr lang="en-US" sz="2400" b="1" dirty="0" smtClean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69534" y="2251288"/>
            <a:ext cx="4352410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opperplate Gothic Light" pitchFamily="34" charset="0"/>
              </a:rPr>
              <a:t>Introduction </a:t>
            </a:r>
          </a:p>
          <a:p>
            <a:endParaRPr lang="en-US" sz="2000" dirty="0" smtClean="0">
              <a:solidFill>
                <a:schemeClr val="bg1"/>
              </a:solidFill>
              <a:latin typeface="Copperplate Gothic Light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opperplate Gothic Light" pitchFamily="34" charset="0"/>
              </a:rPr>
              <a:t>Status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pperplate Gothic Light" pitchFamily="34" charset="0"/>
              </a:rPr>
              <a:t>(plan, accelerator, detector)</a:t>
            </a:r>
          </a:p>
          <a:p>
            <a:endParaRPr lang="sl-SI" sz="2400" dirty="0" smtClean="0">
              <a:solidFill>
                <a:schemeClr val="bg1"/>
              </a:solidFill>
              <a:latin typeface="Copperplate Gothic Light" pitchFamily="34" charset="0"/>
            </a:endParaRPr>
          </a:p>
          <a:p>
            <a:r>
              <a:rPr lang="sl-SI" sz="2000" dirty="0" smtClean="0">
                <a:solidFill>
                  <a:schemeClr val="bg1"/>
                </a:solidFill>
                <a:latin typeface="Copperplate Gothic Light" pitchFamily="34" charset="0"/>
              </a:rPr>
              <a:t>Phys. program</a:t>
            </a:r>
          </a:p>
          <a:p>
            <a:endParaRPr lang="en-US" sz="2000" dirty="0" smtClean="0">
              <a:solidFill>
                <a:schemeClr val="bg1"/>
              </a:solidFill>
              <a:latin typeface="Copperplate Gothic Light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opperplate Gothic Light" pitchFamily="34" charset="0"/>
              </a:rPr>
              <a:t>Prospects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pperplate Gothic Light" pitchFamily="34" charset="0"/>
              </a:rPr>
              <a:t>(Example of measurements: </a:t>
            </a:r>
          </a:p>
          <a:p>
            <a:r>
              <a:rPr lang="en-US" sz="2000" i="1" dirty="0" err="1" smtClean="0">
                <a:solidFill>
                  <a:schemeClr val="bg1"/>
                </a:solidFill>
                <a:latin typeface="Copperplate Gothic Light" pitchFamily="34" charset="0"/>
              </a:rPr>
              <a:t>E</a:t>
            </a:r>
            <a:r>
              <a:rPr lang="en-US" sz="2000" i="1" baseline="-25000" dirty="0" err="1" smtClean="0">
                <a:solidFill>
                  <a:schemeClr val="bg1"/>
                </a:solidFill>
                <a:latin typeface="Copperplate Gothic Light" pitchFamily="34" charset="0"/>
              </a:rPr>
              <a:t>miss</a:t>
            </a:r>
            <a:r>
              <a:rPr lang="en-US" sz="2000" dirty="0" smtClean="0">
                <a:solidFill>
                  <a:schemeClr val="bg1"/>
                </a:solidFill>
                <a:latin typeface="Copperplate Gothic Light" pitchFamily="34" charset="0"/>
              </a:rPr>
              <a:t>)</a:t>
            </a:r>
          </a:p>
          <a:p>
            <a:endParaRPr lang="en-US" sz="2000" dirty="0" smtClean="0">
              <a:solidFill>
                <a:schemeClr val="bg1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8282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99293" y="597878"/>
            <a:ext cx="816742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Methods and processes where Belle 2 can provide </a:t>
            </a:r>
          </a:p>
          <a:p>
            <a:r>
              <a:rPr lang="en-US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important insight into NP complementary to other experiments: 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  <a:latin typeface="Copperplate Gothic Light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90832" y="3745566"/>
            <a:ext cx="30508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err="1" smtClean="0">
                <a:solidFill>
                  <a:schemeClr val="bg1"/>
                </a:solidFill>
                <a:latin typeface="Copperplate Gothic Light" pitchFamily="34" charset="0"/>
              </a:rPr>
              <a:t>The</a:t>
            </a:r>
            <a:r>
              <a:rPr lang="sl-SI" sz="1400" dirty="0" smtClean="0">
                <a:solidFill>
                  <a:schemeClr val="bg1"/>
                </a:solidFill>
                <a:latin typeface="Copperplate Gothic Light" pitchFamily="34" charset="0"/>
              </a:rPr>
              <a:t> Belle II </a:t>
            </a:r>
            <a:r>
              <a:rPr lang="sl-SI" sz="1400" dirty="0" err="1" smtClean="0">
                <a:solidFill>
                  <a:schemeClr val="bg1"/>
                </a:solidFill>
                <a:latin typeface="Copperplate Gothic Light" pitchFamily="34" charset="0"/>
              </a:rPr>
              <a:t>Physics</a:t>
            </a:r>
            <a:r>
              <a:rPr lang="sl-SI" sz="1400" dirty="0" smtClean="0">
                <a:solidFill>
                  <a:schemeClr val="bg1"/>
                </a:solidFill>
                <a:latin typeface="Copperplate Gothic Light" pitchFamily="34" charset="0"/>
              </a:rPr>
              <a:t> </a:t>
            </a:r>
            <a:r>
              <a:rPr lang="sl-SI" sz="1400" dirty="0" err="1" smtClean="0">
                <a:solidFill>
                  <a:schemeClr val="bg1"/>
                </a:solidFill>
                <a:latin typeface="Copperplate Gothic Light" pitchFamily="34" charset="0"/>
              </a:rPr>
              <a:t>Book</a:t>
            </a:r>
            <a:r>
              <a:rPr lang="sl-SI" sz="1400" dirty="0" smtClean="0">
                <a:solidFill>
                  <a:schemeClr val="bg1"/>
                </a:solidFill>
                <a:latin typeface="Copperplate Gothic Light" pitchFamily="34" charset="0"/>
              </a:rPr>
              <a:t> </a:t>
            </a:r>
          </a:p>
          <a:p>
            <a:r>
              <a:rPr lang="sl-SI" sz="1400" dirty="0" smtClean="0">
                <a:solidFill>
                  <a:schemeClr val="bg1"/>
                </a:solidFill>
                <a:latin typeface="Copperplate Gothic Light" pitchFamily="34" charset="0"/>
              </a:rPr>
              <a:t>(</a:t>
            </a:r>
            <a:r>
              <a:rPr lang="sl-SI" sz="1400" dirty="0" err="1" smtClean="0">
                <a:solidFill>
                  <a:schemeClr val="bg1"/>
                </a:solidFill>
                <a:latin typeface="Copperplate Gothic Light" pitchFamily="34" charset="0"/>
              </a:rPr>
              <a:t>report</a:t>
            </a:r>
            <a:r>
              <a:rPr lang="sl-SI" sz="1400" dirty="0" smtClean="0">
                <a:solidFill>
                  <a:schemeClr val="bg1"/>
                </a:solidFill>
                <a:latin typeface="Copperplate Gothic Light" pitchFamily="34" charset="0"/>
              </a:rPr>
              <a:t> </a:t>
            </a:r>
            <a:r>
              <a:rPr lang="sl-SI" sz="1400" dirty="0" err="1" smtClean="0">
                <a:solidFill>
                  <a:schemeClr val="bg1"/>
                </a:solidFill>
                <a:latin typeface="Copperplate Gothic Light" pitchFamily="34" charset="0"/>
              </a:rPr>
              <a:t>of</a:t>
            </a:r>
            <a:r>
              <a:rPr lang="sl-SI" sz="1400" dirty="0" smtClean="0">
                <a:solidFill>
                  <a:schemeClr val="bg1"/>
                </a:solidFill>
                <a:latin typeface="Copperplate Gothic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Copperplate Gothic Light" pitchFamily="34" charset="0"/>
              </a:rPr>
              <a:t>B2TiP)</a:t>
            </a:r>
            <a:r>
              <a:rPr lang="sl-SI" sz="1400" dirty="0" smtClean="0">
                <a:solidFill>
                  <a:schemeClr val="bg1"/>
                </a:solidFill>
                <a:latin typeface="Copperplate Gothic Light" pitchFamily="34" charset="0"/>
              </a:rPr>
              <a:t>    </a:t>
            </a:r>
          </a:p>
          <a:p>
            <a:r>
              <a:rPr lang="sl-SI" sz="1400" dirty="0">
                <a:solidFill>
                  <a:schemeClr val="bg1"/>
                </a:solidFill>
                <a:latin typeface="Copperplate Gothic Light" pitchFamily="34" charset="0"/>
              </a:rPr>
              <a:t> </a:t>
            </a:r>
            <a:r>
              <a:rPr lang="sl-SI" sz="1400" dirty="0" smtClean="0">
                <a:solidFill>
                  <a:schemeClr val="bg1"/>
                </a:solidFill>
                <a:latin typeface="Copperplate Gothic Light" pitchFamily="34" charset="0"/>
              </a:rPr>
              <a:t>                                               ~700 p.</a:t>
            </a:r>
            <a:endParaRPr lang="en-US" sz="1400" dirty="0" smtClean="0">
              <a:solidFill>
                <a:schemeClr val="bg1"/>
              </a:solidFill>
              <a:latin typeface="Copperplate Gothic Light" pitchFamily="34" charset="0"/>
            </a:endParaRPr>
          </a:p>
          <a:p>
            <a:endParaRPr lang="en-US" sz="1400" dirty="0" smtClean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sp>
        <p:nvSpPr>
          <p:cNvPr id="31" name="Text Box 170"/>
          <p:cNvSpPr txBox="1">
            <a:spLocks noChangeArrowheads="1"/>
          </p:cNvSpPr>
          <p:nvPr/>
        </p:nvSpPr>
        <p:spPr bwMode="auto">
          <a:xfrm>
            <a:off x="5390832" y="4196029"/>
            <a:ext cx="3038011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E. Kou, P. </a:t>
            </a:r>
            <a:r>
              <a:rPr lang="en-US" sz="1000" dirty="0" err="1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Urquijo</a:t>
            </a:r>
            <a:r>
              <a:rPr lang="en-US" sz="1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 eds., </a:t>
            </a:r>
          </a:p>
          <a:p>
            <a:r>
              <a:rPr lang="en-US" sz="1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to be published in </a:t>
            </a:r>
            <a:r>
              <a:rPr lang="en-US" sz="1000" dirty="0" err="1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Prog</a:t>
            </a:r>
            <a:r>
              <a:rPr lang="en-US" sz="1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. </a:t>
            </a:r>
            <a:r>
              <a:rPr lang="en-US" sz="1000" dirty="0" err="1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Theor</a:t>
            </a:r>
            <a:r>
              <a:rPr lang="en-US" sz="1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. Exp. Phys.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dirty="0" err="1">
                <a:solidFill>
                  <a:srgbClr val="000000"/>
                </a:solidFill>
                <a:latin typeface="Copperplate Gothic Light" panose="020E0507020206020404" pitchFamily="34" charset="0"/>
              </a:rPr>
              <a:t>Phase</a:t>
            </a:r>
            <a:r>
              <a:rPr lang="sl-SI" sz="2000" dirty="0">
                <a:solidFill>
                  <a:srgbClr val="000000"/>
                </a:solidFill>
                <a:latin typeface="Copperplate Gothic Light" panose="020E0507020206020404" pitchFamily="34" charset="0"/>
              </a:rPr>
              <a:t> 3 </a:t>
            </a:r>
            <a:r>
              <a:rPr lang="sl-SI" sz="2000" dirty="0" err="1">
                <a:solidFill>
                  <a:srgbClr val="000000"/>
                </a:solidFill>
                <a:latin typeface="Copperplate Gothic Light" panose="020E0507020206020404" pitchFamily="34" charset="0"/>
              </a:rPr>
              <a:t>Topics</a:t>
            </a:r>
            <a:endParaRPr lang="sl-SI" dirty="0"/>
          </a:p>
        </p:txBody>
      </p:sp>
      <p:sp>
        <p:nvSpPr>
          <p:cNvPr id="20" name="TextBox 19"/>
          <p:cNvSpPr txBox="1"/>
          <p:nvPr/>
        </p:nvSpPr>
        <p:spPr>
          <a:xfrm>
            <a:off x="175939" y="1679304"/>
            <a:ext cx="6951327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Detailed description of </a:t>
            </a:r>
            <a:r>
              <a:rPr lang="en-US" dirty="0" smtClean="0">
                <a:solidFill>
                  <a:srgbClr val="33CCFF"/>
                </a:solidFill>
                <a:latin typeface="Copperplate Gothic Light" panose="020E0507020206020404" pitchFamily="34" charset="0"/>
              </a:rPr>
              <a:t>physics program</a:t>
            </a:r>
            <a:r>
              <a:rPr lang="en-US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at Belle 2 in: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sz="1600" i="1" dirty="0" smtClean="0">
              <a:solidFill>
                <a:schemeClr val="bg1"/>
              </a:solidFill>
            </a:endParaRPr>
          </a:p>
          <a:p>
            <a:r>
              <a:rPr lang="en-US" sz="1600" i="1" dirty="0" smtClean="0">
                <a:solidFill>
                  <a:schemeClr val="bg1"/>
                </a:solidFill>
              </a:rPr>
              <a:t>Physics of B Factories</a:t>
            </a:r>
          </a:p>
        </p:txBody>
      </p:sp>
      <p:pic>
        <p:nvPicPr>
          <p:cNvPr id="21" name="Picture 20" descr="belle2_phy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156065"/>
            <a:ext cx="2679192" cy="416052"/>
          </a:xfrm>
          <a:prstGeom prst="rect">
            <a:avLst/>
          </a:prstGeom>
        </p:spPr>
      </p:pic>
      <p:sp>
        <p:nvSpPr>
          <p:cNvPr id="22" name="Text Box 170"/>
          <p:cNvSpPr txBox="1">
            <a:spLocks noChangeArrowheads="1"/>
          </p:cNvSpPr>
          <p:nvPr/>
        </p:nvSpPr>
        <p:spPr bwMode="auto">
          <a:xfrm>
            <a:off x="2634254" y="2259364"/>
            <a:ext cx="2744662" cy="24622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A.G. </a:t>
            </a:r>
            <a:r>
              <a:rPr lang="en-US" sz="1000" dirty="0" err="1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Akeroyd</a:t>
            </a:r>
            <a:r>
              <a:rPr lang="en-US" sz="1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 et al., </a:t>
            </a:r>
            <a:r>
              <a:rPr lang="en-US" sz="1000" dirty="0" err="1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arXiv</a:t>
            </a:r>
            <a:r>
              <a:rPr lang="en-US" sz="1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: 1002.5012</a:t>
            </a:r>
          </a:p>
        </p:txBody>
      </p:sp>
      <p:pic>
        <p:nvPicPr>
          <p:cNvPr id="23" name="Picture 22" descr="superb_phy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" y="2533111"/>
            <a:ext cx="2230488" cy="1074289"/>
          </a:xfrm>
          <a:prstGeom prst="rect">
            <a:avLst/>
          </a:prstGeom>
        </p:spPr>
      </p:pic>
      <p:sp>
        <p:nvSpPr>
          <p:cNvPr id="24" name="Text Box 170"/>
          <p:cNvSpPr txBox="1">
            <a:spLocks noChangeArrowheads="1"/>
          </p:cNvSpPr>
          <p:nvPr/>
        </p:nvSpPr>
        <p:spPr bwMode="auto">
          <a:xfrm>
            <a:off x="2650081" y="2964272"/>
            <a:ext cx="2566728" cy="24622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B. O’Leary et al., </a:t>
            </a:r>
            <a:r>
              <a:rPr lang="en-US" sz="1000" dirty="0" err="1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arXiv</a:t>
            </a:r>
            <a:r>
              <a:rPr lang="en-US" sz="1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: 1008.1541</a:t>
            </a:r>
          </a:p>
        </p:txBody>
      </p:sp>
      <p:sp>
        <p:nvSpPr>
          <p:cNvPr id="25" name="Text Box 170"/>
          <p:cNvSpPr txBox="1">
            <a:spLocks noChangeArrowheads="1"/>
          </p:cNvSpPr>
          <p:nvPr/>
        </p:nvSpPr>
        <p:spPr bwMode="auto">
          <a:xfrm>
            <a:off x="2650081" y="3842086"/>
            <a:ext cx="2714205" cy="55399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Ed. A.J. Bevan, B. Golob, Th. Mannel, </a:t>
            </a:r>
          </a:p>
          <a:p>
            <a:r>
              <a:rPr lang="en-US" sz="100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S. Prell, and B.D. Yabsley,</a:t>
            </a:r>
          </a:p>
          <a:p>
            <a:r>
              <a:rPr lang="en-US" sz="100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Eur. Phys. J. C74 (2014) 3026</a:t>
            </a:r>
          </a:p>
        </p:txBody>
      </p:sp>
      <p:sp>
        <p:nvSpPr>
          <p:cNvPr id="26" name="Text Box 170"/>
          <p:cNvSpPr txBox="1">
            <a:spLocks noChangeArrowheads="1"/>
          </p:cNvSpPr>
          <p:nvPr/>
        </p:nvSpPr>
        <p:spPr bwMode="auto">
          <a:xfrm>
            <a:off x="5300554" y="2287067"/>
            <a:ext cx="2165978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B.G.,, K, </a:t>
            </a:r>
            <a:r>
              <a:rPr lang="en-US" sz="1000" dirty="0" err="1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Trabelsi</a:t>
            </a:r>
            <a:r>
              <a:rPr lang="en-US" sz="1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, P. </a:t>
            </a:r>
            <a:r>
              <a:rPr lang="en-US" sz="1000" dirty="0" err="1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Urquijo</a:t>
            </a:r>
            <a:r>
              <a:rPr lang="en-US" sz="1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, </a:t>
            </a:r>
            <a:endParaRPr lang="sl-SI" sz="1000" dirty="0" smtClean="0">
              <a:solidFill>
                <a:srgbClr val="66FF33"/>
              </a:solidFill>
              <a:latin typeface="Copperplate Gothic Light" panose="020E0507020206020404" pitchFamily="34" charset="0"/>
            </a:endParaRPr>
          </a:p>
          <a:p>
            <a:r>
              <a:rPr lang="en-US" sz="1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BE LLE2-NOTE- PH-2015-002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00554" y="1995169"/>
            <a:ext cx="36700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chemeClr val="bg1"/>
                </a:solidFill>
                <a:latin typeface="Copperplate Gothic Light" pitchFamily="34" charset="0"/>
              </a:rPr>
              <a:t>Impact of Belle II on Flavor Physics</a:t>
            </a:r>
            <a:endParaRPr lang="en-US" sz="140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sp>
        <p:nvSpPr>
          <p:cNvPr id="28" name="Text Box 170"/>
          <p:cNvSpPr txBox="1">
            <a:spLocks noChangeArrowheads="1"/>
          </p:cNvSpPr>
          <p:nvPr/>
        </p:nvSpPr>
        <p:spPr bwMode="auto">
          <a:xfrm>
            <a:off x="5337563" y="3195498"/>
            <a:ext cx="2935419" cy="24622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P. </a:t>
            </a:r>
            <a:r>
              <a:rPr lang="en-US" sz="1000" dirty="0" err="1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Urquijo</a:t>
            </a:r>
            <a:r>
              <a:rPr lang="en-US" sz="1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, BE LLE2-NOTE- PH-2015-00</a:t>
            </a:r>
            <a:r>
              <a:rPr lang="sl-SI" sz="1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4</a:t>
            </a:r>
            <a:endParaRPr lang="en-US" sz="1000" dirty="0" smtClean="0">
              <a:solidFill>
                <a:srgbClr val="66FF33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41716" y="2734740"/>
            <a:ext cx="3430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err="1" smtClean="0">
                <a:solidFill>
                  <a:schemeClr val="bg1"/>
                </a:solidFill>
                <a:latin typeface="Copperplate Gothic Light" pitchFamily="34" charset="0"/>
              </a:rPr>
              <a:t>Comparison</a:t>
            </a:r>
            <a:r>
              <a:rPr lang="sl-SI" sz="1400" dirty="0" smtClean="0">
                <a:solidFill>
                  <a:schemeClr val="bg1"/>
                </a:solidFill>
                <a:latin typeface="Copperplate Gothic Light" pitchFamily="34" charset="0"/>
              </a:rPr>
              <a:t> </a:t>
            </a:r>
            <a:r>
              <a:rPr lang="sl-SI" sz="1400" dirty="0" err="1" smtClean="0">
                <a:solidFill>
                  <a:schemeClr val="bg1"/>
                </a:solidFill>
                <a:latin typeface="Copperplate Gothic Light" pitchFamily="34" charset="0"/>
              </a:rPr>
              <a:t>between</a:t>
            </a:r>
            <a:r>
              <a:rPr lang="sl-SI" sz="1400" dirty="0" smtClean="0">
                <a:solidFill>
                  <a:schemeClr val="bg1"/>
                </a:solidFill>
                <a:latin typeface="Copperplate Gothic Light" pitchFamily="34" charset="0"/>
              </a:rPr>
              <a:t> Belle II </a:t>
            </a:r>
            <a:r>
              <a:rPr lang="sl-SI" sz="1400" dirty="0" err="1" smtClean="0">
                <a:solidFill>
                  <a:schemeClr val="bg1"/>
                </a:solidFill>
                <a:latin typeface="Copperplate Gothic Light" pitchFamily="34" charset="0"/>
              </a:rPr>
              <a:t>and</a:t>
            </a:r>
            <a:r>
              <a:rPr lang="sl-SI" sz="1400" dirty="0" smtClean="0">
                <a:solidFill>
                  <a:schemeClr val="bg1"/>
                </a:solidFill>
                <a:latin typeface="Copperplate Gothic Light" pitchFamily="34" charset="0"/>
              </a:rPr>
              <a:t> </a:t>
            </a:r>
          </a:p>
          <a:p>
            <a:r>
              <a:rPr lang="sl-SI" sz="1400" dirty="0" err="1" smtClean="0">
                <a:solidFill>
                  <a:schemeClr val="bg1"/>
                </a:solidFill>
                <a:latin typeface="Copperplate Gothic Light" pitchFamily="34" charset="0"/>
              </a:rPr>
              <a:t>LHCb</a:t>
            </a:r>
            <a:r>
              <a:rPr lang="sl-SI" sz="1400" dirty="0" smtClean="0">
                <a:solidFill>
                  <a:schemeClr val="bg1"/>
                </a:solidFill>
                <a:latin typeface="Copperplate Gothic Light" pitchFamily="34" charset="0"/>
              </a:rPr>
              <a:t> </a:t>
            </a:r>
            <a:r>
              <a:rPr lang="sl-SI" sz="1400" dirty="0" err="1" smtClean="0">
                <a:solidFill>
                  <a:schemeClr val="bg1"/>
                </a:solidFill>
                <a:latin typeface="Copperplate Gothic Light" pitchFamily="34" charset="0"/>
              </a:rPr>
              <a:t>Physics</a:t>
            </a:r>
            <a:r>
              <a:rPr lang="sl-SI" sz="1400" dirty="0" smtClean="0">
                <a:solidFill>
                  <a:schemeClr val="bg1"/>
                </a:solidFill>
                <a:latin typeface="Copperplate Gothic Light" pitchFamily="34" charset="0"/>
              </a:rPr>
              <a:t> </a:t>
            </a:r>
            <a:r>
              <a:rPr lang="sl-SI" sz="1400" dirty="0" err="1" smtClean="0">
                <a:solidFill>
                  <a:schemeClr val="bg1"/>
                </a:solidFill>
                <a:latin typeface="Copperplate Gothic Light" pitchFamily="34" charset="0"/>
              </a:rPr>
              <a:t>Projections</a:t>
            </a:r>
            <a:endParaRPr lang="en-US" sz="1400" dirty="0" smtClean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283020" y="4234376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CCFF"/>
                </a:solidFill>
                <a:latin typeface="Copperplate Gothic Light" pitchFamily="34" charset="0"/>
              </a:rPr>
              <a:t>New!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20877" y="4114898"/>
            <a:ext cx="896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>
                <a:solidFill>
                  <a:schemeClr val="bg1"/>
                </a:solidFill>
                <a:latin typeface="Copperplate Gothic Light" pitchFamily="34" charset="0"/>
              </a:rPr>
              <a:t>~</a:t>
            </a:r>
            <a:r>
              <a:rPr lang="sl-SI" sz="1400" dirty="0">
                <a:solidFill>
                  <a:schemeClr val="bg1"/>
                </a:solidFill>
                <a:latin typeface="Copperplate Gothic Light" pitchFamily="34" charset="0"/>
              </a:rPr>
              <a:t>9</a:t>
            </a:r>
            <a:r>
              <a:rPr lang="sl-SI" sz="1400" dirty="0" smtClean="0">
                <a:solidFill>
                  <a:schemeClr val="bg1"/>
                </a:solidFill>
                <a:latin typeface="Copperplate Gothic Light" pitchFamily="34" charset="0"/>
              </a:rPr>
              <a:t>00 p.</a:t>
            </a:r>
            <a:endParaRPr lang="en-US" sz="1400" dirty="0" smtClean="0">
              <a:solidFill>
                <a:schemeClr val="bg1"/>
              </a:solidFill>
              <a:latin typeface="Copperplate Gothic Light" pitchFamily="34" charset="0"/>
            </a:endParaRPr>
          </a:p>
          <a:p>
            <a:endParaRPr lang="en-US" sz="1400" dirty="0" smtClean="0">
              <a:solidFill>
                <a:schemeClr val="bg1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0147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20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3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000000"/>
                </a:solidFill>
                <a:latin typeface="Copperplate Gothic Light" panose="020E0507020206020404" pitchFamily="34" charset="0"/>
              </a:rPr>
              <a:t>Phase 3 FEI</a:t>
            </a:r>
            <a:endParaRPr lang="en-US" baseline="-25000" dirty="0"/>
          </a:p>
        </p:txBody>
      </p:sp>
      <p:sp>
        <p:nvSpPr>
          <p:cNvPr id="4" name="Rectangle 3"/>
          <p:cNvSpPr/>
          <p:nvPr/>
        </p:nvSpPr>
        <p:spPr>
          <a:xfrm>
            <a:off x="74428" y="636766"/>
            <a:ext cx="4572000" cy="36625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pperplate Gothic Light" pitchFamily="34" charset="0"/>
              </a:rPr>
              <a:t>FEI: </a:t>
            </a:r>
            <a:r>
              <a:rPr lang="en-US" dirty="0" smtClean="0">
                <a:solidFill>
                  <a:srgbClr val="33CCFF"/>
                </a:solidFill>
                <a:latin typeface="Copperplate Gothic Light" pitchFamily="34" charset="0"/>
              </a:rPr>
              <a:t>Full Event Interpretation</a:t>
            </a:r>
          </a:p>
          <a:p>
            <a:endParaRPr lang="en-US" dirty="0" smtClean="0">
              <a:solidFill>
                <a:schemeClr val="bg1"/>
              </a:solidFill>
              <a:latin typeface="Copperplate Gothic Light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opperplate Gothic Light" pitchFamily="34" charset="0"/>
              </a:rPr>
              <a:t>fully (partially) reconstruct </a:t>
            </a:r>
            <a:r>
              <a:rPr lang="en-US" i="1" dirty="0" err="1" smtClean="0">
                <a:solidFill>
                  <a:schemeClr val="bg1"/>
                </a:solidFill>
                <a:latin typeface="Copperplate Gothic Light" pitchFamily="34" charset="0"/>
              </a:rPr>
              <a:t>B</a:t>
            </a:r>
            <a:r>
              <a:rPr lang="en-US" i="1" baseline="-25000" dirty="0" err="1" smtClean="0">
                <a:solidFill>
                  <a:schemeClr val="bg1"/>
                </a:solidFill>
                <a:latin typeface="Copperplate Gothic Light" pitchFamily="34" charset="0"/>
              </a:rPr>
              <a:t>tag</a:t>
            </a:r>
            <a:r>
              <a:rPr lang="en-US" dirty="0" smtClean="0">
                <a:solidFill>
                  <a:schemeClr val="bg1"/>
                </a:solidFill>
                <a:latin typeface="Copperplate Gothic Light" pitchFamily="34" charset="0"/>
              </a:rPr>
              <a:t>;</a:t>
            </a:r>
          </a:p>
          <a:p>
            <a:r>
              <a:rPr lang="en-US" dirty="0" smtClean="0">
                <a:solidFill>
                  <a:schemeClr val="bg1"/>
                </a:solidFill>
                <a:latin typeface="Copperplate Gothic Light" pitchFamily="34" charset="0"/>
              </a:rPr>
              <a:t>reconstruct </a:t>
            </a:r>
            <a:r>
              <a:rPr lang="en-US" i="1" dirty="0" smtClean="0">
                <a:solidFill>
                  <a:schemeClr val="bg1"/>
                </a:solidFill>
              </a:rPr>
              <a:t>h</a:t>
            </a:r>
            <a:r>
              <a:rPr lang="en-US" i="1" baseline="30000" dirty="0" smtClean="0">
                <a:solidFill>
                  <a:schemeClr val="bg1"/>
                </a:solidFill>
                <a:sym typeface="Symbol" panose="05050102010706020507" pitchFamily="18" charset="2"/>
              </a:rPr>
              <a:t></a:t>
            </a:r>
            <a:r>
              <a:rPr lang="en-US" dirty="0" smtClean="0">
                <a:solidFill>
                  <a:schemeClr val="bg1"/>
                </a:solidFill>
                <a:latin typeface="Copperplate Gothic Light" pitchFamily="34" charset="0"/>
              </a:rPr>
              <a:t> , </a:t>
            </a:r>
            <a:r>
              <a:rPr lang="en-US" i="1" dirty="0" smtClean="0">
                <a:solidFill>
                  <a:schemeClr val="bg1"/>
                </a:solidFill>
                <a:latin typeface="Symbol" panose="05050102010706020507" pitchFamily="18" charset="2"/>
              </a:rPr>
              <a:t>g</a:t>
            </a:r>
            <a:r>
              <a:rPr lang="en-US" dirty="0" smtClean="0">
                <a:solidFill>
                  <a:schemeClr val="bg1"/>
                </a:solidFill>
                <a:latin typeface="Copperplate Gothic Light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pperplate Gothic Light" pitchFamily="34" charset="0"/>
              </a:rPr>
              <a:t>from</a:t>
            </a:r>
            <a:r>
              <a:rPr lang="en-US" i="1" dirty="0" err="1" smtClean="0">
                <a:solidFill>
                  <a:schemeClr val="bg1"/>
                </a:solidFill>
                <a:latin typeface="Copperplate Gothic Light" pitchFamily="34" charset="0"/>
              </a:rPr>
              <a:t>B</a:t>
            </a:r>
            <a:r>
              <a:rPr lang="en-US" i="1" baseline="-25000" dirty="0" err="1" smtClean="0">
                <a:solidFill>
                  <a:schemeClr val="bg1"/>
                </a:solidFill>
                <a:latin typeface="Copperplate Gothic Light" pitchFamily="34" charset="0"/>
              </a:rPr>
              <a:t>sig</a:t>
            </a:r>
            <a:r>
              <a:rPr lang="en-US" i="1" baseline="-25000" dirty="0" smtClean="0">
                <a:solidFill>
                  <a:schemeClr val="bg1"/>
                </a:solidFill>
                <a:latin typeface="Copperplate Gothic Light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pperplate Gothic Light" pitchFamily="34" charset="0"/>
              </a:rPr>
              <a:t>; </a:t>
            </a:r>
          </a:p>
          <a:p>
            <a:r>
              <a:rPr lang="en-US" i="1" dirty="0" smtClean="0">
                <a:solidFill>
                  <a:schemeClr val="bg1"/>
                </a:solidFill>
                <a:latin typeface="Symbol" panose="05050102010706020507" pitchFamily="18" charset="2"/>
              </a:rPr>
              <a:t>n</a:t>
            </a:r>
            <a:r>
              <a:rPr lang="en-US" dirty="0" smtClean="0">
                <a:solidFill>
                  <a:schemeClr val="bg1"/>
                </a:solidFill>
                <a:latin typeface="Copperplate Gothic Light" pitchFamily="34" charset="0"/>
              </a:rPr>
              <a:t>‘s: no additional energy in EM </a:t>
            </a:r>
            <a:r>
              <a:rPr lang="en-US" dirty="0" err="1" smtClean="0">
                <a:solidFill>
                  <a:schemeClr val="bg1"/>
                </a:solidFill>
                <a:latin typeface="Copperplate Gothic Light" pitchFamily="34" charset="0"/>
              </a:rPr>
              <a:t>calorim</a:t>
            </a:r>
            <a:r>
              <a:rPr lang="en-US" dirty="0" smtClean="0">
                <a:solidFill>
                  <a:schemeClr val="bg1"/>
                </a:solidFill>
                <a:latin typeface="Copperplate Gothic Light" pitchFamily="34" charset="0"/>
              </a:rPr>
              <a:t>.; </a:t>
            </a:r>
          </a:p>
          <a:p>
            <a:r>
              <a:rPr lang="en-US" dirty="0" smtClean="0">
                <a:solidFill>
                  <a:schemeClr val="bg1"/>
                </a:solidFill>
                <a:latin typeface="Copperplate Gothic Light" pitchFamily="34" charset="0"/>
              </a:rPr>
              <a:t>signal at </a:t>
            </a:r>
            <a:r>
              <a:rPr lang="en-US" i="1" dirty="0" smtClean="0">
                <a:solidFill>
                  <a:schemeClr val="bg1"/>
                </a:solidFill>
                <a:latin typeface="Copperplate Gothic Light" pitchFamily="34" charset="0"/>
              </a:rPr>
              <a:t>E</a:t>
            </a:r>
            <a:r>
              <a:rPr lang="en-US" i="1" baseline="-25000" dirty="0" smtClean="0">
                <a:solidFill>
                  <a:schemeClr val="bg1"/>
                </a:solidFill>
                <a:latin typeface="Copperplate Gothic Light" pitchFamily="34" charset="0"/>
              </a:rPr>
              <a:t>ECL</a:t>
            </a:r>
            <a:r>
              <a:rPr lang="en-US" dirty="0" smtClean="0">
                <a:solidFill>
                  <a:schemeClr val="bg1"/>
                </a:solidFill>
                <a:latin typeface="Copperplate Gothic Light" pitchFamily="34" charset="0"/>
              </a:rPr>
              <a:t>~0;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latin typeface="Copperplate Gothic Light" pitchFamily="34" charset="0"/>
              </a:rPr>
              <a:t>reconstruction of </a:t>
            </a:r>
            <a:r>
              <a:rPr lang="en-US" i="1" dirty="0" smtClean="0">
                <a:solidFill>
                  <a:schemeClr val="bg1"/>
                </a:solidFill>
                <a:latin typeface="Copperplate Gothic Light" pitchFamily="34" charset="0"/>
              </a:rPr>
              <a:t>B </a:t>
            </a:r>
            <a:r>
              <a:rPr lang="en-US" dirty="0" smtClean="0">
                <a:solidFill>
                  <a:schemeClr val="bg1"/>
                </a:solidFill>
                <a:latin typeface="Copperplate Gothic Light" pitchFamily="34" charset="0"/>
              </a:rPr>
              <a:t>mesons with </a:t>
            </a:r>
          </a:p>
          <a:p>
            <a:r>
              <a:rPr lang="en-US" dirty="0" smtClean="0">
                <a:solidFill>
                  <a:schemeClr val="bg1"/>
                </a:solidFill>
                <a:latin typeface="Copperplate Gothic Light" pitchFamily="34" charset="0"/>
              </a:rPr>
              <a:t>invisible particles in final state;</a:t>
            </a:r>
          </a:p>
          <a:p>
            <a:r>
              <a:rPr lang="en-US" dirty="0" smtClean="0">
                <a:solidFill>
                  <a:schemeClr val="bg1"/>
                </a:solidFill>
                <a:latin typeface="Copperplate Gothic Light" pitchFamily="34" charset="0"/>
              </a:rPr>
              <a:t>FEI performed using MVA,</a:t>
            </a:r>
          </a:p>
          <a:p>
            <a:r>
              <a:rPr lang="en-US" i="1" dirty="0" err="1" smtClean="0">
                <a:solidFill>
                  <a:schemeClr val="bg1"/>
                </a:solidFill>
                <a:latin typeface="Symbol" pitchFamily="18" charset="2"/>
              </a:rPr>
              <a:t>e</a:t>
            </a:r>
            <a:r>
              <a:rPr lang="en-US" i="1" baseline="-25000" dirty="0" err="1" smtClean="0">
                <a:solidFill>
                  <a:schemeClr val="bg1"/>
                </a:solidFill>
                <a:latin typeface="Copperplate Gothic Light" pitchFamily="34" charset="0"/>
              </a:rPr>
              <a:t>had</a:t>
            </a:r>
            <a:r>
              <a:rPr lang="en-US" i="1" dirty="0" smtClean="0">
                <a:solidFill>
                  <a:schemeClr val="bg1"/>
                </a:solidFill>
                <a:latin typeface="Copperplate Gothic Light" pitchFamily="34" charset="0"/>
              </a:rPr>
              <a:t> ~ 0.4%, P</a:t>
            </a:r>
            <a:r>
              <a:rPr lang="en-US" i="1" baseline="-25000" dirty="0" smtClean="0">
                <a:solidFill>
                  <a:schemeClr val="bg1"/>
                </a:solidFill>
                <a:latin typeface="Copperplate Gothic Light" pitchFamily="34" charset="0"/>
              </a:rPr>
              <a:t>had</a:t>
            </a:r>
            <a:r>
              <a:rPr lang="en-US" i="1" dirty="0" smtClean="0">
                <a:solidFill>
                  <a:schemeClr val="bg1"/>
                </a:solidFill>
                <a:latin typeface="Copperplate Gothic Light" pitchFamily="34" charset="0"/>
              </a:rPr>
              <a:t>~40%</a:t>
            </a:r>
          </a:p>
          <a:p>
            <a:r>
              <a:rPr lang="en-US" i="1" dirty="0" err="1" smtClean="0">
                <a:solidFill>
                  <a:schemeClr val="bg1"/>
                </a:solidFill>
                <a:latin typeface="Symbol" pitchFamily="18" charset="2"/>
              </a:rPr>
              <a:t>e</a:t>
            </a:r>
            <a:r>
              <a:rPr lang="en-US" i="1" baseline="-25000" dirty="0" err="1" smtClean="0">
                <a:solidFill>
                  <a:schemeClr val="bg1"/>
                </a:solidFill>
                <a:latin typeface="Copperplate Gothic Light" pitchFamily="34" charset="0"/>
              </a:rPr>
              <a:t>sl</a:t>
            </a:r>
            <a:r>
              <a:rPr lang="en-US" i="1" dirty="0" smtClean="0">
                <a:solidFill>
                  <a:schemeClr val="bg1"/>
                </a:solidFill>
                <a:latin typeface="Copperplate Gothic Light" pitchFamily="34" charset="0"/>
              </a:rPr>
              <a:t>~ 2x </a:t>
            </a:r>
            <a:r>
              <a:rPr lang="en-US" i="1" dirty="0" err="1" smtClean="0">
                <a:solidFill>
                  <a:schemeClr val="bg1"/>
                </a:solidFill>
                <a:latin typeface="Symbol" pitchFamily="18" charset="2"/>
              </a:rPr>
              <a:t>e</a:t>
            </a:r>
            <a:r>
              <a:rPr lang="en-US" i="1" baseline="-25000" dirty="0" err="1" smtClean="0">
                <a:solidFill>
                  <a:schemeClr val="bg1"/>
                </a:solidFill>
                <a:latin typeface="Copperplate Gothic Light" pitchFamily="34" charset="0"/>
              </a:rPr>
              <a:t>had</a:t>
            </a:r>
            <a:r>
              <a:rPr lang="en-US" i="1" baseline="-25000" dirty="0" smtClean="0">
                <a:solidFill>
                  <a:schemeClr val="bg1"/>
                </a:solidFill>
                <a:latin typeface="Copperplate Gothic Light" pitchFamily="34" charset="0"/>
              </a:rPr>
              <a:t> </a:t>
            </a:r>
            <a:r>
              <a:rPr lang="en-US" i="1" dirty="0" smtClean="0">
                <a:solidFill>
                  <a:schemeClr val="bg1"/>
                </a:solidFill>
                <a:latin typeface="Copperplate Gothic Light" pitchFamily="34" charset="0"/>
              </a:rPr>
              <a:t>, P</a:t>
            </a:r>
            <a:r>
              <a:rPr lang="en-US" i="1" baseline="-25000" dirty="0" smtClean="0">
                <a:solidFill>
                  <a:schemeClr val="bg1"/>
                </a:solidFill>
                <a:latin typeface="Copperplate Gothic Light" pitchFamily="34" charset="0"/>
              </a:rPr>
              <a:t>sl</a:t>
            </a:r>
            <a:r>
              <a:rPr lang="en-US" i="1" dirty="0" smtClean="0">
                <a:solidFill>
                  <a:schemeClr val="bg1"/>
                </a:solidFill>
                <a:latin typeface="Copperplate Gothic Light" pitchFamily="34" charset="0"/>
              </a:rPr>
              <a:t>~0.5 </a:t>
            </a:r>
            <a:r>
              <a:rPr lang="en-US" i="1" dirty="0" err="1" smtClean="0">
                <a:solidFill>
                  <a:schemeClr val="bg1"/>
                </a:solidFill>
                <a:latin typeface="Copperplate Gothic Light" pitchFamily="34" charset="0"/>
              </a:rPr>
              <a:t>xP</a:t>
            </a:r>
            <a:r>
              <a:rPr lang="en-US" i="1" baseline="-25000" dirty="0" err="1" smtClean="0">
                <a:solidFill>
                  <a:schemeClr val="bg1"/>
                </a:solidFill>
                <a:latin typeface="Copperplate Gothic Light" pitchFamily="34" charset="0"/>
              </a:rPr>
              <a:t>had</a:t>
            </a:r>
            <a:endParaRPr lang="en-US" i="1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18" y="4132372"/>
            <a:ext cx="2792308" cy="223138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12235" y="4546700"/>
            <a:ext cx="31656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solidFill>
                  <a:schemeClr val="bg1"/>
                </a:solidFill>
                <a:latin typeface="Symbol" pitchFamily="18" charset="2"/>
              </a:rPr>
              <a:t>e</a:t>
            </a:r>
            <a:r>
              <a:rPr lang="en-US" sz="1600" i="1" baseline="-25000" dirty="0" err="1" smtClean="0">
                <a:solidFill>
                  <a:schemeClr val="bg1"/>
                </a:solidFill>
                <a:latin typeface="Copperplate Gothic Light" pitchFamily="34" charset="0"/>
              </a:rPr>
              <a:t>had</a:t>
            </a:r>
            <a:r>
              <a:rPr lang="en-US" sz="1600" i="1" dirty="0" smtClean="0">
                <a:solidFill>
                  <a:schemeClr val="bg1"/>
                </a:solidFill>
                <a:latin typeface="Copperplate Gothic Light" pitchFamily="34" charset="0"/>
              </a:rPr>
              <a:t> =</a:t>
            </a:r>
            <a:r>
              <a:rPr lang="en-US" sz="1600" i="1" dirty="0" err="1" smtClean="0">
                <a:solidFill>
                  <a:schemeClr val="bg1"/>
                </a:solidFill>
                <a:latin typeface="Copperplate Gothic Light" pitchFamily="34" charset="0"/>
              </a:rPr>
              <a:t>N</a:t>
            </a:r>
            <a:r>
              <a:rPr lang="en-US" sz="1600" i="1" baseline="-25000" dirty="0" err="1" smtClean="0">
                <a:solidFill>
                  <a:schemeClr val="bg1"/>
                </a:solidFill>
                <a:latin typeface="Copperplate Gothic Light" pitchFamily="34" charset="0"/>
              </a:rPr>
              <a:t>b</a:t>
            </a:r>
            <a:r>
              <a:rPr lang="en-US" sz="1600" i="1" baseline="30000" dirty="0" err="1" smtClean="0">
                <a:solidFill>
                  <a:schemeClr val="bg1"/>
                </a:solidFill>
                <a:latin typeface="Copperplate Gothic Light" pitchFamily="34" charset="0"/>
              </a:rPr>
              <a:t>rec</a:t>
            </a:r>
            <a:r>
              <a:rPr lang="en-US" sz="1600" i="1" dirty="0" smtClean="0">
                <a:solidFill>
                  <a:schemeClr val="bg1"/>
                </a:solidFill>
                <a:latin typeface="Copperplate Gothic Light" pitchFamily="34" charset="0"/>
              </a:rPr>
              <a:t>/N</a:t>
            </a:r>
            <a:r>
              <a:rPr lang="en-US" sz="1600" i="1" baseline="-25000" dirty="0" smtClean="0">
                <a:solidFill>
                  <a:schemeClr val="bg1"/>
                </a:solidFill>
                <a:latin typeface="Copperplate Gothic Light" pitchFamily="34" charset="0"/>
              </a:rPr>
              <a:t>BB</a:t>
            </a:r>
            <a:endParaRPr lang="en-US" sz="1600" i="1" dirty="0" smtClean="0">
              <a:solidFill>
                <a:schemeClr val="bg1"/>
              </a:solidFill>
              <a:latin typeface="Copperplate Gothic Light" pitchFamily="34" charset="0"/>
            </a:endParaRPr>
          </a:p>
          <a:p>
            <a:r>
              <a:rPr lang="en-US" sz="1600" i="1" dirty="0" err="1" smtClean="0">
                <a:solidFill>
                  <a:schemeClr val="bg1"/>
                </a:solidFill>
                <a:latin typeface="Copperplate Gothic Light" pitchFamily="34" charset="0"/>
              </a:rPr>
              <a:t>P</a:t>
            </a:r>
            <a:r>
              <a:rPr lang="en-US" sz="1600" i="1" baseline="-25000" dirty="0" err="1" smtClean="0">
                <a:solidFill>
                  <a:schemeClr val="bg1"/>
                </a:solidFill>
                <a:latin typeface="Copperplate Gothic Light" pitchFamily="34" charset="0"/>
              </a:rPr>
              <a:t>had</a:t>
            </a:r>
            <a:r>
              <a:rPr lang="en-US" sz="1600" i="1" dirty="0" smtClean="0">
                <a:solidFill>
                  <a:schemeClr val="bg1"/>
                </a:solidFill>
                <a:latin typeface="Copperplate Gothic Light" pitchFamily="34" charset="0"/>
              </a:rPr>
              <a:t>=</a:t>
            </a:r>
            <a:r>
              <a:rPr lang="en-US" sz="1600" i="1" dirty="0" err="1" smtClean="0">
                <a:solidFill>
                  <a:schemeClr val="bg1"/>
                </a:solidFill>
                <a:latin typeface="Copperplate Gothic Light" pitchFamily="34" charset="0"/>
              </a:rPr>
              <a:t>N</a:t>
            </a:r>
            <a:r>
              <a:rPr lang="en-US" sz="1600" i="1" baseline="-25000" dirty="0" err="1" smtClean="0">
                <a:solidFill>
                  <a:schemeClr val="bg1"/>
                </a:solidFill>
                <a:latin typeface="Copperplate Gothic Light" pitchFamily="34" charset="0"/>
              </a:rPr>
              <a:t>b</a:t>
            </a:r>
            <a:r>
              <a:rPr lang="en-US" sz="1600" i="1" baseline="30000" dirty="0" err="1" smtClean="0">
                <a:solidFill>
                  <a:schemeClr val="bg1"/>
                </a:solidFill>
                <a:latin typeface="Copperplate Gothic Light" pitchFamily="34" charset="0"/>
              </a:rPr>
              <a:t>sig</a:t>
            </a:r>
            <a:r>
              <a:rPr lang="en-US" sz="1600" i="1" dirty="0" smtClean="0">
                <a:solidFill>
                  <a:schemeClr val="bg1"/>
                </a:solidFill>
                <a:latin typeface="Copperplate Gothic Light" pitchFamily="34" charset="0"/>
              </a:rPr>
              <a:t>/(</a:t>
            </a:r>
            <a:r>
              <a:rPr lang="en-US" sz="1600" i="1" dirty="0" err="1" smtClean="0">
                <a:solidFill>
                  <a:schemeClr val="bg1"/>
                </a:solidFill>
                <a:latin typeface="Copperplate Gothic Light" pitchFamily="34" charset="0"/>
              </a:rPr>
              <a:t>N</a:t>
            </a:r>
            <a:r>
              <a:rPr lang="en-US" sz="1600" i="1" baseline="-25000" dirty="0" err="1" smtClean="0">
                <a:solidFill>
                  <a:schemeClr val="bg1"/>
                </a:solidFill>
                <a:latin typeface="Copperplate Gothic Light" pitchFamily="34" charset="0"/>
              </a:rPr>
              <a:t>b</a:t>
            </a:r>
            <a:r>
              <a:rPr lang="en-US" sz="1600" i="1" baseline="30000" dirty="0" err="1" smtClean="0">
                <a:solidFill>
                  <a:schemeClr val="bg1"/>
                </a:solidFill>
                <a:latin typeface="Copperplate Gothic Light" pitchFamily="34" charset="0"/>
              </a:rPr>
              <a:t>sig</a:t>
            </a:r>
            <a:r>
              <a:rPr lang="en-US" sz="1600" i="1" dirty="0" smtClean="0">
                <a:solidFill>
                  <a:schemeClr val="bg1"/>
                </a:solidFill>
                <a:latin typeface="Copperplate Gothic Light" pitchFamily="34" charset="0"/>
              </a:rPr>
              <a:t>+ </a:t>
            </a:r>
            <a:r>
              <a:rPr lang="en-US" sz="1600" i="1" dirty="0" err="1" smtClean="0">
                <a:solidFill>
                  <a:schemeClr val="bg1"/>
                </a:solidFill>
                <a:latin typeface="Copperplate Gothic Light" pitchFamily="34" charset="0"/>
              </a:rPr>
              <a:t>N</a:t>
            </a:r>
            <a:r>
              <a:rPr lang="en-US" sz="1600" i="1" baseline="-25000" dirty="0" err="1" smtClean="0">
                <a:solidFill>
                  <a:schemeClr val="bg1"/>
                </a:solidFill>
                <a:latin typeface="Copperplate Gothic Light" pitchFamily="34" charset="0"/>
              </a:rPr>
              <a:t>b</a:t>
            </a:r>
            <a:r>
              <a:rPr lang="en-US" sz="1600" i="1" baseline="30000" dirty="0" err="1" smtClean="0">
                <a:solidFill>
                  <a:schemeClr val="bg1"/>
                </a:solidFill>
                <a:latin typeface="Copperplate Gothic Light" pitchFamily="34" charset="0"/>
              </a:rPr>
              <a:t>bkg</a:t>
            </a:r>
            <a:r>
              <a:rPr lang="en-US" sz="1600" i="1" dirty="0" smtClean="0">
                <a:solidFill>
                  <a:schemeClr val="bg1"/>
                </a:solidFill>
                <a:latin typeface="Copperplate Gothic Light" pitchFamily="34" charset="0"/>
              </a:rPr>
              <a:t>)</a:t>
            </a:r>
            <a:endParaRPr lang="sl-SI" sz="1600" i="1" dirty="0" smtClean="0">
              <a:solidFill>
                <a:schemeClr val="bg1"/>
              </a:solidFill>
              <a:latin typeface="Copperplate Gothic Light" pitchFamily="34" charset="0"/>
            </a:endParaRPr>
          </a:p>
          <a:p>
            <a:endParaRPr lang="sl-SI" sz="1600" i="1" dirty="0" smtClean="0">
              <a:solidFill>
                <a:schemeClr val="bg1"/>
              </a:solidFill>
              <a:latin typeface="Copperplate Gothic Light" pitchFamily="34" charset="0"/>
            </a:endParaRPr>
          </a:p>
          <a:p>
            <a:r>
              <a:rPr lang="en-US" sz="1400" i="1" dirty="0" smtClean="0">
                <a:solidFill>
                  <a:schemeClr val="bg1"/>
                </a:solidFill>
                <a:latin typeface="Copperplate Gothic Light" pitchFamily="34" charset="0"/>
                <a:sym typeface="Symbol" panose="05050102010706020507" pitchFamily="18" charset="2"/>
              </a:rPr>
              <a:t></a:t>
            </a:r>
            <a:r>
              <a:rPr lang="sl-SI" sz="1400" i="1" dirty="0" smtClean="0">
                <a:solidFill>
                  <a:schemeClr val="bg1"/>
                </a:solidFill>
                <a:latin typeface="Copperplate Gothic Light" pitchFamily="34" charset="0"/>
                <a:sym typeface="Symbol" panose="05050102010706020507" pitchFamily="18" charset="2"/>
              </a:rPr>
              <a:t>(</a:t>
            </a:r>
            <a:r>
              <a:rPr lang="sl-SI" sz="1400" i="1" dirty="0" err="1" smtClean="0">
                <a:solidFill>
                  <a:schemeClr val="bg1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e</a:t>
            </a:r>
            <a:r>
              <a:rPr lang="sl-SI" sz="1400" i="1" dirty="0" err="1" smtClean="0">
                <a:solidFill>
                  <a:schemeClr val="bg1"/>
                </a:solidFill>
                <a:latin typeface="Copperplate Gothic Light" pitchFamily="34" charset="0"/>
                <a:sym typeface="Symbol" panose="05050102010706020507" pitchFamily="18" charset="2"/>
              </a:rPr>
              <a:t>P</a:t>
            </a:r>
            <a:r>
              <a:rPr lang="sl-SI" sz="1400" i="1" dirty="0" smtClean="0">
                <a:solidFill>
                  <a:schemeClr val="bg1"/>
                </a:solidFill>
                <a:latin typeface="Copperplate Gothic Light" pitchFamily="34" charset="0"/>
                <a:sym typeface="Symbol" panose="05050102010706020507" pitchFamily="18" charset="2"/>
              </a:rPr>
              <a:t>) </a:t>
            </a:r>
            <a:r>
              <a:rPr lang="sl-SI" sz="1400" dirty="0" err="1" smtClean="0">
                <a:solidFill>
                  <a:schemeClr val="bg1"/>
                </a:solidFill>
                <a:latin typeface="Copperplate Gothic Light" pitchFamily="34" charset="0"/>
                <a:sym typeface="Symbol" panose="05050102010706020507" pitchFamily="18" charset="2"/>
              </a:rPr>
              <a:t>drops</a:t>
            </a:r>
            <a:r>
              <a:rPr lang="sl-SI" sz="1400" dirty="0" smtClean="0">
                <a:solidFill>
                  <a:schemeClr val="bg1"/>
                </a:solidFill>
                <a:latin typeface="Copperplate Gothic Light" pitchFamily="34" charset="0"/>
                <a:sym typeface="Symbol" panose="05050102010706020507" pitchFamily="18" charset="2"/>
              </a:rPr>
              <a:t> </a:t>
            </a:r>
            <a:r>
              <a:rPr lang="sl-SI" sz="1400" dirty="0" err="1" smtClean="0">
                <a:solidFill>
                  <a:schemeClr val="bg1"/>
                </a:solidFill>
                <a:latin typeface="Copperplate Gothic Light" pitchFamily="34" charset="0"/>
                <a:sym typeface="Symbol" panose="05050102010706020507" pitchFamily="18" charset="2"/>
              </a:rPr>
              <a:t>by</a:t>
            </a:r>
            <a:r>
              <a:rPr lang="sl-SI" sz="1400" dirty="0" smtClean="0">
                <a:solidFill>
                  <a:schemeClr val="bg1"/>
                </a:solidFill>
                <a:latin typeface="Copperplate Gothic Light" pitchFamily="34" charset="0"/>
                <a:sym typeface="Symbol" panose="05050102010706020507" pitchFamily="18" charset="2"/>
              </a:rPr>
              <a:t> a </a:t>
            </a:r>
            <a:r>
              <a:rPr lang="sl-SI" sz="1400" dirty="0" err="1" smtClean="0">
                <a:solidFill>
                  <a:schemeClr val="bg1"/>
                </a:solidFill>
                <a:latin typeface="Copperplate Gothic Light" pitchFamily="34" charset="0"/>
                <a:sym typeface="Symbol" panose="05050102010706020507" pitchFamily="18" charset="2"/>
              </a:rPr>
              <a:t>factor</a:t>
            </a:r>
            <a:r>
              <a:rPr lang="sl-SI" sz="1400" dirty="0" smtClean="0">
                <a:solidFill>
                  <a:schemeClr val="bg1"/>
                </a:solidFill>
                <a:latin typeface="Copperplate Gothic Light" pitchFamily="34" charset="0"/>
                <a:sym typeface="Symbol" panose="05050102010706020507" pitchFamily="18" charset="2"/>
              </a:rPr>
              <a:t> </a:t>
            </a:r>
            <a:r>
              <a:rPr lang="sl-SI" sz="1400" dirty="0" err="1" smtClean="0">
                <a:solidFill>
                  <a:schemeClr val="bg1"/>
                </a:solidFill>
                <a:latin typeface="Copperplate Gothic Light" pitchFamily="34" charset="0"/>
                <a:sym typeface="Symbol" panose="05050102010706020507" pitchFamily="18" charset="2"/>
              </a:rPr>
              <a:t>of</a:t>
            </a:r>
            <a:r>
              <a:rPr lang="sl-SI" sz="1400" dirty="0" smtClean="0">
                <a:solidFill>
                  <a:schemeClr val="bg1"/>
                </a:solidFill>
                <a:latin typeface="Copperplate Gothic Light" pitchFamily="34" charset="0"/>
                <a:sym typeface="Symbol" panose="05050102010706020507" pitchFamily="18" charset="2"/>
              </a:rPr>
              <a:t> </a:t>
            </a:r>
          </a:p>
          <a:p>
            <a:r>
              <a:rPr lang="sl-SI" sz="1400" dirty="0" smtClean="0">
                <a:solidFill>
                  <a:schemeClr val="bg1"/>
                </a:solidFill>
                <a:latin typeface="Copperplate Gothic Light" pitchFamily="34" charset="0"/>
                <a:sym typeface="Symbol" panose="05050102010706020507" pitchFamily="18" charset="2"/>
              </a:rPr>
              <a:t>0.5-0.8 </a:t>
            </a:r>
            <a:r>
              <a:rPr lang="sl-SI" sz="1400" dirty="0" err="1" smtClean="0">
                <a:solidFill>
                  <a:schemeClr val="bg1"/>
                </a:solidFill>
                <a:latin typeface="Copperplate Gothic Light" pitchFamily="34" charset="0"/>
                <a:sym typeface="Symbol" panose="05050102010706020507" pitchFamily="18" charset="2"/>
              </a:rPr>
              <a:t>for</a:t>
            </a:r>
            <a:r>
              <a:rPr lang="sl-SI" sz="1400" dirty="0" smtClean="0">
                <a:solidFill>
                  <a:schemeClr val="bg1"/>
                </a:solidFill>
                <a:latin typeface="Copperplate Gothic Light" pitchFamily="34" charset="0"/>
                <a:sym typeface="Symbol" panose="05050102010706020507" pitchFamily="18" charset="2"/>
              </a:rPr>
              <a:t> </a:t>
            </a:r>
            <a:r>
              <a:rPr lang="sl-SI" sz="1400" dirty="0" err="1" smtClean="0">
                <a:solidFill>
                  <a:schemeClr val="bg1"/>
                </a:solidFill>
                <a:latin typeface="Copperplate Gothic Light" pitchFamily="34" charset="0"/>
                <a:sym typeface="Symbol" panose="05050102010706020507" pitchFamily="18" charset="2"/>
              </a:rPr>
              <a:t>each</a:t>
            </a:r>
            <a:r>
              <a:rPr lang="sl-SI" sz="1400" dirty="0" smtClean="0">
                <a:solidFill>
                  <a:schemeClr val="bg1"/>
                </a:solidFill>
                <a:latin typeface="Copperplate Gothic Light" pitchFamily="34" charset="0"/>
                <a:sym typeface="Symbol" panose="05050102010706020507" pitchFamily="18" charset="2"/>
              </a:rPr>
              <a:t> </a:t>
            </a:r>
            <a:r>
              <a:rPr lang="sl-SI" sz="1400" dirty="0" err="1" smtClean="0">
                <a:solidFill>
                  <a:schemeClr val="bg1"/>
                </a:solidFill>
                <a:latin typeface="Copperplate Gothic Light" pitchFamily="34" charset="0"/>
                <a:sym typeface="Symbol" panose="05050102010706020507" pitchFamily="18" charset="2"/>
              </a:rPr>
              <a:t>level</a:t>
            </a:r>
            <a:r>
              <a:rPr lang="sl-SI" sz="1400" dirty="0" smtClean="0">
                <a:solidFill>
                  <a:schemeClr val="bg1"/>
                </a:solidFill>
                <a:latin typeface="Copperplate Gothic Light" pitchFamily="34" charset="0"/>
                <a:sym typeface="Symbol" panose="05050102010706020507" pitchFamily="18" charset="2"/>
              </a:rPr>
              <a:t> </a:t>
            </a:r>
            <a:r>
              <a:rPr lang="sl-SI" sz="1400" dirty="0" err="1" smtClean="0">
                <a:solidFill>
                  <a:schemeClr val="bg1"/>
                </a:solidFill>
                <a:latin typeface="Copperplate Gothic Light" pitchFamily="34" charset="0"/>
                <a:sym typeface="Symbol" panose="05050102010706020507" pitchFamily="18" charset="2"/>
              </a:rPr>
              <a:t>of</a:t>
            </a:r>
            <a:r>
              <a:rPr lang="sl-SI" sz="1400" dirty="0" smtClean="0">
                <a:solidFill>
                  <a:schemeClr val="bg1"/>
                </a:solidFill>
                <a:latin typeface="Copperplate Gothic Light" pitchFamily="34" charset="0"/>
                <a:sym typeface="Symbol" panose="05050102010706020507" pitchFamily="18" charset="2"/>
              </a:rPr>
              <a:t> </a:t>
            </a:r>
            <a:r>
              <a:rPr lang="sl-SI" sz="1400" dirty="0" err="1" smtClean="0">
                <a:solidFill>
                  <a:schemeClr val="bg1"/>
                </a:solidFill>
                <a:latin typeface="Copperplate Gothic Light" pitchFamily="34" charset="0"/>
                <a:sym typeface="Symbol" panose="05050102010706020507" pitchFamily="18" charset="2"/>
              </a:rPr>
              <a:t>beam</a:t>
            </a:r>
            <a:r>
              <a:rPr lang="sl-SI" sz="1400" dirty="0" smtClean="0">
                <a:solidFill>
                  <a:schemeClr val="bg1"/>
                </a:solidFill>
                <a:latin typeface="Copperplate Gothic Light" pitchFamily="34" charset="0"/>
                <a:sym typeface="Symbol" panose="05050102010706020507" pitchFamily="18" charset="2"/>
              </a:rPr>
              <a:t> </a:t>
            </a:r>
          </a:p>
          <a:p>
            <a:r>
              <a:rPr lang="sl-SI" sz="1400" dirty="0" err="1" smtClean="0">
                <a:solidFill>
                  <a:schemeClr val="bg1"/>
                </a:solidFill>
                <a:latin typeface="Copperplate Gothic Light" pitchFamily="34" charset="0"/>
                <a:sym typeface="Symbol" panose="05050102010706020507" pitchFamily="18" charset="2"/>
              </a:rPr>
              <a:t>bkg</a:t>
            </a:r>
            <a:r>
              <a:rPr lang="sl-SI" sz="1400" dirty="0" smtClean="0">
                <a:solidFill>
                  <a:schemeClr val="bg1"/>
                </a:solidFill>
                <a:latin typeface="Copperplate Gothic Light" pitchFamily="34" charset="0"/>
                <a:sym typeface="Symbol" panose="05050102010706020507" pitchFamily="18" charset="2"/>
              </a:rPr>
              <a:t>.</a:t>
            </a:r>
            <a:endParaRPr lang="en-US" sz="1400" dirty="0" smtClean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932" y="5954477"/>
            <a:ext cx="2374928" cy="4120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276" y="716360"/>
            <a:ext cx="4391025" cy="4333875"/>
          </a:xfrm>
          <a:prstGeom prst="rect">
            <a:avLst/>
          </a:prstGeom>
        </p:spPr>
      </p:pic>
      <p:sp>
        <p:nvSpPr>
          <p:cNvPr id="22" name="Freeform 21"/>
          <p:cNvSpPr/>
          <p:nvPr/>
        </p:nvSpPr>
        <p:spPr bwMode="auto">
          <a:xfrm>
            <a:off x="6810742" y="718406"/>
            <a:ext cx="1181821" cy="2169765"/>
          </a:xfrm>
          <a:custGeom>
            <a:avLst/>
            <a:gdLst>
              <a:gd name="connsiteX0" fmla="*/ 0 w 1181821"/>
              <a:gd name="connsiteY0" fmla="*/ 2162175 h 2169765"/>
              <a:gd name="connsiteX1" fmla="*/ 180975 w 1181821"/>
              <a:gd name="connsiteY1" fmla="*/ 2166937 h 2169765"/>
              <a:gd name="connsiteX2" fmla="*/ 381000 w 1181821"/>
              <a:gd name="connsiteY2" fmla="*/ 2124075 h 2169765"/>
              <a:gd name="connsiteX3" fmla="*/ 585787 w 1181821"/>
              <a:gd name="connsiteY3" fmla="*/ 2047875 h 2169765"/>
              <a:gd name="connsiteX4" fmla="*/ 781050 w 1181821"/>
              <a:gd name="connsiteY4" fmla="*/ 1914525 h 2169765"/>
              <a:gd name="connsiteX5" fmla="*/ 952500 w 1181821"/>
              <a:gd name="connsiteY5" fmla="*/ 1743075 h 2169765"/>
              <a:gd name="connsiteX6" fmla="*/ 1062037 w 1181821"/>
              <a:gd name="connsiteY6" fmla="*/ 1562100 h 2169765"/>
              <a:gd name="connsiteX7" fmla="*/ 1147762 w 1181821"/>
              <a:gd name="connsiteY7" fmla="*/ 1328737 h 2169765"/>
              <a:gd name="connsiteX8" fmla="*/ 1176337 w 1181821"/>
              <a:gd name="connsiteY8" fmla="*/ 1181100 h 2169765"/>
              <a:gd name="connsiteX9" fmla="*/ 1181100 w 1181821"/>
              <a:gd name="connsiteY9" fmla="*/ 1014412 h 2169765"/>
              <a:gd name="connsiteX10" fmla="*/ 1166812 w 1181821"/>
              <a:gd name="connsiteY10" fmla="*/ 866775 h 2169765"/>
              <a:gd name="connsiteX11" fmla="*/ 1128712 w 1181821"/>
              <a:gd name="connsiteY11" fmla="*/ 728662 h 2169765"/>
              <a:gd name="connsiteX12" fmla="*/ 1066800 w 1181821"/>
              <a:gd name="connsiteY12" fmla="*/ 576262 h 2169765"/>
              <a:gd name="connsiteX13" fmla="*/ 938212 w 1181821"/>
              <a:gd name="connsiteY13" fmla="*/ 381000 h 2169765"/>
              <a:gd name="connsiteX14" fmla="*/ 771525 w 1181821"/>
              <a:gd name="connsiteY14" fmla="*/ 147637 h 2169765"/>
              <a:gd name="connsiteX15" fmla="*/ 642937 w 1181821"/>
              <a:gd name="connsiteY15" fmla="*/ 0 h 2169765"/>
              <a:gd name="connsiteX16" fmla="*/ 642937 w 1181821"/>
              <a:gd name="connsiteY16" fmla="*/ 0 h 2169765"/>
              <a:gd name="connsiteX17" fmla="*/ 642937 w 1181821"/>
              <a:gd name="connsiteY17" fmla="*/ 0 h 216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1821" h="2169765">
                <a:moveTo>
                  <a:pt x="0" y="2162175"/>
                </a:moveTo>
                <a:cubicBezTo>
                  <a:pt x="58737" y="2167731"/>
                  <a:pt x="117475" y="2173287"/>
                  <a:pt x="180975" y="2166937"/>
                </a:cubicBezTo>
                <a:cubicBezTo>
                  <a:pt x="244475" y="2160587"/>
                  <a:pt x="313531" y="2143919"/>
                  <a:pt x="381000" y="2124075"/>
                </a:cubicBezTo>
                <a:cubicBezTo>
                  <a:pt x="448469" y="2104231"/>
                  <a:pt x="519112" y="2082800"/>
                  <a:pt x="585787" y="2047875"/>
                </a:cubicBezTo>
                <a:cubicBezTo>
                  <a:pt x="652462" y="2012950"/>
                  <a:pt x="719931" y="1965325"/>
                  <a:pt x="781050" y="1914525"/>
                </a:cubicBezTo>
                <a:cubicBezTo>
                  <a:pt x="842169" y="1863725"/>
                  <a:pt x="905669" y="1801812"/>
                  <a:pt x="952500" y="1743075"/>
                </a:cubicBezTo>
                <a:cubicBezTo>
                  <a:pt x="999331" y="1684338"/>
                  <a:pt x="1029493" y="1631156"/>
                  <a:pt x="1062037" y="1562100"/>
                </a:cubicBezTo>
                <a:cubicBezTo>
                  <a:pt x="1094581" y="1493044"/>
                  <a:pt x="1128712" y="1392237"/>
                  <a:pt x="1147762" y="1328737"/>
                </a:cubicBezTo>
                <a:cubicBezTo>
                  <a:pt x="1166812" y="1265237"/>
                  <a:pt x="1170781" y="1233487"/>
                  <a:pt x="1176337" y="1181100"/>
                </a:cubicBezTo>
                <a:cubicBezTo>
                  <a:pt x="1181893" y="1128712"/>
                  <a:pt x="1182687" y="1066799"/>
                  <a:pt x="1181100" y="1014412"/>
                </a:cubicBezTo>
                <a:cubicBezTo>
                  <a:pt x="1179513" y="962025"/>
                  <a:pt x="1175543" y="914400"/>
                  <a:pt x="1166812" y="866775"/>
                </a:cubicBezTo>
                <a:cubicBezTo>
                  <a:pt x="1158081" y="819150"/>
                  <a:pt x="1145381" y="777081"/>
                  <a:pt x="1128712" y="728662"/>
                </a:cubicBezTo>
                <a:cubicBezTo>
                  <a:pt x="1112043" y="680243"/>
                  <a:pt x="1098550" y="634206"/>
                  <a:pt x="1066800" y="576262"/>
                </a:cubicBezTo>
                <a:cubicBezTo>
                  <a:pt x="1035050" y="518318"/>
                  <a:pt x="987425" y="452437"/>
                  <a:pt x="938212" y="381000"/>
                </a:cubicBezTo>
                <a:cubicBezTo>
                  <a:pt x="889000" y="309562"/>
                  <a:pt x="820737" y="211137"/>
                  <a:pt x="771525" y="147637"/>
                </a:cubicBezTo>
                <a:cubicBezTo>
                  <a:pt x="722313" y="84137"/>
                  <a:pt x="642937" y="0"/>
                  <a:pt x="642937" y="0"/>
                </a:cubicBezTo>
                <a:lnTo>
                  <a:pt x="642937" y="0"/>
                </a:lnTo>
                <a:lnTo>
                  <a:pt x="642937" y="0"/>
                </a:lnTo>
              </a:path>
            </a:pathLst>
          </a:cu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 bwMode="auto">
          <a:xfrm>
            <a:off x="6815504" y="2899631"/>
            <a:ext cx="2181225" cy="778618"/>
          </a:xfrm>
          <a:custGeom>
            <a:avLst/>
            <a:gdLst>
              <a:gd name="connsiteX0" fmla="*/ 0 w 2181225"/>
              <a:gd name="connsiteY0" fmla="*/ 0 h 778618"/>
              <a:gd name="connsiteX1" fmla="*/ 80963 w 2181225"/>
              <a:gd name="connsiteY1" fmla="*/ 95250 h 778618"/>
              <a:gd name="connsiteX2" fmla="*/ 219075 w 2181225"/>
              <a:gd name="connsiteY2" fmla="*/ 252412 h 778618"/>
              <a:gd name="connsiteX3" fmla="*/ 347663 w 2181225"/>
              <a:gd name="connsiteY3" fmla="*/ 361950 h 778618"/>
              <a:gd name="connsiteX4" fmla="*/ 504825 w 2181225"/>
              <a:gd name="connsiteY4" fmla="*/ 471487 h 778618"/>
              <a:gd name="connsiteX5" fmla="*/ 785813 w 2181225"/>
              <a:gd name="connsiteY5" fmla="*/ 628650 h 778618"/>
              <a:gd name="connsiteX6" fmla="*/ 1095375 w 2181225"/>
              <a:gd name="connsiteY6" fmla="*/ 728662 h 778618"/>
              <a:gd name="connsiteX7" fmla="*/ 1376363 w 2181225"/>
              <a:gd name="connsiteY7" fmla="*/ 771525 h 778618"/>
              <a:gd name="connsiteX8" fmla="*/ 1600200 w 2181225"/>
              <a:gd name="connsiteY8" fmla="*/ 776287 h 778618"/>
              <a:gd name="connsiteX9" fmla="*/ 1857375 w 2181225"/>
              <a:gd name="connsiteY9" fmla="*/ 747712 h 778618"/>
              <a:gd name="connsiteX10" fmla="*/ 2066925 w 2181225"/>
              <a:gd name="connsiteY10" fmla="*/ 714375 h 778618"/>
              <a:gd name="connsiteX11" fmla="*/ 2181225 w 2181225"/>
              <a:gd name="connsiteY11" fmla="*/ 690562 h 77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81225" h="778618">
                <a:moveTo>
                  <a:pt x="0" y="0"/>
                </a:moveTo>
                <a:cubicBezTo>
                  <a:pt x="22622" y="26590"/>
                  <a:pt x="44451" y="53181"/>
                  <a:pt x="80963" y="95250"/>
                </a:cubicBezTo>
                <a:cubicBezTo>
                  <a:pt x="117475" y="137319"/>
                  <a:pt x="174625" y="207962"/>
                  <a:pt x="219075" y="252412"/>
                </a:cubicBezTo>
                <a:cubicBezTo>
                  <a:pt x="263525" y="296862"/>
                  <a:pt x="300038" y="325438"/>
                  <a:pt x="347663" y="361950"/>
                </a:cubicBezTo>
                <a:cubicBezTo>
                  <a:pt x="395288" y="398463"/>
                  <a:pt x="431800" y="427037"/>
                  <a:pt x="504825" y="471487"/>
                </a:cubicBezTo>
                <a:cubicBezTo>
                  <a:pt x="577850" y="515937"/>
                  <a:pt x="687388" y="585787"/>
                  <a:pt x="785813" y="628650"/>
                </a:cubicBezTo>
                <a:cubicBezTo>
                  <a:pt x="884238" y="671513"/>
                  <a:pt x="996950" y="704850"/>
                  <a:pt x="1095375" y="728662"/>
                </a:cubicBezTo>
                <a:cubicBezTo>
                  <a:pt x="1193800" y="752475"/>
                  <a:pt x="1292226" y="763588"/>
                  <a:pt x="1376363" y="771525"/>
                </a:cubicBezTo>
                <a:cubicBezTo>
                  <a:pt x="1460501" y="779463"/>
                  <a:pt x="1520031" y="780256"/>
                  <a:pt x="1600200" y="776287"/>
                </a:cubicBezTo>
                <a:cubicBezTo>
                  <a:pt x="1680369" y="772318"/>
                  <a:pt x="1779588" y="758031"/>
                  <a:pt x="1857375" y="747712"/>
                </a:cubicBezTo>
                <a:cubicBezTo>
                  <a:pt x="1935163" y="737393"/>
                  <a:pt x="2012950" y="723900"/>
                  <a:pt x="2066925" y="714375"/>
                </a:cubicBezTo>
                <a:cubicBezTo>
                  <a:pt x="2120900" y="704850"/>
                  <a:pt x="2151062" y="697706"/>
                  <a:pt x="2181225" y="690562"/>
                </a:cubicBezTo>
              </a:path>
            </a:pathLst>
          </a:cu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 bwMode="auto">
          <a:xfrm>
            <a:off x="4639042" y="2899631"/>
            <a:ext cx="2307077" cy="1539205"/>
          </a:xfrm>
          <a:custGeom>
            <a:avLst/>
            <a:gdLst>
              <a:gd name="connsiteX0" fmla="*/ 2176462 w 2307077"/>
              <a:gd name="connsiteY0" fmla="*/ 0 h 1539205"/>
              <a:gd name="connsiteX1" fmla="*/ 2281237 w 2307077"/>
              <a:gd name="connsiteY1" fmla="*/ 300037 h 1539205"/>
              <a:gd name="connsiteX2" fmla="*/ 2305050 w 2307077"/>
              <a:gd name="connsiteY2" fmla="*/ 552450 h 1539205"/>
              <a:gd name="connsiteX3" fmla="*/ 2243137 w 2307077"/>
              <a:gd name="connsiteY3" fmla="*/ 842962 h 1539205"/>
              <a:gd name="connsiteX4" fmla="*/ 2138362 w 2307077"/>
              <a:gd name="connsiteY4" fmla="*/ 1052512 h 1539205"/>
              <a:gd name="connsiteX5" fmla="*/ 1905000 w 2307077"/>
              <a:gd name="connsiteY5" fmla="*/ 1314450 h 1539205"/>
              <a:gd name="connsiteX6" fmla="*/ 1685925 w 2307077"/>
              <a:gd name="connsiteY6" fmla="*/ 1447800 h 1539205"/>
              <a:gd name="connsiteX7" fmla="*/ 1404937 w 2307077"/>
              <a:gd name="connsiteY7" fmla="*/ 1528762 h 1539205"/>
              <a:gd name="connsiteX8" fmla="*/ 1114425 w 2307077"/>
              <a:gd name="connsiteY8" fmla="*/ 1533525 h 1539205"/>
              <a:gd name="connsiteX9" fmla="*/ 881062 w 2307077"/>
              <a:gd name="connsiteY9" fmla="*/ 1485900 h 1539205"/>
              <a:gd name="connsiteX10" fmla="*/ 628650 w 2307077"/>
              <a:gd name="connsiteY10" fmla="*/ 1390650 h 1539205"/>
              <a:gd name="connsiteX11" fmla="*/ 347662 w 2307077"/>
              <a:gd name="connsiteY11" fmla="*/ 1290637 h 1539205"/>
              <a:gd name="connsiteX12" fmla="*/ 133350 w 2307077"/>
              <a:gd name="connsiteY12" fmla="*/ 1228725 h 1539205"/>
              <a:gd name="connsiteX13" fmla="*/ 0 w 2307077"/>
              <a:gd name="connsiteY13" fmla="*/ 1190625 h 1539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7077" h="1539205">
                <a:moveTo>
                  <a:pt x="2176462" y="0"/>
                </a:moveTo>
                <a:cubicBezTo>
                  <a:pt x="2218134" y="103981"/>
                  <a:pt x="2259806" y="207962"/>
                  <a:pt x="2281237" y="300037"/>
                </a:cubicBezTo>
                <a:cubicBezTo>
                  <a:pt x="2302668" y="392112"/>
                  <a:pt x="2311400" y="461963"/>
                  <a:pt x="2305050" y="552450"/>
                </a:cubicBezTo>
                <a:cubicBezTo>
                  <a:pt x="2298700" y="642937"/>
                  <a:pt x="2270918" y="759618"/>
                  <a:pt x="2243137" y="842962"/>
                </a:cubicBezTo>
                <a:cubicBezTo>
                  <a:pt x="2215356" y="926306"/>
                  <a:pt x="2194718" y="973931"/>
                  <a:pt x="2138362" y="1052512"/>
                </a:cubicBezTo>
                <a:cubicBezTo>
                  <a:pt x="2082006" y="1131093"/>
                  <a:pt x="1980406" y="1248569"/>
                  <a:pt x="1905000" y="1314450"/>
                </a:cubicBezTo>
                <a:cubicBezTo>
                  <a:pt x="1829594" y="1380331"/>
                  <a:pt x="1769269" y="1412081"/>
                  <a:pt x="1685925" y="1447800"/>
                </a:cubicBezTo>
                <a:cubicBezTo>
                  <a:pt x="1602581" y="1483519"/>
                  <a:pt x="1500187" y="1514475"/>
                  <a:pt x="1404937" y="1528762"/>
                </a:cubicBezTo>
                <a:cubicBezTo>
                  <a:pt x="1309687" y="1543050"/>
                  <a:pt x="1201737" y="1540669"/>
                  <a:pt x="1114425" y="1533525"/>
                </a:cubicBezTo>
                <a:cubicBezTo>
                  <a:pt x="1027113" y="1526381"/>
                  <a:pt x="962024" y="1509712"/>
                  <a:pt x="881062" y="1485900"/>
                </a:cubicBezTo>
                <a:cubicBezTo>
                  <a:pt x="800100" y="1462088"/>
                  <a:pt x="717550" y="1423194"/>
                  <a:pt x="628650" y="1390650"/>
                </a:cubicBezTo>
                <a:cubicBezTo>
                  <a:pt x="539750" y="1358106"/>
                  <a:pt x="430212" y="1317625"/>
                  <a:pt x="347662" y="1290637"/>
                </a:cubicBezTo>
                <a:cubicBezTo>
                  <a:pt x="265112" y="1263649"/>
                  <a:pt x="133350" y="1228725"/>
                  <a:pt x="133350" y="1228725"/>
                </a:cubicBezTo>
                <a:lnTo>
                  <a:pt x="0" y="1190625"/>
                </a:lnTo>
              </a:path>
            </a:pathLst>
          </a:cu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 bwMode="auto">
          <a:xfrm>
            <a:off x="4905437" y="2290031"/>
            <a:ext cx="1900542" cy="1265116"/>
          </a:xfrm>
          <a:custGeom>
            <a:avLst/>
            <a:gdLst>
              <a:gd name="connsiteX0" fmla="*/ 1900542 w 1900542"/>
              <a:gd name="connsiteY0" fmla="*/ 590550 h 1265116"/>
              <a:gd name="connsiteX1" fmla="*/ 1824342 w 1900542"/>
              <a:gd name="connsiteY1" fmla="*/ 771525 h 1265116"/>
              <a:gd name="connsiteX2" fmla="*/ 1719567 w 1900542"/>
              <a:gd name="connsiteY2" fmla="*/ 923925 h 1265116"/>
              <a:gd name="connsiteX3" fmla="*/ 1576692 w 1900542"/>
              <a:gd name="connsiteY3" fmla="*/ 1047750 h 1265116"/>
              <a:gd name="connsiteX4" fmla="*/ 1386192 w 1900542"/>
              <a:gd name="connsiteY4" fmla="*/ 1162050 h 1265116"/>
              <a:gd name="connsiteX5" fmla="*/ 1143305 w 1900542"/>
              <a:gd name="connsiteY5" fmla="*/ 1243012 h 1265116"/>
              <a:gd name="connsiteX6" fmla="*/ 948042 w 1900542"/>
              <a:gd name="connsiteY6" fmla="*/ 1262062 h 1265116"/>
              <a:gd name="connsiteX7" fmla="*/ 605142 w 1900542"/>
              <a:gd name="connsiteY7" fmla="*/ 1190625 h 1265116"/>
              <a:gd name="connsiteX8" fmla="*/ 305105 w 1900542"/>
              <a:gd name="connsiteY8" fmla="*/ 1028700 h 1265116"/>
              <a:gd name="connsiteX9" fmla="*/ 90792 w 1900542"/>
              <a:gd name="connsiteY9" fmla="*/ 757237 h 1265116"/>
              <a:gd name="connsiteX10" fmla="*/ 305 w 1900542"/>
              <a:gd name="connsiteY10" fmla="*/ 390525 h 1265116"/>
              <a:gd name="connsiteX11" fmla="*/ 66980 w 1900542"/>
              <a:gd name="connsiteY11" fmla="*/ 0 h 126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00542" h="1265116">
                <a:moveTo>
                  <a:pt x="1900542" y="590550"/>
                </a:moveTo>
                <a:cubicBezTo>
                  <a:pt x="1877523" y="653256"/>
                  <a:pt x="1854504" y="715963"/>
                  <a:pt x="1824342" y="771525"/>
                </a:cubicBezTo>
                <a:cubicBezTo>
                  <a:pt x="1794180" y="827087"/>
                  <a:pt x="1760842" y="877888"/>
                  <a:pt x="1719567" y="923925"/>
                </a:cubicBezTo>
                <a:cubicBezTo>
                  <a:pt x="1678292" y="969962"/>
                  <a:pt x="1632254" y="1008063"/>
                  <a:pt x="1576692" y="1047750"/>
                </a:cubicBezTo>
                <a:cubicBezTo>
                  <a:pt x="1521130" y="1087437"/>
                  <a:pt x="1458423" y="1129506"/>
                  <a:pt x="1386192" y="1162050"/>
                </a:cubicBezTo>
                <a:cubicBezTo>
                  <a:pt x="1313961" y="1194594"/>
                  <a:pt x="1216330" y="1226343"/>
                  <a:pt x="1143305" y="1243012"/>
                </a:cubicBezTo>
                <a:cubicBezTo>
                  <a:pt x="1070280" y="1259681"/>
                  <a:pt x="1037736" y="1270793"/>
                  <a:pt x="948042" y="1262062"/>
                </a:cubicBezTo>
                <a:cubicBezTo>
                  <a:pt x="858348" y="1253331"/>
                  <a:pt x="712298" y="1229519"/>
                  <a:pt x="605142" y="1190625"/>
                </a:cubicBezTo>
                <a:cubicBezTo>
                  <a:pt x="497986" y="1151731"/>
                  <a:pt x="390830" y="1100931"/>
                  <a:pt x="305105" y="1028700"/>
                </a:cubicBezTo>
                <a:cubicBezTo>
                  <a:pt x="219380" y="956469"/>
                  <a:pt x="141592" y="863600"/>
                  <a:pt x="90792" y="757237"/>
                </a:cubicBezTo>
                <a:cubicBezTo>
                  <a:pt x="39992" y="650875"/>
                  <a:pt x="4274" y="516731"/>
                  <a:pt x="305" y="390525"/>
                </a:cubicBezTo>
                <a:cubicBezTo>
                  <a:pt x="-3664" y="264319"/>
                  <a:pt x="31658" y="132159"/>
                  <a:pt x="66980" y="0"/>
                </a:cubicBezTo>
              </a:path>
            </a:pathLst>
          </a:cu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 bwMode="auto">
          <a:xfrm>
            <a:off x="4923748" y="2285268"/>
            <a:ext cx="1882231" cy="1263484"/>
          </a:xfrm>
          <a:custGeom>
            <a:avLst/>
            <a:gdLst>
              <a:gd name="connsiteX0" fmla="*/ 1882231 w 1882231"/>
              <a:gd name="connsiteY0" fmla="*/ 600075 h 1263484"/>
              <a:gd name="connsiteX1" fmla="*/ 1772694 w 1882231"/>
              <a:gd name="connsiteY1" fmla="*/ 823913 h 1263484"/>
              <a:gd name="connsiteX2" fmla="*/ 1653631 w 1882231"/>
              <a:gd name="connsiteY2" fmla="*/ 962025 h 1263484"/>
              <a:gd name="connsiteX3" fmla="*/ 1453606 w 1882231"/>
              <a:gd name="connsiteY3" fmla="*/ 1128713 h 1263484"/>
              <a:gd name="connsiteX4" fmla="*/ 1229769 w 1882231"/>
              <a:gd name="connsiteY4" fmla="*/ 1228725 h 1263484"/>
              <a:gd name="connsiteX5" fmla="*/ 1053556 w 1882231"/>
              <a:gd name="connsiteY5" fmla="*/ 1257300 h 1263484"/>
              <a:gd name="connsiteX6" fmla="*/ 910681 w 1882231"/>
              <a:gd name="connsiteY6" fmla="*/ 1262063 h 1263484"/>
              <a:gd name="connsiteX7" fmla="*/ 743994 w 1882231"/>
              <a:gd name="connsiteY7" fmla="*/ 1238250 h 1263484"/>
              <a:gd name="connsiteX8" fmla="*/ 548731 w 1882231"/>
              <a:gd name="connsiteY8" fmla="*/ 1166813 h 1263484"/>
              <a:gd name="connsiteX9" fmla="*/ 401094 w 1882231"/>
              <a:gd name="connsiteY9" fmla="*/ 1076325 h 1263484"/>
              <a:gd name="connsiteX10" fmla="*/ 248694 w 1882231"/>
              <a:gd name="connsiteY10" fmla="*/ 947738 h 1263484"/>
              <a:gd name="connsiteX11" fmla="*/ 134394 w 1882231"/>
              <a:gd name="connsiteY11" fmla="*/ 785813 h 1263484"/>
              <a:gd name="connsiteX12" fmla="*/ 39144 w 1882231"/>
              <a:gd name="connsiteY12" fmla="*/ 581025 h 1263484"/>
              <a:gd name="connsiteX13" fmla="*/ 15331 w 1882231"/>
              <a:gd name="connsiteY13" fmla="*/ 447675 h 1263484"/>
              <a:gd name="connsiteX14" fmla="*/ 1044 w 1882231"/>
              <a:gd name="connsiteY14" fmla="*/ 271463 h 1263484"/>
              <a:gd name="connsiteX15" fmla="*/ 43906 w 1882231"/>
              <a:gd name="connsiteY15" fmla="*/ 109538 h 1263484"/>
              <a:gd name="connsiteX16" fmla="*/ 43906 w 1882231"/>
              <a:gd name="connsiteY16" fmla="*/ 0 h 126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82231" h="1263484">
                <a:moveTo>
                  <a:pt x="1882231" y="600075"/>
                </a:moveTo>
                <a:cubicBezTo>
                  <a:pt x="1846512" y="681831"/>
                  <a:pt x="1810794" y="763588"/>
                  <a:pt x="1772694" y="823913"/>
                </a:cubicBezTo>
                <a:cubicBezTo>
                  <a:pt x="1734594" y="884238"/>
                  <a:pt x="1706812" y="911225"/>
                  <a:pt x="1653631" y="962025"/>
                </a:cubicBezTo>
                <a:cubicBezTo>
                  <a:pt x="1600450" y="1012825"/>
                  <a:pt x="1524250" y="1084263"/>
                  <a:pt x="1453606" y="1128713"/>
                </a:cubicBezTo>
                <a:cubicBezTo>
                  <a:pt x="1382962" y="1173163"/>
                  <a:pt x="1296444" y="1207294"/>
                  <a:pt x="1229769" y="1228725"/>
                </a:cubicBezTo>
                <a:cubicBezTo>
                  <a:pt x="1163094" y="1250156"/>
                  <a:pt x="1106737" y="1251744"/>
                  <a:pt x="1053556" y="1257300"/>
                </a:cubicBezTo>
                <a:cubicBezTo>
                  <a:pt x="1000375" y="1262856"/>
                  <a:pt x="962275" y="1265238"/>
                  <a:pt x="910681" y="1262063"/>
                </a:cubicBezTo>
                <a:cubicBezTo>
                  <a:pt x="859087" y="1258888"/>
                  <a:pt x="804319" y="1254125"/>
                  <a:pt x="743994" y="1238250"/>
                </a:cubicBezTo>
                <a:cubicBezTo>
                  <a:pt x="683669" y="1222375"/>
                  <a:pt x="605881" y="1193800"/>
                  <a:pt x="548731" y="1166813"/>
                </a:cubicBezTo>
                <a:cubicBezTo>
                  <a:pt x="491581" y="1139826"/>
                  <a:pt x="451100" y="1112837"/>
                  <a:pt x="401094" y="1076325"/>
                </a:cubicBezTo>
                <a:cubicBezTo>
                  <a:pt x="351088" y="1039813"/>
                  <a:pt x="293144" y="996157"/>
                  <a:pt x="248694" y="947738"/>
                </a:cubicBezTo>
                <a:cubicBezTo>
                  <a:pt x="204244" y="899319"/>
                  <a:pt x="169319" y="846932"/>
                  <a:pt x="134394" y="785813"/>
                </a:cubicBezTo>
                <a:cubicBezTo>
                  <a:pt x="99469" y="724694"/>
                  <a:pt x="58988" y="637381"/>
                  <a:pt x="39144" y="581025"/>
                </a:cubicBezTo>
                <a:cubicBezTo>
                  <a:pt x="19300" y="524669"/>
                  <a:pt x="21681" y="499269"/>
                  <a:pt x="15331" y="447675"/>
                </a:cubicBezTo>
                <a:cubicBezTo>
                  <a:pt x="8981" y="396081"/>
                  <a:pt x="-3718" y="327819"/>
                  <a:pt x="1044" y="271463"/>
                </a:cubicBezTo>
                <a:cubicBezTo>
                  <a:pt x="5806" y="215107"/>
                  <a:pt x="36762" y="154782"/>
                  <a:pt x="43906" y="109538"/>
                </a:cubicBezTo>
                <a:cubicBezTo>
                  <a:pt x="51050" y="64294"/>
                  <a:pt x="47478" y="32147"/>
                  <a:pt x="43906" y="0"/>
                </a:cubicBezTo>
              </a:path>
            </a:pathLst>
          </a:cu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 bwMode="auto">
          <a:xfrm>
            <a:off x="4533840" y="2904393"/>
            <a:ext cx="2257852" cy="653588"/>
          </a:xfrm>
          <a:custGeom>
            <a:avLst/>
            <a:gdLst>
              <a:gd name="connsiteX0" fmla="*/ 2257852 w 2257852"/>
              <a:gd name="connsiteY0" fmla="*/ 0 h 653588"/>
              <a:gd name="connsiteX1" fmla="*/ 2143552 w 2257852"/>
              <a:gd name="connsiteY1" fmla="*/ 171450 h 653588"/>
              <a:gd name="connsiteX2" fmla="*/ 2029252 w 2257852"/>
              <a:gd name="connsiteY2" fmla="*/ 295275 h 653588"/>
              <a:gd name="connsiteX3" fmla="*/ 1886377 w 2257852"/>
              <a:gd name="connsiteY3" fmla="*/ 404813 h 653588"/>
              <a:gd name="connsiteX4" fmla="*/ 1657777 w 2257852"/>
              <a:gd name="connsiteY4" fmla="*/ 533400 h 653588"/>
              <a:gd name="connsiteX5" fmla="*/ 1438702 w 2257852"/>
              <a:gd name="connsiteY5" fmla="*/ 619125 h 653588"/>
              <a:gd name="connsiteX6" fmla="*/ 1210102 w 2257852"/>
              <a:gd name="connsiteY6" fmla="*/ 652463 h 653588"/>
              <a:gd name="connsiteX7" fmla="*/ 943402 w 2257852"/>
              <a:gd name="connsiteY7" fmla="*/ 638175 h 653588"/>
              <a:gd name="connsiteX8" fmla="*/ 681464 w 2257852"/>
              <a:gd name="connsiteY8" fmla="*/ 566738 h 653588"/>
              <a:gd name="connsiteX9" fmla="*/ 476677 w 2257852"/>
              <a:gd name="connsiteY9" fmla="*/ 461963 h 653588"/>
              <a:gd name="connsiteX10" fmla="*/ 362377 w 2257852"/>
              <a:gd name="connsiteY10" fmla="*/ 366713 h 653588"/>
              <a:gd name="connsiteX11" fmla="*/ 214739 w 2257852"/>
              <a:gd name="connsiteY11" fmla="*/ 252413 h 653588"/>
              <a:gd name="connsiteX12" fmla="*/ 33764 w 2257852"/>
              <a:gd name="connsiteY12" fmla="*/ 138113 h 653588"/>
              <a:gd name="connsiteX13" fmla="*/ 427 w 2257852"/>
              <a:gd name="connsiteY13" fmla="*/ 123825 h 653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57852" h="653588">
                <a:moveTo>
                  <a:pt x="2257852" y="0"/>
                </a:moveTo>
                <a:cubicBezTo>
                  <a:pt x="2219752" y="61119"/>
                  <a:pt x="2181652" y="122238"/>
                  <a:pt x="2143552" y="171450"/>
                </a:cubicBezTo>
                <a:cubicBezTo>
                  <a:pt x="2105452" y="220663"/>
                  <a:pt x="2072114" y="256381"/>
                  <a:pt x="2029252" y="295275"/>
                </a:cubicBezTo>
                <a:cubicBezTo>
                  <a:pt x="1986390" y="334169"/>
                  <a:pt x="1948290" y="365125"/>
                  <a:pt x="1886377" y="404813"/>
                </a:cubicBezTo>
                <a:cubicBezTo>
                  <a:pt x="1824464" y="444501"/>
                  <a:pt x="1732389" y="497681"/>
                  <a:pt x="1657777" y="533400"/>
                </a:cubicBezTo>
                <a:cubicBezTo>
                  <a:pt x="1583164" y="569119"/>
                  <a:pt x="1513314" y="599281"/>
                  <a:pt x="1438702" y="619125"/>
                </a:cubicBezTo>
                <a:cubicBezTo>
                  <a:pt x="1364090" y="638969"/>
                  <a:pt x="1292652" y="649288"/>
                  <a:pt x="1210102" y="652463"/>
                </a:cubicBezTo>
                <a:cubicBezTo>
                  <a:pt x="1127552" y="655638"/>
                  <a:pt x="1031508" y="652463"/>
                  <a:pt x="943402" y="638175"/>
                </a:cubicBezTo>
                <a:cubicBezTo>
                  <a:pt x="855296" y="623888"/>
                  <a:pt x="759251" y="596107"/>
                  <a:pt x="681464" y="566738"/>
                </a:cubicBezTo>
                <a:cubicBezTo>
                  <a:pt x="603676" y="537369"/>
                  <a:pt x="529858" y="495300"/>
                  <a:pt x="476677" y="461963"/>
                </a:cubicBezTo>
                <a:cubicBezTo>
                  <a:pt x="423496" y="428626"/>
                  <a:pt x="406033" y="401638"/>
                  <a:pt x="362377" y="366713"/>
                </a:cubicBezTo>
                <a:cubicBezTo>
                  <a:pt x="318721" y="331788"/>
                  <a:pt x="269508" y="290513"/>
                  <a:pt x="214739" y="252413"/>
                </a:cubicBezTo>
                <a:cubicBezTo>
                  <a:pt x="159970" y="214313"/>
                  <a:pt x="69483" y="159544"/>
                  <a:pt x="33764" y="138113"/>
                </a:cubicBezTo>
                <a:cubicBezTo>
                  <a:pt x="-1955" y="116682"/>
                  <a:pt x="-764" y="120253"/>
                  <a:pt x="427" y="123825"/>
                </a:cubicBezTo>
              </a:path>
            </a:pathLst>
          </a:cu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 bwMode="auto">
          <a:xfrm>
            <a:off x="4619992" y="2304010"/>
            <a:ext cx="2181225" cy="576571"/>
          </a:xfrm>
          <a:custGeom>
            <a:avLst/>
            <a:gdLst>
              <a:gd name="connsiteX0" fmla="*/ 2181225 w 2181225"/>
              <a:gd name="connsiteY0" fmla="*/ 576571 h 576571"/>
              <a:gd name="connsiteX1" fmla="*/ 2000250 w 2181225"/>
              <a:gd name="connsiteY1" fmla="*/ 424171 h 576571"/>
              <a:gd name="connsiteX2" fmla="*/ 1643062 w 2181225"/>
              <a:gd name="connsiteY2" fmla="*/ 243196 h 576571"/>
              <a:gd name="connsiteX3" fmla="*/ 1357312 w 2181225"/>
              <a:gd name="connsiteY3" fmla="*/ 128896 h 576571"/>
              <a:gd name="connsiteX4" fmla="*/ 962025 w 2181225"/>
              <a:gd name="connsiteY4" fmla="*/ 33646 h 576571"/>
              <a:gd name="connsiteX5" fmla="*/ 628650 w 2181225"/>
              <a:gd name="connsiteY5" fmla="*/ 308 h 576571"/>
              <a:gd name="connsiteX6" fmla="*/ 285750 w 2181225"/>
              <a:gd name="connsiteY6" fmla="*/ 19358 h 576571"/>
              <a:gd name="connsiteX7" fmla="*/ 57150 w 2181225"/>
              <a:gd name="connsiteY7" fmla="*/ 57458 h 576571"/>
              <a:gd name="connsiteX8" fmla="*/ 0 w 2181225"/>
              <a:gd name="connsiteY8" fmla="*/ 66983 h 57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1225" h="576571">
                <a:moveTo>
                  <a:pt x="2181225" y="576571"/>
                </a:moveTo>
                <a:cubicBezTo>
                  <a:pt x="2135584" y="528152"/>
                  <a:pt x="2089944" y="479733"/>
                  <a:pt x="2000250" y="424171"/>
                </a:cubicBezTo>
                <a:cubicBezTo>
                  <a:pt x="1910556" y="368609"/>
                  <a:pt x="1750218" y="292408"/>
                  <a:pt x="1643062" y="243196"/>
                </a:cubicBezTo>
                <a:cubicBezTo>
                  <a:pt x="1535906" y="193984"/>
                  <a:pt x="1470818" y="163821"/>
                  <a:pt x="1357312" y="128896"/>
                </a:cubicBezTo>
                <a:cubicBezTo>
                  <a:pt x="1243806" y="93971"/>
                  <a:pt x="1083469" y="55077"/>
                  <a:pt x="962025" y="33646"/>
                </a:cubicBezTo>
                <a:cubicBezTo>
                  <a:pt x="840581" y="12215"/>
                  <a:pt x="741362" y="2689"/>
                  <a:pt x="628650" y="308"/>
                </a:cubicBezTo>
                <a:cubicBezTo>
                  <a:pt x="515938" y="-2073"/>
                  <a:pt x="381000" y="9833"/>
                  <a:pt x="285750" y="19358"/>
                </a:cubicBezTo>
                <a:cubicBezTo>
                  <a:pt x="190500" y="28883"/>
                  <a:pt x="57150" y="57458"/>
                  <a:pt x="57150" y="57458"/>
                </a:cubicBezTo>
                <a:lnTo>
                  <a:pt x="0" y="66983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 bwMode="auto">
          <a:xfrm>
            <a:off x="6820267" y="2885343"/>
            <a:ext cx="1438275" cy="2147888"/>
          </a:xfrm>
          <a:custGeom>
            <a:avLst/>
            <a:gdLst>
              <a:gd name="connsiteX0" fmla="*/ 0 w 1438275"/>
              <a:gd name="connsiteY0" fmla="*/ 0 h 2147888"/>
              <a:gd name="connsiteX1" fmla="*/ 295275 w 1438275"/>
              <a:gd name="connsiteY1" fmla="*/ 104775 h 2147888"/>
              <a:gd name="connsiteX2" fmla="*/ 538162 w 1438275"/>
              <a:gd name="connsiteY2" fmla="*/ 261938 h 2147888"/>
              <a:gd name="connsiteX3" fmla="*/ 728662 w 1438275"/>
              <a:gd name="connsiteY3" fmla="*/ 390525 h 2147888"/>
              <a:gd name="connsiteX4" fmla="*/ 871537 w 1438275"/>
              <a:gd name="connsiteY4" fmla="*/ 533400 h 2147888"/>
              <a:gd name="connsiteX5" fmla="*/ 966787 w 1438275"/>
              <a:gd name="connsiteY5" fmla="*/ 652463 h 2147888"/>
              <a:gd name="connsiteX6" fmla="*/ 1062037 w 1438275"/>
              <a:gd name="connsiteY6" fmla="*/ 762000 h 2147888"/>
              <a:gd name="connsiteX7" fmla="*/ 1185862 w 1438275"/>
              <a:gd name="connsiteY7" fmla="*/ 1019175 h 2147888"/>
              <a:gd name="connsiteX8" fmla="*/ 1243012 w 1438275"/>
              <a:gd name="connsiteY8" fmla="*/ 1147763 h 2147888"/>
              <a:gd name="connsiteX9" fmla="*/ 1323975 w 1438275"/>
              <a:gd name="connsiteY9" fmla="*/ 1357313 h 2147888"/>
              <a:gd name="connsiteX10" fmla="*/ 1328737 w 1438275"/>
              <a:gd name="connsiteY10" fmla="*/ 1509713 h 2147888"/>
              <a:gd name="connsiteX11" fmla="*/ 1352550 w 1438275"/>
              <a:gd name="connsiteY11" fmla="*/ 1690688 h 2147888"/>
              <a:gd name="connsiteX12" fmla="*/ 1376362 w 1438275"/>
              <a:gd name="connsiteY12" fmla="*/ 1852613 h 2147888"/>
              <a:gd name="connsiteX13" fmla="*/ 1414462 w 1438275"/>
              <a:gd name="connsiteY13" fmla="*/ 2028825 h 2147888"/>
              <a:gd name="connsiteX14" fmla="*/ 1438275 w 1438275"/>
              <a:gd name="connsiteY14" fmla="*/ 2147888 h 214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38275" h="2147888">
                <a:moveTo>
                  <a:pt x="0" y="0"/>
                </a:moveTo>
                <a:cubicBezTo>
                  <a:pt x="102790" y="30559"/>
                  <a:pt x="205581" y="61119"/>
                  <a:pt x="295275" y="104775"/>
                </a:cubicBezTo>
                <a:cubicBezTo>
                  <a:pt x="384969" y="148431"/>
                  <a:pt x="465931" y="214313"/>
                  <a:pt x="538162" y="261938"/>
                </a:cubicBezTo>
                <a:cubicBezTo>
                  <a:pt x="610393" y="309563"/>
                  <a:pt x="673100" y="345281"/>
                  <a:pt x="728662" y="390525"/>
                </a:cubicBezTo>
                <a:cubicBezTo>
                  <a:pt x="784224" y="435769"/>
                  <a:pt x="831849" y="489744"/>
                  <a:pt x="871537" y="533400"/>
                </a:cubicBezTo>
                <a:cubicBezTo>
                  <a:pt x="911225" y="577056"/>
                  <a:pt x="935037" y="614363"/>
                  <a:pt x="966787" y="652463"/>
                </a:cubicBezTo>
                <a:cubicBezTo>
                  <a:pt x="998537" y="690563"/>
                  <a:pt x="1025525" y="700881"/>
                  <a:pt x="1062037" y="762000"/>
                </a:cubicBezTo>
                <a:cubicBezTo>
                  <a:pt x="1098549" y="823119"/>
                  <a:pt x="1155700" y="954881"/>
                  <a:pt x="1185862" y="1019175"/>
                </a:cubicBezTo>
                <a:cubicBezTo>
                  <a:pt x="1216024" y="1083469"/>
                  <a:pt x="1219993" y="1091407"/>
                  <a:pt x="1243012" y="1147763"/>
                </a:cubicBezTo>
                <a:cubicBezTo>
                  <a:pt x="1266031" y="1204119"/>
                  <a:pt x="1309688" y="1296988"/>
                  <a:pt x="1323975" y="1357313"/>
                </a:cubicBezTo>
                <a:cubicBezTo>
                  <a:pt x="1338262" y="1417638"/>
                  <a:pt x="1323975" y="1454151"/>
                  <a:pt x="1328737" y="1509713"/>
                </a:cubicBezTo>
                <a:cubicBezTo>
                  <a:pt x="1333500" y="1565276"/>
                  <a:pt x="1344613" y="1633538"/>
                  <a:pt x="1352550" y="1690688"/>
                </a:cubicBezTo>
                <a:cubicBezTo>
                  <a:pt x="1360487" y="1747838"/>
                  <a:pt x="1366043" y="1796257"/>
                  <a:pt x="1376362" y="1852613"/>
                </a:cubicBezTo>
                <a:cubicBezTo>
                  <a:pt x="1386681" y="1908969"/>
                  <a:pt x="1404143" y="1979613"/>
                  <a:pt x="1414462" y="2028825"/>
                </a:cubicBezTo>
                <a:cubicBezTo>
                  <a:pt x="1424781" y="2078037"/>
                  <a:pt x="1431528" y="2112962"/>
                  <a:pt x="1438275" y="2147888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 bwMode="auto">
          <a:xfrm>
            <a:off x="6294707" y="2885343"/>
            <a:ext cx="506510" cy="2143125"/>
          </a:xfrm>
          <a:custGeom>
            <a:avLst/>
            <a:gdLst>
              <a:gd name="connsiteX0" fmla="*/ 506510 w 506510"/>
              <a:gd name="connsiteY0" fmla="*/ 0 h 2143125"/>
              <a:gd name="connsiteX1" fmla="*/ 335060 w 506510"/>
              <a:gd name="connsiteY1" fmla="*/ 190500 h 2143125"/>
              <a:gd name="connsiteX2" fmla="*/ 277910 w 506510"/>
              <a:gd name="connsiteY2" fmla="*/ 290513 h 2143125"/>
              <a:gd name="connsiteX3" fmla="*/ 187422 w 506510"/>
              <a:gd name="connsiteY3" fmla="*/ 433388 h 2143125"/>
              <a:gd name="connsiteX4" fmla="*/ 96935 w 506510"/>
              <a:gd name="connsiteY4" fmla="*/ 652463 h 2143125"/>
              <a:gd name="connsiteX5" fmla="*/ 15972 w 506510"/>
              <a:gd name="connsiteY5" fmla="*/ 952500 h 2143125"/>
              <a:gd name="connsiteX6" fmla="*/ 1685 w 506510"/>
              <a:gd name="connsiteY6" fmla="*/ 1223963 h 2143125"/>
              <a:gd name="connsiteX7" fmla="*/ 39785 w 506510"/>
              <a:gd name="connsiteY7" fmla="*/ 1495425 h 2143125"/>
              <a:gd name="connsiteX8" fmla="*/ 120747 w 506510"/>
              <a:gd name="connsiteY8" fmla="*/ 1800225 h 2143125"/>
              <a:gd name="connsiteX9" fmla="*/ 196947 w 506510"/>
              <a:gd name="connsiteY9" fmla="*/ 1957388 h 2143125"/>
              <a:gd name="connsiteX10" fmla="*/ 263622 w 506510"/>
              <a:gd name="connsiteY10" fmla="*/ 2062163 h 2143125"/>
              <a:gd name="connsiteX11" fmla="*/ 311247 w 506510"/>
              <a:gd name="connsiteY11" fmla="*/ 2143125 h 214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6510" h="2143125">
                <a:moveTo>
                  <a:pt x="506510" y="0"/>
                </a:moveTo>
                <a:cubicBezTo>
                  <a:pt x="439835" y="71040"/>
                  <a:pt x="373160" y="142081"/>
                  <a:pt x="335060" y="190500"/>
                </a:cubicBezTo>
                <a:cubicBezTo>
                  <a:pt x="296960" y="238919"/>
                  <a:pt x="302516" y="250032"/>
                  <a:pt x="277910" y="290513"/>
                </a:cubicBezTo>
                <a:cubicBezTo>
                  <a:pt x="253304" y="330994"/>
                  <a:pt x="217584" y="373063"/>
                  <a:pt x="187422" y="433388"/>
                </a:cubicBezTo>
                <a:cubicBezTo>
                  <a:pt x="157260" y="493713"/>
                  <a:pt x="125510" y="565945"/>
                  <a:pt x="96935" y="652463"/>
                </a:cubicBezTo>
                <a:cubicBezTo>
                  <a:pt x="68360" y="738981"/>
                  <a:pt x="31847" y="857250"/>
                  <a:pt x="15972" y="952500"/>
                </a:cubicBezTo>
                <a:cubicBezTo>
                  <a:pt x="97" y="1047750"/>
                  <a:pt x="-2284" y="1133476"/>
                  <a:pt x="1685" y="1223963"/>
                </a:cubicBezTo>
                <a:cubicBezTo>
                  <a:pt x="5654" y="1314450"/>
                  <a:pt x="19941" y="1399381"/>
                  <a:pt x="39785" y="1495425"/>
                </a:cubicBezTo>
                <a:cubicBezTo>
                  <a:pt x="59629" y="1591469"/>
                  <a:pt x="94553" y="1723231"/>
                  <a:pt x="120747" y="1800225"/>
                </a:cubicBezTo>
                <a:cubicBezTo>
                  <a:pt x="146941" y="1877219"/>
                  <a:pt x="173134" y="1913732"/>
                  <a:pt x="196947" y="1957388"/>
                </a:cubicBezTo>
                <a:cubicBezTo>
                  <a:pt x="220760" y="2001044"/>
                  <a:pt x="244572" y="2031207"/>
                  <a:pt x="263622" y="2062163"/>
                </a:cubicBezTo>
                <a:cubicBezTo>
                  <a:pt x="282672" y="2093119"/>
                  <a:pt x="296959" y="2118122"/>
                  <a:pt x="311247" y="2143125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stCxn id="26" idx="0"/>
          </p:cNvCxnSpPr>
          <p:nvPr/>
        </p:nvCxnSpPr>
        <p:spPr bwMode="auto">
          <a:xfrm>
            <a:off x="6805979" y="2885343"/>
            <a:ext cx="980447" cy="2143125"/>
          </a:xfrm>
          <a:prstGeom prst="line">
            <a:avLst/>
          </a:prstGeom>
          <a:noFill/>
          <a:ln w="19050" cap="flat" cmpd="sng" algn="ctr">
            <a:solidFill>
              <a:srgbClr val="66FF33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flipV="1">
            <a:off x="6853948" y="910582"/>
            <a:ext cx="1627465" cy="1969998"/>
          </a:xfrm>
          <a:prstGeom prst="line">
            <a:avLst/>
          </a:prstGeom>
          <a:noFill/>
          <a:ln w="19050" cap="flat" cmpd="sng" algn="ctr">
            <a:solidFill>
              <a:srgbClr val="66FF33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3" name="Straight Connector 32"/>
          <p:cNvCxnSpPr>
            <a:stCxn id="30" idx="0"/>
          </p:cNvCxnSpPr>
          <p:nvPr/>
        </p:nvCxnSpPr>
        <p:spPr bwMode="auto">
          <a:xfrm flipH="1" flipV="1">
            <a:off x="5864863" y="735831"/>
            <a:ext cx="936354" cy="2149512"/>
          </a:xfrm>
          <a:prstGeom prst="line">
            <a:avLst/>
          </a:prstGeom>
          <a:noFill/>
          <a:ln w="19050" cap="flat" cmpd="sng" algn="ctr">
            <a:solidFill>
              <a:srgbClr val="66FF33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4" name="Straight Arrow Connector 33"/>
          <p:cNvCxnSpPr>
            <a:endCxn id="30" idx="0"/>
          </p:cNvCxnSpPr>
          <p:nvPr/>
        </p:nvCxnSpPr>
        <p:spPr bwMode="auto">
          <a:xfrm flipV="1">
            <a:off x="4427974" y="2885343"/>
            <a:ext cx="2373243" cy="2143125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H="1">
            <a:off x="6801218" y="893578"/>
            <a:ext cx="2128836" cy="1982544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6801178" y="2742707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i="1" dirty="0" err="1">
                <a:solidFill>
                  <a:schemeClr val="bg1"/>
                </a:solidFill>
              </a:rPr>
              <a:t>B</a:t>
            </a:r>
            <a:r>
              <a:rPr lang="sl-SI" i="1" baseline="-25000" dirty="0" err="1">
                <a:solidFill>
                  <a:schemeClr val="bg1"/>
                </a:solidFill>
              </a:rPr>
              <a:t>tag</a:t>
            </a:r>
            <a:r>
              <a:rPr lang="sl-SI" i="1" dirty="0">
                <a:solidFill>
                  <a:schemeClr val="bg1"/>
                </a:solidFill>
              </a:rPr>
              <a:t> </a:t>
            </a:r>
            <a:r>
              <a:rPr lang="sl-SI" i="1" dirty="0" err="1" smtClean="0">
                <a:solidFill>
                  <a:schemeClr val="bg1"/>
                </a:solidFill>
              </a:rPr>
              <a:t>B</a:t>
            </a:r>
            <a:r>
              <a:rPr lang="sl-SI" i="1" baseline="-25000" dirty="0" err="1" smtClean="0">
                <a:solidFill>
                  <a:schemeClr val="bg1"/>
                </a:solidFill>
              </a:rPr>
              <a:t>sig</a:t>
            </a:r>
            <a:endParaRPr lang="sl-SI" i="1" baseline="-250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169714" y="966513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i="1" dirty="0" smtClean="0">
                <a:solidFill>
                  <a:schemeClr val="bg1"/>
                </a:solidFill>
              </a:rPr>
              <a:t>e</a:t>
            </a:r>
            <a:r>
              <a:rPr lang="sl-SI" i="1" baseline="30000" dirty="0" smtClean="0">
                <a:solidFill>
                  <a:schemeClr val="bg1"/>
                </a:solidFill>
              </a:rPr>
              <a:t>+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905437" y="4503593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i="1" dirty="0" smtClean="0">
                <a:solidFill>
                  <a:schemeClr val="bg1"/>
                </a:solidFill>
              </a:rPr>
              <a:t>e</a:t>
            </a:r>
            <a:r>
              <a:rPr lang="sl-SI" i="1" baseline="30000" dirty="0" smtClean="0">
                <a:solidFill>
                  <a:schemeClr val="bg1"/>
                </a:solidFill>
              </a:rPr>
              <a:t>-</a:t>
            </a:r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81" y="2906078"/>
            <a:ext cx="4095750" cy="279082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0" y="6059416"/>
            <a:ext cx="3563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E. Kou, P. </a:t>
            </a:r>
            <a:r>
              <a:rPr lang="en-US" sz="1000" dirty="0" err="1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Urquijo</a:t>
            </a:r>
            <a:r>
              <a:rPr lang="en-US" sz="1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 eds., The Belle II Physics Book </a:t>
            </a:r>
          </a:p>
          <a:p>
            <a:r>
              <a:rPr lang="en-US" sz="1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to be published in </a:t>
            </a:r>
            <a:r>
              <a:rPr lang="en-US" sz="1000" dirty="0" err="1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Prog</a:t>
            </a:r>
            <a:r>
              <a:rPr lang="en-US" sz="1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. </a:t>
            </a:r>
            <a:r>
              <a:rPr lang="en-US" sz="1000" dirty="0" err="1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Theor</a:t>
            </a:r>
            <a:r>
              <a:rPr lang="en-US" sz="1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. Exp. Phys.</a:t>
            </a:r>
            <a:endParaRPr lang="en-US" sz="1000" dirty="0">
              <a:solidFill>
                <a:srgbClr val="66FF33"/>
              </a:solidFill>
              <a:latin typeface="Copperplate Gothic Light" panose="020E05070202060204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58231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2" presetClass="exit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6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6" grpId="0"/>
      <p:bldP spid="36" grpId="1"/>
      <p:bldP spid="36" grpId="2"/>
      <p:bldP spid="38" grpId="0"/>
      <p:bldP spid="38" grpId="1"/>
      <p:bldP spid="38" grpId="2"/>
      <p:bldP spid="39" grpId="0"/>
      <p:bldP spid="39" grpId="1"/>
      <p:bldP spid="39" grpId="2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18"/>
          <p:cNvSpPr txBox="1">
            <a:spLocks noChangeArrowheads="1"/>
          </p:cNvSpPr>
          <p:nvPr/>
        </p:nvSpPr>
        <p:spPr bwMode="auto">
          <a:xfrm>
            <a:off x="311673" y="681048"/>
            <a:ext cx="8644757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i="1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B</a:t>
            </a:r>
            <a:r>
              <a:rPr lang="en-US" sz="2400" i="1" baseline="-25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 D</a:t>
            </a:r>
            <a:r>
              <a:rPr lang="en-US" sz="2400" i="1" baseline="30000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(</a:t>
            </a:r>
            <a:r>
              <a:rPr lang="en-US" sz="2400" i="1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*</a:t>
            </a:r>
            <a:r>
              <a:rPr lang="en-US" sz="2400" i="1" baseline="30000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)</a:t>
            </a:r>
            <a:r>
              <a:rPr lang="en-US" sz="2400" i="1" dirty="0" err="1" smtClean="0">
                <a:solidFill>
                  <a:schemeClr val="bg1"/>
                </a:solidFill>
                <a:latin typeface="Symbol" pitchFamily="18" charset="2"/>
                <a:sym typeface="Symbol"/>
              </a:rPr>
              <a:t>tn</a:t>
            </a:r>
            <a:endParaRPr lang="en-US" sz="2400" i="1" dirty="0" smtClean="0">
              <a:solidFill>
                <a:schemeClr val="bg1"/>
              </a:solidFill>
              <a:latin typeface="Symbol" pitchFamily="18" charset="2"/>
            </a:endParaRPr>
          </a:p>
          <a:p>
            <a:r>
              <a:rPr lang="en-US" sz="2000" i="1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R(D</a:t>
            </a:r>
            <a:r>
              <a:rPr lang="en-US" sz="2000" i="1" baseline="30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(</a:t>
            </a:r>
            <a:r>
              <a:rPr lang="en-US" sz="2000" i="1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*</a:t>
            </a:r>
            <a:r>
              <a:rPr lang="en-US" sz="2000" i="1" baseline="30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)</a:t>
            </a:r>
            <a:r>
              <a:rPr lang="en-US" sz="2000" i="1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)=</a:t>
            </a:r>
            <a:r>
              <a:rPr lang="en-US" sz="2000" b="1" dirty="0" smtClean="0">
                <a:solidFill>
                  <a:schemeClr val="bg1"/>
                </a:solidFill>
                <a:latin typeface="Freestyle Script" pitchFamily="66" charset="0"/>
              </a:rPr>
              <a:t> B</a:t>
            </a:r>
            <a:r>
              <a:rPr lang="en-US" sz="2000" dirty="0" smtClean="0">
                <a:solidFill>
                  <a:schemeClr val="bg1"/>
                </a:solidFill>
                <a:latin typeface="BankGothic Lt BT" pitchFamily="34" charset="0"/>
              </a:rPr>
              <a:t>(</a:t>
            </a:r>
            <a:r>
              <a:rPr lang="en-US" sz="2000" i="1" dirty="0" smtClean="0">
                <a:solidFill>
                  <a:schemeClr val="bg1"/>
                </a:solidFill>
                <a:latin typeface="BankGothic Lt BT"/>
              </a:rPr>
              <a:t>B</a:t>
            </a:r>
            <a:r>
              <a:rPr lang="en-US" sz="2000" i="1" baseline="-25000" dirty="0" smtClean="0">
                <a:solidFill>
                  <a:schemeClr val="bg1"/>
                </a:solidFill>
                <a:latin typeface="BankGothic Lt BT"/>
              </a:rPr>
              <a:t> </a:t>
            </a:r>
            <a:r>
              <a:rPr lang="en-US" sz="2000" i="1" dirty="0" smtClean="0">
                <a:solidFill>
                  <a:schemeClr val="bg1"/>
                </a:solidFill>
                <a:latin typeface="BankGothic Lt BT"/>
                <a:sym typeface="Symbol"/>
              </a:rPr>
              <a:t> D*</a:t>
            </a:r>
            <a:r>
              <a:rPr lang="en-US" sz="2000" i="1" dirty="0" err="1" smtClean="0">
                <a:solidFill>
                  <a:schemeClr val="bg1"/>
                </a:solidFill>
                <a:latin typeface="Symbol" pitchFamily="18" charset="2"/>
                <a:sym typeface="Symbol"/>
              </a:rPr>
              <a:t>tn</a:t>
            </a:r>
            <a:r>
              <a:rPr lang="en-US" sz="2000" dirty="0" smtClean="0">
                <a:solidFill>
                  <a:schemeClr val="bg1"/>
                </a:solidFill>
                <a:latin typeface="BankGothic Lt BT" pitchFamily="34" charset="0"/>
              </a:rPr>
              <a:t>) / </a:t>
            </a:r>
            <a:r>
              <a:rPr lang="en-US" sz="2000" b="1" dirty="0" smtClean="0">
                <a:solidFill>
                  <a:schemeClr val="bg1"/>
                </a:solidFill>
                <a:latin typeface="Freestyle Script" pitchFamily="66" charset="0"/>
              </a:rPr>
              <a:t>B</a:t>
            </a:r>
            <a:r>
              <a:rPr lang="en-US" sz="2000" dirty="0" smtClean="0">
                <a:solidFill>
                  <a:schemeClr val="bg1"/>
                </a:solidFill>
                <a:latin typeface="BankGothic Lt BT" pitchFamily="34" charset="0"/>
              </a:rPr>
              <a:t>(</a:t>
            </a:r>
            <a:r>
              <a:rPr lang="en-US" sz="2000" i="1" dirty="0" smtClean="0">
                <a:solidFill>
                  <a:schemeClr val="bg1"/>
                </a:solidFill>
                <a:latin typeface="BankGothic Lt BT"/>
              </a:rPr>
              <a:t>B</a:t>
            </a:r>
            <a:r>
              <a:rPr lang="en-US" sz="2000" i="1" baseline="-25000" dirty="0" smtClean="0">
                <a:solidFill>
                  <a:schemeClr val="bg1"/>
                </a:solidFill>
                <a:latin typeface="BankGothic Lt BT"/>
              </a:rPr>
              <a:t> </a:t>
            </a:r>
            <a:r>
              <a:rPr lang="en-US" sz="2000" i="1" dirty="0" smtClean="0">
                <a:solidFill>
                  <a:schemeClr val="bg1"/>
                </a:solidFill>
                <a:latin typeface="BankGothic Lt BT"/>
                <a:sym typeface="Symbol"/>
              </a:rPr>
              <a:t> D*</a:t>
            </a:r>
            <a:r>
              <a:rPr lang="en-US" sz="2800" dirty="0" smtClean="0">
                <a:solidFill>
                  <a:schemeClr val="bg1"/>
                </a:solidFill>
                <a:latin typeface="Freestyle Script" pitchFamily="66" charset="0"/>
                <a:sym typeface="Symbol"/>
              </a:rPr>
              <a:t> l</a:t>
            </a:r>
            <a:r>
              <a:rPr lang="en-US" sz="2800" b="1" dirty="0" smtClean="0">
                <a:solidFill>
                  <a:schemeClr val="bg1"/>
                </a:solidFill>
                <a:latin typeface="Freestyle Script" pitchFamily="66" charset="0"/>
                <a:sym typeface="Symbol"/>
              </a:rPr>
              <a:t> </a:t>
            </a:r>
            <a:r>
              <a:rPr lang="en-US" sz="2000" i="1" dirty="0" smtClean="0">
                <a:solidFill>
                  <a:schemeClr val="bg1"/>
                </a:solidFill>
                <a:latin typeface="Symbol" pitchFamily="18" charset="2"/>
                <a:sym typeface="Symbol"/>
              </a:rPr>
              <a:t>n</a:t>
            </a:r>
            <a:r>
              <a:rPr lang="en-US" sz="2000" dirty="0" smtClean="0">
                <a:solidFill>
                  <a:schemeClr val="bg1"/>
                </a:solidFill>
                <a:latin typeface="BankGothic Lt BT" pitchFamily="34" charset="0"/>
              </a:rPr>
              <a:t>)</a:t>
            </a:r>
          </a:p>
          <a:p>
            <a:endParaRPr lang="en-US" sz="2000" i="1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r>
              <a:rPr lang="en-US" sz="2000" i="1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R(D)</a:t>
            </a:r>
            <a:r>
              <a:rPr lang="en-US" sz="2000" i="1" baseline="-25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SM</a:t>
            </a:r>
            <a:r>
              <a:rPr lang="en-US" sz="2000" i="1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= </a:t>
            </a:r>
            <a:r>
              <a:rPr lang="en-US" sz="2000" dirty="0" smtClean="0">
                <a:solidFill>
                  <a:schemeClr val="bg1"/>
                </a:solidFill>
                <a:latin typeface="BankGothic Lt BT" pitchFamily="34" charset="0"/>
              </a:rPr>
              <a:t>0.300 ±0.008</a:t>
            </a:r>
          </a:p>
          <a:p>
            <a:endParaRPr lang="en-US" sz="2000" dirty="0" smtClean="0">
              <a:solidFill>
                <a:schemeClr val="bg1"/>
              </a:solidFill>
              <a:latin typeface="BankGothic Lt BT" pitchFamily="34" charset="0"/>
            </a:endParaRPr>
          </a:p>
          <a:p>
            <a:r>
              <a:rPr lang="en-US" sz="2000" i="1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R(D*)</a:t>
            </a:r>
            <a:r>
              <a:rPr lang="en-US" sz="2000" i="1" baseline="-25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SM</a:t>
            </a:r>
            <a:r>
              <a:rPr lang="en-US" sz="2000" i="1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= </a:t>
            </a:r>
            <a:r>
              <a:rPr lang="en-US" sz="2000" dirty="0" smtClean="0">
                <a:solidFill>
                  <a:schemeClr val="bg1"/>
                </a:solidFill>
                <a:latin typeface="BankGothic Lt BT" pitchFamily="34" charset="0"/>
              </a:rPr>
              <a:t>0.252 ±0.003</a:t>
            </a:r>
          </a:p>
          <a:p>
            <a:endParaRPr lang="en-US" sz="2000" dirty="0" smtClean="0">
              <a:solidFill>
                <a:schemeClr val="bg1"/>
              </a:solidFill>
              <a:latin typeface="BankGothic Lt BT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had. tag; </a:t>
            </a:r>
            <a:r>
              <a:rPr lang="en-US" i="1" dirty="0" smtClean="0">
                <a:solidFill>
                  <a:schemeClr val="bg1"/>
                </a:solidFill>
                <a:latin typeface="Symbol" pitchFamily="18" charset="2"/>
                <a:sym typeface="Symbol"/>
              </a:rPr>
              <a:t>t  </a:t>
            </a:r>
            <a:r>
              <a:rPr lang="en-US" dirty="0" smtClean="0">
                <a:solidFill>
                  <a:schemeClr val="bg1"/>
                </a:solidFill>
                <a:latin typeface="Freestyle Script" pitchFamily="66" charset="0"/>
                <a:sym typeface="Symbol"/>
              </a:rPr>
              <a:t>l</a:t>
            </a:r>
            <a:r>
              <a:rPr lang="en-US" b="1" dirty="0" smtClean="0">
                <a:solidFill>
                  <a:schemeClr val="bg1"/>
                </a:solidFill>
                <a:latin typeface="Freestyle Script" pitchFamily="66" charset="0"/>
                <a:sym typeface="Symbol"/>
              </a:rPr>
              <a:t> </a:t>
            </a:r>
            <a:r>
              <a:rPr lang="en-US" sz="1400" i="1" dirty="0" err="1" smtClean="0">
                <a:solidFill>
                  <a:schemeClr val="bg1"/>
                </a:solidFill>
                <a:latin typeface="Symbol" pitchFamily="18" charset="2"/>
                <a:sym typeface="Symbol"/>
              </a:rPr>
              <a:t>nn</a:t>
            </a:r>
            <a:r>
              <a:rPr lang="en-US" sz="1400" i="1" dirty="0" smtClean="0">
                <a:solidFill>
                  <a:schemeClr val="bg1"/>
                </a:solidFill>
                <a:latin typeface="Symbol" pitchFamily="18" charset="2"/>
                <a:sym typeface="Symbol"/>
              </a:rPr>
              <a:t> , </a:t>
            </a:r>
            <a:r>
              <a:rPr lang="en-US" dirty="0" smtClean="0">
                <a:solidFill>
                  <a:schemeClr val="bg1"/>
                </a:solidFill>
                <a:latin typeface="Copperplate Gothic Light" pitchFamily="34" charset="0"/>
                <a:sym typeface="Symbol"/>
              </a:rPr>
              <a:t>fit to </a:t>
            </a:r>
            <a:r>
              <a:rPr lang="en-US" i="1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M</a:t>
            </a:r>
            <a:r>
              <a:rPr lang="en-US" i="1" baseline="30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2</a:t>
            </a:r>
            <a:r>
              <a:rPr lang="en-US" i="1" baseline="-25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miss </a:t>
            </a:r>
            <a:r>
              <a:rPr lang="en-US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, multivariate classifier (</a:t>
            </a:r>
            <a:r>
              <a:rPr lang="en-US" i="1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E</a:t>
            </a:r>
            <a:r>
              <a:rPr lang="en-US" i="1" baseline="-25000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ecl</a:t>
            </a:r>
            <a:r>
              <a:rPr lang="en-US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, </a:t>
            </a:r>
            <a:r>
              <a:rPr lang="en-US" i="1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p</a:t>
            </a:r>
            <a:r>
              <a:rPr lang="en-US" b="1" baseline="-25000" dirty="0" err="1" smtClean="0">
                <a:solidFill>
                  <a:schemeClr val="bg1"/>
                </a:solidFill>
                <a:latin typeface="Freestyle Script" pitchFamily="66" charset="0"/>
                <a:sym typeface="Symbol"/>
              </a:rPr>
              <a:t>l</a:t>
            </a:r>
            <a:r>
              <a:rPr lang="en-US" dirty="0" smtClean="0">
                <a:solidFill>
                  <a:schemeClr val="bg1"/>
                </a:solidFill>
                <a:latin typeface="Freestyle Script" pitchFamily="66" charset="0"/>
                <a:sym typeface="Symbol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, ...)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000000"/>
                </a:solidFill>
                <a:latin typeface="Copperplate Gothic Light" panose="020E0507020206020404" pitchFamily="34" charset="0"/>
              </a:rPr>
              <a:t>Phase 3 </a:t>
            </a:r>
            <a:r>
              <a:rPr lang="en-US" sz="2000" i="1" dirty="0" err="1" smtClean="0">
                <a:solidFill>
                  <a:srgbClr val="000000"/>
                </a:solidFill>
                <a:latin typeface="Copperplate Gothic Light" panose="020E0507020206020404" pitchFamily="34" charset="0"/>
              </a:rPr>
              <a:t>E</a:t>
            </a:r>
            <a:r>
              <a:rPr lang="en-US" sz="2000" i="1" baseline="-25000" dirty="0" err="1" smtClean="0">
                <a:solidFill>
                  <a:srgbClr val="000000"/>
                </a:solidFill>
                <a:latin typeface="Copperplate Gothic Light" panose="020E0507020206020404" pitchFamily="34" charset="0"/>
              </a:rPr>
              <a:t>miss</a:t>
            </a:r>
            <a:endParaRPr lang="en-US" i="1" baseline="-250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467963"/>
            <a:ext cx="4002019" cy="5953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989482" y="1365225"/>
            <a:ext cx="424892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Freestyle Script" pitchFamily="66" charset="0"/>
                <a:sym typeface="Symbol"/>
              </a:rPr>
              <a:t>l</a:t>
            </a:r>
            <a:r>
              <a:rPr lang="en-US" sz="2800" b="1" dirty="0" smtClean="0">
                <a:solidFill>
                  <a:schemeClr val="bg1"/>
                </a:solidFill>
                <a:latin typeface="Freestyle Script" pitchFamily="66" charset="0"/>
                <a:sym typeface="Symbol"/>
              </a:rPr>
              <a:t> 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=</a:t>
            </a:r>
            <a:r>
              <a:rPr lang="en-US" i="1" dirty="0" err="1" smtClean="0">
                <a:solidFill>
                  <a:schemeClr val="bg1"/>
                </a:solidFill>
                <a:sym typeface="Symbol"/>
              </a:rPr>
              <a:t>e,</a:t>
            </a:r>
            <a:r>
              <a:rPr lang="en-US" i="1" dirty="0" err="1" smtClean="0">
                <a:solidFill>
                  <a:schemeClr val="bg1"/>
                </a:solidFill>
                <a:latin typeface="Symbol" pitchFamily="18" charset="2"/>
                <a:sym typeface="Symbol"/>
              </a:rPr>
              <a:t>m</a:t>
            </a:r>
            <a:r>
              <a:rPr lang="en-US" dirty="0" smtClean="0">
                <a:solidFill>
                  <a:schemeClr val="bg1"/>
                </a:solidFill>
                <a:latin typeface="Symbol" pitchFamily="18" charset="2"/>
                <a:sym typeface="Symbol"/>
              </a:rPr>
              <a:t>    </a:t>
            </a:r>
            <a:r>
              <a:rPr lang="en-US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Test of Lepton </a:t>
            </a:r>
          </a:p>
          <a:p>
            <a:r>
              <a:rPr lang="en-US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               Flavor Universality (LFU)</a:t>
            </a:r>
            <a:endParaRPr lang="en-US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19" name="Text Box 170"/>
          <p:cNvSpPr txBox="1">
            <a:spLocks noChangeArrowheads="1"/>
          </p:cNvSpPr>
          <p:nvPr/>
        </p:nvSpPr>
        <p:spPr bwMode="auto">
          <a:xfrm>
            <a:off x="401569" y="2832353"/>
            <a:ext cx="2856872" cy="24622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Belle, PRD92, 072014 (2015), 700 fb</a:t>
            </a:r>
            <a:r>
              <a:rPr lang="en-US" sz="1000" baseline="30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-1</a:t>
            </a:r>
            <a:endParaRPr lang="en-US" sz="1000" baseline="30000" dirty="0">
              <a:solidFill>
                <a:srgbClr val="00FF00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34" name="Text Box 170"/>
          <p:cNvSpPr txBox="1">
            <a:spLocks noChangeArrowheads="1"/>
          </p:cNvSpPr>
          <p:nvPr/>
        </p:nvSpPr>
        <p:spPr bwMode="auto">
          <a:xfrm>
            <a:off x="401566" y="1642223"/>
            <a:ext cx="3094117" cy="24622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H. Na et al., </a:t>
            </a:r>
            <a:r>
              <a:rPr lang="en-US" sz="1000" dirty="0" err="1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Phys.Rev.D</a:t>
            </a:r>
            <a:r>
              <a:rPr lang="en-US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 92, 054410 (2015)</a:t>
            </a:r>
            <a:endParaRPr lang="en-US" sz="1000" baseline="30000" dirty="0">
              <a:solidFill>
                <a:srgbClr val="00FF00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35" name="Text Box 170"/>
          <p:cNvSpPr txBox="1">
            <a:spLocks noChangeArrowheads="1"/>
          </p:cNvSpPr>
          <p:nvPr/>
        </p:nvSpPr>
        <p:spPr bwMode="auto">
          <a:xfrm>
            <a:off x="401567" y="2221742"/>
            <a:ext cx="3265638" cy="24622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err="1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S.Fajfer</a:t>
            </a:r>
            <a:r>
              <a:rPr lang="en-US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 et al.,  Phys.Rev.D85(2012) 094025</a:t>
            </a:r>
            <a:endParaRPr lang="en-US" sz="1000" baseline="30000" dirty="0">
              <a:solidFill>
                <a:srgbClr val="00FF00"/>
              </a:solidFill>
              <a:latin typeface="Copperplate Gothic Light" panose="020E05070202060204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69" y="3122513"/>
            <a:ext cx="8324850" cy="26574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59645" y="3309174"/>
            <a:ext cx="137556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Low </a:t>
            </a:r>
          </a:p>
          <a:p>
            <a:r>
              <a:rPr lang="en-US" sz="16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M</a:t>
            </a:r>
            <a:r>
              <a:rPr lang="en-US" sz="1600" i="1" baseline="30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2</a:t>
            </a:r>
            <a:r>
              <a:rPr lang="en-US" sz="1600" i="1" baseline="-25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miss </a:t>
            </a:r>
            <a:r>
              <a:rPr lang="en-US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: </a:t>
            </a:r>
          </a:p>
          <a:p>
            <a:r>
              <a:rPr lang="en-US" sz="1600" i="1" dirty="0" smtClean="0">
                <a:solidFill>
                  <a:schemeClr val="tx1"/>
                </a:solidFill>
                <a:latin typeface="BankGothic Lt BT"/>
                <a:sym typeface="Symbol"/>
              </a:rPr>
              <a:t>D*</a:t>
            </a:r>
            <a:r>
              <a:rPr lang="en-US" sz="1600" dirty="0" smtClean="0">
                <a:solidFill>
                  <a:schemeClr val="tx1"/>
                </a:solidFill>
                <a:latin typeface="Freestyle Script" pitchFamily="66" charset="0"/>
                <a:sym typeface="Symbol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Freestyle Script" pitchFamily="66" charset="0"/>
                <a:sym typeface="Symbol"/>
              </a:rPr>
              <a:t>l</a:t>
            </a:r>
            <a:r>
              <a:rPr lang="en-US" sz="1600" b="1" dirty="0" smtClean="0">
                <a:solidFill>
                  <a:schemeClr val="tx1"/>
                </a:solidFill>
                <a:latin typeface="Freestyle Script" pitchFamily="66" charset="0"/>
                <a:sym typeface="Symbol"/>
              </a:rPr>
              <a:t> </a:t>
            </a:r>
            <a:r>
              <a:rPr lang="en-US" sz="1600" i="1" dirty="0" smtClean="0">
                <a:solidFill>
                  <a:schemeClr val="tx1"/>
                </a:solidFill>
                <a:latin typeface="Symbol" pitchFamily="18" charset="2"/>
                <a:sym typeface="Symbol"/>
              </a:rPr>
              <a:t>n </a:t>
            </a:r>
            <a:r>
              <a:rPr lang="en-US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, 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    fit </a:t>
            </a:r>
            <a:r>
              <a:rPr lang="en-US" sz="16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M</a:t>
            </a:r>
            <a:r>
              <a:rPr lang="en-US" sz="1600" i="1" baseline="30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2</a:t>
            </a:r>
            <a:r>
              <a:rPr lang="en-US" sz="1600" i="1" baseline="-25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miss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15764" y="3309174"/>
            <a:ext cx="13613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high </a:t>
            </a:r>
          </a:p>
          <a:p>
            <a:r>
              <a:rPr lang="en-US" sz="16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M</a:t>
            </a:r>
            <a:r>
              <a:rPr lang="en-US" sz="1600" i="1" baseline="30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2</a:t>
            </a:r>
            <a:r>
              <a:rPr lang="en-US" sz="1600" i="1" baseline="-25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miss </a:t>
            </a:r>
            <a:r>
              <a:rPr lang="en-US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: </a:t>
            </a:r>
          </a:p>
          <a:p>
            <a:r>
              <a:rPr lang="en-US" sz="1600" dirty="0" err="1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mult</a:t>
            </a:r>
            <a:r>
              <a:rPr lang="en-US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. 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miss. 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Particles, 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fit  O</a:t>
            </a:r>
            <a:r>
              <a:rPr lang="en-US" sz="1600" baseline="-25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NB</a:t>
            </a:r>
            <a:endParaRPr lang="en-US" sz="1600" baseline="-250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73006" y="3302104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solidFill>
                  <a:schemeClr val="tx1"/>
                </a:solidFill>
              </a:rPr>
              <a:t>N</a:t>
            </a:r>
            <a:r>
              <a:rPr lang="en-US" sz="1600" i="1" baseline="-25000" dirty="0" err="1" smtClean="0">
                <a:solidFill>
                  <a:schemeClr val="tx1"/>
                </a:solidFill>
              </a:rPr>
              <a:t>sig</a:t>
            </a:r>
            <a:r>
              <a:rPr lang="en-US" sz="1600" dirty="0" smtClean="0">
                <a:solidFill>
                  <a:schemeClr val="tx1"/>
                </a:solidFill>
              </a:rPr>
              <a:t>=503 </a:t>
            </a:r>
            <a:r>
              <a:rPr lang="en-US" sz="1600" i="1" dirty="0" smtClean="0">
                <a:solidFill>
                  <a:schemeClr val="tx1"/>
                </a:solidFill>
              </a:rPr>
              <a:t>D*</a:t>
            </a:r>
            <a:r>
              <a:rPr lang="en-US" sz="1600" i="1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tn</a:t>
            </a:r>
            <a:endParaRPr lang="en-US" sz="1600" i="1" dirty="0" smtClean="0">
              <a:solidFill>
                <a:schemeClr val="tx1"/>
              </a:solidFill>
              <a:latin typeface="Symbol" panose="05050102010706020507" pitchFamily="18" charset="2"/>
            </a:endParaRPr>
          </a:p>
          <a:p>
            <a:r>
              <a:rPr lang="en-US" sz="1600" i="1" dirty="0" err="1" smtClean="0">
                <a:solidFill>
                  <a:schemeClr val="tx1"/>
                </a:solidFill>
              </a:rPr>
              <a:t>N</a:t>
            </a:r>
            <a:r>
              <a:rPr lang="en-US" sz="1600" i="1" baseline="-25000" dirty="0" err="1" smtClean="0">
                <a:solidFill>
                  <a:schemeClr val="tx1"/>
                </a:solidFill>
              </a:rPr>
              <a:t>sig</a:t>
            </a:r>
            <a:r>
              <a:rPr lang="en-US" sz="1600" dirty="0" smtClean="0">
                <a:solidFill>
                  <a:schemeClr val="tx1"/>
                </a:solidFill>
              </a:rPr>
              <a:t>=320 </a:t>
            </a:r>
            <a:r>
              <a:rPr lang="en-US" sz="1600" i="1" dirty="0" err="1" smtClean="0">
                <a:solidFill>
                  <a:schemeClr val="tx1"/>
                </a:solidFill>
              </a:rPr>
              <a:t>D</a:t>
            </a:r>
            <a:r>
              <a:rPr lang="en-US" sz="1600" i="1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tn</a:t>
            </a:r>
            <a:endParaRPr lang="en-US" sz="1600" i="1" dirty="0">
              <a:solidFill>
                <a:schemeClr val="tx1"/>
              </a:solidFill>
              <a:latin typeface="Symbol" panose="05050102010706020507" pitchFamily="18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3213" y="6170638"/>
            <a:ext cx="6641562" cy="369332"/>
          </a:xfrm>
          <a:prstGeom prst="rect">
            <a:avLst/>
          </a:prstGeom>
          <a:solidFill>
            <a:srgbClr val="33CCFF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R(D)= </a:t>
            </a:r>
            <a:r>
              <a:rPr lang="en-US" dirty="0" smtClean="0">
                <a:solidFill>
                  <a:schemeClr val="tx1"/>
                </a:solidFill>
                <a:latin typeface="BankGothic Lt BT" pitchFamily="34" charset="0"/>
              </a:rPr>
              <a:t>0.375 ±0.064 ±0.026         </a:t>
            </a:r>
            <a:r>
              <a:rPr lang="en-US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R(D*) = </a:t>
            </a:r>
            <a:r>
              <a:rPr lang="en-US" dirty="0" smtClean="0">
                <a:solidFill>
                  <a:schemeClr val="tx1"/>
                </a:solidFill>
                <a:latin typeface="BankGothic Lt BT" pitchFamily="34" charset="0"/>
              </a:rPr>
              <a:t>0.293 ±0.038 ±0.015</a:t>
            </a:r>
            <a:endParaRPr lang="en-US" dirty="0">
              <a:solidFill>
                <a:schemeClr val="tx1"/>
              </a:solidFill>
              <a:latin typeface="BankGothic Lt B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80399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34" grpId="0"/>
      <p:bldP spid="35" grpId="0"/>
      <p:bldP spid="4" grpId="0"/>
      <p:bldP spid="5" grpId="0"/>
      <p:bldP spid="12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18"/>
          <p:cNvSpPr txBox="1">
            <a:spLocks noChangeArrowheads="1"/>
          </p:cNvSpPr>
          <p:nvPr/>
        </p:nvSpPr>
        <p:spPr bwMode="auto">
          <a:xfrm>
            <a:off x="311673" y="681048"/>
            <a:ext cx="8644757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i="1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B</a:t>
            </a:r>
            <a:r>
              <a:rPr lang="en-US" sz="2400" i="1" baseline="-25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 D</a:t>
            </a:r>
            <a:r>
              <a:rPr lang="en-US" sz="2400" i="1" baseline="30000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(</a:t>
            </a:r>
            <a:r>
              <a:rPr lang="en-US" sz="2400" i="1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*</a:t>
            </a:r>
            <a:r>
              <a:rPr lang="en-US" sz="2400" i="1" baseline="30000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)</a:t>
            </a:r>
            <a:r>
              <a:rPr lang="en-US" sz="2400" i="1" dirty="0" err="1" smtClean="0">
                <a:solidFill>
                  <a:schemeClr val="bg1"/>
                </a:solidFill>
                <a:latin typeface="Symbol" pitchFamily="18" charset="2"/>
                <a:sym typeface="Symbol"/>
              </a:rPr>
              <a:t>tn</a:t>
            </a:r>
            <a:endParaRPr lang="sl-SI" sz="2400" i="1" dirty="0">
              <a:solidFill>
                <a:schemeClr val="bg1"/>
              </a:solidFill>
              <a:latin typeface="Symbol" pitchFamily="18" charset="2"/>
              <a:sym typeface="Symbol"/>
            </a:endParaRPr>
          </a:p>
          <a:p>
            <a:pPr>
              <a:defRPr/>
            </a:pPr>
            <a:r>
              <a:rPr lang="sl-SI" sz="2000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Average of measurements</a:t>
            </a:r>
          </a:p>
          <a:p>
            <a:pPr>
              <a:defRPr/>
            </a:pPr>
            <a:endParaRPr lang="sl-SI" sz="2000" dirty="0">
              <a:solidFill>
                <a:schemeClr val="bg1"/>
              </a:solidFill>
              <a:latin typeface="Copperplate Gothic Light" panose="020E0507020206020404" pitchFamily="34" charset="0"/>
              <a:sym typeface="Symbol"/>
            </a:endParaRPr>
          </a:p>
          <a:p>
            <a:pPr>
              <a:defRPr/>
            </a:pPr>
            <a:r>
              <a:rPr lang="sl-SI" sz="2000" dirty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if discrepancy </a:t>
            </a:r>
            <a:endParaRPr lang="sl-SI" sz="2000" dirty="0" smtClean="0">
              <a:solidFill>
                <a:schemeClr val="bg1"/>
              </a:solidFill>
              <a:latin typeface="Copperplate Gothic Light" panose="020E0507020206020404" pitchFamily="34" charset="0"/>
              <a:sym typeface="Symbol"/>
            </a:endParaRPr>
          </a:p>
          <a:p>
            <a:pPr>
              <a:defRPr/>
            </a:pPr>
            <a:r>
              <a:rPr lang="sl-SI" sz="2000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Data/SM </a:t>
            </a:r>
            <a:r>
              <a:rPr lang="sl-SI" sz="2000" dirty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confirmed </a:t>
            </a:r>
            <a:endParaRPr lang="sl-SI" sz="2000" dirty="0" smtClean="0">
              <a:solidFill>
                <a:schemeClr val="bg1"/>
              </a:solidFill>
              <a:latin typeface="Copperplate Gothic Light" panose="020E0507020206020404" pitchFamily="34" charset="0"/>
              <a:sym typeface="Symbol"/>
            </a:endParaRPr>
          </a:p>
          <a:p>
            <a:pPr>
              <a:defRPr/>
            </a:pPr>
            <a:r>
              <a:rPr lang="sl-SI" sz="2000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with </a:t>
            </a:r>
            <a:r>
              <a:rPr lang="sl-SI" sz="2000" dirty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larger accuracy</a:t>
            </a:r>
          </a:p>
          <a:p>
            <a:pPr>
              <a:defRPr/>
            </a:pPr>
            <a:r>
              <a:rPr lang="sl-SI" sz="2000" dirty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 interpretation</a:t>
            </a:r>
            <a:endParaRPr lang="en-US" sz="2000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pPr>
              <a:defRPr/>
            </a:pPr>
            <a:r>
              <a:rPr lang="sl-SI" sz="2000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000000"/>
                </a:solidFill>
                <a:latin typeface="Copperplate Gothic Light" panose="020E0507020206020404" pitchFamily="34" charset="0"/>
              </a:rPr>
              <a:t>Phase 3 </a:t>
            </a:r>
            <a:r>
              <a:rPr lang="en-US" sz="2000" i="1" dirty="0" err="1" smtClean="0">
                <a:solidFill>
                  <a:srgbClr val="000000"/>
                </a:solidFill>
                <a:latin typeface="Copperplate Gothic Light" panose="020E0507020206020404" pitchFamily="34" charset="0"/>
              </a:rPr>
              <a:t>E</a:t>
            </a:r>
            <a:r>
              <a:rPr lang="en-US" sz="2000" i="1" baseline="-25000" dirty="0" err="1" smtClean="0">
                <a:solidFill>
                  <a:srgbClr val="000000"/>
                </a:solidFill>
                <a:latin typeface="Copperplate Gothic Light" panose="020E0507020206020404" pitchFamily="34" charset="0"/>
              </a:rPr>
              <a:t>miss</a:t>
            </a:r>
            <a:endParaRPr lang="en-US" i="1" baseline="-25000" dirty="0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757" y="1450489"/>
            <a:ext cx="5527842" cy="3748242"/>
          </a:xfrm>
          <a:prstGeom prst="rect">
            <a:avLst/>
          </a:prstGeom>
        </p:spPr>
      </p:pic>
      <p:sp>
        <p:nvSpPr>
          <p:cNvPr id="72" name="Oval 71"/>
          <p:cNvSpPr/>
          <p:nvPr/>
        </p:nvSpPr>
        <p:spPr bwMode="auto">
          <a:xfrm>
            <a:off x="5434317" y="3888453"/>
            <a:ext cx="52171" cy="60960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4424667" y="1842483"/>
            <a:ext cx="1943100" cy="15621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4424667" y="2120613"/>
            <a:ext cx="1943100" cy="30861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 rot="162460">
            <a:off x="6093963" y="3374214"/>
            <a:ext cx="933244" cy="254206"/>
          </a:xfrm>
          <a:prstGeom prst="ellipse">
            <a:avLst/>
          </a:prstGeom>
          <a:noFill/>
          <a:ln w="28575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cxnSp>
        <p:nvCxnSpPr>
          <p:cNvPr id="76" name="Straight Arrow Connector 75"/>
          <p:cNvCxnSpPr/>
          <p:nvPr/>
        </p:nvCxnSpPr>
        <p:spPr bwMode="auto">
          <a:xfrm flipV="1">
            <a:off x="5521947" y="3610323"/>
            <a:ext cx="754380" cy="27813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77" name="TextBox 76"/>
          <p:cNvSpPr txBox="1"/>
          <p:nvPr/>
        </p:nvSpPr>
        <p:spPr>
          <a:xfrm>
            <a:off x="5792310" y="3742837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i="1" dirty="0" smtClean="0">
                <a:solidFill>
                  <a:schemeClr val="tx1"/>
                </a:solidFill>
              </a:rPr>
              <a:t>4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s</a:t>
            </a:r>
            <a:endParaRPr lang="sl-SI" i="1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175708" y="3949413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  <a:latin typeface="Copperplate Gothic Light" pitchFamily="34" charset="0"/>
              </a:rPr>
              <a:t>SM</a:t>
            </a:r>
            <a:endParaRPr lang="sl-SI" dirty="0">
              <a:solidFill>
                <a:srgbClr val="FF0000"/>
              </a:solidFill>
              <a:latin typeface="Copperplate Gothic Light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850466" y="3501317"/>
            <a:ext cx="121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rgbClr val="00FF00"/>
                </a:solidFill>
                <a:latin typeface="Copperplate Gothic Light" pitchFamily="34" charset="0"/>
              </a:rPr>
              <a:t>Average</a:t>
            </a:r>
            <a:endParaRPr lang="sl-SI" dirty="0">
              <a:solidFill>
                <a:srgbClr val="00FF00"/>
              </a:solidFill>
              <a:latin typeface="Copperplate Gothic Light" pitchFamily="34" charset="0"/>
            </a:endParaRPr>
          </a:p>
        </p:txBody>
      </p:sp>
      <p:sp>
        <p:nvSpPr>
          <p:cNvPr id="93" name="Text Box 52"/>
          <p:cNvSpPr txBox="1">
            <a:spLocks noChangeArrowheads="1"/>
          </p:cNvSpPr>
          <p:nvPr/>
        </p:nvSpPr>
        <p:spPr bwMode="auto">
          <a:xfrm>
            <a:off x="1749876" y="3769306"/>
            <a:ext cx="272832" cy="5847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3200" dirty="0" smtClean="0">
                <a:solidFill>
                  <a:schemeClr val="bg1"/>
                </a:solidFill>
                <a:latin typeface="Freestyle Script" pitchFamily="66" charset="0"/>
                <a:sym typeface="Symbol"/>
              </a:rPr>
              <a:t>l</a:t>
            </a:r>
            <a:endParaRPr lang="en-US" sz="2000" i="1" baseline="30000" dirty="0">
              <a:solidFill>
                <a:schemeClr val="bg1"/>
              </a:solidFill>
            </a:endParaRPr>
          </a:p>
        </p:txBody>
      </p:sp>
      <p:sp>
        <p:nvSpPr>
          <p:cNvPr id="94" name="Line 45"/>
          <p:cNvSpPr>
            <a:spLocks noChangeShapeType="1"/>
          </p:cNvSpPr>
          <p:nvPr/>
        </p:nvSpPr>
        <p:spPr bwMode="auto">
          <a:xfrm>
            <a:off x="742515" y="3525746"/>
            <a:ext cx="499640" cy="528035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  <a:headEnd type="none" w="med" len="med"/>
            <a:tailEnd type="triangle" w="med" len="med"/>
          </a:ln>
        </p:spPr>
        <p:txBody>
          <a:bodyPr wrap="square">
            <a:spAutoFit/>
          </a:bodyPr>
          <a:lstStyle/>
          <a:p>
            <a:endParaRPr lang="sl-SI">
              <a:solidFill>
                <a:schemeClr val="bg1"/>
              </a:solidFill>
            </a:endParaRPr>
          </a:p>
        </p:txBody>
      </p:sp>
      <p:sp>
        <p:nvSpPr>
          <p:cNvPr id="95" name="Line 46"/>
          <p:cNvSpPr>
            <a:spLocks noChangeShapeType="1"/>
          </p:cNvSpPr>
          <p:nvPr/>
        </p:nvSpPr>
        <p:spPr bwMode="auto">
          <a:xfrm flipV="1">
            <a:off x="1218701" y="4004717"/>
            <a:ext cx="561590" cy="2888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triangle" w="med" len="med"/>
          </a:ln>
        </p:spPr>
        <p:txBody>
          <a:bodyPr wrap="square">
            <a:spAutoFit/>
          </a:bodyPr>
          <a:lstStyle/>
          <a:p>
            <a:endParaRPr lang="sl-SI">
              <a:solidFill>
                <a:schemeClr val="bg1"/>
              </a:solidFill>
            </a:endParaRPr>
          </a:p>
        </p:txBody>
      </p:sp>
      <p:sp>
        <p:nvSpPr>
          <p:cNvPr id="96" name="Line 47"/>
          <p:cNvSpPr>
            <a:spLocks noChangeShapeType="1"/>
          </p:cNvSpPr>
          <p:nvPr/>
        </p:nvSpPr>
        <p:spPr bwMode="auto">
          <a:xfrm>
            <a:off x="1221916" y="4033597"/>
            <a:ext cx="0" cy="67977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triangle" w="med" len="med"/>
          </a:ln>
        </p:spPr>
        <p:txBody>
          <a:bodyPr wrap="square">
            <a:spAutoFit/>
          </a:bodyPr>
          <a:lstStyle/>
          <a:p>
            <a:endParaRPr lang="sl-SI">
              <a:solidFill>
                <a:schemeClr val="bg1"/>
              </a:solidFill>
            </a:endParaRPr>
          </a:p>
        </p:txBody>
      </p:sp>
      <p:sp>
        <p:nvSpPr>
          <p:cNvPr id="97" name="Line 46"/>
          <p:cNvSpPr>
            <a:spLocks noChangeShapeType="1"/>
          </p:cNvSpPr>
          <p:nvPr/>
        </p:nvSpPr>
        <p:spPr bwMode="auto">
          <a:xfrm>
            <a:off x="47392" y="3257043"/>
            <a:ext cx="706699" cy="278171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triangle" w="med" len="med"/>
          </a:ln>
        </p:spPr>
        <p:txBody>
          <a:bodyPr wrap="square">
            <a:spAutoFit/>
          </a:bodyPr>
          <a:lstStyle/>
          <a:p>
            <a:endParaRPr lang="sl-SI">
              <a:solidFill>
                <a:schemeClr val="bg1"/>
              </a:solidFill>
            </a:endParaRPr>
          </a:p>
        </p:txBody>
      </p:sp>
      <p:sp>
        <p:nvSpPr>
          <p:cNvPr id="98" name="Line 47"/>
          <p:cNvSpPr>
            <a:spLocks noChangeShapeType="1"/>
          </p:cNvSpPr>
          <p:nvPr/>
        </p:nvSpPr>
        <p:spPr bwMode="auto">
          <a:xfrm flipV="1">
            <a:off x="702367" y="3176725"/>
            <a:ext cx="480329" cy="348664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triangle" w="med" len="med"/>
          </a:ln>
        </p:spPr>
        <p:txBody>
          <a:bodyPr wrap="square">
            <a:spAutoFit/>
          </a:bodyPr>
          <a:lstStyle/>
          <a:p>
            <a:endParaRPr lang="sl-SI">
              <a:solidFill>
                <a:schemeClr val="bg1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44288" y="30267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i="1" dirty="0" smtClean="0">
                <a:solidFill>
                  <a:schemeClr val="bg1"/>
                </a:solidFill>
              </a:rPr>
              <a:t>b</a:t>
            </a:r>
            <a:endParaRPr lang="en-US" dirty="0"/>
          </a:p>
        </p:txBody>
      </p:sp>
      <p:grpSp>
        <p:nvGrpSpPr>
          <p:cNvPr id="100" name="Group 99"/>
          <p:cNvGrpSpPr/>
          <p:nvPr/>
        </p:nvGrpSpPr>
        <p:grpSpPr>
          <a:xfrm>
            <a:off x="754091" y="3026796"/>
            <a:ext cx="300082" cy="369332"/>
            <a:chOff x="1347374" y="2282448"/>
            <a:chExt cx="300082" cy="369332"/>
          </a:xfrm>
        </p:grpSpPr>
        <p:sp>
          <p:nvSpPr>
            <p:cNvPr id="101" name="Line 50"/>
            <p:cNvSpPr>
              <a:spLocks noChangeShapeType="1"/>
            </p:cNvSpPr>
            <p:nvPr/>
          </p:nvSpPr>
          <p:spPr bwMode="auto">
            <a:xfrm>
              <a:off x="1439652" y="2384884"/>
              <a:ext cx="138172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sl-SI">
                <a:solidFill>
                  <a:schemeClr val="bg1"/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347374" y="228244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i="1" dirty="0">
                  <a:solidFill>
                    <a:schemeClr val="bg1"/>
                  </a:solidFill>
                </a:rPr>
                <a:t>c</a:t>
              </a:r>
              <a:endParaRPr lang="en-US" dirty="0"/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869790" y="418881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i="1" dirty="0">
                <a:solidFill>
                  <a:schemeClr val="bg1"/>
                </a:solidFill>
                <a:latin typeface="Symbol" pitchFamily="18" charset="2"/>
              </a:rPr>
              <a:t>n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15455" y="3444108"/>
            <a:ext cx="449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i="1" dirty="0" smtClean="0">
                <a:solidFill>
                  <a:schemeClr val="bg1"/>
                </a:solidFill>
              </a:rPr>
              <a:t>W</a:t>
            </a:r>
            <a:r>
              <a:rPr lang="sl-SI" i="1" baseline="30000" dirty="0" smtClean="0">
                <a:solidFill>
                  <a:schemeClr val="bg1"/>
                </a:solidFill>
              </a:rPr>
              <a:t>-</a:t>
            </a:r>
            <a:endParaRPr lang="en-US" baseline="30000" dirty="0"/>
          </a:p>
        </p:txBody>
      </p:sp>
      <p:grpSp>
        <p:nvGrpSpPr>
          <p:cNvPr id="105" name="Group 104"/>
          <p:cNvGrpSpPr/>
          <p:nvPr/>
        </p:nvGrpSpPr>
        <p:grpSpPr>
          <a:xfrm>
            <a:off x="1588940" y="2875463"/>
            <a:ext cx="1752186" cy="1829032"/>
            <a:chOff x="1096372" y="4136437"/>
            <a:chExt cx="1752186" cy="1829032"/>
          </a:xfrm>
        </p:grpSpPr>
        <p:grpSp>
          <p:nvGrpSpPr>
            <p:cNvPr id="106" name="Group 105"/>
            <p:cNvGrpSpPr/>
            <p:nvPr/>
          </p:nvGrpSpPr>
          <p:grpSpPr>
            <a:xfrm>
              <a:off x="1096372" y="4136437"/>
              <a:ext cx="1752186" cy="1829032"/>
              <a:chOff x="640265" y="3439275"/>
              <a:chExt cx="1752186" cy="1829032"/>
            </a:xfrm>
          </p:grpSpPr>
          <p:sp>
            <p:nvSpPr>
              <p:cNvPr id="108" name="Text Box 52"/>
              <p:cNvSpPr txBox="1">
                <a:spLocks noChangeArrowheads="1"/>
              </p:cNvSpPr>
              <p:nvPr/>
            </p:nvSpPr>
            <p:spPr bwMode="auto">
              <a:xfrm>
                <a:off x="1398988" y="3439275"/>
                <a:ext cx="272832" cy="584775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sl-SI" sz="3200" dirty="0" smtClean="0">
                    <a:solidFill>
                      <a:schemeClr val="bg1"/>
                    </a:solidFill>
                    <a:latin typeface="Freestyle Script" pitchFamily="66" charset="0"/>
                    <a:sym typeface="Symbol"/>
                  </a:rPr>
                  <a:t>l</a:t>
                </a:r>
                <a:endParaRPr lang="en-US" sz="2000" i="1" baseline="30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Line 45"/>
              <p:cNvSpPr>
                <a:spLocks noChangeShapeType="1"/>
              </p:cNvSpPr>
              <p:nvPr/>
            </p:nvSpPr>
            <p:spPr bwMode="auto">
              <a:xfrm>
                <a:off x="1335388" y="4080684"/>
                <a:ext cx="499640" cy="528035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endParaRPr lang="sl-SI">
                  <a:solidFill>
                    <a:schemeClr val="bg1"/>
                  </a:solidFill>
                </a:endParaRPr>
              </a:p>
            </p:txBody>
          </p:sp>
          <p:sp>
            <p:nvSpPr>
              <p:cNvPr id="110" name="Line 46"/>
              <p:cNvSpPr>
                <a:spLocks noChangeShapeType="1"/>
              </p:cNvSpPr>
              <p:nvPr/>
            </p:nvSpPr>
            <p:spPr bwMode="auto">
              <a:xfrm flipV="1">
                <a:off x="1811574" y="4559655"/>
                <a:ext cx="561590" cy="2888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med" len="med"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endParaRPr lang="sl-SI">
                  <a:solidFill>
                    <a:schemeClr val="bg1"/>
                  </a:solidFill>
                </a:endParaRPr>
              </a:p>
            </p:txBody>
          </p:sp>
          <p:sp>
            <p:nvSpPr>
              <p:cNvPr id="111" name="Line 47"/>
              <p:cNvSpPr>
                <a:spLocks noChangeShapeType="1"/>
              </p:cNvSpPr>
              <p:nvPr/>
            </p:nvSpPr>
            <p:spPr bwMode="auto">
              <a:xfrm>
                <a:off x="1814789" y="4588535"/>
                <a:ext cx="0" cy="67977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med" len="med"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endParaRPr lang="sl-SI">
                  <a:solidFill>
                    <a:schemeClr val="bg1"/>
                  </a:solidFill>
                </a:endParaRPr>
              </a:p>
            </p:txBody>
          </p:sp>
          <p:sp>
            <p:nvSpPr>
              <p:cNvPr id="112" name="Line 46"/>
              <p:cNvSpPr>
                <a:spLocks noChangeShapeType="1"/>
              </p:cNvSpPr>
              <p:nvPr/>
            </p:nvSpPr>
            <p:spPr bwMode="auto">
              <a:xfrm>
                <a:off x="640265" y="3811981"/>
                <a:ext cx="706699" cy="278171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med" len="med"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endParaRPr lang="sl-SI">
                  <a:solidFill>
                    <a:schemeClr val="bg1"/>
                  </a:solidFill>
                </a:endParaRPr>
              </a:p>
            </p:txBody>
          </p:sp>
          <p:sp>
            <p:nvSpPr>
              <p:cNvPr id="113" name="Line 47"/>
              <p:cNvSpPr>
                <a:spLocks noChangeShapeType="1"/>
              </p:cNvSpPr>
              <p:nvPr/>
            </p:nvSpPr>
            <p:spPr bwMode="auto">
              <a:xfrm flipV="1">
                <a:off x="1295240" y="3731663"/>
                <a:ext cx="480329" cy="348664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med" len="med"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endParaRPr lang="sl-SI">
                  <a:solidFill>
                    <a:schemeClr val="bg1"/>
                  </a:solidFill>
                </a:endParaRPr>
              </a:p>
            </p:txBody>
          </p:sp>
          <p:sp>
            <p:nvSpPr>
              <p:cNvPr id="114" name="Line 50"/>
              <p:cNvSpPr>
                <a:spLocks noChangeShapeType="1"/>
              </p:cNvSpPr>
              <p:nvPr/>
            </p:nvSpPr>
            <p:spPr bwMode="auto">
              <a:xfrm>
                <a:off x="2205150" y="4344701"/>
                <a:ext cx="13817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sl-SI">
                  <a:solidFill>
                    <a:schemeClr val="bg1"/>
                  </a:solidFill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837161" y="358173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i="1" dirty="0" smtClean="0">
                    <a:solidFill>
                      <a:schemeClr val="bg1"/>
                    </a:solidFill>
                  </a:rPr>
                  <a:t>b</a:t>
                </a:r>
                <a:endParaRPr lang="en-US" dirty="0"/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2092369" y="4258027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i="1" dirty="0">
                    <a:solidFill>
                      <a:schemeClr val="bg1"/>
                    </a:solidFill>
                  </a:rPr>
                  <a:t>c</a:t>
                </a:r>
                <a:endParaRPr lang="en-US" dirty="0"/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1462663" y="4743755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i="1" dirty="0">
                    <a:solidFill>
                      <a:schemeClr val="bg1"/>
                    </a:solidFill>
                    <a:latin typeface="Symbol" pitchFamily="18" charset="2"/>
                  </a:rPr>
                  <a:t>n</a:t>
                </a:r>
                <a:endParaRPr lang="en-US" dirty="0">
                  <a:latin typeface="Symbol" pitchFamily="18" charset="2"/>
                </a:endParaRPr>
              </a:p>
            </p:txBody>
          </p:sp>
        </p:grpSp>
        <p:sp>
          <p:nvSpPr>
            <p:cNvPr id="107" name="TextBox 106"/>
            <p:cNvSpPr txBox="1"/>
            <p:nvPr/>
          </p:nvSpPr>
          <p:spPr>
            <a:xfrm>
              <a:off x="1975037" y="4733806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i="1" dirty="0" smtClean="0">
                  <a:solidFill>
                    <a:schemeClr val="bg1"/>
                  </a:solidFill>
                </a:rPr>
                <a:t>LQ</a:t>
              </a:r>
              <a:endParaRPr lang="en-US" baseline="30000" dirty="0"/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2861918" y="4122834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solidFill>
                  <a:srgbClr val="FF7575"/>
                </a:solidFill>
                <a:latin typeface="Copperplate Gothic Light" panose="020E0507020206020404" pitchFamily="34" charset="0"/>
              </a:rPr>
              <a:t>NF</a:t>
            </a:r>
            <a:endParaRPr lang="sl-SI" sz="2000" b="1" dirty="0">
              <a:solidFill>
                <a:srgbClr val="FF7575"/>
              </a:solidFill>
              <a:latin typeface="Copperplate Gothic Light" panose="020E0507020206020404" pitchFamily="34" charset="0"/>
            </a:endParaRPr>
          </a:p>
        </p:txBody>
      </p:sp>
      <p:pic>
        <p:nvPicPr>
          <p:cNvPr id="119" name="Picture 1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058" y="2420594"/>
            <a:ext cx="4175760" cy="3878580"/>
          </a:xfrm>
          <a:prstGeom prst="rect">
            <a:avLst/>
          </a:prstGeom>
        </p:spPr>
      </p:pic>
      <p:sp>
        <p:nvSpPr>
          <p:cNvPr id="120" name="Text Box 170"/>
          <p:cNvSpPr txBox="1">
            <a:spLocks noChangeArrowheads="1"/>
          </p:cNvSpPr>
          <p:nvPr/>
        </p:nvSpPr>
        <p:spPr bwMode="auto">
          <a:xfrm>
            <a:off x="5364480" y="6320427"/>
            <a:ext cx="3542958" cy="24622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000" dirty="0" smtClean="0">
                <a:solidFill>
                  <a:srgbClr val="FFFF00"/>
                </a:solidFill>
                <a:latin typeface="Copperplate Gothic Light" panose="020E0507020206020404" pitchFamily="34" charset="0"/>
              </a:rPr>
              <a:t>S. Fajfer, N. Košnik, </a:t>
            </a:r>
            <a:r>
              <a:rPr lang="sl-SI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Phys.Lett. B755, 270 (2016)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4541370" y="5991397"/>
            <a:ext cx="2475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>
                <a:solidFill>
                  <a:schemeClr val="tx1"/>
                </a:solidFill>
                <a:latin typeface="Copperplate Gothic Light" pitchFamily="34" charset="0"/>
              </a:rPr>
              <a:t>LQ coupling constants</a:t>
            </a:r>
            <a:endParaRPr lang="sl-SI" sz="1400" dirty="0">
              <a:solidFill>
                <a:schemeClr val="tx1"/>
              </a:solidFill>
              <a:latin typeface="Copperplate Gothic Light" pitchFamily="34" charset="0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6054551" y="2553588"/>
            <a:ext cx="279288" cy="3123038"/>
          </a:xfrm>
          <a:prstGeom prst="rect">
            <a:avLst/>
          </a:prstGeom>
          <a:solidFill>
            <a:srgbClr val="33CCFF">
              <a:alpha val="36000"/>
            </a:srgbClr>
          </a:solidFill>
          <a:ln w="28575" cap="flat" cmpd="sng" algn="ctr">
            <a:solidFill>
              <a:srgbClr val="33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7842320" y="2571154"/>
            <a:ext cx="279288" cy="3123038"/>
          </a:xfrm>
          <a:prstGeom prst="rect">
            <a:avLst/>
          </a:prstGeom>
          <a:solidFill>
            <a:srgbClr val="33CCFF">
              <a:alpha val="36000"/>
            </a:srgbClr>
          </a:solidFill>
          <a:ln w="28575" cap="flat" cmpd="sng" algn="ctr">
            <a:solidFill>
              <a:srgbClr val="33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603387" y="4511207"/>
            <a:ext cx="30444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smtClean="0">
                <a:latin typeface="Copperplate Gothic Light" pitchFamily="34" charset="0"/>
              </a:rPr>
              <a:t>Preferred region </a:t>
            </a:r>
            <a:r>
              <a:rPr lang="sl-SI" sz="1400" i="1" dirty="0" smtClean="0">
                <a:latin typeface="Copperplate Gothic Light" pitchFamily="34" charset="0"/>
              </a:rPr>
              <a:t>R(D</a:t>
            </a:r>
            <a:r>
              <a:rPr lang="sl-SI" sz="1400" i="1" baseline="30000" dirty="0" smtClean="0">
                <a:latin typeface="Copperplate Gothic Light" pitchFamily="34" charset="0"/>
              </a:rPr>
              <a:t>(</a:t>
            </a:r>
            <a:r>
              <a:rPr lang="sl-SI" sz="1400" i="1" dirty="0" smtClean="0">
                <a:latin typeface="Copperplate Gothic Light" pitchFamily="34" charset="0"/>
              </a:rPr>
              <a:t>*</a:t>
            </a:r>
            <a:r>
              <a:rPr lang="sl-SI" sz="1400" i="1" baseline="30000" dirty="0" smtClean="0">
                <a:latin typeface="Copperplate Gothic Light" pitchFamily="34" charset="0"/>
              </a:rPr>
              <a:t>)</a:t>
            </a:r>
            <a:r>
              <a:rPr lang="sl-SI" sz="1400" i="1" dirty="0" smtClean="0">
                <a:latin typeface="Copperplate Gothic Light" pitchFamily="34" charset="0"/>
              </a:rPr>
              <a:t>) </a:t>
            </a:r>
            <a:r>
              <a:rPr lang="sl-SI" sz="1400" dirty="0">
                <a:latin typeface="Copperplate Gothic Light" pitchFamily="34" charset="0"/>
              </a:rPr>
              <a:t>&amp;</a:t>
            </a:r>
            <a:r>
              <a:rPr lang="sl-SI" sz="1400" dirty="0" smtClean="0">
                <a:latin typeface="Copperplate Gothic Light" pitchFamily="34" charset="0"/>
              </a:rPr>
              <a:t> </a:t>
            </a:r>
          </a:p>
          <a:p>
            <a:r>
              <a:rPr lang="sl-SI" sz="1400" i="1" dirty="0" smtClean="0">
                <a:latin typeface="Copperplate Gothic Light" pitchFamily="34" charset="0"/>
              </a:rPr>
              <a:t>B </a:t>
            </a:r>
            <a:r>
              <a:rPr lang="sl-SI" sz="1400" i="1" dirty="0" smtClean="0">
                <a:latin typeface="Copperplate Gothic Light" pitchFamily="34" charset="0"/>
                <a:sym typeface="Symbol"/>
              </a:rPr>
              <a:t> </a:t>
            </a:r>
            <a:r>
              <a:rPr lang="sl-SI" sz="1400" i="1" dirty="0" smtClean="0">
                <a:latin typeface="Copperplate Gothic Light" pitchFamily="34" charset="0"/>
              </a:rPr>
              <a:t>K</a:t>
            </a:r>
            <a:r>
              <a:rPr lang="sl-SI" sz="1400" i="1" baseline="30000" dirty="0" smtClean="0">
                <a:latin typeface="Copperplate Gothic Light" pitchFamily="34" charset="0"/>
              </a:rPr>
              <a:t>(</a:t>
            </a:r>
            <a:r>
              <a:rPr lang="sl-SI" sz="1400" i="1" dirty="0" smtClean="0">
                <a:latin typeface="Copperplate Gothic Light" pitchFamily="34" charset="0"/>
              </a:rPr>
              <a:t>*</a:t>
            </a:r>
            <a:r>
              <a:rPr lang="sl-SI" sz="1400" i="1" baseline="30000" dirty="0" smtClean="0">
                <a:latin typeface="Copperplate Gothic Light" pitchFamily="34" charset="0"/>
              </a:rPr>
              <a:t>)</a:t>
            </a:r>
            <a:r>
              <a:rPr lang="sl-SI" sz="1400" i="1" dirty="0">
                <a:solidFill>
                  <a:schemeClr val="bg1"/>
                </a:solidFill>
                <a:latin typeface="Freestyle Script" pitchFamily="66" charset="0"/>
                <a:sym typeface="Symbol"/>
              </a:rPr>
              <a:t> </a:t>
            </a:r>
            <a:r>
              <a:rPr lang="sl-SI" sz="1600" i="1" dirty="0" smtClean="0">
                <a:latin typeface="Freestyle Script" pitchFamily="66" charset="0"/>
                <a:sym typeface="Symbol"/>
              </a:rPr>
              <a:t>l</a:t>
            </a:r>
            <a:r>
              <a:rPr lang="sl-SI" sz="1600" i="1" baseline="30000" dirty="0" smtClean="0">
                <a:sym typeface="Symbol"/>
              </a:rPr>
              <a:t> </a:t>
            </a:r>
            <a:r>
              <a:rPr lang="sl-SI" sz="1600" i="1" dirty="0" smtClean="0">
                <a:latin typeface="Freestyle Script" pitchFamily="66" charset="0"/>
                <a:sym typeface="Symbol"/>
              </a:rPr>
              <a:t>l</a:t>
            </a:r>
            <a:endParaRPr lang="en-US" sz="1600" i="1" baseline="30000" dirty="0"/>
          </a:p>
          <a:p>
            <a:r>
              <a:rPr lang="sl-SI" sz="1400" dirty="0" smtClean="0">
                <a:solidFill>
                  <a:srgbClr val="008000"/>
                </a:solidFill>
                <a:latin typeface="Copperplate Gothic Light" pitchFamily="34" charset="0"/>
              </a:rPr>
              <a:t>forbidden region </a:t>
            </a:r>
            <a:r>
              <a:rPr lang="sl-SI" sz="1400" i="1" dirty="0" smtClean="0">
                <a:solidFill>
                  <a:srgbClr val="008000"/>
                </a:solidFill>
                <a:latin typeface="Copperplate Gothic Light" pitchFamily="34" charset="0"/>
              </a:rPr>
              <a:t>B </a:t>
            </a:r>
            <a:r>
              <a:rPr lang="sl-SI" sz="1400" i="1" dirty="0">
                <a:solidFill>
                  <a:srgbClr val="008000"/>
                </a:solidFill>
                <a:latin typeface="Copperplate Gothic Light" pitchFamily="34" charset="0"/>
                <a:sym typeface="Symbol"/>
              </a:rPr>
              <a:t> </a:t>
            </a:r>
            <a:r>
              <a:rPr lang="sl-SI" sz="1400" i="1" dirty="0" smtClean="0">
                <a:solidFill>
                  <a:srgbClr val="008000"/>
                </a:solidFill>
                <a:latin typeface="Copperplate Gothic Light" pitchFamily="34" charset="0"/>
              </a:rPr>
              <a:t>K</a:t>
            </a:r>
            <a:r>
              <a:rPr lang="sl-SI" sz="1400" i="1" dirty="0" smtClean="0">
                <a:solidFill>
                  <a:srgbClr val="008000"/>
                </a:solidFill>
                <a:latin typeface="Symbol" pitchFamily="18" charset="2"/>
              </a:rPr>
              <a:t>nn</a:t>
            </a:r>
            <a:r>
              <a:rPr lang="sl-SI" sz="1400" i="1" dirty="0" smtClean="0">
                <a:solidFill>
                  <a:srgbClr val="008000"/>
                </a:solidFill>
                <a:latin typeface="Freestyle Script" pitchFamily="66" charset="0"/>
                <a:sym typeface="Symbol"/>
              </a:rPr>
              <a:t> </a:t>
            </a:r>
          </a:p>
          <a:p>
            <a:r>
              <a:rPr lang="sl-SI" sz="1400" dirty="0" smtClean="0">
                <a:solidFill>
                  <a:srgbClr val="7030A0"/>
                </a:solidFill>
                <a:latin typeface="Copperplate Gothic Light" pitchFamily="34" charset="0"/>
              </a:rPr>
              <a:t>forbidden region </a:t>
            </a:r>
            <a:r>
              <a:rPr lang="sl-SI" sz="1400" dirty="0">
                <a:solidFill>
                  <a:srgbClr val="7030A0"/>
                </a:solidFill>
                <a:latin typeface="Copperplate Gothic Light" pitchFamily="34" charset="0"/>
              </a:rPr>
              <a:t> </a:t>
            </a:r>
            <a:r>
              <a:rPr lang="sl-SI" sz="1400" i="1" dirty="0" smtClean="0">
                <a:solidFill>
                  <a:srgbClr val="7030A0"/>
                </a:solidFill>
                <a:latin typeface="+mn-lt"/>
              </a:rPr>
              <a:t>t </a:t>
            </a:r>
            <a:r>
              <a:rPr lang="sl-SI" sz="1400" i="1" dirty="0">
                <a:solidFill>
                  <a:srgbClr val="7030A0"/>
                </a:solidFill>
                <a:latin typeface="+mn-lt"/>
                <a:sym typeface="Symbol"/>
              </a:rPr>
              <a:t> </a:t>
            </a:r>
            <a:r>
              <a:rPr lang="sl-SI" sz="1400" i="1" dirty="0" smtClean="0">
                <a:solidFill>
                  <a:srgbClr val="7030A0"/>
                </a:solidFill>
                <a:latin typeface="+mn-lt"/>
                <a:sym typeface="Symbol"/>
              </a:rPr>
              <a:t>B</a:t>
            </a:r>
            <a:r>
              <a:rPr lang="sl-SI" sz="1400" i="1" dirty="0">
                <a:solidFill>
                  <a:srgbClr val="7030A0"/>
                </a:solidFill>
                <a:latin typeface="Symbol" pitchFamily="18" charset="2"/>
                <a:sym typeface="Symbol"/>
              </a:rPr>
              <a:t>t</a:t>
            </a:r>
            <a:r>
              <a:rPr lang="sl-SI" sz="1400" i="1" dirty="0" smtClean="0">
                <a:solidFill>
                  <a:srgbClr val="7030A0"/>
                </a:solidFill>
                <a:latin typeface="Symbol" pitchFamily="18" charset="2"/>
              </a:rPr>
              <a:t>n</a:t>
            </a:r>
            <a:r>
              <a:rPr lang="sl-SI" sz="1400" i="1" dirty="0" smtClean="0">
                <a:solidFill>
                  <a:srgbClr val="7030A0"/>
                </a:solidFill>
                <a:latin typeface="Freestyle Script" pitchFamily="66" charset="0"/>
                <a:sym typeface="Symbol"/>
              </a:rPr>
              <a:t> </a:t>
            </a:r>
            <a:endParaRPr lang="en-US" sz="1400" i="1" baseline="30000" dirty="0">
              <a:solidFill>
                <a:srgbClr val="7030A0"/>
              </a:solidFill>
            </a:endParaRPr>
          </a:p>
        </p:txBody>
      </p:sp>
      <p:sp>
        <p:nvSpPr>
          <p:cNvPr id="125" name="Freeform 124"/>
          <p:cNvSpPr/>
          <p:nvPr/>
        </p:nvSpPr>
        <p:spPr bwMode="auto">
          <a:xfrm>
            <a:off x="5503985" y="2558562"/>
            <a:ext cx="1415561" cy="1373509"/>
          </a:xfrm>
          <a:custGeom>
            <a:avLst/>
            <a:gdLst>
              <a:gd name="connsiteX0" fmla="*/ 1415561 w 1415561"/>
              <a:gd name="connsiteY0" fmla="*/ 0 h 1373509"/>
              <a:gd name="connsiteX1" fmla="*/ 1354015 w 1415561"/>
              <a:gd name="connsiteY1" fmla="*/ 307730 h 1373509"/>
              <a:gd name="connsiteX2" fmla="*/ 1266092 w 1415561"/>
              <a:gd name="connsiteY2" fmla="*/ 659423 h 1373509"/>
              <a:gd name="connsiteX3" fmla="*/ 1125415 w 1415561"/>
              <a:gd name="connsiteY3" fmla="*/ 914400 h 1373509"/>
              <a:gd name="connsiteX4" fmla="*/ 993530 w 1415561"/>
              <a:gd name="connsiteY4" fmla="*/ 1063869 h 1373509"/>
              <a:gd name="connsiteX5" fmla="*/ 782515 w 1415561"/>
              <a:gd name="connsiteY5" fmla="*/ 1195753 h 1373509"/>
              <a:gd name="connsiteX6" fmla="*/ 395653 w 1415561"/>
              <a:gd name="connsiteY6" fmla="*/ 1318846 h 1373509"/>
              <a:gd name="connsiteX7" fmla="*/ 140677 w 1415561"/>
              <a:gd name="connsiteY7" fmla="*/ 1371600 h 1373509"/>
              <a:gd name="connsiteX8" fmla="*/ 0 w 1415561"/>
              <a:gd name="connsiteY8" fmla="*/ 1362807 h 1373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5561" h="1373509">
                <a:moveTo>
                  <a:pt x="1415561" y="0"/>
                </a:moveTo>
                <a:cubicBezTo>
                  <a:pt x="1397243" y="98913"/>
                  <a:pt x="1378926" y="197826"/>
                  <a:pt x="1354015" y="307730"/>
                </a:cubicBezTo>
                <a:cubicBezTo>
                  <a:pt x="1329103" y="417634"/>
                  <a:pt x="1304192" y="558311"/>
                  <a:pt x="1266092" y="659423"/>
                </a:cubicBezTo>
                <a:cubicBezTo>
                  <a:pt x="1227992" y="760535"/>
                  <a:pt x="1170842" y="846992"/>
                  <a:pt x="1125415" y="914400"/>
                </a:cubicBezTo>
                <a:cubicBezTo>
                  <a:pt x="1079988" y="981808"/>
                  <a:pt x="1050680" y="1016977"/>
                  <a:pt x="993530" y="1063869"/>
                </a:cubicBezTo>
                <a:cubicBezTo>
                  <a:pt x="936380" y="1110761"/>
                  <a:pt x="882161" y="1153257"/>
                  <a:pt x="782515" y="1195753"/>
                </a:cubicBezTo>
                <a:cubicBezTo>
                  <a:pt x="682869" y="1238249"/>
                  <a:pt x="502626" y="1289538"/>
                  <a:pt x="395653" y="1318846"/>
                </a:cubicBezTo>
                <a:cubicBezTo>
                  <a:pt x="288680" y="1348154"/>
                  <a:pt x="206619" y="1364273"/>
                  <a:pt x="140677" y="1371600"/>
                </a:cubicBezTo>
                <a:cubicBezTo>
                  <a:pt x="74735" y="1378927"/>
                  <a:pt x="0" y="1362807"/>
                  <a:pt x="0" y="1362807"/>
                </a:cubicBezTo>
              </a:path>
            </a:pathLst>
          </a:cu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6" name="Freeform 125"/>
          <p:cNvSpPr/>
          <p:nvPr/>
        </p:nvSpPr>
        <p:spPr bwMode="auto">
          <a:xfrm flipH="1">
            <a:off x="7274183" y="2538649"/>
            <a:ext cx="1415561" cy="1373509"/>
          </a:xfrm>
          <a:custGeom>
            <a:avLst/>
            <a:gdLst>
              <a:gd name="connsiteX0" fmla="*/ 1415561 w 1415561"/>
              <a:gd name="connsiteY0" fmla="*/ 0 h 1373509"/>
              <a:gd name="connsiteX1" fmla="*/ 1354015 w 1415561"/>
              <a:gd name="connsiteY1" fmla="*/ 307730 h 1373509"/>
              <a:gd name="connsiteX2" fmla="*/ 1266092 w 1415561"/>
              <a:gd name="connsiteY2" fmla="*/ 659423 h 1373509"/>
              <a:gd name="connsiteX3" fmla="*/ 1125415 w 1415561"/>
              <a:gd name="connsiteY3" fmla="*/ 914400 h 1373509"/>
              <a:gd name="connsiteX4" fmla="*/ 993530 w 1415561"/>
              <a:gd name="connsiteY4" fmla="*/ 1063869 h 1373509"/>
              <a:gd name="connsiteX5" fmla="*/ 782515 w 1415561"/>
              <a:gd name="connsiteY5" fmla="*/ 1195753 h 1373509"/>
              <a:gd name="connsiteX6" fmla="*/ 395653 w 1415561"/>
              <a:gd name="connsiteY6" fmla="*/ 1318846 h 1373509"/>
              <a:gd name="connsiteX7" fmla="*/ 140677 w 1415561"/>
              <a:gd name="connsiteY7" fmla="*/ 1371600 h 1373509"/>
              <a:gd name="connsiteX8" fmla="*/ 0 w 1415561"/>
              <a:gd name="connsiteY8" fmla="*/ 1362807 h 1373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5561" h="1373509">
                <a:moveTo>
                  <a:pt x="1415561" y="0"/>
                </a:moveTo>
                <a:cubicBezTo>
                  <a:pt x="1397243" y="98913"/>
                  <a:pt x="1378926" y="197826"/>
                  <a:pt x="1354015" y="307730"/>
                </a:cubicBezTo>
                <a:cubicBezTo>
                  <a:pt x="1329103" y="417634"/>
                  <a:pt x="1304192" y="558311"/>
                  <a:pt x="1266092" y="659423"/>
                </a:cubicBezTo>
                <a:cubicBezTo>
                  <a:pt x="1227992" y="760535"/>
                  <a:pt x="1170842" y="846992"/>
                  <a:pt x="1125415" y="914400"/>
                </a:cubicBezTo>
                <a:cubicBezTo>
                  <a:pt x="1079988" y="981808"/>
                  <a:pt x="1050680" y="1016977"/>
                  <a:pt x="993530" y="1063869"/>
                </a:cubicBezTo>
                <a:cubicBezTo>
                  <a:pt x="936380" y="1110761"/>
                  <a:pt x="882161" y="1153257"/>
                  <a:pt x="782515" y="1195753"/>
                </a:cubicBezTo>
                <a:cubicBezTo>
                  <a:pt x="682869" y="1238249"/>
                  <a:pt x="502626" y="1289538"/>
                  <a:pt x="395653" y="1318846"/>
                </a:cubicBezTo>
                <a:cubicBezTo>
                  <a:pt x="288680" y="1348154"/>
                  <a:pt x="206619" y="1364273"/>
                  <a:pt x="140677" y="1371600"/>
                </a:cubicBezTo>
                <a:cubicBezTo>
                  <a:pt x="74735" y="1378927"/>
                  <a:pt x="0" y="1362807"/>
                  <a:pt x="0" y="1362807"/>
                </a:cubicBezTo>
              </a:path>
            </a:pathLst>
          </a:cu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7" name="Freeform 126"/>
          <p:cNvSpPr/>
          <p:nvPr/>
        </p:nvSpPr>
        <p:spPr bwMode="auto">
          <a:xfrm flipV="1">
            <a:off x="5505160" y="4320683"/>
            <a:ext cx="1415561" cy="1373509"/>
          </a:xfrm>
          <a:custGeom>
            <a:avLst/>
            <a:gdLst>
              <a:gd name="connsiteX0" fmla="*/ 1415561 w 1415561"/>
              <a:gd name="connsiteY0" fmla="*/ 0 h 1373509"/>
              <a:gd name="connsiteX1" fmla="*/ 1354015 w 1415561"/>
              <a:gd name="connsiteY1" fmla="*/ 307730 h 1373509"/>
              <a:gd name="connsiteX2" fmla="*/ 1266092 w 1415561"/>
              <a:gd name="connsiteY2" fmla="*/ 659423 h 1373509"/>
              <a:gd name="connsiteX3" fmla="*/ 1125415 w 1415561"/>
              <a:gd name="connsiteY3" fmla="*/ 914400 h 1373509"/>
              <a:gd name="connsiteX4" fmla="*/ 993530 w 1415561"/>
              <a:gd name="connsiteY4" fmla="*/ 1063869 h 1373509"/>
              <a:gd name="connsiteX5" fmla="*/ 782515 w 1415561"/>
              <a:gd name="connsiteY5" fmla="*/ 1195753 h 1373509"/>
              <a:gd name="connsiteX6" fmla="*/ 395653 w 1415561"/>
              <a:gd name="connsiteY6" fmla="*/ 1318846 h 1373509"/>
              <a:gd name="connsiteX7" fmla="*/ 140677 w 1415561"/>
              <a:gd name="connsiteY7" fmla="*/ 1371600 h 1373509"/>
              <a:gd name="connsiteX8" fmla="*/ 0 w 1415561"/>
              <a:gd name="connsiteY8" fmla="*/ 1362807 h 1373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5561" h="1373509">
                <a:moveTo>
                  <a:pt x="1415561" y="0"/>
                </a:moveTo>
                <a:cubicBezTo>
                  <a:pt x="1397243" y="98913"/>
                  <a:pt x="1378926" y="197826"/>
                  <a:pt x="1354015" y="307730"/>
                </a:cubicBezTo>
                <a:cubicBezTo>
                  <a:pt x="1329103" y="417634"/>
                  <a:pt x="1304192" y="558311"/>
                  <a:pt x="1266092" y="659423"/>
                </a:cubicBezTo>
                <a:cubicBezTo>
                  <a:pt x="1227992" y="760535"/>
                  <a:pt x="1170842" y="846992"/>
                  <a:pt x="1125415" y="914400"/>
                </a:cubicBezTo>
                <a:cubicBezTo>
                  <a:pt x="1079988" y="981808"/>
                  <a:pt x="1050680" y="1016977"/>
                  <a:pt x="993530" y="1063869"/>
                </a:cubicBezTo>
                <a:cubicBezTo>
                  <a:pt x="936380" y="1110761"/>
                  <a:pt x="882161" y="1153257"/>
                  <a:pt x="782515" y="1195753"/>
                </a:cubicBezTo>
                <a:cubicBezTo>
                  <a:pt x="682869" y="1238249"/>
                  <a:pt x="502626" y="1289538"/>
                  <a:pt x="395653" y="1318846"/>
                </a:cubicBezTo>
                <a:cubicBezTo>
                  <a:pt x="288680" y="1348154"/>
                  <a:pt x="206619" y="1364273"/>
                  <a:pt x="140677" y="1371600"/>
                </a:cubicBezTo>
                <a:cubicBezTo>
                  <a:pt x="74735" y="1378927"/>
                  <a:pt x="0" y="1362807"/>
                  <a:pt x="0" y="1362807"/>
                </a:cubicBezTo>
              </a:path>
            </a:pathLst>
          </a:cu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8" name="Freeform 127"/>
          <p:cNvSpPr/>
          <p:nvPr/>
        </p:nvSpPr>
        <p:spPr bwMode="auto">
          <a:xfrm flipH="1" flipV="1">
            <a:off x="7274183" y="4320683"/>
            <a:ext cx="1415561" cy="1373509"/>
          </a:xfrm>
          <a:custGeom>
            <a:avLst/>
            <a:gdLst>
              <a:gd name="connsiteX0" fmla="*/ 1415561 w 1415561"/>
              <a:gd name="connsiteY0" fmla="*/ 0 h 1373509"/>
              <a:gd name="connsiteX1" fmla="*/ 1354015 w 1415561"/>
              <a:gd name="connsiteY1" fmla="*/ 307730 h 1373509"/>
              <a:gd name="connsiteX2" fmla="*/ 1266092 w 1415561"/>
              <a:gd name="connsiteY2" fmla="*/ 659423 h 1373509"/>
              <a:gd name="connsiteX3" fmla="*/ 1125415 w 1415561"/>
              <a:gd name="connsiteY3" fmla="*/ 914400 h 1373509"/>
              <a:gd name="connsiteX4" fmla="*/ 993530 w 1415561"/>
              <a:gd name="connsiteY4" fmla="*/ 1063869 h 1373509"/>
              <a:gd name="connsiteX5" fmla="*/ 782515 w 1415561"/>
              <a:gd name="connsiteY5" fmla="*/ 1195753 h 1373509"/>
              <a:gd name="connsiteX6" fmla="*/ 395653 w 1415561"/>
              <a:gd name="connsiteY6" fmla="*/ 1318846 h 1373509"/>
              <a:gd name="connsiteX7" fmla="*/ 140677 w 1415561"/>
              <a:gd name="connsiteY7" fmla="*/ 1371600 h 1373509"/>
              <a:gd name="connsiteX8" fmla="*/ 0 w 1415561"/>
              <a:gd name="connsiteY8" fmla="*/ 1362807 h 1373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5561" h="1373509">
                <a:moveTo>
                  <a:pt x="1415561" y="0"/>
                </a:moveTo>
                <a:cubicBezTo>
                  <a:pt x="1397243" y="98913"/>
                  <a:pt x="1378926" y="197826"/>
                  <a:pt x="1354015" y="307730"/>
                </a:cubicBezTo>
                <a:cubicBezTo>
                  <a:pt x="1329103" y="417634"/>
                  <a:pt x="1304192" y="558311"/>
                  <a:pt x="1266092" y="659423"/>
                </a:cubicBezTo>
                <a:cubicBezTo>
                  <a:pt x="1227992" y="760535"/>
                  <a:pt x="1170842" y="846992"/>
                  <a:pt x="1125415" y="914400"/>
                </a:cubicBezTo>
                <a:cubicBezTo>
                  <a:pt x="1079988" y="981808"/>
                  <a:pt x="1050680" y="1016977"/>
                  <a:pt x="993530" y="1063869"/>
                </a:cubicBezTo>
                <a:cubicBezTo>
                  <a:pt x="936380" y="1110761"/>
                  <a:pt x="882161" y="1153257"/>
                  <a:pt x="782515" y="1195753"/>
                </a:cubicBezTo>
                <a:cubicBezTo>
                  <a:pt x="682869" y="1238249"/>
                  <a:pt x="502626" y="1289538"/>
                  <a:pt x="395653" y="1318846"/>
                </a:cubicBezTo>
                <a:cubicBezTo>
                  <a:pt x="288680" y="1348154"/>
                  <a:pt x="206619" y="1364273"/>
                  <a:pt x="140677" y="1371600"/>
                </a:cubicBezTo>
                <a:cubicBezTo>
                  <a:pt x="74735" y="1378927"/>
                  <a:pt x="0" y="1362807"/>
                  <a:pt x="0" y="1362807"/>
                </a:cubicBezTo>
              </a:path>
            </a:pathLst>
          </a:cu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9" name="Rectangle 128"/>
          <p:cNvSpPr/>
          <p:nvPr/>
        </p:nvSpPr>
        <p:spPr bwMode="auto">
          <a:xfrm>
            <a:off x="5522894" y="2558562"/>
            <a:ext cx="93221" cy="3123038"/>
          </a:xfrm>
          <a:prstGeom prst="rect">
            <a:avLst/>
          </a:prstGeom>
          <a:solidFill>
            <a:srgbClr val="7030A0">
              <a:alpha val="36000"/>
            </a:srgbClr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8578058" y="2575580"/>
            <a:ext cx="93221" cy="3123038"/>
          </a:xfrm>
          <a:prstGeom prst="rect">
            <a:avLst/>
          </a:prstGeom>
          <a:solidFill>
            <a:srgbClr val="7030A0">
              <a:alpha val="36000"/>
            </a:srgbClr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131" name="Freeform 130"/>
          <p:cNvSpPr/>
          <p:nvPr/>
        </p:nvSpPr>
        <p:spPr bwMode="auto">
          <a:xfrm>
            <a:off x="6035244" y="3824616"/>
            <a:ext cx="295847" cy="276530"/>
          </a:xfrm>
          <a:custGeom>
            <a:avLst/>
            <a:gdLst>
              <a:gd name="connsiteX0" fmla="*/ 64566 w 295847"/>
              <a:gd name="connsiteY0" fmla="*/ 53964 h 276530"/>
              <a:gd name="connsiteX1" fmla="*/ 148386 w 295847"/>
              <a:gd name="connsiteY1" fmla="*/ 15864 h 276530"/>
              <a:gd name="connsiteX2" fmla="*/ 213156 w 295847"/>
              <a:gd name="connsiteY2" fmla="*/ 624 h 276530"/>
              <a:gd name="connsiteX3" fmla="*/ 255066 w 295847"/>
              <a:gd name="connsiteY3" fmla="*/ 34914 h 276530"/>
              <a:gd name="connsiteX4" fmla="*/ 293166 w 295847"/>
              <a:gd name="connsiteY4" fmla="*/ 126354 h 276530"/>
              <a:gd name="connsiteX5" fmla="*/ 289356 w 295847"/>
              <a:gd name="connsiteY5" fmla="*/ 179694 h 276530"/>
              <a:gd name="connsiteX6" fmla="*/ 262686 w 295847"/>
              <a:gd name="connsiteY6" fmla="*/ 236844 h 276530"/>
              <a:gd name="connsiteX7" fmla="*/ 121716 w 295847"/>
              <a:gd name="connsiteY7" fmla="*/ 271134 h 276530"/>
              <a:gd name="connsiteX8" fmla="*/ 37896 w 295847"/>
              <a:gd name="connsiteY8" fmla="*/ 274944 h 276530"/>
              <a:gd name="connsiteX9" fmla="*/ 3606 w 295847"/>
              <a:gd name="connsiteY9" fmla="*/ 255894 h 276530"/>
              <a:gd name="connsiteX10" fmla="*/ 3606 w 295847"/>
              <a:gd name="connsiteY10" fmla="*/ 179694 h 276530"/>
              <a:gd name="connsiteX11" fmla="*/ 26466 w 295847"/>
              <a:gd name="connsiteY11" fmla="*/ 114924 h 276530"/>
              <a:gd name="connsiteX12" fmla="*/ 64566 w 295847"/>
              <a:gd name="connsiteY12" fmla="*/ 53964 h 276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847" h="276530">
                <a:moveTo>
                  <a:pt x="64566" y="53964"/>
                </a:moveTo>
                <a:cubicBezTo>
                  <a:pt x="84886" y="37454"/>
                  <a:pt x="123621" y="24754"/>
                  <a:pt x="148386" y="15864"/>
                </a:cubicBezTo>
                <a:cubicBezTo>
                  <a:pt x="173151" y="6974"/>
                  <a:pt x="195376" y="-2551"/>
                  <a:pt x="213156" y="624"/>
                </a:cubicBezTo>
                <a:cubicBezTo>
                  <a:pt x="230936" y="3799"/>
                  <a:pt x="241731" y="13959"/>
                  <a:pt x="255066" y="34914"/>
                </a:cubicBezTo>
                <a:cubicBezTo>
                  <a:pt x="268401" y="55869"/>
                  <a:pt x="287451" y="102224"/>
                  <a:pt x="293166" y="126354"/>
                </a:cubicBezTo>
                <a:cubicBezTo>
                  <a:pt x="298881" y="150484"/>
                  <a:pt x="294436" y="161279"/>
                  <a:pt x="289356" y="179694"/>
                </a:cubicBezTo>
                <a:cubicBezTo>
                  <a:pt x="284276" y="198109"/>
                  <a:pt x="290626" y="221604"/>
                  <a:pt x="262686" y="236844"/>
                </a:cubicBezTo>
                <a:cubicBezTo>
                  <a:pt x="234746" y="252084"/>
                  <a:pt x="159181" y="264784"/>
                  <a:pt x="121716" y="271134"/>
                </a:cubicBezTo>
                <a:cubicBezTo>
                  <a:pt x="84251" y="277484"/>
                  <a:pt x="57581" y="277484"/>
                  <a:pt x="37896" y="274944"/>
                </a:cubicBezTo>
                <a:cubicBezTo>
                  <a:pt x="18211" y="272404"/>
                  <a:pt x="9321" y="271769"/>
                  <a:pt x="3606" y="255894"/>
                </a:cubicBezTo>
                <a:cubicBezTo>
                  <a:pt x="-2109" y="240019"/>
                  <a:pt x="-204" y="203189"/>
                  <a:pt x="3606" y="179694"/>
                </a:cubicBezTo>
                <a:cubicBezTo>
                  <a:pt x="7416" y="156199"/>
                  <a:pt x="13766" y="135244"/>
                  <a:pt x="26466" y="114924"/>
                </a:cubicBezTo>
                <a:cubicBezTo>
                  <a:pt x="39166" y="94604"/>
                  <a:pt x="44246" y="70474"/>
                  <a:pt x="64566" y="53964"/>
                </a:cubicBezTo>
                <a:close/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132" name="Freeform 131"/>
          <p:cNvSpPr/>
          <p:nvPr/>
        </p:nvSpPr>
        <p:spPr bwMode="auto">
          <a:xfrm flipH="1">
            <a:off x="7842320" y="3824616"/>
            <a:ext cx="295847" cy="276530"/>
          </a:xfrm>
          <a:custGeom>
            <a:avLst/>
            <a:gdLst>
              <a:gd name="connsiteX0" fmla="*/ 64566 w 295847"/>
              <a:gd name="connsiteY0" fmla="*/ 53964 h 276530"/>
              <a:gd name="connsiteX1" fmla="*/ 148386 w 295847"/>
              <a:gd name="connsiteY1" fmla="*/ 15864 h 276530"/>
              <a:gd name="connsiteX2" fmla="*/ 213156 w 295847"/>
              <a:gd name="connsiteY2" fmla="*/ 624 h 276530"/>
              <a:gd name="connsiteX3" fmla="*/ 255066 w 295847"/>
              <a:gd name="connsiteY3" fmla="*/ 34914 h 276530"/>
              <a:gd name="connsiteX4" fmla="*/ 293166 w 295847"/>
              <a:gd name="connsiteY4" fmla="*/ 126354 h 276530"/>
              <a:gd name="connsiteX5" fmla="*/ 289356 w 295847"/>
              <a:gd name="connsiteY5" fmla="*/ 179694 h 276530"/>
              <a:gd name="connsiteX6" fmla="*/ 262686 w 295847"/>
              <a:gd name="connsiteY6" fmla="*/ 236844 h 276530"/>
              <a:gd name="connsiteX7" fmla="*/ 121716 w 295847"/>
              <a:gd name="connsiteY7" fmla="*/ 271134 h 276530"/>
              <a:gd name="connsiteX8" fmla="*/ 37896 w 295847"/>
              <a:gd name="connsiteY8" fmla="*/ 274944 h 276530"/>
              <a:gd name="connsiteX9" fmla="*/ 3606 w 295847"/>
              <a:gd name="connsiteY9" fmla="*/ 255894 h 276530"/>
              <a:gd name="connsiteX10" fmla="*/ 3606 w 295847"/>
              <a:gd name="connsiteY10" fmla="*/ 179694 h 276530"/>
              <a:gd name="connsiteX11" fmla="*/ 26466 w 295847"/>
              <a:gd name="connsiteY11" fmla="*/ 114924 h 276530"/>
              <a:gd name="connsiteX12" fmla="*/ 64566 w 295847"/>
              <a:gd name="connsiteY12" fmla="*/ 53964 h 276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847" h="276530">
                <a:moveTo>
                  <a:pt x="64566" y="53964"/>
                </a:moveTo>
                <a:cubicBezTo>
                  <a:pt x="84886" y="37454"/>
                  <a:pt x="123621" y="24754"/>
                  <a:pt x="148386" y="15864"/>
                </a:cubicBezTo>
                <a:cubicBezTo>
                  <a:pt x="173151" y="6974"/>
                  <a:pt x="195376" y="-2551"/>
                  <a:pt x="213156" y="624"/>
                </a:cubicBezTo>
                <a:cubicBezTo>
                  <a:pt x="230936" y="3799"/>
                  <a:pt x="241731" y="13959"/>
                  <a:pt x="255066" y="34914"/>
                </a:cubicBezTo>
                <a:cubicBezTo>
                  <a:pt x="268401" y="55869"/>
                  <a:pt x="287451" y="102224"/>
                  <a:pt x="293166" y="126354"/>
                </a:cubicBezTo>
                <a:cubicBezTo>
                  <a:pt x="298881" y="150484"/>
                  <a:pt x="294436" y="161279"/>
                  <a:pt x="289356" y="179694"/>
                </a:cubicBezTo>
                <a:cubicBezTo>
                  <a:pt x="284276" y="198109"/>
                  <a:pt x="290626" y="221604"/>
                  <a:pt x="262686" y="236844"/>
                </a:cubicBezTo>
                <a:cubicBezTo>
                  <a:pt x="234746" y="252084"/>
                  <a:pt x="159181" y="264784"/>
                  <a:pt x="121716" y="271134"/>
                </a:cubicBezTo>
                <a:cubicBezTo>
                  <a:pt x="84251" y="277484"/>
                  <a:pt x="57581" y="277484"/>
                  <a:pt x="37896" y="274944"/>
                </a:cubicBezTo>
                <a:cubicBezTo>
                  <a:pt x="18211" y="272404"/>
                  <a:pt x="9321" y="271769"/>
                  <a:pt x="3606" y="255894"/>
                </a:cubicBezTo>
                <a:cubicBezTo>
                  <a:pt x="-2109" y="240019"/>
                  <a:pt x="-204" y="203189"/>
                  <a:pt x="3606" y="179694"/>
                </a:cubicBezTo>
                <a:cubicBezTo>
                  <a:pt x="7416" y="156199"/>
                  <a:pt x="13766" y="135244"/>
                  <a:pt x="26466" y="114924"/>
                </a:cubicBezTo>
                <a:cubicBezTo>
                  <a:pt x="39166" y="94604"/>
                  <a:pt x="44246" y="70474"/>
                  <a:pt x="64566" y="53964"/>
                </a:cubicBezTo>
                <a:close/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133" name="Freeform 132"/>
          <p:cNvSpPr/>
          <p:nvPr/>
        </p:nvSpPr>
        <p:spPr bwMode="auto">
          <a:xfrm flipV="1">
            <a:off x="6035243" y="4182418"/>
            <a:ext cx="295847" cy="276530"/>
          </a:xfrm>
          <a:custGeom>
            <a:avLst/>
            <a:gdLst>
              <a:gd name="connsiteX0" fmla="*/ 64566 w 295847"/>
              <a:gd name="connsiteY0" fmla="*/ 53964 h 276530"/>
              <a:gd name="connsiteX1" fmla="*/ 148386 w 295847"/>
              <a:gd name="connsiteY1" fmla="*/ 15864 h 276530"/>
              <a:gd name="connsiteX2" fmla="*/ 213156 w 295847"/>
              <a:gd name="connsiteY2" fmla="*/ 624 h 276530"/>
              <a:gd name="connsiteX3" fmla="*/ 255066 w 295847"/>
              <a:gd name="connsiteY3" fmla="*/ 34914 h 276530"/>
              <a:gd name="connsiteX4" fmla="*/ 293166 w 295847"/>
              <a:gd name="connsiteY4" fmla="*/ 126354 h 276530"/>
              <a:gd name="connsiteX5" fmla="*/ 289356 w 295847"/>
              <a:gd name="connsiteY5" fmla="*/ 179694 h 276530"/>
              <a:gd name="connsiteX6" fmla="*/ 262686 w 295847"/>
              <a:gd name="connsiteY6" fmla="*/ 236844 h 276530"/>
              <a:gd name="connsiteX7" fmla="*/ 121716 w 295847"/>
              <a:gd name="connsiteY7" fmla="*/ 271134 h 276530"/>
              <a:gd name="connsiteX8" fmla="*/ 37896 w 295847"/>
              <a:gd name="connsiteY8" fmla="*/ 274944 h 276530"/>
              <a:gd name="connsiteX9" fmla="*/ 3606 w 295847"/>
              <a:gd name="connsiteY9" fmla="*/ 255894 h 276530"/>
              <a:gd name="connsiteX10" fmla="*/ 3606 w 295847"/>
              <a:gd name="connsiteY10" fmla="*/ 179694 h 276530"/>
              <a:gd name="connsiteX11" fmla="*/ 26466 w 295847"/>
              <a:gd name="connsiteY11" fmla="*/ 114924 h 276530"/>
              <a:gd name="connsiteX12" fmla="*/ 64566 w 295847"/>
              <a:gd name="connsiteY12" fmla="*/ 53964 h 276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847" h="276530">
                <a:moveTo>
                  <a:pt x="64566" y="53964"/>
                </a:moveTo>
                <a:cubicBezTo>
                  <a:pt x="84886" y="37454"/>
                  <a:pt x="123621" y="24754"/>
                  <a:pt x="148386" y="15864"/>
                </a:cubicBezTo>
                <a:cubicBezTo>
                  <a:pt x="173151" y="6974"/>
                  <a:pt x="195376" y="-2551"/>
                  <a:pt x="213156" y="624"/>
                </a:cubicBezTo>
                <a:cubicBezTo>
                  <a:pt x="230936" y="3799"/>
                  <a:pt x="241731" y="13959"/>
                  <a:pt x="255066" y="34914"/>
                </a:cubicBezTo>
                <a:cubicBezTo>
                  <a:pt x="268401" y="55869"/>
                  <a:pt x="287451" y="102224"/>
                  <a:pt x="293166" y="126354"/>
                </a:cubicBezTo>
                <a:cubicBezTo>
                  <a:pt x="298881" y="150484"/>
                  <a:pt x="294436" y="161279"/>
                  <a:pt x="289356" y="179694"/>
                </a:cubicBezTo>
                <a:cubicBezTo>
                  <a:pt x="284276" y="198109"/>
                  <a:pt x="290626" y="221604"/>
                  <a:pt x="262686" y="236844"/>
                </a:cubicBezTo>
                <a:cubicBezTo>
                  <a:pt x="234746" y="252084"/>
                  <a:pt x="159181" y="264784"/>
                  <a:pt x="121716" y="271134"/>
                </a:cubicBezTo>
                <a:cubicBezTo>
                  <a:pt x="84251" y="277484"/>
                  <a:pt x="57581" y="277484"/>
                  <a:pt x="37896" y="274944"/>
                </a:cubicBezTo>
                <a:cubicBezTo>
                  <a:pt x="18211" y="272404"/>
                  <a:pt x="9321" y="271769"/>
                  <a:pt x="3606" y="255894"/>
                </a:cubicBezTo>
                <a:cubicBezTo>
                  <a:pt x="-2109" y="240019"/>
                  <a:pt x="-204" y="203189"/>
                  <a:pt x="3606" y="179694"/>
                </a:cubicBezTo>
                <a:cubicBezTo>
                  <a:pt x="7416" y="156199"/>
                  <a:pt x="13766" y="135244"/>
                  <a:pt x="26466" y="114924"/>
                </a:cubicBezTo>
                <a:cubicBezTo>
                  <a:pt x="39166" y="94604"/>
                  <a:pt x="44246" y="70474"/>
                  <a:pt x="64566" y="53964"/>
                </a:cubicBezTo>
                <a:close/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134" name="Freeform 133"/>
          <p:cNvSpPr/>
          <p:nvPr/>
        </p:nvSpPr>
        <p:spPr bwMode="auto">
          <a:xfrm flipH="1" flipV="1">
            <a:off x="7846803" y="4182418"/>
            <a:ext cx="295847" cy="276530"/>
          </a:xfrm>
          <a:custGeom>
            <a:avLst/>
            <a:gdLst>
              <a:gd name="connsiteX0" fmla="*/ 64566 w 295847"/>
              <a:gd name="connsiteY0" fmla="*/ 53964 h 276530"/>
              <a:gd name="connsiteX1" fmla="*/ 148386 w 295847"/>
              <a:gd name="connsiteY1" fmla="*/ 15864 h 276530"/>
              <a:gd name="connsiteX2" fmla="*/ 213156 w 295847"/>
              <a:gd name="connsiteY2" fmla="*/ 624 h 276530"/>
              <a:gd name="connsiteX3" fmla="*/ 255066 w 295847"/>
              <a:gd name="connsiteY3" fmla="*/ 34914 h 276530"/>
              <a:gd name="connsiteX4" fmla="*/ 293166 w 295847"/>
              <a:gd name="connsiteY4" fmla="*/ 126354 h 276530"/>
              <a:gd name="connsiteX5" fmla="*/ 289356 w 295847"/>
              <a:gd name="connsiteY5" fmla="*/ 179694 h 276530"/>
              <a:gd name="connsiteX6" fmla="*/ 262686 w 295847"/>
              <a:gd name="connsiteY6" fmla="*/ 236844 h 276530"/>
              <a:gd name="connsiteX7" fmla="*/ 121716 w 295847"/>
              <a:gd name="connsiteY7" fmla="*/ 271134 h 276530"/>
              <a:gd name="connsiteX8" fmla="*/ 37896 w 295847"/>
              <a:gd name="connsiteY8" fmla="*/ 274944 h 276530"/>
              <a:gd name="connsiteX9" fmla="*/ 3606 w 295847"/>
              <a:gd name="connsiteY9" fmla="*/ 255894 h 276530"/>
              <a:gd name="connsiteX10" fmla="*/ 3606 w 295847"/>
              <a:gd name="connsiteY10" fmla="*/ 179694 h 276530"/>
              <a:gd name="connsiteX11" fmla="*/ 26466 w 295847"/>
              <a:gd name="connsiteY11" fmla="*/ 114924 h 276530"/>
              <a:gd name="connsiteX12" fmla="*/ 64566 w 295847"/>
              <a:gd name="connsiteY12" fmla="*/ 53964 h 276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847" h="276530">
                <a:moveTo>
                  <a:pt x="64566" y="53964"/>
                </a:moveTo>
                <a:cubicBezTo>
                  <a:pt x="84886" y="37454"/>
                  <a:pt x="123621" y="24754"/>
                  <a:pt x="148386" y="15864"/>
                </a:cubicBezTo>
                <a:cubicBezTo>
                  <a:pt x="173151" y="6974"/>
                  <a:pt x="195376" y="-2551"/>
                  <a:pt x="213156" y="624"/>
                </a:cubicBezTo>
                <a:cubicBezTo>
                  <a:pt x="230936" y="3799"/>
                  <a:pt x="241731" y="13959"/>
                  <a:pt x="255066" y="34914"/>
                </a:cubicBezTo>
                <a:cubicBezTo>
                  <a:pt x="268401" y="55869"/>
                  <a:pt x="287451" y="102224"/>
                  <a:pt x="293166" y="126354"/>
                </a:cubicBezTo>
                <a:cubicBezTo>
                  <a:pt x="298881" y="150484"/>
                  <a:pt x="294436" y="161279"/>
                  <a:pt x="289356" y="179694"/>
                </a:cubicBezTo>
                <a:cubicBezTo>
                  <a:pt x="284276" y="198109"/>
                  <a:pt x="290626" y="221604"/>
                  <a:pt x="262686" y="236844"/>
                </a:cubicBezTo>
                <a:cubicBezTo>
                  <a:pt x="234746" y="252084"/>
                  <a:pt x="159181" y="264784"/>
                  <a:pt x="121716" y="271134"/>
                </a:cubicBezTo>
                <a:cubicBezTo>
                  <a:pt x="84251" y="277484"/>
                  <a:pt x="57581" y="277484"/>
                  <a:pt x="37896" y="274944"/>
                </a:cubicBezTo>
                <a:cubicBezTo>
                  <a:pt x="18211" y="272404"/>
                  <a:pt x="9321" y="271769"/>
                  <a:pt x="3606" y="255894"/>
                </a:cubicBezTo>
                <a:cubicBezTo>
                  <a:pt x="-2109" y="240019"/>
                  <a:pt x="-204" y="203189"/>
                  <a:pt x="3606" y="179694"/>
                </a:cubicBezTo>
                <a:cubicBezTo>
                  <a:pt x="7416" y="156199"/>
                  <a:pt x="13766" y="135244"/>
                  <a:pt x="26466" y="114924"/>
                </a:cubicBezTo>
                <a:cubicBezTo>
                  <a:pt x="39166" y="94604"/>
                  <a:pt x="44246" y="70474"/>
                  <a:pt x="64566" y="53964"/>
                </a:cubicBezTo>
                <a:close/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6536148" y="3031968"/>
            <a:ext cx="13106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smtClean="0">
                <a:solidFill>
                  <a:srgbClr val="FF0000"/>
                </a:solidFill>
                <a:latin typeface="Copperplate Gothic Light" pitchFamily="34" charset="0"/>
              </a:rPr>
              <a:t>Central value </a:t>
            </a:r>
          </a:p>
          <a:p>
            <a:r>
              <a:rPr lang="sl-SI" sz="1400" dirty="0" smtClean="0">
                <a:solidFill>
                  <a:srgbClr val="FF0000"/>
                </a:solidFill>
                <a:latin typeface="Copperplate Gothic Light" pitchFamily="34" charset="0"/>
              </a:rPr>
              <a:t>(1</a:t>
            </a:r>
            <a:r>
              <a:rPr lang="sl-SI" sz="1400" dirty="0" smtClean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sl-SI" sz="1400" dirty="0" smtClean="0">
                <a:solidFill>
                  <a:srgbClr val="FF0000"/>
                </a:solidFill>
                <a:latin typeface="Copperplate Gothic Light" pitchFamily="34" charset="0"/>
              </a:rPr>
              <a:t>)</a:t>
            </a:r>
          </a:p>
        </p:txBody>
      </p:sp>
      <p:sp>
        <p:nvSpPr>
          <p:cNvPr id="136" name="Oval 135"/>
          <p:cNvSpPr/>
          <p:nvPr/>
        </p:nvSpPr>
        <p:spPr bwMode="auto">
          <a:xfrm>
            <a:off x="7080199" y="4092037"/>
            <a:ext cx="111276" cy="81272"/>
          </a:xfrm>
          <a:prstGeom prst="ellipse">
            <a:avLst/>
          </a:prstGeom>
          <a:solidFill>
            <a:srgbClr val="996600"/>
          </a:solidFill>
          <a:ln w="28575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6637046" y="3960431"/>
            <a:ext cx="593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smtClean="0">
                <a:solidFill>
                  <a:srgbClr val="996600"/>
                </a:solidFill>
                <a:latin typeface="Copperplate Gothic Light" pitchFamily="34" charset="0"/>
              </a:rPr>
              <a:t>SM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26252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7" grpId="0"/>
      <p:bldP spid="77" grpId="1"/>
      <p:bldP spid="78" grpId="0"/>
      <p:bldP spid="78" grpId="1"/>
      <p:bldP spid="79" grpId="0"/>
      <p:bldP spid="79" grpId="1"/>
      <p:bldP spid="93" grpId="0"/>
      <p:bldP spid="94" grpId="0" animBg="1"/>
      <p:bldP spid="95" grpId="0" animBg="1"/>
      <p:bldP spid="96" grpId="0" animBg="1"/>
      <p:bldP spid="97" grpId="0" animBg="1"/>
      <p:bldP spid="98" grpId="0" animBg="1"/>
      <p:bldP spid="99" grpId="0"/>
      <p:bldP spid="103" grpId="0"/>
      <p:bldP spid="104" grpId="0"/>
      <p:bldP spid="118" grpId="0"/>
      <p:bldP spid="120" grpId="0"/>
      <p:bldP spid="121" grpId="0"/>
      <p:bldP spid="122" grpId="0" animBg="1"/>
      <p:bldP spid="123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/>
      <p:bldP spid="136" grpId="0" animBg="1"/>
      <p:bldP spid="1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18"/>
          <p:cNvSpPr txBox="1">
            <a:spLocks noChangeArrowheads="1"/>
          </p:cNvSpPr>
          <p:nvPr/>
        </p:nvSpPr>
        <p:spPr bwMode="auto">
          <a:xfrm>
            <a:off x="311673" y="681048"/>
            <a:ext cx="8644757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i="1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B</a:t>
            </a:r>
            <a:r>
              <a:rPr lang="en-US" sz="2400" i="1" baseline="-25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 D</a:t>
            </a:r>
            <a:r>
              <a:rPr lang="sl-SI" sz="2400" i="1" baseline="30000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(</a:t>
            </a:r>
            <a:r>
              <a:rPr lang="en-US" sz="2400" i="1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*</a:t>
            </a:r>
            <a:r>
              <a:rPr lang="sl-SI" sz="2400" i="1" baseline="30000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)</a:t>
            </a:r>
            <a:r>
              <a:rPr lang="en-US" sz="2400" i="1" dirty="0" err="1" smtClean="0">
                <a:solidFill>
                  <a:schemeClr val="bg1"/>
                </a:solidFill>
                <a:latin typeface="Symbol" pitchFamily="18" charset="2"/>
                <a:sym typeface="Symbol"/>
              </a:rPr>
              <a:t>tn</a:t>
            </a:r>
            <a:endParaRPr lang="en-US" sz="2400" i="1" dirty="0" smtClean="0">
              <a:solidFill>
                <a:schemeClr val="bg1"/>
              </a:solidFill>
              <a:latin typeface="Symbol" pitchFamily="18" charset="2"/>
            </a:endParaRPr>
          </a:p>
          <a:p>
            <a:endParaRPr lang="en-US" sz="2000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expected accuracy Belle II: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dirty="0" err="1">
                <a:solidFill>
                  <a:srgbClr val="000000"/>
                </a:solidFill>
                <a:latin typeface="Copperplate Gothic Light" panose="020E0507020206020404" pitchFamily="34" charset="0"/>
              </a:rPr>
              <a:t>Phase</a:t>
            </a:r>
            <a:r>
              <a:rPr lang="sl-SI" sz="2000" dirty="0">
                <a:solidFill>
                  <a:srgbClr val="000000"/>
                </a:solidFill>
                <a:latin typeface="Copperplate Gothic Light" panose="020E0507020206020404" pitchFamily="34" charset="0"/>
              </a:rPr>
              <a:t> 3 </a:t>
            </a:r>
            <a:r>
              <a:rPr lang="sl-SI" sz="2000" i="1" dirty="0" err="1" smtClean="0">
                <a:solidFill>
                  <a:srgbClr val="000000"/>
                </a:solidFill>
                <a:latin typeface="Copperplate Gothic Light" panose="020E0507020206020404" pitchFamily="34" charset="0"/>
              </a:rPr>
              <a:t>E</a:t>
            </a:r>
            <a:r>
              <a:rPr lang="sl-SI" sz="2000" i="1" baseline="-25000" dirty="0" err="1" smtClean="0">
                <a:solidFill>
                  <a:srgbClr val="000000"/>
                </a:solidFill>
                <a:latin typeface="Copperplate Gothic Light" panose="020E0507020206020404" pitchFamily="34" charset="0"/>
              </a:rPr>
              <a:t>miss</a:t>
            </a:r>
            <a:endParaRPr lang="sl-SI" i="1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" y="3572430"/>
            <a:ext cx="4010025" cy="2886075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 bwMode="auto">
          <a:xfrm>
            <a:off x="1575950" y="5590140"/>
            <a:ext cx="600075" cy="10953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2499875" y="5194852"/>
            <a:ext cx="600075" cy="10953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101935" y="5530400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>
                <a:solidFill>
                  <a:schemeClr val="tx1"/>
                </a:solidFill>
                <a:latin typeface="Copperplate Gothic Light" pitchFamily="34" charset="0"/>
              </a:rPr>
              <a:t>SM</a:t>
            </a:r>
            <a:endParaRPr lang="sl-SI" sz="1600" dirty="0">
              <a:solidFill>
                <a:schemeClr val="tx1"/>
              </a:solidFill>
              <a:latin typeface="Copperplate Gothic Ligh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35385" y="5135111"/>
            <a:ext cx="542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>
                <a:solidFill>
                  <a:schemeClr val="tx1"/>
                </a:solidFill>
                <a:latin typeface="Copperplate Gothic Light" pitchFamily="34" charset="0"/>
              </a:rPr>
              <a:t>WA</a:t>
            </a:r>
            <a:endParaRPr lang="sl-SI" sz="1600" dirty="0">
              <a:solidFill>
                <a:schemeClr val="tx1"/>
              </a:solidFill>
              <a:latin typeface="Copperplate Gothic Ligh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59400" y="5266079"/>
            <a:ext cx="10470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>
                <a:solidFill>
                  <a:schemeClr val="tx1"/>
                </a:solidFill>
                <a:latin typeface="Copperplate Gothic Light" pitchFamily="34" charset="0"/>
              </a:rPr>
              <a:t>Belle II </a:t>
            </a:r>
          </a:p>
          <a:p>
            <a:r>
              <a:rPr lang="sl-SI" sz="1600" dirty="0" smtClean="0">
                <a:solidFill>
                  <a:schemeClr val="tx1"/>
                </a:solidFill>
                <a:latin typeface="Copperplate Gothic Light" pitchFamily="34" charset="0"/>
              </a:rPr>
              <a:t>(50 ab</a:t>
            </a:r>
            <a:r>
              <a:rPr lang="sl-SI" sz="1600" baseline="30000" dirty="0" smtClean="0">
                <a:solidFill>
                  <a:schemeClr val="tx1"/>
                </a:solidFill>
                <a:latin typeface="Copperplate Gothic Light" pitchFamily="34" charset="0"/>
              </a:rPr>
              <a:t>-1</a:t>
            </a:r>
            <a:r>
              <a:rPr lang="sl-SI" sz="1600" dirty="0" smtClean="0">
                <a:solidFill>
                  <a:schemeClr val="tx1"/>
                </a:solidFill>
                <a:latin typeface="Copperplate Gothic Light" pitchFamily="34" charset="0"/>
              </a:rPr>
              <a:t>)</a:t>
            </a:r>
            <a:endParaRPr lang="sl-SI" sz="1600" dirty="0">
              <a:solidFill>
                <a:schemeClr val="tx1"/>
              </a:solidFill>
              <a:latin typeface="Copperplate Gothic Light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10526" y="1681488"/>
            <a:ext cx="3563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66FF33"/>
                </a:solidFill>
                <a:latin typeface="Copperplate Gothic Light" panose="020E0507020206020404" pitchFamily="34" charset="0"/>
              </a:rPr>
              <a:t>E. Kou, P. </a:t>
            </a:r>
            <a:r>
              <a:rPr lang="en-US" sz="1000" dirty="0" err="1">
                <a:solidFill>
                  <a:srgbClr val="66FF33"/>
                </a:solidFill>
                <a:latin typeface="Copperplate Gothic Light" panose="020E0507020206020404" pitchFamily="34" charset="0"/>
              </a:rPr>
              <a:t>Urquijo</a:t>
            </a:r>
            <a:r>
              <a:rPr lang="en-US" sz="1000" dirty="0">
                <a:solidFill>
                  <a:srgbClr val="66FF33"/>
                </a:solidFill>
                <a:latin typeface="Copperplate Gothic Light" panose="020E0507020206020404" pitchFamily="34" charset="0"/>
              </a:rPr>
              <a:t> eds., </a:t>
            </a:r>
            <a:r>
              <a:rPr lang="sl-SI" sz="1000" dirty="0" err="1">
                <a:solidFill>
                  <a:srgbClr val="66FF33"/>
                </a:solidFill>
                <a:latin typeface="Copperplate Gothic Light" pitchFamily="34" charset="0"/>
              </a:rPr>
              <a:t>The</a:t>
            </a:r>
            <a:r>
              <a:rPr lang="sl-SI" sz="1000" dirty="0">
                <a:solidFill>
                  <a:srgbClr val="66FF33"/>
                </a:solidFill>
                <a:latin typeface="Copperplate Gothic Light" pitchFamily="34" charset="0"/>
              </a:rPr>
              <a:t> Belle II </a:t>
            </a:r>
            <a:r>
              <a:rPr lang="sl-SI" sz="1000" dirty="0" err="1">
                <a:solidFill>
                  <a:srgbClr val="66FF33"/>
                </a:solidFill>
                <a:latin typeface="Copperplate Gothic Light" pitchFamily="34" charset="0"/>
              </a:rPr>
              <a:t>Physics</a:t>
            </a:r>
            <a:r>
              <a:rPr lang="sl-SI" sz="1000" dirty="0">
                <a:solidFill>
                  <a:srgbClr val="66FF33"/>
                </a:solidFill>
                <a:latin typeface="Copperplate Gothic Light" pitchFamily="34" charset="0"/>
              </a:rPr>
              <a:t> </a:t>
            </a:r>
            <a:r>
              <a:rPr lang="sl-SI" sz="1000" dirty="0" err="1">
                <a:solidFill>
                  <a:srgbClr val="66FF33"/>
                </a:solidFill>
                <a:latin typeface="Copperplate Gothic Light" pitchFamily="34" charset="0"/>
              </a:rPr>
              <a:t>Book</a:t>
            </a:r>
            <a:r>
              <a:rPr lang="sl-SI" sz="1000" dirty="0">
                <a:solidFill>
                  <a:srgbClr val="66FF33"/>
                </a:solidFill>
                <a:latin typeface="Copperplate Gothic Light" pitchFamily="34" charset="0"/>
              </a:rPr>
              <a:t> </a:t>
            </a:r>
            <a:endParaRPr lang="en-US" sz="1000" dirty="0">
              <a:solidFill>
                <a:srgbClr val="66FF33"/>
              </a:solidFill>
              <a:latin typeface="Copperplate Gothic Light" panose="020E0507020206020404" pitchFamily="34" charset="0"/>
            </a:endParaRPr>
          </a:p>
          <a:p>
            <a:r>
              <a:rPr lang="en-US" sz="1000" dirty="0">
                <a:solidFill>
                  <a:srgbClr val="66FF33"/>
                </a:solidFill>
                <a:latin typeface="Copperplate Gothic Light" panose="020E0507020206020404" pitchFamily="34" charset="0"/>
              </a:rPr>
              <a:t>to be published in </a:t>
            </a:r>
            <a:r>
              <a:rPr lang="en-US" sz="1000" dirty="0" err="1">
                <a:solidFill>
                  <a:srgbClr val="66FF33"/>
                </a:solidFill>
                <a:latin typeface="Copperplate Gothic Light" panose="020E0507020206020404" pitchFamily="34" charset="0"/>
              </a:rPr>
              <a:t>Prog</a:t>
            </a:r>
            <a:r>
              <a:rPr lang="en-US" sz="1000" dirty="0">
                <a:solidFill>
                  <a:srgbClr val="66FF33"/>
                </a:solidFill>
                <a:latin typeface="Copperplate Gothic Light" panose="020E0507020206020404" pitchFamily="34" charset="0"/>
              </a:rPr>
              <a:t>. </a:t>
            </a:r>
            <a:r>
              <a:rPr lang="en-US" sz="1000" dirty="0" err="1">
                <a:solidFill>
                  <a:srgbClr val="66FF33"/>
                </a:solidFill>
                <a:latin typeface="Copperplate Gothic Light" panose="020E0507020206020404" pitchFamily="34" charset="0"/>
              </a:rPr>
              <a:t>Theor</a:t>
            </a:r>
            <a:r>
              <a:rPr lang="en-US" sz="1000" dirty="0">
                <a:solidFill>
                  <a:srgbClr val="66FF33"/>
                </a:solidFill>
                <a:latin typeface="Copperplate Gothic Light" panose="020E0507020206020404" pitchFamily="34" charset="0"/>
              </a:rPr>
              <a:t>. Exp. Phys</a:t>
            </a:r>
            <a:r>
              <a:rPr lang="en-US" sz="1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.</a:t>
            </a:r>
            <a:endParaRPr lang="en-US" sz="1000" dirty="0">
              <a:solidFill>
                <a:srgbClr val="66FF33"/>
              </a:solidFill>
              <a:latin typeface="Copperplate Gothic Light" panose="020E05070202060204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129" y="522511"/>
            <a:ext cx="4572000" cy="2946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64221" y="1787544"/>
            <a:ext cx="1491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s</a:t>
            </a:r>
            <a:r>
              <a:rPr lang="sl-SI" sz="16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(R</a:t>
            </a:r>
            <a:r>
              <a:rPr lang="sl-SI" sz="1600" i="1" baseline="-25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D</a:t>
            </a:r>
            <a:r>
              <a:rPr lang="sl-SI" sz="16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)/R</a:t>
            </a:r>
            <a:r>
              <a:rPr lang="sl-SI" sz="1600" i="1" baseline="-25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D</a:t>
            </a:r>
            <a:r>
              <a:rPr lang="sl-SI" sz="16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</a:t>
            </a:r>
            <a:r>
              <a:rPr lang="sl-SI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[%]</a:t>
            </a:r>
            <a:endParaRPr lang="en-US" sz="16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64221" y="2229617"/>
            <a:ext cx="16065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s</a:t>
            </a:r>
            <a:r>
              <a:rPr lang="sl-SI" sz="16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(R</a:t>
            </a:r>
            <a:r>
              <a:rPr lang="sl-SI" sz="1600" i="1" baseline="-25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D*</a:t>
            </a:r>
            <a:r>
              <a:rPr lang="sl-SI" sz="16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)/R</a:t>
            </a:r>
            <a:r>
              <a:rPr lang="sl-SI" sz="1600" i="1" baseline="-25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D*</a:t>
            </a:r>
            <a:r>
              <a:rPr lang="sl-SI" sz="16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</a:t>
            </a:r>
            <a:r>
              <a:rPr lang="sl-SI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[%]</a:t>
            </a:r>
            <a:endParaRPr lang="en-US" sz="16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90478" y="2736324"/>
            <a:ext cx="1220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s</a:t>
            </a:r>
            <a:r>
              <a:rPr lang="sl-SI" sz="16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(P</a:t>
            </a:r>
            <a:r>
              <a:rPr lang="sl-SI" sz="1600" i="1" baseline="-25000" dirty="0" smtClean="0">
                <a:solidFill>
                  <a:schemeClr val="tx1"/>
                </a:solidFill>
                <a:latin typeface="Symbol" panose="05050102010706020507" pitchFamily="18" charset="2"/>
              </a:rPr>
              <a:t>t</a:t>
            </a:r>
            <a:r>
              <a:rPr lang="sl-SI" sz="16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) [x10]</a:t>
            </a:r>
            <a:endParaRPr lang="en-US" sz="16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78295" y="1448990"/>
            <a:ext cx="790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6.0%</a:t>
            </a:r>
            <a:endParaRPr lang="en-US" sz="16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5159279" y="1638956"/>
            <a:ext cx="10632" cy="1625332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5169911" y="2048055"/>
            <a:ext cx="834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3.6%</a:t>
            </a:r>
            <a:endParaRPr lang="en-US" sz="16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91414" y="2647120"/>
            <a:ext cx="834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0.14</a:t>
            </a:r>
            <a:endParaRPr lang="en-US" sz="16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20022" y="874163"/>
            <a:ext cx="1157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~2021</a:t>
            </a:r>
            <a:endParaRPr lang="en-US" sz="16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37172" y="3446291"/>
            <a:ext cx="7088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Lucida Calligraphy" pitchFamily="66" charset="0"/>
                <a:sym typeface="Symbol" panose="05050102010706020507" pitchFamily="18" charset="2"/>
              </a:rPr>
              <a:t></a:t>
            </a:r>
            <a:r>
              <a:rPr lang="en-US" sz="1600" b="1" dirty="0">
                <a:solidFill>
                  <a:schemeClr val="bg1"/>
                </a:solidFill>
                <a:latin typeface="Lucida Calligraphy" pitchFamily="66" charset="0"/>
              </a:rPr>
              <a:t>L</a:t>
            </a:r>
            <a:r>
              <a:rPr lang="sl-SI" sz="1600" baseline="-250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Arial Narrow" pitchFamily="34" charset="0"/>
              </a:rPr>
              <a:t>dt</a:t>
            </a:r>
            <a:r>
              <a:rPr lang="sl-SI" sz="16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sl-SI" sz="16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sl-SI" sz="1600" dirty="0" smtClean="0">
                <a:solidFill>
                  <a:schemeClr val="bg1"/>
                </a:solidFill>
                <a:latin typeface="Arial Narrow" pitchFamily="34" charset="0"/>
              </a:rPr>
              <a:t>[</a:t>
            </a:r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ab</a:t>
            </a:r>
            <a:r>
              <a:rPr lang="sl-SI" sz="1600" baseline="30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-1</a:t>
            </a:r>
            <a:r>
              <a:rPr lang="sl-SI" sz="1600" dirty="0" smtClean="0">
                <a:solidFill>
                  <a:schemeClr val="bg1"/>
                </a:solidFill>
                <a:latin typeface="Arial Narrow" pitchFamily="34" charset="0"/>
              </a:rPr>
              <a:t>]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 bwMode="auto">
          <a:xfrm rot="656713">
            <a:off x="1849604" y="5047989"/>
            <a:ext cx="661381" cy="22498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 rot="397417">
            <a:off x="2010093" y="5226760"/>
            <a:ext cx="163841" cy="45719"/>
          </a:xfrm>
          <a:prstGeom prst="ellipse">
            <a:avLst/>
          </a:prstGeom>
          <a:solidFill>
            <a:srgbClr val="FFFF00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2176025" y="5249620"/>
            <a:ext cx="600075" cy="10953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40799026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3" grpId="0"/>
      <p:bldP spid="8" grpId="0"/>
      <p:bldP spid="32" grpId="0"/>
      <p:bldP spid="33" grpId="0"/>
      <p:bldP spid="34" grpId="0"/>
      <p:bldP spid="5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162" y="767668"/>
            <a:ext cx="6162512" cy="462873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dirty="0" smtClean="0">
                <a:solidFill>
                  <a:srgbClr val="000000"/>
                </a:solidFill>
                <a:latin typeface="Copperplate Gothic Light" panose="020E0507020206020404" pitchFamily="34" charset="0"/>
              </a:rPr>
              <a:t>Summary</a:t>
            </a:r>
            <a:endParaRPr lang="sl-SI" i="1" baseline="-25000" dirty="0"/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723519" y="1496985"/>
            <a:ext cx="8185446" cy="31700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rgbClr val="FF7575"/>
                </a:solidFill>
                <a:latin typeface="Copperplate Gothic Light" panose="020E0507020206020404" pitchFamily="34" charset="0"/>
              </a:rPr>
              <a:t>Lepton flavour universality is a corner stone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sl-SI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potential LFU violation is one of ~</a:t>
            </a:r>
            <a:r>
              <a:rPr lang="sl-SI" sz="2000" dirty="0" smtClean="0">
                <a:solidFill>
                  <a:schemeClr val="bg1"/>
                </a:solidFill>
                <a:latin typeface="French Script MT" panose="03020402040607040605" pitchFamily="66" charset="0"/>
              </a:rPr>
              <a:t>O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(5) relatively significant </a:t>
            </a:r>
          </a:p>
          <a:p>
            <a:r>
              <a:rPr lang="sl-SI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   data / SM discrepancies in flavour physics</a:t>
            </a:r>
          </a:p>
          <a:p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In few years with  </a:t>
            </a:r>
            <a:r>
              <a:rPr lang="sl-SI" dirty="0" smtClean="0">
                <a:solidFill>
                  <a:srgbClr val="FF7575"/>
                </a:solidFill>
                <a:latin typeface="Copperplate Gothic Light" panose="020E0507020206020404" pitchFamily="34" charset="0"/>
              </a:rPr>
              <a:t>Belle II 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data we should be able to provide </a:t>
            </a:r>
          </a:p>
          <a:p>
            <a:r>
              <a:rPr lang="sl-SI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   much more accurate meas‘s of these discrepancies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Only with </a:t>
            </a:r>
            <a:r>
              <a:rPr lang="sl-SI" dirty="0" smtClean="0">
                <a:solidFill>
                  <a:srgbClr val="FF7575"/>
                </a:solidFill>
                <a:latin typeface="Copperplate Gothic Light" panose="020E0507020206020404" pitchFamily="34" charset="0"/>
              </a:rPr>
              <a:t>combination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of </a:t>
            </a:r>
            <a:r>
              <a:rPr lang="sl-SI" dirty="0" smtClean="0">
                <a:solidFill>
                  <a:srgbClr val="FF7575"/>
                </a:solidFill>
                <a:latin typeface="Copperplate Gothic Light" panose="020E0507020206020404" pitchFamily="34" charset="0"/>
              </a:rPr>
              <a:t>measurements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(LHC, SuperKEKB, …) </a:t>
            </a:r>
          </a:p>
          <a:p>
            <a:r>
              <a:rPr lang="sl-SI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   and in compArison to </a:t>
            </a:r>
            <a:r>
              <a:rPr lang="sl-SI" dirty="0" smtClean="0">
                <a:solidFill>
                  <a:srgbClr val="FF7575"/>
                </a:solidFill>
                <a:latin typeface="Copperplate Gothic Light" panose="020E0507020206020404" pitchFamily="34" charset="0"/>
              </a:rPr>
              <a:t>theory predictions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, we may hope for </a:t>
            </a: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    answers re NP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8837" y="5494008"/>
            <a:ext cx="9025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„</a:t>
            </a:r>
            <a:r>
              <a:rPr lang="en-US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The </a:t>
            </a:r>
            <a:r>
              <a:rPr lang="en-US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most exciting phrase to hear in science, the one that heralds new</a:t>
            </a:r>
          </a:p>
          <a:p>
            <a:r>
              <a:rPr lang="en-US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discoveries, is not 'Eureka!' (I found it!) but 'That's funny </a:t>
            </a:r>
            <a:r>
              <a:rPr lang="en-US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...‚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“</a:t>
            </a: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                                                                                                </a:t>
            </a:r>
            <a:r>
              <a:rPr lang="sl-SI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Isaac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Asimov (1920-1992)</a:t>
            </a:r>
            <a:endParaRPr lang="en-US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3205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allAtOnce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dirty="0" smtClean="0">
                <a:latin typeface="Copperplate Gothic Light" panose="020E0507020206020404" pitchFamily="34" charset="0"/>
              </a:rPr>
              <a:t>Introduction</a:t>
            </a:r>
            <a:endParaRPr lang="sl-SI" sz="2000" dirty="0">
              <a:latin typeface="Copperplate Gothic Light" panose="020E0507020206020404" pitchFamily="34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0" y="514005"/>
            <a:ext cx="7699800" cy="517064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BankGothic Lt BT" pitchFamily="34" charset="0"/>
              </a:rPr>
              <a:t>  </a:t>
            </a:r>
            <a:r>
              <a:rPr lang="sl-SI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Disclaimer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:</a:t>
            </a:r>
          </a:p>
          <a:p>
            <a:endParaRPr lang="sl-SI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         „Results“ in the title is to be </a:t>
            </a:r>
          </a:p>
          <a:p>
            <a:r>
              <a:rPr lang="sl-SI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          </a:t>
            </a:r>
            <a:r>
              <a:rPr lang="sl-SI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understood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in a </a:t>
            </a:r>
            <a:r>
              <a:rPr lang="sl-SI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very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sl-SI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broad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sl-SI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sense</a:t>
            </a:r>
            <a:endParaRPr lang="sl-SI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         …as a </a:t>
            </a:r>
            <a:r>
              <a:rPr lang="sl-SI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consequence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sl-SI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of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sl-SI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planning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,  R&amp;D </a:t>
            </a:r>
            <a:r>
              <a:rPr lang="sl-SI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for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sl-SI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accelerator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</a:p>
          <a:p>
            <a:r>
              <a:rPr lang="sl-SI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           </a:t>
            </a:r>
            <a:r>
              <a:rPr lang="sl-SI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and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sl-SI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for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sl-SI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detector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sl-SI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modules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</a:p>
          <a:p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64" y="2546496"/>
            <a:ext cx="5724525" cy="20288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540" y="717696"/>
            <a:ext cx="2609850" cy="18288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 flipV="1">
            <a:off x="499730" y="4348716"/>
            <a:ext cx="4880345" cy="21266"/>
          </a:xfrm>
          <a:prstGeom prst="line">
            <a:avLst/>
          </a:prstGeom>
          <a:noFill/>
          <a:ln w="19050" cap="flat" cmpd="sng" algn="ctr">
            <a:solidFill>
              <a:srgbClr val="FF757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flipV="1">
            <a:off x="928577" y="3732028"/>
            <a:ext cx="3452037" cy="14177"/>
          </a:xfrm>
          <a:prstGeom prst="line">
            <a:avLst/>
          </a:prstGeom>
          <a:noFill/>
          <a:ln w="19050" cap="flat" cmpd="sng" algn="ctr">
            <a:solidFill>
              <a:srgbClr val="66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0350292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dirty="0">
                <a:latin typeface="Copperplate Gothic Light" panose="020E0507020206020404" pitchFamily="34" charset="0"/>
              </a:rPr>
              <a:t>Introduction</a:t>
            </a:r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547" y="1365287"/>
            <a:ext cx="6096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0" y="514005"/>
            <a:ext cx="3007555" cy="83099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BankGothic Lt BT" pitchFamily="34" charset="0"/>
              </a:rPr>
              <a:t>  </a:t>
            </a:r>
            <a:r>
              <a:rPr lang="en-US" sz="24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Accelerator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       “</a:t>
            </a:r>
            <a:r>
              <a:rPr lang="sl-SI" sz="24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SuperKEK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B”</a:t>
            </a:r>
            <a:endParaRPr lang="en-US" sz="2400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24" name="Line 6"/>
          <p:cNvSpPr>
            <a:spLocks noChangeShapeType="1"/>
          </p:cNvSpPr>
          <p:nvPr/>
        </p:nvSpPr>
        <p:spPr bwMode="auto">
          <a:xfrm>
            <a:off x="5554594" y="2732332"/>
            <a:ext cx="110807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 wrap="none" anchor="ctr" anchorCtr="1">
            <a:spAutoFit/>
          </a:bodyPr>
          <a:lstStyle/>
          <a:p>
            <a:endParaRPr lang="en-US"/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>
            <a:off x="5554594" y="2732332"/>
            <a:ext cx="0" cy="65246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 wrap="none" anchor="ctr" anchorCtr="1">
            <a:spAutoFit/>
          </a:bodyPr>
          <a:lstStyle/>
          <a:p>
            <a:endParaRPr lang="en-US"/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>
            <a:off x="8881994" y="2732332"/>
            <a:ext cx="0" cy="65246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 wrap="none" anchor="ctr" anchorCtr="1">
            <a:spAutoFit/>
          </a:bodyPr>
          <a:lstStyle/>
          <a:p>
            <a:endParaRPr lang="en-US"/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auto">
          <a:xfrm>
            <a:off x="6662669" y="2732332"/>
            <a:ext cx="111125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 wrap="none" anchor="ctr" anchorCtr="1">
            <a:spAutoFit/>
          </a:bodyPr>
          <a:lstStyle/>
          <a:p>
            <a:endParaRPr lang="en-US"/>
          </a:p>
        </p:txBody>
      </p:sp>
      <p:sp>
        <p:nvSpPr>
          <p:cNvPr id="28" name="Line 11"/>
          <p:cNvSpPr>
            <a:spLocks noChangeShapeType="1"/>
          </p:cNvSpPr>
          <p:nvPr/>
        </p:nvSpPr>
        <p:spPr bwMode="auto">
          <a:xfrm>
            <a:off x="5554594" y="3384794"/>
            <a:ext cx="0" cy="579438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 wrap="none" anchor="ctr" anchorCtr="1">
            <a:spAutoFit/>
          </a:bodyPr>
          <a:lstStyle/>
          <a:p>
            <a:endParaRPr lang="en-US"/>
          </a:p>
        </p:txBody>
      </p:sp>
      <p:sp>
        <p:nvSpPr>
          <p:cNvPr id="29" name="TextBox 18"/>
          <p:cNvSpPr txBox="1">
            <a:spLocks noChangeArrowheads="1"/>
          </p:cNvSpPr>
          <p:nvPr/>
        </p:nvSpPr>
        <p:spPr bwMode="auto">
          <a:xfrm>
            <a:off x="6555547" y="1511544"/>
            <a:ext cx="2758949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sl-SI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Super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KEKB:</a:t>
            </a:r>
          </a:p>
          <a:p>
            <a:pPr>
              <a:defRPr/>
            </a:pPr>
            <a:endParaRPr lang="en-US" sz="2000" dirty="0" smtClean="0">
              <a:solidFill>
                <a:schemeClr val="bg1"/>
              </a:solidFill>
              <a:latin typeface="BankGothic Lt BT" pitchFamily="34" charset="0"/>
            </a:endParaRPr>
          </a:p>
          <a:p>
            <a:pPr>
              <a:defRPr/>
            </a:pPr>
            <a:r>
              <a:rPr lang="en-US" sz="2000" i="1" dirty="0" smtClean="0">
                <a:solidFill>
                  <a:schemeClr val="bg1"/>
                </a:solidFill>
                <a:latin typeface="+mn-lt"/>
              </a:rPr>
              <a:t>e</a:t>
            </a:r>
            <a:r>
              <a:rPr lang="en-US" sz="2000" baseline="30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-</a:t>
            </a:r>
            <a:r>
              <a:rPr lang="en-US" sz="2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(HER): </a:t>
            </a:r>
            <a:r>
              <a:rPr lang="sl-SI" sz="2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7</a:t>
            </a:r>
            <a:r>
              <a:rPr lang="en-US" sz="2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.0 </a:t>
            </a:r>
            <a:r>
              <a:rPr lang="en-US" sz="2000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GeV</a:t>
            </a:r>
            <a:endParaRPr lang="en-US" sz="2000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pPr>
              <a:defRPr/>
            </a:pPr>
            <a:r>
              <a:rPr lang="en-US" sz="2000" i="1" dirty="0" smtClean="0">
                <a:solidFill>
                  <a:schemeClr val="bg1"/>
                </a:solidFill>
                <a:latin typeface="+mn-lt"/>
              </a:rPr>
              <a:t>e</a:t>
            </a:r>
            <a:r>
              <a:rPr lang="en-US" sz="2000" baseline="30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+</a:t>
            </a:r>
            <a:r>
              <a:rPr lang="en-US" sz="2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(LER): </a:t>
            </a:r>
            <a:r>
              <a:rPr lang="sl-SI" sz="2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4</a:t>
            </a:r>
            <a:r>
              <a:rPr lang="en-US" sz="2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.</a:t>
            </a:r>
            <a:r>
              <a:rPr lang="sl-SI" sz="2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0</a:t>
            </a:r>
            <a:r>
              <a:rPr lang="en-US" sz="2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GeV</a:t>
            </a:r>
            <a:endParaRPr lang="en-US" sz="2000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pPr>
              <a:defRPr/>
            </a:pPr>
            <a:endParaRPr lang="en-US" sz="2000" dirty="0" smtClean="0">
              <a:solidFill>
                <a:schemeClr val="bg1"/>
              </a:solidFill>
              <a:latin typeface="BankGothic Lt BT" pitchFamily="34" charset="0"/>
            </a:endParaRPr>
          </a:p>
          <a:p>
            <a:pPr>
              <a:defRPr/>
            </a:pPr>
            <a:endParaRPr lang="en-US" sz="2000" dirty="0" smtClean="0">
              <a:solidFill>
                <a:schemeClr val="bg1"/>
              </a:solidFill>
              <a:latin typeface="BankGothic Lt BT" pitchFamily="34" charset="0"/>
            </a:endParaRPr>
          </a:p>
          <a:p>
            <a:pPr>
              <a:defRPr/>
            </a:pPr>
            <a:r>
              <a:rPr lang="en-US" sz="2000" i="1" dirty="0" smtClean="0">
                <a:solidFill>
                  <a:schemeClr val="bg1"/>
                </a:solidFill>
                <a:latin typeface="BankGothic Lt BT" pitchFamily="34" charset="0"/>
              </a:rPr>
              <a:t>E</a:t>
            </a:r>
            <a:r>
              <a:rPr lang="en-US" sz="2000" i="1" baseline="-25000" dirty="0" smtClean="0">
                <a:solidFill>
                  <a:schemeClr val="bg1"/>
                </a:solidFill>
                <a:latin typeface="BankGothic Lt BT" pitchFamily="34" charset="0"/>
              </a:rPr>
              <a:t>CMS</a:t>
            </a:r>
            <a:r>
              <a:rPr lang="en-US" sz="2000" i="1" dirty="0" smtClean="0">
                <a:solidFill>
                  <a:schemeClr val="bg1"/>
                </a:solidFill>
                <a:latin typeface="BankGothic Lt BT" pitchFamily="34" charset="0"/>
              </a:rPr>
              <a:t>=M</a:t>
            </a:r>
            <a:r>
              <a:rPr lang="en-US" sz="2000" i="1" dirty="0" smtClean="0">
                <a:solidFill>
                  <a:schemeClr val="bg1"/>
                </a:solidFill>
              </a:rPr>
              <a:t>(</a:t>
            </a:r>
            <a:r>
              <a:rPr lang="en-US" sz="2000" i="1" dirty="0" smtClean="0">
                <a:solidFill>
                  <a:schemeClr val="bg1"/>
                </a:solidFill>
                <a:latin typeface="Symbol" pitchFamily="18" charset="2"/>
              </a:rPr>
              <a:t>U</a:t>
            </a:r>
            <a:r>
              <a:rPr lang="en-US" sz="2000" i="1" dirty="0" smtClean="0">
                <a:solidFill>
                  <a:schemeClr val="bg1"/>
                </a:solidFill>
              </a:rPr>
              <a:t>(4S))</a:t>
            </a:r>
            <a:r>
              <a:rPr lang="en-US" sz="2000" i="1" dirty="0" smtClean="0">
                <a:solidFill>
                  <a:schemeClr val="bg1"/>
                </a:solidFill>
                <a:latin typeface="BankGothic Lt BT" pitchFamily="34" charset="0"/>
              </a:rPr>
              <a:t>c</a:t>
            </a:r>
            <a:r>
              <a:rPr lang="en-US" sz="2000" i="1" baseline="30000" dirty="0" smtClean="0">
                <a:solidFill>
                  <a:schemeClr val="bg1"/>
                </a:solidFill>
                <a:latin typeface="BankGothic Lt BT" pitchFamily="34" charset="0"/>
              </a:rPr>
              <a:t>2</a:t>
            </a:r>
            <a:endParaRPr lang="sl-SI" sz="2000" i="1" dirty="0" smtClean="0">
              <a:solidFill>
                <a:schemeClr val="bg1"/>
              </a:solidFill>
              <a:latin typeface="BankGothic Lt BT" pitchFamily="34" charset="0"/>
            </a:endParaRPr>
          </a:p>
          <a:p>
            <a:pPr>
              <a:defRPr/>
            </a:pPr>
            <a:r>
              <a:rPr lang="sl-SI" sz="20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(→</a:t>
            </a:r>
            <a:r>
              <a:rPr lang="sl-SI" sz="2000" i="1" dirty="0" smtClean="0">
                <a:solidFill>
                  <a:schemeClr val="bg1"/>
                </a:solidFill>
                <a:latin typeface="BankGothic Lt BT" pitchFamily="34" charset="0"/>
              </a:rPr>
              <a:t>BB)</a:t>
            </a:r>
          </a:p>
          <a:p>
            <a:pPr>
              <a:defRPr/>
            </a:pPr>
            <a:endParaRPr lang="sl-SI" sz="2000" dirty="0" smtClean="0">
              <a:solidFill>
                <a:schemeClr val="bg1"/>
              </a:solidFill>
              <a:latin typeface="BankGothic Lt BT" pitchFamily="34" charset="0"/>
            </a:endParaRPr>
          </a:p>
          <a:p>
            <a:pPr>
              <a:defRPr/>
            </a:pPr>
            <a:r>
              <a:rPr lang="sl-SI" sz="2000" dirty="0" smtClean="0">
                <a:solidFill>
                  <a:schemeClr val="bg1"/>
                </a:solidFill>
                <a:latin typeface="BankGothic Lt BT" pitchFamily="34" charset="0"/>
              </a:rPr>
              <a:t>[</a:t>
            </a:r>
            <a:r>
              <a:rPr lang="en-US" sz="1600" i="1" dirty="0" smtClean="0">
                <a:solidFill>
                  <a:schemeClr val="bg1"/>
                </a:solidFill>
                <a:latin typeface="BankGothic Lt BT" pitchFamily="34" charset="0"/>
              </a:rPr>
              <a:t>M</a:t>
            </a:r>
            <a:r>
              <a:rPr lang="en-US" sz="1600" i="1" dirty="0" smtClean="0">
                <a:solidFill>
                  <a:schemeClr val="bg1"/>
                </a:solidFill>
              </a:rPr>
              <a:t>(</a:t>
            </a:r>
            <a:r>
              <a:rPr lang="en-US" sz="1600" i="1" dirty="0" smtClean="0">
                <a:solidFill>
                  <a:schemeClr val="bg1"/>
                </a:solidFill>
                <a:latin typeface="Symbol" pitchFamily="18" charset="2"/>
              </a:rPr>
              <a:t>U</a:t>
            </a:r>
            <a:r>
              <a:rPr lang="en-US" sz="1600" i="1" dirty="0" smtClean="0">
                <a:solidFill>
                  <a:schemeClr val="bg1"/>
                </a:solidFill>
              </a:rPr>
              <a:t>(</a:t>
            </a:r>
            <a:r>
              <a:rPr lang="sl-SI" sz="1600" i="1" dirty="0" smtClean="0">
                <a:solidFill>
                  <a:schemeClr val="bg1"/>
                </a:solidFill>
              </a:rPr>
              <a:t>1</a:t>
            </a:r>
            <a:r>
              <a:rPr lang="en-US" sz="1600" i="1" dirty="0" smtClean="0">
                <a:solidFill>
                  <a:schemeClr val="bg1"/>
                </a:solidFill>
              </a:rPr>
              <a:t>S</a:t>
            </a:r>
            <a:r>
              <a:rPr lang="en-US" sz="1600" i="1" dirty="0">
                <a:solidFill>
                  <a:schemeClr val="bg1"/>
                </a:solidFill>
              </a:rPr>
              <a:t>))</a:t>
            </a:r>
            <a:r>
              <a:rPr lang="en-US" sz="1600" i="1" dirty="0" smtClean="0">
                <a:solidFill>
                  <a:schemeClr val="bg1"/>
                </a:solidFill>
                <a:latin typeface="BankGothic Lt BT" pitchFamily="34" charset="0"/>
              </a:rPr>
              <a:t>c</a:t>
            </a:r>
            <a:r>
              <a:rPr lang="en-US" sz="1600" i="1" baseline="30000" dirty="0" smtClean="0">
                <a:solidFill>
                  <a:schemeClr val="bg1"/>
                </a:solidFill>
                <a:latin typeface="BankGothic Lt BT" pitchFamily="34" charset="0"/>
              </a:rPr>
              <a:t>2</a:t>
            </a:r>
            <a:r>
              <a:rPr lang="sl-SI" sz="1600" i="1" baseline="30000" dirty="0" smtClean="0">
                <a:solidFill>
                  <a:schemeClr val="bg1"/>
                </a:solidFill>
                <a:latin typeface="BankGothic Lt BT" pitchFamily="34" charset="0"/>
              </a:rPr>
              <a:t> </a:t>
            </a:r>
            <a:r>
              <a:rPr lang="sl-SI" sz="2000" i="1" dirty="0">
                <a:solidFill>
                  <a:schemeClr val="bg1"/>
                </a:solidFill>
                <a:latin typeface="BankGothic Lt BT" pitchFamily="34" charset="0"/>
              </a:rPr>
              <a:t>,</a:t>
            </a:r>
            <a:r>
              <a:rPr lang="en-US" sz="1600" i="1" dirty="0" smtClean="0">
                <a:solidFill>
                  <a:schemeClr val="bg1"/>
                </a:solidFill>
                <a:latin typeface="BankGothic Lt BT" pitchFamily="34" charset="0"/>
              </a:rPr>
              <a:t>M</a:t>
            </a:r>
            <a:r>
              <a:rPr lang="en-US" sz="1600" i="1" dirty="0" smtClean="0">
                <a:solidFill>
                  <a:schemeClr val="bg1"/>
                </a:solidFill>
              </a:rPr>
              <a:t>(</a:t>
            </a:r>
            <a:r>
              <a:rPr lang="en-US" sz="1600" i="1" dirty="0" smtClean="0">
                <a:solidFill>
                  <a:schemeClr val="bg1"/>
                </a:solidFill>
                <a:latin typeface="Symbol" pitchFamily="18" charset="2"/>
              </a:rPr>
              <a:t>U</a:t>
            </a:r>
            <a:r>
              <a:rPr lang="en-US" sz="1600" i="1" dirty="0" smtClean="0">
                <a:solidFill>
                  <a:schemeClr val="bg1"/>
                </a:solidFill>
              </a:rPr>
              <a:t>(</a:t>
            </a:r>
            <a:r>
              <a:rPr lang="sl-SI" sz="1600" i="1" dirty="0" smtClean="0">
                <a:solidFill>
                  <a:schemeClr val="bg1"/>
                </a:solidFill>
              </a:rPr>
              <a:t>6</a:t>
            </a:r>
            <a:r>
              <a:rPr lang="en-US" sz="1600" i="1" dirty="0" smtClean="0">
                <a:solidFill>
                  <a:schemeClr val="bg1"/>
                </a:solidFill>
              </a:rPr>
              <a:t>S</a:t>
            </a:r>
            <a:r>
              <a:rPr lang="en-US" sz="1600" i="1" dirty="0">
                <a:solidFill>
                  <a:schemeClr val="bg1"/>
                </a:solidFill>
              </a:rPr>
              <a:t>))</a:t>
            </a:r>
            <a:r>
              <a:rPr lang="en-US" sz="1600" i="1" dirty="0" smtClean="0">
                <a:solidFill>
                  <a:schemeClr val="bg1"/>
                </a:solidFill>
                <a:latin typeface="BankGothic Lt BT" pitchFamily="34" charset="0"/>
              </a:rPr>
              <a:t>c</a:t>
            </a:r>
            <a:r>
              <a:rPr lang="en-US" sz="1600" i="1" baseline="30000" dirty="0" smtClean="0">
                <a:solidFill>
                  <a:schemeClr val="bg1"/>
                </a:solidFill>
                <a:latin typeface="BankGothic Lt BT" pitchFamily="34" charset="0"/>
              </a:rPr>
              <a:t>2</a:t>
            </a:r>
            <a:r>
              <a:rPr lang="sl-SI" sz="1600" dirty="0" smtClean="0">
                <a:solidFill>
                  <a:schemeClr val="bg1"/>
                </a:solidFill>
                <a:latin typeface="BankGothic Lt BT" pitchFamily="34" charset="0"/>
              </a:rPr>
              <a:t>]</a:t>
            </a:r>
            <a:endParaRPr lang="en-US" sz="1600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000" i="1" dirty="0" err="1" smtClean="0">
                <a:solidFill>
                  <a:schemeClr val="bg1"/>
                </a:solidFill>
                <a:latin typeface="Arial Narrow" pitchFamily="34" charset="0"/>
              </a:rPr>
              <a:t>d</a:t>
            </a:r>
            <a:r>
              <a:rPr lang="en-US" sz="2000" i="1" dirty="0" err="1" smtClean="0">
                <a:solidFill>
                  <a:schemeClr val="bg1"/>
                </a:solidFill>
                <a:latin typeface="BankGothic Lt BT" pitchFamily="34" charset="0"/>
              </a:rPr>
              <a:t>N</a:t>
            </a:r>
            <a:r>
              <a:rPr lang="en-US" sz="2000" i="1" baseline="-25000" dirty="0" err="1" smtClean="0">
                <a:solidFill>
                  <a:schemeClr val="bg1"/>
                </a:solidFill>
                <a:latin typeface="BankGothic Lt BT" pitchFamily="34" charset="0"/>
              </a:rPr>
              <a:t>f</a:t>
            </a:r>
            <a:r>
              <a:rPr lang="sl-SI" sz="2000" i="1" baseline="-25000" dirty="0" smtClean="0">
                <a:solidFill>
                  <a:schemeClr val="bg1"/>
                </a:solidFill>
                <a:latin typeface="BankGothic Lt BT" pitchFamily="34" charset="0"/>
              </a:rPr>
              <a:t> </a:t>
            </a:r>
            <a:r>
              <a:rPr lang="en-US" sz="2000" i="1" dirty="0" smtClean="0">
                <a:solidFill>
                  <a:schemeClr val="bg1"/>
                </a:solidFill>
                <a:latin typeface="BankGothic Lt BT" pitchFamily="34" charset="0"/>
              </a:rPr>
              <a:t>/</a:t>
            </a:r>
            <a:r>
              <a:rPr lang="sl-SI" sz="2000" i="1" dirty="0" smtClean="0">
                <a:solidFill>
                  <a:schemeClr val="bg1"/>
                </a:solidFill>
                <a:latin typeface="BankGothic Lt BT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Arial Narrow" pitchFamily="34" charset="0"/>
              </a:rPr>
              <a:t>dt</a:t>
            </a:r>
            <a:r>
              <a:rPr lang="en-US" sz="2000" i="1" dirty="0" smtClean="0">
                <a:solidFill>
                  <a:schemeClr val="bg1"/>
                </a:solidFill>
                <a:latin typeface="BankGothic Lt BT" pitchFamily="34" charset="0"/>
              </a:rPr>
              <a:t> =</a:t>
            </a:r>
            <a:r>
              <a:rPr lang="en-US" sz="2000" i="1" dirty="0" smtClean="0">
                <a:solidFill>
                  <a:schemeClr val="bg1"/>
                </a:solidFill>
              </a:rPr>
              <a:t> </a:t>
            </a:r>
            <a:r>
              <a:rPr lang="en-US" sz="2000" i="1" dirty="0" smtClean="0">
                <a:solidFill>
                  <a:schemeClr val="bg1"/>
                </a:solidFill>
                <a:latin typeface="Symbol" pitchFamily="18" charset="2"/>
              </a:rPr>
              <a:t>s</a:t>
            </a:r>
            <a:r>
              <a:rPr lang="en-US" sz="2000" i="1" dirty="0" smtClean="0">
                <a:solidFill>
                  <a:schemeClr val="bg1"/>
                </a:solidFill>
              </a:rPr>
              <a:t>(</a:t>
            </a:r>
            <a:r>
              <a:rPr lang="en-US" sz="2000" i="1" dirty="0" err="1" smtClean="0">
                <a:solidFill>
                  <a:schemeClr val="bg1"/>
                </a:solidFill>
                <a:latin typeface="Arial Narrow" pitchFamily="34" charset="0"/>
              </a:rPr>
              <a:t>e</a:t>
            </a:r>
            <a:r>
              <a:rPr lang="en-US" sz="2000" i="1" baseline="30000" dirty="0" err="1" smtClean="0">
                <a:solidFill>
                  <a:schemeClr val="bg1"/>
                </a:solidFill>
              </a:rPr>
              <a:t>+</a:t>
            </a:r>
            <a:r>
              <a:rPr lang="en-US" sz="2000" i="1" dirty="0" err="1" smtClean="0">
                <a:solidFill>
                  <a:schemeClr val="bg1"/>
                </a:solidFill>
                <a:latin typeface="Arial Narrow" pitchFamily="34" charset="0"/>
              </a:rPr>
              <a:t>e</a:t>
            </a:r>
            <a:r>
              <a:rPr lang="en-US" sz="2000" i="1" baseline="30000" dirty="0" smtClean="0">
                <a:solidFill>
                  <a:schemeClr val="bg1"/>
                </a:solidFill>
              </a:rPr>
              <a:t>-</a:t>
            </a:r>
            <a:r>
              <a:rPr lang="en-US" sz="2000" i="1" dirty="0" smtClean="0">
                <a:solidFill>
                  <a:schemeClr val="bg1"/>
                </a:solidFill>
              </a:rPr>
              <a:t>→</a:t>
            </a:r>
            <a:r>
              <a:rPr lang="en-US" sz="2000" i="1" dirty="0" smtClean="0">
                <a:solidFill>
                  <a:schemeClr val="bg1"/>
                </a:solidFill>
                <a:latin typeface="Arial Narrow" pitchFamily="34" charset="0"/>
              </a:rPr>
              <a:t>f</a:t>
            </a:r>
            <a:r>
              <a:rPr lang="en-US" sz="2000" i="1" dirty="0" smtClean="0">
                <a:solidFill>
                  <a:schemeClr val="bg1"/>
                </a:solidFill>
              </a:rPr>
              <a:t>)</a:t>
            </a:r>
            <a:r>
              <a:rPr lang="en-US" sz="2000" b="1" dirty="0" smtClean="0">
                <a:solidFill>
                  <a:schemeClr val="bg1"/>
                </a:solidFill>
                <a:latin typeface="Lucida Calligraphy" pitchFamily="66" charset="0"/>
              </a:rPr>
              <a:t>L</a:t>
            </a:r>
            <a:endParaRPr lang="sl-SI" sz="2000" b="1" dirty="0" smtClean="0">
              <a:solidFill>
                <a:schemeClr val="bg1"/>
              </a:solidFill>
              <a:latin typeface="Lucida Calligraphy" pitchFamily="66" charset="0"/>
            </a:endParaRPr>
          </a:p>
          <a:p>
            <a:pPr>
              <a:defRPr/>
            </a:pPr>
            <a:endParaRPr lang="sl-SI" sz="2000" b="1" dirty="0" smtClean="0">
              <a:solidFill>
                <a:schemeClr val="bg1"/>
              </a:solidFill>
              <a:latin typeface="Lucida Calligraphy" pitchFamily="66" charset="0"/>
            </a:endParaRPr>
          </a:p>
          <a:p>
            <a:pPr>
              <a:defRPr/>
            </a:pPr>
            <a:r>
              <a:rPr lang="en-US" sz="2000" b="1" dirty="0">
                <a:solidFill>
                  <a:srgbClr val="33CCFF"/>
                </a:solidFill>
                <a:latin typeface="Lucida Calligraphy" pitchFamily="66" charset="0"/>
              </a:rPr>
              <a:t>L </a:t>
            </a:r>
            <a:r>
              <a:rPr lang="sl-SI" sz="2000" dirty="0" smtClean="0">
                <a:solidFill>
                  <a:srgbClr val="33CCFF"/>
                </a:solidFill>
                <a:latin typeface="Arial Narrow" pitchFamily="34" charset="0"/>
              </a:rPr>
              <a:t>=8x10</a:t>
            </a:r>
            <a:r>
              <a:rPr lang="sl-SI" sz="2000" baseline="30000" dirty="0" smtClean="0">
                <a:solidFill>
                  <a:srgbClr val="33CCFF"/>
                </a:solidFill>
                <a:latin typeface="Arial Narrow" pitchFamily="34" charset="0"/>
              </a:rPr>
              <a:t>35</a:t>
            </a:r>
            <a:r>
              <a:rPr lang="sl-SI" sz="2000" dirty="0" smtClean="0">
                <a:solidFill>
                  <a:srgbClr val="33CCFF"/>
                </a:solidFill>
                <a:latin typeface="Arial Narrow" pitchFamily="34" charset="0"/>
              </a:rPr>
              <a:t> cm</a:t>
            </a:r>
            <a:r>
              <a:rPr lang="sl-SI" sz="2000" baseline="30000" dirty="0" smtClean="0">
                <a:solidFill>
                  <a:srgbClr val="33CCFF"/>
                </a:solidFill>
                <a:latin typeface="Arial Narrow" pitchFamily="34" charset="0"/>
              </a:rPr>
              <a:t>-2</a:t>
            </a:r>
            <a:r>
              <a:rPr lang="sl-SI" sz="2000" dirty="0" smtClean="0">
                <a:solidFill>
                  <a:srgbClr val="33CCFF"/>
                </a:solidFill>
                <a:latin typeface="Arial Narrow" pitchFamily="34" charset="0"/>
              </a:rPr>
              <a:t> s</a:t>
            </a:r>
            <a:r>
              <a:rPr lang="sl-SI" sz="2000" baseline="30000" dirty="0" smtClean="0">
                <a:solidFill>
                  <a:srgbClr val="33CCFF"/>
                </a:solidFill>
                <a:latin typeface="Arial Narrow" pitchFamily="34" charset="0"/>
              </a:rPr>
              <a:t>-1</a:t>
            </a:r>
            <a:endParaRPr lang="en-US" sz="2000" baseline="30000" dirty="0">
              <a:solidFill>
                <a:srgbClr val="33CCFF"/>
              </a:solidFill>
              <a:latin typeface="Arial Narrow" pitchFamily="34" charset="0"/>
            </a:endParaRPr>
          </a:p>
        </p:txBody>
      </p:sp>
      <p:sp>
        <p:nvSpPr>
          <p:cNvPr id="30" name="Down Arrow 29"/>
          <p:cNvSpPr/>
          <p:nvPr/>
        </p:nvSpPr>
        <p:spPr bwMode="auto">
          <a:xfrm rot="19795887" flipV="1">
            <a:off x="1092358" y="2126588"/>
            <a:ext cx="493485" cy="1045028"/>
          </a:xfrm>
          <a:prstGeom prst="downArrow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9199993" lon="2099985" rev="18300000"/>
            </a:camera>
            <a:lightRig rig="threePt" dir="t"/>
          </a:scene3d>
          <a:sp3d extrusionH="76200" contourW="12700">
            <a:bevelT prst="angle"/>
            <a:extrusionClr>
              <a:schemeClr val="bg1"/>
            </a:extrusionClr>
            <a:contourClr>
              <a:srgbClr val="FFC000"/>
            </a:contourClr>
          </a:sp3d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1" name="TextBox 14"/>
          <p:cNvSpPr txBox="1">
            <a:spLocks noChangeArrowheads="1"/>
          </p:cNvSpPr>
          <p:nvPr/>
        </p:nvSpPr>
        <p:spPr bwMode="auto">
          <a:xfrm>
            <a:off x="468244" y="1546469"/>
            <a:ext cx="40832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Tokyo (40 </a:t>
            </a:r>
            <a:r>
              <a:rPr lang="en-US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mins</a:t>
            </a:r>
            <a:r>
              <a:rPr lang="en-US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by Tsukuba </a:t>
            </a:r>
            <a:r>
              <a:rPr lang="en-US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Exps</a:t>
            </a:r>
            <a:r>
              <a:rPr lang="en-US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)</a:t>
            </a:r>
            <a:endParaRPr lang="en-US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06873" y="4898815"/>
            <a:ext cx="1127232" cy="461665"/>
          </a:xfrm>
          <a:prstGeom prst="rect">
            <a:avLst/>
          </a:prstGeom>
          <a:noFill/>
          <a:scene3d>
            <a:camera prst="orthographicFront">
              <a:rot lat="19432261" lon="857816" rev="18805761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Belle</a:t>
            </a:r>
            <a:r>
              <a:rPr lang="sl-SI" sz="2400" dirty="0" smtClean="0">
                <a:solidFill>
                  <a:schemeClr val="bg1"/>
                </a:solidFill>
              </a:rPr>
              <a:t> 2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11224585" flipV="1">
            <a:off x="2131785" y="4643810"/>
            <a:ext cx="671979" cy="369332"/>
          </a:xfrm>
          <a:prstGeom prst="rect">
            <a:avLst/>
          </a:prstGeom>
          <a:noFill/>
          <a:scene3d>
            <a:camera prst="orthographicFront">
              <a:rot lat="20282831" lon="21519955" rev="19538500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HER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4" name="Straight Arrow Connector 19"/>
          <p:cNvCxnSpPr>
            <a:cxnSpLocks noChangeShapeType="1"/>
          </p:cNvCxnSpPr>
          <p:nvPr/>
        </p:nvCxnSpPr>
        <p:spPr bwMode="auto">
          <a:xfrm flipH="1" flipV="1">
            <a:off x="2007484" y="4831200"/>
            <a:ext cx="309799" cy="261755"/>
          </a:xfrm>
          <a:prstGeom prst="straightConnector1">
            <a:avLst/>
          </a:prstGeom>
          <a:noFill/>
          <a:ln w="28575" algn="ctr">
            <a:solidFill>
              <a:schemeClr val="bg1"/>
            </a:solidFill>
            <a:round/>
            <a:headEnd/>
            <a:tailEnd type="arrow" w="med" len="med"/>
          </a:ln>
        </p:spPr>
      </p:cxnSp>
      <p:cxnSp>
        <p:nvCxnSpPr>
          <p:cNvPr id="35" name="Straight Arrow Connector 20"/>
          <p:cNvCxnSpPr>
            <a:cxnSpLocks noChangeShapeType="1"/>
          </p:cNvCxnSpPr>
          <p:nvPr/>
        </p:nvCxnSpPr>
        <p:spPr bwMode="auto">
          <a:xfrm>
            <a:off x="1549332" y="4456357"/>
            <a:ext cx="384175" cy="282575"/>
          </a:xfrm>
          <a:prstGeom prst="straightConnector1">
            <a:avLst/>
          </a:prstGeom>
          <a:noFill/>
          <a:ln w="28575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36" name="TextBox 35"/>
          <p:cNvSpPr txBox="1"/>
          <p:nvPr/>
        </p:nvSpPr>
        <p:spPr>
          <a:xfrm rot="10800000" flipV="1">
            <a:off x="1598265" y="4175088"/>
            <a:ext cx="633507" cy="369332"/>
          </a:xfrm>
          <a:prstGeom prst="rect">
            <a:avLst/>
          </a:prstGeom>
          <a:noFill/>
          <a:scene3d>
            <a:camera prst="orthographicFront">
              <a:rot lat="20282831" lon="21519955" rev="19538500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LER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11642" y="4597644"/>
            <a:ext cx="425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</a:t>
            </a:r>
            <a:r>
              <a:rPr lang="en-US" sz="2400" baseline="30000" dirty="0" smtClean="0">
                <a:solidFill>
                  <a:srgbClr val="FF0000"/>
                </a:solidFill>
              </a:rPr>
              <a:t>-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79526" y="5396507"/>
            <a:ext cx="476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CC00"/>
                </a:solidFill>
              </a:rPr>
              <a:t>e</a:t>
            </a:r>
            <a:r>
              <a:rPr lang="en-US" sz="2400" baseline="30000" dirty="0" smtClean="0">
                <a:solidFill>
                  <a:srgbClr val="00CC00"/>
                </a:solidFill>
              </a:rPr>
              <a:t>+</a:t>
            </a:r>
            <a:endParaRPr lang="en-US" sz="2400" dirty="0">
              <a:solidFill>
                <a:srgbClr val="00CC00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3093927" y="5727725"/>
            <a:ext cx="300892" cy="5724"/>
          </a:xfrm>
          <a:prstGeom prst="line">
            <a:avLst/>
          </a:prstGeom>
          <a:noFill/>
          <a:ln w="19050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rot="10800000">
            <a:off x="3093928" y="4872626"/>
            <a:ext cx="267222" cy="9541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27" y="475246"/>
            <a:ext cx="2191459" cy="1082581"/>
          </a:xfrm>
          <a:prstGeom prst="rect">
            <a:avLst/>
          </a:prstGeom>
        </p:spPr>
      </p:pic>
      <p:cxnSp>
        <p:nvCxnSpPr>
          <p:cNvPr id="42" name="Straight Connector 41"/>
          <p:cNvCxnSpPr/>
          <p:nvPr/>
        </p:nvCxnSpPr>
        <p:spPr bwMode="auto">
          <a:xfrm>
            <a:off x="8312223" y="3699895"/>
            <a:ext cx="170121" cy="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702635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31" grpId="0"/>
      <p:bldP spid="32" grpId="0"/>
      <p:bldP spid="33" grpId="0"/>
      <p:bldP spid="36" grpId="0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9546"/>
            <a:ext cx="9144000" cy="406057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dirty="0">
                <a:latin typeface="Copperplate Gothic Light" panose="020E0507020206020404" pitchFamily="34" charset="0"/>
              </a:rPr>
              <a:t>Introduction</a:t>
            </a:r>
          </a:p>
        </p:txBody>
      </p:sp>
      <p:sp>
        <p:nvSpPr>
          <p:cNvPr id="71" name="Text Box 4"/>
          <p:cNvSpPr txBox="1">
            <a:spLocks noChangeArrowheads="1"/>
          </p:cNvSpPr>
          <p:nvPr/>
        </p:nvSpPr>
        <p:spPr bwMode="auto">
          <a:xfrm>
            <a:off x="0" y="389306"/>
            <a:ext cx="3079689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2400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Detector</a:t>
            </a:r>
            <a:r>
              <a:rPr lang="sl-SI" sz="2400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sl-SI" sz="24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Belle II</a:t>
            </a:r>
            <a:endParaRPr lang="en-US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33" name="角丸四角形吹き出し 16"/>
          <p:cNvSpPr/>
          <p:nvPr/>
        </p:nvSpPr>
        <p:spPr bwMode="auto">
          <a:xfrm>
            <a:off x="-6991" y="850971"/>
            <a:ext cx="3243564" cy="736398"/>
          </a:xfrm>
          <a:prstGeom prst="wedgeRoundRectCallout">
            <a:avLst>
              <a:gd name="adj1" fmla="val 43012"/>
              <a:gd name="adj2" fmla="val 263728"/>
              <a:gd name="adj3" fmla="val 16667"/>
            </a:avLst>
          </a:prstGeom>
          <a:solidFill>
            <a:schemeClr val="lt1">
              <a:tint val="100000"/>
              <a:shade val="100000"/>
              <a:satMod val="100000"/>
              <a:alpha val="30000"/>
            </a:schemeClr>
          </a:solidFill>
          <a:ln>
            <a:solidFill>
              <a:srgbClr val="66FF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1200" dirty="0">
                <a:solidFill>
                  <a:prstClr val="black"/>
                </a:solidFill>
              </a:rPr>
              <a:t>EM Calorimeter: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1200" dirty="0">
                <a:solidFill>
                  <a:prstClr val="black"/>
                </a:solidFill>
              </a:rPr>
              <a:t>CsI(Tl), waveform sampling (barrel)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1200" dirty="0">
                <a:solidFill>
                  <a:prstClr val="black"/>
                </a:solidFill>
              </a:rPr>
              <a:t>Pure CsI + waveform sampling (end-caps)</a:t>
            </a:r>
          </a:p>
        </p:txBody>
      </p:sp>
      <p:sp>
        <p:nvSpPr>
          <p:cNvPr id="34" name="角丸四角形吹き出し 17"/>
          <p:cNvSpPr/>
          <p:nvPr/>
        </p:nvSpPr>
        <p:spPr bwMode="auto">
          <a:xfrm>
            <a:off x="0" y="5547387"/>
            <a:ext cx="3032125" cy="647700"/>
          </a:xfrm>
          <a:prstGeom prst="wedgeRoundRectCallout">
            <a:avLst>
              <a:gd name="adj1" fmla="val 80685"/>
              <a:gd name="adj2" fmla="val -187922"/>
              <a:gd name="adj3" fmla="val 16667"/>
            </a:avLst>
          </a:prstGeom>
          <a:solidFill>
            <a:schemeClr val="lt1">
              <a:tint val="100000"/>
              <a:shade val="100000"/>
              <a:satMod val="100000"/>
              <a:alpha val="30000"/>
            </a:schemeClr>
          </a:solidFill>
          <a:ln>
            <a:solidFill>
              <a:srgbClr val="66FF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1200" dirty="0">
                <a:solidFill>
                  <a:prstClr val="black"/>
                </a:solidFill>
              </a:rPr>
              <a:t>Vertex Detector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1200" dirty="0">
                <a:solidFill>
                  <a:prstClr val="black"/>
                </a:solidFill>
              </a:rPr>
              <a:t>2 layers DEPFET + 4 layers DSSD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3147440" y="6417359"/>
            <a:ext cx="3219855" cy="0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6371347" y="6232693"/>
            <a:ext cx="525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3m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8" name="角丸四角形吹き出し 12"/>
          <p:cNvSpPr/>
          <p:nvPr/>
        </p:nvSpPr>
        <p:spPr bwMode="auto">
          <a:xfrm>
            <a:off x="5618265" y="620139"/>
            <a:ext cx="3525735" cy="863600"/>
          </a:xfrm>
          <a:prstGeom prst="wedgeRoundRectCallout">
            <a:avLst>
              <a:gd name="adj1" fmla="val -13759"/>
              <a:gd name="adj2" fmla="val 128932"/>
              <a:gd name="adj3" fmla="val 16667"/>
            </a:avLst>
          </a:prstGeom>
          <a:solidFill>
            <a:schemeClr val="lt1">
              <a:tint val="100000"/>
              <a:shade val="100000"/>
              <a:satMod val="100000"/>
              <a:alpha val="30000"/>
            </a:schemeClr>
          </a:solidFill>
          <a:ln>
            <a:solidFill>
              <a:srgbClr val="66FF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kumimoji="1" lang="en-US" altLang="ja-JP" sz="1200" dirty="0">
                <a:solidFill>
                  <a:srgbClr val="000000"/>
                </a:solidFill>
              </a:rPr>
              <a:t>KL and </a:t>
            </a:r>
            <a:r>
              <a:rPr kumimoji="1" lang="en-US" altLang="ja-JP" sz="1200" dirty="0" err="1">
                <a:solidFill>
                  <a:srgbClr val="000000"/>
                </a:solidFill>
              </a:rPr>
              <a:t>muon</a:t>
            </a:r>
            <a:r>
              <a:rPr kumimoji="1" lang="en-US" altLang="ja-JP" sz="1200" dirty="0">
                <a:solidFill>
                  <a:srgbClr val="000000"/>
                </a:solidFill>
              </a:rPr>
              <a:t> detector:</a:t>
            </a:r>
          </a:p>
          <a:p>
            <a:pPr>
              <a:defRPr/>
            </a:pPr>
            <a:r>
              <a:rPr kumimoji="1" lang="en-US" altLang="ja-JP" sz="1200" dirty="0">
                <a:solidFill>
                  <a:srgbClr val="000000"/>
                </a:solidFill>
              </a:rPr>
              <a:t>Resistive Plate Counter (</a:t>
            </a:r>
            <a:r>
              <a:rPr lang="en-US" altLang="ja-JP" sz="1200" dirty="0"/>
              <a:t>barrel outer layers</a:t>
            </a:r>
            <a:r>
              <a:rPr kumimoji="1" lang="en-US" altLang="ja-JP" sz="1200" dirty="0">
                <a:solidFill>
                  <a:srgbClr val="000000"/>
                </a:solidFill>
              </a:rPr>
              <a:t>)</a:t>
            </a:r>
          </a:p>
          <a:p>
            <a:pPr>
              <a:defRPr/>
            </a:pPr>
            <a:r>
              <a:rPr kumimoji="1" lang="en-US" altLang="ja-JP" sz="1200" dirty="0">
                <a:solidFill>
                  <a:srgbClr val="000000"/>
                </a:solidFill>
              </a:rPr>
              <a:t>Scintillator + WLSF + MPPC (end-caps</a:t>
            </a:r>
            <a:r>
              <a:rPr lang="en-US" altLang="ja-JP" sz="1200" dirty="0"/>
              <a:t> , inner 2 barrel layers</a:t>
            </a:r>
            <a:r>
              <a:rPr kumimoji="1" lang="en-US" altLang="ja-JP" sz="1200" dirty="0">
                <a:solidFill>
                  <a:srgbClr val="000000"/>
                </a:solidFill>
              </a:rPr>
              <a:t>)</a:t>
            </a:r>
            <a:endParaRPr kumimoji="1" lang="ja-JP" altLang="en-US" sz="1200" dirty="0">
              <a:solidFill>
                <a:srgbClr val="000000"/>
              </a:solidFill>
            </a:endParaRPr>
          </a:p>
        </p:txBody>
      </p:sp>
      <p:sp>
        <p:nvSpPr>
          <p:cNvPr id="40" name="角丸四角形吹き出し 14"/>
          <p:cNvSpPr/>
          <p:nvPr/>
        </p:nvSpPr>
        <p:spPr bwMode="auto">
          <a:xfrm>
            <a:off x="6371347" y="5560123"/>
            <a:ext cx="2772653" cy="639145"/>
          </a:xfrm>
          <a:prstGeom prst="wedgeRoundRectCallout">
            <a:avLst>
              <a:gd name="adj1" fmla="val -62206"/>
              <a:gd name="adj2" fmla="val -384191"/>
              <a:gd name="adj3" fmla="val 16667"/>
            </a:avLst>
          </a:prstGeom>
          <a:solidFill>
            <a:schemeClr val="lt1">
              <a:tint val="100000"/>
              <a:shade val="100000"/>
              <a:satMod val="100000"/>
              <a:alpha val="30000"/>
            </a:schemeClr>
          </a:solidFill>
          <a:ln>
            <a:solidFill>
              <a:srgbClr val="66FF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1200" dirty="0">
                <a:solidFill>
                  <a:prstClr val="black"/>
                </a:solidFill>
              </a:rPr>
              <a:t>Particle Identification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1200" dirty="0">
                <a:solidFill>
                  <a:prstClr val="black"/>
                </a:solidFill>
              </a:rPr>
              <a:t>Time-of-Propagation counter (barrel)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1200" dirty="0">
                <a:solidFill>
                  <a:prstClr val="black"/>
                </a:solidFill>
              </a:rPr>
              <a:t>Prox. focusing Aerogel RICH (fwd)</a:t>
            </a:r>
          </a:p>
        </p:txBody>
      </p:sp>
      <p:sp>
        <p:nvSpPr>
          <p:cNvPr id="41" name="角丸四角形吹き出し 15"/>
          <p:cNvSpPr/>
          <p:nvPr/>
        </p:nvSpPr>
        <p:spPr bwMode="auto">
          <a:xfrm>
            <a:off x="3236573" y="5572472"/>
            <a:ext cx="3107102" cy="742430"/>
          </a:xfrm>
          <a:prstGeom prst="wedgeRoundRectCallout">
            <a:avLst>
              <a:gd name="adj1" fmla="val -19064"/>
              <a:gd name="adj2" fmla="val -255186"/>
              <a:gd name="adj3" fmla="val 16667"/>
            </a:avLst>
          </a:prstGeom>
          <a:solidFill>
            <a:schemeClr val="lt1">
              <a:tint val="100000"/>
              <a:shade val="100000"/>
              <a:satMod val="100000"/>
              <a:alpha val="30000"/>
            </a:schemeClr>
          </a:solidFill>
          <a:ln>
            <a:solidFill>
              <a:srgbClr val="66FF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kumimoji="1" lang="en-US" altLang="ja-JP" sz="1200" dirty="0">
                <a:solidFill>
                  <a:srgbClr val="000000"/>
                </a:solidFill>
              </a:rPr>
              <a:t>Central Drift Chamber</a:t>
            </a:r>
          </a:p>
          <a:p>
            <a:pPr>
              <a:defRPr/>
            </a:pPr>
            <a:r>
              <a:rPr lang="en-US" altLang="ja-JP" sz="1200" dirty="0">
                <a:solidFill>
                  <a:srgbClr val="000000"/>
                </a:solidFill>
                <a:ea typeface="ヒラギノ角ゴ ProN W3" charset="-128"/>
                <a:sym typeface="Optima" charset="0"/>
              </a:rPr>
              <a:t>He(50%):C</a:t>
            </a:r>
            <a:r>
              <a:rPr lang="en-US" altLang="ja-JP" sz="1200" baseline="-6000" dirty="0">
                <a:solidFill>
                  <a:srgbClr val="000000"/>
                </a:solidFill>
                <a:ea typeface="ヒラギノ角ゴ ProN W3" charset="-128"/>
                <a:sym typeface="Optima" charset="0"/>
              </a:rPr>
              <a:t>2</a:t>
            </a:r>
            <a:r>
              <a:rPr lang="en-US" altLang="ja-JP" sz="1200" dirty="0">
                <a:solidFill>
                  <a:srgbClr val="000000"/>
                </a:solidFill>
                <a:ea typeface="ヒラギノ角ゴ ProN W3" charset="-128"/>
                <a:sym typeface="Optima" charset="0"/>
              </a:rPr>
              <a:t>H</a:t>
            </a:r>
            <a:r>
              <a:rPr lang="en-US" altLang="ja-JP" sz="1200" baseline="-6000" dirty="0">
                <a:solidFill>
                  <a:srgbClr val="000000"/>
                </a:solidFill>
                <a:ea typeface="ヒラギノ角ゴ ProN W3" charset="-128"/>
                <a:sym typeface="Optima" charset="0"/>
              </a:rPr>
              <a:t>6</a:t>
            </a:r>
            <a:r>
              <a:rPr lang="en-US" altLang="ja-JP" sz="1200" dirty="0">
                <a:solidFill>
                  <a:srgbClr val="000000"/>
                </a:solidFill>
                <a:ea typeface="ヒラギノ角ゴ ProN W3" charset="-128"/>
                <a:sym typeface="Optima" charset="0"/>
              </a:rPr>
              <a:t>(50%)</a:t>
            </a:r>
            <a:r>
              <a:rPr kumimoji="1" lang="en-US" altLang="ja-JP" sz="1200" dirty="0">
                <a:solidFill>
                  <a:srgbClr val="000000"/>
                </a:solidFill>
              </a:rPr>
              <a:t>, </a:t>
            </a:r>
            <a:r>
              <a:rPr kumimoji="1" lang="sl-SI" altLang="ja-JP" sz="1200" dirty="0">
                <a:solidFill>
                  <a:srgbClr val="000000"/>
                </a:solidFill>
              </a:rPr>
              <a:t>s</a:t>
            </a:r>
            <a:r>
              <a:rPr kumimoji="1" lang="en-US" altLang="ja-JP" sz="1200" dirty="0">
                <a:solidFill>
                  <a:srgbClr val="000000"/>
                </a:solidFill>
              </a:rPr>
              <a:t>mall cells, long lever arm,  fast electronics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702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dirty="0">
                <a:latin typeface="Copperplate Gothic Light" panose="020E0507020206020404" pitchFamily="34" charset="0"/>
              </a:rPr>
              <a:t>Introduction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472223" y="1530636"/>
            <a:ext cx="6621780" cy="3649980"/>
            <a:chOff x="472223" y="1530636"/>
            <a:chExt cx="6621780" cy="364998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223" y="1530636"/>
              <a:ext cx="6621780" cy="3649980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 bwMode="auto">
            <a:xfrm>
              <a:off x="472223" y="2495550"/>
              <a:ext cx="6368843" cy="1905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472223" y="3742833"/>
              <a:ext cx="6368843" cy="1905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472223" y="4944380"/>
              <a:ext cx="6621780" cy="23623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21501" y="518055"/>
            <a:ext cx="555152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Super KEKB luminosity planning</a:t>
            </a:r>
          </a:p>
          <a:p>
            <a:endParaRPr lang="en-US" sz="1400" dirty="0" smtClean="0">
              <a:solidFill>
                <a:schemeClr val="tx1"/>
              </a:solidFill>
              <a:latin typeface="+mn-lt"/>
            </a:endParaRPr>
          </a:p>
          <a:p>
            <a:endParaRPr lang="en-US" sz="14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43006" y="1838076"/>
            <a:ext cx="174919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Phase 1: </a:t>
            </a:r>
          </a:p>
          <a:p>
            <a:r>
              <a:rPr lang="en-US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w/o QCS</a:t>
            </a:r>
          </a:p>
          <a:p>
            <a:r>
              <a:rPr lang="en-US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w/o Belle 2</a:t>
            </a:r>
          </a:p>
          <a:p>
            <a:endParaRPr lang="en-US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Phase 2:</a:t>
            </a:r>
          </a:p>
          <a:p>
            <a:r>
              <a:rPr lang="en-US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w/ QCS</a:t>
            </a:r>
          </a:p>
          <a:p>
            <a:r>
              <a:rPr lang="en-US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w/ Belle 2 </a:t>
            </a:r>
          </a:p>
          <a:p>
            <a:r>
              <a:rPr lang="en-US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(no VXD)</a:t>
            </a:r>
          </a:p>
          <a:p>
            <a:endParaRPr lang="en-US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r>
              <a:rPr lang="en-US" dirty="0" smtClean="0">
                <a:solidFill>
                  <a:srgbClr val="33CCFF"/>
                </a:solidFill>
                <a:latin typeface="Copperplate Gothic Light" panose="020E0507020206020404" pitchFamily="34" charset="0"/>
              </a:rPr>
              <a:t>Phase 3:</a:t>
            </a:r>
          </a:p>
          <a:p>
            <a:r>
              <a:rPr lang="en-US" dirty="0" smtClean="0">
                <a:solidFill>
                  <a:srgbClr val="33CCFF"/>
                </a:solidFill>
                <a:latin typeface="Copperplate Gothic Light" panose="020E0507020206020404" pitchFamily="34" charset="0"/>
              </a:rPr>
              <a:t>full Belle 2</a:t>
            </a:r>
            <a:endParaRPr lang="en-US" dirty="0">
              <a:solidFill>
                <a:srgbClr val="33CCFF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74" name="Down Arrow 73"/>
          <p:cNvSpPr/>
          <p:nvPr/>
        </p:nvSpPr>
        <p:spPr bwMode="auto">
          <a:xfrm>
            <a:off x="6657793" y="1401289"/>
            <a:ext cx="387350" cy="263993"/>
          </a:xfrm>
          <a:prstGeom prst="downArrow">
            <a:avLst/>
          </a:prstGeom>
          <a:noFill/>
          <a:ln w="28575" cap="flat" cmpd="sng" algn="ctr">
            <a:solidFill>
              <a:srgbClr val="33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452321" y="1076422"/>
            <a:ext cx="1529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~ 1</a:t>
            </a:r>
            <a:r>
              <a:rPr lang="en-US" dirty="0" smtClean="0">
                <a:solidFill>
                  <a:schemeClr val="bg1"/>
                </a:solidFill>
                <a:latin typeface="BankGothic Lt BT" pitchFamily="34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BankGothic Lt BT" pitchFamily="34" charset="0"/>
              </a:rPr>
              <a:t>ab</a:t>
            </a:r>
            <a:r>
              <a:rPr lang="en-US" sz="1600" baseline="30000" dirty="0" smtClean="0">
                <a:solidFill>
                  <a:schemeClr val="bg1"/>
                </a:solidFill>
                <a:latin typeface="BankGothic Lt BT" pitchFamily="34" charset="0"/>
              </a:rPr>
              <a:t>-1</a:t>
            </a:r>
            <a:endParaRPr lang="en-US" sz="1600" baseline="30000" dirty="0">
              <a:solidFill>
                <a:schemeClr val="bg1"/>
              </a:solidFill>
              <a:latin typeface="BankGothic Lt BT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364698" y="1076321"/>
            <a:ext cx="1522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~</a:t>
            </a:r>
            <a:r>
              <a:rPr lang="en-US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1</a:t>
            </a:r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5</a:t>
            </a:r>
            <a:r>
              <a:rPr lang="en-US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BankGothic Lt BT" pitchFamily="34" charset="0"/>
              </a:rPr>
              <a:t>ab</a:t>
            </a:r>
            <a:r>
              <a:rPr lang="en-US" sz="1600" baseline="30000" dirty="0" smtClean="0">
                <a:solidFill>
                  <a:schemeClr val="bg1"/>
                </a:solidFill>
                <a:latin typeface="BankGothic Lt BT" pitchFamily="34" charset="0"/>
              </a:rPr>
              <a:t>-1</a:t>
            </a:r>
            <a:endParaRPr lang="en-US" sz="1600" baseline="30000" dirty="0">
              <a:solidFill>
                <a:schemeClr val="bg1"/>
              </a:solidFill>
              <a:latin typeface="BankGothic Lt BT" pitchFamily="34" charset="0"/>
            </a:endParaRPr>
          </a:p>
        </p:txBody>
      </p:sp>
      <p:sp>
        <p:nvSpPr>
          <p:cNvPr id="87" name="Down Arrow 86"/>
          <p:cNvSpPr/>
          <p:nvPr/>
        </p:nvSpPr>
        <p:spPr bwMode="auto">
          <a:xfrm>
            <a:off x="5757632" y="1076322"/>
            <a:ext cx="387350" cy="626748"/>
          </a:xfrm>
          <a:prstGeom prst="downArrow">
            <a:avLst/>
          </a:prstGeom>
          <a:noFill/>
          <a:ln w="28575" cap="flat" cmpd="sng" algn="ctr">
            <a:solidFill>
              <a:srgbClr val="33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459823" y="739092"/>
            <a:ext cx="1522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 ~</a:t>
            </a:r>
            <a:r>
              <a:rPr lang="en-US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6 </a:t>
            </a:r>
            <a:r>
              <a:rPr lang="en-US" sz="1600" dirty="0" smtClean="0">
                <a:solidFill>
                  <a:schemeClr val="bg1"/>
                </a:solidFill>
                <a:latin typeface="BankGothic Lt BT" pitchFamily="34" charset="0"/>
              </a:rPr>
              <a:t>ab</a:t>
            </a:r>
            <a:r>
              <a:rPr lang="en-US" sz="1600" baseline="30000" dirty="0" smtClean="0">
                <a:solidFill>
                  <a:schemeClr val="bg1"/>
                </a:solidFill>
                <a:latin typeface="BankGothic Lt BT" pitchFamily="34" charset="0"/>
              </a:rPr>
              <a:t>-1</a:t>
            </a:r>
            <a:endParaRPr lang="en-US" sz="1600" baseline="30000" dirty="0">
              <a:solidFill>
                <a:schemeClr val="bg1"/>
              </a:solidFill>
              <a:latin typeface="BankGothic Lt BT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503577" y="2022558"/>
            <a:ext cx="6478740" cy="44124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1439652" y="1952836"/>
            <a:ext cx="330200" cy="139813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3321645" y="1952836"/>
            <a:ext cx="389861" cy="139445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4232838" y="1957700"/>
            <a:ext cx="780054" cy="139813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9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3708108" y="2092281"/>
            <a:ext cx="524730" cy="139813"/>
          </a:xfrm>
          <a:prstGeom prst="rect">
            <a:avLst/>
          </a:prstGeom>
          <a:solidFill>
            <a:srgbClr val="0033C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73" name="Down Arrow 72"/>
          <p:cNvSpPr/>
          <p:nvPr/>
        </p:nvSpPr>
        <p:spPr bwMode="auto">
          <a:xfrm>
            <a:off x="4853298" y="1439077"/>
            <a:ext cx="387350" cy="263993"/>
          </a:xfrm>
          <a:prstGeom prst="downArrow">
            <a:avLst/>
          </a:prstGeom>
          <a:noFill/>
          <a:ln w="28575" cap="flat" cmpd="sng" algn="ctr">
            <a:solidFill>
              <a:srgbClr val="33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75" name="Down Arrow 74"/>
          <p:cNvSpPr/>
          <p:nvPr/>
        </p:nvSpPr>
        <p:spPr bwMode="auto">
          <a:xfrm>
            <a:off x="1114317" y="2695128"/>
            <a:ext cx="552287" cy="263993"/>
          </a:xfrm>
          <a:prstGeom prst="downArrow">
            <a:avLst/>
          </a:prstGeom>
          <a:noFill/>
          <a:ln w="28575" cap="flat" cmpd="sng" algn="ctr">
            <a:solidFill>
              <a:srgbClr val="33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76" name="Down Arrow 75"/>
          <p:cNvSpPr/>
          <p:nvPr/>
        </p:nvSpPr>
        <p:spPr bwMode="auto">
          <a:xfrm>
            <a:off x="2028757" y="2686132"/>
            <a:ext cx="559882" cy="263993"/>
          </a:xfrm>
          <a:prstGeom prst="downArrow">
            <a:avLst/>
          </a:prstGeom>
          <a:noFill/>
          <a:ln w="28575" cap="flat" cmpd="sng" algn="ctr">
            <a:solidFill>
              <a:srgbClr val="33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15687" y="2389254"/>
            <a:ext cx="164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~ 25</a:t>
            </a:r>
            <a:r>
              <a:rPr lang="en-US" b="1" dirty="0" smtClean="0">
                <a:solidFill>
                  <a:schemeClr val="tx1"/>
                </a:solidFill>
                <a:latin typeface="BankGothic Lt BT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BankGothic Lt BT" pitchFamily="34" charset="0"/>
              </a:rPr>
              <a:t>ab</a:t>
            </a:r>
            <a:r>
              <a:rPr lang="en-US" sz="1600" b="1" baseline="30000" dirty="0" smtClean="0">
                <a:solidFill>
                  <a:schemeClr val="tx1"/>
                </a:solidFill>
                <a:latin typeface="BankGothic Lt BT" pitchFamily="34" charset="0"/>
              </a:rPr>
              <a:t>-1</a:t>
            </a:r>
            <a:endParaRPr lang="en-US" sz="1600" b="1" baseline="300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074641" y="2407845"/>
            <a:ext cx="1371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~ 40</a:t>
            </a:r>
            <a:r>
              <a:rPr lang="en-US" sz="1600" b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BankGothic Lt BT" pitchFamily="34" charset="0"/>
              </a:rPr>
              <a:t>ab</a:t>
            </a:r>
            <a:r>
              <a:rPr lang="en-US" sz="1600" b="1" baseline="30000" dirty="0" smtClean="0">
                <a:solidFill>
                  <a:schemeClr val="tx1"/>
                </a:solidFill>
                <a:latin typeface="BankGothic Lt BT" pitchFamily="34" charset="0"/>
              </a:rPr>
              <a:t>-1</a:t>
            </a:r>
            <a:endParaRPr lang="en-US" sz="1600" b="1" baseline="300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051039" y="1653410"/>
            <a:ext cx="1189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Phase 1</a:t>
            </a:r>
            <a:endParaRPr lang="en-US" b="1" baseline="300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921833" y="1665282"/>
            <a:ext cx="1189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Phase 2</a:t>
            </a:r>
            <a:endParaRPr lang="en-US" b="1" baseline="3000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41926" y="2162187"/>
            <a:ext cx="7903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VXD</a:t>
            </a:r>
            <a:endParaRPr lang="en-US" sz="1400" b="1" baseline="3000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111317" y="1670967"/>
            <a:ext cx="168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Phase 3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endParaRPr lang="en-US" baseline="3000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1773671" y="2092281"/>
            <a:ext cx="1547973" cy="139813"/>
          </a:xfrm>
          <a:prstGeom prst="rect">
            <a:avLst/>
          </a:prstGeom>
          <a:solidFill>
            <a:srgbClr val="0033C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804963" y="2156027"/>
            <a:ext cx="1880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QCS, Belle 2</a:t>
            </a:r>
            <a:endParaRPr lang="en-US" sz="1400" b="1" baseline="3000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487899" y="3237228"/>
            <a:ext cx="6494418" cy="44124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487899" y="4442063"/>
            <a:ext cx="6494418" cy="44124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4269587" y="2424501"/>
            <a:ext cx="1559779" cy="251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4392572" y="2444738"/>
            <a:ext cx="1308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err="1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LHCb</a:t>
            </a:r>
            <a:r>
              <a:rPr lang="sl-SI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LS2</a:t>
            </a:r>
            <a:endParaRPr lang="en-US" sz="16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cxnSp>
        <p:nvCxnSpPr>
          <p:cNvPr id="91" name="Straight Arrow Connector 90"/>
          <p:cNvCxnSpPr/>
          <p:nvPr/>
        </p:nvCxnSpPr>
        <p:spPr bwMode="auto">
          <a:xfrm>
            <a:off x="4538392" y="3499817"/>
            <a:ext cx="1559779" cy="251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</p:spPr>
      </p:cxnSp>
      <p:sp>
        <p:nvSpPr>
          <p:cNvPr id="92" name="TextBox 91"/>
          <p:cNvSpPr txBox="1"/>
          <p:nvPr/>
        </p:nvSpPr>
        <p:spPr>
          <a:xfrm>
            <a:off x="4809013" y="3537645"/>
            <a:ext cx="1308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HL LHC</a:t>
            </a:r>
            <a:endParaRPr lang="en-US" sz="16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2313655" y="3495332"/>
            <a:ext cx="2226815" cy="251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2760506" y="3542532"/>
            <a:ext cx="1308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err="1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LHCb</a:t>
            </a:r>
            <a:r>
              <a:rPr lang="sl-SI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LS3</a:t>
            </a:r>
            <a:endParaRPr lang="en-US" sz="16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74030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74" grpId="0" animBg="1"/>
      <p:bldP spid="77" grpId="0"/>
      <p:bldP spid="78" grpId="0"/>
      <p:bldP spid="87" grpId="0" animBg="1"/>
      <p:bldP spid="88" grpId="0"/>
      <p:bldP spid="38" grpId="0" animBg="1"/>
      <p:bldP spid="39" grpId="0" animBg="1"/>
      <p:bldP spid="40" grpId="0" animBg="1"/>
      <p:bldP spid="72" grpId="0" animBg="1"/>
      <p:bldP spid="73" grpId="0" animBg="1"/>
      <p:bldP spid="75" grpId="0" animBg="1"/>
      <p:bldP spid="76" grpId="0" animBg="1"/>
      <p:bldP spid="79" grpId="0"/>
      <p:bldP spid="80" grpId="0"/>
      <p:bldP spid="81" grpId="0"/>
      <p:bldP spid="82" grpId="0"/>
      <p:bldP spid="83" grpId="0"/>
      <p:bldP spid="84" grpId="0"/>
      <p:bldP spid="85" grpId="0" animBg="1"/>
      <p:bldP spid="86" grpId="0"/>
      <p:bldP spid="8" grpId="0"/>
      <p:bldP spid="9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latin typeface="Copperplate Gothic Light" panose="020E0507020206020404" pitchFamily="34" charset="0"/>
              </a:rPr>
              <a:t>Phase 2 Accelerator</a:t>
            </a:r>
            <a:endParaRPr lang="en-US" sz="2000" dirty="0">
              <a:latin typeface="Copperplate Gothic Light" panose="020E05070202060204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592009"/>
            <a:ext cx="909095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Phase 2: accelerator and detector commissioning, physics collisions</a:t>
            </a:r>
          </a:p>
          <a:p>
            <a:endParaRPr lang="en-US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validation of Nano beam scheme                                    </a:t>
            </a:r>
          </a:p>
          <a:p>
            <a:endParaRPr lang="en-US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March 22nd – July 17</a:t>
            </a:r>
            <a:r>
              <a:rPr lang="en-US" baseline="30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th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2018</a:t>
            </a:r>
            <a:endParaRPr lang="en-US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pic>
        <p:nvPicPr>
          <p:cNvPr id="23" name="Picture 29" descr="nanobeam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3016" y="3904737"/>
            <a:ext cx="2122487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0" descr="nonanobeam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4214" y="1799737"/>
            <a:ext cx="211455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39"/>
          <p:cNvSpPr txBox="1">
            <a:spLocks noChangeArrowheads="1"/>
          </p:cNvSpPr>
          <p:nvPr/>
        </p:nvSpPr>
        <p:spPr bwMode="auto">
          <a:xfrm>
            <a:off x="6778014" y="2906996"/>
            <a:ext cx="16843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Symbol" pitchFamily="18" charset="2"/>
              </a:rPr>
              <a:t>s</a:t>
            </a:r>
            <a:r>
              <a:rPr lang="en-US" sz="1400" baseline="-25000" dirty="0" smtClean="0">
                <a:solidFill>
                  <a:schemeClr val="bg1"/>
                </a:solidFill>
              </a:rPr>
              <a:t>x</a:t>
            </a:r>
            <a:r>
              <a:rPr lang="en-US" sz="1400" dirty="0" smtClean="0">
                <a:solidFill>
                  <a:schemeClr val="bg1"/>
                </a:solidFill>
              </a:rPr>
              <a:t>~100</a:t>
            </a:r>
            <a:r>
              <a:rPr lang="en-US" sz="1400" dirty="0" smtClean="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en-US" sz="1400" dirty="0" smtClean="0">
                <a:solidFill>
                  <a:schemeClr val="bg1"/>
                </a:solidFill>
              </a:rPr>
              <a:t>m,</a:t>
            </a:r>
            <a:r>
              <a:rPr lang="en-US" sz="1400" dirty="0" smtClean="0">
                <a:solidFill>
                  <a:schemeClr val="bg1"/>
                </a:solidFill>
                <a:latin typeface="Symbol" pitchFamily="18" charset="2"/>
              </a:rPr>
              <a:t>s</a:t>
            </a:r>
            <a:r>
              <a:rPr lang="en-US" sz="1400" baseline="-25000" dirty="0" smtClean="0">
                <a:solidFill>
                  <a:schemeClr val="bg1"/>
                </a:solidFill>
              </a:rPr>
              <a:t>y</a:t>
            </a:r>
            <a:r>
              <a:rPr lang="en-US" sz="1400" dirty="0" smtClean="0">
                <a:solidFill>
                  <a:schemeClr val="bg1"/>
                </a:solidFill>
              </a:rPr>
              <a:t>~2</a:t>
            </a:r>
            <a:r>
              <a:rPr lang="en-US" sz="1400" dirty="0" smtClean="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en-US" sz="1400" dirty="0" smtClean="0">
                <a:solidFill>
                  <a:schemeClr val="bg1"/>
                </a:solidFill>
              </a:rPr>
              <a:t>m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74753" y="5216057"/>
            <a:ext cx="16732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chemeClr val="bg1"/>
                </a:solidFill>
                <a:latin typeface="Symbol" pitchFamily="18" charset="2"/>
                <a:cs typeface="+mn-cs"/>
              </a:rPr>
              <a:t>s</a:t>
            </a:r>
            <a:r>
              <a:rPr lang="en-US" sz="1400" baseline="-25000" dirty="0" smtClean="0">
                <a:solidFill>
                  <a:schemeClr val="bg1"/>
                </a:solidFill>
                <a:cs typeface="+mn-cs"/>
              </a:rPr>
              <a:t>x</a:t>
            </a:r>
            <a:r>
              <a:rPr lang="en-US" sz="1400" dirty="0" smtClean="0">
                <a:solidFill>
                  <a:schemeClr val="bg1"/>
                </a:solidFill>
                <a:cs typeface="+mn-cs"/>
              </a:rPr>
              <a:t>~10</a:t>
            </a:r>
            <a:r>
              <a:rPr lang="en-US" sz="1400" dirty="0" smtClean="0">
                <a:solidFill>
                  <a:schemeClr val="bg1"/>
                </a:solidFill>
                <a:latin typeface="Symbol" pitchFamily="18" charset="2"/>
                <a:cs typeface="+mn-cs"/>
              </a:rPr>
              <a:t>m</a:t>
            </a:r>
            <a:r>
              <a:rPr lang="en-US" sz="1400" dirty="0" smtClean="0">
                <a:solidFill>
                  <a:schemeClr val="bg1"/>
                </a:solidFill>
                <a:cs typeface="+mn-cs"/>
              </a:rPr>
              <a:t>m,</a:t>
            </a:r>
            <a:r>
              <a:rPr lang="en-US" sz="1400" dirty="0" smtClean="0">
                <a:solidFill>
                  <a:schemeClr val="bg1"/>
                </a:solidFill>
                <a:latin typeface="Symbol" pitchFamily="18" charset="2"/>
                <a:cs typeface="+mn-cs"/>
              </a:rPr>
              <a:t>s</a:t>
            </a:r>
            <a:r>
              <a:rPr lang="en-US" sz="1400" baseline="-25000" dirty="0" smtClean="0">
                <a:solidFill>
                  <a:schemeClr val="bg1"/>
                </a:solidFill>
                <a:cs typeface="+mn-cs"/>
              </a:rPr>
              <a:t>y</a:t>
            </a:r>
            <a:r>
              <a:rPr lang="en-US" sz="1400" dirty="0" smtClean="0">
                <a:solidFill>
                  <a:schemeClr val="bg1"/>
                </a:solidFill>
                <a:cs typeface="+mn-cs"/>
              </a:rPr>
              <a:t>~60</a:t>
            </a:r>
            <a:r>
              <a:rPr lang="en-US" sz="1400" dirty="0" smtClean="0">
                <a:solidFill>
                  <a:schemeClr val="bg1"/>
                </a:solidFill>
                <a:latin typeface="+mn-lt"/>
                <a:cs typeface="+mn-cs"/>
              </a:rPr>
              <a:t>n</a:t>
            </a:r>
            <a:r>
              <a:rPr lang="en-US" sz="1400" dirty="0" smtClean="0">
                <a:solidFill>
                  <a:schemeClr val="bg1"/>
                </a:solidFill>
                <a:cs typeface="+mn-cs"/>
              </a:rPr>
              <a:t>m</a:t>
            </a:r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78014" y="1430405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KEKB:</a:t>
            </a:r>
            <a:endParaRPr lang="en-US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78014" y="3571546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SuperKEKB</a:t>
            </a:r>
            <a:r>
              <a:rPr lang="en-US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:</a:t>
            </a:r>
            <a:endParaRPr lang="en-US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2" y="2134304"/>
            <a:ext cx="4167618" cy="281403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0" y="4948337"/>
            <a:ext cx="31838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N. Braun et al., BELLE2-NOTE-PL-2018-008</a:t>
            </a:r>
            <a:endParaRPr lang="en-US" sz="1000" dirty="0">
              <a:solidFill>
                <a:srgbClr val="66FF33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65717" y="4460111"/>
            <a:ext cx="2008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</a:rPr>
              <a:t>z</a:t>
            </a:r>
            <a:r>
              <a:rPr lang="en-US" sz="1400" i="1" baseline="-25000" dirty="0" smtClean="0">
                <a:solidFill>
                  <a:schemeClr val="bg1"/>
                </a:solidFill>
              </a:rPr>
              <a:t>0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of single tracks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from primary </a:t>
            </a:r>
            <a:r>
              <a:rPr lang="en-US" sz="1400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vtx</a:t>
            </a:r>
            <a:endParaRPr lang="en-US" sz="1400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815766" y="2746524"/>
            <a:ext cx="1043984" cy="233916"/>
          </a:xfrm>
          <a:prstGeom prst="rect">
            <a:avLst/>
          </a:prstGeom>
          <a:noFill/>
          <a:ln w="28575" cap="flat" cmpd="sng" algn="ctr">
            <a:solidFill>
              <a:srgbClr val="FE685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36247" y="2992814"/>
            <a:ext cx="1378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Belle: </a:t>
            </a:r>
            <a:r>
              <a:rPr lang="en-US" sz="1400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s </a:t>
            </a:r>
            <a:r>
              <a:rPr lang="en-US" sz="1400" dirty="0" smtClean="0">
                <a:solidFill>
                  <a:schemeClr val="tx1"/>
                </a:solidFill>
              </a:rPr>
              <a:t>~ 1 cm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148862" y="996462"/>
            <a:ext cx="1594338" cy="0"/>
          </a:xfrm>
          <a:prstGeom prst="line">
            <a:avLst/>
          </a:prstGeom>
          <a:noFill/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2084831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35" grpId="0"/>
      <p:bldP spid="36" grpId="0"/>
      <p:bldP spid="37" grpId="0" animBg="1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52" y="1549815"/>
            <a:ext cx="4956549" cy="418742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latin typeface="Copperplate Gothic Light" panose="020E0507020206020404" pitchFamily="34" charset="0"/>
              </a:rPr>
              <a:t>Phase 2 </a:t>
            </a:r>
            <a:r>
              <a:rPr lang="sl-SI" sz="2000" dirty="0" smtClean="0">
                <a:latin typeface="Copperplate Gothic Light" panose="020E0507020206020404" pitchFamily="34" charset="0"/>
              </a:rPr>
              <a:t>Detector</a:t>
            </a:r>
            <a:endParaRPr lang="en-US" sz="2000" dirty="0">
              <a:latin typeface="Copperplate Gothic Light" panose="020E05070202060204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592009"/>
            <a:ext cx="89482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Phase 2: accelerator and detector commissioning, physics collisions</a:t>
            </a:r>
          </a:p>
          <a:p>
            <a:endParaRPr lang="en-US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                                   </a:t>
            </a:r>
          </a:p>
          <a:p>
            <a:endParaRPr lang="en-US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3106616" y="1008185"/>
            <a:ext cx="1594338" cy="0"/>
          </a:xfrm>
          <a:prstGeom prst="line">
            <a:avLst/>
          </a:prstGeom>
          <a:noFill/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852389" y="5737244"/>
            <a:ext cx="3216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hadron veto in </a:t>
            </a:r>
            <a:r>
              <a:rPr lang="en-US" sz="1600" dirty="0" smtClean="0">
                <a:solidFill>
                  <a:srgbClr val="33CCFF"/>
                </a:solidFill>
                <a:latin typeface="Copperplate Gothic Light" panose="020E0507020206020404" pitchFamily="34" charset="0"/>
              </a:rPr>
              <a:t>ECL</a:t>
            </a:r>
            <a:r>
              <a:rPr lang="en-US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using 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Pulse Shape Discrimination</a:t>
            </a:r>
            <a:endParaRPr lang="en-US" sz="1600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5493" y="2411137"/>
            <a:ext cx="2177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no requirement on </a:t>
            </a:r>
            <a:r>
              <a:rPr lang="en-US" sz="1400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g</a:t>
            </a:r>
            <a:endParaRPr lang="en-US" sz="1400" i="1" dirty="0">
              <a:solidFill>
                <a:schemeClr val="tx1"/>
              </a:solidFill>
              <a:latin typeface="Symbol" panose="05050102010706020507" pitchFamily="18" charset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5493" y="3787679"/>
            <a:ext cx="3371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at least one </a:t>
            </a:r>
            <a:r>
              <a:rPr lang="en-US" sz="1400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g </a:t>
            </a:r>
            <a:r>
              <a:rPr lang="en-US" sz="14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passing loose PSD</a:t>
            </a:r>
            <a:endParaRPr lang="en-US" sz="1400" i="1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5493" y="5196120"/>
            <a:ext cx="3273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at least one </a:t>
            </a:r>
            <a:r>
              <a:rPr lang="en-US" sz="1400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g </a:t>
            </a:r>
            <a:r>
              <a:rPr lang="en-US" sz="14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passing tight PSD</a:t>
            </a:r>
            <a:endParaRPr lang="en-US" sz="1400" i="1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71433" y="2124183"/>
            <a:ext cx="8322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p</a:t>
            </a:r>
            <a:r>
              <a:rPr lang="en-US" sz="1600" i="1" baseline="30000" dirty="0" smtClean="0">
                <a:solidFill>
                  <a:schemeClr val="tx1"/>
                </a:solidFill>
              </a:rPr>
              <a:t>0</a:t>
            </a:r>
            <a:r>
              <a:rPr lang="en-US" sz="1600" i="1" dirty="0" smtClean="0">
                <a:solidFill>
                  <a:schemeClr val="tx1"/>
                </a:solidFill>
              </a:rPr>
              <a:t> </a:t>
            </a:r>
            <a:r>
              <a:rPr lang="en-US" sz="16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sz="1600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gg</a:t>
            </a:r>
            <a:endParaRPr lang="en-US" sz="1600" i="1" dirty="0">
              <a:solidFill>
                <a:schemeClr val="tx1"/>
              </a:solidFill>
              <a:latin typeface="Symbol" panose="05050102010706020507" pitchFamily="18" charset="2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104" y="1549815"/>
            <a:ext cx="4014742" cy="370054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744081" y="3756902"/>
            <a:ext cx="1119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tx1"/>
                </a:solidFill>
                <a:latin typeface="+mn-lt"/>
              </a:rPr>
              <a:t>K</a:t>
            </a:r>
            <a:r>
              <a:rPr lang="en-US" sz="1600" i="1" baseline="-25000" dirty="0" smtClean="0">
                <a:solidFill>
                  <a:schemeClr val="tx1"/>
                </a:solidFill>
                <a:latin typeface="+mn-lt"/>
              </a:rPr>
              <a:t>S</a:t>
            </a:r>
            <a:r>
              <a:rPr lang="en-US" sz="1600" i="1" dirty="0" smtClean="0">
                <a:solidFill>
                  <a:schemeClr val="tx1"/>
                </a:solidFill>
              </a:rPr>
              <a:t> </a:t>
            </a:r>
            <a:r>
              <a:rPr lang="en-US" sz="16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sz="1600" i="1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p</a:t>
            </a:r>
            <a:r>
              <a:rPr lang="en-US" sz="1600" i="1" baseline="300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+</a:t>
            </a:r>
            <a:r>
              <a:rPr lang="en-US" sz="1600" i="1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p</a:t>
            </a:r>
            <a:r>
              <a:rPr lang="en-US" sz="1600" i="1" baseline="30000" dirty="0" smtClean="0">
                <a:solidFill>
                  <a:schemeClr val="tx1"/>
                </a:solidFill>
                <a:latin typeface="Symbol" panose="05050102010706020507" pitchFamily="18" charset="2"/>
              </a:rPr>
              <a:t>-</a:t>
            </a:r>
            <a:endParaRPr lang="en-US" sz="1600" i="1" baseline="30000" dirty="0">
              <a:solidFill>
                <a:schemeClr val="tx1"/>
              </a:solidFill>
              <a:latin typeface="Symbol" panose="05050102010706020507" pitchFamily="18" charset="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63377" y="5250360"/>
            <a:ext cx="3680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Beam </a:t>
            </a:r>
            <a:r>
              <a:rPr lang="en-US" sz="1600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bkg</a:t>
            </a:r>
            <a:r>
              <a:rPr lang="en-US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rejection (high </a:t>
            </a:r>
            <a:r>
              <a:rPr lang="en-US" sz="1600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mult</a:t>
            </a:r>
            <a:r>
              <a:rPr lang="en-US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.),</a:t>
            </a:r>
          </a:p>
          <a:p>
            <a:r>
              <a:rPr lang="en-US" sz="1600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vtx</a:t>
            </a:r>
            <a:r>
              <a:rPr lang="en-US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fit, </a:t>
            </a:r>
            <a:r>
              <a:rPr lang="en-US" sz="1600" dirty="0" smtClean="0">
                <a:solidFill>
                  <a:srgbClr val="33CCFF"/>
                </a:solidFill>
                <a:latin typeface="Copperplate Gothic Light" panose="020E0507020206020404" pitchFamily="34" charset="0"/>
              </a:rPr>
              <a:t>CDC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-80173" y="1296243"/>
            <a:ext cx="35541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S. Longo, J.M. </a:t>
            </a:r>
            <a:r>
              <a:rPr lang="en-US" sz="1000" dirty="0" err="1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Roney</a:t>
            </a:r>
            <a:r>
              <a:rPr lang="en-US" sz="1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, BELLE2-NOTE-PL-2018-027</a:t>
            </a:r>
            <a:endParaRPr lang="en-US" sz="1000" dirty="0">
              <a:solidFill>
                <a:srgbClr val="66FF33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20307" y="1296243"/>
            <a:ext cx="28280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B. </a:t>
            </a:r>
            <a:r>
              <a:rPr lang="en-US" sz="1000" dirty="0" err="1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Fulsom</a:t>
            </a:r>
            <a:r>
              <a:rPr lang="en-US" sz="1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, BELLE2-NOTE-PL-2018-006</a:t>
            </a:r>
            <a:endParaRPr lang="en-US" sz="1000" dirty="0">
              <a:solidFill>
                <a:srgbClr val="66FF33"/>
              </a:solidFill>
              <a:latin typeface="Copperplate Gothic Light" panose="020E05070202060204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17469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30" grpId="0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latin typeface="Copperplate Gothic Light" panose="020E0507020206020404" pitchFamily="34" charset="0"/>
              </a:rPr>
              <a:t>Phase 2 </a:t>
            </a:r>
            <a:r>
              <a:rPr lang="sl-SI" sz="2000" dirty="0" smtClean="0">
                <a:latin typeface="Copperplate Gothic Light" panose="020E0507020206020404" pitchFamily="34" charset="0"/>
              </a:rPr>
              <a:t>Physics</a:t>
            </a:r>
            <a:endParaRPr lang="en-US" sz="2000" dirty="0">
              <a:latin typeface="Copperplate Gothic Light" panose="020E05070202060204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592009"/>
            <a:ext cx="89482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Phase 2: accelerator and detector commissioning, physics collisions</a:t>
            </a:r>
          </a:p>
          <a:p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reconstruction of </a:t>
            </a:r>
            <a:r>
              <a:rPr lang="sl-SI" i="1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B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mesons (</a:t>
            </a:r>
            <a:r>
              <a:rPr lang="sl-SI" dirty="0" smtClean="0">
                <a:solidFill>
                  <a:srgbClr val="FE6854"/>
                </a:solidFill>
                <a:latin typeface="Copperplate Gothic Light" panose="020E0507020206020404" pitchFamily="34" charset="0"/>
              </a:rPr>
              <a:t>F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ull </a:t>
            </a:r>
            <a:r>
              <a:rPr lang="sl-SI" dirty="0" smtClean="0">
                <a:solidFill>
                  <a:srgbClr val="FE6854"/>
                </a:solidFill>
                <a:latin typeface="Copperplate Gothic Light" panose="020E0507020206020404" pitchFamily="34" charset="0"/>
              </a:rPr>
              <a:t>E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vent </a:t>
            </a:r>
            <a:r>
              <a:rPr lang="sl-SI" dirty="0" smtClean="0">
                <a:solidFill>
                  <a:srgbClr val="FE6854"/>
                </a:solidFill>
                <a:latin typeface="Copperplate Gothic Light" panose="020E0507020206020404" pitchFamily="34" charset="0"/>
              </a:rPr>
              <a:t>I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nterpretation)</a:t>
            </a:r>
            <a:endParaRPr lang="en-US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5154" y="5153993"/>
            <a:ext cx="37096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000" dirty="0">
                <a:solidFill>
                  <a:srgbClr val="66FF33"/>
                </a:solidFill>
                <a:latin typeface="Copperplate Gothic Light" panose="020E0507020206020404" pitchFamily="34" charset="0"/>
              </a:rPr>
              <a:t>W. Sutcliffe, F. Bernlochner, </a:t>
            </a:r>
            <a:r>
              <a:rPr lang="sl-SI" sz="1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B2NOTE-2018-031-1</a:t>
            </a:r>
            <a:endParaRPr lang="sl-SI" sz="1000" dirty="0">
              <a:solidFill>
                <a:srgbClr val="66FF33"/>
              </a:solidFill>
              <a:latin typeface="Copperplate Gothic Light" panose="020E0507020206020404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6365632" y="996461"/>
            <a:ext cx="2379783" cy="1"/>
          </a:xfrm>
          <a:prstGeom prst="line">
            <a:avLst/>
          </a:prstGeom>
          <a:noFill/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83882"/>
            <a:ext cx="4480560" cy="33853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9879" y="1583882"/>
            <a:ext cx="4524121" cy="33479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11958" y="2888537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i="1" dirty="0" smtClean="0">
                <a:solidFill>
                  <a:schemeClr val="tx1"/>
                </a:solidFill>
              </a:rPr>
              <a:t>B</a:t>
            </a:r>
            <a:r>
              <a:rPr lang="sl-SI" i="1" baseline="30000" dirty="0" smtClean="0">
                <a:solidFill>
                  <a:schemeClr val="tx1"/>
                </a:solidFill>
              </a:rPr>
              <a:t>+</a:t>
            </a:r>
            <a:endParaRPr lang="sl-SI" i="1" baseline="300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94724" y="2888537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i="1" dirty="0" smtClean="0">
                <a:solidFill>
                  <a:schemeClr val="tx1"/>
                </a:solidFill>
              </a:rPr>
              <a:t>B</a:t>
            </a:r>
            <a:r>
              <a:rPr lang="sl-SI" i="1" baseline="30000" dirty="0">
                <a:solidFill>
                  <a:schemeClr val="tx1"/>
                </a:solidFill>
              </a:rPr>
              <a:t>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9294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dirty="0" err="1" smtClean="0">
                <a:latin typeface="Copperplate Gothic Light" panose="020E0507020206020404" pitchFamily="34" charset="0"/>
              </a:rPr>
              <a:t>Phase</a:t>
            </a:r>
            <a:r>
              <a:rPr lang="sl-SI" sz="2000" dirty="0" smtClean="0">
                <a:latin typeface="Copperplate Gothic Light" panose="020E0507020206020404" pitchFamily="34" charset="0"/>
              </a:rPr>
              <a:t> 3 </a:t>
            </a:r>
            <a:r>
              <a:rPr lang="sl-SI" sz="2000" dirty="0" err="1" smtClean="0">
                <a:latin typeface="Copperplate Gothic Light" panose="020E0507020206020404" pitchFamily="34" charset="0"/>
              </a:rPr>
              <a:t>Topics</a:t>
            </a:r>
            <a:endParaRPr lang="sl-SI" sz="2000" dirty="0">
              <a:latin typeface="Copperplate Gothic Light" panose="020E05070202060204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9293" y="597878"/>
            <a:ext cx="8167429" cy="4124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Methods and processes where Belle 2 can provide </a:t>
            </a:r>
          </a:p>
          <a:p>
            <a:r>
              <a:rPr lang="en-US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important insight into NP </a:t>
            </a:r>
            <a:r>
              <a:rPr lang="en-US" dirty="0" smtClean="0">
                <a:solidFill>
                  <a:srgbClr val="00B0F0"/>
                </a:solidFill>
                <a:latin typeface="Copperplate Gothic Light" panose="020E0507020206020404" pitchFamily="34" charset="0"/>
              </a:rPr>
              <a:t>complementary</a:t>
            </a:r>
            <a:r>
              <a:rPr lang="en-US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to other experiments: 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i="1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E</a:t>
            </a:r>
            <a:r>
              <a:rPr lang="en-US" i="1" baseline="-25000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miss</a:t>
            </a:r>
            <a:r>
              <a:rPr lang="en-US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: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B</a:t>
            </a:r>
            <a:r>
              <a:rPr lang="en-US" i="1" dirty="0" smtClean="0">
                <a:solidFill>
                  <a:schemeClr val="bg1"/>
                </a:solidFill>
                <a:latin typeface="Arial"/>
                <a:cs typeface="Arial"/>
              </a:rPr>
              <a:t>→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Symbol" pitchFamily="18" charset="2"/>
              </a:rPr>
              <a:t>tn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i="1" dirty="0" smtClean="0">
                <a:solidFill>
                  <a:schemeClr val="bg1"/>
                </a:solidFill>
              </a:rPr>
              <a:t>B</a:t>
            </a:r>
            <a:r>
              <a:rPr lang="en-US" i="1" dirty="0" smtClean="0">
                <a:solidFill>
                  <a:schemeClr val="bg1"/>
                </a:solidFill>
                <a:latin typeface="Arial"/>
                <a:cs typeface="Arial"/>
              </a:rPr>
              <a:t> →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X</a:t>
            </a:r>
            <a:r>
              <a:rPr lang="en-US" i="1" baseline="-25000" dirty="0" err="1" smtClean="0">
                <a:solidFill>
                  <a:schemeClr val="bg1"/>
                </a:solidFill>
              </a:rPr>
              <a:t>c</a:t>
            </a:r>
            <a:r>
              <a:rPr lang="en-US" i="1" dirty="0" err="1" smtClean="0">
                <a:solidFill>
                  <a:schemeClr val="bg1"/>
                </a:solidFill>
                <a:latin typeface="Symbol" pitchFamily="18" charset="2"/>
              </a:rPr>
              <a:t>tn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i="1" dirty="0" smtClean="0">
                <a:solidFill>
                  <a:schemeClr val="bg1"/>
                </a:solidFill>
              </a:rPr>
              <a:t>B</a:t>
            </a:r>
            <a:r>
              <a:rPr lang="en-US" i="1" dirty="0" smtClean="0">
                <a:solidFill>
                  <a:schemeClr val="bg1"/>
                </a:solidFill>
                <a:latin typeface="Arial"/>
                <a:cs typeface="Arial"/>
              </a:rPr>
              <a:t> →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h</a:t>
            </a:r>
            <a:r>
              <a:rPr lang="en-US" i="1" dirty="0" err="1" smtClean="0">
                <a:solidFill>
                  <a:schemeClr val="bg1"/>
                </a:solidFill>
                <a:latin typeface="Symbol" pitchFamily="18" charset="2"/>
              </a:rPr>
              <a:t>nn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i="1" dirty="0" smtClean="0">
                <a:solidFill>
                  <a:schemeClr val="bg1"/>
                </a:solidFill>
              </a:rPr>
              <a:t>B</a:t>
            </a:r>
            <a:r>
              <a:rPr lang="en-US" i="1" dirty="0" smtClean="0">
                <a:solidFill>
                  <a:schemeClr val="bg1"/>
                </a:solidFill>
                <a:latin typeface="Arial"/>
                <a:cs typeface="Arial"/>
              </a:rPr>
              <a:t> →</a:t>
            </a:r>
            <a:r>
              <a:rPr lang="en-US" i="1" dirty="0" smtClean="0">
                <a:solidFill>
                  <a:schemeClr val="bg1"/>
                </a:solidFill>
              </a:rPr>
              <a:t> X</a:t>
            </a:r>
            <a:r>
              <a:rPr lang="en-US" i="1" baseline="-25000" dirty="0" smtClean="0">
                <a:solidFill>
                  <a:schemeClr val="bg1"/>
                </a:solidFill>
              </a:rPr>
              <a:t>u </a:t>
            </a:r>
            <a:r>
              <a:rPr lang="en-US" sz="2400" i="1" dirty="0" smtClean="0">
                <a:solidFill>
                  <a:schemeClr val="bg1"/>
                </a:solidFill>
                <a:latin typeface="French Script MT" pitchFamily="66" charset="0"/>
              </a:rPr>
              <a:t>l </a:t>
            </a:r>
            <a:r>
              <a:rPr lang="en-US" i="1" dirty="0" smtClean="0">
                <a:solidFill>
                  <a:schemeClr val="bg1"/>
                </a:solidFill>
                <a:latin typeface="Symbol" pitchFamily="18" charset="2"/>
              </a:rPr>
              <a:t>n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i="1" dirty="0" smtClean="0">
                <a:solidFill>
                  <a:schemeClr val="bg1"/>
                </a:solidFill>
              </a:rPr>
              <a:t>D</a:t>
            </a:r>
            <a:r>
              <a:rPr lang="en-US" i="1" baseline="-25000" dirty="0" smtClean="0">
                <a:solidFill>
                  <a:schemeClr val="bg1"/>
                </a:solidFill>
              </a:rPr>
              <a:t>s</a:t>
            </a:r>
            <a:r>
              <a:rPr lang="en-US" i="1" dirty="0" smtClean="0">
                <a:solidFill>
                  <a:schemeClr val="bg1"/>
                </a:solidFill>
                <a:latin typeface="Arial"/>
                <a:cs typeface="Arial"/>
              </a:rPr>
              <a:t> →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Symbol" pitchFamily="18" charset="2"/>
              </a:rPr>
              <a:t>tn</a:t>
            </a:r>
            <a:r>
              <a:rPr lang="en-US" dirty="0" smtClean="0">
                <a:solidFill>
                  <a:schemeClr val="bg1"/>
                </a:solidFill>
              </a:rPr>
              <a:t>, ... </a:t>
            </a:r>
          </a:p>
          <a:p>
            <a:r>
              <a:rPr lang="en-US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(Semi)Inclusive: 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B </a:t>
            </a:r>
            <a:r>
              <a:rPr lang="en-US" i="1" dirty="0" smtClean="0">
                <a:solidFill>
                  <a:schemeClr val="bg1"/>
                </a:solidFill>
                <a:latin typeface="Arial"/>
                <a:cs typeface="Arial"/>
              </a:rPr>
              <a:t>→ </a:t>
            </a:r>
            <a:r>
              <a:rPr lang="en-US" i="1" dirty="0" err="1" smtClean="0">
                <a:solidFill>
                  <a:schemeClr val="bg1"/>
                </a:solidFill>
              </a:rPr>
              <a:t>s</a:t>
            </a:r>
            <a:r>
              <a:rPr lang="en-US" sz="2400" i="1" dirty="0" err="1" smtClean="0">
                <a:solidFill>
                  <a:schemeClr val="bg1"/>
                </a:solidFill>
                <a:latin typeface="French Script MT" pitchFamily="66" charset="0"/>
              </a:rPr>
              <a:t>ll</a:t>
            </a:r>
            <a:r>
              <a:rPr lang="en-US" sz="2400" i="1" dirty="0" smtClean="0">
                <a:solidFill>
                  <a:schemeClr val="bg1"/>
                </a:solidFill>
                <a:latin typeface="French Script MT" pitchFamily="66" charset="0"/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i="1" dirty="0" smtClean="0">
                <a:solidFill>
                  <a:schemeClr val="bg1"/>
                </a:solidFill>
              </a:rPr>
              <a:t>B </a:t>
            </a:r>
            <a:r>
              <a:rPr lang="en-US" i="1" dirty="0" smtClean="0">
                <a:solidFill>
                  <a:schemeClr val="bg1"/>
                </a:solidFill>
                <a:latin typeface="Arial"/>
                <a:cs typeface="Arial"/>
              </a:rPr>
              <a:t>→ </a:t>
            </a:r>
            <a:r>
              <a:rPr lang="en-US" i="1" dirty="0" smtClean="0">
                <a:solidFill>
                  <a:schemeClr val="bg1"/>
                </a:solidFill>
              </a:rPr>
              <a:t>s</a:t>
            </a:r>
            <a:r>
              <a:rPr lang="en-US" i="1" dirty="0" smtClean="0">
                <a:solidFill>
                  <a:schemeClr val="bg1"/>
                </a:solidFill>
                <a:latin typeface="Symbol" pitchFamily="18" charset="2"/>
              </a:rPr>
              <a:t>g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i="1" dirty="0" smtClean="0">
                <a:solidFill>
                  <a:schemeClr val="bg1"/>
                </a:solidFill>
              </a:rPr>
              <a:t>B </a:t>
            </a:r>
            <a:r>
              <a:rPr lang="en-US" i="1" dirty="0" smtClean="0">
                <a:solidFill>
                  <a:schemeClr val="bg1"/>
                </a:solidFill>
                <a:latin typeface="Arial"/>
                <a:cs typeface="Arial"/>
              </a:rPr>
              <a:t>→ </a:t>
            </a:r>
            <a:r>
              <a:rPr lang="en-US" i="1" dirty="0" smtClean="0">
                <a:solidFill>
                  <a:schemeClr val="bg1"/>
                </a:solidFill>
              </a:rPr>
              <a:t>d</a:t>
            </a:r>
            <a:r>
              <a:rPr lang="en-US" i="1" dirty="0" smtClean="0">
                <a:solidFill>
                  <a:schemeClr val="bg1"/>
                </a:solidFill>
                <a:latin typeface="Symbol" pitchFamily="18" charset="2"/>
              </a:rPr>
              <a:t>g</a:t>
            </a:r>
            <a:r>
              <a:rPr lang="en-US" dirty="0" smtClean="0">
                <a:solidFill>
                  <a:schemeClr val="bg1"/>
                </a:solidFill>
              </a:rPr>
              <a:t>, ...</a:t>
            </a:r>
            <a:endParaRPr lang="en-US" baseline="300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Neutrals: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B </a:t>
            </a:r>
            <a:r>
              <a:rPr lang="en-US" i="1" dirty="0" smtClean="0">
                <a:solidFill>
                  <a:schemeClr val="bg1"/>
                </a:solidFill>
                <a:latin typeface="Arial"/>
                <a:cs typeface="Arial"/>
              </a:rPr>
              <a:t>→ </a:t>
            </a:r>
            <a:r>
              <a:rPr lang="en-US" i="1" dirty="0" smtClean="0">
                <a:solidFill>
                  <a:schemeClr val="bg1"/>
                </a:solidFill>
              </a:rPr>
              <a:t>K</a:t>
            </a:r>
            <a:r>
              <a:rPr lang="en-US" i="1" baseline="-25000" dirty="0" smtClean="0">
                <a:solidFill>
                  <a:schemeClr val="bg1"/>
                </a:solidFill>
              </a:rPr>
              <a:t>S</a:t>
            </a:r>
            <a:r>
              <a:rPr lang="en-US" i="1" dirty="0" smtClean="0">
                <a:solidFill>
                  <a:schemeClr val="bg1"/>
                </a:solidFill>
                <a:latin typeface="Symbol" pitchFamily="18" charset="2"/>
              </a:rPr>
              <a:t>p</a:t>
            </a:r>
            <a:r>
              <a:rPr lang="en-US" i="1" baseline="30000" dirty="0" smtClean="0">
                <a:solidFill>
                  <a:schemeClr val="bg1"/>
                </a:solidFill>
              </a:rPr>
              <a:t>0</a:t>
            </a:r>
            <a:r>
              <a:rPr lang="en-US" i="1" dirty="0" smtClean="0">
                <a:solidFill>
                  <a:schemeClr val="bg1"/>
                </a:solidFill>
                <a:latin typeface="Symbol" pitchFamily="18" charset="2"/>
              </a:rPr>
              <a:t>g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i="1" dirty="0" smtClean="0">
                <a:solidFill>
                  <a:schemeClr val="bg1"/>
                </a:solidFill>
              </a:rPr>
              <a:t>B </a:t>
            </a:r>
            <a:r>
              <a:rPr lang="en-US" i="1" dirty="0" smtClean="0">
                <a:solidFill>
                  <a:schemeClr val="bg1"/>
                </a:solidFill>
                <a:latin typeface="Arial"/>
                <a:cs typeface="Arial"/>
              </a:rPr>
              <a:t>→ </a:t>
            </a:r>
            <a:r>
              <a:rPr lang="en-US" i="1" dirty="0" smtClean="0">
                <a:solidFill>
                  <a:schemeClr val="bg1"/>
                </a:solidFill>
                <a:latin typeface="Symbol" pitchFamily="18" charset="2"/>
              </a:rPr>
              <a:t>h</a:t>
            </a:r>
            <a:r>
              <a:rPr lang="en-US" i="1" dirty="0" smtClean="0">
                <a:solidFill>
                  <a:schemeClr val="bg1"/>
                </a:solidFill>
              </a:rPr>
              <a:t>’ K</a:t>
            </a:r>
            <a:r>
              <a:rPr lang="en-US" i="1" baseline="-25000" dirty="0" smtClean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i="1" dirty="0" smtClean="0">
                <a:solidFill>
                  <a:schemeClr val="bg1"/>
                </a:solidFill>
              </a:rPr>
              <a:t>B </a:t>
            </a:r>
            <a:r>
              <a:rPr lang="en-US" i="1" dirty="0" smtClean="0">
                <a:solidFill>
                  <a:schemeClr val="bg1"/>
                </a:solidFill>
                <a:latin typeface="Arial"/>
                <a:cs typeface="Arial"/>
              </a:rPr>
              <a:t>→ </a:t>
            </a:r>
            <a:r>
              <a:rPr lang="en-US" i="1" dirty="0" smtClean="0">
                <a:solidFill>
                  <a:schemeClr val="bg1"/>
                </a:solidFill>
              </a:rPr>
              <a:t>K</a:t>
            </a:r>
            <a:r>
              <a:rPr lang="en-US" i="1" baseline="-25000" dirty="0" smtClean="0">
                <a:solidFill>
                  <a:schemeClr val="bg1"/>
                </a:solidFill>
              </a:rPr>
              <a:t>S</a:t>
            </a:r>
            <a:r>
              <a:rPr lang="en-US" i="1" dirty="0" smtClean="0">
                <a:solidFill>
                  <a:schemeClr val="bg1"/>
                </a:solidFill>
              </a:rPr>
              <a:t>K</a:t>
            </a:r>
            <a:r>
              <a:rPr lang="en-US" i="1" baseline="-25000" dirty="0" smtClean="0">
                <a:solidFill>
                  <a:schemeClr val="bg1"/>
                </a:solidFill>
              </a:rPr>
              <a:t>S</a:t>
            </a:r>
            <a:r>
              <a:rPr lang="en-US" i="1" dirty="0" smtClean="0">
                <a:solidFill>
                  <a:schemeClr val="bg1"/>
                </a:solidFill>
              </a:rPr>
              <a:t>K</a:t>
            </a:r>
            <a:r>
              <a:rPr lang="en-US" i="1" baseline="-25000" dirty="0" smtClean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i="1" dirty="0" smtClean="0">
                <a:solidFill>
                  <a:schemeClr val="bg1"/>
                </a:solidFill>
                <a:latin typeface="Symbol" pitchFamily="18" charset="2"/>
              </a:rPr>
              <a:t>t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  <a:latin typeface="Arial"/>
                <a:cs typeface="Arial"/>
              </a:rPr>
              <a:t>→ </a:t>
            </a:r>
            <a:r>
              <a:rPr lang="en-US" i="1" dirty="0" smtClean="0">
                <a:solidFill>
                  <a:schemeClr val="bg1"/>
                </a:solidFill>
                <a:latin typeface="Symbol" pitchFamily="18" charset="2"/>
              </a:rPr>
              <a:t>mg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i="1" dirty="0" smtClean="0">
                <a:solidFill>
                  <a:schemeClr val="bg1"/>
                </a:solidFill>
              </a:rPr>
              <a:t>D</a:t>
            </a:r>
            <a:r>
              <a:rPr lang="en-US" i="1" baseline="30000" dirty="0" smtClean="0">
                <a:solidFill>
                  <a:schemeClr val="bg1"/>
                </a:solidFill>
              </a:rPr>
              <a:t>0</a:t>
            </a:r>
            <a:r>
              <a:rPr lang="en-US" i="1" dirty="0" smtClean="0">
                <a:solidFill>
                  <a:schemeClr val="bg1"/>
                </a:solidFill>
                <a:latin typeface="Arial"/>
                <a:cs typeface="Arial"/>
              </a:rPr>
              <a:t> →</a:t>
            </a:r>
            <a:r>
              <a:rPr lang="en-US" i="1" dirty="0" smtClean="0">
                <a:solidFill>
                  <a:schemeClr val="bg1"/>
                </a:solidFill>
              </a:rPr>
              <a:t> h</a:t>
            </a:r>
            <a:r>
              <a:rPr lang="en-US" i="1" baseline="30000" dirty="0" smtClean="0">
                <a:solidFill>
                  <a:schemeClr val="bg1"/>
                </a:solidFill>
              </a:rPr>
              <a:t>0</a:t>
            </a:r>
            <a:r>
              <a:rPr lang="en-US" i="1" dirty="0" smtClean="0">
                <a:solidFill>
                  <a:schemeClr val="bg1"/>
                </a:solidFill>
              </a:rPr>
              <a:t>h</a:t>
            </a:r>
            <a:r>
              <a:rPr lang="en-US" i="1" baseline="30000" dirty="0" smtClean="0">
                <a:solidFill>
                  <a:schemeClr val="bg1"/>
                </a:solidFill>
              </a:rPr>
              <a:t>0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i="1" dirty="0" smtClean="0">
                <a:solidFill>
                  <a:schemeClr val="bg1"/>
                </a:solidFill>
              </a:rPr>
              <a:t>D</a:t>
            </a:r>
            <a:r>
              <a:rPr lang="en-US" i="1" baseline="30000" dirty="0" smtClean="0">
                <a:solidFill>
                  <a:schemeClr val="bg1"/>
                </a:solidFill>
              </a:rPr>
              <a:t>0</a:t>
            </a:r>
            <a:r>
              <a:rPr lang="en-US" i="1" dirty="0" smtClean="0">
                <a:solidFill>
                  <a:schemeClr val="bg1"/>
                </a:solidFill>
                <a:latin typeface="Arial"/>
                <a:cs typeface="Arial"/>
              </a:rPr>
              <a:t> →</a:t>
            </a:r>
            <a:r>
              <a:rPr lang="en-US" i="1" dirty="0" smtClean="0">
                <a:solidFill>
                  <a:schemeClr val="bg1"/>
                </a:solidFill>
              </a:rPr>
              <a:t> V</a:t>
            </a:r>
            <a:r>
              <a:rPr lang="en-US" i="1" dirty="0" smtClean="0">
                <a:solidFill>
                  <a:schemeClr val="bg1"/>
                </a:solidFill>
                <a:latin typeface="Symbol" pitchFamily="18" charset="2"/>
              </a:rPr>
              <a:t>g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i="1" dirty="0" err="1" smtClean="0">
                <a:solidFill>
                  <a:schemeClr val="bg1"/>
                </a:solidFill>
              </a:rPr>
              <a:t>B</a:t>
            </a:r>
            <a:r>
              <a:rPr lang="en-US" i="1" baseline="-25000" dirty="0" err="1" smtClean="0">
                <a:solidFill>
                  <a:schemeClr val="bg1"/>
                </a:solidFill>
              </a:rPr>
              <a:t>s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  <a:latin typeface="Arial"/>
                <a:cs typeface="Arial"/>
              </a:rPr>
              <a:t>→ </a:t>
            </a:r>
            <a:r>
              <a:rPr lang="en-US" i="1" dirty="0" smtClean="0">
                <a:solidFill>
                  <a:schemeClr val="bg1"/>
                </a:solidFill>
                <a:latin typeface="Symbol" pitchFamily="18" charset="2"/>
              </a:rPr>
              <a:t>gg</a:t>
            </a:r>
            <a:r>
              <a:rPr lang="en-US" dirty="0" smtClean="0">
                <a:solidFill>
                  <a:schemeClr val="bg1"/>
                </a:solidFill>
              </a:rPr>
              <a:t>, ...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rgbClr val="FFFF00"/>
              </a:solidFill>
              <a:latin typeface="Copperplate Gothic Light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opperplate Gothic Light" pitchFamily="34" charset="0"/>
              </a:rPr>
              <a:t>N.B.: at the intensity frontier both, exp. and </a:t>
            </a:r>
            <a:r>
              <a:rPr lang="en-US" dirty="0" err="1" smtClean="0">
                <a:solidFill>
                  <a:schemeClr val="bg1"/>
                </a:solidFill>
                <a:latin typeface="Copperplate Gothic Light" pitchFamily="34" charset="0"/>
              </a:rPr>
              <a:t>th.</a:t>
            </a:r>
            <a:r>
              <a:rPr lang="en-US" dirty="0" smtClean="0">
                <a:solidFill>
                  <a:schemeClr val="bg1"/>
                </a:solidFill>
                <a:latin typeface="Copperplate Gothic Light" pitchFamily="34" charset="0"/>
              </a:rPr>
              <a:t> accuracy must </a:t>
            </a:r>
          </a:p>
          <a:p>
            <a:r>
              <a:rPr lang="en-US" dirty="0" smtClean="0">
                <a:solidFill>
                  <a:schemeClr val="bg1"/>
                </a:solidFill>
                <a:latin typeface="Copperplate Gothic Light" pitchFamily="34" charset="0"/>
              </a:rPr>
              <a:t>~match in order to be able to spot deviations from SM</a:t>
            </a:r>
            <a:r>
              <a:rPr lang="en-US" dirty="0" smtClean="0">
                <a:solidFill>
                  <a:schemeClr val="bg1"/>
                </a:solidFill>
              </a:rPr>
              <a:t>; 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5437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heme/theme1.xml><?xml version="1.0" encoding="utf-8"?>
<a:theme xmlns:a="http://schemas.openxmlformats.org/drawingml/2006/main" name="1_theme_BG_sec1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7F7F7F"/>
      </a:hlink>
      <a:folHlink>
        <a:srgbClr val="7F7F7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Arial" charset="0"/>
          </a:defRPr>
        </a:defPPr>
      </a:lstStyle>
    </a:spDef>
    <a:ln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theme_BG_sec2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7F7F7F"/>
      </a:hlink>
      <a:folHlink>
        <a:srgbClr val="7F7F7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Arial" charset="0"/>
          </a:defRPr>
        </a:defPPr>
      </a:lstStyle>
    </a:spDef>
    <a:ln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theme_BG_sec3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7F7F7F"/>
      </a:hlink>
      <a:folHlink>
        <a:srgbClr val="7F7F7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Arial" charset="0"/>
          </a:defRPr>
        </a:defPPr>
      </a:lstStyle>
    </a:spDef>
    <a:ln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theme_BG_sec4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7F7F7F"/>
      </a:hlink>
      <a:folHlink>
        <a:srgbClr val="7F7F7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Arial" charset="0"/>
          </a:defRPr>
        </a:defPPr>
      </a:lstStyle>
    </a:spDef>
    <a:ln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theme_BG_sec5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7F7F7F"/>
      </a:hlink>
      <a:folHlink>
        <a:srgbClr val="7F7F7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Arial" charset="0"/>
          </a:defRPr>
        </a:defPPr>
      </a:lstStyle>
    </a:spDef>
    <a:ln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theme_BG_sec6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7F7F7F"/>
      </a:hlink>
      <a:folHlink>
        <a:srgbClr val="7F7F7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Arial" charset="0"/>
          </a:defRPr>
        </a:defPPr>
      </a:lstStyle>
    </a:spDef>
    <a:ln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99420</TotalTime>
  <Words>1318</Words>
  <Application>Microsoft Office PowerPoint</Application>
  <PresentationFormat>On-screen Show (4:3)</PresentationFormat>
  <Paragraphs>331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32" baseType="lpstr">
      <vt:lpstr>Arial Narrow</vt:lpstr>
      <vt:lpstr>ヒラギノ角ゴ ProN W3</vt:lpstr>
      <vt:lpstr>Lucida Calligraphy</vt:lpstr>
      <vt:lpstr>Freestyle Script</vt:lpstr>
      <vt:lpstr>Symbol</vt:lpstr>
      <vt:lpstr>Calibri</vt:lpstr>
      <vt:lpstr>Arial</vt:lpstr>
      <vt:lpstr>Optima</vt:lpstr>
      <vt:lpstr>BankGothic Lt BT</vt:lpstr>
      <vt:lpstr>French Script MT</vt:lpstr>
      <vt:lpstr>Copperplate Gothic Light</vt:lpstr>
      <vt:lpstr>1_theme_BG_sec1</vt:lpstr>
      <vt:lpstr>2_theme_BG_sec2</vt:lpstr>
      <vt:lpstr>3_theme_BG_sec3</vt:lpstr>
      <vt:lpstr>4_theme_BG_sec4</vt:lpstr>
      <vt:lpstr>5_theme_BG_sec5</vt:lpstr>
      <vt:lpstr>6_theme_BG_sec6</vt:lpstr>
      <vt:lpstr>Belle II Results</vt:lpstr>
      <vt:lpstr>Introduction</vt:lpstr>
      <vt:lpstr>Introduction</vt:lpstr>
      <vt:lpstr>Introduction</vt:lpstr>
      <vt:lpstr>Introduction</vt:lpstr>
      <vt:lpstr>Phase 2 Accelerator</vt:lpstr>
      <vt:lpstr>Phase 2 Detector</vt:lpstr>
      <vt:lpstr>Phase 2 Physics</vt:lpstr>
      <vt:lpstr>Phase 3 Topics</vt:lpstr>
      <vt:lpstr>Phase 3 Topics</vt:lpstr>
      <vt:lpstr>Phase 3 FEI</vt:lpstr>
      <vt:lpstr>Phase 3 Emiss</vt:lpstr>
      <vt:lpstr>Phase 3 Emiss</vt:lpstr>
      <vt:lpstr>Phase 3 Emiss</vt:lpstr>
      <vt:lpstr>Summary</vt:lpstr>
    </vt:vector>
  </TitlesOfParts>
  <Company>University of Ljubljana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Bostjan Golob</dc:creator>
  <cp:lastModifiedBy>Bostjan Golob</cp:lastModifiedBy>
  <cp:revision>4776</cp:revision>
  <cp:lastPrinted>2013-08-13T07:32:16Z</cp:lastPrinted>
  <dcterms:created xsi:type="dcterms:W3CDTF">2003-05-06T13:12:03Z</dcterms:created>
  <dcterms:modified xsi:type="dcterms:W3CDTF">2018-11-27T11:34:34Z</dcterms:modified>
</cp:coreProperties>
</file>