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4294" r:id="rId2"/>
  </p:sldMasterIdLst>
  <p:notesMasterIdLst>
    <p:notesMasterId r:id="rId13"/>
  </p:notesMasterIdLst>
  <p:handoutMasterIdLst>
    <p:handoutMasterId r:id="rId14"/>
  </p:handoutMasterIdLst>
  <p:sldIdLst>
    <p:sldId id="681" r:id="rId3"/>
    <p:sldId id="707" r:id="rId4"/>
    <p:sldId id="706" r:id="rId5"/>
    <p:sldId id="710" r:id="rId6"/>
    <p:sldId id="711" r:id="rId7"/>
    <p:sldId id="712" r:id="rId8"/>
    <p:sldId id="708" r:id="rId9"/>
    <p:sldId id="713" r:id="rId10"/>
    <p:sldId id="714" r:id="rId11"/>
    <p:sldId id="709" r:id="rId12"/>
  </p:sldIdLst>
  <p:sldSz cx="9906000" cy="6858000" type="A4"/>
  <p:notesSz cx="6811963" cy="9942513"/>
  <p:defaultTextStyle>
    <a:defPPr>
      <a:defRPr lang="en-GB"/>
    </a:defPPr>
    <a:lvl1pPr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1pPr>
    <a:lvl2pPr marL="4572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2pPr>
    <a:lvl3pPr marL="9144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3pPr>
    <a:lvl4pPr marL="13716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4pPr>
    <a:lvl5pPr marL="1828800" algn="ctr" rtl="0" fontAlgn="base">
      <a:spcBef>
        <a:spcPct val="50000"/>
      </a:spcBef>
      <a:spcAft>
        <a:spcPct val="0"/>
      </a:spcAft>
      <a:buFont typeface="Wingdings" pitchFamily="2" charset="2"/>
      <a:buChar char="l"/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200" b="1" kern="1200">
        <a:solidFill>
          <a:srgbClr val="0000CC"/>
        </a:solidFill>
        <a:latin typeface="Times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D3EDB"/>
    <a:srgbClr val="374AFF"/>
    <a:srgbClr val="3345F0"/>
    <a:srgbClr val="394BFD"/>
    <a:srgbClr val="DA35DA"/>
    <a:srgbClr val="900090"/>
    <a:srgbClr val="000000"/>
    <a:srgbClr val="2432FF"/>
    <a:srgbClr val="7DC0FF"/>
    <a:srgbClr val="96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13" autoAdjust="0"/>
  </p:normalViewPr>
  <p:slideViewPr>
    <p:cSldViewPr snapToGrid="0">
      <p:cViewPr varScale="1">
        <p:scale>
          <a:sx n="119" d="100"/>
          <a:sy n="119" d="100"/>
        </p:scale>
        <p:origin x="1448" y="184"/>
      </p:cViewPr>
      <p:guideLst>
        <p:guide orient="horz" pos="2160"/>
        <p:guide pos="4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808" y="-96"/>
      </p:cViewPr>
      <p:guideLst>
        <p:guide orient="horz" pos="3132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98788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225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98788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5CED8CE8-5666-4A68-BC79-EDC1A48465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>
            <a:lvl1pPr algn="r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21225"/>
            <a:ext cx="4992687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noProof="0"/>
              <a:t>Click to edit Master text styles</a:t>
            </a:r>
          </a:p>
          <a:p>
            <a:pPr lvl="1"/>
            <a:r>
              <a:rPr lang="en-GB" altLang="en-GB" noProof="0"/>
              <a:t>Second level</a:t>
            </a:r>
          </a:p>
          <a:p>
            <a:pPr lvl="2"/>
            <a:r>
              <a:rPr lang="en-GB" altLang="en-GB" noProof="0"/>
              <a:t>Third level</a:t>
            </a:r>
          </a:p>
          <a:p>
            <a:pPr lvl="3"/>
            <a:r>
              <a:rPr lang="en-GB" altLang="en-GB" noProof="0"/>
              <a:t>Fourth level</a:t>
            </a:r>
          </a:p>
          <a:p>
            <a:pPr lvl="4"/>
            <a:r>
              <a:rPr lang="en-GB" altLang="en-GB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l" defTabSz="915989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7213"/>
            <a:ext cx="29559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4" tIns="45731" rIns="91464" bIns="45731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D8C3639-9B5A-4081-9F33-1411393B58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085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60400" y="1219200"/>
            <a:ext cx="85852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146300" y="3962400"/>
            <a:ext cx="705485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8258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6300" y="3962400"/>
            <a:ext cx="70993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3638"/>
            <a:ext cx="31369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3638"/>
            <a:ext cx="2311400" cy="457200"/>
          </a:xfrm>
        </p:spPr>
        <p:txBody>
          <a:bodyPr/>
          <a:lstStyle>
            <a:lvl1pPr>
              <a:defRPr sz="1200"/>
            </a:lvl1pPr>
          </a:lstStyle>
          <a:p>
            <a:fld id="{ABB4307B-2207-4B2D-90A4-47AB59303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6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C3CE3-3A05-4072-A449-BE19058D589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70066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7813"/>
            <a:ext cx="2228850" cy="6030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7813"/>
            <a:ext cx="6534150" cy="6030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1E322B-613D-4081-BB9D-AE3F58A384D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37547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DE00E-A80D-4B23-8072-3D92E3F36214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14456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C56B6-F522-4591-94F9-84D79336782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74762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F89E-0BE2-495A-9E38-4197A8BF54BF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83901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7FE50-AED6-432F-BD62-CF84A5455ED7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5516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006475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" y="3733800"/>
            <a:ext cx="43815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4699E5-99F6-4573-95CA-C42AA72F0C7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6532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BD538-ECC4-4255-B313-CA133B5662D9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13734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89154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733800"/>
            <a:ext cx="8915400" cy="2574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D44422-E2AC-4B24-89FF-B845C277C6D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2029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3"/>
            <a:ext cx="8915400" cy="652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006475"/>
            <a:ext cx="8915400" cy="530225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0477D-253E-4DEE-8978-08CE5641D5F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396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394BFD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4D2D7-83F5-4541-9D32-B2FDCDFFC81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78949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noFill/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1506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417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130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86575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2127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92879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2512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9588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56127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16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D42A-E9B0-41D7-904F-8A3A594AA3D2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80993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>
                <a:solidFill>
                  <a:prstClr val="black">
                    <a:tint val="75000"/>
                  </a:prstClr>
                </a:solidFill>
                <a:latin typeface="Arial"/>
              </a:rPr>
              <a:t>16th July 2018</a:t>
            </a:r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663B0-B5BC-B141-8B64-0D67B89A7D0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930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006475"/>
            <a:ext cx="4381500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FBC05-92F9-41C4-BEE5-B9C42204204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743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C2823-2227-48E8-8AAF-B9E5DAD8605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9468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175E5-16AB-4B64-B2C8-BEC48E990EE8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8266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E3995-A210-4BDF-AFA3-6114831AD80C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76388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1091E-0219-4FFC-A49F-B2755FBD209E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2166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63ADD7-C00C-4B8D-B1D5-510B741DDC26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9015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43717"/>
            <a:ext cx="89154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006475"/>
            <a:ext cx="89154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75400"/>
            <a:ext cx="23114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3573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6818" y="6391275"/>
            <a:ext cx="345136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573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99213"/>
            <a:ext cx="23114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 b="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fld id="{C1306BD8-6677-446A-B6D7-F2DF376113CD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flipV="1">
            <a:off x="410203" y="220876"/>
            <a:ext cx="8917947" cy="709958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96888" y="6327775"/>
            <a:ext cx="89154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75" r:id="rId4"/>
    <p:sldLayoutId id="2147484276" r:id="rId5"/>
    <p:sldLayoutId id="2147484277" r:id="rId6"/>
    <p:sldLayoutId id="2147484293" r:id="rId7"/>
    <p:sldLayoutId id="2147484278" r:id="rId8"/>
    <p:sldLayoutId id="2147484279" r:id="rId9"/>
    <p:sldLayoutId id="2147484280" r:id="rId10"/>
    <p:sldLayoutId id="2147484281" r:id="rId11"/>
    <p:sldLayoutId id="2147484282" r:id="rId12"/>
    <p:sldLayoutId id="2147484283" r:id="rId13"/>
    <p:sldLayoutId id="2147484284" r:id="rId14"/>
    <p:sldLayoutId id="2147484285" r:id="rId15"/>
    <p:sldLayoutId id="2147484286" r:id="rId16"/>
    <p:sldLayoutId id="2147484287" r:id="rId17"/>
    <p:sldLayoutId id="2147484288" r:id="rId18"/>
    <p:sldLayoutId id="2147484289" r:id="rId1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000" indent="-342900" algn="l" rtl="0" eaLnBrk="0" fontAlgn="base" hangingPunct="0">
        <a:spcBef>
          <a:spcPct val="20000"/>
        </a:spcBef>
        <a:spcAft>
          <a:spcPts val="120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ts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rgbClr val="FF0000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ts val="0"/>
        </a:spcAft>
        <a:buClr>
          <a:schemeClr val="accent1"/>
        </a:buClr>
        <a:buSzPct val="120000"/>
        <a:buFont typeface="Lucida Grande"/>
        <a:buChar char="-"/>
        <a:defRPr sz="2000">
          <a:solidFill>
            <a:srgbClr val="0000FF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ts val="1200"/>
        </a:spcAft>
        <a:buClr>
          <a:schemeClr val="accent2"/>
        </a:buClr>
        <a:buSzPct val="70000"/>
        <a:buFont typeface="Lucida Grande"/>
        <a:buChar char="-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1417638"/>
          </a:xfrm>
          <a:prstGeom prst="rect">
            <a:avLst/>
          </a:prstGeom>
          <a:solidFill>
            <a:srgbClr val="52F8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GB" b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</a:rPr>
              <a:t>16th July 2018</a:t>
            </a:r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2B1663B0-B5BC-B141-8B64-0D67B89A7D0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Arial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67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ill.birch@stfc.ac.uk" TargetMode="External"/><Relationship Id="rId2" Type="http://schemas.openxmlformats.org/officeDocument/2006/relationships/hyperlink" Target="https://visitorwifi.stfc.ac.uk/Default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erence.ippp.dur.ac.uk/event/66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00117"/>
            <a:ext cx="8420100" cy="17557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3366FF"/>
                </a:solidFill>
              </a:rPr>
              <a:t>PPAP</a:t>
            </a:r>
            <a:br>
              <a:rPr lang="en-US" dirty="0">
                <a:solidFill>
                  <a:srgbClr val="3366FF"/>
                </a:solidFill>
              </a:rPr>
            </a:br>
            <a:r>
              <a:rPr lang="en-US" dirty="0">
                <a:solidFill>
                  <a:srgbClr val="3366FF"/>
                </a:solidFill>
              </a:rPr>
              <a:t>Community Meeting 2018</a:t>
            </a:r>
            <a:br>
              <a:rPr lang="en-US" dirty="0">
                <a:solidFill>
                  <a:srgbClr val="3366FF"/>
                </a:solidFill>
              </a:rPr>
            </a:b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3366FF"/>
                </a:solidFill>
              </a:rPr>
              <a:t>Introduction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3801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6A0D5-DFCC-754B-9E93-5A5CFBF9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9B447-B4CC-7446-BEAB-EA8BD3A49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Lunch provided next to lecture theatre. </a:t>
            </a:r>
          </a:p>
          <a:p>
            <a:r>
              <a:rPr lang="en-US" dirty="0"/>
              <a:t>Dinner left to you. List of local pubs available. </a:t>
            </a:r>
          </a:p>
          <a:p>
            <a:r>
              <a:rPr lang="en-US" dirty="0"/>
              <a:t>Committee will have dinner together (Hart of Harwell). People who would like to join us are very welcome. Around 10 places possible. Transport can be arranged. </a:t>
            </a:r>
          </a:p>
          <a:p>
            <a:r>
              <a:rPr lang="en-US" dirty="0" err="1"/>
              <a:t>WiFi</a:t>
            </a:r>
            <a:r>
              <a:rPr lang="en-US" dirty="0"/>
              <a:t>. </a:t>
            </a:r>
            <a:r>
              <a:rPr lang="en-US" dirty="0" err="1"/>
              <a:t>Eduroam</a:t>
            </a:r>
            <a:r>
              <a:rPr lang="en-US" dirty="0"/>
              <a:t> available. If need other register at </a:t>
            </a:r>
            <a:r>
              <a:rPr lang="en-GB" dirty="0">
                <a:hlinkClick r:id="rId2"/>
              </a:rPr>
              <a:t>https://visitorwifi.stfc.ac.uk/Default.aspx</a:t>
            </a:r>
            <a:r>
              <a:rPr lang="en-GB" dirty="0"/>
              <a:t> to use guest. Please</a:t>
            </a:r>
            <a:r>
              <a:rPr lang="en-US" dirty="0"/>
              <a:t> put in Gill Birch (</a:t>
            </a:r>
            <a:r>
              <a:rPr lang="en-US" dirty="0">
                <a:hlinkClick r:id="rId3"/>
              </a:rPr>
              <a:t>gill.birch@stfc.ac.uk</a:t>
            </a:r>
            <a:r>
              <a:rPr lang="en-US" dirty="0"/>
              <a:t>) as approver. 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E3348-6C56-D94A-AC27-DDA8A66E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FE6DA-1C87-6B4B-9EFA-ED0D54E56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04A56-EB56-1C42-B744-B525B9257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697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E8FD7-542E-4C42-93DA-A94887677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for this meeting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1465-73EA-5549-B968-00D5A6AAD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800" dirty="0"/>
          </a:p>
          <a:p>
            <a:r>
              <a:rPr lang="en-US" dirty="0"/>
              <a:t>Overview of UK PP programme</a:t>
            </a:r>
          </a:p>
          <a:p>
            <a:r>
              <a:rPr lang="en-US" dirty="0"/>
              <a:t>Input to Particle Physics </a:t>
            </a:r>
            <a:r>
              <a:rPr lang="en-GB" dirty="0"/>
              <a:t>Programme Evaluation</a:t>
            </a:r>
            <a:endParaRPr lang="en-US" dirty="0"/>
          </a:p>
          <a:p>
            <a:pPr lvl="1"/>
            <a:r>
              <a:rPr lang="en-US" dirty="0"/>
              <a:t>Roadmap update</a:t>
            </a:r>
          </a:p>
          <a:p>
            <a:pPr lvl="1"/>
            <a:r>
              <a:rPr lang="en-US" dirty="0"/>
              <a:t>Answers to questions from STFC (not yet formally received)</a:t>
            </a:r>
          </a:p>
          <a:p>
            <a:pPr lvl="1"/>
            <a:r>
              <a:rPr lang="en-US" dirty="0"/>
              <a:t>Discussion session on Tuesday</a:t>
            </a:r>
          </a:p>
          <a:p>
            <a:pPr lvl="1"/>
            <a:endParaRPr lang="en-US" dirty="0"/>
          </a:p>
          <a:p>
            <a:r>
              <a:rPr lang="en-US" dirty="0"/>
              <a:t>Input to European strategy for Particle Physics process</a:t>
            </a:r>
          </a:p>
          <a:p>
            <a:pPr lvl="1"/>
            <a:r>
              <a:rPr lang="en-US" dirty="0"/>
              <a:t>Discussion today plus possible use of time tomorrow</a:t>
            </a:r>
          </a:p>
          <a:p>
            <a:pPr lvl="1"/>
            <a:endParaRPr lang="en-US" dirty="0"/>
          </a:p>
          <a:p>
            <a:r>
              <a:rPr lang="en-US" dirty="0"/>
              <a:t>Identification of “Big Ideas”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28032-53A3-1540-B776-A6AA128AB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456DA-DD0D-D44B-ABB2-E556E8CA7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CDB21-80DF-8E45-8065-5D152410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120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1ED7-26D3-E847-8815-4D321031C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input to European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E7728-69B5-F54A-B6D5-A8F0504D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wide discussion. </a:t>
            </a:r>
          </a:p>
          <a:p>
            <a:pPr>
              <a:spcAft>
                <a:spcPts val="600"/>
              </a:spcAft>
            </a:pPr>
            <a:r>
              <a:rPr lang="en-US" dirty="0"/>
              <a:t>Hope at least to narrow down options to put forward.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Produce start of draft writeup. </a:t>
            </a:r>
          </a:p>
          <a:p>
            <a:pPr>
              <a:spcAft>
                <a:spcPts val="600"/>
              </a:spcAft>
            </a:pPr>
            <a:r>
              <a:rPr lang="en-US" dirty="0"/>
              <a:t>Further meeting scheduled for </a:t>
            </a:r>
            <a:r>
              <a:rPr lang="en-US" dirty="0">
                <a:solidFill>
                  <a:srgbClr val="FF0000"/>
                </a:solidFill>
              </a:rPr>
              <a:t>20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Sept. </a:t>
            </a:r>
            <a:r>
              <a:rPr lang="en-US" dirty="0"/>
              <a:t>At </a:t>
            </a:r>
            <a:r>
              <a:rPr lang="en-US" dirty="0" err="1"/>
              <a:t>B’ham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Meeting style &amp; content to be influenced by today’s discussion.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Initial draft available prior to meeting in time for comment before 20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r>
              <a:rPr lang="en-US" dirty="0"/>
              <a:t>Scope for additional meetings if we decide useful today. </a:t>
            </a:r>
          </a:p>
          <a:p>
            <a:r>
              <a:rPr lang="en-US" dirty="0"/>
              <a:t>Deadline for submission </a:t>
            </a:r>
            <a:r>
              <a:rPr lang="en-US" dirty="0">
                <a:solidFill>
                  <a:srgbClr val="FF0000"/>
                </a:solidFill>
              </a:rPr>
              <a:t>18 December 2018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/>
              <a:t>Today wish to record discussion. (need your agreement)</a:t>
            </a:r>
          </a:p>
          <a:p>
            <a:pPr lvl="1"/>
            <a:r>
              <a:rPr lang="en-US" dirty="0"/>
              <a:t>Enable those not able to come to send in comments.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2406-65FA-D545-908F-80F613B95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D3F1F-FEC1-5347-BFD4-E4048EAE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BEF1-EA41-C948-BC69-96CF2105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47131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D03F-EA2C-DC42-91B3-BDF1332A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0CA2B-C3EB-E948-8D19-CE7C464D0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Morning session talks to raise questions for discussion this afternoon.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CBE5C-695C-D947-A1AE-397F98C3D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C90AA-113C-E749-BC65-764D82210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F4453-7F81-2E42-8BFB-DFCF4EC4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4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DEC17C1-C214-4B43-AC21-304B8A45B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748"/>
            <a:ext cx="88773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5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9D79F-A833-2049-B86F-A1F94D58E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F601-6AAA-AB44-9DD9-A2A15292C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Report from meeting in Durham</a:t>
            </a:r>
          </a:p>
          <a:p>
            <a:pPr lvl="1"/>
            <a:r>
              <a:rPr lang="en-US" dirty="0">
                <a:hlinkClick r:id="rId2"/>
              </a:rPr>
              <a:t>https://conference.ippp.dur.ac.uk/event/661/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Attached today’s </a:t>
            </a:r>
            <a:r>
              <a:rPr lang="en-US" dirty="0" err="1"/>
              <a:t>indico</a:t>
            </a:r>
            <a:r>
              <a:rPr lang="en-US" dirty="0"/>
              <a:t> page (and 2017 page)</a:t>
            </a:r>
          </a:p>
          <a:p>
            <a:pPr lvl="1"/>
            <a:r>
              <a:rPr lang="en-US" dirty="0"/>
              <a:t>Output from process in 2013</a:t>
            </a:r>
          </a:p>
          <a:p>
            <a:pPr lvl="1"/>
            <a:r>
              <a:rPr lang="en-US" dirty="0"/>
              <a:t>PPAP input to last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3C77EA-1913-DA43-A8C7-A58E6F4BD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210A1-DFB2-8A42-89CA-05757F62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6EF94-009C-FC41-AD78-CF196008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8054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1799-0D53-D349-A9E2-A8878F963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C9DE-80ED-C24C-AF50-3E089157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C7505-1F8F-D848-87D1-9E01792A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2BD3A-88B0-C946-AB61-01E52615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C467B23-4359-C140-8CD7-B6F6E7B70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Programme after lunch</a:t>
            </a:r>
          </a:p>
          <a:p>
            <a:endParaRPr lang="en-US" dirty="0"/>
          </a:p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11276C7-05F9-4345-B0FE-6120EE459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22" y="2597549"/>
            <a:ext cx="6893261" cy="3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50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C8393-2145-3D40-A5B0-DCE2FE687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A7C68-32D8-ED4F-AD0A-0ED8C6DAB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sz="2000" dirty="0">
              <a:solidFill>
                <a:srgbClr val="2D3EDB"/>
              </a:solidFill>
              <a:cs typeface="Calibri" panose="020F0502020204030204" pitchFamily="34" charset="0"/>
            </a:endParaRPr>
          </a:p>
          <a:p>
            <a:r>
              <a:rPr lang="en-GB" altLang="en-US" sz="2000" dirty="0">
                <a:cs typeface="Calibri" panose="020F0502020204030204" pitchFamily="34" charset="0"/>
              </a:rPr>
              <a:t>Aim: To develop an ambitious portfolio of outline business cases for priority projects that relate to our strategic scientific and research infrastructure objectives </a:t>
            </a:r>
          </a:p>
          <a:p>
            <a:r>
              <a:rPr lang="en-GB" altLang="en-US" sz="2000" dirty="0"/>
              <a:t>Position STFC to make strong bids to the ‘challenge led’ funds, Spending Review and other opportunities as they arise</a:t>
            </a:r>
          </a:p>
          <a:p>
            <a:r>
              <a:rPr lang="en-GB" altLang="en-US" sz="2000" dirty="0"/>
              <a:t>Four projects large (&gt; 50M), medium and small. </a:t>
            </a:r>
          </a:p>
          <a:p>
            <a:r>
              <a:rPr lang="en-GB" altLang="en-US" sz="2000" dirty="0">
                <a:cs typeface="Calibri" panose="020F0502020204030204" pitchFamily="34" charset="0"/>
              </a:rPr>
              <a:t>Projects to be able to start within the next 5 to 6 years.</a:t>
            </a:r>
          </a:p>
          <a:p>
            <a:r>
              <a:rPr lang="en-GB" altLang="en-US" sz="2000" dirty="0">
                <a:cs typeface="Calibri" panose="020F0502020204030204" pitchFamily="34" charset="0"/>
              </a:rPr>
              <a:t>Identify projects by 31</a:t>
            </a:r>
            <a:r>
              <a:rPr lang="en-GB" altLang="en-US" sz="2000" baseline="30000" dirty="0">
                <a:cs typeface="Calibri" panose="020F0502020204030204" pitchFamily="34" charset="0"/>
              </a:rPr>
              <a:t>st</a:t>
            </a:r>
            <a:r>
              <a:rPr lang="en-GB" altLang="en-US" sz="2000" dirty="0">
                <a:cs typeface="Calibri" panose="020F0502020204030204" pitchFamily="34" charset="0"/>
              </a:rPr>
              <a:t> July. Business case by 7</a:t>
            </a:r>
            <a:r>
              <a:rPr lang="en-GB" altLang="en-US" sz="2000" baseline="30000" dirty="0">
                <a:cs typeface="Calibri" panose="020F0502020204030204" pitchFamily="34" charset="0"/>
              </a:rPr>
              <a:t>th</a:t>
            </a:r>
            <a:r>
              <a:rPr lang="en-GB" altLang="en-US" sz="2000" dirty="0">
                <a:cs typeface="Calibri" panose="020F0502020204030204" pitchFamily="34" charset="0"/>
              </a:rPr>
              <a:t> September. </a:t>
            </a:r>
          </a:p>
          <a:p>
            <a:pPr lvl="1"/>
            <a:r>
              <a:rPr lang="en-GB" altLang="en-US" sz="1600" dirty="0">
                <a:solidFill>
                  <a:srgbClr val="2D3EDB"/>
                </a:solidFill>
                <a:cs typeface="Calibri" panose="020F0502020204030204" pitchFamily="34" charset="0"/>
              </a:rPr>
              <a:t>Project lead to write business case. </a:t>
            </a:r>
          </a:p>
          <a:p>
            <a:endParaRPr lang="en-GB" altLang="en-US" sz="2000" dirty="0"/>
          </a:p>
          <a:p>
            <a:endParaRPr lang="en-GB" alt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98339-48B0-B842-B851-D3F94EBB5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D6C42-99B7-5748-B88E-B1C86380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E1E60-CAF2-C74D-A504-AF64D8C1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856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A0A6E-A7F3-DF4A-8576-53391489F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- Flavour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FEFDC7-C2CE-0F41-A272-5FDA1FBD7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123" y="1006475"/>
            <a:ext cx="6761754" cy="530225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E6268-A264-0145-8D14-8CF868675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9CCF4-6043-8F47-822A-70C74B3B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2F21F-D1E2-0948-9385-90EEA53DF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51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C8A20-0B18-244C-9FE8-E27FED52A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</a:t>
            </a:r>
            <a:r>
              <a:rPr lang="en-US" dirty="0" err="1"/>
              <a:t>Neutions</a:t>
            </a:r>
            <a:r>
              <a:rPr lang="en-US" dirty="0"/>
              <a:t> &amp; Non-accelerator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19782-1127-A941-9ED7-A8C0903FD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354E9-EFED-E245-958D-E733B7AD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16th July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5C2EF-757B-E543-8B40-8EB5FC19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542B2-E3A1-2F4A-9D7B-36AE1A960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D2D7-83F5-4541-9D32-B2FDCDFFC81E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998FF7-7E9D-A844-AAAA-57D0316BC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879600"/>
            <a:ext cx="8661400" cy="3098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1D7C8C-FBCA-7741-BA9E-F344773BA3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958111"/>
            <a:ext cx="8674100" cy="135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53911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Char char="l"/>
          <a:tabLst/>
          <a:defRPr kumimoji="0" lang="en-GB" sz="2200" b="1" i="0" u="none" strike="noStrike" cap="none" normalizeH="0" baseline="0" smtClean="0">
            <a:ln>
              <a:noFill/>
            </a:ln>
            <a:solidFill>
              <a:srgbClr val="0000CC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buNone/>
          <a:defRPr sz="1800" b="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60198</TotalTime>
  <Words>441</Words>
  <Application>Microsoft Macintosh PowerPoint</Application>
  <PresentationFormat>A4 Paper (210x297 mm)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Calibri</vt:lpstr>
      <vt:lpstr>Garamond</vt:lpstr>
      <vt:lpstr>Lucida Grande</vt:lpstr>
      <vt:lpstr>Times</vt:lpstr>
      <vt:lpstr>Times New Roman</vt:lpstr>
      <vt:lpstr>Wingdings</vt:lpstr>
      <vt:lpstr>Edge</vt:lpstr>
      <vt:lpstr>Office Theme</vt:lpstr>
      <vt:lpstr>PPAP Community Meeting 2018 </vt:lpstr>
      <vt:lpstr>Objectives for this meeting </vt:lpstr>
      <vt:lpstr>Process for input to European Strategy</vt:lpstr>
      <vt:lpstr>PowerPoint Presentation</vt:lpstr>
      <vt:lpstr>Documents</vt:lpstr>
      <vt:lpstr>PowerPoint Presentation</vt:lpstr>
      <vt:lpstr>Priority projects</vt:lpstr>
      <vt:lpstr>Tuesday - Flavour</vt:lpstr>
      <vt:lpstr>Tuesday Neutions &amp; Non-accelerator</vt:lpstr>
      <vt:lpstr>Practical information</vt:lpstr>
    </vt:vector>
  </TitlesOfParts>
  <Company>PPEP Group, RAL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Microsoft Office User</cp:lastModifiedBy>
  <cp:revision>1369</cp:revision>
  <cp:lastPrinted>2013-04-26T14:46:55Z</cp:lastPrinted>
  <dcterms:created xsi:type="dcterms:W3CDTF">2000-09-22T22:23:34Z</dcterms:created>
  <dcterms:modified xsi:type="dcterms:W3CDTF">2018-07-15T17:33:03Z</dcterms:modified>
</cp:coreProperties>
</file>