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sldIdLst>
    <p:sldId id="420" r:id="rId2"/>
    <p:sldId id="571" r:id="rId3"/>
    <p:sldId id="572" r:id="rId4"/>
    <p:sldId id="573" r:id="rId5"/>
    <p:sldId id="585" r:id="rId6"/>
    <p:sldId id="642" r:id="rId7"/>
    <p:sldId id="638" r:id="rId8"/>
    <p:sldId id="612" r:id="rId9"/>
    <p:sldId id="613" r:id="rId10"/>
    <p:sldId id="614" r:id="rId11"/>
    <p:sldId id="616" r:id="rId12"/>
    <p:sldId id="576" r:id="rId13"/>
    <p:sldId id="619" r:id="rId14"/>
    <p:sldId id="618" r:id="rId15"/>
    <p:sldId id="577" r:id="rId16"/>
    <p:sldId id="645" r:id="rId17"/>
    <p:sldId id="578" r:id="rId18"/>
    <p:sldId id="600" r:id="rId19"/>
    <p:sldId id="601" r:id="rId20"/>
    <p:sldId id="604" r:id="rId21"/>
    <p:sldId id="606" r:id="rId22"/>
    <p:sldId id="605" r:id="rId23"/>
    <p:sldId id="607" r:id="rId24"/>
    <p:sldId id="646" r:id="rId25"/>
    <p:sldId id="583" r:id="rId26"/>
    <p:sldId id="622" r:id="rId27"/>
    <p:sldId id="623" r:id="rId28"/>
    <p:sldId id="624" r:id="rId29"/>
    <p:sldId id="625" r:id="rId30"/>
    <p:sldId id="584" r:id="rId31"/>
    <p:sldId id="643" r:id="rId32"/>
    <p:sldId id="626" r:id="rId33"/>
    <p:sldId id="627" r:id="rId34"/>
    <p:sldId id="628" r:id="rId35"/>
    <p:sldId id="629" r:id="rId36"/>
    <p:sldId id="630" r:id="rId37"/>
    <p:sldId id="631" r:id="rId38"/>
    <p:sldId id="632" r:id="rId39"/>
    <p:sldId id="633" r:id="rId40"/>
    <p:sldId id="634" r:id="rId41"/>
    <p:sldId id="636" r:id="rId42"/>
    <p:sldId id="637" r:id="rId43"/>
    <p:sldId id="639" r:id="rId44"/>
    <p:sldId id="640" r:id="rId45"/>
    <p:sldId id="641" r:id="rId46"/>
    <p:sldId id="644" r:id="rId4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accent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3A"/>
    <a:srgbClr val="4E9FE1"/>
    <a:srgbClr val="336600"/>
    <a:srgbClr val="3333FF"/>
    <a:srgbClr val="33CC33"/>
    <a:srgbClr val="0066FF"/>
    <a:srgbClr val="FF0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2" autoAdjust="0"/>
  </p:normalViewPr>
  <p:slideViewPr>
    <p:cSldViewPr>
      <p:cViewPr>
        <p:scale>
          <a:sx n="130" d="100"/>
          <a:sy n="130" d="100"/>
        </p:scale>
        <p:origin x="-432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4477567-322C-CF49-8AE2-9A5BCB6A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1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67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A4E33-0CE9-C544-85AE-273FD9C99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96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96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1EF6-19E8-1A4B-9158-F1549C110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1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3A6A-F32C-AA44-98D7-15B3A566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36D5-7F00-6741-AB45-EBF1E161B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11026-647E-E64B-A8F9-105F66430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7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254B5-F0F9-3C42-B8A8-90D18576C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0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6C88-BCEC-9840-850F-AD5AACFC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A7A0-3AFA-4D46-BEA6-3A9E93D67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0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81F92-8B46-204C-A2E3-27DEBD803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45AF7-558E-BD47-A4AD-D2D60311A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2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2484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1">
                <a:solidFill>
                  <a:schemeClr val="tx1"/>
                </a:solidFill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fld id="{5551DB29-01B0-C040-8323-BA1D98677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457200" y="6477000"/>
            <a:ext cx="822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38099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76" name="Text Box 52"/>
          <p:cNvSpPr txBox="1">
            <a:spLocks noChangeArrowheads="1"/>
          </p:cNvSpPr>
          <p:nvPr userDrawn="1"/>
        </p:nvSpPr>
        <p:spPr bwMode="auto">
          <a:xfrm>
            <a:off x="2628900" y="6507163"/>
            <a:ext cx="3543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buFontTx/>
              <a:buNone/>
              <a:defRPr/>
            </a:pPr>
            <a:r>
              <a:rPr 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S. Farrington, </a:t>
            </a:r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University of Warwick</a:t>
            </a:r>
            <a:endParaRPr lang="en-US" sz="12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079" name="Line 55"/>
          <p:cNvSpPr>
            <a:spLocks noChangeShapeType="1"/>
          </p:cNvSpPr>
          <p:nvPr userDrawn="1"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400" b="1">
          <a:solidFill>
            <a:srgbClr val="333399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000">
          <a:solidFill>
            <a:srgbClr val="0066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>
          <a:solidFill>
            <a:srgbClr val="008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39975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cs typeface="Times New Roman"/>
              </a:rPr>
              <a:t/>
            </a:r>
            <a:br>
              <a:rPr lang="en-US" b="0" dirty="0" smtClean="0">
                <a:cs typeface="Times New Roman"/>
              </a:rPr>
            </a:br>
            <a:r>
              <a:rPr lang="en-US" b="0" dirty="0" smtClean="0">
                <a:cs typeface="Times New Roman"/>
              </a:rPr>
              <a:t>Summary of the IPPP</a:t>
            </a:r>
            <a:br>
              <a:rPr lang="en-US" b="0" dirty="0" smtClean="0">
                <a:cs typeface="Times New Roman"/>
              </a:rPr>
            </a:br>
            <a:r>
              <a:rPr lang="en-US" b="0" dirty="0" smtClean="0">
                <a:cs typeface="Times New Roman"/>
              </a:rPr>
              <a:t>European Strategy Update Workshop</a:t>
            </a:r>
            <a:br>
              <a:rPr lang="en-US" b="0" dirty="0" smtClean="0">
                <a:cs typeface="Times New Roman"/>
              </a:rPr>
            </a:br>
            <a:r>
              <a:rPr lang="en-US" sz="2800" b="0" dirty="0" smtClean="0">
                <a:cs typeface="Times New Roman"/>
              </a:rPr>
              <a:t>IPPP 16-18 April 2018</a:t>
            </a:r>
            <a:endParaRPr lang="en-US" sz="2800" b="0" dirty="0"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19600"/>
            <a:ext cx="6858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cs typeface="+mn-cs"/>
              </a:rPr>
              <a:t>Justin Evans, </a:t>
            </a:r>
            <a:r>
              <a:rPr lang="en-US" b="0" u="sng" dirty="0" smtClean="0">
                <a:cs typeface="+mn-cs"/>
              </a:rPr>
              <a:t>Sinead Farrington</a:t>
            </a:r>
            <a:r>
              <a:rPr lang="en-US" b="0" dirty="0" smtClean="0">
                <a:cs typeface="+mn-cs"/>
              </a:rPr>
              <a:t>, </a:t>
            </a:r>
          </a:p>
          <a:p>
            <a:pPr eaLnBrk="1" hangingPunct="1">
              <a:defRPr/>
            </a:pPr>
            <a:r>
              <a:rPr lang="en-US" b="0" dirty="0" err="1" smtClean="0">
                <a:cs typeface="+mn-cs"/>
              </a:rPr>
              <a:t>Evgueni</a:t>
            </a:r>
            <a:r>
              <a:rPr lang="en-US" b="0" dirty="0" smtClean="0">
                <a:cs typeface="+mn-cs"/>
              </a:rPr>
              <a:t> </a:t>
            </a:r>
            <a:r>
              <a:rPr lang="en-US" b="0" dirty="0" err="1" smtClean="0">
                <a:cs typeface="+mn-cs"/>
              </a:rPr>
              <a:t>Goudzovski</a:t>
            </a:r>
            <a:r>
              <a:rPr lang="en-US" b="0" dirty="0" smtClean="0">
                <a:cs typeface="+mn-cs"/>
              </a:rPr>
              <a:t>, </a:t>
            </a:r>
            <a:r>
              <a:rPr lang="en-US" b="0" dirty="0" err="1" smtClean="0">
                <a:cs typeface="+mn-cs"/>
              </a:rPr>
              <a:t>Mitesh</a:t>
            </a:r>
            <a:r>
              <a:rPr lang="en-US" b="0" dirty="0" smtClean="0">
                <a:cs typeface="+mn-cs"/>
              </a:rPr>
              <a:t> Patel, </a:t>
            </a:r>
          </a:p>
          <a:p>
            <a:pPr eaLnBrk="1" hangingPunct="1">
              <a:defRPr/>
            </a:pPr>
            <a:r>
              <a:rPr lang="en-US" b="0" dirty="0" smtClean="0">
                <a:cs typeface="+mn-cs"/>
              </a:rPr>
              <a:t>Michael </a:t>
            </a:r>
            <a:r>
              <a:rPr lang="en-US" b="0" dirty="0" err="1" smtClean="0">
                <a:cs typeface="+mn-cs"/>
              </a:rPr>
              <a:t>Spannowsky</a:t>
            </a:r>
            <a:endParaRPr lang="en-US" b="0" dirty="0" smtClean="0">
              <a:cs typeface="+mn-cs"/>
            </a:endParaRPr>
          </a:p>
          <a:p>
            <a:pPr eaLnBrk="1" hangingPunct="1">
              <a:defRPr/>
            </a:pPr>
            <a:r>
              <a:rPr lang="en-US" b="0" dirty="0" smtClean="0">
                <a:cs typeface="+mn-cs"/>
              </a:rPr>
              <a:t>16</a:t>
            </a:r>
            <a:r>
              <a:rPr lang="en-US" b="0" baseline="30000" dirty="0" smtClean="0">
                <a:cs typeface="+mn-cs"/>
              </a:rPr>
              <a:t>th</a:t>
            </a:r>
            <a:r>
              <a:rPr lang="en-US" b="0" dirty="0" smtClean="0">
                <a:cs typeface="+mn-cs"/>
              </a:rPr>
              <a:t> July 2018</a:t>
            </a:r>
            <a:endParaRPr lang="en-US" b="0" dirty="0">
              <a:cs typeface="+mn-cs"/>
            </a:endParaRPr>
          </a:p>
          <a:p>
            <a:pPr eaLnBrk="1" hangingPunct="1">
              <a:defRPr/>
            </a:pPr>
            <a:endParaRPr lang="en-US" dirty="0">
              <a:solidFill>
                <a:srgbClr val="4E9FE1"/>
              </a:solidFill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289800" cy="54587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990600" y="1600200"/>
            <a:ext cx="7010400" cy="762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685800"/>
            <a:ext cx="147989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Blake,</a:t>
            </a:r>
            <a:endParaRPr lang="en-US" dirty="0"/>
          </a:p>
          <a:p>
            <a:pPr>
              <a:buNone/>
            </a:pPr>
            <a:r>
              <a:rPr lang="en-US" dirty="0" smtClean="0"/>
              <a:t>J. Nowak</a:t>
            </a:r>
          </a:p>
        </p:txBody>
      </p:sp>
    </p:spTree>
    <p:extLst>
      <p:ext uri="{BB962C8B-B14F-4D97-AF65-F5344CB8AC3E}">
        <p14:creationId xmlns:p14="http://schemas.microsoft.com/office/powerpoint/2010/main" val="1996940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68395"/>
            <a:ext cx="7086599" cy="39752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133600" y="4114800"/>
            <a:ext cx="46482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5943600"/>
            <a:ext cx="172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G. </a:t>
            </a:r>
            <a:r>
              <a:rPr lang="en-US" dirty="0" err="1" smtClean="0"/>
              <a:t>Hesketh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1431" t="36264" r="3526" b="17645"/>
          <a:stretch/>
        </p:blipFill>
        <p:spPr>
          <a:xfrm>
            <a:off x="-76200" y="1"/>
            <a:ext cx="3204308" cy="236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</a:t>
            </a:r>
            <a:r>
              <a:rPr lang="en-US" dirty="0" err="1" smtClean="0"/>
              <a:t>Flavour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7894373" cy="59114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85800" y="5029200"/>
            <a:ext cx="6172200" cy="381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4572000"/>
            <a:ext cx="2066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M. </a:t>
            </a:r>
            <a:r>
              <a:rPr lang="en-US" dirty="0" err="1" smtClean="0"/>
              <a:t>Vesterinen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2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</a:t>
            </a:r>
            <a:r>
              <a:rPr lang="en-US" dirty="0" err="1" smtClean="0"/>
              <a:t>Flavour</a:t>
            </a:r>
            <a:r>
              <a:rPr lang="en-US" dirty="0" smtClean="0"/>
              <a:t> Anomalies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838201"/>
            <a:ext cx="3581400" cy="2681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5791200"/>
            <a:ext cx="158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K. Petridis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762000"/>
            <a:ext cx="3657600" cy="2738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57600"/>
            <a:ext cx="3581400" cy="2681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657600"/>
            <a:ext cx="3581400" cy="26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7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</a:t>
            </a:r>
            <a:r>
              <a:rPr lang="en-US" dirty="0" err="1" smtClean="0"/>
              <a:t>Flavour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442200" cy="5572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5939135"/>
            <a:ext cx="158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K. </a:t>
            </a:r>
            <a:r>
              <a:rPr lang="en-US" dirty="0" smtClean="0"/>
              <a:t>Petridis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4800600" y="2133600"/>
            <a:ext cx="13716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3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1400" y="762000"/>
            <a:ext cx="1638640" cy="1791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N. Wardle,</a:t>
            </a:r>
          </a:p>
          <a:p>
            <a:pPr>
              <a:buNone/>
            </a:pPr>
            <a:r>
              <a:rPr lang="en-US" dirty="0" smtClean="0"/>
              <a:t>V. Martin,</a:t>
            </a:r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Englert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T. Scanlon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5990006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62126" y="4876800"/>
            <a:ext cx="154475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(see write-up </a:t>
            </a:r>
          </a:p>
          <a:p>
            <a:pPr>
              <a:buNone/>
            </a:pPr>
            <a:r>
              <a:rPr lang="en-US" sz="1800" dirty="0" smtClean="0"/>
              <a:t>for footnotes)</a:t>
            </a:r>
            <a:endParaRPr lang="en-US" sz="1800" dirty="0"/>
          </a:p>
        </p:txBody>
      </p:sp>
      <p:sp>
        <p:nvSpPr>
          <p:cNvPr id="9" name="Oval 8"/>
          <p:cNvSpPr/>
          <p:nvPr/>
        </p:nvSpPr>
        <p:spPr bwMode="auto">
          <a:xfrm>
            <a:off x="304800" y="5867400"/>
            <a:ext cx="64770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04800" y="3124200"/>
            <a:ext cx="6477000" cy="2590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04800" y="2743200"/>
            <a:ext cx="65532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2819400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Width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81800" y="4110335"/>
            <a:ext cx="155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Couplings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04770" y="5862935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Self-couplings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0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1600"/>
            <a:ext cx="4351686" cy="421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121" y="838200"/>
            <a:ext cx="5155879" cy="289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9800" y="4419600"/>
            <a:ext cx="1541407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N. Wardle</a:t>
            </a:r>
          </a:p>
          <a:p>
            <a:pPr>
              <a:buNone/>
            </a:pPr>
            <a:r>
              <a:rPr lang="en-US" dirty="0" smtClean="0"/>
              <a:t>V. Martin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32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09008"/>
            <a:ext cx="7518400" cy="5629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205335"/>
            <a:ext cx="191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M. </a:t>
            </a:r>
            <a:r>
              <a:rPr lang="en-US" dirty="0" err="1" smtClean="0"/>
              <a:t>D’Onofrio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4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581177" cy="567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6200" y="3272135"/>
            <a:ext cx="203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M. </a:t>
            </a:r>
            <a:r>
              <a:rPr lang="en-US" b="1" dirty="0" err="1" smtClean="0"/>
              <a:t>D’Onofrio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276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213600" cy="54016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3352800" y="1371600"/>
            <a:ext cx="44196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191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M. </a:t>
            </a:r>
            <a:r>
              <a:rPr lang="en-US" dirty="0" err="1" smtClean="0"/>
              <a:t>D’Onofrio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2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IPPP European Strategy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b="0" dirty="0" smtClean="0"/>
              <a:t>Gather </a:t>
            </a:r>
            <a:r>
              <a:rPr lang="en-US" b="0" dirty="0" smtClean="0"/>
              <a:t>a broad spectrum of UK academics, with a </a:t>
            </a:r>
            <a:r>
              <a:rPr lang="en-US" b="0" dirty="0" smtClean="0"/>
              <a:t>brief to engage </a:t>
            </a:r>
            <a:r>
              <a:rPr lang="en-US" b="0" dirty="0" smtClean="0"/>
              <a:t>“mid career” academics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ucleated </a:t>
            </a:r>
            <a:r>
              <a:rPr lang="en-US" dirty="0"/>
              <a:t>around a list of mid-career academics provided by group leaders, and in addition had an open registration </a:t>
            </a:r>
            <a:r>
              <a:rPr lang="en-US" dirty="0" smtClean="0"/>
              <a:t>call</a:t>
            </a:r>
          </a:p>
          <a:p>
            <a:pPr lvl="1"/>
            <a:r>
              <a:rPr lang="en-US" b="0" dirty="0"/>
              <a:t>Aimed to kick off thinking about the UK input </a:t>
            </a:r>
          </a:p>
          <a:p>
            <a:pPr lvl="2"/>
            <a:r>
              <a:rPr lang="en-US" dirty="0" smtClean="0"/>
              <a:t>Ask </a:t>
            </a:r>
            <a:r>
              <a:rPr lang="en-US" dirty="0"/>
              <a:t>ourselves what science we want to be doing in 20 </a:t>
            </a:r>
            <a:r>
              <a:rPr lang="en-US" dirty="0" smtClean="0"/>
              <a:t>years</a:t>
            </a:r>
            <a:endParaRPr lang="en-US" dirty="0" smtClean="0"/>
          </a:p>
          <a:p>
            <a:r>
              <a:rPr lang="en-US" b="0" dirty="0"/>
              <a:t>S</a:t>
            </a:r>
            <a:r>
              <a:rPr lang="en-US" b="0" dirty="0" smtClean="0"/>
              <a:t>cience</a:t>
            </a:r>
            <a:r>
              <a:rPr lang="en-US" b="0" dirty="0" smtClean="0"/>
              <a:t>-, not politics-, focused</a:t>
            </a:r>
          </a:p>
          <a:p>
            <a:pPr lvl="1"/>
            <a:r>
              <a:rPr lang="en-US" b="0" dirty="0" smtClean="0"/>
              <a:t>Speakers covered wide range of technology/physics questions in open-minded way</a:t>
            </a:r>
          </a:p>
          <a:p>
            <a:r>
              <a:rPr lang="en-US" b="0" dirty="0" smtClean="0"/>
              <a:t>Was </a:t>
            </a:r>
            <a:r>
              <a:rPr lang="en-US" b="0" dirty="0" smtClean="0"/>
              <a:t>not aiming to be a</a:t>
            </a:r>
            <a:r>
              <a:rPr lang="en-US" dirty="0" smtClean="0"/>
              <a:t> </a:t>
            </a:r>
            <a:r>
              <a:rPr lang="en-US" b="0" dirty="0" smtClean="0"/>
              <a:t>town meeting </a:t>
            </a:r>
          </a:p>
          <a:p>
            <a:pPr lvl="1"/>
            <a:r>
              <a:rPr lang="en-US" dirty="0" smtClean="0"/>
              <a:t>PPAP 16/17 July RAL; Town meeting 20 Sept </a:t>
            </a:r>
            <a:r>
              <a:rPr lang="en-US" dirty="0" smtClean="0"/>
              <a:t>Birmingham</a:t>
            </a:r>
            <a:endParaRPr lang="en-US" b="0" dirty="0"/>
          </a:p>
          <a:p>
            <a:r>
              <a:rPr lang="en-US" b="0" dirty="0"/>
              <a:t>Compiled a </a:t>
            </a:r>
            <a:r>
              <a:rPr lang="en-US" b="0" dirty="0" smtClean="0"/>
              <a:t>workshop summary </a:t>
            </a:r>
            <a:r>
              <a:rPr lang="en-US" b="0" dirty="0"/>
              <a:t>document </a:t>
            </a:r>
          </a:p>
          <a:p>
            <a:pPr lvl="1"/>
            <a:r>
              <a:rPr lang="en-US" sz="1400" i="1" dirty="0"/>
              <a:t>The UK final submission must take care to access the very latest projections, our write-up is just a snapshot and based on speakers’ expertise and personal views</a:t>
            </a:r>
          </a:p>
          <a:p>
            <a:pPr lvl="1"/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Model/Top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172200"/>
            <a:ext cx="838200" cy="609600"/>
          </a:xfrm>
        </p:spPr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226"/>
            <a:ext cx="9144000" cy="51353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52400" y="5181600"/>
            <a:ext cx="4800600" cy="914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2336" y="762000"/>
            <a:ext cx="1651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A. Buckley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70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366000" cy="5515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1066800"/>
            <a:ext cx="175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Cerdeno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69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2164"/>
          <a:stretch/>
        </p:blipFill>
        <p:spPr>
          <a:xfrm>
            <a:off x="533400" y="762000"/>
            <a:ext cx="8039100" cy="468556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143000" y="1828800"/>
            <a:ext cx="65532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066800"/>
            <a:ext cx="175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Cerdeno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1295400" y="4419600"/>
            <a:ext cx="65532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0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Astroparticle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7275894" cy="544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1697" y="5638800"/>
            <a:ext cx="1433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R. </a:t>
            </a:r>
            <a:r>
              <a:rPr lang="en-US" dirty="0" smtClean="0"/>
              <a:t>Nichol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28600" y="1524000"/>
            <a:ext cx="65532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8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Astroparticle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275894" cy="5448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838200" y="2590800"/>
            <a:ext cx="7391400" cy="1676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5181600"/>
            <a:ext cx="1433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R. </a:t>
            </a:r>
            <a:r>
              <a:rPr lang="en-US" dirty="0" smtClean="0"/>
              <a:t>Nichol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82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smtClean="0"/>
              <a:t>Questions (order not significant!)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dirty="0"/>
              <a:t>1) It was a clear outcome from the talks that the extensions to current sensitivities provided by the </a:t>
            </a:r>
            <a:r>
              <a:rPr lang="en-US" sz="1800" b="0" dirty="0">
                <a:solidFill>
                  <a:srgbClr val="FF0000"/>
                </a:solidFill>
              </a:rPr>
              <a:t>High Luminosity LHC (HL-LHC) </a:t>
            </a:r>
            <a:r>
              <a:rPr lang="en-US" sz="1800" b="0" dirty="0"/>
              <a:t>provide important constraints to many SM parameters and search capability for BSM physics. The commissioning and exploitation of the HL-LHC should therefore be one of the highest priorities for European Particle Physics in the 2020s.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dirty="0"/>
              <a:t>2) What is the possible scale of new physics? To what extent could insights be delivered by </a:t>
            </a:r>
            <a:r>
              <a:rPr lang="en-US" sz="1800" b="0" dirty="0" err="1">
                <a:solidFill>
                  <a:srgbClr val="FF0000"/>
                </a:solidFill>
              </a:rPr>
              <a:t>flavour</a:t>
            </a:r>
            <a:r>
              <a:rPr lang="en-US" sz="1800" b="0" dirty="0">
                <a:solidFill>
                  <a:srgbClr val="FF0000"/>
                </a:solidFill>
              </a:rPr>
              <a:t> physics anomalies </a:t>
            </a:r>
            <a:r>
              <a:rPr lang="en-US" sz="1800" b="0" dirty="0"/>
              <a:t>on the timescale of the ES update? While some hints will be available it is not clear if an energy scale could be identified, such that it could inform a choice of future collider.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dirty="0"/>
              <a:t>3) Related to (2) Is there a consensus among theorists on </a:t>
            </a:r>
            <a:r>
              <a:rPr lang="en-US" sz="1800" b="0" dirty="0">
                <a:solidFill>
                  <a:srgbClr val="FF0000"/>
                </a:solidFill>
              </a:rPr>
              <a:t>a collider </a:t>
            </a:r>
            <a:r>
              <a:rPr lang="en-US" sz="1800" b="0" dirty="0" err="1">
                <a:solidFill>
                  <a:srgbClr val="FF0000"/>
                </a:solidFill>
              </a:rPr>
              <a:t>CoM</a:t>
            </a:r>
            <a:r>
              <a:rPr lang="en-US" sz="1800" b="0" dirty="0">
                <a:solidFill>
                  <a:srgbClr val="FF0000"/>
                </a:solidFill>
              </a:rPr>
              <a:t> energy at which null observations would definitively tell us something </a:t>
            </a:r>
            <a:r>
              <a:rPr lang="en-US" sz="1800" b="0" dirty="0"/>
              <a:t>about the way in which the SM is broken?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32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0" dirty="0"/>
              <a:t>4) </a:t>
            </a:r>
            <a:r>
              <a:rPr lang="en-US" sz="1600" b="0" dirty="0" smtClean="0"/>
              <a:t>There was strong enthusiasm for a future collider. </a:t>
            </a:r>
            <a:r>
              <a:rPr lang="en-US" sz="1600" b="0" dirty="0" smtClean="0">
                <a:solidFill>
                  <a:srgbClr val="FF0000"/>
                </a:solidFill>
              </a:rPr>
              <a:t>The </a:t>
            </a:r>
            <a:r>
              <a:rPr lang="en-US" sz="1600" b="0" dirty="0">
                <a:solidFill>
                  <a:srgbClr val="FF0000"/>
                </a:solidFill>
              </a:rPr>
              <a:t>physics cases for FCC and CLIC are clearly both strong but there are resource implications in pushing both R&amp;D programs forward during the 2020s</a:t>
            </a:r>
            <a:r>
              <a:rPr lang="en-US" sz="1600" b="0" dirty="0"/>
              <a:t>. The last UK ES submission said that </a:t>
            </a:r>
            <a:endParaRPr lang="en-US" sz="1600" dirty="0"/>
          </a:p>
          <a:p>
            <a:pPr marL="0" indent="0">
              <a:buNone/>
            </a:pPr>
            <a:r>
              <a:rPr lang="en-US" sz="1600" b="0" i="1" dirty="0"/>
              <a:t>“a timely decision should be taken on optimal next-generation collider facilities for exploitation of LHC discoveries”</a:t>
            </a:r>
            <a:r>
              <a:rPr lang="en-US" sz="1600" b="0" dirty="0"/>
              <a:t>. The final 2013 ES update document said </a:t>
            </a:r>
            <a:r>
              <a:rPr lang="en-US" sz="1600" b="0" i="1" dirty="0"/>
              <a:t>"to stay at the forefront of particle physics, Europe needs to be in a position to propose an ambitious post-LHC accelerator project at CERN by the time of the next Strategy update, when physics results from the LHC running at 14 TeV will be available". </a:t>
            </a:r>
            <a:r>
              <a:rPr lang="en-US" sz="1600" b="0" dirty="0"/>
              <a:t> </a:t>
            </a: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 smtClean="0"/>
              <a:t>It </a:t>
            </a:r>
            <a:r>
              <a:rPr lang="en-US" sz="1600" b="0" dirty="0"/>
              <a:t>is the recommendation of the </a:t>
            </a:r>
            <a:r>
              <a:rPr lang="en-US" sz="1600" b="0" dirty="0" err="1"/>
              <a:t>organisers</a:t>
            </a:r>
            <a:r>
              <a:rPr lang="en-US" sz="1600" b="0" dirty="0"/>
              <a:t> of this workshop that it should be considered, in a UK community meeting, whether a decision can now be made on a definitive UK recommendation. If a consensus cannot be reached, then it could be debated in the community meeting whether to put forward to the ES process that its committee makes a definitive recommendation by 2020.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dirty="0"/>
              <a:t>5) Which program(s) can best </a:t>
            </a:r>
            <a:r>
              <a:rPr lang="en-US" sz="1600" b="0" dirty="0">
                <a:solidFill>
                  <a:srgbClr val="FF0000"/>
                </a:solidFill>
              </a:rPr>
              <a:t>engage a generation of physicists over the next decades </a:t>
            </a:r>
            <a:r>
              <a:rPr lang="en-US" sz="1600" b="0" dirty="0"/>
              <a:t>such that expertise is retained in operating experiments/accelerators and </a:t>
            </a:r>
            <a:r>
              <a:rPr lang="en-US" sz="1600" b="0" dirty="0" err="1"/>
              <a:t>analysing</a:t>
            </a:r>
            <a:r>
              <a:rPr lang="en-US" sz="1600" b="0" dirty="0"/>
              <a:t> data, rather than witnessing a brain drain while waiting for the next large project?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b="0" dirty="0"/>
              <a:t>6) In relation to (5) </a:t>
            </a:r>
            <a:r>
              <a:rPr lang="en-US" sz="1600" b="0" dirty="0">
                <a:solidFill>
                  <a:srgbClr val="FF0000"/>
                </a:solidFill>
              </a:rPr>
              <a:t>the importance of smaller, non-collider experiments was agreed both for their own strong science objectives and as training grounds </a:t>
            </a:r>
            <a:r>
              <a:rPr lang="en-US" sz="1600" b="0" dirty="0"/>
              <a:t>for the field in general.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59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Some topics were raised in addition to the program of the meeting, and these could be addressed at the UK community meetings:</a:t>
            </a:r>
            <a:endParaRPr lang="en-US" dirty="0"/>
          </a:p>
          <a:p>
            <a:pPr lvl="1"/>
            <a:r>
              <a:rPr lang="en-US" b="0" dirty="0" smtClean="0"/>
              <a:t>Should </a:t>
            </a:r>
            <a:r>
              <a:rPr lang="en-US" b="0" dirty="0"/>
              <a:t>a deep-underground-facility be part of a future ES?</a:t>
            </a:r>
          </a:p>
          <a:p>
            <a:pPr lvl="1"/>
            <a:r>
              <a:rPr lang="en-US" b="0" dirty="0" err="1"/>
              <a:t>Axion</a:t>
            </a:r>
            <a:r>
              <a:rPr lang="en-US" b="0" dirty="0"/>
              <a:t> </a:t>
            </a:r>
            <a:r>
              <a:rPr lang="en-US" b="0" dirty="0" smtClean="0"/>
              <a:t>experiments</a:t>
            </a:r>
          </a:p>
          <a:p>
            <a:pPr lvl="1"/>
            <a:r>
              <a:rPr lang="en-US" b="0" dirty="0" smtClean="0"/>
              <a:t>Availability </a:t>
            </a:r>
            <a:r>
              <a:rPr lang="en-US" b="0" dirty="0"/>
              <a:t>of satellite data for </a:t>
            </a:r>
            <a:r>
              <a:rPr lang="en-US" b="0" dirty="0" err="1"/>
              <a:t>astroparticle</a:t>
            </a:r>
            <a:r>
              <a:rPr lang="en-US" b="0" dirty="0"/>
              <a:t> physics - it has been so far fortuitous that this is public, can we rely on this in future?</a:t>
            </a:r>
          </a:p>
          <a:p>
            <a:pPr lvl="1"/>
            <a:r>
              <a:rPr lang="en-US" b="0" dirty="0"/>
              <a:t>Contact should be increased between collider experiment efforts to search for dark matter and direct detection experiments</a:t>
            </a:r>
          </a:p>
          <a:p>
            <a:pPr lvl="1"/>
            <a:r>
              <a:rPr lang="en-US" b="0" dirty="0"/>
              <a:t>The SHIP experiment was not discussed and should be addressed in future discussions</a:t>
            </a:r>
            <a:r>
              <a:rPr lang="en-US" b="0" dirty="0" smtClean="0"/>
              <a:t>.</a:t>
            </a:r>
          </a:p>
          <a:p>
            <a:pPr lvl="1"/>
            <a:r>
              <a:rPr lang="en-US" dirty="0" smtClean="0"/>
              <a:t>How to fit into the outside-</a:t>
            </a:r>
            <a:r>
              <a:rPr lang="en-US" smtClean="0"/>
              <a:t>Europe perspective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9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— Technical: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1800" b="0" dirty="0"/>
              <a:t>1) The positive benefits of </a:t>
            </a:r>
            <a:r>
              <a:rPr lang="en-US" sz="1800" b="0" dirty="0">
                <a:solidFill>
                  <a:srgbClr val="FF0000"/>
                </a:solidFill>
              </a:rPr>
              <a:t>RD collaborations </a:t>
            </a:r>
            <a:r>
              <a:rPr lang="en-US" sz="1800" b="0" dirty="0"/>
              <a:t>were discussed and it was suggested that these could be extended to cover more areas and to have a more open structure, for example envisaging RD’s on Trigger and DAQ; silicon work across Europe on producing wafers/dicing.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b="0" dirty="0"/>
              <a:t>2) It was noted that the </a:t>
            </a:r>
            <a:r>
              <a:rPr lang="en-US" sz="1800" b="0" dirty="0">
                <a:solidFill>
                  <a:srgbClr val="FF0000"/>
                </a:solidFill>
              </a:rPr>
              <a:t>role of physicist programmer </a:t>
            </a:r>
            <a:r>
              <a:rPr lang="en-US" sz="1800" b="0" dirty="0"/>
              <a:t>underpins experimental particle physics and should be supported appropriately with a better defined career path across European institutes and labs</a:t>
            </a:r>
            <a:r>
              <a:rPr lang="en-US" sz="1800" b="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— Theory</a:t>
            </a:r>
            <a:r>
              <a:rPr lang="en-US" b="0" dirty="0" smtClean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sz="1800" b="0" dirty="0" smtClean="0"/>
              <a:t>1</a:t>
            </a:r>
            <a:r>
              <a:rPr lang="en-US" sz="1800" b="0" dirty="0"/>
              <a:t>) A concerted approach to theory combinations may be of use e.g. to combine </a:t>
            </a:r>
            <a:r>
              <a:rPr lang="en-US" sz="1800" b="0" dirty="0" smtClean="0"/>
              <a:t>   </a:t>
            </a:r>
          </a:p>
          <a:p>
            <a:pPr marL="0" indent="0">
              <a:buNone/>
            </a:pPr>
            <a:r>
              <a:rPr lang="en-US" sz="1800" b="0" dirty="0"/>
              <a:t> </a:t>
            </a:r>
            <a:r>
              <a:rPr lang="en-US" sz="1800" b="0" dirty="0" smtClean="0"/>
              <a:t>    </a:t>
            </a:r>
            <a:r>
              <a:rPr lang="en-US" sz="1800" b="0" dirty="0" smtClean="0"/>
              <a:t>EDM’s</a:t>
            </a:r>
            <a:r>
              <a:rPr lang="en-US" sz="1800" b="0" dirty="0"/>
              <a:t>; </a:t>
            </a:r>
            <a:endParaRPr lang="en-US" sz="1800" dirty="0"/>
          </a:p>
          <a:p>
            <a:pPr marL="0" indent="0">
              <a:buNone/>
            </a:pPr>
            <a:r>
              <a:rPr lang="en-US" sz="1800" b="0" dirty="0" smtClean="0"/>
              <a:t>2</a:t>
            </a:r>
            <a:r>
              <a:rPr lang="en-US" sz="1800" b="0" dirty="0"/>
              <a:t>) global fits with neutrinos were suggested; </a:t>
            </a:r>
            <a:endParaRPr lang="en-US" sz="1800" dirty="0"/>
          </a:p>
          <a:p>
            <a:pPr marL="0" indent="0">
              <a:buNone/>
            </a:pPr>
            <a:r>
              <a:rPr lang="en-US" sz="1800" b="0" dirty="0" smtClean="0"/>
              <a:t>3</a:t>
            </a:r>
            <a:r>
              <a:rPr lang="en-US" sz="1800" b="0" dirty="0"/>
              <a:t>) greater engagement of nuclear theorists with neutrino research would be of </a:t>
            </a:r>
            <a:r>
              <a:rPr lang="en-US" sz="1800" b="0" dirty="0" smtClean="0"/>
              <a:t> </a:t>
            </a:r>
          </a:p>
          <a:p>
            <a:pPr marL="0" indent="0">
              <a:buNone/>
            </a:pPr>
            <a:r>
              <a:rPr lang="en-US" sz="1800" b="0" dirty="0"/>
              <a:t> </a:t>
            </a:r>
            <a:r>
              <a:rPr lang="en-US" sz="1800" b="0" dirty="0" smtClean="0"/>
              <a:t>    </a:t>
            </a:r>
            <a:r>
              <a:rPr lang="en-US" sz="1800" b="0" dirty="0" smtClean="0"/>
              <a:t>benefit</a:t>
            </a:r>
            <a:r>
              <a:rPr lang="en-US" sz="1800" b="0" dirty="0"/>
              <a:t>. This could be developed by the CERN theory division as part of the </a:t>
            </a:r>
            <a:endParaRPr lang="en-US" sz="1800" b="0" dirty="0" smtClean="0"/>
          </a:p>
          <a:p>
            <a:pPr marL="0" indent="0">
              <a:buNone/>
            </a:pPr>
            <a:r>
              <a:rPr lang="en-US" sz="1800" b="0" dirty="0"/>
              <a:t> </a:t>
            </a:r>
            <a:r>
              <a:rPr lang="en-US" sz="1800" b="0" dirty="0" smtClean="0"/>
              <a:t>    </a:t>
            </a:r>
            <a:r>
              <a:rPr lang="en-US" sz="1800" b="0" dirty="0" smtClean="0"/>
              <a:t>CERN </a:t>
            </a:r>
            <a:r>
              <a:rPr lang="en-US" sz="1800" b="0" dirty="0"/>
              <a:t>Neutrino Platform, the existence of which was strongly appreciated </a:t>
            </a:r>
            <a:endParaRPr lang="en-US" sz="1800" b="0" dirty="0" smtClean="0"/>
          </a:p>
          <a:p>
            <a:pPr marL="0" indent="0">
              <a:buNone/>
            </a:pPr>
            <a:r>
              <a:rPr lang="en-US" sz="1800" b="0" dirty="0"/>
              <a:t> </a:t>
            </a:r>
            <a:r>
              <a:rPr lang="en-US" sz="1800" b="0" dirty="0" smtClean="0"/>
              <a:t>    </a:t>
            </a:r>
            <a:r>
              <a:rPr lang="en-US" sz="1800" b="0" dirty="0" smtClean="0"/>
              <a:t>by </a:t>
            </a:r>
            <a:r>
              <a:rPr lang="en-US" sz="1800" b="0" dirty="0"/>
              <a:t>the workshop attendees.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9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Highlights from the sessions (of course I cannot be exhaustive, so apologies for omissions) </a:t>
            </a:r>
          </a:p>
          <a:p>
            <a:pPr lvl="1"/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Leptons</a:t>
            </a:r>
          </a:p>
          <a:p>
            <a:pPr lvl="1"/>
            <a:r>
              <a:rPr lang="en-US" dirty="0" smtClean="0"/>
              <a:t>Quark </a:t>
            </a:r>
            <a:r>
              <a:rPr lang="en-US" dirty="0" err="1" smtClean="0"/>
              <a:t>Flavour</a:t>
            </a:r>
            <a:endParaRPr lang="en-US" dirty="0" smtClean="0"/>
          </a:p>
          <a:p>
            <a:pPr lvl="1"/>
            <a:r>
              <a:rPr lang="en-US" dirty="0" smtClean="0"/>
              <a:t>Higgs</a:t>
            </a:r>
          </a:p>
          <a:p>
            <a:pPr lvl="1"/>
            <a:r>
              <a:rPr lang="en-US" dirty="0" smtClean="0"/>
              <a:t>Exotics</a:t>
            </a:r>
          </a:p>
          <a:p>
            <a:pPr lvl="1"/>
            <a:r>
              <a:rPr lang="en-US" dirty="0" smtClean="0"/>
              <a:t>Standard Model/Top</a:t>
            </a:r>
          </a:p>
          <a:p>
            <a:pPr lvl="1"/>
            <a:r>
              <a:rPr lang="en-US" dirty="0" smtClean="0"/>
              <a:t>Dark Matter</a:t>
            </a:r>
          </a:p>
          <a:p>
            <a:pPr lvl="1"/>
            <a:r>
              <a:rPr lang="en-US" dirty="0" err="1" smtClean="0"/>
              <a:t>Astroparticle</a:t>
            </a:r>
            <a:r>
              <a:rPr lang="en-US" dirty="0" smtClean="0"/>
              <a:t>/Gravitational waves</a:t>
            </a:r>
          </a:p>
          <a:p>
            <a:r>
              <a:rPr lang="en-US" dirty="0" err="1" smtClean="0"/>
              <a:t>Summarise</a:t>
            </a:r>
            <a:r>
              <a:rPr lang="en-US" dirty="0" smtClean="0"/>
              <a:t> the workshop conclusions</a:t>
            </a:r>
          </a:p>
          <a:p>
            <a:pPr lvl="1"/>
            <a:r>
              <a:rPr lang="en-US" dirty="0"/>
              <a:t>Consensus on some practical issues</a:t>
            </a:r>
          </a:p>
          <a:p>
            <a:pPr lvl="1"/>
            <a:r>
              <a:rPr lang="en-US" dirty="0" smtClean="0"/>
              <a:t>Open questions/sticking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54396" y="1809690"/>
            <a:ext cx="5089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rgbClr val="FF0000"/>
                </a:solidFill>
              </a:rPr>
              <a:t>https://</a:t>
            </a:r>
            <a:r>
              <a:rPr lang="en-US" sz="2000" dirty="0" err="1">
                <a:solidFill>
                  <a:srgbClr val="FF0000"/>
                </a:solidFill>
              </a:rPr>
              <a:t>conference.ippp.dur.ac.uk</a:t>
            </a:r>
            <a:r>
              <a:rPr lang="en-US" sz="2000" dirty="0">
                <a:solidFill>
                  <a:srgbClr val="FF0000"/>
                </a:solidFill>
              </a:rPr>
              <a:t>/event/661</a:t>
            </a:r>
          </a:p>
        </p:txBody>
      </p:sp>
    </p:spTree>
    <p:extLst>
      <p:ext uri="{BB962C8B-B14F-4D97-AF65-F5344CB8AC3E}">
        <p14:creationId xmlns:p14="http://schemas.microsoft.com/office/powerpoint/2010/main" val="739778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 smtClean="0"/>
              <a:t>Workshop a success in engaging broad range of interested physicists, discussing the science</a:t>
            </a:r>
          </a:p>
          <a:p>
            <a:r>
              <a:rPr lang="en-US" sz="2000" b="0" dirty="0" smtClean="0"/>
              <a:t>Write-up intended to be of use as a briefing document giving snapshots of the science and project status (and noting omissions in the </a:t>
            </a:r>
            <a:r>
              <a:rPr lang="en-US" sz="2000" b="0" dirty="0" smtClean="0"/>
              <a:t>workshop program</a:t>
            </a:r>
            <a:r>
              <a:rPr lang="en-US" sz="2000" b="0" dirty="0" smtClean="0"/>
              <a:t>)</a:t>
            </a:r>
          </a:p>
          <a:p>
            <a:r>
              <a:rPr lang="en-US" sz="2000" b="0" dirty="0"/>
              <a:t>P</a:t>
            </a:r>
            <a:r>
              <a:rPr lang="en-US" sz="2000" b="0" dirty="0" smtClean="0"/>
              <a:t>ractical </a:t>
            </a:r>
            <a:r>
              <a:rPr lang="en-US" sz="2000" b="0" dirty="0" smtClean="0"/>
              <a:t>suggestions were </a:t>
            </a:r>
            <a:r>
              <a:rPr lang="en-US" sz="2000" b="0" dirty="0" smtClean="0"/>
              <a:t>gathered</a:t>
            </a:r>
            <a:endParaRPr lang="en-US" sz="2000" b="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73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Technology: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Accelerators: novel acceleration is needed whatever the future decisions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869499" cy="441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0" y="6019800"/>
            <a:ext cx="153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S. Gibson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1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projections </a:t>
            </a:r>
            <a:r>
              <a:rPr lang="en-US" dirty="0" err="1" smtClean="0"/>
              <a:t>FCChh</a:t>
            </a:r>
            <a:r>
              <a:rPr lang="en-US" dirty="0" smtClean="0"/>
              <a:t>/CLIC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5800"/>
            <a:ext cx="4884516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42" y="2667000"/>
            <a:ext cx="5037158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1219200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Englert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77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Technology: Accelerators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Accelerators: novel acceleration is needed whatever the future decisions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05000"/>
            <a:ext cx="7326776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4200" y="6019800"/>
            <a:ext cx="153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S. Gibson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85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Technology: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8500"/>
            <a:ext cx="6625757" cy="372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50" y="3689921"/>
            <a:ext cx="4902950" cy="2753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1676400"/>
            <a:ext cx="18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D. Costanzo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19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Technology: Silicon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59" y="1862326"/>
            <a:ext cx="7538441" cy="423367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914400"/>
            <a:ext cx="8229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hlink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5000"/>
              <a:buChar char="•"/>
              <a:defRPr sz="2400" b="1">
                <a:solidFill>
                  <a:srgbClr val="333399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000">
                <a:solidFill>
                  <a:srgbClr val="0066F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>
                <a:solidFill>
                  <a:srgbClr val="00800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+mn-ea"/>
              </a:defRPr>
            </a:lvl9pPr>
          </a:lstStyle>
          <a:p>
            <a:r>
              <a:rPr lang="en-US" dirty="0" smtClean="0"/>
              <a:t>Significant R&amp;D in Monolithic Array Pixel Sensors (MAPS), for example pushing time resolution: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9715" y="6091535"/>
            <a:ext cx="192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J. </a:t>
            </a:r>
            <a:r>
              <a:rPr lang="en-US" dirty="0" err="1" smtClean="0"/>
              <a:t>Vossebeld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63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Higgs at </a:t>
            </a:r>
            <a:r>
              <a:rPr lang="en-US" dirty="0" err="1" smtClean="0"/>
              <a:t>LHeC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7518400" cy="56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01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442200" cy="5572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52400" y="2819400"/>
            <a:ext cx="191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M. </a:t>
            </a:r>
            <a:r>
              <a:rPr lang="en-US" dirty="0" err="1" smtClean="0"/>
              <a:t>D’Onofrio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78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Astroparticle</a:t>
            </a:r>
            <a:r>
              <a:rPr lang="en-US" dirty="0" smtClean="0"/>
              <a:t>/Gravitational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518400" cy="56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66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35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5757" y="914400"/>
            <a:ext cx="158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T. Sumner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1"/>
            <a:ext cx="7664241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3090" y="6019800"/>
            <a:ext cx="1889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/>
              <a:t>Valya</a:t>
            </a:r>
            <a:r>
              <a:rPr lang="en-US" dirty="0" smtClean="0"/>
              <a:t> </a:t>
            </a:r>
            <a:r>
              <a:rPr lang="en-US" dirty="0" err="1" smtClean="0"/>
              <a:t>Khoze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85800" y="5638800"/>
            <a:ext cx="68580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50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426"/>
            <a:ext cx="9144000" cy="5135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1447800"/>
            <a:ext cx="158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T. Sumner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39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Astroparticle</a:t>
            </a:r>
            <a:r>
              <a:rPr lang="en-US" dirty="0" smtClean="0"/>
              <a:t>/Gravitational Waves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213600" cy="540165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743200" y="1828800"/>
            <a:ext cx="49530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00600" y="5181600"/>
            <a:ext cx="3505200" cy="990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23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289800" cy="54587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1447800" y="3276600"/>
            <a:ext cx="66294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2743200"/>
            <a:ext cx="191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M. </a:t>
            </a:r>
            <a:r>
              <a:rPr lang="en-US" dirty="0" err="1" smtClean="0"/>
              <a:t>D’Onofrio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90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Technology: Silicon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76526"/>
            <a:ext cx="8759570" cy="4919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6019800"/>
            <a:ext cx="192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J. </a:t>
            </a:r>
            <a:r>
              <a:rPr lang="en-US" dirty="0" err="1" smtClean="0"/>
              <a:t>Vossebeld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82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Technology: Trigger/DAQ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" y="1066800"/>
            <a:ext cx="7073153" cy="4996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0" y="1676400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V. </a:t>
            </a:r>
            <a:r>
              <a:rPr lang="en-US" dirty="0" err="1" smtClean="0"/>
              <a:t>Boisvert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-8200" y="2209800"/>
            <a:ext cx="6866199" cy="762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1000" y="4191000"/>
            <a:ext cx="6858000" cy="914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46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Technology: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71726"/>
            <a:ext cx="8623889" cy="4843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486400"/>
            <a:ext cx="187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D. Costanzo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85800" y="3733800"/>
            <a:ext cx="6858000" cy="228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2000" y="2667000"/>
            <a:ext cx="7315200" cy="609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43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289800" cy="5458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1066800"/>
            <a:ext cx="175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D. </a:t>
            </a:r>
            <a:r>
              <a:rPr lang="en-US" dirty="0" err="1" smtClean="0"/>
              <a:t>Cerdeno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1447800" y="4191000"/>
            <a:ext cx="65532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3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5512024" cy="40386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81600"/>
          </a:xfrm>
        </p:spPr>
        <p:txBody>
          <a:bodyPr/>
          <a:lstStyle/>
          <a:p>
            <a:r>
              <a:rPr lang="en-US" dirty="0" smtClean="0"/>
              <a:t>Report from future colliders working groups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constraints can be avoided in non-minimal scenarios</a:t>
            </a:r>
          </a:p>
          <a:p>
            <a:pPr lvl="1"/>
            <a:r>
              <a:rPr lang="en-US" dirty="0"/>
              <a:t>So “best bet” </a:t>
            </a:r>
            <a:r>
              <a:rPr lang="en-US" dirty="0" smtClean="0"/>
              <a:t>are </a:t>
            </a:r>
            <a:r>
              <a:rPr lang="en-US" dirty="0"/>
              <a:t>Higgs precision measurements </a:t>
            </a:r>
            <a:r>
              <a:rPr lang="mr-IN" dirty="0"/>
              <a:t>–</a:t>
            </a:r>
            <a:r>
              <a:rPr lang="en-US" dirty="0"/>
              <a:t> must </a:t>
            </a:r>
            <a:r>
              <a:rPr lang="en-US" dirty="0" smtClean="0"/>
              <a:t>form </a:t>
            </a:r>
            <a:r>
              <a:rPr lang="en-US" dirty="0"/>
              <a:t>part of any future program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048000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Englert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77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Beyond Colliders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256"/>
          <a:stretch/>
        </p:blipFill>
        <p:spPr>
          <a:xfrm>
            <a:off x="914400" y="1143000"/>
            <a:ext cx="7377655" cy="4350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5867400"/>
            <a:ext cx="167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Burrage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Accelerators</a:t>
            </a:r>
          </a:p>
          <a:p>
            <a:pPr lvl="1"/>
            <a:r>
              <a:rPr lang="en-US" dirty="0" smtClean="0"/>
              <a:t>New capabilities are being </a:t>
            </a:r>
            <a:r>
              <a:rPr lang="mr-IN" dirty="0" smtClean="0"/>
              <a:t>–</a:t>
            </a:r>
            <a:r>
              <a:rPr lang="en-US" dirty="0" smtClean="0"/>
              <a:t> and should be - developed, no matter what we do next (e.g. laser)</a:t>
            </a:r>
          </a:p>
          <a:p>
            <a:r>
              <a:rPr lang="en-US" dirty="0" smtClean="0"/>
              <a:t>Silicon</a:t>
            </a:r>
          </a:p>
          <a:p>
            <a:pPr lvl="1"/>
            <a:r>
              <a:rPr lang="en-US" dirty="0" smtClean="0"/>
              <a:t>Reported on developments in CMOS/MAPS</a:t>
            </a:r>
          </a:p>
          <a:p>
            <a:pPr lvl="1"/>
            <a:r>
              <a:rPr lang="en-US" dirty="0" smtClean="0"/>
              <a:t>Drew attention to lack of access to wafer processing/dicing </a:t>
            </a:r>
            <a:r>
              <a:rPr lang="mr-IN" dirty="0" smtClean="0"/>
              <a:t>–</a:t>
            </a:r>
            <a:r>
              <a:rPr lang="en-US" dirty="0" smtClean="0"/>
              <a:t> challenging for small scale R&amp;D</a:t>
            </a:r>
          </a:p>
          <a:p>
            <a:r>
              <a:rPr lang="en-US" dirty="0" smtClean="0"/>
              <a:t>Trigger/DAQ</a:t>
            </a:r>
          </a:p>
          <a:p>
            <a:pPr lvl="1"/>
            <a:r>
              <a:rPr lang="en-US" dirty="0" smtClean="0"/>
              <a:t>Multivariate method developments</a:t>
            </a:r>
          </a:p>
          <a:p>
            <a:pPr lvl="1"/>
            <a:r>
              <a:rPr lang="en-US" dirty="0" smtClean="0"/>
              <a:t>Smaller experiments driving DAQ developments</a:t>
            </a:r>
          </a:p>
          <a:p>
            <a:pPr lvl="1"/>
            <a:r>
              <a:rPr lang="en-US" dirty="0" smtClean="0"/>
              <a:t>Possibilities growing to process data on-detector</a:t>
            </a:r>
          </a:p>
          <a:p>
            <a:r>
              <a:rPr lang="en-US" dirty="0" smtClean="0"/>
              <a:t>Computing</a:t>
            </a:r>
          </a:p>
          <a:p>
            <a:pPr lvl="1"/>
            <a:r>
              <a:rPr lang="en-US" dirty="0" err="1" smtClean="0"/>
              <a:t>Recognise</a:t>
            </a:r>
            <a:r>
              <a:rPr lang="en-US" dirty="0" smtClean="0"/>
              <a:t> role of High Performance Computers</a:t>
            </a:r>
          </a:p>
          <a:p>
            <a:pPr lvl="1"/>
            <a:r>
              <a:rPr lang="en-US" dirty="0" smtClean="0"/>
              <a:t>Need for career path / role for software engineers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12468"/>
            <a:ext cx="89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/>
              <a:t>S. Gibson, V. </a:t>
            </a:r>
            <a:r>
              <a:rPr lang="en-US" sz="1800" dirty="0" err="1" smtClean="0"/>
              <a:t>Boisvert</a:t>
            </a:r>
            <a:r>
              <a:rPr lang="en-US" sz="1800" dirty="0" smtClean="0"/>
              <a:t>,                                                           D. Costanzo, J. </a:t>
            </a:r>
            <a:r>
              <a:rPr lang="en-US" sz="1800" dirty="0" err="1" smtClean="0"/>
              <a:t>Vossebeld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050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Neutrinoless</a:t>
            </a:r>
            <a:r>
              <a:rPr lang="en-US" dirty="0" smtClean="0"/>
              <a:t> beta </a:t>
            </a:r>
            <a:r>
              <a:rPr lang="en-US" dirty="0" smtClean="0"/>
              <a:t>decay</a:t>
            </a:r>
          </a:p>
          <a:p>
            <a:pPr lvl="1"/>
            <a:r>
              <a:rPr lang="en-US" dirty="0" smtClean="0"/>
              <a:t>Insights on nature of neutrinos; sensitive to new physics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90279"/>
            <a:ext cx="6248400" cy="467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1342" y="914400"/>
            <a:ext cx="162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S. </a:t>
            </a:r>
            <a:r>
              <a:rPr lang="en-US" dirty="0" err="1" smtClean="0"/>
              <a:t>Peeters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169" y="3124200"/>
            <a:ext cx="25146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(UK document on future strategy being</a:t>
            </a:r>
          </a:p>
          <a:p>
            <a:pPr>
              <a:buNone/>
            </a:pPr>
            <a:r>
              <a:rPr lang="en-US" dirty="0"/>
              <a:t>s</a:t>
            </a:r>
            <a:r>
              <a:rPr lang="en-US" dirty="0" smtClean="0"/>
              <a:t>ubmitted to </a:t>
            </a:r>
            <a:r>
              <a:rPr lang="en-US" dirty="0" smtClean="0"/>
              <a:t>STFC)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C53A6A-F32C-AA44-98D7-15B3A5663F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7366000" cy="5515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685800"/>
            <a:ext cx="147989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Blake,</a:t>
            </a:r>
          </a:p>
          <a:p>
            <a:pPr>
              <a:buNone/>
            </a:pPr>
            <a:r>
              <a:rPr lang="en-US" dirty="0" smtClean="0"/>
              <a:t>J. Nowak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914400" y="2743200"/>
            <a:ext cx="71628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5800" y="5181600"/>
            <a:ext cx="7239000" cy="609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060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33CCFF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hlink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hlink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200376</TotalTime>
  <Words>1041</Words>
  <Application>Microsoft Macintosh PowerPoint</Application>
  <PresentationFormat>On-screen Show (4:3)</PresentationFormat>
  <Paragraphs>226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 Summary of the IPPP European Strategy Update Workshop IPPP 16-18 April 2018</vt:lpstr>
      <vt:lpstr>IPPP European Strategy workshop</vt:lpstr>
      <vt:lpstr>This talk</vt:lpstr>
      <vt:lpstr>Theory</vt:lpstr>
      <vt:lpstr>Theory</vt:lpstr>
      <vt:lpstr>Physics Beyond Colliders</vt:lpstr>
      <vt:lpstr>Technology</vt:lpstr>
      <vt:lpstr>Leptons</vt:lpstr>
      <vt:lpstr>Neutrinos</vt:lpstr>
      <vt:lpstr>Neutrinos</vt:lpstr>
      <vt:lpstr>        Muon Physics</vt:lpstr>
      <vt:lpstr>Quark Flavour</vt:lpstr>
      <vt:lpstr>Quark Flavour Anomalies</vt:lpstr>
      <vt:lpstr>Quark Flavour</vt:lpstr>
      <vt:lpstr>Higgs</vt:lpstr>
      <vt:lpstr>Higgs</vt:lpstr>
      <vt:lpstr>Exotics</vt:lpstr>
      <vt:lpstr>Exotics</vt:lpstr>
      <vt:lpstr>Exotics</vt:lpstr>
      <vt:lpstr>Standard Model/Top</vt:lpstr>
      <vt:lpstr>Dark Matter</vt:lpstr>
      <vt:lpstr>Dark Matter</vt:lpstr>
      <vt:lpstr>Astroparticle</vt:lpstr>
      <vt:lpstr>Astroparticle</vt:lpstr>
      <vt:lpstr>Open Questions (order not significant!)</vt:lpstr>
      <vt:lpstr>Open Questions</vt:lpstr>
      <vt:lpstr>Omissions</vt:lpstr>
      <vt:lpstr>Practical Suggestions</vt:lpstr>
      <vt:lpstr>Practical Suggestions</vt:lpstr>
      <vt:lpstr>Summary</vt:lpstr>
      <vt:lpstr>Technology: Accelerators</vt:lpstr>
      <vt:lpstr>Coupling projections FCChh/CLIC </vt:lpstr>
      <vt:lpstr>Technology: Accelerators</vt:lpstr>
      <vt:lpstr>Technology: Computing</vt:lpstr>
      <vt:lpstr>Technology: Silicon</vt:lpstr>
      <vt:lpstr>Higgs at LHeC</vt:lpstr>
      <vt:lpstr>Exotics</vt:lpstr>
      <vt:lpstr>Astroparticle/Gravitational Waves</vt:lpstr>
      <vt:lpstr>Gravitational Waves</vt:lpstr>
      <vt:lpstr>Gravitational Waves</vt:lpstr>
      <vt:lpstr>Astroparticle/Gravitational Waves</vt:lpstr>
      <vt:lpstr>Exotics</vt:lpstr>
      <vt:lpstr>Technology: Silicon</vt:lpstr>
      <vt:lpstr>Technology: Trigger/DAQ</vt:lpstr>
      <vt:lpstr>Technology: Computing</vt:lpstr>
      <vt:lpstr>Dark Matter</vt:lpstr>
    </vt:vector>
  </TitlesOfParts>
  <Company>The University of Arizona Physics Dept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Aspects of Jet Reconstruction in Collider Experiments </dc:title>
  <dc:creator>Peter Loch</dc:creator>
  <cp:lastModifiedBy>Sinead</cp:lastModifiedBy>
  <cp:revision>1359</cp:revision>
  <dcterms:created xsi:type="dcterms:W3CDTF">2007-09-23T23:21:23Z</dcterms:created>
  <dcterms:modified xsi:type="dcterms:W3CDTF">2018-07-16T09:37:42Z</dcterms:modified>
</cp:coreProperties>
</file>