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924" r:id="rId2"/>
    <p:sldMasterId id="2147483939" r:id="rId3"/>
  </p:sldMasterIdLst>
  <p:notesMasterIdLst>
    <p:notesMasterId r:id="rId17"/>
  </p:notesMasterIdLst>
  <p:sldIdLst>
    <p:sldId id="1312" r:id="rId4"/>
    <p:sldId id="1720" r:id="rId5"/>
    <p:sldId id="1718" r:id="rId6"/>
    <p:sldId id="1721" r:id="rId7"/>
    <p:sldId id="1727" r:id="rId8"/>
    <p:sldId id="1722" r:id="rId9"/>
    <p:sldId id="1723" r:id="rId10"/>
    <p:sldId id="1725" r:id="rId11"/>
    <p:sldId id="1724" r:id="rId12"/>
    <p:sldId id="1728" r:id="rId13"/>
    <p:sldId id="1729" r:id="rId14"/>
    <p:sldId id="1726" r:id="rId15"/>
    <p:sldId id="1730" r:id="rId16"/>
  </p:sldIdLst>
  <p:sldSz cx="9144000" cy="6858000" type="screen4x3"/>
  <p:notesSz cx="6858000" cy="9144000"/>
  <p:defaultTextStyle>
    <a:defPPr>
      <a:defRPr lang="en-GB"/>
    </a:defPPr>
    <a:lvl1pPr algn="ctr" rtl="0" fontAlgn="base">
      <a:spcBef>
        <a:spcPct val="0"/>
      </a:spcBef>
      <a:spcAft>
        <a:spcPct val="0"/>
      </a:spcAft>
      <a:defRPr sz="2800" kern="1200">
        <a:solidFill>
          <a:srgbClr val="66FFFF"/>
        </a:solidFill>
        <a:latin typeface="Times New Roman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800" kern="1200">
        <a:solidFill>
          <a:srgbClr val="66FFFF"/>
        </a:solidFill>
        <a:latin typeface="Times New Roman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800" kern="1200">
        <a:solidFill>
          <a:srgbClr val="66FFFF"/>
        </a:solidFill>
        <a:latin typeface="Times New Roman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800" kern="1200">
        <a:solidFill>
          <a:srgbClr val="66FFFF"/>
        </a:solidFill>
        <a:latin typeface="Times New Roman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800" kern="1200">
        <a:solidFill>
          <a:srgbClr val="66FFFF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rgbClr val="66FFFF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rgbClr val="66FFFF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rgbClr val="66FFFF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rgbClr val="66FFFF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36">
          <p15:clr>
            <a:srgbClr val="A4A3A4"/>
          </p15:clr>
        </p15:guide>
        <p15:guide id="2" orient="horz" pos="3216">
          <p15:clr>
            <a:srgbClr val="A4A3A4"/>
          </p15:clr>
        </p15:guide>
        <p15:guide id="3" pos="307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1407B9"/>
    <a:srgbClr val="71EBFB"/>
    <a:srgbClr val="79CDEF"/>
    <a:srgbClr val="FF0000"/>
    <a:srgbClr val="FB6BAC"/>
    <a:srgbClr val="FFFF00"/>
    <a:srgbClr val="000066"/>
    <a:srgbClr val="FF5050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06" autoAdjust="0"/>
    <p:restoredTop sz="94718" autoAdjust="0"/>
  </p:normalViewPr>
  <p:slideViewPr>
    <p:cSldViewPr>
      <p:cViewPr>
        <p:scale>
          <a:sx n="90" d="100"/>
          <a:sy n="90" d="100"/>
        </p:scale>
        <p:origin x="278" y="144"/>
      </p:cViewPr>
      <p:guideLst>
        <p:guide orient="horz" pos="3936"/>
        <p:guide orient="horz" pos="3216"/>
        <p:guide pos="30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47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AEDB8342-EA71-4196-8BF3-36841F4D8D4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97655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AF4277-930A-40CC-B380-096633335B00}" type="slidenum">
              <a:rPr lang="en-GB">
                <a:latin typeface="Times New Roman" charset="0"/>
              </a:rPr>
              <a:pPr/>
              <a:t>1</a:t>
            </a:fld>
            <a:endParaRPr lang="en-GB">
              <a:latin typeface="Times New Roman" charset="0"/>
            </a:endParaRPr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373978-7252-420E-8DF1-C6D69223AE6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F99B25-68B3-4A15-97FC-F5B5EA58D80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4E090A-C44C-4D09-BB9E-30475219CB4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ED8ABD-8626-4B72-964E-A04903D3F19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65855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BDF993-EA2C-4439-898C-D2F97F85E0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2879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42B01B-FDBD-4A62-B789-DDF6EF04320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57117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480093-3400-4888-8AFA-51B3083963E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02887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4798F7-77E9-4DB9-9E16-3FE80BD49EE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68015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6A47B9-8DFB-4994-B637-4F2FD702A53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10188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44DC5-65C4-4F30-B647-166C9DFE1E9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82479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BECC2A-1917-434C-822A-D5E5C273886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5577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D42781-7F9D-4C45-97C3-F1265EE0132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D67D0-90D3-4660-B248-567A51D7BF1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45783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2F1579-6791-4132-A60B-C0DCB20394F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8523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266A3B-CFC6-4E83-A285-DE8EA5618C3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8931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 1"/>
          <p:cNvSpPr>
            <a:spLocks noGrp="1"/>
          </p:cNvSpPr>
          <p:nvPr>
            <p:ph/>
          </p:nvPr>
        </p:nvSpPr>
        <p:spPr>
          <a:xfrm>
            <a:off x="457200" y="279400"/>
            <a:ext cx="8229600" cy="58166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2E2E48"/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2E2E48"/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>
          <a:xfrm>
            <a:off x="7239000" y="6669088"/>
            <a:ext cx="1905000" cy="188912"/>
          </a:xfrm>
        </p:spPr>
        <p:txBody>
          <a:bodyPr/>
          <a:lstStyle>
            <a:lvl1pPr>
              <a:defRPr/>
            </a:lvl1pPr>
          </a:lstStyle>
          <a:p>
            <a:fld id="{95DB60FD-A5C1-46DA-B97B-AD8107210022}" type="slidenum">
              <a:rPr lang="ja-JP" altLang="en-US">
                <a:solidFill>
                  <a:srgbClr val="2E2E48"/>
                </a:solidFill>
              </a:rPr>
              <a:pPr/>
              <a:t>‹#›</a:t>
            </a:fld>
            <a:endParaRPr lang="en-US" altLang="ja-JP">
              <a:solidFill>
                <a:srgbClr val="2E2E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9471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タイトルと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16FAC-DF2A-49F9-9B87-BCBF3AAC5BB8}" type="datetime1">
              <a:rPr lang="en-US" altLang="ja-JP" smtClean="0">
                <a:solidFill>
                  <a:prstClr val="black"/>
                </a:solidFill>
              </a:rPr>
              <a:pPr/>
              <a:t>7/15/2018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4C49B74-5DB2-4B03-B1D2-7F6A3C51C31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ICHEP2010  -- T.Nakaya (Kyoto) --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016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Jonathan Link</a:t>
            </a:r>
          </a:p>
        </p:txBody>
      </p:sp>
      <p:sp>
        <p:nvSpPr>
          <p:cNvPr id="2" name="AutoShape 2" descr="Virginia Tech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Virginia Tech log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Virginia Tech log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0" descr="Virginia Tech logo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2" descr="https://www.assets.cms.vt.edu/images/HorizontalStacked/HorizontalStacked_RGB_maroon.sv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14" descr="https://www.assets.cms.vt.edu/images/HorizontalStacked/HorizontalStacked_RGB_whiteorange.sv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16" descr="http://cnp.phys.vt.edu/internal/CNP_Logo.gif"/>
          <p:cNvSpPr>
            <a:spLocks noChangeAspect="1" noChangeArrowheads="1"/>
          </p:cNvSpPr>
          <p:nvPr/>
        </p:nvSpPr>
        <p:spPr bwMode="auto">
          <a:xfrm>
            <a:off x="155575" y="-137160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18" descr="http://cnp.phys.vt.edu/internal/CNP_Logo.gif"/>
          <p:cNvSpPr>
            <a:spLocks noChangeAspect="1" noChangeArrowheads="1"/>
          </p:cNvSpPr>
          <p:nvPr/>
        </p:nvSpPr>
        <p:spPr bwMode="auto">
          <a:xfrm>
            <a:off x="307975" y="-121920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6277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314" y="1"/>
            <a:ext cx="9147313" cy="6858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43200" y="6516688"/>
            <a:ext cx="3962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600" i="1">
                <a:solidFill>
                  <a:srgbClr val="EAEAE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Jonathan Link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692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314" y="1"/>
            <a:ext cx="9147313" cy="6858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43200" y="6516688"/>
            <a:ext cx="3962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600" i="1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Jonathan Link</a:t>
            </a:r>
          </a:p>
        </p:txBody>
      </p:sp>
    </p:spTree>
    <p:extLst>
      <p:ext uri="{BB962C8B-B14F-4D97-AF65-F5344CB8AC3E}">
        <p14:creationId xmlns:p14="http://schemas.microsoft.com/office/powerpoint/2010/main" val="442783587"/>
      </p:ext>
    </p:extLst>
  </p:cSld>
  <p:clrMapOvr>
    <a:masterClrMapping/>
  </p:clrMapOvr>
  <p:hf sldNum="0" hd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314" y="1"/>
            <a:ext cx="9147313" cy="6858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43200" y="6516688"/>
            <a:ext cx="3962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600" i="1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Jonathan Link</a:t>
            </a:r>
          </a:p>
        </p:txBody>
      </p:sp>
    </p:spTree>
    <p:extLst>
      <p:ext uri="{BB962C8B-B14F-4D97-AF65-F5344CB8AC3E}">
        <p14:creationId xmlns:p14="http://schemas.microsoft.com/office/powerpoint/2010/main" val="3826050234"/>
      </p:ext>
    </p:extLst>
  </p:cSld>
  <p:clrMapOvr>
    <a:masterClrMapping/>
  </p:clrMapOvr>
  <p:hf sldNum="0"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314" y="1"/>
            <a:ext cx="9147313" cy="6858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43200" y="6516688"/>
            <a:ext cx="3962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600" i="1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Jonathan Link</a:t>
            </a:r>
          </a:p>
        </p:txBody>
      </p:sp>
    </p:spTree>
    <p:extLst>
      <p:ext uri="{BB962C8B-B14F-4D97-AF65-F5344CB8AC3E}">
        <p14:creationId xmlns:p14="http://schemas.microsoft.com/office/powerpoint/2010/main" val="2066145114"/>
      </p:ext>
    </p:extLst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1C7E85-C2B9-4A53-A380-D4F3F9D3A20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314" y="1"/>
            <a:ext cx="9147313" cy="6858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43200" y="6516688"/>
            <a:ext cx="3962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600" i="1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Jonathan Link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4400" y="6096000"/>
            <a:ext cx="609600" cy="365125"/>
          </a:xfrm>
          <a:prstGeom prst="rect">
            <a:avLst/>
          </a:prstGeom>
        </p:spPr>
        <p:txBody>
          <a:bodyPr/>
          <a:lstStyle/>
          <a:p>
            <a:fld id="{DCA64992-74BB-40E7-8BBB-4D72BECC74A2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852632"/>
      </p:ext>
    </p:extLst>
  </p:cSld>
  <p:clrMapOvr>
    <a:masterClrMapping/>
  </p:clrMapOvr>
  <p:hf sldNum="0" hd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314" y="1"/>
            <a:ext cx="9147313" cy="6858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43200" y="6516688"/>
            <a:ext cx="3962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600" i="1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Jonathan Link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4400" y="6096000"/>
            <a:ext cx="609600" cy="365125"/>
          </a:xfrm>
          <a:prstGeom prst="rect">
            <a:avLst/>
          </a:prstGeom>
        </p:spPr>
        <p:txBody>
          <a:bodyPr/>
          <a:lstStyle/>
          <a:p>
            <a:fld id="{DCA64992-74BB-40E7-8BBB-4D72BECC74A2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992642"/>
      </p:ext>
    </p:extLst>
  </p:cSld>
  <p:clrMapOvr>
    <a:masterClrMapping/>
  </p:clrMapOvr>
  <p:hf sldNum="0"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314" y="1"/>
            <a:ext cx="9147313" cy="6858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43200" y="6516688"/>
            <a:ext cx="3962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600" i="1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Jonathan Link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4400" y="6096000"/>
            <a:ext cx="609600" cy="365125"/>
          </a:xfrm>
          <a:prstGeom prst="rect">
            <a:avLst/>
          </a:prstGeom>
        </p:spPr>
        <p:txBody>
          <a:bodyPr/>
          <a:lstStyle/>
          <a:p>
            <a:fld id="{DCA64992-74BB-40E7-8BBB-4D72BECC74A2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335182"/>
      </p:ext>
    </p:extLst>
  </p:cSld>
  <p:clrMapOvr>
    <a:masterClrMapping/>
  </p:clrMapOvr>
  <p:hf sldNum="0" hd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314" y="1"/>
            <a:ext cx="9147313" cy="6858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43200" y="6516688"/>
            <a:ext cx="3962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600" i="1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Jonathan Link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4400" y="6096000"/>
            <a:ext cx="609600" cy="365125"/>
          </a:xfrm>
          <a:prstGeom prst="rect">
            <a:avLst/>
          </a:prstGeom>
        </p:spPr>
        <p:txBody>
          <a:bodyPr/>
          <a:lstStyle/>
          <a:p>
            <a:fld id="{DCA64992-74BB-40E7-8BBB-4D72BECC74A2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837405"/>
      </p:ext>
    </p:extLst>
  </p:cSld>
  <p:clrMapOvr>
    <a:masterClrMapping/>
  </p:clrMapOvr>
  <p:hf sldNum="0" hd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314" y="1"/>
            <a:ext cx="9147313" cy="6858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43200" y="6516688"/>
            <a:ext cx="3962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600" i="1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Jonathan Link</a:t>
            </a:r>
          </a:p>
        </p:txBody>
      </p:sp>
    </p:spTree>
    <p:extLst>
      <p:ext uri="{BB962C8B-B14F-4D97-AF65-F5344CB8AC3E}">
        <p14:creationId xmlns:p14="http://schemas.microsoft.com/office/powerpoint/2010/main" val="4080760204"/>
      </p:ext>
    </p:extLst>
  </p:cSld>
  <p:clrMapOvr>
    <a:masterClrMapping/>
  </p:clrMapOvr>
  <p:hf sldNum="0"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314" y="1"/>
            <a:ext cx="9147313" cy="6858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43200" y="6516688"/>
            <a:ext cx="3962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600" i="1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Jonathan Link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4400" y="6096000"/>
            <a:ext cx="609600" cy="365125"/>
          </a:xfrm>
          <a:prstGeom prst="rect">
            <a:avLst/>
          </a:prstGeom>
        </p:spPr>
        <p:txBody>
          <a:bodyPr/>
          <a:lstStyle/>
          <a:p>
            <a:fld id="{DCA64992-74BB-40E7-8BBB-4D72BECC74A2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777688"/>
      </p:ext>
    </p:extLst>
  </p:cSld>
  <p:clrMapOvr>
    <a:masterClrMapping/>
  </p:clrMapOvr>
  <p:hf sldNum="0" hd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314" y="1"/>
            <a:ext cx="9147313" cy="6858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43200" y="6516688"/>
            <a:ext cx="3962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600" i="1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Jonathan Link</a:t>
            </a:r>
          </a:p>
        </p:txBody>
      </p:sp>
    </p:spTree>
    <p:extLst>
      <p:ext uri="{BB962C8B-B14F-4D97-AF65-F5344CB8AC3E}">
        <p14:creationId xmlns:p14="http://schemas.microsoft.com/office/powerpoint/2010/main" val="3722049366"/>
      </p:ext>
    </p:extLst>
  </p:cSld>
  <p:clrMapOvr>
    <a:masterClrMapping/>
  </p:clrMapOvr>
  <p:hf sldNum="0" hd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314" y="1"/>
            <a:ext cx="9147313" cy="6858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43200" y="6516688"/>
            <a:ext cx="3962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600" i="1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Jonathan Link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4400" y="6096000"/>
            <a:ext cx="609600" cy="365125"/>
          </a:xfrm>
          <a:prstGeom prst="rect">
            <a:avLst/>
          </a:prstGeom>
        </p:spPr>
        <p:txBody>
          <a:bodyPr/>
          <a:lstStyle/>
          <a:p>
            <a:fld id="{DCA64992-74BB-40E7-8BBB-4D72BECC74A2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728455"/>
      </p:ext>
    </p:extLst>
  </p:cSld>
  <p:clrMapOvr>
    <a:masterClrMapping/>
  </p:clrMapOvr>
  <p:hf sldNum="0" hd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314" y="1"/>
            <a:ext cx="9147313" cy="6858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43200" y="6516688"/>
            <a:ext cx="3962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600" i="1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Jonathan Link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4400" y="6096000"/>
            <a:ext cx="609600" cy="365125"/>
          </a:xfrm>
          <a:prstGeom prst="rect">
            <a:avLst/>
          </a:prstGeom>
        </p:spPr>
        <p:txBody>
          <a:bodyPr/>
          <a:lstStyle/>
          <a:p>
            <a:fld id="{DCA64992-74BB-40E7-8BBB-4D72BECC74A2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439552"/>
      </p:ext>
    </p:extLst>
  </p:cSld>
  <p:clrMapOvr>
    <a:masterClrMapping/>
  </p:clrMapOvr>
  <p:hf sldNum="0" hd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314" y="1"/>
            <a:ext cx="9147313" cy="6858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43200" y="6516688"/>
            <a:ext cx="3962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600" i="1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Jonathan Link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4400" y="6096000"/>
            <a:ext cx="609600" cy="365125"/>
          </a:xfrm>
          <a:prstGeom prst="rect">
            <a:avLst/>
          </a:prstGeom>
        </p:spPr>
        <p:txBody>
          <a:bodyPr/>
          <a:lstStyle/>
          <a:p>
            <a:fld id="{DCA64992-74BB-40E7-8BBB-4D72BECC74A2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292416"/>
      </p:ext>
    </p:extLst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35BB79-5BD8-4738-83FB-CFF9F18A77C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314" y="1"/>
            <a:ext cx="9147313" cy="6858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43200" y="6516688"/>
            <a:ext cx="3962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600" i="1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Jonathan Link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4400" y="6096000"/>
            <a:ext cx="609600" cy="365125"/>
          </a:xfrm>
          <a:prstGeom prst="rect">
            <a:avLst/>
          </a:prstGeom>
        </p:spPr>
        <p:txBody>
          <a:bodyPr/>
          <a:lstStyle/>
          <a:p>
            <a:fld id="{DCA64992-74BB-40E7-8BBB-4D72BECC74A2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883652"/>
      </p:ext>
    </p:extLst>
  </p:cSld>
  <p:clrMapOvr>
    <a:masterClrMapping/>
  </p:clrMapOvr>
  <p:hf sldNum="0" hd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314" y="1"/>
            <a:ext cx="9147313" cy="6858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43200" y="6516688"/>
            <a:ext cx="3962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600" i="1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Jonathan Link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4400" y="6096000"/>
            <a:ext cx="609600" cy="365125"/>
          </a:xfrm>
          <a:prstGeom prst="rect">
            <a:avLst/>
          </a:prstGeom>
        </p:spPr>
        <p:txBody>
          <a:bodyPr/>
          <a:lstStyle/>
          <a:p>
            <a:fld id="{DCA64992-74BB-40E7-8BBB-4D72BECC74A2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907430"/>
      </p:ext>
    </p:extLst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61CF5-381F-4865-A078-26C39F1C529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5F5279-19FD-4DD8-A958-827BB433C83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D8AEB3-B5D9-4C6D-8BBB-6251ACC6FFA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E54C8B-02DA-4AC8-B0F6-79894DD3B29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B86A48-744D-4C02-ADB1-32A4FC93072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image" Target="../media/image3.gif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05A6ABE3-C40B-428B-951E-3A0AF07B67B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9223" name="Picture 7" descr="galseq_D_063"/>
          <p:cNvPicPr>
            <a:picLocks noChangeAspect="1" noChangeArrowheads="1"/>
          </p:cNvPicPr>
          <p:nvPr userDrawn="1"/>
        </p:nvPicPr>
        <p:blipFill>
          <a:blip r:embed="rId13" cstate="print">
            <a:lum bright="-34000" contrast="-34000"/>
          </a:blip>
          <a:srcRect/>
          <a:stretch>
            <a:fillRect/>
          </a:stretch>
        </p:blipFill>
        <p:spPr bwMode="auto">
          <a:xfrm>
            <a:off x="-6350" y="-12700"/>
            <a:ext cx="920115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3" name="Text Box 9"/>
          <p:cNvSpPr txBox="1">
            <a:spLocks noChangeArrowheads="1"/>
          </p:cNvSpPr>
          <p:nvPr userDrawn="1"/>
        </p:nvSpPr>
        <p:spPr bwMode="auto">
          <a:xfrm>
            <a:off x="7842204" y="6516052"/>
            <a:ext cx="11817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800" dirty="0" smtClean="0">
                <a:solidFill>
                  <a:schemeClr val="hlink"/>
                </a:solidFill>
                <a:latin typeface="Haettenschweiler" pitchFamily="34" charset="0"/>
              </a:rPr>
              <a:t>Oxford</a:t>
            </a:r>
            <a:r>
              <a:rPr lang="en-GB" sz="1800" baseline="0" dirty="0" smtClean="0">
                <a:solidFill>
                  <a:schemeClr val="hlink"/>
                </a:solidFill>
                <a:latin typeface="Haettenschweiler" pitchFamily="34" charset="0"/>
              </a:rPr>
              <a:t> U.</a:t>
            </a:r>
            <a:r>
              <a:rPr lang="en-GB" sz="1800" dirty="0" smtClean="0">
                <a:solidFill>
                  <a:schemeClr val="hlink"/>
                </a:solidFill>
                <a:latin typeface="Haettenschweiler" pitchFamily="34" charset="0"/>
              </a:rPr>
              <a:t>/RAL</a:t>
            </a:r>
            <a:endParaRPr lang="en-GB" sz="1800" dirty="0">
              <a:solidFill>
                <a:schemeClr val="hlink"/>
              </a:solidFill>
              <a:latin typeface="Haettenschweiler" pitchFamily="34" charset="0"/>
            </a:endParaRPr>
          </a:p>
        </p:txBody>
      </p:sp>
      <p:sp>
        <p:nvSpPr>
          <p:cNvPr id="1034" name="Text Box 10"/>
          <p:cNvSpPr txBox="1">
            <a:spLocks noChangeArrowheads="1"/>
          </p:cNvSpPr>
          <p:nvPr userDrawn="1"/>
        </p:nvSpPr>
        <p:spPr bwMode="auto">
          <a:xfrm>
            <a:off x="7935913" y="6302648"/>
            <a:ext cx="10064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800" dirty="0">
                <a:solidFill>
                  <a:schemeClr val="hlink"/>
                </a:solidFill>
                <a:latin typeface="Haettenschweiler" pitchFamily="34" charset="0"/>
              </a:rPr>
              <a:t>Dave Wark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66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66FF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66FF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66FF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66FFFF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6FFFF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6FFFF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6FFFF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6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5517F119-1EAA-40AC-86B8-2BDA4F6F6AB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11271" name="Picture 7" descr="galseq_D_063"/>
          <p:cNvPicPr>
            <a:picLocks noChangeAspect="1" noChangeArrowheads="1"/>
          </p:cNvPicPr>
          <p:nvPr userDrawn="1"/>
        </p:nvPicPr>
        <p:blipFill>
          <a:blip r:embed="rId15" cstate="print">
            <a:lum bright="-34000" contrast="-34000"/>
          </a:blip>
          <a:srcRect/>
          <a:stretch>
            <a:fillRect/>
          </a:stretch>
        </p:blipFill>
        <p:spPr bwMode="auto">
          <a:xfrm>
            <a:off x="-6350" y="-12700"/>
            <a:ext cx="920115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9"/>
          <p:cNvSpPr txBox="1">
            <a:spLocks noChangeArrowheads="1"/>
          </p:cNvSpPr>
          <p:nvPr userDrawn="1"/>
        </p:nvSpPr>
        <p:spPr bwMode="auto">
          <a:xfrm>
            <a:off x="7994604" y="6638925"/>
            <a:ext cx="11817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800" dirty="0" smtClean="0">
                <a:solidFill>
                  <a:srgbClr val="CCCCFF"/>
                </a:solidFill>
                <a:latin typeface="Haettenschweiler" pitchFamily="34" charset="0"/>
              </a:rPr>
              <a:t>Oxford U./RAL</a:t>
            </a:r>
            <a:endParaRPr lang="en-GB" sz="1800" dirty="0">
              <a:solidFill>
                <a:srgbClr val="CCCCFF"/>
              </a:solidFill>
              <a:latin typeface="Haettenschweiler" pitchFamily="34" charset="0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 userDrawn="1"/>
        </p:nvSpPr>
        <p:spPr bwMode="auto">
          <a:xfrm>
            <a:off x="8088313" y="6424613"/>
            <a:ext cx="10064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800" dirty="0">
                <a:solidFill>
                  <a:srgbClr val="CCCCFF"/>
                </a:solidFill>
                <a:latin typeface="Haettenschweiler" pitchFamily="34" charset="0"/>
              </a:rPr>
              <a:t>Dave Wark </a:t>
            </a:r>
          </a:p>
        </p:txBody>
      </p:sp>
    </p:spTree>
    <p:extLst>
      <p:ext uri="{BB962C8B-B14F-4D97-AF65-F5344CB8AC3E}">
        <p14:creationId xmlns:p14="http://schemas.microsoft.com/office/powerpoint/2010/main" val="215295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  <p:sldLayoutId id="2147483937" r:id="rId12"/>
    <p:sldLayoutId id="2147483938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66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66FF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66FF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66FF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66FFFF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6FFFF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6FFFF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6FFFF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6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0" y="6485598"/>
            <a:ext cx="9144000" cy="392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43200" y="6516688"/>
            <a:ext cx="3962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600" i="1">
                <a:solidFill>
                  <a:srgbClr val="EAEAE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Jonathan Link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0" y="0"/>
            <a:ext cx="9144000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 descr="C:\Users\jmlink\Desktop\VT_Logo.gif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91" y="6478030"/>
            <a:ext cx="1620268" cy="398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089" y="6493690"/>
            <a:ext cx="1380541" cy="37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056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  <p:sldLayoutId id="2147483951" r:id="rId12"/>
    <p:sldLayoutId id="2147483952" r:id="rId13"/>
    <p:sldLayoutId id="2147483953" r:id="rId14"/>
    <p:sldLayoutId id="2147483954" r:id="rId15"/>
    <p:sldLayoutId id="2147483955" r:id="rId16"/>
    <p:sldLayoutId id="2147483956" r:id="rId17"/>
  </p:sldLayoutIdLst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thesummerlad.com/wp-content/uploads/2011/10/kyoto-fushimi-inari.jp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9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4692" name="Picture 4" descr="&quot;kyoto&quot;">
            <a:hlinkClick r:id="rId3" tooltip="kyoto-fushimi-inari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612576" y="0"/>
            <a:ext cx="10546542" cy="7013452"/>
          </a:xfrm>
          <a:prstGeom prst="rect">
            <a:avLst/>
          </a:prstGeom>
          <a:noFill/>
        </p:spPr>
      </p:pic>
      <p:sp>
        <p:nvSpPr>
          <p:cNvPr id="11" name="AutoShape 5"/>
          <p:cNvSpPr>
            <a:spLocks noChangeArrowheads="1"/>
          </p:cNvSpPr>
          <p:nvPr/>
        </p:nvSpPr>
        <p:spPr bwMode="auto">
          <a:xfrm>
            <a:off x="0" y="332656"/>
            <a:ext cx="11991012" cy="6529275"/>
          </a:xfrm>
          <a:prstGeom prst="roundRect">
            <a:avLst>
              <a:gd name="adj" fmla="val 60"/>
            </a:avLst>
          </a:prstGeom>
          <a:noFill/>
          <a:ln w="9360">
            <a:noFill/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66566" name="Text Box 6"/>
          <p:cNvSpPr txBox="1">
            <a:spLocks noChangeArrowheads="1"/>
          </p:cNvSpPr>
          <p:nvPr/>
        </p:nvSpPr>
        <p:spPr bwMode="auto">
          <a:xfrm>
            <a:off x="3157593" y="3212976"/>
            <a:ext cx="2585965" cy="1200329"/>
          </a:xfrm>
          <a:prstGeom prst="rect">
            <a:avLst/>
          </a:prstGeom>
          <a:solidFill>
            <a:srgbClr val="0000FF">
              <a:alpha val="50195"/>
            </a:srgbClr>
          </a:solidFill>
          <a:ln w="9525">
            <a:solidFill>
              <a:srgbClr val="00FF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 dirty="0" smtClean="0"/>
              <a:t>Dave Wark</a:t>
            </a:r>
          </a:p>
          <a:p>
            <a:r>
              <a:rPr lang="en-GB" sz="2400" b="1" dirty="0" smtClean="0"/>
              <a:t>Oxford University</a:t>
            </a:r>
            <a:endParaRPr lang="en-GB" sz="2400" b="1" dirty="0" smtClean="0"/>
          </a:p>
          <a:p>
            <a:r>
              <a:rPr lang="en-GB" sz="2400" b="1" dirty="0" smtClean="0"/>
              <a:t>July </a:t>
            </a:r>
            <a:r>
              <a:rPr lang="en-GB" sz="2400" b="1" dirty="0" smtClean="0"/>
              <a:t>16</a:t>
            </a:r>
            <a:r>
              <a:rPr lang="en-GB" sz="2400" b="1" baseline="30000" dirty="0" smtClean="0"/>
              <a:t>th</a:t>
            </a:r>
            <a:r>
              <a:rPr lang="en-GB" sz="2400" b="1" dirty="0" smtClean="0"/>
              <a:t>, 2018</a:t>
            </a:r>
            <a:endParaRPr lang="en-GB" sz="2400" b="1" dirty="0"/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889860" y="828001"/>
            <a:ext cx="7097199" cy="1569660"/>
          </a:xfrm>
          <a:prstGeom prst="rect">
            <a:avLst/>
          </a:prstGeom>
          <a:solidFill>
            <a:srgbClr val="0000FF">
              <a:alpha val="50195"/>
            </a:srgbClr>
          </a:solidFill>
          <a:ln w="9525">
            <a:solidFill>
              <a:srgbClr val="00FF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3200" b="1" dirty="0" smtClean="0"/>
              <a:t>Introduction to Discussion of the PPAP </a:t>
            </a:r>
            <a:endParaRPr lang="en-GB" sz="3200" b="1" dirty="0"/>
          </a:p>
          <a:p>
            <a:r>
              <a:rPr lang="en-GB" sz="3200" b="1" dirty="0" smtClean="0"/>
              <a:t>Input to the European Strategy – </a:t>
            </a:r>
          </a:p>
          <a:p>
            <a:r>
              <a:rPr lang="en-GB" sz="3200" b="1" dirty="0" smtClean="0"/>
              <a:t>Neutrinos and Non-Accelerator</a:t>
            </a:r>
            <a:endParaRPr lang="en-GB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99085" y="738267"/>
                <a:ext cx="8511540" cy="56047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3674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rPr>
                  <a:t>nuSTORM is a low-energy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A3674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rPr>
                  <a:t>muon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3674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rPr>
                  <a:t> storage ring that produces pure and well-characterized beams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A367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2A367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kumimoji="0" lang="el-GR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2A3674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ν</m:t>
                            </m:r>
                          </m:e>
                        </m:acc>
                      </m:e>
                      <m:sub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A3674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/>
                            <a:cs typeface="+mn-cs"/>
                          </a:rPr>
                          <m:t>𝜇</m:t>
                        </m:r>
                      </m:sub>
                    </m:sSub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3674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A367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l-GR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A3674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ν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A3674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𝑒</m:t>
                        </m:r>
                      </m:sub>
                    </m:sSub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3674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rPr>
                  <a:t> (or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A367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l-GR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A3674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ν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A3674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/>
                            <a:cs typeface="+mn-cs"/>
                          </a:rPr>
                          <m:t>𝜇</m:t>
                        </m:r>
                      </m:sub>
                    </m:sSub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3674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A367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2A367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kumimoji="0" lang="el-GR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2A3674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ν</m:t>
                            </m:r>
                          </m:e>
                        </m:acc>
                      </m:e>
                      <m:sub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A3674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/>
                            <a:cs typeface="+mn-cs"/>
                          </a:rPr>
                          <m:t>𝑒</m:t>
                        </m:r>
                      </m:sub>
                    </m:sSub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3674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rPr>
                  <a:t>).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8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A3674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8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A3674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A3674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A3674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8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A3674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8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66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0000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rPr>
                  <a:t>In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66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l-GR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66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ν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66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/>
                            <a:cs typeface="+mn-cs"/>
                          </a:rPr>
                          <m:t>𝜇</m:t>
                        </m:r>
                      </m:sub>
                    </m:sSub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0000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rPr>
                  <a:t> appearance channel, you’re looking for wrong sign muons, and that’s all you need to establish oscillations.  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3674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rPr>
                  <a:t>A magnetized detector, like Minos, separates oscillated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A367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l-GR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A3674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ν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A3674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/>
                            <a:cs typeface="+mn-cs"/>
                          </a:rPr>
                          <m:t>𝜇</m:t>
                        </m:r>
                      </m:sub>
                    </m:sSub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3674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rPr>
                  <a:t> from beam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A367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2A367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kumimoji="0" lang="el-GR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2A3674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ν</m:t>
                            </m:r>
                          </m:e>
                        </m:acc>
                      </m:e>
                      <m:sub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A3674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/>
                            <a:cs typeface="+mn-cs"/>
                          </a:rPr>
                          <m:t>𝜇</m:t>
                        </m:r>
                      </m:sub>
                    </m:sSub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3674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rPr>
                  <a:t>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A0000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rPr>
                  <a:t>The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8A0000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rPr>
                  <a:t>nuSTORM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A0000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rPr>
                  <a:t> project would also be a great “near detector” for DUNE, allowing the study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8A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l-GR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8A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ν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8A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𝑒</m:t>
                        </m:r>
                      </m:sub>
                    </m:sSub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A0000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rPr>
                  <a:t> pattern recognition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8A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l-GR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8A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ν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8A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𝑒</m:t>
                        </m:r>
                      </m:sub>
                    </m:sSub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A0000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rPr>
                  <a:t> cross section measurements.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085" y="738267"/>
                <a:ext cx="8511540" cy="5604739"/>
              </a:xfrm>
              <a:prstGeom prst="rect">
                <a:avLst/>
              </a:prstGeom>
              <a:blipFill>
                <a:blip r:embed="rId2"/>
                <a:stretch>
                  <a:fillRect l="-716" t="-543" r="-1433" b="-14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nuSTORM</a:t>
            </a:r>
            <a:r>
              <a:rPr lang="en-US" dirty="0"/>
              <a:t>: Muon Storage Ring Beam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735954" y="6553200"/>
            <a:ext cx="3962400" cy="304800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Jonathan Link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0" name="Footer Placeholder 2"/>
          <p:cNvSpPr txBox="1">
            <a:spLocks/>
          </p:cNvSpPr>
          <p:nvPr/>
        </p:nvSpPr>
        <p:spPr bwMode="auto">
          <a:xfrm>
            <a:off x="7313871" y="6516688"/>
            <a:ext cx="489789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914400" rtl="0" eaLnBrk="1" latinLnBrk="0" hangingPunct="1">
              <a:defRPr sz="1600" i="1" kern="1200">
                <a:solidFill>
                  <a:srgbClr val="EAEAE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11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ADEFD0-70F9-47C9-AA26-C1FFB0F9B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463" y="1944637"/>
            <a:ext cx="4649230" cy="19592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1344E5-251B-454C-A8F4-94E712935B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3840" y="3156785"/>
            <a:ext cx="4217760" cy="7183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2405FF-6DDB-4220-A40E-FC420394D8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2062" y="2983103"/>
            <a:ext cx="1203192" cy="5872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038225" y="1570029"/>
                <a:ext cx="4137564" cy="1040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A0000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rPr>
                  <a:t>Muon Appearance Signal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8A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l-GR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8A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ν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8A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sub>
                      </m:sSub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8A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→</m:t>
                      </m:r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8A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l-GR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8A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ν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8A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𝜇</m:t>
                          </m:r>
                        </m:sub>
                      </m:sSub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8A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C00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rPr>
                  <a:t>Golden Mode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225" y="1570029"/>
                <a:ext cx="4137564" cy="1040349"/>
              </a:xfrm>
              <a:prstGeom prst="rect">
                <a:avLst/>
              </a:prstGeom>
              <a:blipFill>
                <a:blip r:embed="rId6"/>
                <a:stretch>
                  <a:fillRect t="-3529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692BBA0E-98AD-4858-96C9-42327A8C6F71}"/>
              </a:ext>
            </a:extLst>
          </p:cNvPr>
          <p:cNvSpPr txBox="1"/>
          <p:nvPr/>
        </p:nvSpPr>
        <p:spPr>
          <a:xfrm>
            <a:off x="4821369" y="1890148"/>
            <a:ext cx="34183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2A367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CPT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A367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conjugate to LSND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2A3674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34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D0608-3055-47D9-AD04-C23EAEC8809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nuSTORM</a:t>
            </a:r>
            <a:r>
              <a:rPr lang="en-US" dirty="0"/>
              <a:t> at CERN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EC501A-5449-47DB-8813-257EB95A24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Jonathan Link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5F1D7C-B39B-4B1E-8716-9F7C133A6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14" y="1091016"/>
            <a:ext cx="9144000" cy="4845653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691680" y="836712"/>
            <a:ext cx="7313210" cy="1077214"/>
          </a:xfrm>
          <a:prstGeom prst="rect">
            <a:avLst/>
          </a:prstGeom>
          <a:solidFill>
            <a:srgbClr val="00009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3200">
                <a:solidFill>
                  <a:schemeClr val="tx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tx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tx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tx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tx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dirty="0" smtClean="0">
                <a:solidFill>
                  <a:srgbClr val="51F2FF"/>
                </a:solidFill>
              </a:rPr>
              <a:t>This strategy is the last chance to have this </a:t>
            </a:r>
          </a:p>
          <a:p>
            <a:pPr eaLnBrk="1" hangingPunct="1"/>
            <a:r>
              <a:rPr lang="en-GB" altLang="en-US" dirty="0" smtClean="0">
                <a:solidFill>
                  <a:srgbClr val="51F2FF"/>
                </a:solidFill>
              </a:rPr>
              <a:t>ready in time – the UK should take a view.</a:t>
            </a:r>
            <a:endParaRPr lang="en-GB" altLang="en-US" dirty="0">
              <a:solidFill>
                <a:srgbClr val="51F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995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306288"/>
            <a:ext cx="7772400" cy="1143000"/>
          </a:xfrm>
        </p:spPr>
        <p:txBody>
          <a:bodyPr/>
          <a:lstStyle/>
          <a:p>
            <a:r>
              <a:rPr lang="en-GB" sz="3200" dirty="0" smtClean="0"/>
              <a:t>High-E </a:t>
            </a:r>
            <a:r>
              <a:rPr lang="en-GB" sz="3200" dirty="0" smtClean="0">
                <a:latin typeface="Symbol" panose="05050102010706020507" pitchFamily="18" charset="2"/>
              </a:rPr>
              <a:t>n</a:t>
            </a:r>
            <a:r>
              <a:rPr lang="en-GB" sz="3200" dirty="0" smtClean="0"/>
              <a:t> astronomy(!)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538336"/>
            <a:ext cx="7772400" cy="4114800"/>
          </a:xfrm>
        </p:spPr>
        <p:txBody>
          <a:bodyPr/>
          <a:lstStyle/>
          <a:p>
            <a:r>
              <a:rPr lang="en-GB" sz="2800" dirty="0" err="1" smtClean="0"/>
              <a:t>IceCube</a:t>
            </a:r>
            <a:r>
              <a:rPr lang="en-GB" sz="2800" dirty="0" smtClean="0"/>
              <a:t> have now observed a high-E cosmic neutrino source (the poetically named blazar TXS 0506+056), confirmed in many wavebands.  </a:t>
            </a:r>
            <a:endParaRPr lang="en-GB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0365" y="2377353"/>
            <a:ext cx="2823635" cy="2204864"/>
          </a:xfrm>
          <a:prstGeom prst="rect">
            <a:avLst/>
          </a:prstGeom>
        </p:spPr>
      </p:pic>
      <p:pic>
        <p:nvPicPr>
          <p:cNvPr id="1026" name="Picture 2" descr="https://d2ufo47lrtsv5s.cloudfront.net/content/sci/361/6398/eaat1378/F2.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912261"/>
            <a:ext cx="6192688" cy="3135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539552" y="5039917"/>
            <a:ext cx="8496944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66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66FFFF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66FFFF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66FFFF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6FFFF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6FFFF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6FFFF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6FFFF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6FFFF"/>
                </a:solidFill>
                <a:latin typeface="+mn-lt"/>
              </a:defRPr>
            </a:lvl9pPr>
          </a:lstStyle>
          <a:p>
            <a:r>
              <a:rPr lang="en-GB" sz="2800" kern="0" dirty="0" smtClean="0"/>
              <a:t>This will make a big push for upgrades and new detectors – is the UK going to pass?  </a:t>
            </a:r>
          </a:p>
          <a:p>
            <a:r>
              <a:rPr lang="en-GB" sz="2800" kern="0" dirty="0" smtClean="0"/>
              <a:t>CERN could be a big help in professionalizing this activity.  </a:t>
            </a:r>
          </a:p>
          <a:p>
            <a:pPr marL="0" indent="0">
              <a:buNone/>
            </a:pPr>
            <a:endParaRPr lang="en-GB" sz="2800" kern="0" dirty="0" smtClean="0"/>
          </a:p>
        </p:txBody>
      </p:sp>
    </p:spTree>
    <p:extLst>
      <p:ext uri="{BB962C8B-B14F-4D97-AF65-F5344CB8AC3E}">
        <p14:creationId xmlns:p14="http://schemas.microsoft.com/office/powerpoint/2010/main" val="3993688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306288"/>
            <a:ext cx="7772400" cy="1143000"/>
          </a:xfrm>
        </p:spPr>
        <p:txBody>
          <a:bodyPr/>
          <a:lstStyle/>
          <a:p>
            <a:r>
              <a:rPr lang="en-GB" sz="3200" dirty="0" smtClean="0"/>
              <a:t>Other Non-Accelerator Physics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538336"/>
            <a:ext cx="7772400" cy="4114800"/>
          </a:xfrm>
        </p:spPr>
        <p:txBody>
          <a:bodyPr/>
          <a:lstStyle/>
          <a:p>
            <a:r>
              <a:rPr lang="en-GB" sz="2800" dirty="0" smtClean="0"/>
              <a:t>I may have forgotten something, but there is only one other area that seems to me to be possibly relevant to the CERN Strategy.</a:t>
            </a:r>
            <a:endParaRPr lang="en-GB" sz="2800" dirty="0" smtClean="0"/>
          </a:p>
          <a:p>
            <a:r>
              <a:rPr lang="en-GB" sz="2800" dirty="0" smtClean="0"/>
              <a:t>Dark Matter experiments are in a similar position to 0</a:t>
            </a:r>
            <a:r>
              <a:rPr lang="en-GB" sz="2800" dirty="0" smtClean="0">
                <a:latin typeface="Symbol" panose="05050102010706020507" pitchFamily="18" charset="2"/>
              </a:rPr>
              <a:t>nbb </a:t>
            </a:r>
            <a:r>
              <a:rPr lang="en-GB" sz="2800" dirty="0" smtClean="0"/>
              <a:t>decay experiments, in that many small experiments are coalescing into a few big ones.</a:t>
            </a:r>
          </a:p>
          <a:p>
            <a:r>
              <a:rPr lang="en-GB" sz="2800" dirty="0" smtClean="0"/>
              <a:t>The UK is heavily involved in LZ, but also thinking about the future, where the </a:t>
            </a:r>
            <a:r>
              <a:rPr lang="en-GB" sz="2800" dirty="0" err="1" smtClean="0"/>
              <a:t>ApP</a:t>
            </a:r>
            <a:r>
              <a:rPr lang="en-GB" sz="2800" dirty="0" err="1" smtClean="0"/>
              <a:t>EC</a:t>
            </a:r>
            <a:r>
              <a:rPr lang="en-GB" sz="2800" dirty="0" smtClean="0"/>
              <a:t> strategy calls for 50 ton </a:t>
            </a:r>
            <a:r>
              <a:rPr lang="en-GB" sz="2800" dirty="0" err="1" smtClean="0"/>
              <a:t>Xe</a:t>
            </a:r>
            <a:r>
              <a:rPr lang="en-GB" sz="2800" dirty="0" smtClean="0"/>
              <a:t> and 300 ton </a:t>
            </a:r>
            <a:r>
              <a:rPr lang="en-GB" sz="2800" dirty="0" err="1" smtClean="0"/>
              <a:t>Ar</a:t>
            </a:r>
            <a:r>
              <a:rPr lang="en-GB" sz="2800" dirty="0" smtClean="0"/>
              <a:t> detectors</a:t>
            </a:r>
            <a:r>
              <a:rPr lang="en-GB" sz="2800" dirty="0" smtClean="0"/>
              <a:t>.</a:t>
            </a:r>
          </a:p>
          <a:p>
            <a:r>
              <a:rPr lang="en-GB" sz="2800" dirty="0" smtClean="0"/>
              <a:t>We should push CERN to continue to coordinate with </a:t>
            </a:r>
            <a:r>
              <a:rPr lang="en-GB" sz="2800" dirty="0" err="1" smtClean="0"/>
              <a:t>ApPEC</a:t>
            </a:r>
            <a:r>
              <a:rPr lang="en-GB" sz="2800" dirty="0" smtClean="0"/>
              <a:t> to keep the European efforts coherent, and to coordinate with all our international partners as well.   </a:t>
            </a:r>
            <a:endParaRPr lang="en-GB" sz="2800" dirty="0" smtClean="0"/>
          </a:p>
        </p:txBody>
      </p:sp>
    </p:spTree>
    <p:extLst>
      <p:ext uri="{BB962C8B-B14F-4D97-AF65-F5344CB8AC3E}">
        <p14:creationId xmlns:p14="http://schemas.microsoft.com/office/powerpoint/2010/main" val="2093962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692696"/>
            <a:ext cx="7772400" cy="4114800"/>
          </a:xfrm>
        </p:spPr>
        <p:txBody>
          <a:bodyPr/>
          <a:lstStyle/>
          <a:p>
            <a:r>
              <a:rPr lang="en-GB" sz="2000" dirty="0"/>
              <a:t>The process by which the Member States of CERN come to a consensus about the major directions for particle physics over the coming ~5 years, and not just at CERN.</a:t>
            </a:r>
          </a:p>
          <a:p>
            <a:r>
              <a:rPr lang="en-GB" sz="2000" dirty="0"/>
              <a:t>While CERN can sometimes appear as a free agent, it is clear that the organization pays very careful attention to the Strategy and tries very hard to implement its recommendations.</a:t>
            </a:r>
          </a:p>
          <a:p>
            <a:r>
              <a:rPr lang="en-GB" sz="2000" dirty="0"/>
              <a:t>The latest update has begun, and will publish the new Strategy update in late spring 2020.</a:t>
            </a:r>
          </a:p>
          <a:p>
            <a:r>
              <a:rPr lang="en-GB" sz="2000" dirty="0"/>
              <a:t>At its Closed Session on 14 June 2018, the Council decided, by consensus, the venues for :</a:t>
            </a:r>
          </a:p>
          <a:p>
            <a:pPr lvl="1"/>
            <a:r>
              <a:rPr lang="en-GB" sz="2000" dirty="0"/>
              <a:t>The Open Symposium                   Granada, Spain (13-16 May 2019)</a:t>
            </a:r>
          </a:p>
          <a:p>
            <a:pPr lvl="1"/>
            <a:r>
              <a:rPr lang="en-GB" sz="2000" dirty="0"/>
              <a:t>The Strategy </a:t>
            </a:r>
            <a:r>
              <a:rPr lang="en-GB" sz="2000" dirty="0" err="1"/>
              <a:t>Dafting</a:t>
            </a:r>
            <a:r>
              <a:rPr lang="en-GB" sz="2000" dirty="0"/>
              <a:t> Session        Bad </a:t>
            </a:r>
            <a:r>
              <a:rPr lang="en-GB" sz="2000" dirty="0" err="1"/>
              <a:t>Honnef</a:t>
            </a:r>
            <a:r>
              <a:rPr lang="en-GB" sz="2000" dirty="0"/>
              <a:t>, Germany (20-24 January 2020)</a:t>
            </a:r>
          </a:p>
          <a:p>
            <a:r>
              <a:rPr lang="en-GB" sz="2000" dirty="0"/>
              <a:t>CERN has requested community input by December 18, 2018, and the PPAP will respond (and others will as well).</a:t>
            </a:r>
          </a:p>
          <a:p>
            <a:r>
              <a:rPr lang="en-GB" sz="2000" dirty="0"/>
              <a:t>What advice should the UK give in the areas of neutrino and non-accelerator physics?</a:t>
            </a:r>
            <a:endParaRPr lang="en-GB" sz="2000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616024" y="-162272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FF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FFFF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FFFF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FFFF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FFFF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6FFFF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6FFFF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6FFFF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6FFFF"/>
                </a:solidFill>
                <a:latin typeface="Times New Roman" pitchFamily="18" charset="0"/>
              </a:defRPr>
            </a:lvl9pPr>
          </a:lstStyle>
          <a:p>
            <a:r>
              <a:rPr lang="en-GB" sz="3200" kern="0" dirty="0" smtClean="0"/>
              <a:t>The CERN European Strategy</a:t>
            </a:r>
            <a:endParaRPr lang="en-GB" sz="3200" kern="0" dirty="0"/>
          </a:p>
        </p:txBody>
      </p:sp>
    </p:spTree>
    <p:extLst>
      <p:ext uri="{BB962C8B-B14F-4D97-AF65-F5344CB8AC3E}">
        <p14:creationId xmlns:p14="http://schemas.microsoft.com/office/powerpoint/2010/main" val="1880629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133872"/>
            <a:ext cx="3888432" cy="1143000"/>
          </a:xfrm>
        </p:spPr>
        <p:txBody>
          <a:bodyPr/>
          <a:lstStyle/>
          <a:p>
            <a:r>
              <a:rPr lang="en-GB" sz="3200" dirty="0" smtClean="0"/>
              <a:t>The European </a:t>
            </a:r>
            <a:br>
              <a:rPr lang="en-GB" sz="3200" dirty="0" smtClean="0"/>
            </a:br>
            <a:r>
              <a:rPr lang="en-GB" sz="3200" dirty="0" smtClean="0"/>
              <a:t>Long-Baseline</a:t>
            </a:r>
            <a:br>
              <a:rPr lang="en-GB" sz="3200" dirty="0" smtClean="0"/>
            </a:br>
            <a:r>
              <a:rPr lang="en-GB" sz="3200" dirty="0" smtClean="0"/>
              <a:t>Landscape </a:t>
            </a:r>
            <a:br>
              <a:rPr lang="en-GB" sz="3200" dirty="0" smtClean="0"/>
            </a:br>
            <a:r>
              <a:rPr lang="en-GB" sz="3200" dirty="0" smtClean="0"/>
              <a:t>in 2012 –</a:t>
            </a:r>
            <a:br>
              <a:rPr lang="en-GB" sz="3200" dirty="0" smtClean="0"/>
            </a:br>
            <a:r>
              <a:rPr lang="en-GB" sz="3200" dirty="0" smtClean="0"/>
              <a:t>Three options, each</a:t>
            </a:r>
            <a:br>
              <a:rPr lang="en-GB" sz="3200" dirty="0" smtClean="0"/>
            </a:br>
            <a:r>
              <a:rPr lang="en-GB" sz="3200" dirty="0" smtClean="0"/>
              <a:t>with strong supporters</a:t>
            </a:r>
            <a:endParaRPr lang="en-GB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4173"/>
            <a:ext cx="4632660" cy="34768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478299"/>
            <a:ext cx="4632833" cy="35411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512" y="3478299"/>
            <a:ext cx="4632660" cy="351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65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306288"/>
            <a:ext cx="7772400" cy="1143000"/>
          </a:xfrm>
        </p:spPr>
        <p:txBody>
          <a:bodyPr/>
          <a:lstStyle/>
          <a:p>
            <a:r>
              <a:rPr lang="en-GB" sz="2800" dirty="0" smtClean="0"/>
              <a:t>The </a:t>
            </a:r>
            <a:r>
              <a:rPr lang="en-GB" sz="2800" dirty="0" smtClean="0"/>
              <a:t>Outcome of the 2013 Strategy for Neutrinos. . .</a:t>
            </a:r>
            <a:r>
              <a:rPr lang="en-GB" sz="2800" dirty="0" smtClean="0"/>
              <a:t> 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538336"/>
            <a:ext cx="8188536" cy="4114800"/>
          </a:xfrm>
        </p:spPr>
        <p:txBody>
          <a:bodyPr/>
          <a:lstStyle/>
          <a:p>
            <a:r>
              <a:rPr lang="en-GB" sz="2400" dirty="0" smtClean="0"/>
              <a:t>While the European version, LBNO, was arguably the most capable for long-baseline physics, the discussion at </a:t>
            </a:r>
            <a:r>
              <a:rPr lang="en-GB" sz="2400" dirty="0" err="1" smtClean="0"/>
              <a:t>Erice</a:t>
            </a:r>
            <a:r>
              <a:rPr lang="en-GB" sz="2400" dirty="0" smtClean="0"/>
              <a:t> was very much along the lines that Europe can’t do everything.  </a:t>
            </a:r>
            <a:endParaRPr lang="en-GB" sz="2400" dirty="0" smtClean="0"/>
          </a:p>
          <a:p>
            <a:r>
              <a:rPr lang="en-GB" sz="2400" dirty="0" smtClean="0"/>
              <a:t>A compromise was reached:</a:t>
            </a:r>
          </a:p>
          <a:p>
            <a:endParaRPr lang="en-GB" sz="2400" dirty="0"/>
          </a:p>
          <a:p>
            <a:endParaRPr lang="en-GB" sz="2400" dirty="0" smtClean="0"/>
          </a:p>
          <a:p>
            <a:endParaRPr lang="en-GB" sz="2400" dirty="0"/>
          </a:p>
          <a:p>
            <a:r>
              <a:rPr lang="en-GB" sz="2400" dirty="0" smtClean="0"/>
              <a:t>This has led to the CERN Neutrino Platform and a very significant contribution of CERN/Europe to DUNE, as well as direct involvement of CERN in the T2K ND280M upgrades.</a:t>
            </a:r>
          </a:p>
          <a:p>
            <a:r>
              <a:rPr lang="en-GB" sz="2400" dirty="0" smtClean="0"/>
              <a:t>This has been to the great benefit of the UK programme.</a:t>
            </a:r>
          </a:p>
          <a:p>
            <a:r>
              <a:rPr lang="en-GB" sz="2400" dirty="0" smtClean="0"/>
              <a:t>These are long-term programmes, and I assume it would be non-controversial to say we support the continuation of this part of the strategy – but if so we need to say it, how we have benefitted and how we would continue to benefit.  </a:t>
            </a:r>
            <a:endParaRPr lang="en-GB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664" y="2143312"/>
            <a:ext cx="8604672" cy="128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02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306288"/>
            <a:ext cx="7772400" cy="1143000"/>
          </a:xfrm>
        </p:spPr>
        <p:txBody>
          <a:bodyPr/>
          <a:lstStyle/>
          <a:p>
            <a:r>
              <a:rPr lang="en-GB" sz="3200" dirty="0" smtClean="0"/>
              <a:t>The Neutrino Platform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538336"/>
            <a:ext cx="7772400" cy="4114800"/>
          </a:xfrm>
        </p:spPr>
        <p:txBody>
          <a:bodyPr/>
          <a:lstStyle/>
          <a:p>
            <a:r>
              <a:rPr lang="en-GB" sz="2800" dirty="0" smtClean="0"/>
              <a:t>The level of expenditure on the NP was not uniformly popular, so if we want it to continue, we should defend it.</a:t>
            </a:r>
          </a:p>
          <a:p>
            <a:r>
              <a:rPr lang="en-GB" sz="2800" dirty="0" smtClean="0"/>
              <a:t>However the NP will complete the programme we wanted for it during the strategy period.</a:t>
            </a:r>
          </a:p>
          <a:p>
            <a:r>
              <a:rPr lang="en-GB" sz="2800" dirty="0" smtClean="0"/>
              <a:t>If we have other things in mind for it, we should say.</a:t>
            </a:r>
          </a:p>
          <a:p>
            <a:r>
              <a:rPr lang="en-GB" sz="2800" dirty="0" smtClean="0"/>
              <a:t>Some possibilities will follow in this talk, but we should have a discussion and come up with a considered view.  </a:t>
            </a:r>
            <a:endParaRPr lang="en-GB" sz="2800" dirty="0" smtClean="0"/>
          </a:p>
        </p:txBody>
      </p:sp>
    </p:spTree>
    <p:extLst>
      <p:ext uri="{BB962C8B-B14F-4D97-AF65-F5344CB8AC3E}">
        <p14:creationId xmlns:p14="http://schemas.microsoft.com/office/powerpoint/2010/main" val="3906997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306288"/>
            <a:ext cx="7772400" cy="1143000"/>
          </a:xfrm>
        </p:spPr>
        <p:txBody>
          <a:bodyPr/>
          <a:lstStyle/>
          <a:p>
            <a:r>
              <a:rPr lang="en-GB" sz="3200" dirty="0" smtClean="0"/>
              <a:t>Other Neutrino Physics in the Strategy.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538336"/>
            <a:ext cx="7772400" cy="4114800"/>
          </a:xfrm>
        </p:spPr>
        <p:txBody>
          <a:bodyPr/>
          <a:lstStyle/>
          <a:p>
            <a:r>
              <a:rPr lang="en-GB" sz="2400" dirty="0" smtClean="0"/>
              <a:t>As a rule, things that can be done at the national level should be, and the CERN Strategy reserved for things that really require coordination at that level.</a:t>
            </a:r>
          </a:p>
          <a:p>
            <a:r>
              <a:rPr lang="en-GB" sz="2400" dirty="0" smtClean="0"/>
              <a:t>That being said, if you want CERN involvement in non-traditional activities you should get them into the strategy.</a:t>
            </a:r>
          </a:p>
          <a:p>
            <a:r>
              <a:rPr lang="en-GB" sz="2400" dirty="0" smtClean="0"/>
              <a:t>The CERN strategy is for particle physics, and some of these topics wander into </a:t>
            </a:r>
            <a:r>
              <a:rPr lang="en-GB" sz="2400" dirty="0" err="1" smtClean="0"/>
              <a:t>astroparticle</a:t>
            </a:r>
            <a:r>
              <a:rPr lang="en-GB" sz="2400" dirty="0" smtClean="0"/>
              <a:t> physics, which is the remit of </a:t>
            </a:r>
            <a:r>
              <a:rPr lang="en-GB" sz="2400" dirty="0" err="1" smtClean="0"/>
              <a:t>ApPEC</a:t>
            </a:r>
            <a:r>
              <a:rPr lang="en-GB" sz="2400" dirty="0" smtClean="0"/>
              <a:t>, which has its own strategy.  </a:t>
            </a:r>
          </a:p>
          <a:p>
            <a:r>
              <a:rPr lang="en-GB" sz="2400" dirty="0" smtClean="0"/>
              <a:t>Other neutrino areas that might be relevant:</a:t>
            </a:r>
          </a:p>
          <a:p>
            <a:pPr lvl="1"/>
            <a:r>
              <a:rPr lang="en-GB" sz="2000" dirty="0" smtClean="0"/>
              <a:t>0</a:t>
            </a:r>
            <a:r>
              <a:rPr lang="en-GB" sz="2000" dirty="0" smtClean="0">
                <a:latin typeface="Symbol" panose="05050102010706020507" pitchFamily="18" charset="2"/>
              </a:rPr>
              <a:t>nbb</a:t>
            </a:r>
            <a:r>
              <a:rPr lang="en-GB" sz="2000" dirty="0" smtClean="0"/>
              <a:t> decay experiments</a:t>
            </a:r>
          </a:p>
          <a:p>
            <a:pPr lvl="1"/>
            <a:r>
              <a:rPr lang="en-GB" sz="2000" dirty="0" smtClean="0"/>
              <a:t>Hadron production/neutrino interaction experiments</a:t>
            </a:r>
          </a:p>
          <a:p>
            <a:pPr lvl="1"/>
            <a:r>
              <a:rPr lang="en-GB" sz="2000" dirty="0" err="1" smtClean="0"/>
              <a:t>NuStorm</a:t>
            </a:r>
            <a:endParaRPr lang="en-GB" sz="2000" dirty="0" smtClean="0"/>
          </a:p>
          <a:p>
            <a:pPr lvl="1"/>
            <a:r>
              <a:rPr lang="en-GB" sz="2000" dirty="0" smtClean="0"/>
              <a:t>High-energy neutrino astronomy </a:t>
            </a:r>
          </a:p>
          <a:p>
            <a:pPr lvl="1"/>
            <a:r>
              <a:rPr lang="en-GB" sz="2000" dirty="0" err="1" smtClean="0"/>
              <a:t>Steriles</a:t>
            </a:r>
            <a:r>
              <a:rPr lang="en-GB" sz="2000" dirty="0" smtClean="0"/>
              <a:t>?</a:t>
            </a:r>
          </a:p>
          <a:p>
            <a:pPr lvl="1"/>
            <a:r>
              <a:rPr lang="en-GB" sz="2000" dirty="0" smtClean="0"/>
              <a:t>Absolute neutrino mass experiments?  Probably too small during the period of this strategy.  </a:t>
            </a:r>
            <a:endParaRPr lang="en-GB" sz="2000" dirty="0" smtClean="0"/>
          </a:p>
        </p:txBody>
      </p:sp>
    </p:spTree>
    <p:extLst>
      <p:ext uri="{BB962C8B-B14F-4D97-AF65-F5344CB8AC3E}">
        <p14:creationId xmlns:p14="http://schemas.microsoft.com/office/powerpoint/2010/main" val="28628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306288"/>
            <a:ext cx="7772400" cy="1143000"/>
          </a:xfrm>
        </p:spPr>
        <p:txBody>
          <a:bodyPr/>
          <a:lstStyle/>
          <a:p>
            <a:r>
              <a:rPr lang="en-GB" sz="3200" dirty="0"/>
              <a:t>0</a:t>
            </a:r>
            <a:r>
              <a:rPr lang="en-GB" sz="3200" dirty="0">
                <a:latin typeface="Symbol" panose="05050102010706020507" pitchFamily="18" charset="2"/>
              </a:rPr>
              <a:t>nbb</a:t>
            </a:r>
            <a:r>
              <a:rPr lang="en-GB" sz="3200" dirty="0"/>
              <a:t> decay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538336"/>
            <a:ext cx="7772400" cy="4114800"/>
          </a:xfrm>
        </p:spPr>
        <p:txBody>
          <a:bodyPr/>
          <a:lstStyle/>
          <a:p>
            <a:r>
              <a:rPr lang="en-GB" sz="2800" dirty="0" smtClean="0"/>
              <a:t>Experiments in this area with UK involvement will continue during the period of the strategy.</a:t>
            </a:r>
          </a:p>
          <a:p>
            <a:r>
              <a:rPr lang="en-GB" sz="2800" dirty="0" smtClean="0"/>
              <a:t>Two UK involvements currently (SNO+ and </a:t>
            </a:r>
            <a:r>
              <a:rPr lang="en-GB" sz="2800" dirty="0" err="1" smtClean="0"/>
              <a:t>SuperNEMO</a:t>
            </a:r>
            <a:r>
              <a:rPr lang="en-GB" sz="2800" dirty="0" smtClean="0"/>
              <a:t>), but others contemplated.</a:t>
            </a:r>
            <a:endParaRPr lang="en-GB" sz="2800" dirty="0" smtClean="0"/>
          </a:p>
          <a:p>
            <a:r>
              <a:rPr lang="en-GB" sz="2800" dirty="0" smtClean="0"/>
              <a:t>This is a no-lose area – either you find it, and then you need to measure it better and in more nuclei; or you don’t, and then you  have to keep looking.  </a:t>
            </a:r>
            <a:endParaRPr lang="en-GB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503" y="3861048"/>
            <a:ext cx="4071505" cy="26349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9395" y="3863050"/>
            <a:ext cx="3809069" cy="263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81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306288"/>
            <a:ext cx="7772400" cy="1143000"/>
          </a:xfrm>
        </p:spPr>
        <p:txBody>
          <a:bodyPr/>
          <a:lstStyle/>
          <a:p>
            <a:r>
              <a:rPr lang="en-GB" sz="3200" dirty="0"/>
              <a:t>0</a:t>
            </a:r>
            <a:r>
              <a:rPr lang="en-GB" sz="3200" dirty="0">
                <a:latin typeface="Symbol" panose="05050102010706020507" pitchFamily="18" charset="2"/>
              </a:rPr>
              <a:t>nbb</a:t>
            </a:r>
            <a:r>
              <a:rPr lang="en-GB" sz="3200" dirty="0"/>
              <a:t> decay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538336"/>
            <a:ext cx="7772400" cy="4114800"/>
          </a:xfrm>
        </p:spPr>
        <p:txBody>
          <a:bodyPr/>
          <a:lstStyle/>
          <a:p>
            <a:r>
              <a:rPr lang="en-GB" sz="2800" dirty="0" smtClean="0"/>
              <a:t>These experiments have traditionally been sub-strategy sized, but they are growing in size and shrinking in number.</a:t>
            </a:r>
            <a:endParaRPr lang="en-GB" sz="2800" dirty="0" smtClean="0"/>
          </a:p>
          <a:p>
            <a:r>
              <a:rPr lang="en-GB" sz="2800" dirty="0" smtClean="0"/>
              <a:t>As these are underground experiments they have been coordinated by </a:t>
            </a:r>
            <a:r>
              <a:rPr lang="en-GB" sz="2800" dirty="0" err="1" smtClean="0"/>
              <a:t>ApPEC</a:t>
            </a:r>
            <a:r>
              <a:rPr lang="en-GB" sz="2800" dirty="0" smtClean="0"/>
              <a:t>, but </a:t>
            </a:r>
            <a:r>
              <a:rPr lang="en-GB" sz="2800" dirty="0" err="1" smtClean="0"/>
              <a:t>ApPEC</a:t>
            </a:r>
            <a:r>
              <a:rPr lang="en-GB" sz="2800" dirty="0" smtClean="0"/>
              <a:t> is a talking shop and CERN builds stuff, so as these experiments get to ~0.1-1.0 B$, it would be useful to get CERN involved.  </a:t>
            </a:r>
            <a:endParaRPr lang="en-GB" sz="2800" dirty="0" smtClean="0"/>
          </a:p>
          <a:p>
            <a:r>
              <a:rPr lang="en-GB" sz="2800" dirty="0" smtClean="0"/>
              <a:t>Also requires coordination with the Americans, who are doing a down select, and this is DoE Nuclear Physics, who we don’t know as well, so getting a coordinated European position would be even more useful.  </a:t>
            </a:r>
            <a:endParaRPr lang="en-GB" sz="2800" dirty="0" smtClean="0"/>
          </a:p>
        </p:txBody>
      </p:sp>
    </p:spTree>
    <p:extLst>
      <p:ext uri="{BB962C8B-B14F-4D97-AF65-F5344CB8AC3E}">
        <p14:creationId xmlns:p14="http://schemas.microsoft.com/office/powerpoint/2010/main" val="89108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306288"/>
            <a:ext cx="7772400" cy="1143000"/>
          </a:xfrm>
        </p:spPr>
        <p:txBody>
          <a:bodyPr/>
          <a:lstStyle/>
          <a:p>
            <a:pPr lvl="1"/>
            <a:r>
              <a:rPr lang="en-GB" sz="2800" dirty="0"/>
              <a:t>Hadron production/neutrino interaction experiments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538336"/>
            <a:ext cx="8278688" cy="4114800"/>
          </a:xfrm>
        </p:spPr>
        <p:txBody>
          <a:bodyPr/>
          <a:lstStyle/>
          <a:p>
            <a:r>
              <a:rPr lang="en-GB" sz="2800" dirty="0" smtClean="0"/>
              <a:t>CERN involvement  in NA61 has been critical to advances in long-baseline sensitivity, so we must push strongly for continued/upgraded activities there.</a:t>
            </a:r>
          </a:p>
          <a:p>
            <a:r>
              <a:rPr lang="en-GB" sz="2800" dirty="0" smtClean="0"/>
              <a:t>Those who are most closely involved in trying to understand neutrino interactions have pushed for parallel experiments </a:t>
            </a:r>
            <a:r>
              <a:rPr lang="en-GB" sz="2800" dirty="0" smtClean="0"/>
              <a:t>to give detailed understanding of interaction modes and cross sections, but it is somewhat an orphaned activity (although CERN has become involved).</a:t>
            </a:r>
          </a:p>
          <a:p>
            <a:r>
              <a:rPr lang="en-GB" sz="2800" dirty="0" smtClean="0"/>
              <a:t>If the next generation neutrino oscillation experiments are going to reach their design sensitivities, this activity will (in my opinion) be critical – we should lobby for CERN to really take the lead in pushing this to production-scale experiments.  </a:t>
            </a:r>
            <a:endParaRPr lang="en-GB" sz="2800" dirty="0" smtClean="0"/>
          </a:p>
        </p:txBody>
      </p:sp>
    </p:spTree>
    <p:extLst>
      <p:ext uri="{BB962C8B-B14F-4D97-AF65-F5344CB8AC3E}">
        <p14:creationId xmlns:p14="http://schemas.microsoft.com/office/powerpoint/2010/main" val="1542575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44450" cap="flat" cmpd="sng" algn="ctr">
          <a:noFill/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rgbClr val="66FFFF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44450" cap="flat" cmpd="sng" algn="ctr">
          <a:noFill/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rgbClr val="66FFFF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dlw_zakopane_3">
  <a:themeElements>
    <a:clrScheme name="dlw_zakopane_3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lw_zakopane_3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44450" cap="flat" cmpd="sng" algn="ctr">
          <a:noFill/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rgbClr val="66FFFF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44450" cap="flat" cmpd="sng" algn="ctr">
          <a:noFill/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rgbClr val="66FFFF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lw_zakopane_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lw_zakopane_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lw_zakopane_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lw_zakopane_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lw_zakopane_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lw_zakopane_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lw_zakopane_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VT_Theme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75483</TotalTime>
  <Words>973</Words>
  <Application>Microsoft Office PowerPoint</Application>
  <PresentationFormat>On-screen Show (4:3)</PresentationFormat>
  <Paragraphs>84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MS PGothic</vt:lpstr>
      <vt:lpstr>Arial</vt:lpstr>
      <vt:lpstr>Cambria Math</vt:lpstr>
      <vt:lpstr>Haettenschweiler</vt:lpstr>
      <vt:lpstr>Symbol</vt:lpstr>
      <vt:lpstr>Times</vt:lpstr>
      <vt:lpstr>Times New Roman</vt:lpstr>
      <vt:lpstr>Default Design</vt:lpstr>
      <vt:lpstr>3_dlw_zakopane_3</vt:lpstr>
      <vt:lpstr>1_VT_Theme</vt:lpstr>
      <vt:lpstr>PowerPoint Presentation</vt:lpstr>
      <vt:lpstr>PowerPoint Presentation</vt:lpstr>
      <vt:lpstr>The European  Long-Baseline Landscape  in 2012 – Three options, each with strong supporters</vt:lpstr>
      <vt:lpstr>The Outcome of the 2013 Strategy for Neutrinos. . . </vt:lpstr>
      <vt:lpstr>The Neutrino Platform</vt:lpstr>
      <vt:lpstr>Other Neutrino Physics in the Strategy.</vt:lpstr>
      <vt:lpstr>0nbb decay</vt:lpstr>
      <vt:lpstr>0nbb decay</vt:lpstr>
      <vt:lpstr>Hadron production/neutrino interaction experiments</vt:lpstr>
      <vt:lpstr>nuSTORM: Muon Storage Ring Beam</vt:lpstr>
      <vt:lpstr>nuSTORM at CERN</vt:lpstr>
      <vt:lpstr>High-E n astronomy(!)</vt:lpstr>
      <vt:lpstr>Other Non-Accelerator Physics</vt:lpstr>
    </vt:vector>
  </TitlesOfParts>
  <Company>University of Sussex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Preferred Customer</dc:creator>
  <cp:lastModifiedBy>Wark, David (STFC,RAL,PPD)</cp:lastModifiedBy>
  <cp:revision>721</cp:revision>
  <dcterms:created xsi:type="dcterms:W3CDTF">2002-07-15T08:47:35Z</dcterms:created>
  <dcterms:modified xsi:type="dcterms:W3CDTF">2018-07-16T09:40:38Z</dcterms:modified>
</cp:coreProperties>
</file>