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4294" r:id="rId2"/>
  </p:sldMasterIdLst>
  <p:notesMasterIdLst>
    <p:notesMasterId r:id="rId8"/>
  </p:notesMasterIdLst>
  <p:handoutMasterIdLst>
    <p:handoutMasterId r:id="rId9"/>
  </p:handoutMasterIdLst>
  <p:sldIdLst>
    <p:sldId id="681" r:id="rId3"/>
    <p:sldId id="706" r:id="rId4"/>
    <p:sldId id="708" r:id="rId5"/>
    <p:sldId id="709" r:id="rId6"/>
    <p:sldId id="710" r:id="rId7"/>
  </p:sldIdLst>
  <p:sldSz cx="9906000" cy="6858000" type="A4"/>
  <p:notesSz cx="6811963" cy="9942513"/>
  <p:defaultTextStyle>
    <a:defPPr>
      <a:defRPr lang="en-GB"/>
    </a:defPPr>
    <a:lvl1pPr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4BFD"/>
    <a:srgbClr val="2D3EDB"/>
    <a:srgbClr val="374AFF"/>
    <a:srgbClr val="3345F0"/>
    <a:srgbClr val="DA35DA"/>
    <a:srgbClr val="900090"/>
    <a:srgbClr val="000000"/>
    <a:srgbClr val="2432FF"/>
    <a:srgbClr val="7DC0FF"/>
    <a:srgbClr val="96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9" autoAdjust="0"/>
    <p:restoredTop sz="94613" autoAdjust="0"/>
  </p:normalViewPr>
  <p:slideViewPr>
    <p:cSldViewPr snapToGrid="0">
      <p:cViewPr varScale="1">
        <p:scale>
          <a:sx n="119" d="100"/>
          <a:sy n="119" d="100"/>
        </p:scale>
        <p:origin x="1408" y="184"/>
      </p:cViewPr>
      <p:guideLst>
        <p:guide orient="horz" pos="2160"/>
        <p:guide pos="4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80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987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987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CED8CE8-5666-4A68-BC79-EDC1A4846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926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D8C3639-9B5A-4081-9F33-1411393B5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08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60400" y="1219200"/>
            <a:ext cx="85852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46300" y="3962400"/>
            <a:ext cx="70548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3638"/>
            <a:ext cx="31369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fld id="{ABB4307B-2207-4B2D-90A4-47AB59303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3CE3-3A05-4072-A449-BE19058D589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00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6030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6030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322B-613D-4081-BB9D-AE3F58A384D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754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E00E-A80D-4B23-8072-3D92E3F362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445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C56B6-F522-4591-94F9-84D79336782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76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F89E-0BE2-495A-9E38-4197A8BF54B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90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7FE50-AED6-432F-BD62-CF84A5455E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16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699E5-99F6-4573-95CA-C42AA72F0C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6532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D538-ECC4-4255-B313-CA133B5662D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1373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733800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4422-E2AC-4B24-89FF-B845C277C6D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006475"/>
            <a:ext cx="8915400" cy="53022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0477D-253E-4DEE-8978-08CE5641D5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6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394BFD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D2D7-83F5-4541-9D32-B2FDCDF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8949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noFill/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506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41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30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657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127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287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2512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588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612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6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D42A-E9B0-41D7-904F-8A3A594AA3D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8099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3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FBC05-92F9-41C4-BEE5-B9C42204204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43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C2823-2227-48E8-8AAF-B9E5DAD8605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468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75E5-16AB-4B64-B2C8-BEC48E990EE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26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95-A210-4BDF-AFA3-6114831AD80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63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091E-0219-4FFC-A49F-B2755FBD20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166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ADD7-C00C-4B8D-B1D5-510B741DDC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015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3717"/>
            <a:ext cx="8915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006475"/>
            <a:ext cx="89154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5400"/>
            <a:ext cx="2311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6818" y="6391275"/>
            <a:ext cx="3451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99213"/>
            <a:ext cx="231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C1306BD8-6677-446A-B6D7-F2DF376113C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flipV="1">
            <a:off x="410203" y="220876"/>
            <a:ext cx="8917947" cy="709958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6888" y="6327775"/>
            <a:ext cx="8915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75" r:id="rId4"/>
    <p:sldLayoutId id="2147484276" r:id="rId5"/>
    <p:sldLayoutId id="2147484277" r:id="rId6"/>
    <p:sldLayoutId id="2147484293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000" indent="-342900" algn="l" rtl="0" eaLnBrk="0" fontAlgn="base" hangingPunct="0">
        <a:spcBef>
          <a:spcPct val="20000"/>
        </a:spcBef>
        <a:spcAft>
          <a:spcPts val="120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ts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rgbClr val="FF0000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ts val="0"/>
        </a:spcAft>
        <a:buClr>
          <a:schemeClr val="accent1"/>
        </a:buClr>
        <a:buSzPct val="120000"/>
        <a:buFont typeface="Lucida Grande"/>
        <a:buChar char="-"/>
        <a:defRPr sz="2000">
          <a:solidFill>
            <a:srgbClr val="0000FF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ts val="1200"/>
        </a:spcAft>
        <a:buClr>
          <a:schemeClr val="accent2"/>
        </a:buClr>
        <a:buSzPct val="70000"/>
        <a:buFont typeface="Lucida Grande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prstGeom prst="rect">
            <a:avLst/>
          </a:prstGeom>
          <a:solidFill>
            <a:srgbClr val="52F8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b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t>20th September 2018</a:t>
            </a: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B1663B0-B5BC-B141-8B64-0D67B89A7D0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6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00117"/>
            <a:ext cx="8420100" cy="17557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Meeting on UK input to the European Strategy update 2018</a:t>
            </a:r>
          </a:p>
          <a:p>
            <a:endParaRPr lang="en-US" sz="2400" dirty="0"/>
          </a:p>
          <a:p>
            <a:r>
              <a:rPr lang="en-US" sz="1800" dirty="0"/>
              <a:t>C. H. Shepherd-Themistocleous (RAL)</a:t>
            </a:r>
          </a:p>
        </p:txBody>
      </p:sp>
    </p:spTree>
    <p:extLst>
      <p:ext uri="{BB962C8B-B14F-4D97-AF65-F5344CB8AC3E}">
        <p14:creationId xmlns:p14="http://schemas.microsoft.com/office/powerpoint/2010/main" val="408380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1ED7-26D3-E847-8815-4D321031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E7728-69B5-F54A-B6D5-A8F0504D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>
                <a:solidFill>
                  <a:srgbClr val="394BFD"/>
                </a:solidFill>
              </a:rPr>
              <a:t>To arrive at a set of points that the UK wishes to make in a submission to the Update of the European Strategy for Particle Physics.</a:t>
            </a:r>
          </a:p>
          <a:p>
            <a:r>
              <a:rPr lang="en-US" dirty="0">
                <a:solidFill>
                  <a:srgbClr val="394BFD"/>
                </a:solidFill>
              </a:rPr>
              <a:t>These points must have wide support within the community</a:t>
            </a:r>
          </a:p>
          <a:p>
            <a:r>
              <a:rPr lang="en-US" dirty="0">
                <a:solidFill>
                  <a:srgbClr val="394BFD"/>
                </a:solidFill>
              </a:rPr>
              <a:t>By the end of the two days we aim to have a complete set of points to make.</a:t>
            </a:r>
          </a:p>
          <a:p>
            <a:r>
              <a:rPr lang="en-US" dirty="0">
                <a:solidFill>
                  <a:srgbClr val="394BFD"/>
                </a:solidFill>
              </a:rPr>
              <a:t>Remember this is a European Strategy not just a CERN strategy.</a:t>
            </a:r>
          </a:p>
          <a:p>
            <a:r>
              <a:rPr lang="en-US" dirty="0">
                <a:solidFill>
                  <a:srgbClr val="394BFD"/>
                </a:solidFill>
              </a:rPr>
              <a:t>Starting point is the document circulated.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2406-65FA-D545-908F-80F613B9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D3F1F-FEC1-5347-BFD4-E4048EAE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BEF1-EA41-C948-BC69-96CF2105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713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BD2-804C-854B-9D31-8C6F03E6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7925-ED88-EA42-BCB5-626A1B7CF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few talks mostly discussion sessions</a:t>
            </a:r>
          </a:p>
          <a:p>
            <a:r>
              <a:rPr lang="en-US" dirty="0"/>
              <a:t>Thursday – Collider day </a:t>
            </a:r>
          </a:p>
          <a:p>
            <a:pPr lvl="1"/>
            <a:r>
              <a:rPr lang="en-US" dirty="0"/>
              <a:t>Input from </a:t>
            </a:r>
            <a:r>
              <a:rPr lang="en-GB" dirty="0"/>
              <a:t>Oliver </a:t>
            </a:r>
            <a:r>
              <a:rPr lang="en-GB" dirty="0" err="1"/>
              <a:t>Brunning</a:t>
            </a:r>
            <a:r>
              <a:rPr lang="en-GB" dirty="0"/>
              <a:t> on CERN collider options</a:t>
            </a:r>
          </a:p>
          <a:p>
            <a:pPr lvl="1"/>
            <a:r>
              <a:rPr lang="en-GB" dirty="0"/>
              <a:t>Overview of future colliders (except linear colliders) – Bill Murray</a:t>
            </a:r>
          </a:p>
          <a:p>
            <a:pPr lvl="1"/>
            <a:r>
              <a:rPr lang="en-GB" dirty="0"/>
              <a:t>Overview of Linear Colliders – Phil Burrows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Discussion time 3 hours (minus tea) </a:t>
            </a:r>
          </a:p>
          <a:p>
            <a:pPr lvl="2"/>
            <a:r>
              <a:rPr lang="en-GB" dirty="0"/>
              <a:t>Will include theory discussion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61EBF-C0AC-7446-B50F-93DE4F68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095F-F314-4242-9C30-FE4B41EF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BAE98-ADE8-B84A-9C74-FCDFB2C5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615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316F-C58E-FC40-8FFB-9083E221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08B3-150D-0E49-86F2-71D281E3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 </a:t>
            </a:r>
          </a:p>
          <a:p>
            <a:pPr lvl="1"/>
            <a:r>
              <a:rPr lang="en-US" dirty="0"/>
              <a:t>Two talks</a:t>
            </a:r>
          </a:p>
          <a:p>
            <a:pPr lvl="2"/>
            <a:r>
              <a:rPr lang="en-US" dirty="0"/>
              <a:t>Theoretical perspective on flavour anomalies</a:t>
            </a:r>
          </a:p>
          <a:p>
            <a:pPr lvl="2"/>
            <a:r>
              <a:rPr lang="en-US" dirty="0"/>
              <a:t>A overview of </a:t>
            </a:r>
            <a:r>
              <a:rPr lang="en-US"/>
              <a:t>the Physics Beyond </a:t>
            </a:r>
            <a:r>
              <a:rPr lang="en-US" dirty="0"/>
              <a:t>Collider process CERN is running.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Discussion sessions to cover all not covered on Thursday</a:t>
            </a:r>
          </a:p>
          <a:p>
            <a:pPr lvl="2"/>
            <a:r>
              <a:rPr lang="en-US" dirty="0"/>
              <a:t>Flavour physics</a:t>
            </a:r>
          </a:p>
          <a:p>
            <a:pPr lvl="2"/>
            <a:r>
              <a:rPr lang="en-US" dirty="0"/>
              <a:t>Neutrinos</a:t>
            </a:r>
          </a:p>
          <a:p>
            <a:pPr lvl="2"/>
            <a:r>
              <a:rPr lang="en-US" dirty="0"/>
              <a:t>Dark Matter</a:t>
            </a:r>
          </a:p>
          <a:p>
            <a:pPr lvl="2"/>
            <a:r>
              <a:rPr lang="en-US" dirty="0"/>
              <a:t>Detector R&amp;D – primarily how organized</a:t>
            </a:r>
          </a:p>
          <a:p>
            <a:pPr lvl="2"/>
            <a:endParaRPr lang="en-US" dirty="0"/>
          </a:p>
          <a:p>
            <a:pPr marL="671512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0E46F-BB87-E447-8558-D0B68B9C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EC35-1C8B-8B46-8D39-D83BB5F3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1C4F9-E52B-2742-A6F2-1D6BB47C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4043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C788-E272-FF41-9345-4AB56D18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C1DE-41AC-8345-85EC-720E5407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2D3EDB"/>
                </a:solidFill>
              </a:rPr>
              <a:t>Should we have one document from UK or one from each advisory panel? e.g. where do HI fit into picture</a:t>
            </a:r>
          </a:p>
          <a:p>
            <a:r>
              <a:rPr lang="en-US" dirty="0">
                <a:solidFill>
                  <a:srgbClr val="FF0000"/>
                </a:solidFill>
              </a:rPr>
              <a:t>Deadline for submission 18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December</a:t>
            </a:r>
          </a:p>
          <a:p>
            <a:r>
              <a:rPr lang="en-US" dirty="0">
                <a:solidFill>
                  <a:srgbClr val="2D3EDB"/>
                </a:solidFill>
              </a:rPr>
              <a:t>Maximum 10 pages </a:t>
            </a:r>
          </a:p>
          <a:p>
            <a:r>
              <a:rPr lang="en-US" dirty="0">
                <a:solidFill>
                  <a:srgbClr val="FF0000"/>
                </a:solidFill>
              </a:rPr>
              <a:t>Draft(s) will be circulated around community via heads of departments (i.e. emailed to </a:t>
            </a:r>
            <a:r>
              <a:rPr lang="en-US" dirty="0" err="1">
                <a:solidFill>
                  <a:srgbClr val="FF0000"/>
                </a:solidFill>
              </a:rPr>
              <a:t>HoDs</a:t>
            </a:r>
            <a:r>
              <a:rPr lang="en-US" dirty="0">
                <a:solidFill>
                  <a:srgbClr val="FF0000"/>
                </a:solidFill>
              </a:rPr>
              <a:t> not hi-phi)</a:t>
            </a:r>
          </a:p>
          <a:p>
            <a:r>
              <a:rPr lang="en-US" dirty="0">
                <a:solidFill>
                  <a:srgbClr val="2D3EDB"/>
                </a:solidFill>
              </a:rPr>
              <a:t>SB would like to see a draft to help them with their submission.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3C84-DC29-DC41-A80C-A91B559F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CC585-0468-7844-88EC-943DD7F4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20D80-8233-FC4D-8DC6-DF246787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24345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buNone/>
          <a:defRPr sz="18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63383</TotalTime>
  <Words>278</Words>
  <Application>Microsoft Macintosh PowerPoint</Application>
  <PresentationFormat>A4 Paper (210x297 mm)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Garamond</vt:lpstr>
      <vt:lpstr>Lucida Grande</vt:lpstr>
      <vt:lpstr>Times</vt:lpstr>
      <vt:lpstr>Times New Roman</vt:lpstr>
      <vt:lpstr>Wingdings</vt:lpstr>
      <vt:lpstr>Edge</vt:lpstr>
      <vt:lpstr>Office Theme</vt:lpstr>
      <vt:lpstr>Introduction</vt:lpstr>
      <vt:lpstr>Objective of meeting</vt:lpstr>
      <vt:lpstr>Meeting Organization</vt:lpstr>
      <vt:lpstr>Meeting Organization</vt:lpstr>
      <vt:lpstr>Document</vt:lpstr>
    </vt:vector>
  </TitlesOfParts>
  <Company>PPEP Group, RAL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Microsoft Office User</cp:lastModifiedBy>
  <cp:revision>1379</cp:revision>
  <cp:lastPrinted>2013-04-26T14:46:55Z</cp:lastPrinted>
  <dcterms:created xsi:type="dcterms:W3CDTF">2000-09-22T22:23:34Z</dcterms:created>
  <dcterms:modified xsi:type="dcterms:W3CDTF">2018-09-20T08:23:11Z</dcterms:modified>
</cp:coreProperties>
</file>