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4294" r:id="rId2"/>
  </p:sldMasterIdLst>
  <p:notesMasterIdLst>
    <p:notesMasterId r:id="rId13"/>
  </p:notesMasterIdLst>
  <p:handoutMasterIdLst>
    <p:handoutMasterId r:id="rId14"/>
  </p:handoutMasterIdLst>
  <p:sldIdLst>
    <p:sldId id="681" r:id="rId3"/>
    <p:sldId id="699" r:id="rId4"/>
    <p:sldId id="700" r:id="rId5"/>
    <p:sldId id="712" r:id="rId6"/>
    <p:sldId id="713" r:id="rId7"/>
    <p:sldId id="714" r:id="rId8"/>
    <p:sldId id="715" r:id="rId9"/>
    <p:sldId id="716" r:id="rId10"/>
    <p:sldId id="717" r:id="rId11"/>
    <p:sldId id="710" r:id="rId12"/>
  </p:sldIdLst>
  <p:sldSz cx="9906000" cy="6858000" type="A4"/>
  <p:notesSz cx="6811963" cy="9942513"/>
  <p:defaultTextStyle>
    <a:defPPr>
      <a:defRPr lang="en-GB"/>
    </a:defPPr>
    <a:lvl1pPr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74AFF"/>
    <a:srgbClr val="3345F0"/>
    <a:srgbClr val="900090"/>
    <a:srgbClr val="2D3EDB"/>
    <a:srgbClr val="394BFD"/>
    <a:srgbClr val="DA35DA"/>
    <a:srgbClr val="000000"/>
    <a:srgbClr val="2432FF"/>
    <a:srgbClr val="7DC0FF"/>
    <a:srgbClr val="96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94613" autoAdjust="0"/>
  </p:normalViewPr>
  <p:slideViewPr>
    <p:cSldViewPr snapToGrid="0">
      <p:cViewPr varScale="1">
        <p:scale>
          <a:sx n="119" d="100"/>
          <a:sy n="119" d="100"/>
        </p:scale>
        <p:origin x="1424" y="184"/>
      </p:cViewPr>
      <p:guideLst>
        <p:guide orient="horz" pos="2160"/>
        <p:guide pos="4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80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987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987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CED8CE8-5666-4A68-BC79-EDC1A4846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926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D8C3639-9B5A-4081-9F33-1411393B5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08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60400" y="1219200"/>
            <a:ext cx="85852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46300" y="3962400"/>
            <a:ext cx="70548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3638"/>
            <a:ext cx="31369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fld id="{ABB4307B-2207-4B2D-90A4-47AB59303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3CE3-3A05-4072-A449-BE19058D589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00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6030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6030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322B-613D-4081-BB9D-AE3F58A384D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754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E00E-A80D-4B23-8072-3D92E3F362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445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C56B6-F522-4591-94F9-84D79336782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76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F89E-0BE2-495A-9E38-4197A8BF54B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90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7FE50-AED6-432F-BD62-CF84A5455E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16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699E5-99F6-4573-95CA-C42AA72F0C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6532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D538-ECC4-4255-B313-CA133B5662D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1373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733800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4422-E2AC-4B24-89FF-B845C277C6D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006475"/>
            <a:ext cx="8915400" cy="53022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0477D-253E-4DEE-8978-08CE5641D5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6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394BFD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D2D7-83F5-4541-9D32-B2FDCDF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8949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noFill/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506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41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30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657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127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287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2512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588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612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6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D42A-E9B0-41D7-904F-8A3A594AA3D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8099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20th September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3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FBC05-92F9-41C4-BEE5-B9C42204204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43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C2823-2227-48E8-8AAF-B9E5DAD8605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468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75E5-16AB-4B64-B2C8-BEC48E990EE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26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95-A210-4BDF-AFA3-6114831AD80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63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091E-0219-4FFC-A49F-B2755FBD20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166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ADD7-C00C-4B8D-B1D5-510B741DDC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015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3717"/>
            <a:ext cx="8915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006475"/>
            <a:ext cx="89154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5400"/>
            <a:ext cx="2311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6818" y="6391275"/>
            <a:ext cx="3451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99213"/>
            <a:ext cx="231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C1306BD8-6677-446A-B6D7-F2DF376113C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flipV="1">
            <a:off x="410203" y="220876"/>
            <a:ext cx="8917947" cy="709958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6888" y="6327775"/>
            <a:ext cx="8915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75" r:id="rId4"/>
    <p:sldLayoutId id="2147484276" r:id="rId5"/>
    <p:sldLayoutId id="2147484277" r:id="rId6"/>
    <p:sldLayoutId id="2147484293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000" indent="-342900" algn="l" rtl="0" eaLnBrk="0" fontAlgn="base" hangingPunct="0">
        <a:spcBef>
          <a:spcPct val="20000"/>
        </a:spcBef>
        <a:spcAft>
          <a:spcPts val="120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ts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rgbClr val="FF0000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ts val="0"/>
        </a:spcAft>
        <a:buClr>
          <a:schemeClr val="accent1"/>
        </a:buClr>
        <a:buSzPct val="120000"/>
        <a:buFont typeface="Lucida Grande"/>
        <a:buChar char="-"/>
        <a:defRPr sz="2000">
          <a:solidFill>
            <a:srgbClr val="0000FF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ts val="1200"/>
        </a:spcAft>
        <a:buClr>
          <a:schemeClr val="accent2"/>
        </a:buClr>
        <a:buSzPct val="70000"/>
        <a:buFont typeface="Lucida Grande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prstGeom prst="rect">
            <a:avLst/>
          </a:prstGeom>
          <a:solidFill>
            <a:srgbClr val="52F8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b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t>20th September 2018</a:t>
            </a: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B1663B0-B5BC-B141-8B64-0D67B89A7D0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6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00117"/>
            <a:ext cx="8420100" cy="17557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Input to European Strategy </a:t>
            </a:r>
            <a:br>
              <a:rPr lang="en-US" dirty="0">
                <a:solidFill>
                  <a:srgbClr val="3366FF"/>
                </a:solidFill>
              </a:rPr>
            </a:br>
            <a:r>
              <a:rPr lang="en-US" dirty="0">
                <a:solidFill>
                  <a:srgbClr val="3366FF"/>
                </a:solidFill>
              </a:rPr>
              <a:t>Colliders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Discussion Session</a:t>
            </a:r>
          </a:p>
        </p:txBody>
      </p:sp>
    </p:spTree>
    <p:extLst>
      <p:ext uri="{BB962C8B-B14F-4D97-AF65-F5344CB8AC3E}">
        <p14:creationId xmlns:p14="http://schemas.microsoft.com/office/powerpoint/2010/main" val="408380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D1C1-4C51-6C47-92A3-29386042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 document submitted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082C-02E0-874B-B199-40A4ECB3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2D3EDB"/>
                </a:solidFill>
              </a:rPr>
              <a:t>Recommendations: </a:t>
            </a:r>
          </a:p>
          <a:p>
            <a:r>
              <a:rPr lang="en-GB" sz="1800" dirty="0">
                <a:solidFill>
                  <a:srgbClr val="2D3EDB"/>
                </a:solidFill>
              </a:rPr>
              <a:t>The highest priority is to capitalise on the investment made in the LHC by exploiting the scientific capabilities of the GPDs with LHC operations at up to 14 </a:t>
            </a:r>
            <a:r>
              <a:rPr lang="en-GB" sz="1800" dirty="0" err="1">
                <a:solidFill>
                  <a:srgbClr val="2D3EDB"/>
                </a:solidFill>
              </a:rPr>
              <a:t>TeV</a:t>
            </a:r>
            <a:r>
              <a:rPr lang="en-GB" sz="1800" dirty="0">
                <a:solidFill>
                  <a:srgbClr val="2D3EDB"/>
                </a:solidFill>
              </a:rPr>
              <a:t> collision energy. Investment should be made in accelerator and GPD 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upgrades</a:t>
            </a:r>
            <a:r>
              <a:rPr lang="en-GB" sz="1800" dirty="0">
                <a:solidFill>
                  <a:srgbClr val="2D3EDB"/>
                </a:solidFill>
              </a:rPr>
              <a:t> to enable exploitation of the full potential of the LHC.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Investment should continue to be made in the Grid computing facilities, physics modelling and simulations needed to support the greatly increasing data storage, handling, processing and analysis requirements.</a:t>
            </a:r>
          </a:p>
          <a:p>
            <a:r>
              <a:rPr lang="en-GB" sz="1800" dirty="0">
                <a:solidFill>
                  <a:srgbClr val="2D3EDB"/>
                </a:solidFill>
              </a:rPr>
              <a:t>The options for next-generation collider facilities should be thoroughly reviewed in light of LHC results, and their pursuit coordinated globally. 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 timely decision should be taken on optimal next-generation collider facilities for exploitation of LHC discoveries. Europe should develop a coherent strategy to either host the next-generation facility or to participate in a facility built elsewhere.</a:t>
            </a:r>
          </a:p>
          <a:p>
            <a:r>
              <a:rPr lang="en-GB" sz="1800" dirty="0">
                <a:solidFill>
                  <a:srgbClr val="2D3EDB"/>
                </a:solidFill>
              </a:rPr>
              <a:t>Europe should invest in the accelerator and detector technology developments needed to realise these facilities. </a:t>
            </a:r>
          </a:p>
          <a:p>
            <a:endParaRPr lang="en-GB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1C613-355C-DB45-B2CD-BCB32E6F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57B0F-AEF6-224C-9C6F-5FAC340A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04C15-C6B7-6C46-B8F2-2560B3FE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309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717E-67BD-CD43-94DE-5DE5ED1F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large collider?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14997-4191-214B-831C-66F204F5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LHC → HL-LHC → ??</a:t>
            </a:r>
          </a:p>
          <a:p>
            <a:r>
              <a:rPr lang="en-US" dirty="0"/>
              <a:t>Do we want to back a next large scale collider project?</a:t>
            </a:r>
          </a:p>
          <a:p>
            <a:pPr>
              <a:spcAft>
                <a:spcPts val="600"/>
              </a:spcAft>
            </a:pPr>
            <a:r>
              <a:rPr lang="en-US" dirty="0"/>
              <a:t>Do we want to back </a:t>
            </a:r>
          </a:p>
          <a:p>
            <a:pPr lvl="1"/>
            <a:r>
              <a:rPr lang="en-US" dirty="0"/>
              <a:t>one project</a:t>
            </a:r>
          </a:p>
          <a:p>
            <a:pPr lvl="1"/>
            <a:r>
              <a:rPr lang="en-US" dirty="0"/>
              <a:t>a sequence of projects</a:t>
            </a:r>
          </a:p>
          <a:p>
            <a:pPr lvl="1"/>
            <a:r>
              <a:rPr lang="en-US" dirty="0"/>
              <a:t>be non committal leave options open</a:t>
            </a:r>
          </a:p>
          <a:p>
            <a:pPr lvl="2"/>
            <a:r>
              <a:rPr lang="en-US" dirty="0"/>
              <a:t>Possibly define decision making process to occur during the next few years</a:t>
            </a:r>
          </a:p>
          <a:p>
            <a:pPr>
              <a:spcAft>
                <a:spcPts val="600"/>
              </a:spcAft>
            </a:pPr>
            <a:r>
              <a:rPr lang="en-US" dirty="0"/>
              <a:t>What do we want at CERN? </a:t>
            </a:r>
          </a:p>
          <a:p>
            <a:pPr lvl="1"/>
            <a:r>
              <a:rPr lang="en-US" dirty="0"/>
              <a:t>Focus on one future option?</a:t>
            </a:r>
          </a:p>
          <a:p>
            <a:pPr lvl="1"/>
            <a:r>
              <a:rPr lang="en-US" dirty="0"/>
              <a:t>Continue with CLIC? R&amp;D sequence ? </a:t>
            </a:r>
          </a:p>
          <a:p>
            <a:pPr lvl="1"/>
            <a:r>
              <a:rPr lang="en-US" dirty="0"/>
              <a:t>??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BFB95-0284-4B42-AE89-FE4286C7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DD73B-2144-7345-A814-2EA8D348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5B31-836C-A34E-9429-F723214A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8078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BDBD-B83D-6C44-A828-698C02C3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9560-4F41-824A-849E-8A039A5B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have to choose a top priority?</a:t>
            </a:r>
          </a:p>
          <a:p>
            <a:pPr lvl="1"/>
            <a:r>
              <a:rPr lang="en-US" dirty="0"/>
              <a:t>If so what should Particle Physics Flagship be?</a:t>
            </a:r>
          </a:p>
          <a:p>
            <a:pPr lvl="1"/>
            <a:r>
              <a:rPr lang="en-US" dirty="0"/>
              <a:t>At CERN what project?</a:t>
            </a:r>
          </a:p>
          <a:p>
            <a:pPr lvl="1"/>
            <a:r>
              <a:rPr lang="en-US" dirty="0"/>
              <a:t>Not at CERN then where? </a:t>
            </a:r>
          </a:p>
          <a:p>
            <a:pPr lvl="2"/>
            <a:r>
              <a:rPr lang="en-US" dirty="0"/>
              <a:t>What does this mean for CERN? </a:t>
            </a:r>
          </a:p>
          <a:p>
            <a:pPr lvl="2"/>
            <a:endParaRPr lang="en-US" dirty="0"/>
          </a:p>
          <a:p>
            <a:r>
              <a:rPr lang="en-US" dirty="0"/>
              <a:t>What we do in the next few (~6-7) will set scene for next big project. </a:t>
            </a:r>
          </a:p>
          <a:p>
            <a:r>
              <a:rPr lang="en-US" dirty="0"/>
              <a:t>2013 output document</a:t>
            </a:r>
          </a:p>
          <a:p>
            <a:pPr lvl="1"/>
            <a:r>
              <a:rPr lang="en-US" dirty="0"/>
              <a:t>(d) </a:t>
            </a:r>
            <a:r>
              <a:rPr lang="en-GB" i="1" dirty="0"/>
              <a:t>To stay at the forefront of particle physics, Europe needs to be </a:t>
            </a:r>
            <a:r>
              <a:rPr lang="en-GB" i="1" dirty="0">
                <a:solidFill>
                  <a:srgbClr val="FF0000"/>
                </a:solidFill>
              </a:rPr>
              <a:t>in a position to propose an ambitious post-LHC accelerator project at CERN </a:t>
            </a:r>
            <a:r>
              <a:rPr lang="en-GB" i="1" dirty="0"/>
              <a:t>by the time of the next Strategy update, when physics results from the LHC running at 14 </a:t>
            </a:r>
            <a:r>
              <a:rPr lang="en-GB" i="1" dirty="0" err="1"/>
              <a:t>TeV</a:t>
            </a:r>
            <a:r>
              <a:rPr lang="en-GB" i="1" dirty="0"/>
              <a:t> will be available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FA833-9A20-294C-8065-12EE3135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55FEE-9D5F-A44F-82F0-21A62260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F8A99-C8C7-364B-8444-7F92CC30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609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1AAE-B3D6-5B47-ADEF-20879432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2396-ECBE-1A4A-8779-ED1C2BED6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Chinese option if </a:t>
            </a:r>
            <a:r>
              <a:rPr lang="en-US" dirty="0" err="1"/>
              <a:t>CepC</a:t>
            </a:r>
            <a:r>
              <a:rPr lang="en-US" dirty="0"/>
              <a:t> (and beyond) looks plausible. What should the UK reaction/position be? </a:t>
            </a:r>
          </a:p>
          <a:p>
            <a:r>
              <a:rPr lang="en-US" dirty="0"/>
              <a:t>HK has been approved. What does this mean for a Japanese ILC option?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E57B5-8E2F-D94E-9A4B-19DFF11E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E6CF1-AC94-2C4E-B338-041A063E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33E6D-4407-7B41-A943-27EC69FC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09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80B5-7DF8-864D-8065-302DD155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from document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AA22-8C58-734A-BE78-57D5F67E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6300" lvl="0" indent="-457200">
              <a:buClr>
                <a:schemeClr val="tx1"/>
              </a:buClr>
              <a:buSzPct val="100000"/>
              <a:buFont typeface="+mj-lt"/>
              <a:buAutoNum type="arabicParenR"/>
            </a:pPr>
            <a:endParaRPr lang="en-GB" dirty="0">
              <a:solidFill>
                <a:srgbClr val="2D3EDB"/>
              </a:solidFill>
            </a:endParaRPr>
          </a:p>
          <a:p>
            <a:pPr marL="456300" lvl="0" indent="-45720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GB" dirty="0">
                <a:solidFill>
                  <a:srgbClr val="2D3EDB"/>
                </a:solidFill>
              </a:rPr>
              <a:t>Completion of the LHC and HL-LHC programme is the UK’s highest priority. </a:t>
            </a:r>
          </a:p>
          <a:p>
            <a:pPr marL="456300" lvl="0" indent="-45720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</a:rPr>
              <a:t>UK supports a collider approach to HEP. </a:t>
            </a:r>
          </a:p>
          <a:p>
            <a:pPr marL="456300" lvl="0" indent="-45720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GB" dirty="0">
                <a:solidFill>
                  <a:srgbClr val="2D3EDB"/>
                </a:solidFill>
              </a:rPr>
              <a:t>CERN should conduct R&amp;D to enable it to follow the HL-LHC programme with a next collider programme. </a:t>
            </a:r>
          </a:p>
          <a:p>
            <a:pPr marL="456300" lvl="0" indent="-45720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</a:rPr>
              <a:t>In order to follow the HL-LHC with a next collider in a timely fashion the UK believes that relevant R&amp;D at CERN should focus on one objective and by 2020 this objective should be identified.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14C3F-0B29-9941-9A5C-ADE1BA86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6EC8F-A240-8045-B91D-516F6544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47DA4-C4DF-8847-81CA-098CB1E8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764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9482-19D5-DF40-B727-EC9BE331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from document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ECA7-5FBC-C143-8B22-00A016CB2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 is the UK position on the ILC? </a:t>
            </a:r>
          </a:p>
          <a:p>
            <a:r>
              <a:rPr lang="en-US" sz="2000" dirty="0"/>
              <a:t>Do we put forward scenarios? </a:t>
            </a:r>
          </a:p>
          <a:p>
            <a:pPr marL="687387" lvl="1" indent="-342900">
              <a:buClr>
                <a:schemeClr val="tx1"/>
              </a:buClr>
              <a:buSzPct val="100000"/>
              <a:buFont typeface="+mj-lt"/>
              <a:buAutoNum type="arabicParenR" startAt="5"/>
            </a:pPr>
            <a:r>
              <a:rPr lang="en-GB" sz="1800" dirty="0">
                <a:solidFill>
                  <a:srgbClr val="FF0000"/>
                </a:solidFill>
              </a:rPr>
              <a:t>ILC given go ahead by end of year. </a:t>
            </a:r>
          </a:p>
          <a:p>
            <a:pPr marL="1014412" lvl="2" indent="-3429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GB" sz="1800" dirty="0">
                <a:solidFill>
                  <a:srgbClr val="374AFF"/>
                </a:solidFill>
              </a:rPr>
              <a:t>UK community would engage in experiment and accelerator work on an ILC. </a:t>
            </a:r>
          </a:p>
          <a:p>
            <a:pPr marL="1014412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GB" sz="1800" dirty="0">
                <a:solidFill>
                  <a:srgbClr val="374AFF"/>
                </a:solidFill>
              </a:rPr>
              <a:t>UK would recommend that CERN focus on accelerator R&amp;D for the next hadron collider (i.e. high field magnets) and that R&amp;D on CLIC be reduced or cease altogether to enable this. </a:t>
            </a:r>
          </a:p>
          <a:p>
            <a:pPr marL="0" lvl="3" indent="-341313">
              <a:spcBef>
                <a:spcPts val="0"/>
              </a:spcBef>
              <a:buNone/>
            </a:pPr>
            <a:r>
              <a:rPr lang="en-GB" sz="1800" i="1" dirty="0"/>
              <a:t>		</a:t>
            </a:r>
            <a:r>
              <a:rPr lang="en-GB" sz="1800" i="1" dirty="0">
                <a:solidFill>
                  <a:srgbClr val="900090"/>
                </a:solidFill>
              </a:rPr>
              <a:t>- </a:t>
            </a:r>
            <a:r>
              <a:rPr lang="en-GB" sz="1600" i="1" dirty="0">
                <a:solidFill>
                  <a:srgbClr val="900090"/>
                </a:solidFill>
              </a:rPr>
              <a:t>Implication of above is that if ILC goes ahead there will not be a CLIC</a:t>
            </a:r>
            <a:endParaRPr lang="en-GB" sz="1400" dirty="0"/>
          </a:p>
          <a:p>
            <a:pPr marL="687387" lvl="1" indent="-342900">
              <a:buClr>
                <a:schemeClr val="tx1"/>
              </a:buClr>
              <a:buSzPct val="100000"/>
              <a:buFont typeface="+mj-lt"/>
              <a:buAutoNum type="arabicParenR" startAt="5"/>
            </a:pPr>
            <a:r>
              <a:rPr lang="en-GB" sz="1800" dirty="0">
                <a:solidFill>
                  <a:srgbClr val="FF0000"/>
                </a:solidFill>
              </a:rPr>
              <a:t>ILC not given go ahead by end of year. Decision not made. </a:t>
            </a:r>
          </a:p>
          <a:p>
            <a:pPr marL="1039812" lvl="2" indent="-3429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GB" sz="1800" dirty="0">
                <a:solidFill>
                  <a:srgbClr val="3345F0"/>
                </a:solidFill>
              </a:rPr>
              <a:t>UK does not believe that further physics information from the LHC could strengthen a case for an ILC in Japan. The UK recommends that a decision on whether or not to go ahead with an ILC be made in the near future. </a:t>
            </a:r>
          </a:p>
          <a:p>
            <a:pPr marL="1039812" lvl="2" indent="-3429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GB" sz="1800" dirty="0">
                <a:solidFill>
                  <a:srgbClr val="3345F0"/>
                </a:solidFill>
              </a:rPr>
              <a:t>UK recommends that CERN focus R&amp;D on one of high field magnets or CLIC to ensure that CERN is ready to follow on from the HL-LHC programme with the next energy frontier accelerator.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7487A-C383-C14E-B3D3-72200900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F3EA-327D-9447-94D8-4B5138D0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2EC5F-0C90-3F4F-B50D-DCAAE9B9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7388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EA2A-60A2-104B-BCD0-65E9D0C4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from document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D59DB-C355-D144-840E-D1220CD5F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Clr>
                <a:schemeClr val="tx1"/>
              </a:buClr>
              <a:buSzPct val="100000"/>
              <a:buNone/>
            </a:pPr>
            <a:r>
              <a:rPr lang="en-GB" sz="2400" dirty="0">
                <a:solidFill>
                  <a:schemeClr val="tx1"/>
                </a:solidFill>
              </a:rPr>
              <a:t>Stronger potential statements on next collider. </a:t>
            </a:r>
          </a:p>
          <a:p>
            <a:pPr marL="858837" lvl="1" indent="-514350">
              <a:buClr>
                <a:schemeClr val="tx1"/>
              </a:buClr>
              <a:buSzPct val="100000"/>
              <a:buFont typeface="+mj-lt"/>
              <a:buAutoNum type="romanLcPeriod"/>
            </a:pPr>
            <a:endParaRPr lang="en-GB" dirty="0"/>
          </a:p>
          <a:p>
            <a:pPr marL="858837" lvl="1" indent="-5143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GB" dirty="0">
                <a:solidFill>
                  <a:srgbClr val="FF0000"/>
                </a:solidFill>
              </a:rPr>
              <a:t>An </a:t>
            </a:r>
            <a:r>
              <a:rPr lang="en-GB" dirty="0" err="1">
                <a:solidFill>
                  <a:srgbClr val="FF0000"/>
                </a:solidFill>
              </a:rPr>
              <a:t>e+e</a:t>
            </a:r>
            <a:r>
              <a:rPr lang="en-GB" dirty="0">
                <a:solidFill>
                  <a:srgbClr val="FF0000"/>
                </a:solidFill>
              </a:rPr>
              <a:t>- collider is essential and should be built at CERN if the ILC is not built. </a:t>
            </a:r>
            <a:r>
              <a:rPr lang="en-GB" i="1" dirty="0">
                <a:solidFill>
                  <a:srgbClr val="FF0000"/>
                </a:solidFill>
              </a:rPr>
              <a:t>Not specifying CLIC or FCC-</a:t>
            </a:r>
            <a:r>
              <a:rPr lang="en-GB" i="1" dirty="0" err="1">
                <a:solidFill>
                  <a:srgbClr val="FF0000"/>
                </a:solidFill>
              </a:rPr>
              <a:t>ee</a:t>
            </a:r>
            <a:endParaRPr lang="en-GB" dirty="0">
              <a:solidFill>
                <a:srgbClr val="FF0000"/>
              </a:solidFill>
            </a:endParaRPr>
          </a:p>
          <a:p>
            <a:pPr marL="858837" lvl="1" indent="-5143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GB" dirty="0"/>
              <a:t>An HE-LHC would be the highest return next collider after LHC and is achievable. This should be CERN’s highest priority. </a:t>
            </a:r>
          </a:p>
          <a:p>
            <a:pPr marL="858837" lvl="1" indent="-5143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GB" dirty="0">
                <a:solidFill>
                  <a:srgbClr val="FF0000"/>
                </a:solidFill>
              </a:rPr>
              <a:t>The physics case for an HE-LHC is not strong enough and it would be a distraction and merely delay the start of an FCC-</a:t>
            </a:r>
            <a:r>
              <a:rPr lang="en-GB" dirty="0" err="1">
                <a:solidFill>
                  <a:srgbClr val="FF0000"/>
                </a:solidFill>
              </a:rPr>
              <a:t>hh</a:t>
            </a:r>
            <a:r>
              <a:rPr lang="en-GB" dirty="0">
                <a:solidFill>
                  <a:srgbClr val="FF0000"/>
                </a:solidFill>
              </a:rPr>
              <a:t>. </a:t>
            </a:r>
          </a:p>
          <a:p>
            <a:pPr marL="858837" lvl="1" indent="-5143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GB" dirty="0"/>
              <a:t>An FCC-</a:t>
            </a:r>
            <a:r>
              <a:rPr lang="en-GB" dirty="0" err="1"/>
              <a:t>ee</a:t>
            </a:r>
            <a:r>
              <a:rPr lang="en-GB" dirty="0"/>
              <a:t> followed by an FCC-</a:t>
            </a:r>
            <a:r>
              <a:rPr lang="en-GB" dirty="0" err="1"/>
              <a:t>hh</a:t>
            </a:r>
            <a:r>
              <a:rPr lang="en-GB" dirty="0"/>
              <a:t> is the highest return physics combination of colliders and should be CERN’s primary focus.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9A383-00ED-4E46-9518-EAC2DD5E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FDF3C-6312-A44A-A038-3BB27EAB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9AFEA-7021-9049-BFC1-4C726B4B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480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5032-5123-894A-917B-8C252B67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from document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6B360-62EC-AD45-B223-907344B2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should the UK say about Chinese options? </a:t>
            </a:r>
          </a:p>
          <a:p>
            <a:pPr marL="785125" lvl="1" indent="-457200">
              <a:buClr>
                <a:schemeClr val="tx1"/>
              </a:buClr>
              <a:buSzPct val="100000"/>
              <a:buFont typeface="+mj-lt"/>
              <a:buAutoNum type="arabicParenR" startAt="7"/>
            </a:pPr>
            <a:r>
              <a:rPr lang="en-US" dirty="0"/>
              <a:t>Chinese options</a:t>
            </a:r>
          </a:p>
          <a:p>
            <a:pPr marL="1397000" lvl="3" indent="-4000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US" sz="1800" dirty="0">
                <a:solidFill>
                  <a:srgbClr val="FF0000"/>
                </a:solidFill>
              </a:rPr>
              <a:t>UK believes a </a:t>
            </a:r>
            <a:r>
              <a:rPr lang="en-US" sz="1800" dirty="0" err="1">
                <a:solidFill>
                  <a:srgbClr val="FF0000"/>
                </a:solidFill>
              </a:rPr>
              <a:t>CepC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e+e</a:t>
            </a:r>
            <a:r>
              <a:rPr lang="en-US" sz="1800" dirty="0">
                <a:solidFill>
                  <a:srgbClr val="FF0000"/>
                </a:solidFill>
              </a:rPr>
              <a:t>- collider would provide valuable physics. Operation from 2030, should an ILC not be built, would be timely</a:t>
            </a:r>
            <a:r>
              <a:rPr lang="en-US" sz="1800" i="1" dirty="0">
                <a:solidFill>
                  <a:srgbClr val="FF0000"/>
                </a:solidFill>
              </a:rPr>
              <a:t>. Is 2030 at all technically realistic?  </a:t>
            </a:r>
          </a:p>
          <a:p>
            <a:pPr marL="1397000" lvl="3" indent="-400050"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en-US" sz="1800" i="1" dirty="0">
                <a:solidFill>
                  <a:srgbClr val="374AFF"/>
                </a:solidFill>
              </a:rPr>
              <a:t>Should make some comment on CERN options should </a:t>
            </a:r>
            <a:r>
              <a:rPr lang="en-US" sz="1800" i="1" dirty="0" err="1">
                <a:solidFill>
                  <a:srgbClr val="374AFF"/>
                </a:solidFill>
              </a:rPr>
              <a:t>CepC</a:t>
            </a:r>
            <a:r>
              <a:rPr lang="en-US" sz="1800" i="1" dirty="0">
                <a:solidFill>
                  <a:srgbClr val="374AFF"/>
                </a:solidFill>
              </a:rPr>
              <a:t> be built. 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/>
          </a:p>
          <a:p>
            <a:pPr marL="785125" lvl="1" indent="-457200">
              <a:buClr>
                <a:schemeClr val="tx1"/>
              </a:buClr>
              <a:buSzPct val="100000"/>
              <a:buFont typeface="+mj-lt"/>
              <a:buAutoNum type="arabicParenR" startAt="8"/>
            </a:pPr>
            <a:r>
              <a:rPr lang="en-US" dirty="0">
                <a:solidFill>
                  <a:srgbClr val="374AFF"/>
                </a:solidFill>
              </a:rPr>
              <a:t>Should an ILC or a </a:t>
            </a:r>
            <a:r>
              <a:rPr lang="en-US" dirty="0" err="1">
                <a:solidFill>
                  <a:srgbClr val="374AFF"/>
                </a:solidFill>
              </a:rPr>
              <a:t>CepC</a:t>
            </a:r>
            <a:r>
              <a:rPr lang="en-US" dirty="0">
                <a:solidFill>
                  <a:srgbClr val="374AFF"/>
                </a:solidFill>
              </a:rPr>
              <a:t> be built the UK recommends that CERN focus on the next generation of pp collider.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6E2E4-7E29-5344-B85D-74E592D8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BFB0A-A3B9-5B43-BDED-DDA12A25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7B2B1-9A5B-3148-91EC-A3F31283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357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FAAB-7B0C-9C4B-B8C8-190A16BF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from document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F0A02-0F66-0F43-92B2-DA262173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arenR" startAt="9"/>
            </a:pPr>
            <a:endParaRPr lang="en-US" sz="20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arenR" startAt="9"/>
            </a:pPr>
            <a:r>
              <a:rPr lang="en-US" sz="2000" dirty="0"/>
              <a:t>Reuse of LHC tunnel. </a:t>
            </a:r>
          </a:p>
          <a:p>
            <a:pPr marL="785125" lvl="1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1800" dirty="0"/>
              <a:t>An HE-LHC programme following on quickly in time from the HL-LHC could provide an intermediate step to a 100 </a:t>
            </a:r>
            <a:r>
              <a:rPr lang="en-US" sz="1800" dirty="0" err="1"/>
              <a:t>TeV</a:t>
            </a:r>
            <a:r>
              <a:rPr lang="en-US" sz="1800" dirty="0"/>
              <a:t> machine. </a:t>
            </a:r>
            <a:r>
              <a:rPr lang="en-US" sz="1800" i="1" dirty="0">
                <a:solidFill>
                  <a:srgbClr val="00B050"/>
                </a:solidFill>
              </a:rPr>
              <a:t>Points for discussion. Is </a:t>
            </a:r>
            <a:r>
              <a:rPr lang="en-US" sz="1800" dirty="0">
                <a:solidFill>
                  <a:srgbClr val="00B050"/>
                </a:solidFill>
              </a:rPr>
              <a:t>there any point doing this</a:t>
            </a:r>
            <a:r>
              <a:rPr lang="en-US" sz="1800" i="1" dirty="0">
                <a:solidFill>
                  <a:srgbClr val="00B050"/>
                </a:solidFill>
              </a:rPr>
              <a:t>? Do physics prospects justify only factor 2 in energy? Maybe best we can get and CERN can afford to do it. </a:t>
            </a:r>
          </a:p>
          <a:p>
            <a:pPr marL="785125" lvl="1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1800" dirty="0" err="1"/>
              <a:t>LHeC</a:t>
            </a:r>
            <a:r>
              <a:rPr lang="en-US" sz="1800" dirty="0"/>
              <a:t> adding an electron beam to the LHC. A low cost option. </a:t>
            </a:r>
            <a:r>
              <a:rPr lang="en-US" sz="1800" i="1" dirty="0">
                <a:solidFill>
                  <a:srgbClr val="00B050"/>
                </a:solidFill>
              </a:rPr>
              <a:t>Are the returns worth the disruption? Would this delay a future FCC? Is this incompatible with an HE-LHC option?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000" dirty="0"/>
              <a:t> 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arenR" startAt="10"/>
            </a:pPr>
            <a:r>
              <a:rPr lang="en-US" sz="2000" dirty="0"/>
              <a:t>Muon collider option. Should such an option become available the UK would be interested in considering it. </a:t>
            </a:r>
          </a:p>
          <a:p>
            <a:pPr marL="327925" lvl="1" indent="0">
              <a:buClr>
                <a:schemeClr val="tx1"/>
              </a:buClr>
              <a:buSzPct val="100000"/>
              <a:buNone/>
            </a:pPr>
            <a:r>
              <a:rPr lang="en-US" sz="1600" dirty="0"/>
              <a:t>	</a:t>
            </a:r>
            <a:r>
              <a:rPr lang="en-US" sz="1800" i="1" dirty="0"/>
              <a:t>Should CERN do anything on this?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A99D-C11D-0644-A96E-F8347349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20th September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85B9A-575E-2840-A66C-32EB56F9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50D6-08D9-C641-A5A2-682BBCFC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545832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buNone/>
          <a:defRPr sz="18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62000</TotalTime>
  <Words>807</Words>
  <Application>Microsoft Macintosh PowerPoint</Application>
  <PresentationFormat>A4 Paper (210x297 mm)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Garamond</vt:lpstr>
      <vt:lpstr>Lucida Grande</vt:lpstr>
      <vt:lpstr>Times</vt:lpstr>
      <vt:lpstr>Times New Roman</vt:lpstr>
      <vt:lpstr>Wingdings</vt:lpstr>
      <vt:lpstr>Edge</vt:lpstr>
      <vt:lpstr>Office Theme</vt:lpstr>
      <vt:lpstr>Input to European Strategy  Colliders</vt:lpstr>
      <vt:lpstr>Next large collider? </vt:lpstr>
      <vt:lpstr>PowerPoint Presentation</vt:lpstr>
      <vt:lpstr>PowerPoint Presentation</vt:lpstr>
      <vt:lpstr>Points from document I </vt:lpstr>
      <vt:lpstr>Points from document II</vt:lpstr>
      <vt:lpstr>Points from document III</vt:lpstr>
      <vt:lpstr>Points from document IV</vt:lpstr>
      <vt:lpstr>Points from document V</vt:lpstr>
      <vt:lpstr>2012 document submitted</vt:lpstr>
    </vt:vector>
  </TitlesOfParts>
  <Company>PPEP Group, RAL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Microsoft Office User</cp:lastModifiedBy>
  <cp:revision>1377</cp:revision>
  <cp:lastPrinted>2013-04-26T14:46:55Z</cp:lastPrinted>
  <dcterms:created xsi:type="dcterms:W3CDTF">2000-09-22T22:23:34Z</dcterms:created>
  <dcterms:modified xsi:type="dcterms:W3CDTF">2018-09-20T08:54:05Z</dcterms:modified>
</cp:coreProperties>
</file>