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8" r:id="rId2"/>
    <p:sldId id="269" r:id="rId3"/>
    <p:sldId id="1412" r:id="rId4"/>
    <p:sldId id="1413" r:id="rId5"/>
    <p:sldId id="1414" r:id="rId6"/>
    <p:sldId id="1415" r:id="rId7"/>
    <p:sldId id="141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2"/>
    <p:restoredTop sz="94613"/>
  </p:normalViewPr>
  <p:slideViewPr>
    <p:cSldViewPr snapToGrid="0" snapToObjects="1">
      <p:cViewPr varScale="1">
        <p:scale>
          <a:sx n="133" d="100"/>
          <a:sy n="133" d="100"/>
        </p:scale>
        <p:origin x="192" y="1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5D11D-5FDE-D849-A413-6EAF47717F54}" type="datetimeFigureOut">
              <a:rPr lang="en-US" smtClean="0"/>
              <a:t>9/19/18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EC418-A524-2143-8DB8-FFB0BA872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33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Corresponds to over 7Million Higgs and more than 150Million top particle productions!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D5AE1-8DAA-4720-851B-5749129BDB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887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2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455229" cy="360000"/>
          </a:xfrm>
        </p:spPr>
        <p:txBody>
          <a:bodyPr/>
          <a:lstStyle/>
          <a:p>
            <a:r>
              <a:rPr lang="fr-FR" noProof="0" dirty="0"/>
              <a:t>O. Brüning, CERN</a:t>
            </a:r>
            <a:endParaRPr lang="en-GB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0774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675" dirty="0"/>
                <a:t>logo</a:t>
              </a:r>
            </a:p>
            <a:p>
              <a:pPr algn="ctr"/>
              <a:r>
                <a:rPr lang="en-GB" sz="675" dirty="0"/>
                <a:t>area</a:t>
              </a: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22001" y="6282000"/>
            <a:ext cx="494185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65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586" y="6537960"/>
            <a:ext cx="496918" cy="320040"/>
          </a:xfrm>
          <a:prstGeom prst="rect">
            <a:avLst/>
          </a:prstGeom>
        </p:spPr>
        <p:txBody>
          <a:bodyPr vert="horz" lIns="91440" tIns="0" rIns="91440" bIns="0" rtlCol="0" anchor="ctr" anchorCtr="0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fld id="{0FA004B2-1541-5046-B6F2-22AF56585712}" type="slidenum">
              <a:rPr lang="en-US" smtClean="0">
                <a:solidFill>
                  <a:prstClr val="black"/>
                </a:solidFill>
                <a:latin typeface="Arial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4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1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461051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r>
              <a:rPr lang="fr-FR" noProof="0" dirty="0"/>
              <a:t>O. Brüning, CERN</a:t>
            </a:r>
            <a:endParaRPr lang="en-GB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484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 dt="0"/>
  <p:txStyles>
    <p:titleStyle>
      <a:lvl1pPr algn="ctr" defTabSz="342900" rtl="0" eaLnBrk="1" latinLnBrk="0" hangingPunct="1">
        <a:spcBef>
          <a:spcPct val="0"/>
        </a:spcBef>
        <a:buNone/>
        <a:defRPr sz="21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1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5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350" kern="1200">
          <a:solidFill>
            <a:schemeClr val="accent5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2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7432"/>
            <a:ext cx="9046800" cy="540000"/>
          </a:xfrm>
        </p:spPr>
        <p:txBody>
          <a:bodyPr/>
          <a:lstStyle/>
          <a:p>
            <a:r>
              <a:rPr lang="en-GB" sz="4000" u="sng" dirty="0">
                <a:solidFill>
                  <a:srgbClr val="FF0000"/>
                </a:solidFill>
                <a:latin typeface="Garamond" panose="02020404030301010803" pitchFamily="18" charset="0"/>
              </a:rPr>
              <a:t>Future Accelerator Options at CERN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BFDCA1C4-9514-7B4F-976F-D92F7E296653}" type="slidenum">
              <a:rPr lang="fr-FR">
                <a:solidFill>
                  <a:srgbClr val="64BCD9"/>
                </a:solidFill>
                <a:latin typeface="Arial"/>
              </a:rPr>
              <a:pPr defTabSz="342900"/>
              <a:t>1</a:t>
            </a:fld>
            <a:endParaRPr lang="fr-FR">
              <a:solidFill>
                <a:srgbClr val="64BCD9"/>
              </a:solidFill>
              <a:latin typeface="Arial"/>
            </a:endParaRPr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456893" y="1278379"/>
            <a:ext cx="8077507" cy="4100515"/>
            <a:chOff x="292" y="720"/>
            <a:chExt cx="5470" cy="3444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292" y="816"/>
              <a:ext cx="333" cy="20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lIns="68527" tIns="34264" rIns="68527" bIns="34264" anchor="ctr"/>
            <a:lstStyle/>
            <a:p>
              <a:pPr defTabSz="342900"/>
              <a:endParaRPr lang="en-GB" sz="135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674" y="720"/>
              <a:ext cx="5088" cy="3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27" tIns="34264" rIns="68527" bIns="34264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defTabSz="342900"/>
              <a:r>
                <a:rPr lang="en-US" sz="2600" dirty="0">
                  <a:solidFill>
                    <a:srgbClr val="3333CC"/>
                  </a:solidFill>
                  <a:sym typeface="Wingdings" charset="0"/>
                </a:rPr>
                <a:t>CERN is preparing a list of potential future high energy accelerator projects for discussion at the CERN SPC:</a:t>
              </a:r>
            </a:p>
            <a:p>
              <a:pPr defTabSz="342900"/>
              <a:endParaRPr lang="en-US" sz="2800" dirty="0">
                <a:solidFill>
                  <a:prstClr val="black"/>
                </a:solidFill>
                <a:sym typeface="Wingdings" charset="0"/>
              </a:endParaRPr>
            </a:p>
            <a:p>
              <a:pPr defTabSz="342900"/>
              <a:r>
                <a:rPr lang="en-US" sz="1500" dirty="0">
                  <a:solidFill>
                    <a:prstClr val="black"/>
                  </a:solidFill>
                  <a:latin typeface="Arial"/>
                  <a:ea typeface=""/>
                  <a:cs typeface=""/>
                  <a:sym typeface="Wingdings" charset="0"/>
                </a:rPr>
                <a:t>	</a:t>
              </a:r>
              <a:r>
                <a:rPr lang="en-US" sz="26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HC) Hadron Collider Projects</a:t>
              </a:r>
            </a:p>
            <a:p>
              <a:pPr defTabSz="342900"/>
              <a:endParaRPr lang="en-US" sz="2600" dirty="0">
                <a:solidFill>
                  <a:prstClr val="black"/>
                </a:solidFill>
                <a:ea typeface="Times New Roman" charset="0"/>
                <a:cs typeface="Times New Roman" charset="0"/>
                <a:sym typeface="Wingdings" charset="0"/>
              </a:endParaRPr>
            </a:p>
            <a:p>
              <a:pPr defTabSz="342900"/>
              <a:r>
                <a:rPr lang="en-US" sz="2600" dirty="0">
                  <a:solidFill>
                    <a:prstClr val="black"/>
                  </a:solidFill>
                  <a:sym typeface="Wingdings" charset="0"/>
                </a:rPr>
                <a:t>	LC) Lepton Collider Projects</a:t>
              </a:r>
            </a:p>
            <a:p>
              <a:pPr defTabSz="342900"/>
              <a:endParaRPr lang="en-US" sz="2600" dirty="0">
                <a:solidFill>
                  <a:prstClr val="black"/>
                </a:solidFill>
                <a:sym typeface="Wingdings" charset="0"/>
              </a:endParaRPr>
            </a:p>
            <a:p>
              <a:pPr defTabSz="342900"/>
              <a:r>
                <a:rPr lang="en-US" sz="2600" dirty="0">
                  <a:solidFill>
                    <a:prstClr val="black"/>
                  </a:solidFill>
                  <a:sym typeface="Wingdings" charset="0"/>
                </a:rPr>
                <a:t>    IP) Ion Physics Program</a:t>
              </a:r>
            </a:p>
            <a:p>
              <a:pPr defTabSz="342900"/>
              <a:endParaRPr lang="en-US" sz="2600" dirty="0">
                <a:solidFill>
                  <a:prstClr val="black"/>
                </a:solidFill>
                <a:sym typeface="Wingdings" charset="0"/>
              </a:endParaRPr>
            </a:p>
            <a:p>
              <a:pPr defTabSz="342900"/>
              <a:r>
                <a:rPr lang="en-US" sz="2600" dirty="0">
                  <a:solidFill>
                    <a:prstClr val="black"/>
                  </a:solidFill>
                  <a:sym typeface="Wingdings" charset="0"/>
                </a:rPr>
                <a:t>    eh) Lepton-Hadron Collider Projects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EB1A8EBD-EFA9-2247-B366-0C82D86A344E}"/>
              </a:ext>
            </a:extLst>
          </p:cNvPr>
          <p:cNvSpPr/>
          <p:nvPr/>
        </p:nvSpPr>
        <p:spPr>
          <a:xfrm>
            <a:off x="0" y="6126480"/>
            <a:ext cx="2580640" cy="711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B08F322-3EF8-A148-8F13-051EA63C6FEC}"/>
              </a:ext>
            </a:extLst>
          </p:cNvPr>
          <p:cNvSpPr txBox="1">
            <a:spLocks/>
          </p:cNvSpPr>
          <p:nvPr/>
        </p:nvSpPr>
        <p:spPr>
          <a:xfrm>
            <a:off x="2106896" y="6492875"/>
            <a:ext cx="6083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/>
              <a:t>Oliver Brüning, CERN, September 19</a:t>
            </a:r>
            <a:r>
              <a:rPr lang="en-US" baseline="30000" dirty="0"/>
              <a:t>th</a:t>
            </a:r>
            <a:r>
              <a:rPr lang="en-US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113123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1A8EBD-EFA9-2247-B366-0C82D86A344E}"/>
              </a:ext>
            </a:extLst>
          </p:cNvPr>
          <p:cNvSpPr/>
          <p:nvPr/>
        </p:nvSpPr>
        <p:spPr>
          <a:xfrm>
            <a:off x="0" y="6126480"/>
            <a:ext cx="2032000" cy="711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032"/>
            <a:ext cx="9046800" cy="540000"/>
          </a:xfrm>
        </p:spPr>
        <p:txBody>
          <a:bodyPr/>
          <a:lstStyle/>
          <a:p>
            <a:r>
              <a:rPr lang="en-GB" sz="4000" u="sng" dirty="0">
                <a:solidFill>
                  <a:srgbClr val="FF0000"/>
                </a:solidFill>
                <a:latin typeface="Garamond" panose="02020404030301010803" pitchFamily="18" charset="0"/>
              </a:rPr>
              <a:t>Hadron Collider Projects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BFDCA1C4-9514-7B4F-976F-D92F7E296653}" type="slidenum">
              <a:rPr lang="fr-FR">
                <a:solidFill>
                  <a:srgbClr val="64BCD9"/>
                </a:solidFill>
                <a:latin typeface="Arial"/>
              </a:rPr>
              <a:pPr defTabSz="342900"/>
              <a:t>2</a:t>
            </a:fld>
            <a:endParaRPr lang="fr-FR">
              <a:solidFill>
                <a:srgbClr val="64BCD9"/>
              </a:solidFill>
              <a:latin typeface="Arial"/>
            </a:endParaRPr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1" y="689099"/>
            <a:ext cx="9144000" cy="5762628"/>
            <a:chOff x="292" y="720"/>
            <a:chExt cx="5438" cy="4840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292" y="816"/>
              <a:ext cx="333" cy="20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lIns="68527" tIns="34264" rIns="68527" bIns="34264" anchor="ctr"/>
            <a:lstStyle/>
            <a:p>
              <a:pPr defTabSz="342900"/>
              <a:endParaRPr lang="en-GB" sz="1350">
                <a:solidFill>
                  <a:srgbClr val="000000"/>
                </a:solidFill>
                <a:latin typeface="Arial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674" y="720"/>
                  <a:ext cx="5056" cy="48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68527" tIns="34264" rIns="68527" bIns="34264">
                  <a:spAutoFit/>
                </a:bodyPr>
                <a:lstStyle>
                  <a:lvl1pPr>
                    <a:defRPr sz="2400">
                      <a:solidFill>
                        <a:schemeClr val="accent2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>
                    <a:defRPr sz="2400">
                      <a:solidFill>
                        <a:schemeClr val="accent2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>
                    <a:defRPr sz="2400">
                      <a:solidFill>
                        <a:schemeClr val="accent2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>
                    <a:defRPr sz="2400">
                      <a:solidFill>
                        <a:schemeClr val="accent2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>
                    <a:defRPr sz="2400">
                      <a:solidFill>
                        <a:schemeClr val="accent2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accent2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accent2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accent2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accent2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defTabSz="342900"/>
                  <a:r>
                    <a:rPr lang="en-US" dirty="0">
                      <a:solidFill>
                        <a:srgbClr val="3333CC"/>
                      </a:solidFill>
                      <a:sym typeface="Wingdings" charset="0"/>
                    </a:rPr>
                    <a:t>1) CERN is studying the following hadron collider projects for discussion at the CERN SPC:</a:t>
                  </a:r>
                  <a:endParaRPr lang="en-US" sz="2800" dirty="0">
                    <a:solidFill>
                      <a:prstClr val="black"/>
                    </a:solidFill>
                    <a:sym typeface="Wingdings" charset="0"/>
                  </a:endParaRPr>
                </a:p>
                <a:p>
                  <a:pPr defTabSz="342900"/>
                  <a:r>
                    <a:rPr lang="en-US" sz="2200" dirty="0">
                      <a:solidFill>
                        <a:prstClr val="black"/>
                      </a:solidFill>
                      <a:ea typeface="Times New Roman" charset="0"/>
                      <a:cs typeface="Times New Roman" charset="0"/>
                      <a:sym typeface="Wingdings" charset="0"/>
                    </a:rPr>
                    <a:t>HC1) LHC: 2 general purpose and 2 dedicated experiments</a:t>
                  </a:r>
                </a:p>
                <a:p>
                  <a:pPr defTabSz="342900"/>
                  <a:r>
                    <a:rPr lang="en-US" dirty="0">
                      <a:solidFill>
                        <a:prstClr val="black"/>
                      </a:solidFill>
                      <a:ea typeface="Times New Roman" charset="0"/>
                      <a:cs typeface="Times New Roman" charset="0"/>
                      <a:sym typeface="Wingdings" charset="0"/>
                    </a:rPr>
                    <a:t>	    </a:t>
                  </a:r>
                  <a:r>
                    <a:rPr lang="en-US" sz="2000" dirty="0">
                      <a:solidFill>
                        <a:prstClr val="black"/>
                      </a:solidFill>
                      <a:ea typeface="Times New Roman" charset="0"/>
                      <a:cs typeface="Times New Roman" charset="0"/>
                      <a:sym typeface="Wingdings" charset="0"/>
                    </a:rPr>
                    <a:t>Operation until 2023; goal of accumulating 300fb</a:t>
                  </a:r>
                  <a:r>
                    <a:rPr lang="en-US" sz="2000" baseline="30000" dirty="0">
                      <a:solidFill>
                        <a:prstClr val="black"/>
                      </a:solidFill>
                      <a:ea typeface="Times New Roman" charset="0"/>
                      <a:cs typeface="Times New Roman" charset="0"/>
                      <a:sym typeface="Wingdings" charset="0"/>
                    </a:rPr>
                    <a:t>-1 </a:t>
                  </a:r>
                  <a:r>
                    <a:rPr lang="en-US" sz="2000" dirty="0">
                      <a:solidFill>
                        <a:prstClr val="black"/>
                      </a:solidFill>
                      <a:ea typeface="Times New Roman" charset="0"/>
                      <a:cs typeface="Times New Roman" charset="0"/>
                      <a:sym typeface="Wingdings" charset="0"/>
                    </a:rPr>
                    <a:t>with </a:t>
                  </a:r>
                  <a:r>
                    <a:rPr lang="en-US" sz="2000" dirty="0">
                      <a:solidFill>
                        <a:srgbClr val="00B050"/>
                      </a:solidFill>
                      <a:ea typeface="Times New Roman" charset="0"/>
                      <a:cs typeface="Times New Roman" charset="0"/>
                      <a:sym typeface="Wingdings" charset="0"/>
                    </a:rPr>
                    <a:t>ca. 60fb</a:t>
                  </a:r>
                  <a:r>
                    <a:rPr lang="en-US" sz="2000" baseline="30000" dirty="0">
                      <a:solidFill>
                        <a:srgbClr val="00B050"/>
                      </a:solidFill>
                      <a:ea typeface="Times New Roman" charset="0"/>
                      <a:cs typeface="Times New Roman" charset="0"/>
                      <a:sym typeface="Wingdings" charset="0"/>
                    </a:rPr>
                    <a:t>-1 </a:t>
                  </a:r>
                  <a:r>
                    <a:rPr lang="en-US" sz="2000" dirty="0">
                      <a:solidFill>
                        <a:srgbClr val="00B050"/>
                      </a:solidFill>
                      <a:ea typeface="Times New Roman" charset="0"/>
                      <a:cs typeface="Times New Roman" charset="0"/>
                      <a:sym typeface="Wingdings" charset="0"/>
                    </a:rPr>
                    <a:t>/ year</a:t>
                  </a:r>
                </a:p>
                <a:p>
                  <a:pPr defTabSz="342900"/>
                  <a:endParaRPr lang="en-US" sz="2000" dirty="0">
                    <a:solidFill>
                      <a:prstClr val="black"/>
                    </a:solidFill>
                    <a:ea typeface="Times New Roman" charset="0"/>
                    <a:cs typeface="Times New Roman" charset="0"/>
                    <a:sym typeface="Wingdings" charset="0"/>
                  </a:endParaRPr>
                </a:p>
                <a:p>
                  <a:pPr defTabSz="342900"/>
                  <a:r>
                    <a:rPr lang="en-US" sz="2200" dirty="0">
                      <a:solidFill>
                        <a:prstClr val="black"/>
                      </a:solidFill>
                      <a:sym typeface="Wingdings" charset="0"/>
                    </a:rPr>
                    <a:t>HC2) HL-LHC: 2 general purpose </a:t>
                  </a:r>
                  <a:r>
                    <a:rPr lang="en-US" sz="2200" dirty="0">
                      <a:solidFill>
                        <a:prstClr val="black"/>
                      </a:solidFill>
                      <a:ea typeface="Times New Roman" charset="0"/>
                      <a:cs typeface="Times New Roman" charset="0"/>
                      <a:sym typeface="Wingdings" charset="0"/>
                    </a:rPr>
                    <a:t>and 1-2 dedicated </a:t>
                  </a:r>
                  <a:r>
                    <a:rPr lang="en-US" sz="2200" dirty="0">
                      <a:solidFill>
                        <a:prstClr val="black"/>
                      </a:solidFill>
                      <a:sym typeface="Wingdings" charset="0"/>
                    </a:rPr>
                    <a:t>experiments</a:t>
                  </a:r>
                </a:p>
                <a:p>
                  <a:pPr defTabSz="342900"/>
                  <a:r>
                    <a:rPr lang="en-US" dirty="0">
                      <a:solidFill>
                        <a:prstClr val="black"/>
                      </a:solidFill>
                      <a:ea typeface="Times New Roman" charset="0"/>
                      <a:cs typeface="Times New Roman" charset="0"/>
                      <a:sym typeface="Wingdings" charset="0"/>
                    </a:rPr>
                    <a:t>        </a:t>
                  </a:r>
                  <a:r>
                    <a:rPr lang="en-US" sz="2000" dirty="0">
                      <a:solidFill>
                        <a:prstClr val="black"/>
                      </a:solidFill>
                      <a:ea typeface="Times New Roman" charset="0"/>
                      <a:cs typeface="Times New Roman" charset="0"/>
                      <a:sym typeface="Wingdings" charset="0"/>
                    </a:rPr>
                    <a:t>Implementation during LS3 from 2023 to 2026; operation at </a:t>
                  </a:r>
                  <a:r>
                    <a:rPr lang="en-US" sz="2000" dirty="0">
                      <a:solidFill>
                        <a:srgbClr val="00B050"/>
                      </a:solidFill>
                      <a:ea typeface="Times New Roman" charset="0"/>
                      <a:cs typeface="Times New Roman" charset="0"/>
                      <a:sym typeface="Wingdings" charset="0"/>
                    </a:rPr>
                    <a:t>7TeV [14TeV]</a:t>
                  </a:r>
                </a:p>
                <a:p>
                  <a:pPr defTabSz="342900"/>
                  <a:r>
                    <a:rPr lang="en-US" sz="2000" dirty="0">
                      <a:solidFill>
                        <a:prstClr val="black"/>
                      </a:solidFill>
                      <a:ea typeface="Times New Roman" charset="0"/>
                      <a:cs typeface="Times New Roman" charset="0"/>
                      <a:sym typeface="Wingdings" charset="0"/>
                    </a:rPr>
                    <a:t>         Studies for operation beyond 7TeV [3 phases]: 7TeV, 7.5TeV and </a:t>
                  </a:r>
                  <a14:m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charset="0"/>
                          <a:sym typeface="Wingdings" charset="0"/>
                        </a:rPr>
                        <m:t>≈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charset="0"/>
                          <a:sym typeface="Wingdings" charset="0"/>
                        </a:rPr>
                        <m:t> </m:t>
                      </m:r>
                    </m:oMath>
                  </a14:m>
                  <a:r>
                    <a:rPr lang="en-US" sz="2000" dirty="0">
                      <a:solidFill>
                        <a:srgbClr val="00B050"/>
                      </a:solidFill>
                      <a:ea typeface="Times New Roman" charset="0"/>
                      <a:cs typeface="Times New Roman" charset="0"/>
                      <a:sym typeface="Wingdings" charset="0"/>
                    </a:rPr>
                    <a:t>8TeV</a:t>
                  </a:r>
                  <a:endParaRPr lang="en-US" sz="2000" dirty="0">
                    <a:solidFill>
                      <a:prstClr val="black"/>
                    </a:solidFill>
                    <a:ea typeface="Times New Roman" charset="0"/>
                    <a:cs typeface="Times New Roman" charset="0"/>
                    <a:sym typeface="Wingdings" charset="0"/>
                  </a:endParaRPr>
                </a:p>
                <a:p>
                  <a:pPr defTabSz="342900"/>
                  <a:r>
                    <a:rPr lang="en-US" sz="2000" dirty="0">
                      <a:solidFill>
                        <a:prstClr val="black"/>
                      </a:solidFill>
                      <a:ea typeface="Times New Roman" charset="0"/>
                      <a:cs typeface="Times New Roman" charset="0"/>
                      <a:sym typeface="Wingdings" charset="0"/>
                    </a:rPr>
                    <a:t>         Operation 2026 until 2037; goal of </a:t>
                  </a:r>
                  <a:r>
                    <a:rPr lang="en-US" sz="2000" dirty="0">
                      <a:solidFill>
                        <a:prstClr val="black"/>
                      </a:solidFill>
                      <a:sym typeface="Wingdings" charset="0"/>
                    </a:rPr>
                    <a:t>ca. </a:t>
                  </a:r>
                  <a:r>
                    <a:rPr lang="en-US" sz="2000" dirty="0">
                      <a:solidFill>
                        <a:srgbClr val="00B050"/>
                      </a:solidFill>
                      <a:sym typeface="Wingdings" charset="0"/>
                    </a:rPr>
                    <a:t>250fb</a:t>
                  </a:r>
                  <a:r>
                    <a:rPr lang="en-US" sz="2000" baseline="30000" dirty="0">
                      <a:solidFill>
                        <a:srgbClr val="00B050"/>
                      </a:solidFill>
                      <a:sym typeface="Wingdings" charset="0"/>
                    </a:rPr>
                    <a:t>-1</a:t>
                  </a:r>
                  <a:r>
                    <a:rPr lang="en-US" sz="2000" dirty="0">
                      <a:solidFill>
                        <a:srgbClr val="00B050"/>
                      </a:solidFill>
                      <a:sym typeface="Wingdings" charset="0"/>
                    </a:rPr>
                    <a:t> / year and 3ab</a:t>
                  </a:r>
                  <a:r>
                    <a:rPr lang="en-US" sz="2000" baseline="30000" dirty="0">
                      <a:solidFill>
                        <a:srgbClr val="00B050"/>
                      </a:solidFill>
                      <a:sym typeface="Wingdings" charset="0"/>
                    </a:rPr>
                    <a:t>-1</a:t>
                  </a:r>
                  <a:r>
                    <a:rPr lang="en-US" sz="2000" dirty="0">
                      <a:solidFill>
                        <a:srgbClr val="00B050"/>
                      </a:solidFill>
                      <a:sym typeface="Wingdings" charset="0"/>
                    </a:rPr>
                    <a:t> total</a:t>
                  </a:r>
                  <a:endParaRPr lang="en-US" sz="2000" dirty="0">
                    <a:solidFill>
                      <a:srgbClr val="00B050"/>
                    </a:solidFill>
                    <a:ea typeface="Times New Roman" charset="0"/>
                    <a:cs typeface="Times New Roman" charset="0"/>
                    <a:sym typeface="Wingdings" charset="0"/>
                  </a:endParaRPr>
                </a:p>
                <a:p>
                  <a:pPr defTabSz="342900"/>
                  <a:endParaRPr lang="en-US" sz="2000" dirty="0">
                    <a:solidFill>
                      <a:prstClr val="black"/>
                    </a:solidFill>
                    <a:sym typeface="Wingdings" charset="0"/>
                  </a:endParaRPr>
                </a:p>
                <a:p>
                  <a:pPr defTabSz="342900"/>
                  <a:r>
                    <a:rPr lang="en-US" sz="2200" dirty="0">
                      <a:solidFill>
                        <a:prstClr val="black"/>
                      </a:solidFill>
                      <a:sym typeface="Wingdings" charset="0"/>
                    </a:rPr>
                    <a:t>HC3) High Energy LHC: </a:t>
                  </a:r>
                  <a:r>
                    <a:rPr lang="en-US" sz="2200" dirty="0">
                      <a:solidFill>
                        <a:srgbClr val="00B050"/>
                      </a:solidFill>
                      <a:sym typeface="Wingdings" charset="0"/>
                    </a:rPr>
                    <a:t>operation after HL-LHC – potentially by 2040</a:t>
                  </a:r>
                </a:p>
                <a:p>
                  <a:pPr defTabSz="342900"/>
                  <a:r>
                    <a:rPr lang="en-US" dirty="0">
                      <a:solidFill>
                        <a:prstClr val="black"/>
                      </a:solidFill>
                      <a:sym typeface="Wingdings" charset="0"/>
                    </a:rPr>
                    <a:t>		</a:t>
                  </a:r>
                  <a:r>
                    <a:rPr lang="en-US" sz="2000" dirty="0">
                      <a:solidFill>
                        <a:prstClr val="black"/>
                      </a:solidFill>
                      <a:sym typeface="Wingdings" charset="0"/>
                    </a:rPr>
                    <a:t>Implementation after HL-LHC; demonstrator for 16T magnet technology                </a:t>
                  </a:r>
                </a:p>
                <a:p>
                  <a:pPr defTabSz="342900"/>
                  <a:r>
                    <a:rPr lang="en-US" sz="2000" dirty="0">
                      <a:solidFill>
                        <a:prstClr val="black"/>
                      </a:solidFill>
                      <a:sym typeface="Wingdings" charset="0"/>
                    </a:rPr>
                    <a:t>           for FCC: </a:t>
                  </a:r>
                  <a:r>
                    <a:rPr lang="en-US" sz="2000" dirty="0">
                      <a:solidFill>
                        <a:srgbClr val="00B050"/>
                      </a:solidFill>
                      <a:sym typeface="Wingdings" charset="0"/>
                    </a:rPr>
                    <a:t>13.5TeV [27 </a:t>
                  </a:r>
                  <a:r>
                    <a:rPr lang="en-US" sz="2000" dirty="0" err="1">
                      <a:solidFill>
                        <a:srgbClr val="00B050"/>
                      </a:solidFill>
                      <a:sym typeface="Wingdings" charset="0"/>
                    </a:rPr>
                    <a:t>TeV</a:t>
                  </a:r>
                  <a:r>
                    <a:rPr lang="en-US" sz="2000" dirty="0">
                      <a:solidFill>
                        <a:srgbClr val="00B050"/>
                      </a:solidFill>
                      <a:sym typeface="Wingdings" charset="0"/>
                    </a:rPr>
                    <a:t> CM] </a:t>
                  </a:r>
                  <a:r>
                    <a:rPr lang="en-US" sz="2000" dirty="0">
                      <a:solidFill>
                        <a:prstClr val="black"/>
                      </a:solidFill>
                      <a:sym typeface="Wingdings" charset="0"/>
                    </a:rPr>
                    <a:t>collision energy; </a:t>
                  </a:r>
                  <a:r>
                    <a:rPr lang="en-US" sz="2000" dirty="0">
                      <a:solidFill>
                        <a:srgbClr val="00B050"/>
                      </a:solidFill>
                      <a:sym typeface="Wingdings" charset="0"/>
                    </a:rPr>
                    <a:t>ca. 500fb</a:t>
                  </a:r>
                  <a:r>
                    <a:rPr lang="en-US" sz="2000" baseline="30000" dirty="0">
                      <a:solidFill>
                        <a:srgbClr val="00B050"/>
                      </a:solidFill>
                      <a:sym typeface="Wingdings" charset="0"/>
                    </a:rPr>
                    <a:t>-1</a:t>
                  </a:r>
                  <a:r>
                    <a:rPr lang="en-US" sz="2000" dirty="0">
                      <a:solidFill>
                        <a:srgbClr val="00B050"/>
                      </a:solidFill>
                      <a:sym typeface="Wingdings" charset="0"/>
                    </a:rPr>
                    <a:t> / year</a:t>
                  </a:r>
                </a:p>
                <a:p>
                  <a:pPr defTabSz="342900"/>
                  <a:endParaRPr lang="en-US" sz="2000" dirty="0">
                    <a:solidFill>
                      <a:prstClr val="black"/>
                    </a:solidFill>
                    <a:sym typeface="Wingdings" charset="0"/>
                  </a:endParaRPr>
                </a:p>
                <a:p>
                  <a:pPr defTabSz="342900"/>
                  <a:r>
                    <a:rPr lang="en-US" sz="2200" dirty="0">
                      <a:solidFill>
                        <a:prstClr val="black"/>
                      </a:solidFill>
                      <a:sym typeface="Wingdings" charset="0"/>
                    </a:rPr>
                    <a:t>HC4) FCC: 100km tunnel with 16T magnets for a 100TeV CM collider</a:t>
                  </a:r>
                </a:p>
                <a:p>
                  <a:pPr defTabSz="342900"/>
                  <a:r>
                    <a:rPr lang="en-US" sz="2200" dirty="0">
                      <a:solidFill>
                        <a:prstClr val="black"/>
                      </a:solidFill>
                      <a:sym typeface="Wingdings" charset="0"/>
                    </a:rPr>
                    <a:t>		</a:t>
                  </a:r>
                  <a:r>
                    <a:rPr lang="en-US" sz="2000" dirty="0">
                      <a:solidFill>
                        <a:prstClr val="black"/>
                      </a:solidFill>
                      <a:sym typeface="Wingdings" charset="0"/>
                    </a:rPr>
                    <a:t>Assuming a 20y magnet R&amp;D program; CE start in 2028; </a:t>
                  </a:r>
                  <a:r>
                    <a:rPr lang="en-US" sz="2000" dirty="0">
                      <a:solidFill>
                        <a:srgbClr val="00B050"/>
                      </a:solidFill>
                      <a:sym typeface="Wingdings" charset="0"/>
                    </a:rPr>
                    <a:t>collider in 2043</a:t>
                  </a:r>
                </a:p>
                <a:p>
                  <a:pPr defTabSz="342900"/>
                  <a:r>
                    <a:rPr lang="en-US" sz="2000" dirty="0">
                      <a:solidFill>
                        <a:prstClr val="black"/>
                      </a:solidFill>
                      <a:sym typeface="Wingdings" charset="0"/>
                    </a:rPr>
                    <a:t>		2 scenarios: ca. </a:t>
                  </a:r>
                  <a:r>
                    <a:rPr lang="en-US" sz="2000" dirty="0">
                      <a:solidFill>
                        <a:srgbClr val="00B050"/>
                      </a:solidFill>
                      <a:sym typeface="Wingdings" charset="0"/>
                    </a:rPr>
                    <a:t>250fb</a:t>
                  </a:r>
                  <a:r>
                    <a:rPr lang="en-US" sz="2000" baseline="30000" dirty="0">
                      <a:solidFill>
                        <a:srgbClr val="00B050"/>
                      </a:solidFill>
                      <a:sym typeface="Wingdings" charset="0"/>
                    </a:rPr>
                    <a:t>-1</a:t>
                  </a:r>
                  <a:r>
                    <a:rPr lang="en-US" sz="2000" dirty="0">
                      <a:solidFill>
                        <a:srgbClr val="00B050"/>
                      </a:solidFill>
                      <a:sym typeface="Wingdings" charset="0"/>
                    </a:rPr>
                    <a:t> / year or ca. 1000fb</a:t>
                  </a:r>
                  <a:r>
                    <a:rPr lang="en-US" sz="2000" baseline="30000" dirty="0">
                      <a:solidFill>
                        <a:srgbClr val="00B050"/>
                      </a:solidFill>
                      <a:sym typeface="Wingdings" charset="0"/>
                    </a:rPr>
                    <a:t>-1</a:t>
                  </a:r>
                  <a:r>
                    <a:rPr lang="en-US" sz="2000" dirty="0">
                      <a:solidFill>
                        <a:srgbClr val="00B050"/>
                      </a:solidFill>
                      <a:sym typeface="Wingdings" charset="0"/>
                    </a:rPr>
                    <a:t> / year</a:t>
                  </a:r>
                  <a:endParaRPr lang="en-US" sz="2000" dirty="0">
                    <a:solidFill>
                      <a:prstClr val="black"/>
                    </a:solidFill>
                    <a:sym typeface="Wingdings" charset="0"/>
                  </a:endParaRPr>
                </a:p>
              </p:txBody>
            </p:sp>
          </mc:Choice>
          <mc:Fallback xmlns="">
            <p:sp>
              <p:nvSpPr>
                <p:cNvPr id="9" name="Text 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74" y="720"/>
                  <a:ext cx="5056" cy="4840"/>
                </a:xfrm>
                <a:prstGeom prst="rect">
                  <a:avLst/>
                </a:prstGeom>
                <a:blipFill>
                  <a:blip r:embed="rId2"/>
                  <a:stretch>
                    <a:fillRect l="-1343" t="-879" b="-1099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E67FB75-34A5-FA4B-A7D9-0212B493055F}"/>
              </a:ext>
            </a:extLst>
          </p:cNvPr>
          <p:cNvSpPr txBox="1">
            <a:spLocks/>
          </p:cNvSpPr>
          <p:nvPr/>
        </p:nvSpPr>
        <p:spPr>
          <a:xfrm>
            <a:off x="2106896" y="6492875"/>
            <a:ext cx="6083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/>
              <a:t>Oliver Brüning, CERN, September 19</a:t>
            </a:r>
            <a:r>
              <a:rPr lang="en-US" baseline="30000" dirty="0"/>
              <a:t>th</a:t>
            </a:r>
            <a:r>
              <a:rPr lang="en-US" dirty="0"/>
              <a:t>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DC33ED-28D1-DA4D-B5B3-842F0F15A794}"/>
              </a:ext>
            </a:extLst>
          </p:cNvPr>
          <p:cNvSpPr txBox="1"/>
          <p:nvPr/>
        </p:nvSpPr>
        <p:spPr>
          <a:xfrm>
            <a:off x="48226" y="4026125"/>
            <a:ext cx="9001760" cy="1368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All the proton collider options can be operated with ion beams [e.g. </a:t>
            </a:r>
            <a:r>
              <a:rPr lang="en-US" dirty="0" err="1"/>
              <a:t>Pb</a:t>
            </a:r>
            <a:r>
              <a:rPr lang="en-US" dirty="0"/>
              <a:t>]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Between 10nb</a:t>
            </a:r>
            <a:r>
              <a:rPr lang="en-US" baseline="30000" dirty="0"/>
              <a:t>-1</a:t>
            </a:r>
            <a:r>
              <a:rPr lang="en-US" dirty="0"/>
              <a:t> and 65nb</a:t>
            </a:r>
            <a:r>
              <a:rPr lang="en-US" baseline="30000" dirty="0"/>
              <a:t>-1</a:t>
            </a:r>
            <a:r>
              <a:rPr lang="en-US" dirty="0"/>
              <a:t> / year</a:t>
            </a:r>
          </a:p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8ACFD5-7115-3A4F-83FF-92B641288526}"/>
              </a:ext>
            </a:extLst>
          </p:cNvPr>
          <p:cNvSpPr txBox="1"/>
          <p:nvPr/>
        </p:nvSpPr>
        <p:spPr>
          <a:xfrm>
            <a:off x="48226" y="1176416"/>
            <a:ext cx="9001760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All the proton collider options assume ca. 160 days of scheduled time for physics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[365 days – 125YETS; 40startup; 20MD; 5SP; 10TS]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and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ca. 40% to 50% luminosity efficiency [ca. 70% to 80% machine efficiency]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21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FD6A11-D086-F742-939F-8E4BBCC34F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FA004B2-1541-5046-B6F2-22AF56585712}" type="slidenum">
              <a:rPr lang="en-US" smtClean="0">
                <a:solidFill>
                  <a:prstClr val="black"/>
                </a:solidFill>
                <a:latin typeface="Arial"/>
              </a:rPr>
              <a:pPr/>
              <a:t>3</a:t>
            </a:fld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Rectangle 1026">
            <a:extLst>
              <a:ext uri="{FF2B5EF4-FFF2-40B4-BE49-F238E27FC236}">
                <a16:creationId xmlns:a16="http://schemas.microsoft.com/office/drawing/2014/main" id="{F98264CB-A670-2B46-A78E-B80AAB09A1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2425" y="49213"/>
            <a:ext cx="8486775" cy="720725"/>
          </a:xfrm>
        </p:spPr>
        <p:txBody>
          <a:bodyPr/>
          <a:lstStyle/>
          <a:p>
            <a:pPr algn="ctr"/>
            <a:r>
              <a:rPr lang="en-US" sz="3600" u="sng" dirty="0">
                <a:solidFill>
                  <a:srgbClr val="FF0000"/>
                </a:solidFill>
              </a:rPr>
              <a:t>LHC Performance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CB752E-ED2C-7841-B525-D6B58FA045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38"/>
            <a:ext cx="9144000" cy="68317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6BD32F2-4017-7B49-B8D9-AA79E4275964}"/>
              </a:ext>
            </a:extLst>
          </p:cNvPr>
          <p:cNvSpPr txBox="1"/>
          <p:nvPr/>
        </p:nvSpPr>
        <p:spPr>
          <a:xfrm>
            <a:off x="6094883" y="2583052"/>
            <a:ext cx="2516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ca. 0.7 fb</a:t>
            </a:r>
            <a:r>
              <a:rPr lang="en-US" sz="2400" baseline="30000" dirty="0"/>
              <a:t>-1</a:t>
            </a:r>
            <a:r>
              <a:rPr lang="en-US" sz="2400" dirty="0"/>
              <a:t> / day</a:t>
            </a:r>
          </a:p>
          <a:p>
            <a:r>
              <a:rPr lang="en-US" sz="2400" dirty="0"/>
              <a:t>with 30 days left</a:t>
            </a:r>
          </a:p>
        </p:txBody>
      </p:sp>
    </p:spTree>
    <p:extLst>
      <p:ext uri="{BB962C8B-B14F-4D97-AF65-F5344CB8AC3E}">
        <p14:creationId xmlns:p14="http://schemas.microsoft.com/office/powerpoint/2010/main" val="39452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70002"/>
            <a:ext cx="9144000" cy="15849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88050"/>
            <a:ext cx="9144000" cy="992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594994"/>
            <a:ext cx="5148546" cy="100478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81111" y="20638"/>
            <a:ext cx="8662889" cy="9144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>
                <a:solidFill>
                  <a:srgbClr val="FF0000"/>
                </a:solidFill>
                <a:latin typeface="Garamond" panose="02020404030301010803" pitchFamily="18" charset="0"/>
              </a:rPr>
              <a:t>Schedule: </a:t>
            </a:r>
            <a:r>
              <a:rPr lang="en-US" b="1" u="sng" dirty="0">
                <a:solidFill>
                  <a:srgbClr val="FF0000"/>
                </a:solidFill>
                <a:latin typeface="Garamond" panose="02020404030301010803" pitchFamily="18" charset="0"/>
                <a:sym typeface="Wingdings"/>
              </a:rPr>
              <a:t> </a:t>
            </a:r>
            <a:r>
              <a:rPr lang="en-US" b="1" u="sng" dirty="0">
                <a:solidFill>
                  <a:srgbClr val="FF0000"/>
                </a:solidFill>
                <a:latin typeface="Garamond" panose="02020404030301010803" pitchFamily="18" charset="0"/>
              </a:rPr>
              <a:t>HL-LHC CE during LS2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788400" y="6550660"/>
            <a:ext cx="355600" cy="32004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78A2D03-466B-4AD7-AC70-B2955EB43184}" type="slidenum">
              <a:rPr lang="en-US" sz="1200" smtClean="0"/>
              <a:pPr>
                <a:defRPr/>
              </a:pPr>
              <a:t>4</a:t>
            </a:fld>
            <a:endParaRPr lang="en-US" sz="12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70DA3D1-4F26-1E44-ABCA-B78943B40FDC}"/>
              </a:ext>
            </a:extLst>
          </p:cNvPr>
          <p:cNvSpPr txBox="1">
            <a:spLocks/>
          </p:cNvSpPr>
          <p:nvPr/>
        </p:nvSpPr>
        <p:spPr>
          <a:xfrm>
            <a:off x="2106896" y="6492875"/>
            <a:ext cx="6083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/>
              <a:t>Oliver Brüning, CERN, September 19</a:t>
            </a:r>
            <a:r>
              <a:rPr lang="en-US" baseline="30000" dirty="0"/>
              <a:t>th</a:t>
            </a:r>
            <a:r>
              <a:rPr lang="en-US" dirty="0"/>
              <a:t> 2018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46101-DFFF-0E4C-B3CD-4201EA6C0EB4}"/>
              </a:ext>
            </a:extLst>
          </p:cNvPr>
          <p:cNvSpPr/>
          <p:nvPr/>
        </p:nvSpPr>
        <p:spPr>
          <a:xfrm>
            <a:off x="0" y="6126480"/>
            <a:ext cx="2032000" cy="711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34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1A8EBD-EFA9-2247-B366-0C82D86A344E}"/>
              </a:ext>
            </a:extLst>
          </p:cNvPr>
          <p:cNvSpPr/>
          <p:nvPr/>
        </p:nvSpPr>
        <p:spPr>
          <a:xfrm>
            <a:off x="0" y="6126480"/>
            <a:ext cx="2032000" cy="711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92"/>
            <a:ext cx="9046800" cy="540000"/>
          </a:xfrm>
        </p:spPr>
        <p:txBody>
          <a:bodyPr/>
          <a:lstStyle/>
          <a:p>
            <a:r>
              <a:rPr lang="en-GB" sz="4000" u="sng" dirty="0">
                <a:solidFill>
                  <a:srgbClr val="FF0000"/>
                </a:solidFill>
                <a:latin typeface="Garamond" panose="02020404030301010803" pitchFamily="18" charset="0"/>
              </a:rPr>
              <a:t>Lepton-Hadron Collider Projects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BFDCA1C4-9514-7B4F-976F-D92F7E296653}" type="slidenum">
              <a:rPr lang="fr-FR">
                <a:solidFill>
                  <a:srgbClr val="64BCD9"/>
                </a:solidFill>
                <a:latin typeface="Arial"/>
              </a:rPr>
              <a:pPr defTabSz="342900"/>
              <a:t>5</a:t>
            </a:fld>
            <a:endParaRPr lang="fr-FR">
              <a:solidFill>
                <a:srgbClr val="64BCD9"/>
              </a:solidFill>
              <a:latin typeface="Arial"/>
            </a:endParaRPr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1" y="546859"/>
            <a:ext cx="9144000" cy="6378180"/>
            <a:chOff x="292" y="720"/>
            <a:chExt cx="5438" cy="5357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292" y="816"/>
              <a:ext cx="333" cy="20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lIns="68527" tIns="34264" rIns="68527" bIns="34264" anchor="ctr"/>
            <a:lstStyle/>
            <a:p>
              <a:pPr defTabSz="342900"/>
              <a:endParaRPr lang="en-GB" sz="135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674" y="720"/>
              <a:ext cx="5056" cy="5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27" tIns="34264" rIns="68527" bIns="34264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marL="457200" indent="-457200" defTabSz="342900">
                <a:buAutoNum type="arabicParenR"/>
              </a:pPr>
              <a:r>
                <a:rPr lang="en-US" dirty="0">
                  <a:solidFill>
                    <a:srgbClr val="3333CC"/>
                  </a:solidFill>
                  <a:sym typeface="Wingdings" charset="0"/>
                </a:rPr>
                <a:t>CERN is studying the following e-h collider projects for discussion at the CERN SPC:</a:t>
              </a:r>
              <a:endParaRPr lang="en-US" sz="2800" dirty="0">
                <a:solidFill>
                  <a:prstClr val="black"/>
                </a:solidFill>
                <a:sym typeface="Wingdings" charset="0"/>
              </a:endParaRPr>
            </a:p>
            <a:p>
              <a:pPr defTabSz="342900"/>
              <a:r>
                <a:rPr lang="en-US" sz="22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-Modular accelerator design based on Energy Recovery </a:t>
              </a:r>
              <a:r>
                <a:rPr lang="en-US" sz="2200" dirty="0" err="1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Linac</a:t>
              </a:r>
              <a:r>
                <a:rPr lang="en-US" sz="22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 scheme</a:t>
              </a:r>
            </a:p>
            <a:p>
              <a:pPr defTabSz="342900"/>
              <a:r>
                <a:rPr lang="en-US" sz="22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-Possibility for a staged installation [e.g. half electron beam energy]</a:t>
              </a:r>
            </a:p>
            <a:p>
              <a:pPr defTabSz="342900"/>
              <a:r>
                <a:rPr lang="en-US" sz="22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-Identical configuration can be applied to all hadron collider projects!</a:t>
              </a:r>
            </a:p>
            <a:p>
              <a:pPr defTabSz="342900"/>
              <a:endParaRPr lang="en-US" sz="2200" dirty="0">
                <a:solidFill>
                  <a:prstClr val="black"/>
                </a:solidFill>
                <a:ea typeface="Times New Roman" charset="0"/>
                <a:cs typeface="Times New Roman" charset="0"/>
                <a:sym typeface="Wingdings" charset="0"/>
              </a:endParaRPr>
            </a:p>
            <a:p>
              <a:pPr defTabSz="342900"/>
              <a:r>
                <a:rPr lang="en-US" sz="22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eh1) </a:t>
              </a:r>
              <a:r>
                <a:rPr lang="en-US" sz="2200" dirty="0" err="1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LHeC</a:t>
              </a:r>
              <a:r>
                <a:rPr lang="en-US" sz="22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:</a:t>
              </a:r>
            </a:p>
            <a:p>
              <a:pPr defTabSz="342900"/>
              <a:r>
                <a:rPr lang="en-US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	 	</a:t>
              </a:r>
              <a:r>
                <a:rPr lang="en-US" sz="20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Earliest operation after LS4; 2 operation scenarios: </a:t>
              </a:r>
            </a:p>
            <a:p>
              <a:pPr defTabSz="342900"/>
              <a:r>
                <a:rPr lang="en-US" sz="20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		</a:t>
              </a:r>
              <a:r>
                <a:rPr lang="en-US" sz="2000" dirty="0" err="1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i</a:t>
              </a:r>
              <a:r>
                <a:rPr lang="en-US" sz="20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) Parallel with LHC: </a:t>
              </a:r>
              <a:r>
                <a:rPr lang="en-US" sz="2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ca. 20-50fb</a:t>
              </a:r>
              <a:r>
                <a:rPr lang="en-US" sz="2000" baseline="30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-1</a:t>
              </a:r>
              <a:r>
                <a:rPr lang="en-US" sz="2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 / year</a:t>
              </a:r>
              <a:r>
                <a:rPr lang="en-US" sz="20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 and </a:t>
              </a:r>
            </a:p>
            <a:p>
              <a:pPr defTabSz="342900"/>
              <a:r>
                <a:rPr lang="en-US" sz="20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		ii) dedicated [after Run6]: ca.  </a:t>
              </a:r>
              <a:r>
                <a:rPr lang="en-US" sz="2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180fb</a:t>
              </a:r>
              <a:r>
                <a:rPr lang="en-US" sz="2000" baseline="30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-1</a:t>
              </a:r>
              <a:r>
                <a:rPr lang="en-US" sz="2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 / year</a:t>
              </a:r>
              <a:r>
                <a:rPr lang="en-US" sz="20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; and </a:t>
              </a:r>
              <a:r>
                <a:rPr lang="en-US" sz="2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1ab</a:t>
              </a:r>
              <a:r>
                <a:rPr lang="en-US" sz="2000" baseline="30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-1</a:t>
              </a:r>
              <a:r>
                <a:rPr lang="en-US" sz="2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 total</a:t>
              </a:r>
            </a:p>
            <a:p>
              <a:pPr defTabSz="342900"/>
              <a:endParaRPr lang="en-US" sz="2000" dirty="0">
                <a:solidFill>
                  <a:prstClr val="black"/>
                </a:solidFill>
                <a:ea typeface="Times New Roman" charset="0"/>
                <a:cs typeface="Times New Roman" charset="0"/>
                <a:sym typeface="Wingdings" charset="0"/>
              </a:endParaRPr>
            </a:p>
            <a:p>
              <a:pPr defTabSz="342900"/>
              <a:r>
                <a:rPr lang="en-US" sz="2200" dirty="0">
                  <a:solidFill>
                    <a:prstClr val="black"/>
                  </a:solidFill>
                  <a:sym typeface="Wingdings" charset="0"/>
                </a:rPr>
                <a:t>eh2) HE-</a:t>
              </a:r>
              <a:r>
                <a:rPr lang="en-US" sz="2200" dirty="0" err="1">
                  <a:solidFill>
                    <a:prstClr val="black"/>
                  </a:solidFill>
                  <a:sym typeface="Wingdings" charset="0"/>
                </a:rPr>
                <a:t>LHeC</a:t>
              </a:r>
              <a:endParaRPr lang="en-US" sz="2200" dirty="0">
                <a:solidFill>
                  <a:prstClr val="black"/>
                </a:solidFill>
                <a:sym typeface="Wingdings" charset="0"/>
              </a:endParaRPr>
            </a:p>
            <a:p>
              <a:pPr defTabSz="342900"/>
              <a:r>
                <a:rPr lang="en-US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         </a:t>
              </a:r>
              <a:r>
                <a:rPr lang="en-US" sz="20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Implementation in parallel with HE-LHC; operation in parallel to HE-LHC</a:t>
              </a:r>
            </a:p>
            <a:p>
              <a:pPr defTabSz="342900"/>
              <a:r>
                <a:rPr lang="en-US" sz="20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	     with: </a:t>
              </a:r>
              <a:r>
                <a:rPr lang="en-US" sz="2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ca. 150fb</a:t>
              </a:r>
              <a:r>
                <a:rPr lang="en-US" sz="2000" baseline="30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-1</a:t>
              </a:r>
              <a:r>
                <a:rPr lang="en-US" sz="2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 / year</a:t>
              </a:r>
              <a:r>
                <a:rPr lang="en-US" sz="20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 and ca. </a:t>
              </a:r>
              <a:r>
                <a:rPr lang="en-US" sz="2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2ab</a:t>
              </a:r>
              <a:r>
                <a:rPr lang="en-US" sz="2000" baseline="30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-1</a:t>
              </a:r>
              <a:r>
                <a:rPr lang="en-US" sz="2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 total</a:t>
              </a:r>
            </a:p>
            <a:p>
              <a:pPr defTabSz="342900"/>
              <a:endParaRPr lang="en-US" sz="2000" dirty="0">
                <a:solidFill>
                  <a:prstClr val="black"/>
                </a:solidFill>
                <a:sym typeface="Wingdings" charset="0"/>
              </a:endParaRPr>
            </a:p>
            <a:p>
              <a:pPr defTabSz="342900"/>
              <a:r>
                <a:rPr lang="en-US" sz="2200" dirty="0">
                  <a:solidFill>
                    <a:prstClr val="black"/>
                  </a:solidFill>
                  <a:sym typeface="Wingdings" charset="0"/>
                </a:rPr>
                <a:t>eh3) FCC-eh:</a:t>
              </a:r>
            </a:p>
            <a:p>
              <a:pPr defTabSz="342900"/>
              <a:r>
                <a:rPr lang="en-US" sz="20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		Implementation in parallel with FCC-</a:t>
              </a:r>
              <a:r>
                <a:rPr lang="en-US" sz="2000" dirty="0" err="1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hh</a:t>
              </a:r>
              <a:r>
                <a:rPr lang="en-US" sz="20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; operation in parallel to FCC-</a:t>
              </a:r>
              <a:r>
                <a:rPr lang="en-US" sz="2000" dirty="0" err="1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hh</a:t>
              </a:r>
              <a:endParaRPr lang="en-US" sz="2000" dirty="0">
                <a:solidFill>
                  <a:prstClr val="black"/>
                </a:solidFill>
                <a:ea typeface="Times New Roman" charset="0"/>
                <a:cs typeface="Times New Roman" charset="0"/>
                <a:sym typeface="Wingdings" charset="0"/>
              </a:endParaRPr>
            </a:p>
            <a:p>
              <a:pPr defTabSz="342900"/>
              <a:r>
                <a:rPr lang="en-US" sz="20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	     with: </a:t>
              </a:r>
              <a:r>
                <a:rPr lang="en-US" sz="2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ca. 200fb</a:t>
              </a:r>
              <a:r>
                <a:rPr lang="en-US" sz="2000" baseline="30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-1</a:t>
              </a:r>
              <a:r>
                <a:rPr lang="en-US" sz="2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 / year</a:t>
              </a:r>
              <a:r>
                <a:rPr lang="en-US" sz="20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 and ca. </a:t>
              </a:r>
              <a:r>
                <a:rPr lang="en-US" sz="2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2-3ab</a:t>
              </a:r>
              <a:r>
                <a:rPr lang="en-US" sz="2000" baseline="30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-1</a:t>
              </a:r>
              <a:r>
                <a:rPr lang="en-US" sz="2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 total</a:t>
              </a:r>
            </a:p>
            <a:p>
              <a:pPr defTabSz="342900"/>
              <a:endParaRPr lang="en-US" sz="2000" dirty="0">
                <a:solidFill>
                  <a:prstClr val="black"/>
                </a:solidFill>
                <a:sym typeface="Wingdings" charset="0"/>
              </a:endParaRPr>
            </a:p>
          </p:txBody>
        </p:sp>
      </p:grp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E67FB75-34A5-FA4B-A7D9-0212B493055F}"/>
              </a:ext>
            </a:extLst>
          </p:cNvPr>
          <p:cNvSpPr txBox="1">
            <a:spLocks/>
          </p:cNvSpPr>
          <p:nvPr/>
        </p:nvSpPr>
        <p:spPr>
          <a:xfrm>
            <a:off x="2106896" y="6492875"/>
            <a:ext cx="6083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/>
              <a:t>Oliver Brüning, CERN, September 19</a:t>
            </a:r>
            <a:r>
              <a:rPr lang="en-US" baseline="30000" dirty="0"/>
              <a:t>th</a:t>
            </a:r>
            <a:r>
              <a:rPr lang="en-US" dirty="0"/>
              <a:t> 2018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EF067D-74C1-7447-8D2D-96DA412AD738}"/>
              </a:ext>
            </a:extLst>
          </p:cNvPr>
          <p:cNvSpPr txBox="1"/>
          <p:nvPr/>
        </p:nvSpPr>
        <p:spPr>
          <a:xfrm>
            <a:off x="45040" y="1377938"/>
            <a:ext cx="9001760" cy="258532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All the electron - proton collider options assume ca. 160 days of scheduled time for physics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[365 days – 125YETS; 40startup; 20MD; 5SP; 10TS]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and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ca. 40% to 50% luminosity efficiency [ca. 90% ERL machine efficiency]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22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1A8EBD-EFA9-2247-B366-0C82D86A344E}"/>
              </a:ext>
            </a:extLst>
          </p:cNvPr>
          <p:cNvSpPr/>
          <p:nvPr/>
        </p:nvSpPr>
        <p:spPr>
          <a:xfrm>
            <a:off x="0" y="6126480"/>
            <a:ext cx="2032000" cy="711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032"/>
            <a:ext cx="9046800" cy="540000"/>
          </a:xfrm>
        </p:spPr>
        <p:txBody>
          <a:bodyPr/>
          <a:lstStyle/>
          <a:p>
            <a:r>
              <a:rPr lang="en-GB" sz="4000" u="sng" dirty="0">
                <a:solidFill>
                  <a:srgbClr val="FF0000"/>
                </a:solidFill>
                <a:latin typeface="Garamond" panose="02020404030301010803" pitchFamily="18" charset="0"/>
              </a:rPr>
              <a:t>Circular Lepton Collider Projects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BFDCA1C4-9514-7B4F-976F-D92F7E296653}" type="slidenum">
              <a:rPr lang="fr-FR">
                <a:solidFill>
                  <a:srgbClr val="64BCD9"/>
                </a:solidFill>
                <a:latin typeface="Arial"/>
              </a:rPr>
              <a:pPr defTabSz="342900"/>
              <a:t>6</a:t>
            </a:fld>
            <a:endParaRPr lang="fr-FR">
              <a:solidFill>
                <a:srgbClr val="64BCD9"/>
              </a:solidFill>
              <a:latin typeface="Arial"/>
            </a:endParaRPr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1" y="689099"/>
            <a:ext cx="9144000" cy="5824540"/>
            <a:chOff x="292" y="720"/>
            <a:chExt cx="5438" cy="4892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292" y="816"/>
              <a:ext cx="333" cy="20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lIns="68527" tIns="34264" rIns="68527" bIns="34264" anchor="ctr"/>
            <a:lstStyle/>
            <a:p>
              <a:pPr defTabSz="342900"/>
              <a:endParaRPr lang="en-GB" sz="135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674" y="720"/>
              <a:ext cx="5056" cy="4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27" tIns="34264" rIns="68527" bIns="34264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marL="457200" indent="-457200" defTabSz="342900">
                <a:buAutoNum type="arabicParenR"/>
              </a:pPr>
              <a:r>
                <a:rPr lang="en-US" dirty="0">
                  <a:solidFill>
                    <a:srgbClr val="3333CC"/>
                  </a:solidFill>
                  <a:sym typeface="Wingdings" charset="0"/>
                </a:rPr>
                <a:t>CERN is studying the following circular e</a:t>
              </a:r>
              <a:r>
                <a:rPr lang="en-US" baseline="30000" dirty="0">
                  <a:solidFill>
                    <a:srgbClr val="3333CC"/>
                  </a:solidFill>
                  <a:sym typeface="Wingdings" charset="0"/>
                </a:rPr>
                <a:t>+</a:t>
              </a:r>
              <a:r>
                <a:rPr lang="en-US" dirty="0">
                  <a:solidFill>
                    <a:srgbClr val="3333CC"/>
                  </a:solidFill>
                  <a:sym typeface="Wingdings" charset="0"/>
                </a:rPr>
                <a:t>/e</a:t>
              </a:r>
              <a:r>
                <a:rPr lang="en-US" baseline="30000" dirty="0">
                  <a:solidFill>
                    <a:srgbClr val="3333CC"/>
                  </a:solidFill>
                  <a:sym typeface="Wingdings" charset="0"/>
                </a:rPr>
                <a:t>-</a:t>
              </a:r>
              <a:r>
                <a:rPr lang="en-US" dirty="0">
                  <a:solidFill>
                    <a:srgbClr val="3333CC"/>
                  </a:solidFill>
                  <a:sym typeface="Wingdings" charset="0"/>
                </a:rPr>
                <a:t> collider projects for discussion at the CERN SPC:</a:t>
              </a:r>
              <a:endParaRPr lang="en-US" sz="2800" dirty="0">
                <a:solidFill>
                  <a:prstClr val="black"/>
                </a:solidFill>
                <a:sym typeface="Wingdings" charset="0"/>
              </a:endParaRPr>
            </a:p>
            <a:p>
              <a:pPr defTabSz="342900"/>
              <a:r>
                <a:rPr lang="en-US" sz="22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Collider based on normal conducting magnets and SRF installed in the same tunnel as the FCC-</a:t>
              </a:r>
              <a:r>
                <a:rPr lang="en-US" sz="2200" dirty="0" err="1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hh</a:t>
              </a:r>
              <a:r>
                <a:rPr lang="en-US" sz="22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 collider [precursor for FCC-</a:t>
              </a:r>
              <a:r>
                <a:rPr lang="en-US" sz="2200" dirty="0" err="1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hh</a:t>
              </a:r>
              <a:r>
                <a:rPr lang="en-US" sz="22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]; 4 </a:t>
              </a:r>
              <a:r>
                <a:rPr lang="en-US" sz="2200" dirty="0" err="1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experim</a:t>
              </a:r>
              <a:r>
                <a:rPr lang="en-US" sz="22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; </a:t>
              </a:r>
            </a:p>
            <a:p>
              <a:pPr defTabSz="342900"/>
              <a:r>
                <a:rPr lang="en-US" sz="22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The following stages are assumed to be installed sequentially:</a:t>
              </a:r>
            </a:p>
            <a:p>
              <a:pPr defTabSz="342900"/>
              <a:endParaRPr lang="en-US" sz="2200" dirty="0">
                <a:solidFill>
                  <a:prstClr val="black"/>
                </a:solidFill>
                <a:ea typeface="Times New Roman" charset="0"/>
                <a:cs typeface="Times New Roman" charset="0"/>
                <a:sym typeface="Wingdings" charset="0"/>
              </a:endParaRPr>
            </a:p>
            <a:p>
              <a:pPr defTabSz="342900"/>
              <a:r>
                <a:rPr lang="en-US" sz="22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FCC-ee-1) Z physics program:</a:t>
              </a:r>
            </a:p>
            <a:p>
              <a:pPr defTabSz="342900"/>
              <a:r>
                <a:rPr lang="en-US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	 	</a:t>
              </a:r>
              <a:r>
                <a:rPr lang="en-US" sz="20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Beam energy of 45.6GeV; goal of generating </a:t>
              </a:r>
              <a:r>
                <a:rPr lang="en-US" sz="2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150ab</a:t>
              </a:r>
              <a:r>
                <a:rPr lang="en-US" sz="2000" baseline="30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-1</a:t>
              </a:r>
              <a:r>
                <a:rPr lang="en-US" sz="2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 in 4 years</a:t>
              </a:r>
            </a:p>
            <a:p>
              <a:pPr defTabSz="342900"/>
              <a:endParaRPr lang="en-US" sz="2000" dirty="0">
                <a:solidFill>
                  <a:prstClr val="black"/>
                </a:solidFill>
                <a:ea typeface="Times New Roman" charset="0"/>
                <a:cs typeface="Times New Roman" charset="0"/>
                <a:sym typeface="Wingdings" charset="0"/>
              </a:endParaRPr>
            </a:p>
            <a:p>
              <a:pPr defTabSz="342900"/>
              <a:r>
                <a:rPr lang="en-US" sz="2200" dirty="0">
                  <a:solidFill>
                    <a:prstClr val="black"/>
                  </a:solidFill>
                  <a:sym typeface="Wingdings" charset="0"/>
                </a:rPr>
                <a:t>FCC-ee-2) W physics program:</a:t>
              </a:r>
            </a:p>
            <a:p>
              <a:pPr defTabSz="342900"/>
              <a:r>
                <a:rPr lang="en-US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         </a:t>
              </a:r>
              <a:r>
                <a:rPr lang="en-US" sz="20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Beam Energy of 80GeV; goal of generating </a:t>
              </a:r>
              <a:r>
                <a:rPr lang="en-US" sz="2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10ab</a:t>
              </a:r>
              <a:r>
                <a:rPr lang="en-US" sz="2000" baseline="30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-1</a:t>
              </a:r>
              <a:r>
                <a:rPr lang="en-US" sz="2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 in 1 year</a:t>
              </a:r>
            </a:p>
            <a:p>
              <a:pPr defTabSz="342900"/>
              <a:endParaRPr lang="en-US" sz="2000" dirty="0">
                <a:solidFill>
                  <a:prstClr val="black"/>
                </a:solidFill>
                <a:sym typeface="Wingdings" charset="0"/>
              </a:endParaRPr>
            </a:p>
            <a:p>
              <a:pPr defTabSz="342900"/>
              <a:r>
                <a:rPr lang="en-US" sz="2200" dirty="0">
                  <a:solidFill>
                    <a:prstClr val="black"/>
                  </a:solidFill>
                  <a:sym typeface="Wingdings" charset="0"/>
                </a:rPr>
                <a:t>FCC-ee-3) Higgs physics program:</a:t>
              </a:r>
            </a:p>
            <a:p>
              <a:pPr defTabSz="342900"/>
              <a:r>
                <a:rPr lang="en-US" sz="20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		 Beam Energy of 120GeV; goal of generating </a:t>
              </a:r>
              <a:r>
                <a:rPr lang="en-US" sz="2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5ab</a:t>
              </a:r>
              <a:r>
                <a:rPr lang="en-US" sz="2000" baseline="30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-1</a:t>
              </a:r>
              <a:r>
                <a:rPr lang="en-US" sz="2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 in 3 years</a:t>
              </a:r>
            </a:p>
            <a:p>
              <a:pPr defTabSz="342900"/>
              <a:endParaRPr lang="en-US" sz="2200" dirty="0">
                <a:solidFill>
                  <a:prstClr val="black"/>
                </a:solidFill>
                <a:sym typeface="Wingdings" charset="0"/>
              </a:endParaRPr>
            </a:p>
            <a:p>
              <a:pPr defTabSz="342900"/>
              <a:r>
                <a:rPr lang="en-US" sz="2200" dirty="0">
                  <a:solidFill>
                    <a:prstClr val="black"/>
                  </a:solidFill>
                  <a:sym typeface="Wingdings" charset="0"/>
                </a:rPr>
                <a:t>FCC-ee-4) top physics program:</a:t>
              </a:r>
            </a:p>
            <a:p>
              <a:pPr defTabSz="342900"/>
              <a:r>
                <a:rPr lang="en-US" sz="20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		 Beam Energy of 182.5GeV; goal of generating </a:t>
              </a:r>
              <a:r>
                <a:rPr lang="en-US" sz="2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1.7ab</a:t>
              </a:r>
              <a:r>
                <a:rPr lang="en-US" sz="2000" baseline="30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-1</a:t>
              </a:r>
              <a:r>
                <a:rPr lang="en-US" sz="2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 in 5 years</a:t>
              </a:r>
              <a:endParaRPr lang="en-US" sz="2000" dirty="0">
                <a:solidFill>
                  <a:prstClr val="black"/>
                </a:solidFill>
                <a:sym typeface="Wingdings" charset="0"/>
              </a:endParaRPr>
            </a:p>
          </p:txBody>
        </p:sp>
      </p:grp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E67FB75-34A5-FA4B-A7D9-0212B493055F}"/>
              </a:ext>
            </a:extLst>
          </p:cNvPr>
          <p:cNvSpPr txBox="1">
            <a:spLocks/>
          </p:cNvSpPr>
          <p:nvPr/>
        </p:nvSpPr>
        <p:spPr>
          <a:xfrm>
            <a:off x="2106896" y="6492875"/>
            <a:ext cx="6083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/>
              <a:t>Oliver Brüning, CERN, September 19</a:t>
            </a:r>
            <a:r>
              <a:rPr lang="en-US" baseline="30000" dirty="0"/>
              <a:t>th</a:t>
            </a:r>
            <a:r>
              <a:rPr lang="en-US" dirty="0"/>
              <a:t> 2018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F79856-2857-2D43-9E0B-1CE0BE98B5F7}"/>
              </a:ext>
            </a:extLst>
          </p:cNvPr>
          <p:cNvSpPr txBox="1"/>
          <p:nvPr/>
        </p:nvSpPr>
        <p:spPr>
          <a:xfrm>
            <a:off x="45040" y="1471479"/>
            <a:ext cx="9001760" cy="302400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All the e+ / e- collider options assume ca. 160 days of scheduled time for physics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[365 days – 119YETS; 30startup; 20MD; 10TS]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and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ca. 75% physics efficiency and 80% machine efficiency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Total of 13 years physics program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8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1A8EBD-EFA9-2247-B366-0C82D86A344E}"/>
              </a:ext>
            </a:extLst>
          </p:cNvPr>
          <p:cNvSpPr/>
          <p:nvPr/>
        </p:nvSpPr>
        <p:spPr>
          <a:xfrm>
            <a:off x="0" y="6126480"/>
            <a:ext cx="2032000" cy="711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032"/>
            <a:ext cx="9046800" cy="540000"/>
          </a:xfrm>
        </p:spPr>
        <p:txBody>
          <a:bodyPr/>
          <a:lstStyle/>
          <a:p>
            <a:r>
              <a:rPr lang="en-GB" sz="4000" u="sng" dirty="0">
                <a:solidFill>
                  <a:srgbClr val="FF0000"/>
                </a:solidFill>
                <a:latin typeface="Garamond" panose="02020404030301010803" pitchFamily="18" charset="0"/>
              </a:rPr>
              <a:t>Linear Lepton Collider Project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/>
            <a:fld id="{BFDCA1C4-9514-7B4F-976F-D92F7E296653}" type="slidenum">
              <a:rPr lang="fr-FR">
                <a:solidFill>
                  <a:srgbClr val="64BCD9"/>
                </a:solidFill>
                <a:latin typeface="Arial"/>
              </a:rPr>
              <a:pPr defTabSz="342900"/>
              <a:t>7</a:t>
            </a:fld>
            <a:endParaRPr lang="fr-FR">
              <a:solidFill>
                <a:srgbClr val="64BCD9"/>
              </a:solidFill>
              <a:latin typeface="Arial"/>
            </a:endParaRPr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1" y="689099"/>
            <a:ext cx="9144000" cy="5055398"/>
            <a:chOff x="292" y="720"/>
            <a:chExt cx="5438" cy="4246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292" y="816"/>
              <a:ext cx="333" cy="204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lIns="68527" tIns="34264" rIns="68527" bIns="34264" anchor="ctr"/>
            <a:lstStyle/>
            <a:p>
              <a:pPr defTabSz="342900"/>
              <a:endParaRPr lang="en-GB" sz="135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625" y="720"/>
              <a:ext cx="5105" cy="4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27" tIns="34264" rIns="68527" bIns="34264">
              <a:spAutoFit/>
            </a:bodyPr>
            <a:lstStyle>
              <a:lvl1pPr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accent2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marL="457200" indent="-457200" defTabSz="342900">
                <a:buAutoNum type="arabicParenR"/>
              </a:pPr>
              <a:r>
                <a:rPr lang="en-US" dirty="0">
                  <a:solidFill>
                    <a:srgbClr val="3333CC"/>
                  </a:solidFill>
                  <a:sym typeface="Wingdings" charset="0"/>
                </a:rPr>
                <a:t>CERN is studying the following e</a:t>
              </a:r>
              <a:r>
                <a:rPr lang="en-US" baseline="30000" dirty="0">
                  <a:solidFill>
                    <a:srgbClr val="3333CC"/>
                  </a:solidFill>
                  <a:sym typeface="Wingdings" charset="0"/>
                </a:rPr>
                <a:t>+</a:t>
              </a:r>
              <a:r>
                <a:rPr lang="en-US" dirty="0">
                  <a:solidFill>
                    <a:srgbClr val="3333CC"/>
                  </a:solidFill>
                  <a:sym typeface="Wingdings" charset="0"/>
                </a:rPr>
                <a:t>/e</a:t>
              </a:r>
              <a:r>
                <a:rPr lang="en-US" baseline="30000" dirty="0">
                  <a:solidFill>
                    <a:srgbClr val="3333CC"/>
                  </a:solidFill>
                  <a:sym typeface="Wingdings" charset="0"/>
                </a:rPr>
                <a:t>-</a:t>
              </a:r>
              <a:r>
                <a:rPr lang="en-US" dirty="0">
                  <a:solidFill>
                    <a:srgbClr val="3333CC"/>
                  </a:solidFill>
                  <a:sym typeface="Wingdings" charset="0"/>
                </a:rPr>
                <a:t> linear collider project for discussion at the CERN SPC:</a:t>
              </a:r>
              <a:endParaRPr lang="en-US" sz="2800" dirty="0">
                <a:solidFill>
                  <a:prstClr val="black"/>
                </a:solidFill>
                <a:sym typeface="Wingdings" charset="0"/>
              </a:endParaRPr>
            </a:p>
            <a:p>
              <a:pPr defTabSz="342900"/>
              <a:r>
                <a:rPr lang="en-US" sz="22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Collider based on normal conducting RF system with drive beam and / or klystron power generation; X-band RF [12GHz] </a:t>
              </a:r>
            </a:p>
            <a:p>
              <a:pPr defTabSz="342900"/>
              <a:r>
                <a:rPr lang="en-US" sz="22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The following stages are assumed to be installed sequentially:</a:t>
              </a:r>
            </a:p>
            <a:p>
              <a:pPr defTabSz="342900"/>
              <a:endParaRPr lang="en-US" sz="2200" dirty="0">
                <a:solidFill>
                  <a:prstClr val="black"/>
                </a:solidFill>
                <a:ea typeface="Times New Roman" charset="0"/>
                <a:cs typeface="Times New Roman" charset="0"/>
                <a:sym typeface="Wingdings" charset="0"/>
              </a:endParaRPr>
            </a:p>
            <a:p>
              <a:pPr defTabSz="342900"/>
              <a:r>
                <a:rPr lang="en-US" sz="22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CLIC-1) ECM = 380GeV; length of 11.4km</a:t>
              </a:r>
            </a:p>
            <a:p>
              <a:pPr defTabSz="342900"/>
              <a:r>
                <a:rPr lang="en-US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	 	</a:t>
              </a:r>
              <a:r>
                <a:rPr lang="en-US" sz="18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Goal of generating </a:t>
              </a:r>
              <a:r>
                <a:rPr lang="en-US" sz="18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180fb</a:t>
              </a:r>
              <a:r>
                <a:rPr lang="en-US" sz="1800" baseline="30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-1</a:t>
              </a:r>
              <a:r>
                <a:rPr lang="en-US" sz="18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 / year with 8 years of operation </a:t>
              </a:r>
              <a:r>
                <a:rPr lang="en-US" sz="18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pitchFamily="2" charset="2"/>
                </a:rPr>
                <a:t> ca. 1ab</a:t>
              </a:r>
              <a:r>
                <a:rPr lang="en-US" sz="1800" baseline="30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pitchFamily="2" charset="2"/>
                </a:rPr>
                <a:t>-1 </a:t>
              </a:r>
              <a:r>
                <a:rPr lang="en-US" sz="18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pitchFamily="2" charset="2"/>
                </a:rPr>
                <a:t>total</a:t>
              </a:r>
              <a:endParaRPr lang="en-US" sz="1800" dirty="0">
                <a:solidFill>
                  <a:srgbClr val="00B050"/>
                </a:solidFill>
                <a:ea typeface="Times New Roman" charset="0"/>
                <a:cs typeface="Times New Roman" charset="0"/>
                <a:sym typeface="Wingdings" charset="0"/>
              </a:endParaRPr>
            </a:p>
            <a:p>
              <a:pPr defTabSz="342900"/>
              <a:endParaRPr lang="en-US" sz="1800" dirty="0">
                <a:solidFill>
                  <a:prstClr val="black"/>
                </a:solidFill>
                <a:ea typeface="Times New Roman" charset="0"/>
                <a:cs typeface="Times New Roman" charset="0"/>
                <a:sym typeface="Wingdings" charset="0"/>
              </a:endParaRPr>
            </a:p>
            <a:p>
              <a:pPr defTabSz="342900"/>
              <a:r>
                <a:rPr lang="en-US" sz="22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CLIC-2) ECM = 1500GeV; length of 29km</a:t>
              </a:r>
            </a:p>
            <a:p>
              <a:pPr defTabSz="342900"/>
              <a:r>
                <a:rPr lang="en-US" sz="20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	 	</a:t>
              </a:r>
              <a:r>
                <a:rPr lang="en-US" sz="18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Goal of generating </a:t>
              </a:r>
              <a:r>
                <a:rPr lang="en-US" sz="18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444fb</a:t>
              </a:r>
              <a:r>
                <a:rPr lang="en-US" sz="1800" baseline="30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-1</a:t>
              </a:r>
              <a:r>
                <a:rPr lang="en-US" sz="18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 / year with 7 years of operation </a:t>
              </a:r>
              <a:r>
                <a:rPr lang="en-US" sz="18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pitchFamily="2" charset="2"/>
                </a:rPr>
                <a:t> ca. 3ab</a:t>
              </a:r>
              <a:r>
                <a:rPr lang="en-US" sz="1800" baseline="30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pitchFamily="2" charset="2"/>
                </a:rPr>
                <a:t>-1 </a:t>
              </a:r>
              <a:r>
                <a:rPr lang="en-US" sz="18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pitchFamily="2" charset="2"/>
                </a:rPr>
                <a:t>total</a:t>
              </a:r>
              <a:endParaRPr lang="en-US" sz="1800" dirty="0">
                <a:solidFill>
                  <a:srgbClr val="00B050"/>
                </a:solidFill>
                <a:ea typeface="Times New Roman" charset="0"/>
                <a:cs typeface="Times New Roman" charset="0"/>
                <a:sym typeface="Wingdings" charset="0"/>
              </a:endParaRPr>
            </a:p>
            <a:p>
              <a:pPr defTabSz="342900"/>
              <a:endParaRPr lang="en-US" sz="2000" dirty="0">
                <a:solidFill>
                  <a:prstClr val="black"/>
                </a:solidFill>
                <a:ea typeface="Times New Roman" charset="0"/>
                <a:cs typeface="Times New Roman" charset="0"/>
                <a:sym typeface="Wingdings" charset="0"/>
              </a:endParaRPr>
            </a:p>
            <a:p>
              <a:pPr defTabSz="342900"/>
              <a:r>
                <a:rPr lang="en-US" sz="22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CLIC-3) ECM = 3000GeV; length of 50km</a:t>
              </a:r>
            </a:p>
            <a:p>
              <a:pPr defTabSz="342900"/>
              <a:r>
                <a:rPr lang="en-US" sz="20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	 	</a:t>
              </a:r>
              <a:r>
                <a:rPr lang="en-US" sz="1800" dirty="0">
                  <a:solidFill>
                    <a:prstClr val="black"/>
                  </a:solidFill>
                  <a:ea typeface="Times New Roman" charset="0"/>
                  <a:cs typeface="Times New Roman" charset="0"/>
                  <a:sym typeface="Wingdings" charset="0"/>
                </a:rPr>
                <a:t>Goal of generating </a:t>
              </a:r>
              <a:r>
                <a:rPr lang="en-US" sz="18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720fb</a:t>
              </a:r>
              <a:r>
                <a:rPr lang="en-US" sz="1800" baseline="30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-1</a:t>
              </a:r>
              <a:r>
                <a:rPr lang="en-US" sz="18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charset="0"/>
                </a:rPr>
                <a:t> / year with 8 years of operation</a:t>
              </a:r>
              <a:r>
                <a:rPr lang="en-US" sz="18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pitchFamily="2" charset="2"/>
                </a:rPr>
                <a:t> ca. &gt; 5ab</a:t>
              </a:r>
              <a:r>
                <a:rPr lang="en-US" sz="1800" baseline="300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pitchFamily="2" charset="2"/>
                </a:rPr>
                <a:t>-1 </a:t>
              </a:r>
              <a:r>
                <a:rPr lang="en-US" sz="1800" dirty="0">
                  <a:solidFill>
                    <a:srgbClr val="00B050"/>
                  </a:solidFill>
                  <a:ea typeface="Times New Roman" charset="0"/>
                  <a:cs typeface="Times New Roman" charset="0"/>
                  <a:sym typeface="Wingdings" pitchFamily="2" charset="2"/>
                </a:rPr>
                <a:t>total</a:t>
              </a:r>
              <a:endParaRPr lang="en-US" sz="1800" dirty="0">
                <a:solidFill>
                  <a:srgbClr val="00B050"/>
                </a:solidFill>
                <a:ea typeface="Times New Roman" charset="0"/>
                <a:cs typeface="Times New Roman" charset="0"/>
                <a:sym typeface="Wingdings" charset="0"/>
              </a:endParaRPr>
            </a:p>
            <a:p>
              <a:pPr defTabSz="342900"/>
              <a:endParaRPr lang="en-US" sz="2000" dirty="0">
                <a:solidFill>
                  <a:prstClr val="black"/>
                </a:solidFill>
                <a:ea typeface="Times New Roman" charset="0"/>
                <a:cs typeface="Times New Roman" charset="0"/>
                <a:sym typeface="Wingdings" charset="0"/>
              </a:endParaRPr>
            </a:p>
          </p:txBody>
        </p:sp>
      </p:grp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E67FB75-34A5-FA4B-A7D9-0212B493055F}"/>
              </a:ext>
            </a:extLst>
          </p:cNvPr>
          <p:cNvSpPr txBox="1">
            <a:spLocks/>
          </p:cNvSpPr>
          <p:nvPr/>
        </p:nvSpPr>
        <p:spPr>
          <a:xfrm>
            <a:off x="2106896" y="6492875"/>
            <a:ext cx="6083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/>
              <a:t>Oliver Brüning, CERN, September 19</a:t>
            </a:r>
            <a:r>
              <a:rPr lang="en-US" baseline="30000" dirty="0"/>
              <a:t>th</a:t>
            </a:r>
            <a:r>
              <a:rPr lang="en-US" dirty="0"/>
              <a:t> 2018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737F2A-EE77-464F-9EC7-E4E7DE4DCE2B}"/>
              </a:ext>
            </a:extLst>
          </p:cNvPr>
          <p:cNvSpPr txBox="1"/>
          <p:nvPr/>
        </p:nvSpPr>
        <p:spPr>
          <a:xfrm>
            <a:off x="45040" y="1527071"/>
            <a:ext cx="9001760" cy="286232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All the linear e+ / e- collider options assume ca. 160 days of scheduled time for physics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[365 days – 120YETS; 30startup; 20MD; 10TS]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and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ca. 75% physics efficiency [equal to machine efficiency for linear collider]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Total of 23 years of physics program separated by two 2 year stops for </a:t>
            </a:r>
            <a:r>
              <a:rPr lang="en-US" dirty="0" err="1"/>
              <a:t>linac</a:t>
            </a:r>
            <a:r>
              <a:rPr lang="en-US" dirty="0"/>
              <a:t> upgrades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9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iLumi-Pres-Template-4-3-CSR2016.pptx" id="{37610B82-38C5-4A79-9AD6-9055ADFB9289}" vid="{B895EA73-40B8-4DB4-B376-5DB62EC8AB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564</Words>
  <Application>Microsoft Macintosh PowerPoint</Application>
  <PresentationFormat>On-screen Show (4:3)</PresentationFormat>
  <Paragraphs>129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Cambria Math</vt:lpstr>
      <vt:lpstr>Garamond</vt:lpstr>
      <vt:lpstr>Times New Roman</vt:lpstr>
      <vt:lpstr>Wingdings</vt:lpstr>
      <vt:lpstr>Thème Office</vt:lpstr>
      <vt:lpstr>Future Accelerator Options at CERN</vt:lpstr>
      <vt:lpstr>Hadron Collider Projects</vt:lpstr>
      <vt:lpstr>LHC Performance</vt:lpstr>
      <vt:lpstr>PowerPoint Presentation</vt:lpstr>
      <vt:lpstr>Lepton-Hadron Collider Projects</vt:lpstr>
      <vt:lpstr>Circular Lepton Collider Projects</vt:lpstr>
      <vt:lpstr>Linear Lepton Collider Project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Accelerator Options at CERN</dc:title>
  <dc:creator>Oliver Brüning</dc:creator>
  <cp:lastModifiedBy>Microsoft Office User</cp:lastModifiedBy>
  <cp:revision>18</cp:revision>
  <dcterms:created xsi:type="dcterms:W3CDTF">2018-09-18T09:17:17Z</dcterms:created>
  <dcterms:modified xsi:type="dcterms:W3CDTF">2018-09-19T13:53:33Z</dcterms:modified>
</cp:coreProperties>
</file>