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42"/>
  </p:notesMasterIdLst>
  <p:handoutMasterIdLst>
    <p:handoutMasterId r:id="rId43"/>
  </p:handoutMasterIdLst>
  <p:sldIdLst>
    <p:sldId id="1711" r:id="rId3"/>
    <p:sldId id="1729" r:id="rId4"/>
    <p:sldId id="1811" r:id="rId5"/>
    <p:sldId id="1810" r:id="rId6"/>
    <p:sldId id="1410" r:id="rId7"/>
    <p:sldId id="277" r:id="rId8"/>
    <p:sldId id="1815" r:id="rId9"/>
    <p:sldId id="1773" r:id="rId10"/>
    <p:sldId id="1779" r:id="rId11"/>
    <p:sldId id="1839" r:id="rId12"/>
    <p:sldId id="1728" r:id="rId13"/>
    <p:sldId id="1775" r:id="rId14"/>
    <p:sldId id="1770" r:id="rId15"/>
    <p:sldId id="1771" r:id="rId16"/>
    <p:sldId id="1840" r:id="rId17"/>
    <p:sldId id="1849" r:id="rId18"/>
    <p:sldId id="1695" r:id="rId19"/>
    <p:sldId id="1848" r:id="rId20"/>
    <p:sldId id="1774" r:id="rId21"/>
    <p:sldId id="1841" r:id="rId22"/>
    <p:sldId id="1842" r:id="rId23"/>
    <p:sldId id="1836" r:id="rId24"/>
    <p:sldId id="1846" r:id="rId25"/>
    <p:sldId id="1845" r:id="rId26"/>
    <p:sldId id="268" r:id="rId27"/>
    <p:sldId id="1850" r:id="rId28"/>
    <p:sldId id="1780" r:id="rId29"/>
    <p:sldId id="1790" r:id="rId30"/>
    <p:sldId id="1838" r:id="rId31"/>
    <p:sldId id="1798" r:id="rId32"/>
    <p:sldId id="1800" r:id="rId33"/>
    <p:sldId id="1851" r:id="rId34"/>
    <p:sldId id="1743" r:id="rId35"/>
    <p:sldId id="1799" r:id="rId36"/>
    <p:sldId id="1772" r:id="rId37"/>
    <p:sldId id="1796" r:id="rId38"/>
    <p:sldId id="1809" r:id="rId39"/>
    <p:sldId id="1744" r:id="rId40"/>
    <p:sldId id="182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76BC1"/>
    <a:srgbClr val="00FF00"/>
    <a:srgbClr val="80008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418" autoAdjust="0"/>
    <p:restoredTop sz="90212" autoAdjust="0"/>
  </p:normalViewPr>
  <p:slideViewPr>
    <p:cSldViewPr>
      <p:cViewPr varScale="1">
        <p:scale>
          <a:sx n="126" d="100"/>
          <a:sy n="126" d="100"/>
        </p:scale>
        <p:origin x="1200" y="192"/>
      </p:cViewPr>
      <p:guideLst>
        <p:guide orient="horz" pos="2160"/>
        <p:guide pos="3840"/>
      </p:guideLst>
    </p:cSldViewPr>
  </p:slideViewPr>
  <p:outlineViewPr>
    <p:cViewPr>
      <p:scale>
        <a:sx n="33" d="100"/>
        <a:sy n="33" d="100"/>
      </p:scale>
      <p:origin x="0" y="-1768"/>
    </p:cViewPr>
  </p:outlin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3D96B4-BAC4-5842-83B5-2ECF6C53B7B9}" type="datetimeFigureOut">
              <a:rPr lang="en-US" smtClean="0"/>
              <a:t>9/16/19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8B2D2C-CD4A-F548-B52F-BDD89942032E}" type="slidenum">
              <a:rPr lang="en-US" smtClean="0"/>
              <a:t>‹#›</a:t>
            </a:fld>
            <a:endParaRPr lang="en-US"/>
          </a:p>
        </p:txBody>
      </p:sp>
    </p:spTree>
    <p:extLst>
      <p:ext uri="{BB962C8B-B14F-4D97-AF65-F5344CB8AC3E}">
        <p14:creationId xmlns:p14="http://schemas.microsoft.com/office/powerpoint/2010/main" val="10007986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3C51F9-430A-184A-A4A3-DF39AB381A88}" type="datetimeFigureOut">
              <a:rPr lang="en-US" smtClean="0"/>
              <a:t>9/16/19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828C62-F0C2-9645-A5FA-46E4D2B40132}" type="slidenum">
              <a:rPr lang="en-US" smtClean="0"/>
              <a:t>‹#›</a:t>
            </a:fld>
            <a:endParaRPr lang="en-US"/>
          </a:p>
        </p:txBody>
      </p:sp>
    </p:spTree>
    <p:extLst>
      <p:ext uri="{BB962C8B-B14F-4D97-AF65-F5344CB8AC3E}">
        <p14:creationId xmlns:p14="http://schemas.microsoft.com/office/powerpoint/2010/main" val="33945933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err="1">
                <a:solidFill>
                  <a:schemeClr val="tx1"/>
                </a:solidFill>
                <a:effectLst/>
                <a:latin typeface="+mn-lt"/>
                <a:ea typeface="+mn-ea"/>
                <a:cs typeface="+mn-cs"/>
              </a:rPr>
              <a:t>Lumi</a:t>
            </a:r>
            <a:r>
              <a:rPr lang="en-GB" sz="1200" kern="1200" dirty="0">
                <a:solidFill>
                  <a:schemeClr val="tx1"/>
                </a:solidFill>
                <a:effectLst/>
                <a:latin typeface="+mn-lt"/>
                <a:ea typeface="+mn-ea"/>
                <a:cs typeface="+mn-cs"/>
              </a:rPr>
              <a:t> is 4 orders of magnitude higher while cross-section is only ~2 orders of magnitude less at E_CMS=27 GeV than at 13 </a:t>
            </a:r>
            <a:r>
              <a:rPr lang="en-GB" sz="1200" kern="1200" dirty="0" err="1">
                <a:solidFill>
                  <a:schemeClr val="tx1"/>
                </a:solidFill>
                <a:effectLst/>
                <a:latin typeface="+mn-lt"/>
                <a:ea typeface="+mn-ea"/>
                <a:cs typeface="+mn-cs"/>
              </a:rPr>
              <a:t>TeV</a:t>
            </a:r>
            <a:endParaRPr lang="en-US" sz="120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dirty="0"/>
              <a:t>Geometrical</a:t>
            </a:r>
            <a:r>
              <a:rPr lang="en-US" sz="1200" baseline="0" dirty="0"/>
              <a:t> acceptance: </a:t>
            </a:r>
            <a:r>
              <a:rPr lang="en-US" sz="1200" dirty="0"/>
              <a:t>large boost ensures good acceptance at BDF</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dirty="0"/>
              <a:t>Long lifetimes: BDF ideal for lower masses and weak couplings -- </a:t>
            </a:r>
            <a:r>
              <a:rPr lang="en-GB" sz="1200" kern="1200" dirty="0">
                <a:solidFill>
                  <a:schemeClr val="tx1"/>
                </a:solidFill>
                <a:effectLst/>
                <a:latin typeface="+mn-lt"/>
                <a:ea typeface="+mn-ea"/>
                <a:cs typeface="+mn-cs"/>
              </a:rPr>
              <a:t>lifetime of HNLs goes as inverse of the 5th power of mass for instance</a:t>
            </a:r>
            <a:endParaRPr lang="en-US" sz="120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dirty="0"/>
              <a:t>Background suppression: BDF configuration allow efficient filtering of background with shields</a:t>
            </a:r>
            <a:endParaRPr lang="en-GB" sz="1200" dirty="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dirty="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dirty="0"/>
          </a:p>
          <a:p>
            <a:endParaRPr lang="en-GB" dirty="0"/>
          </a:p>
        </p:txBody>
      </p:sp>
      <p:sp>
        <p:nvSpPr>
          <p:cNvPr id="4" name="Slide Number Placeholder 3"/>
          <p:cNvSpPr>
            <a:spLocks noGrp="1"/>
          </p:cNvSpPr>
          <p:nvPr>
            <p:ph type="sldNum" sz="quarter" idx="10"/>
          </p:nvPr>
        </p:nvSpPr>
        <p:spPr/>
        <p:txBody>
          <a:bodyPr/>
          <a:lstStyle/>
          <a:p>
            <a:fld id="{EBD00E32-8B30-4773-A6A6-976A464BDFEE}" type="slidenum">
              <a:rPr lang="en-GB" smtClean="0"/>
              <a:t>6</a:t>
            </a:fld>
            <a:endParaRPr lang="en-GB"/>
          </a:p>
        </p:txBody>
      </p:sp>
    </p:spTree>
    <p:extLst>
      <p:ext uri="{BB962C8B-B14F-4D97-AF65-F5344CB8AC3E}">
        <p14:creationId xmlns:p14="http://schemas.microsoft.com/office/powerpoint/2010/main" val="80792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28C62-F0C2-9645-A5FA-46E4D2B40132}" type="slidenum">
              <a:rPr lang="en-US" smtClean="0"/>
              <a:t>38</a:t>
            </a:fld>
            <a:endParaRPr lang="en-US"/>
          </a:p>
        </p:txBody>
      </p:sp>
    </p:spTree>
    <p:extLst>
      <p:ext uri="{BB962C8B-B14F-4D97-AF65-F5344CB8AC3E}">
        <p14:creationId xmlns:p14="http://schemas.microsoft.com/office/powerpoint/2010/main" val="343365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8-1-2013</a:t>
            </a:r>
          </a:p>
        </p:txBody>
      </p:sp>
      <p:sp>
        <p:nvSpPr>
          <p:cNvPr id="5" name="Footer Placeholder 4"/>
          <p:cNvSpPr>
            <a:spLocks noGrp="1"/>
          </p:cNvSpPr>
          <p:nvPr>
            <p:ph type="ftr" sz="quarter" idx="11"/>
          </p:nvPr>
        </p:nvSpPr>
        <p:spPr/>
        <p:txBody>
          <a:bodyPr/>
          <a:lstStyle/>
          <a:p>
            <a:r>
              <a:rPr lang="en-US"/>
              <a:t>Evian Summary</a:t>
            </a:r>
            <a:endParaRPr lang="en-US" dirty="0"/>
          </a:p>
        </p:txBody>
      </p:sp>
      <p:sp>
        <p:nvSpPr>
          <p:cNvPr id="6" name="Slide Number Placeholder 5"/>
          <p:cNvSpPr>
            <a:spLocks noGrp="1"/>
          </p:cNvSpPr>
          <p:nvPr>
            <p:ph type="sldNum" sz="quarter" idx="12"/>
          </p:nvPr>
        </p:nvSpPr>
        <p:spPr/>
        <p:txBody>
          <a:bodyPr/>
          <a:lstStyle/>
          <a:p>
            <a:fld id="{1787A23F-BAF2-40F7-981E-A4E481A32A38}" type="slidenum">
              <a:rPr lang="en-US" smtClean="0"/>
              <a:t>‹#›</a:t>
            </a:fld>
            <a:endParaRPr lang="en-US"/>
          </a:p>
        </p:txBody>
      </p:sp>
    </p:spTree>
    <p:extLst>
      <p:ext uri="{BB962C8B-B14F-4D97-AF65-F5344CB8AC3E}">
        <p14:creationId xmlns:p14="http://schemas.microsoft.com/office/powerpoint/2010/main" val="2058889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8-1-2013</a:t>
            </a:r>
          </a:p>
        </p:txBody>
      </p:sp>
      <p:sp>
        <p:nvSpPr>
          <p:cNvPr id="5" name="Footer Placeholder 4"/>
          <p:cNvSpPr>
            <a:spLocks noGrp="1"/>
          </p:cNvSpPr>
          <p:nvPr>
            <p:ph type="ftr" sz="quarter" idx="11"/>
          </p:nvPr>
        </p:nvSpPr>
        <p:spPr/>
        <p:txBody>
          <a:bodyPr/>
          <a:lstStyle/>
          <a:p>
            <a:r>
              <a:rPr lang="en-US"/>
              <a:t>Evian Summary</a:t>
            </a:r>
          </a:p>
        </p:txBody>
      </p:sp>
      <p:sp>
        <p:nvSpPr>
          <p:cNvPr id="6" name="Slide Number Placeholder 5"/>
          <p:cNvSpPr>
            <a:spLocks noGrp="1"/>
          </p:cNvSpPr>
          <p:nvPr>
            <p:ph type="sldNum" sz="quarter" idx="12"/>
          </p:nvPr>
        </p:nvSpPr>
        <p:spPr/>
        <p:txBody>
          <a:bodyPr/>
          <a:lstStyle/>
          <a:p>
            <a:fld id="{1787A23F-BAF2-40F7-981E-A4E481A32A38}" type="slidenum">
              <a:rPr lang="en-US" smtClean="0"/>
              <a:t>‹#›</a:t>
            </a:fld>
            <a:endParaRPr lang="en-US"/>
          </a:p>
        </p:txBody>
      </p:sp>
    </p:spTree>
    <p:extLst>
      <p:ext uri="{BB962C8B-B14F-4D97-AF65-F5344CB8AC3E}">
        <p14:creationId xmlns:p14="http://schemas.microsoft.com/office/powerpoint/2010/main" val="802143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8-1-2013</a:t>
            </a:r>
          </a:p>
        </p:txBody>
      </p:sp>
      <p:sp>
        <p:nvSpPr>
          <p:cNvPr id="5" name="Footer Placeholder 4"/>
          <p:cNvSpPr>
            <a:spLocks noGrp="1"/>
          </p:cNvSpPr>
          <p:nvPr>
            <p:ph type="ftr" sz="quarter" idx="11"/>
          </p:nvPr>
        </p:nvSpPr>
        <p:spPr/>
        <p:txBody>
          <a:bodyPr/>
          <a:lstStyle/>
          <a:p>
            <a:r>
              <a:rPr lang="en-US"/>
              <a:t>Evian Summary</a:t>
            </a:r>
          </a:p>
        </p:txBody>
      </p:sp>
      <p:sp>
        <p:nvSpPr>
          <p:cNvPr id="6" name="Slide Number Placeholder 5"/>
          <p:cNvSpPr>
            <a:spLocks noGrp="1"/>
          </p:cNvSpPr>
          <p:nvPr>
            <p:ph type="sldNum" sz="quarter" idx="12"/>
          </p:nvPr>
        </p:nvSpPr>
        <p:spPr/>
        <p:txBody>
          <a:bodyPr/>
          <a:lstStyle/>
          <a:p>
            <a:fld id="{1787A23F-BAF2-40F7-981E-A4E481A32A38}" type="slidenum">
              <a:rPr lang="en-US" smtClean="0"/>
              <a:t>‹#›</a:t>
            </a:fld>
            <a:endParaRPr lang="en-US"/>
          </a:p>
        </p:txBody>
      </p:sp>
    </p:spTree>
    <p:extLst>
      <p:ext uri="{BB962C8B-B14F-4D97-AF65-F5344CB8AC3E}">
        <p14:creationId xmlns:p14="http://schemas.microsoft.com/office/powerpoint/2010/main" val="134552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Just Title">
    <p:spTree>
      <p:nvGrpSpPr>
        <p:cNvPr id="1" name=""/>
        <p:cNvGrpSpPr/>
        <p:nvPr/>
      </p:nvGrpSpPr>
      <p:grpSpPr>
        <a:xfrm>
          <a:off x="0" y="0"/>
          <a:ext cx="0" cy="0"/>
          <a:chOff x="0" y="0"/>
          <a:chExt cx="0" cy="0"/>
        </a:xfrm>
      </p:grpSpPr>
      <p:cxnSp>
        <p:nvCxnSpPr>
          <p:cNvPr id="3" name="Straight Connector 2"/>
          <p:cNvCxnSpPr/>
          <p:nvPr userDrawn="1"/>
        </p:nvCxnSpPr>
        <p:spPr>
          <a:xfrm>
            <a:off x="609600" y="1060450"/>
            <a:ext cx="10969625" cy="0"/>
          </a:xfrm>
          <a:prstGeom prst="line">
            <a:avLst/>
          </a:prstGeom>
          <a:ln w="6350" cmpd="sng">
            <a:solidFill>
              <a:srgbClr val="0C377B"/>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53E05F63-A0E0-4CF5-B013-0465B2BFAB12}" type="slidenum">
              <a:rPr lang="en-US"/>
              <a:pPr>
                <a:defRPr/>
              </a:pPr>
              <a:t>‹#›</a:t>
            </a:fld>
            <a:endParaRPr lang="en-US"/>
          </a:p>
        </p:txBody>
      </p:sp>
      <p:sp>
        <p:nvSpPr>
          <p:cNvPr id="7" name="Date Placeholder 1"/>
          <p:cNvSpPr>
            <a:spLocks noGrp="1"/>
          </p:cNvSpPr>
          <p:nvPr>
            <p:ph type="dt" sz="half" idx="2"/>
          </p:nvPr>
        </p:nvSpPr>
        <p:spPr>
          <a:xfrm>
            <a:off x="3060700" y="6356350"/>
            <a:ext cx="1827213"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dirty="0">
                <a:solidFill>
                  <a:srgbClr val="729FCF"/>
                </a:solidFill>
                <a:latin typeface="+mn-lt"/>
                <a:cs typeface="Ubuntu Light"/>
              </a:defRPr>
            </a:lvl1pPr>
          </a:lstStyle>
          <a:p>
            <a:pPr>
              <a:defRPr/>
            </a:pPr>
            <a:r>
              <a:rPr lang="en-US"/>
              <a:t>M. Brugger, ED December 5th</a:t>
            </a:r>
            <a:endParaRPr lang="en-US" dirty="0"/>
          </a:p>
        </p:txBody>
      </p:sp>
      <p:sp>
        <p:nvSpPr>
          <p:cNvPr id="8" name="Footer Placeholder 2"/>
          <p:cNvSpPr>
            <a:spLocks noGrp="1"/>
          </p:cNvSpPr>
          <p:nvPr>
            <p:ph type="ftr" sz="quarter" idx="3"/>
          </p:nvPr>
        </p:nvSpPr>
        <p:spPr>
          <a:xfrm>
            <a:off x="4887913" y="6356350"/>
            <a:ext cx="572135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dirty="0">
                <a:solidFill>
                  <a:srgbClr val="729FCF"/>
                </a:solidFill>
                <a:latin typeface="+mn-lt"/>
                <a:cs typeface="Ubuntu Light"/>
              </a:defRPr>
            </a:lvl1pPr>
          </a:lstStyle>
          <a:p>
            <a:pPr>
              <a:defRPr/>
            </a:pPr>
            <a:r>
              <a:rPr lang="en-GB"/>
              <a:t>AEGIS/FASER Update</a:t>
            </a:r>
            <a:endParaRPr lang="en-US" dirty="0"/>
          </a:p>
        </p:txBody>
      </p:sp>
    </p:spTree>
    <p:extLst>
      <p:ext uri="{BB962C8B-B14F-4D97-AF65-F5344CB8AC3E}">
        <p14:creationId xmlns:p14="http://schemas.microsoft.com/office/powerpoint/2010/main" val="2199838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a:t>
            </a:r>
          </a:p>
        </p:txBody>
      </p:sp>
      <p:sp>
        <p:nvSpPr>
          <p:cNvPr id="9" name="Slide Number Placeholder 5"/>
          <p:cNvSpPr>
            <a:spLocks noGrp="1"/>
          </p:cNvSpPr>
          <p:nvPr>
            <p:ph type="sldNum" sz="quarter" idx="4"/>
          </p:nvPr>
        </p:nvSpPr>
        <p:spPr>
          <a:xfrm>
            <a:off x="9460992" y="6538857"/>
            <a:ext cx="2743200" cy="365125"/>
          </a:xfrm>
          <a:prstGeom prst="rect">
            <a:avLst/>
          </a:prstGeom>
        </p:spPr>
        <p:txBody>
          <a:bodyPr vert="horz" lIns="91440" tIns="45720" rIns="91440" bIns="45720" rtlCol="0" anchor="ctr"/>
          <a:lstStyle>
            <a:lvl1pPr algn="r">
              <a:defRPr sz="900" b="0" i="0">
                <a:solidFill>
                  <a:schemeClr val="bg1"/>
                </a:solidFill>
                <a:latin typeface="Avenir Book" charset="0"/>
                <a:ea typeface="Avenir Book" charset="0"/>
                <a:cs typeface="Avenir Book" charset="0"/>
              </a:defRPr>
            </a:lvl1pPr>
          </a:lstStyle>
          <a:p>
            <a:fld id="{DEF62AA5-A9F9-344C-9738-C68EB5A8EDFF}" type="slidenum">
              <a:rPr lang="en-US" smtClean="0">
                <a:solidFill>
                  <a:prstClr val="white"/>
                </a:solidFill>
              </a:rPr>
              <a:pPr/>
              <a:t>‹#›</a:t>
            </a:fld>
            <a:endParaRPr lang="en-US">
              <a:solidFill>
                <a:prstClr val="white"/>
              </a:solidFill>
            </a:endParaRPr>
          </a:p>
        </p:txBody>
      </p:sp>
      <p:sp>
        <p:nvSpPr>
          <p:cNvPr id="13" name="Date Placeholder 19"/>
          <p:cNvSpPr>
            <a:spLocks noGrp="1"/>
          </p:cNvSpPr>
          <p:nvPr>
            <p:ph type="dt" sz="half" idx="2"/>
          </p:nvPr>
        </p:nvSpPr>
        <p:spPr>
          <a:xfrm>
            <a:off x="21336" y="6539232"/>
            <a:ext cx="2743200" cy="365125"/>
          </a:xfrm>
          <a:prstGeom prst="rect">
            <a:avLst/>
          </a:prstGeom>
        </p:spPr>
        <p:txBody>
          <a:bodyPr vert="horz" lIns="91440" tIns="45720" rIns="91440" bIns="45720" rtlCol="0" anchor="ctr"/>
          <a:lstStyle>
            <a:lvl1pPr algn="l">
              <a:defRPr sz="900">
                <a:solidFill>
                  <a:schemeClr val="bg1"/>
                </a:solidFill>
              </a:defRPr>
            </a:lvl1pPr>
          </a:lstStyle>
          <a:p>
            <a:r>
              <a:rPr lang="en-US">
                <a:solidFill>
                  <a:prstClr val="white"/>
                </a:solidFill>
              </a:rPr>
              <a:t>8-1-2013</a:t>
            </a:r>
            <a:endParaRPr lang="en-US" dirty="0">
              <a:solidFill>
                <a:prstClr val="white"/>
              </a:solidFill>
            </a:endParaRPr>
          </a:p>
        </p:txBody>
      </p:sp>
      <p:sp>
        <p:nvSpPr>
          <p:cNvPr id="14" name="Footer Placeholder 4"/>
          <p:cNvSpPr>
            <a:spLocks noGrp="1"/>
          </p:cNvSpPr>
          <p:nvPr>
            <p:ph type="ftr" sz="quarter" idx="3"/>
          </p:nvPr>
        </p:nvSpPr>
        <p:spPr>
          <a:xfrm>
            <a:off x="3926072" y="6551048"/>
            <a:ext cx="4339856" cy="365125"/>
          </a:xfrm>
          <a:prstGeom prst="rect">
            <a:avLst/>
          </a:prstGeom>
        </p:spPr>
        <p:txBody>
          <a:bodyPr vert="horz" lIns="91440" tIns="45720" rIns="91440" bIns="45720" rtlCol="0" anchor="ctr" anchorCtr="0"/>
          <a:lstStyle>
            <a:lvl1pPr algn="ctr">
              <a:defRPr sz="900" b="0" i="0">
                <a:solidFill>
                  <a:schemeClr val="bg1"/>
                </a:solidFill>
                <a:latin typeface="Avenir Book" charset="0"/>
                <a:ea typeface="Avenir Book" charset="0"/>
                <a:cs typeface="Avenir Book" charset="0"/>
              </a:defRPr>
            </a:lvl1pPr>
          </a:lstStyle>
          <a:p>
            <a:r>
              <a:rPr lang="en-US">
                <a:solidFill>
                  <a:prstClr val="white"/>
                </a:solidFill>
              </a:rPr>
              <a:t>Evian Summary</a:t>
            </a:r>
            <a:endParaRPr lang="en-US" dirty="0">
              <a:solidFill>
                <a:prstClr val="white"/>
              </a:solidFill>
            </a:endParaRPr>
          </a:p>
        </p:txBody>
      </p:sp>
      <p:sp>
        <p:nvSpPr>
          <p:cNvPr id="4" name="Content Placeholder 3"/>
          <p:cNvSpPr>
            <a:spLocks noGrp="1"/>
          </p:cNvSpPr>
          <p:nvPr>
            <p:ph sz="quarter" idx="10"/>
          </p:nvPr>
        </p:nvSpPr>
        <p:spPr>
          <a:xfrm>
            <a:off x="838200" y="1698126"/>
            <a:ext cx="10515600" cy="423241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Date Placeholder 2"/>
          <p:cNvSpPr>
            <a:spLocks noGrp="1"/>
          </p:cNvSpPr>
          <p:nvPr>
            <p:ph type="dt" sz="half" idx="10"/>
          </p:nvPr>
        </p:nvSpPr>
        <p:spPr>
          <a:xfrm>
            <a:off x="609600" y="6356423"/>
            <a:ext cx="2844800" cy="365125"/>
          </a:xfrm>
          <a:prstGeom prst="rect">
            <a:avLst/>
          </a:prstGeom>
        </p:spPr>
        <p:txBody>
          <a:bodyPr lIns="91337" tIns="45671" rIns="91337" bIns="45671"/>
          <a:lstStyle/>
          <a:p>
            <a:pPr defTabSz="456697"/>
            <a:r>
              <a:rPr lang="en-US">
                <a:solidFill>
                  <a:prstClr val="black"/>
                </a:solidFill>
                <a:latin typeface="Calibri"/>
              </a:rPr>
              <a:t>8-1-2013</a:t>
            </a:r>
          </a:p>
        </p:txBody>
      </p:sp>
      <p:sp>
        <p:nvSpPr>
          <p:cNvPr id="4" name="Footer Placeholder 3"/>
          <p:cNvSpPr>
            <a:spLocks noGrp="1"/>
          </p:cNvSpPr>
          <p:nvPr>
            <p:ph type="ftr" sz="quarter" idx="11"/>
          </p:nvPr>
        </p:nvSpPr>
        <p:spPr>
          <a:xfrm>
            <a:off x="8128000" y="6356423"/>
            <a:ext cx="3860800" cy="365125"/>
          </a:xfrm>
          <a:prstGeom prst="rect">
            <a:avLst/>
          </a:prstGeom>
        </p:spPr>
        <p:txBody>
          <a:bodyPr lIns="91337" tIns="45671" rIns="91337" bIns="45671"/>
          <a:lstStyle/>
          <a:p>
            <a:pPr defTabSz="456697"/>
            <a:r>
              <a:rPr lang="en-US">
                <a:solidFill>
                  <a:prstClr val="black"/>
                </a:solidFill>
                <a:latin typeface="Calibri"/>
              </a:rPr>
              <a:t>Evian Summary</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8-1-2013</a:t>
            </a:r>
          </a:p>
        </p:txBody>
      </p:sp>
      <p:sp>
        <p:nvSpPr>
          <p:cNvPr id="5" name="Footer Placeholder 4"/>
          <p:cNvSpPr>
            <a:spLocks noGrp="1"/>
          </p:cNvSpPr>
          <p:nvPr>
            <p:ph type="ftr" sz="quarter" idx="11"/>
          </p:nvPr>
        </p:nvSpPr>
        <p:spPr/>
        <p:txBody>
          <a:bodyPr/>
          <a:lstStyle/>
          <a:p>
            <a:r>
              <a:rPr lang="en-US"/>
              <a:t>Evian Summary</a:t>
            </a:r>
          </a:p>
        </p:txBody>
      </p:sp>
      <p:sp>
        <p:nvSpPr>
          <p:cNvPr id="6" name="Slide Number Placeholder 5"/>
          <p:cNvSpPr>
            <a:spLocks noGrp="1"/>
          </p:cNvSpPr>
          <p:nvPr>
            <p:ph type="sldNum" sz="quarter" idx="12"/>
          </p:nvPr>
        </p:nvSpPr>
        <p:spPr/>
        <p:txBody>
          <a:bodyPr/>
          <a:lstStyle/>
          <a:p>
            <a:fld id="{1787A23F-BAF2-40F7-981E-A4E481A32A38}" type="slidenum">
              <a:rPr lang="en-US" smtClean="0"/>
              <a:t>‹#›</a:t>
            </a:fld>
            <a:endParaRPr lang="en-US"/>
          </a:p>
        </p:txBody>
      </p:sp>
    </p:spTree>
    <p:extLst>
      <p:ext uri="{BB962C8B-B14F-4D97-AF65-F5344CB8AC3E}">
        <p14:creationId xmlns:p14="http://schemas.microsoft.com/office/powerpoint/2010/main" val="470090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8-1-2013</a:t>
            </a:r>
          </a:p>
        </p:txBody>
      </p:sp>
      <p:sp>
        <p:nvSpPr>
          <p:cNvPr id="5" name="Footer Placeholder 4"/>
          <p:cNvSpPr>
            <a:spLocks noGrp="1"/>
          </p:cNvSpPr>
          <p:nvPr>
            <p:ph type="ftr" sz="quarter" idx="11"/>
          </p:nvPr>
        </p:nvSpPr>
        <p:spPr/>
        <p:txBody>
          <a:bodyPr/>
          <a:lstStyle/>
          <a:p>
            <a:r>
              <a:rPr lang="en-US"/>
              <a:t>Evian Summary</a:t>
            </a:r>
          </a:p>
        </p:txBody>
      </p:sp>
      <p:sp>
        <p:nvSpPr>
          <p:cNvPr id="6" name="Slide Number Placeholder 5"/>
          <p:cNvSpPr>
            <a:spLocks noGrp="1"/>
          </p:cNvSpPr>
          <p:nvPr>
            <p:ph type="sldNum" sz="quarter" idx="12"/>
          </p:nvPr>
        </p:nvSpPr>
        <p:spPr/>
        <p:txBody>
          <a:bodyPr/>
          <a:lstStyle/>
          <a:p>
            <a:fld id="{1787A23F-BAF2-40F7-981E-A4E481A32A38}" type="slidenum">
              <a:rPr lang="en-US" smtClean="0"/>
              <a:t>‹#›</a:t>
            </a:fld>
            <a:endParaRPr lang="en-US"/>
          </a:p>
        </p:txBody>
      </p:sp>
    </p:spTree>
    <p:extLst>
      <p:ext uri="{BB962C8B-B14F-4D97-AF65-F5344CB8AC3E}">
        <p14:creationId xmlns:p14="http://schemas.microsoft.com/office/powerpoint/2010/main" val="3906761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8-1-2013</a:t>
            </a:r>
          </a:p>
        </p:txBody>
      </p:sp>
      <p:sp>
        <p:nvSpPr>
          <p:cNvPr id="6" name="Footer Placeholder 5"/>
          <p:cNvSpPr>
            <a:spLocks noGrp="1"/>
          </p:cNvSpPr>
          <p:nvPr>
            <p:ph type="ftr" sz="quarter" idx="11"/>
          </p:nvPr>
        </p:nvSpPr>
        <p:spPr/>
        <p:txBody>
          <a:bodyPr/>
          <a:lstStyle/>
          <a:p>
            <a:r>
              <a:rPr lang="en-US"/>
              <a:t>Evian Summary</a:t>
            </a:r>
          </a:p>
        </p:txBody>
      </p:sp>
      <p:sp>
        <p:nvSpPr>
          <p:cNvPr id="7" name="Slide Number Placeholder 6"/>
          <p:cNvSpPr>
            <a:spLocks noGrp="1"/>
          </p:cNvSpPr>
          <p:nvPr>
            <p:ph type="sldNum" sz="quarter" idx="12"/>
          </p:nvPr>
        </p:nvSpPr>
        <p:spPr/>
        <p:txBody>
          <a:bodyPr/>
          <a:lstStyle/>
          <a:p>
            <a:fld id="{1787A23F-BAF2-40F7-981E-A4E481A32A38}" type="slidenum">
              <a:rPr lang="en-US" smtClean="0"/>
              <a:t>‹#›</a:t>
            </a:fld>
            <a:endParaRPr lang="en-US"/>
          </a:p>
        </p:txBody>
      </p:sp>
    </p:spTree>
    <p:extLst>
      <p:ext uri="{BB962C8B-B14F-4D97-AF65-F5344CB8AC3E}">
        <p14:creationId xmlns:p14="http://schemas.microsoft.com/office/powerpoint/2010/main" val="413487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8-1-2013</a:t>
            </a:r>
          </a:p>
        </p:txBody>
      </p:sp>
      <p:sp>
        <p:nvSpPr>
          <p:cNvPr id="8" name="Footer Placeholder 7"/>
          <p:cNvSpPr>
            <a:spLocks noGrp="1"/>
          </p:cNvSpPr>
          <p:nvPr>
            <p:ph type="ftr" sz="quarter" idx="11"/>
          </p:nvPr>
        </p:nvSpPr>
        <p:spPr/>
        <p:txBody>
          <a:bodyPr/>
          <a:lstStyle/>
          <a:p>
            <a:r>
              <a:rPr lang="en-US"/>
              <a:t>Evian Summary</a:t>
            </a:r>
          </a:p>
        </p:txBody>
      </p:sp>
      <p:sp>
        <p:nvSpPr>
          <p:cNvPr id="9" name="Slide Number Placeholder 8"/>
          <p:cNvSpPr>
            <a:spLocks noGrp="1"/>
          </p:cNvSpPr>
          <p:nvPr>
            <p:ph type="sldNum" sz="quarter" idx="12"/>
          </p:nvPr>
        </p:nvSpPr>
        <p:spPr/>
        <p:txBody>
          <a:bodyPr/>
          <a:lstStyle/>
          <a:p>
            <a:fld id="{1787A23F-BAF2-40F7-981E-A4E481A32A38}" type="slidenum">
              <a:rPr lang="en-US" smtClean="0"/>
              <a:t>‹#›</a:t>
            </a:fld>
            <a:endParaRPr lang="en-US"/>
          </a:p>
        </p:txBody>
      </p:sp>
    </p:spTree>
    <p:extLst>
      <p:ext uri="{BB962C8B-B14F-4D97-AF65-F5344CB8AC3E}">
        <p14:creationId xmlns:p14="http://schemas.microsoft.com/office/powerpoint/2010/main" val="1037406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8-1-2013</a:t>
            </a:r>
          </a:p>
        </p:txBody>
      </p:sp>
      <p:sp>
        <p:nvSpPr>
          <p:cNvPr id="4" name="Footer Placeholder 3"/>
          <p:cNvSpPr>
            <a:spLocks noGrp="1"/>
          </p:cNvSpPr>
          <p:nvPr>
            <p:ph type="ftr" sz="quarter" idx="11"/>
          </p:nvPr>
        </p:nvSpPr>
        <p:spPr/>
        <p:txBody>
          <a:bodyPr/>
          <a:lstStyle/>
          <a:p>
            <a:r>
              <a:rPr lang="en-US"/>
              <a:t>Evian Summary</a:t>
            </a:r>
          </a:p>
        </p:txBody>
      </p:sp>
      <p:sp>
        <p:nvSpPr>
          <p:cNvPr id="5" name="Slide Number Placeholder 4"/>
          <p:cNvSpPr>
            <a:spLocks noGrp="1"/>
          </p:cNvSpPr>
          <p:nvPr>
            <p:ph type="sldNum" sz="quarter" idx="12"/>
          </p:nvPr>
        </p:nvSpPr>
        <p:spPr/>
        <p:txBody>
          <a:bodyPr/>
          <a:lstStyle/>
          <a:p>
            <a:fld id="{1787A23F-BAF2-40F7-981E-A4E481A32A38}" type="slidenum">
              <a:rPr lang="en-US" smtClean="0"/>
              <a:t>‹#›</a:t>
            </a:fld>
            <a:endParaRPr lang="en-US"/>
          </a:p>
        </p:txBody>
      </p:sp>
    </p:spTree>
    <p:extLst>
      <p:ext uri="{BB962C8B-B14F-4D97-AF65-F5344CB8AC3E}">
        <p14:creationId xmlns:p14="http://schemas.microsoft.com/office/powerpoint/2010/main" val="2186083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8-1-2013</a:t>
            </a:r>
          </a:p>
        </p:txBody>
      </p:sp>
      <p:sp>
        <p:nvSpPr>
          <p:cNvPr id="3" name="Footer Placeholder 2"/>
          <p:cNvSpPr>
            <a:spLocks noGrp="1"/>
          </p:cNvSpPr>
          <p:nvPr>
            <p:ph type="ftr" sz="quarter" idx="11"/>
          </p:nvPr>
        </p:nvSpPr>
        <p:spPr/>
        <p:txBody>
          <a:bodyPr/>
          <a:lstStyle/>
          <a:p>
            <a:r>
              <a:rPr lang="en-US"/>
              <a:t>Evian Summary</a:t>
            </a:r>
          </a:p>
        </p:txBody>
      </p:sp>
      <p:sp>
        <p:nvSpPr>
          <p:cNvPr id="4" name="Slide Number Placeholder 3"/>
          <p:cNvSpPr>
            <a:spLocks noGrp="1"/>
          </p:cNvSpPr>
          <p:nvPr>
            <p:ph type="sldNum" sz="quarter" idx="12"/>
          </p:nvPr>
        </p:nvSpPr>
        <p:spPr/>
        <p:txBody>
          <a:bodyPr/>
          <a:lstStyle/>
          <a:p>
            <a:fld id="{1787A23F-BAF2-40F7-981E-A4E481A32A38}" type="slidenum">
              <a:rPr lang="en-US" smtClean="0"/>
              <a:t>‹#›</a:t>
            </a:fld>
            <a:endParaRPr lang="en-US"/>
          </a:p>
        </p:txBody>
      </p:sp>
    </p:spTree>
    <p:extLst>
      <p:ext uri="{BB962C8B-B14F-4D97-AF65-F5344CB8AC3E}">
        <p14:creationId xmlns:p14="http://schemas.microsoft.com/office/powerpoint/2010/main" val="792326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8-1-2013</a:t>
            </a:r>
          </a:p>
        </p:txBody>
      </p:sp>
      <p:sp>
        <p:nvSpPr>
          <p:cNvPr id="6" name="Footer Placeholder 5"/>
          <p:cNvSpPr>
            <a:spLocks noGrp="1"/>
          </p:cNvSpPr>
          <p:nvPr>
            <p:ph type="ftr" sz="quarter" idx="11"/>
          </p:nvPr>
        </p:nvSpPr>
        <p:spPr/>
        <p:txBody>
          <a:bodyPr/>
          <a:lstStyle/>
          <a:p>
            <a:r>
              <a:rPr lang="en-US"/>
              <a:t>Evian Summary</a:t>
            </a:r>
          </a:p>
        </p:txBody>
      </p:sp>
      <p:sp>
        <p:nvSpPr>
          <p:cNvPr id="7" name="Slide Number Placeholder 6"/>
          <p:cNvSpPr>
            <a:spLocks noGrp="1"/>
          </p:cNvSpPr>
          <p:nvPr>
            <p:ph type="sldNum" sz="quarter" idx="12"/>
          </p:nvPr>
        </p:nvSpPr>
        <p:spPr/>
        <p:txBody>
          <a:bodyPr/>
          <a:lstStyle/>
          <a:p>
            <a:fld id="{1787A23F-BAF2-40F7-981E-A4E481A32A38}" type="slidenum">
              <a:rPr lang="en-US" smtClean="0"/>
              <a:t>‹#›</a:t>
            </a:fld>
            <a:endParaRPr lang="en-US"/>
          </a:p>
        </p:txBody>
      </p:sp>
    </p:spTree>
    <p:extLst>
      <p:ext uri="{BB962C8B-B14F-4D97-AF65-F5344CB8AC3E}">
        <p14:creationId xmlns:p14="http://schemas.microsoft.com/office/powerpoint/2010/main" val="1724024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8-1-2013</a:t>
            </a:r>
          </a:p>
        </p:txBody>
      </p:sp>
      <p:sp>
        <p:nvSpPr>
          <p:cNvPr id="6" name="Footer Placeholder 5"/>
          <p:cNvSpPr>
            <a:spLocks noGrp="1"/>
          </p:cNvSpPr>
          <p:nvPr>
            <p:ph type="ftr" sz="quarter" idx="11"/>
          </p:nvPr>
        </p:nvSpPr>
        <p:spPr/>
        <p:txBody>
          <a:bodyPr/>
          <a:lstStyle/>
          <a:p>
            <a:r>
              <a:rPr lang="en-US"/>
              <a:t>Evian Summary</a:t>
            </a:r>
          </a:p>
        </p:txBody>
      </p:sp>
      <p:sp>
        <p:nvSpPr>
          <p:cNvPr id="7" name="Slide Number Placeholder 6"/>
          <p:cNvSpPr>
            <a:spLocks noGrp="1"/>
          </p:cNvSpPr>
          <p:nvPr>
            <p:ph type="sldNum" sz="quarter" idx="12"/>
          </p:nvPr>
        </p:nvSpPr>
        <p:spPr/>
        <p:txBody>
          <a:bodyPr/>
          <a:lstStyle/>
          <a:p>
            <a:fld id="{1787A23F-BAF2-40F7-981E-A4E481A32A38}" type="slidenum">
              <a:rPr lang="en-US" smtClean="0"/>
              <a:t>‹#›</a:t>
            </a:fld>
            <a:endParaRPr lang="en-US"/>
          </a:p>
        </p:txBody>
      </p:sp>
    </p:spTree>
    <p:extLst>
      <p:ext uri="{BB962C8B-B14F-4D97-AF65-F5344CB8AC3E}">
        <p14:creationId xmlns:p14="http://schemas.microsoft.com/office/powerpoint/2010/main" val="4017955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868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954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8779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8-1-2013</a:t>
            </a:r>
            <a:endParaRPr lang="en-US" dirty="0"/>
          </a:p>
        </p:txBody>
      </p:sp>
      <p:sp>
        <p:nvSpPr>
          <p:cNvPr id="5" name="Footer Placeholder 4"/>
          <p:cNvSpPr>
            <a:spLocks noGrp="1"/>
          </p:cNvSpPr>
          <p:nvPr>
            <p:ph type="ftr" sz="quarter" idx="3"/>
          </p:nvPr>
        </p:nvSpPr>
        <p:spPr>
          <a:xfrm>
            <a:off x="4165600" y="647763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Evian Summary</a:t>
            </a:r>
            <a:endParaRPr lang="en-US" dirty="0"/>
          </a:p>
        </p:txBody>
      </p:sp>
      <p:sp>
        <p:nvSpPr>
          <p:cNvPr id="6" name="Slide Number Placeholder 5"/>
          <p:cNvSpPr>
            <a:spLocks noGrp="1"/>
          </p:cNvSpPr>
          <p:nvPr>
            <p:ph type="sldNum" sz="quarter" idx="4"/>
          </p:nvPr>
        </p:nvSpPr>
        <p:spPr>
          <a:xfrm>
            <a:off x="9326880" y="649287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7A23F-BAF2-40F7-981E-A4E481A32A38}" type="slidenum">
              <a:rPr lang="en-US" smtClean="0"/>
              <a:t>‹#›</a:t>
            </a:fld>
            <a:endParaRPr lang="en-US"/>
          </a:p>
        </p:txBody>
      </p:sp>
    </p:spTree>
    <p:extLst>
      <p:ext uri="{BB962C8B-B14F-4D97-AF65-F5344CB8AC3E}">
        <p14:creationId xmlns:p14="http://schemas.microsoft.com/office/powerpoint/2010/main" val="1272555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43918" y="197420"/>
            <a:ext cx="850293" cy="637720"/>
          </a:xfrm>
          <a:prstGeom prst="rect">
            <a:avLst/>
          </a:prstGeom>
        </p:spPr>
      </p:pic>
      <p:sp>
        <p:nvSpPr>
          <p:cNvPr id="16" name="Rectangle 15"/>
          <p:cNvSpPr/>
          <p:nvPr userDrawn="1"/>
        </p:nvSpPr>
        <p:spPr>
          <a:xfrm>
            <a:off x="0" y="6583191"/>
            <a:ext cx="12192000" cy="279417"/>
          </a:xfrm>
          <a:prstGeom prst="rect">
            <a:avLst/>
          </a:prstGeom>
          <a:solidFill>
            <a:srgbClr val="2252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prstClr val="white"/>
              </a:solidFill>
            </a:endParaRPr>
          </a:p>
        </p:txBody>
      </p:sp>
      <p:sp>
        <p:nvSpPr>
          <p:cNvPr id="2" name="Title Placeholder 1"/>
          <p:cNvSpPr>
            <a:spLocks noGrp="1"/>
          </p:cNvSpPr>
          <p:nvPr>
            <p:ph type="title"/>
          </p:nvPr>
        </p:nvSpPr>
        <p:spPr>
          <a:xfrm>
            <a:off x="838200" y="239115"/>
            <a:ext cx="10515600" cy="750434"/>
          </a:xfrm>
          <a:prstGeom prst="rect">
            <a:avLst/>
          </a:prstGeom>
        </p:spPr>
        <p:txBody>
          <a:bodyPr vert="horz" lIns="91440" tIns="45720" rIns="91440" bIns="45720" rtlCol="0" anchor="ctr">
            <a:noAutofit/>
          </a:bodyPr>
          <a:lstStyle/>
          <a:p>
            <a:r>
              <a:rPr lang="en-US" dirty="0"/>
              <a:t>Title</a:t>
            </a:r>
          </a:p>
        </p:txBody>
      </p:sp>
      <p:sp>
        <p:nvSpPr>
          <p:cNvPr id="5" name="Footer Placeholder 4"/>
          <p:cNvSpPr>
            <a:spLocks noGrp="1"/>
          </p:cNvSpPr>
          <p:nvPr>
            <p:ph type="ftr" sz="quarter" idx="3"/>
          </p:nvPr>
        </p:nvSpPr>
        <p:spPr>
          <a:xfrm>
            <a:off x="3926072" y="6551048"/>
            <a:ext cx="4339856" cy="365125"/>
          </a:xfrm>
          <a:prstGeom prst="rect">
            <a:avLst/>
          </a:prstGeom>
        </p:spPr>
        <p:txBody>
          <a:bodyPr vert="horz" lIns="91440" tIns="45720" rIns="91440" bIns="45720" rtlCol="0" anchor="ctr" anchorCtr="0"/>
          <a:lstStyle>
            <a:lvl1pPr algn="ctr">
              <a:defRPr sz="900" b="0" i="0">
                <a:solidFill>
                  <a:schemeClr val="bg1"/>
                </a:solidFill>
                <a:latin typeface="Avenir Book" charset="0"/>
                <a:ea typeface="Avenir Book" charset="0"/>
                <a:cs typeface="Avenir Book" charset="0"/>
              </a:defRPr>
            </a:lvl1pPr>
          </a:lstStyle>
          <a:p>
            <a:r>
              <a:rPr lang="en-US">
                <a:solidFill>
                  <a:prstClr val="white"/>
                </a:solidFill>
              </a:rPr>
              <a:t>Evian Summary</a:t>
            </a:r>
            <a:endParaRPr lang="en-US" dirty="0">
              <a:solidFill>
                <a:prstClr val="white"/>
              </a:solidFill>
            </a:endParaRPr>
          </a:p>
        </p:txBody>
      </p:sp>
      <p:sp>
        <p:nvSpPr>
          <p:cNvPr id="6" name="Slide Number Placeholder 5"/>
          <p:cNvSpPr>
            <a:spLocks noGrp="1"/>
          </p:cNvSpPr>
          <p:nvPr>
            <p:ph type="sldNum" sz="quarter" idx="4"/>
          </p:nvPr>
        </p:nvSpPr>
        <p:spPr>
          <a:xfrm>
            <a:off x="9460992" y="6538857"/>
            <a:ext cx="2743200" cy="365125"/>
          </a:xfrm>
          <a:prstGeom prst="rect">
            <a:avLst/>
          </a:prstGeom>
        </p:spPr>
        <p:txBody>
          <a:bodyPr vert="horz" lIns="91440" tIns="45720" rIns="91440" bIns="45720" rtlCol="0" anchor="ctr"/>
          <a:lstStyle>
            <a:lvl1pPr algn="r">
              <a:defRPr sz="900" b="0" i="0">
                <a:solidFill>
                  <a:schemeClr val="bg1"/>
                </a:solidFill>
                <a:latin typeface="Avenir Book" charset="0"/>
                <a:ea typeface="Avenir Book" charset="0"/>
                <a:cs typeface="Avenir Book" charset="0"/>
              </a:defRPr>
            </a:lvl1pPr>
          </a:lstStyle>
          <a:p>
            <a:fld id="{DEF62AA5-A9F9-344C-9738-C68EB5A8EDFF}" type="slidenum">
              <a:rPr lang="en-US" smtClean="0">
                <a:solidFill>
                  <a:prstClr val="white"/>
                </a:solidFill>
              </a:rPr>
              <a:pPr/>
              <a:t>‹#›</a:t>
            </a:fld>
            <a:endParaRPr lang="en-US">
              <a:solidFill>
                <a:prstClr val="white"/>
              </a:solidFill>
            </a:endParaRPr>
          </a:p>
        </p:txBody>
      </p:sp>
      <p:sp>
        <p:nvSpPr>
          <p:cNvPr id="20" name="Date Placeholder 19"/>
          <p:cNvSpPr>
            <a:spLocks noGrp="1"/>
          </p:cNvSpPr>
          <p:nvPr>
            <p:ph type="dt" sz="half" idx="2"/>
          </p:nvPr>
        </p:nvSpPr>
        <p:spPr>
          <a:xfrm>
            <a:off x="21336" y="6539232"/>
            <a:ext cx="2743200" cy="365125"/>
          </a:xfrm>
          <a:prstGeom prst="rect">
            <a:avLst/>
          </a:prstGeom>
        </p:spPr>
        <p:txBody>
          <a:bodyPr vert="horz" lIns="91440" tIns="45720" rIns="91440" bIns="45720" rtlCol="0" anchor="ctr"/>
          <a:lstStyle>
            <a:lvl1pPr algn="l">
              <a:defRPr sz="900">
                <a:solidFill>
                  <a:schemeClr val="bg1"/>
                </a:solidFill>
              </a:defRPr>
            </a:lvl1pPr>
          </a:lstStyle>
          <a:p>
            <a:r>
              <a:rPr lang="en-US">
                <a:solidFill>
                  <a:prstClr val="white"/>
                </a:solidFill>
              </a:rPr>
              <a:t>8-1-2013</a:t>
            </a:r>
            <a:endParaRPr lang="en-US" dirty="0">
              <a:solidFill>
                <a:prstClr val="white"/>
              </a:solidFill>
            </a:endParaRPr>
          </a:p>
        </p:txBody>
      </p:sp>
      <p:pic>
        <p:nvPicPr>
          <p:cNvPr id="3" name="Picture 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704829" y="25552"/>
            <a:ext cx="1308608" cy="981456"/>
          </a:xfrm>
          <a:prstGeom prst="rect">
            <a:avLst/>
          </a:prstGeom>
        </p:spPr>
      </p:pic>
    </p:spTree>
    <p:extLst>
      <p:ext uri="{BB962C8B-B14F-4D97-AF65-F5344CB8AC3E}">
        <p14:creationId xmlns:p14="http://schemas.microsoft.com/office/powerpoint/2010/main" val="28253376"/>
      </p:ext>
    </p:extLst>
  </p:cSld>
  <p:clrMap bg1="lt1" tx1="dk1" bg2="lt2" tx2="dk2" accent1="accent1" accent2="accent2" accent3="accent3" accent4="accent4" accent5="accent5" accent6="accent6" hlink="hlink" folHlink="folHlink"/>
  <p:sldLayoutIdLst>
    <p:sldLayoutId id="2147483664" r:id="rId1"/>
    <p:sldLayoutId id="2147483666" r:id="rId2"/>
  </p:sldLayoutIdLst>
  <p:hf hdr="0" ftr="0" dt="0"/>
  <p:txStyles>
    <p:titleStyle>
      <a:lvl1pPr algn="ctr" defTabSz="685800" rtl="0" eaLnBrk="1" latinLnBrk="0" hangingPunct="1">
        <a:lnSpc>
          <a:spcPct val="90000"/>
        </a:lnSpc>
        <a:spcBef>
          <a:spcPct val="0"/>
        </a:spcBef>
        <a:buNone/>
        <a:defRPr sz="4000" b="0" i="0" kern="1200">
          <a:solidFill>
            <a:schemeClr val="tx1"/>
          </a:solidFill>
          <a:latin typeface="Avenir Book" charset="0"/>
          <a:ea typeface="Avenir Book" charset="0"/>
          <a:cs typeface="Avenir Book" charset="0"/>
        </a:defRPr>
      </a:lvl1pPr>
    </p:titleStyle>
    <p:bodyStyle>
      <a:lvl1pPr marL="342900" indent="-342900" algn="l" defTabSz="685800" rtl="0" eaLnBrk="1" latinLnBrk="0" hangingPunct="1">
        <a:lnSpc>
          <a:spcPct val="90000"/>
        </a:lnSpc>
        <a:spcBef>
          <a:spcPts val="750"/>
        </a:spcBef>
        <a:buFont typeface="Arial" charset="0"/>
        <a:buChar char="•"/>
        <a:defRPr sz="2000" i="0" kern="1200" baseline="0">
          <a:solidFill>
            <a:schemeClr val="tx1"/>
          </a:solidFill>
          <a:latin typeface="+mn-lt"/>
          <a:ea typeface="+mn-ea"/>
          <a:cs typeface="+mn-cs"/>
        </a:defRPr>
      </a:lvl1pPr>
      <a:lvl2pPr marL="628650" indent="-285750" algn="l" defTabSz="685800" rtl="0" eaLnBrk="1" latinLnBrk="0" hangingPunct="1">
        <a:lnSpc>
          <a:spcPct val="90000"/>
        </a:lnSpc>
        <a:spcBef>
          <a:spcPts val="375"/>
        </a:spcBef>
        <a:buFont typeface="Arial" charset="0"/>
        <a:buChar char="•"/>
        <a:defRPr sz="18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Font typeface="Arial" charset="0"/>
        <a:buChar char="•"/>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Font typeface="Arial" charset="0"/>
        <a:buChar char="•"/>
        <a:defRPr sz="1400" kern="1200">
          <a:solidFill>
            <a:schemeClr val="tx1"/>
          </a:solidFill>
          <a:latin typeface="+mn-lt"/>
          <a:ea typeface="+mn-ea"/>
          <a:cs typeface="+mn-cs"/>
        </a:defRPr>
      </a:lvl4pPr>
      <a:lvl5pPr marL="1657350" indent="-285750" algn="l" defTabSz="685800" rtl="0" eaLnBrk="1" latinLnBrk="0" hangingPunct="1">
        <a:lnSpc>
          <a:spcPct val="90000"/>
        </a:lnSpc>
        <a:spcBef>
          <a:spcPts val="375"/>
        </a:spcBef>
        <a:buFont typeface="Arial"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6.xml"/><Relationship Id="rId4" Type="http://schemas.openxmlformats.org/officeDocument/2006/relationships/image" Target="../media/image30.tiff"/></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34.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tiff"/></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tiff"/><Relationship Id="rId1" Type="http://schemas.openxmlformats.org/officeDocument/2006/relationships/slideLayout" Target="../slideLayouts/slideLayout6.xml"/><Relationship Id="rId4" Type="http://schemas.openxmlformats.org/officeDocument/2006/relationships/image" Target="../media/image48.tiff"/></Relationships>
</file>

<file path=ppt/slides/_rels/slide2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7.xml"/><Relationship Id="rId4" Type="http://schemas.openxmlformats.org/officeDocument/2006/relationships/image" Target="../media/image51.tiff"/></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tiff"/><Relationship Id="rId1" Type="http://schemas.openxmlformats.org/officeDocument/2006/relationships/slideLayout" Target="../slideLayouts/slideLayout6.xml"/><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8B15511-C159-7C4E-B263-F0F462B5E886}"/>
              </a:ext>
            </a:extLst>
          </p:cNvPr>
          <p:cNvSpPr>
            <a:spLocks noGrp="1"/>
          </p:cNvSpPr>
          <p:nvPr>
            <p:ph type="subTitle" idx="1"/>
          </p:nvPr>
        </p:nvSpPr>
        <p:spPr>
          <a:xfrm>
            <a:off x="1828800" y="4876800"/>
            <a:ext cx="8534400" cy="1752600"/>
          </a:xfrm>
          <a:noFill/>
        </p:spPr>
        <p:txBody>
          <a:bodyPr/>
          <a:lstStyle/>
          <a:p>
            <a:r>
              <a:rPr lang="en-GB" sz="2400" dirty="0">
                <a:solidFill>
                  <a:schemeClr val="bg1">
                    <a:lumMod val="85000"/>
                  </a:schemeClr>
                </a:solidFill>
              </a:rPr>
              <a:t>Mike Lamont </a:t>
            </a:r>
          </a:p>
          <a:p>
            <a:r>
              <a:rPr lang="en-GB" sz="2400" dirty="0">
                <a:solidFill>
                  <a:schemeClr val="bg1">
                    <a:lumMod val="85000"/>
                  </a:schemeClr>
                </a:solidFill>
              </a:rPr>
              <a:t>Joerg </a:t>
            </a:r>
            <a:r>
              <a:rPr lang="en-GB" sz="2400" dirty="0" err="1">
                <a:solidFill>
                  <a:schemeClr val="bg1">
                    <a:lumMod val="85000"/>
                  </a:schemeClr>
                </a:solidFill>
              </a:rPr>
              <a:t>Jaeckel</a:t>
            </a:r>
            <a:r>
              <a:rPr lang="en-GB" sz="2400" dirty="0">
                <a:solidFill>
                  <a:schemeClr val="bg1">
                    <a:lumMod val="85000"/>
                  </a:schemeClr>
                </a:solidFill>
              </a:rPr>
              <a:t>, Claude </a:t>
            </a:r>
            <a:r>
              <a:rPr lang="en-GB" sz="2400" dirty="0" err="1">
                <a:solidFill>
                  <a:schemeClr val="bg1">
                    <a:lumMod val="85000"/>
                  </a:schemeClr>
                </a:solidFill>
              </a:rPr>
              <a:t>Vallée</a:t>
            </a:r>
            <a:endParaRPr lang="en-GB" sz="2400" dirty="0">
              <a:solidFill>
                <a:schemeClr val="bg1">
                  <a:lumMod val="85000"/>
                </a:schemeClr>
              </a:solidFill>
            </a:endParaRPr>
          </a:p>
          <a:p>
            <a:r>
              <a:rPr lang="en-GB" sz="2400" dirty="0">
                <a:solidFill>
                  <a:schemeClr val="bg1">
                    <a:lumMod val="85000"/>
                  </a:schemeClr>
                </a:solidFill>
              </a:rPr>
              <a:t>PBC working groups</a:t>
            </a:r>
          </a:p>
          <a:p>
            <a:endParaRPr lang="en-GB" dirty="0">
              <a:solidFill>
                <a:srgbClr val="FFFF00"/>
              </a:solidFill>
            </a:endParaRPr>
          </a:p>
          <a:p>
            <a:endParaRPr lang="en-GB" dirty="0">
              <a:solidFill>
                <a:srgbClr val="FFFF00"/>
              </a:solidFill>
            </a:endParaRPr>
          </a:p>
        </p:txBody>
      </p:sp>
      <p:pic>
        <p:nvPicPr>
          <p:cNvPr id="5" name="Picture 4">
            <a:extLst>
              <a:ext uri="{FF2B5EF4-FFF2-40B4-BE49-F238E27FC236}">
                <a16:creationId xmlns:a16="http://schemas.microsoft.com/office/drawing/2014/main" id="{51C3B565-C2A9-8A45-9FFC-5928AE858A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43400" y="381000"/>
            <a:ext cx="3140533" cy="2819400"/>
          </a:xfrm>
          <a:prstGeom prst="rect">
            <a:avLst/>
          </a:prstGeom>
        </p:spPr>
      </p:pic>
      <p:sp>
        <p:nvSpPr>
          <p:cNvPr id="4" name="TextBox 3">
            <a:extLst>
              <a:ext uri="{FF2B5EF4-FFF2-40B4-BE49-F238E27FC236}">
                <a16:creationId xmlns:a16="http://schemas.microsoft.com/office/drawing/2014/main" id="{03A63A8C-E319-0546-80D3-D34D970C3FDF}"/>
              </a:ext>
            </a:extLst>
          </p:cNvPr>
          <p:cNvSpPr txBox="1"/>
          <p:nvPr/>
        </p:nvSpPr>
        <p:spPr>
          <a:xfrm>
            <a:off x="2133600" y="3746212"/>
            <a:ext cx="8915400" cy="584775"/>
          </a:xfrm>
          <a:prstGeom prst="rect">
            <a:avLst/>
          </a:prstGeom>
          <a:noFill/>
        </p:spPr>
        <p:txBody>
          <a:bodyPr wrap="square" rtlCol="0">
            <a:spAutoFit/>
          </a:bodyPr>
          <a:lstStyle/>
          <a:p>
            <a:r>
              <a:rPr lang="en-US" sz="3200" dirty="0">
                <a:solidFill>
                  <a:schemeClr val="bg1"/>
                </a:solidFill>
              </a:rPr>
              <a:t>Physics beyond colliders: experimental overview</a:t>
            </a:r>
            <a:endParaRPr lang="en-GB" sz="3200" dirty="0">
              <a:solidFill>
                <a:schemeClr val="bg1"/>
              </a:solidFill>
            </a:endParaRPr>
          </a:p>
        </p:txBody>
      </p:sp>
    </p:spTree>
    <p:extLst>
      <p:ext uri="{BB962C8B-B14F-4D97-AF65-F5344CB8AC3E}">
        <p14:creationId xmlns:p14="http://schemas.microsoft.com/office/powerpoint/2010/main" val="3162289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CE51-D1AC-E04F-B975-3AA73172F276}"/>
              </a:ext>
            </a:extLst>
          </p:cNvPr>
          <p:cNvSpPr>
            <a:spLocks noGrp="1"/>
          </p:cNvSpPr>
          <p:nvPr>
            <p:ph type="title"/>
          </p:nvPr>
        </p:nvSpPr>
        <p:spPr/>
        <p:txBody>
          <a:bodyPr/>
          <a:lstStyle/>
          <a:p>
            <a:r>
              <a:rPr lang="en-GB" dirty="0"/>
              <a:t>NA64++</a:t>
            </a:r>
          </a:p>
        </p:txBody>
      </p:sp>
      <p:sp>
        <p:nvSpPr>
          <p:cNvPr id="3" name="Slide Number Placeholder 2">
            <a:extLst>
              <a:ext uri="{FF2B5EF4-FFF2-40B4-BE49-F238E27FC236}">
                <a16:creationId xmlns:a16="http://schemas.microsoft.com/office/drawing/2014/main" id="{65C194B5-1C87-DE4B-B76F-CA9EA3D55451}"/>
              </a:ext>
            </a:extLst>
          </p:cNvPr>
          <p:cNvSpPr>
            <a:spLocks noGrp="1"/>
          </p:cNvSpPr>
          <p:nvPr>
            <p:ph type="sldNum" sz="quarter" idx="12"/>
          </p:nvPr>
        </p:nvSpPr>
        <p:spPr/>
        <p:txBody>
          <a:bodyPr/>
          <a:lstStyle/>
          <a:p>
            <a:fld id="{1787A23F-BAF2-40F7-981E-A4E481A32A38}" type="slidenum">
              <a:rPr lang="en-US" smtClean="0"/>
              <a:t>10</a:t>
            </a:fld>
            <a:endParaRPr lang="en-US"/>
          </a:p>
        </p:txBody>
      </p:sp>
      <p:pic>
        <p:nvPicPr>
          <p:cNvPr id="4" name="Picture 3">
            <a:extLst>
              <a:ext uri="{FF2B5EF4-FFF2-40B4-BE49-F238E27FC236}">
                <a16:creationId xmlns:a16="http://schemas.microsoft.com/office/drawing/2014/main" id="{66F35270-5019-B64A-AC5A-B68BE39631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3" y="1066800"/>
            <a:ext cx="12192000" cy="5282118"/>
          </a:xfrm>
          <a:prstGeom prst="rect">
            <a:avLst/>
          </a:prstGeom>
        </p:spPr>
      </p:pic>
      <p:pic>
        <p:nvPicPr>
          <p:cNvPr id="5" name="Picture 4">
            <a:extLst>
              <a:ext uri="{FF2B5EF4-FFF2-40B4-BE49-F238E27FC236}">
                <a16:creationId xmlns:a16="http://schemas.microsoft.com/office/drawing/2014/main" id="{4DFDB582-164D-8B4B-9E8D-055C613F19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42" y="6044661"/>
            <a:ext cx="1309859" cy="250824"/>
          </a:xfrm>
          <a:prstGeom prst="rect">
            <a:avLst/>
          </a:prstGeom>
        </p:spPr>
      </p:pic>
    </p:spTree>
    <p:extLst>
      <p:ext uri="{BB962C8B-B14F-4D97-AF65-F5344CB8AC3E}">
        <p14:creationId xmlns:p14="http://schemas.microsoft.com/office/powerpoint/2010/main" val="1866107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39E1-6903-F144-A3FD-248925F85378}"/>
              </a:ext>
            </a:extLst>
          </p:cNvPr>
          <p:cNvSpPr>
            <a:spLocks noGrp="1"/>
          </p:cNvSpPr>
          <p:nvPr>
            <p:ph type="title"/>
          </p:nvPr>
        </p:nvSpPr>
        <p:spPr/>
        <p:txBody>
          <a:bodyPr/>
          <a:lstStyle/>
          <a:p>
            <a:r>
              <a:rPr lang="en-GB" dirty="0"/>
              <a:t>NA62++: dump mode</a:t>
            </a:r>
          </a:p>
        </p:txBody>
      </p:sp>
      <p:sp>
        <p:nvSpPr>
          <p:cNvPr id="5" name="TextBox 4">
            <a:extLst>
              <a:ext uri="{FF2B5EF4-FFF2-40B4-BE49-F238E27FC236}">
                <a16:creationId xmlns:a16="http://schemas.microsoft.com/office/drawing/2014/main" id="{82B4DA3E-6760-9648-85AE-23ACAF876593}"/>
              </a:ext>
            </a:extLst>
          </p:cNvPr>
          <p:cNvSpPr txBox="1"/>
          <p:nvPr/>
        </p:nvSpPr>
        <p:spPr>
          <a:xfrm>
            <a:off x="7119708" y="2552822"/>
            <a:ext cx="4648200" cy="584775"/>
          </a:xfrm>
          <a:prstGeom prst="rect">
            <a:avLst/>
          </a:prstGeom>
          <a:noFill/>
        </p:spPr>
        <p:txBody>
          <a:bodyPr wrap="square" rtlCol="0">
            <a:spAutoFit/>
          </a:bodyPr>
          <a:lstStyle/>
          <a:p>
            <a:r>
              <a:rPr lang="en-GB" sz="1600" i="1" dirty="0"/>
              <a:t>Configuration with closed </a:t>
            </a:r>
            <a:r>
              <a:rPr lang="en-GB" sz="1600" i="1" dirty="0" err="1"/>
              <a:t>TAXes</a:t>
            </a:r>
            <a:r>
              <a:rPr lang="en-GB" sz="1600" i="1" dirty="0"/>
              <a:t> and modified 1</a:t>
            </a:r>
            <a:r>
              <a:rPr lang="en-GB" sz="1600" i="1" baseline="30000" dirty="0"/>
              <a:t>st</a:t>
            </a:r>
            <a:r>
              <a:rPr lang="en-GB" sz="1600" i="1" dirty="0"/>
              <a:t> achromat for optimum muon sweeping.</a:t>
            </a:r>
          </a:p>
        </p:txBody>
      </p:sp>
      <p:pic>
        <p:nvPicPr>
          <p:cNvPr id="7" name="Picture 6">
            <a:extLst>
              <a:ext uri="{FF2B5EF4-FFF2-40B4-BE49-F238E27FC236}">
                <a16:creationId xmlns:a16="http://schemas.microsoft.com/office/drawing/2014/main" id="{E6F1C84D-88E9-C04E-B78A-D0ED18E41E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65476" y="1361291"/>
            <a:ext cx="4416924" cy="1149350"/>
          </a:xfrm>
          <a:prstGeom prst="rect">
            <a:avLst/>
          </a:prstGeom>
        </p:spPr>
      </p:pic>
      <p:sp>
        <p:nvSpPr>
          <p:cNvPr id="8" name="TextBox 7">
            <a:extLst>
              <a:ext uri="{FF2B5EF4-FFF2-40B4-BE49-F238E27FC236}">
                <a16:creationId xmlns:a16="http://schemas.microsoft.com/office/drawing/2014/main" id="{2A9F4738-228C-BE48-8914-1F328334E9B1}"/>
              </a:ext>
            </a:extLst>
          </p:cNvPr>
          <p:cNvSpPr txBox="1"/>
          <p:nvPr/>
        </p:nvSpPr>
        <p:spPr>
          <a:xfrm>
            <a:off x="381000" y="1295400"/>
            <a:ext cx="6400800" cy="1831271"/>
          </a:xfrm>
          <a:prstGeom prst="rect">
            <a:avLst/>
          </a:prstGeom>
          <a:noFill/>
        </p:spPr>
        <p:txBody>
          <a:bodyPr wrap="square" rtlCol="0">
            <a:spAutoFit/>
          </a:bodyPr>
          <a:lstStyle/>
          <a:p>
            <a:pPr>
              <a:spcBef>
                <a:spcPts val="300"/>
              </a:spcBef>
            </a:pPr>
            <a:r>
              <a:rPr lang="en-GB" dirty="0"/>
              <a:t>Transfer full proton intensity on TAX with T10 out and reduce flux of upstream pion and kaons decaying to muons. </a:t>
            </a:r>
          </a:p>
          <a:p>
            <a:pPr>
              <a:spcBef>
                <a:spcPts val="300"/>
              </a:spcBef>
            </a:pPr>
            <a:r>
              <a:rPr lang="en-GB" dirty="0"/>
              <a:t>Muons need to be efficiently swept as </a:t>
            </a:r>
            <a:r>
              <a:rPr lang="en-GB" dirty="0">
                <a:solidFill>
                  <a:srgbClr val="FF0000"/>
                </a:solidFill>
              </a:rPr>
              <a:t>zero background from SM </a:t>
            </a:r>
            <a:r>
              <a:rPr lang="en-GB" dirty="0"/>
              <a:t>required.</a:t>
            </a:r>
          </a:p>
          <a:p>
            <a:pPr>
              <a:spcBef>
                <a:spcPts val="300"/>
              </a:spcBef>
            </a:pPr>
            <a:r>
              <a:rPr lang="en-GB" dirty="0"/>
              <a:t>Successful benchmarking of simulation with experimental data performed.</a:t>
            </a:r>
          </a:p>
        </p:txBody>
      </p:sp>
      <p:sp>
        <p:nvSpPr>
          <p:cNvPr id="9" name="TextBox 8">
            <a:extLst>
              <a:ext uri="{FF2B5EF4-FFF2-40B4-BE49-F238E27FC236}">
                <a16:creationId xmlns:a16="http://schemas.microsoft.com/office/drawing/2014/main" id="{A0AC932B-B11C-C544-B0AD-97D7333521A7}"/>
              </a:ext>
            </a:extLst>
          </p:cNvPr>
          <p:cNvSpPr txBox="1"/>
          <p:nvPr/>
        </p:nvSpPr>
        <p:spPr>
          <a:xfrm>
            <a:off x="-25400" y="6489670"/>
            <a:ext cx="1858457" cy="369332"/>
          </a:xfrm>
          <a:prstGeom prst="rect">
            <a:avLst/>
          </a:prstGeom>
          <a:noFill/>
        </p:spPr>
        <p:txBody>
          <a:bodyPr wrap="none" rtlCol="0">
            <a:spAutoFit/>
          </a:bodyPr>
          <a:lstStyle/>
          <a:p>
            <a:pPr algn="r"/>
            <a:r>
              <a:rPr lang="en-GB" b="1" i="1" dirty="0">
                <a:solidFill>
                  <a:schemeClr val="accent1"/>
                </a:solidFill>
              </a:rPr>
              <a:t>Marcel Rosenthal</a:t>
            </a:r>
          </a:p>
        </p:txBody>
      </p:sp>
      <p:grpSp>
        <p:nvGrpSpPr>
          <p:cNvPr id="10" name="Group 9">
            <a:extLst>
              <a:ext uri="{FF2B5EF4-FFF2-40B4-BE49-F238E27FC236}">
                <a16:creationId xmlns:a16="http://schemas.microsoft.com/office/drawing/2014/main" id="{BC59286F-D303-A747-B0B2-A430CADC3F2B}"/>
              </a:ext>
            </a:extLst>
          </p:cNvPr>
          <p:cNvGrpSpPr/>
          <p:nvPr/>
        </p:nvGrpSpPr>
        <p:grpSpPr>
          <a:xfrm>
            <a:off x="1295400" y="3657600"/>
            <a:ext cx="7875567" cy="3000595"/>
            <a:chOff x="1596362" y="1344590"/>
            <a:chExt cx="9071639" cy="3390900"/>
          </a:xfrm>
        </p:grpSpPr>
        <p:grpSp>
          <p:nvGrpSpPr>
            <p:cNvPr id="11" name="Group 44">
              <a:extLst>
                <a:ext uri="{FF2B5EF4-FFF2-40B4-BE49-F238E27FC236}">
                  <a16:creationId xmlns:a16="http://schemas.microsoft.com/office/drawing/2014/main" id="{4579D1C4-D38D-5346-A4E2-1B0527236945}"/>
                </a:ext>
              </a:extLst>
            </p:cNvPr>
            <p:cNvGrpSpPr/>
            <p:nvPr/>
          </p:nvGrpSpPr>
          <p:grpSpPr>
            <a:xfrm>
              <a:off x="1596362" y="1344590"/>
              <a:ext cx="9071639" cy="3390900"/>
              <a:chOff x="72361" y="1070270"/>
              <a:chExt cx="9071639" cy="3390900"/>
            </a:xfrm>
          </p:grpSpPr>
          <p:pic>
            <p:nvPicPr>
              <p:cNvPr id="26" name="Picture 25">
                <a:extLst>
                  <a:ext uri="{FF2B5EF4-FFF2-40B4-BE49-F238E27FC236}">
                    <a16:creationId xmlns:a16="http://schemas.microsoft.com/office/drawing/2014/main" id="{F254D10B-D269-FA4B-B8A7-039620B918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069" y="1459272"/>
                <a:ext cx="8018913" cy="2640019"/>
              </a:xfrm>
              <a:prstGeom prst="rect">
                <a:avLst/>
              </a:prstGeom>
            </p:spPr>
          </p:pic>
          <p:cxnSp>
            <p:nvCxnSpPr>
              <p:cNvPr id="27" name="Straight Arrow Connector 26">
                <a:extLst>
                  <a:ext uri="{FF2B5EF4-FFF2-40B4-BE49-F238E27FC236}">
                    <a16:creationId xmlns:a16="http://schemas.microsoft.com/office/drawing/2014/main" id="{D2D0C079-F04B-9C49-830D-19B6470B585E}"/>
                  </a:ext>
                </a:extLst>
              </p:cNvPr>
              <p:cNvCxnSpPr/>
              <p:nvPr/>
            </p:nvCxnSpPr>
            <p:spPr>
              <a:xfrm>
                <a:off x="111640" y="2946107"/>
                <a:ext cx="460514" cy="1588"/>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12FC8EF3-6421-9C40-8681-A931B91F1918}"/>
                  </a:ext>
                </a:extLst>
              </p:cNvPr>
              <p:cNvSpPr txBox="1"/>
              <p:nvPr/>
            </p:nvSpPr>
            <p:spPr>
              <a:xfrm>
                <a:off x="404694" y="2192443"/>
                <a:ext cx="9272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Times New Roman"/>
                  </a:rPr>
                  <a:t>Be target</a:t>
                </a:r>
              </a:p>
            </p:txBody>
          </p:sp>
          <p:cxnSp>
            <p:nvCxnSpPr>
              <p:cNvPr id="29" name="Straight Arrow Connector 28">
                <a:extLst>
                  <a:ext uri="{FF2B5EF4-FFF2-40B4-BE49-F238E27FC236}">
                    <a16:creationId xmlns:a16="http://schemas.microsoft.com/office/drawing/2014/main" id="{14C630ED-424B-2E43-B280-D38DB1EFCE03}"/>
                  </a:ext>
                </a:extLst>
              </p:cNvPr>
              <p:cNvCxnSpPr/>
              <p:nvPr/>
            </p:nvCxnSpPr>
            <p:spPr>
              <a:xfrm rot="5400000">
                <a:off x="626994" y="2644244"/>
                <a:ext cx="410405" cy="722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ED3579EA-4DB0-F54A-A055-AFBC983613C4}"/>
                  </a:ext>
                </a:extLst>
              </p:cNvPr>
              <p:cNvPicPr>
                <a:picLocks noChangeAspect="1"/>
              </p:cNvPicPr>
              <p:nvPr/>
            </p:nvPicPr>
            <p:blipFill>
              <a:blip r:embed="rId4"/>
              <a:stretch>
                <a:fillRect/>
              </a:stretch>
            </p:blipFill>
            <p:spPr>
              <a:xfrm>
                <a:off x="8851900" y="1070270"/>
                <a:ext cx="292100" cy="3390900"/>
              </a:xfrm>
              <a:prstGeom prst="rect">
                <a:avLst/>
              </a:prstGeom>
            </p:spPr>
          </p:pic>
          <p:sp>
            <p:nvSpPr>
              <p:cNvPr id="31" name="TextBox 30">
                <a:extLst>
                  <a:ext uri="{FF2B5EF4-FFF2-40B4-BE49-F238E27FC236}">
                    <a16:creationId xmlns:a16="http://schemas.microsoft.com/office/drawing/2014/main" id="{FD201525-5850-2047-AC44-21DD24F14E5F}"/>
                  </a:ext>
                </a:extLst>
              </p:cNvPr>
              <p:cNvSpPr txBox="1"/>
              <p:nvPr/>
            </p:nvSpPr>
            <p:spPr>
              <a:xfrm>
                <a:off x="72361" y="3073684"/>
                <a:ext cx="7157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beam</a:t>
                </a:r>
              </a:p>
            </p:txBody>
          </p:sp>
          <p:pic>
            <p:nvPicPr>
              <p:cNvPr id="32" name="Picture 31" descr="beamline_erc_na62.png">
                <a:extLst>
                  <a:ext uri="{FF2B5EF4-FFF2-40B4-BE49-F238E27FC236}">
                    <a16:creationId xmlns:a16="http://schemas.microsoft.com/office/drawing/2014/main" id="{6D698B5D-DF9D-954F-9D8A-4E7264BDD1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584" y="2271786"/>
                <a:ext cx="3918375" cy="1287580"/>
              </a:xfrm>
              <a:prstGeom prst="rect">
                <a:avLst/>
              </a:prstGeom>
              <a:solidFill>
                <a:schemeClr val="bg1"/>
              </a:solidFill>
            </p:spPr>
          </p:pic>
          <p:sp>
            <p:nvSpPr>
              <p:cNvPr id="33" name="TextBox 32">
                <a:extLst>
                  <a:ext uri="{FF2B5EF4-FFF2-40B4-BE49-F238E27FC236}">
                    <a16:creationId xmlns:a16="http://schemas.microsoft.com/office/drawing/2014/main" id="{1D851D33-8027-9145-B3D9-8F6943319F8A}"/>
                  </a:ext>
                </a:extLst>
              </p:cNvPr>
              <p:cNvSpPr txBox="1"/>
              <p:nvPr/>
            </p:nvSpPr>
            <p:spPr>
              <a:xfrm>
                <a:off x="1011148" y="1783787"/>
                <a:ext cx="748988" cy="369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0C0"/>
                    </a:solidFill>
                    <a:effectLst/>
                    <a:uLnTx/>
                    <a:uFillTx/>
                    <a:latin typeface="Calibri" panose="020F0502020204030204"/>
                    <a:ea typeface="+mn-ea"/>
                    <a:cs typeface="+mn-cs"/>
                  </a:rPr>
                  <a:t>TAXes</a:t>
                </a: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34" name="Straight Arrow Connector 33">
                <a:extLst>
                  <a:ext uri="{FF2B5EF4-FFF2-40B4-BE49-F238E27FC236}">
                    <a16:creationId xmlns:a16="http://schemas.microsoft.com/office/drawing/2014/main" id="{8C6644B7-B48A-094E-82C9-258999527F42}"/>
                  </a:ext>
                </a:extLst>
              </p:cNvPr>
              <p:cNvCxnSpPr/>
              <p:nvPr/>
            </p:nvCxnSpPr>
            <p:spPr>
              <a:xfrm>
                <a:off x="404694" y="3782791"/>
                <a:ext cx="994817" cy="1588"/>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4F55ED86-E126-B447-86A1-1D1CE2E16AF3}"/>
                  </a:ext>
                </a:extLst>
              </p:cNvPr>
              <p:cNvSpPr txBox="1"/>
              <p:nvPr/>
            </p:nvSpPr>
            <p:spPr>
              <a:xfrm>
                <a:off x="555549" y="3769281"/>
                <a:ext cx="6552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2" name="Straight Connector 11">
              <a:extLst>
                <a:ext uri="{FF2B5EF4-FFF2-40B4-BE49-F238E27FC236}">
                  <a16:creationId xmlns:a16="http://schemas.microsoft.com/office/drawing/2014/main" id="{C0668245-7D1B-FD4F-BFB4-EECF0DE4A843}"/>
                </a:ext>
              </a:extLst>
            </p:cNvPr>
            <p:cNvCxnSpPr/>
            <p:nvPr/>
          </p:nvCxnSpPr>
          <p:spPr>
            <a:xfrm>
              <a:off x="2855953" y="3530223"/>
              <a:ext cx="67559"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FECB9AE-1707-1443-ADAA-44B2B98563A1}"/>
                </a:ext>
              </a:extLst>
            </p:cNvPr>
            <p:cNvCxnSpPr/>
            <p:nvPr/>
          </p:nvCxnSpPr>
          <p:spPr>
            <a:xfrm>
              <a:off x="3075911" y="4042013"/>
              <a:ext cx="2461048" cy="1588"/>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E9EC8E6-649D-C24F-BB3B-0F9DCE711A95}"/>
                </a:ext>
              </a:extLst>
            </p:cNvPr>
            <p:cNvSpPr txBox="1"/>
            <p:nvPr/>
          </p:nvSpPr>
          <p:spPr>
            <a:xfrm>
              <a:off x="4068333" y="4058699"/>
              <a:ext cx="6552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C4C5773E-9015-394E-87A2-69387300E0BA}"/>
                </a:ext>
              </a:extLst>
            </p:cNvPr>
            <p:cNvCxnSpPr/>
            <p:nvPr/>
          </p:nvCxnSpPr>
          <p:spPr>
            <a:xfrm>
              <a:off x="2392325" y="3119364"/>
              <a:ext cx="531187" cy="1588"/>
            </a:xfrm>
            <a:prstGeom prst="straightConnector1">
              <a:avLst/>
            </a:prstGeom>
            <a:ln w="5715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612DB7F-CCEB-EE4E-A4BB-E8BF16F9C423}"/>
                </a:ext>
              </a:extLst>
            </p:cNvPr>
            <p:cNvCxnSpPr>
              <a:cxnSpLocks/>
              <a:endCxn id="21" idx="1"/>
            </p:cNvCxnSpPr>
            <p:nvPr/>
          </p:nvCxnSpPr>
          <p:spPr>
            <a:xfrm flipV="1">
              <a:off x="3075911" y="2842829"/>
              <a:ext cx="3239557" cy="276535"/>
            </a:xfrm>
            <a:prstGeom prst="line">
              <a:avLst/>
            </a:prstGeom>
            <a:ln w="25400" cap="flat" cmpd="sng" algn="ctr">
              <a:solidFill>
                <a:schemeClr val="tx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91A57AA5-4B1D-2644-9B07-E8DAA35C4FDC}"/>
                </a:ext>
              </a:extLst>
            </p:cNvPr>
            <p:cNvGrpSpPr/>
            <p:nvPr/>
          </p:nvGrpSpPr>
          <p:grpSpPr>
            <a:xfrm>
              <a:off x="2938040" y="2428213"/>
              <a:ext cx="5130863" cy="1875654"/>
              <a:chOff x="5484067" y="2555578"/>
              <a:chExt cx="5130863" cy="1875654"/>
            </a:xfrm>
          </p:grpSpPr>
          <p:cxnSp>
            <p:nvCxnSpPr>
              <p:cNvPr id="18" name="Straight Arrow Connector 17">
                <a:extLst>
                  <a:ext uri="{FF2B5EF4-FFF2-40B4-BE49-F238E27FC236}">
                    <a16:creationId xmlns:a16="http://schemas.microsoft.com/office/drawing/2014/main" id="{50942080-86D9-0B43-A6EF-5D804E912B8F}"/>
                  </a:ext>
                </a:extLst>
              </p:cNvPr>
              <p:cNvCxnSpPr/>
              <p:nvPr/>
            </p:nvCxnSpPr>
            <p:spPr>
              <a:xfrm flipV="1">
                <a:off x="5484067" y="2785528"/>
                <a:ext cx="3727926" cy="450606"/>
              </a:xfrm>
              <a:prstGeom prst="straightConnector1">
                <a:avLst/>
              </a:prstGeom>
              <a:ln w="25400" cap="flat" cmpd="sng" algn="ctr">
                <a:solidFill>
                  <a:schemeClr val="tx1"/>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2CFC80C-EE30-3943-B8D8-D66802020C85}"/>
                  </a:ext>
                </a:extLst>
              </p:cNvPr>
              <p:cNvCxnSpPr/>
              <p:nvPr/>
            </p:nvCxnSpPr>
            <p:spPr>
              <a:xfrm flipV="1">
                <a:off x="5636467" y="3319483"/>
                <a:ext cx="3474902" cy="69051"/>
              </a:xfrm>
              <a:prstGeom prst="straightConnector1">
                <a:avLst/>
              </a:prstGeom>
              <a:ln w="25400" cap="flat" cmpd="sng" algn="ctr">
                <a:solidFill>
                  <a:schemeClr val="tx1"/>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095DEB6-B4B0-4F4F-81DF-D91E3CA12D96}"/>
                  </a:ext>
                </a:extLst>
              </p:cNvPr>
              <p:cNvSpPr txBox="1"/>
              <p:nvPr/>
            </p:nvSpPr>
            <p:spPr>
              <a:xfrm>
                <a:off x="7962395" y="2555578"/>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Book Antiqua"/>
                  </a:rPr>
                  <a:t>HNL</a:t>
                </a:r>
              </a:p>
            </p:txBody>
          </p:sp>
          <p:sp>
            <p:nvSpPr>
              <p:cNvPr id="21" name="TextBox 20">
                <a:extLst>
                  <a:ext uri="{FF2B5EF4-FFF2-40B4-BE49-F238E27FC236}">
                    <a16:creationId xmlns:a16="http://schemas.microsoft.com/office/drawing/2014/main" id="{7C82B195-1E29-204E-92B1-06815F76C7A5}"/>
                  </a:ext>
                </a:extLst>
              </p:cNvPr>
              <p:cNvSpPr txBox="1"/>
              <p:nvPr/>
            </p:nvSpPr>
            <p:spPr>
              <a:xfrm>
                <a:off x="8861495" y="2785528"/>
                <a:ext cx="4283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Book Antiqua"/>
                  </a:rPr>
                  <a:t>A’</a:t>
                </a:r>
              </a:p>
            </p:txBody>
          </p:sp>
          <p:sp>
            <p:nvSpPr>
              <p:cNvPr id="22" name="TextBox 21">
                <a:extLst>
                  <a:ext uri="{FF2B5EF4-FFF2-40B4-BE49-F238E27FC236}">
                    <a16:creationId xmlns:a16="http://schemas.microsoft.com/office/drawing/2014/main" id="{F35E8D48-40BA-394D-B3A3-F068296D2B21}"/>
                  </a:ext>
                </a:extLst>
              </p:cNvPr>
              <p:cNvSpPr txBox="1"/>
              <p:nvPr/>
            </p:nvSpPr>
            <p:spPr>
              <a:xfrm>
                <a:off x="9148287" y="3041188"/>
                <a:ext cx="14666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Book Antiqua"/>
                  </a:rPr>
                  <a:t>Dark Scalars</a:t>
                </a:r>
              </a:p>
            </p:txBody>
          </p:sp>
          <p:cxnSp>
            <p:nvCxnSpPr>
              <p:cNvPr id="23" name="Straight Arrow Connector 22">
                <a:extLst>
                  <a:ext uri="{FF2B5EF4-FFF2-40B4-BE49-F238E27FC236}">
                    <a16:creationId xmlns:a16="http://schemas.microsoft.com/office/drawing/2014/main" id="{AE7A56FB-9D4E-1A4B-A240-BECCB5C49076}"/>
                  </a:ext>
                </a:extLst>
              </p:cNvPr>
              <p:cNvCxnSpPr/>
              <p:nvPr/>
            </p:nvCxnSpPr>
            <p:spPr>
              <a:xfrm>
                <a:off x="5788867" y="3540934"/>
                <a:ext cx="3322502" cy="377879"/>
              </a:xfrm>
              <a:prstGeom prst="straightConnector1">
                <a:avLst/>
              </a:prstGeom>
              <a:ln w="25400" cap="flat" cmpd="sng" algn="ctr">
                <a:solidFill>
                  <a:srgbClr val="000000"/>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638CA8F3-0115-144A-A21A-12D63B203494}"/>
                  </a:ext>
                </a:extLst>
              </p:cNvPr>
              <p:cNvSpPr txBox="1"/>
              <p:nvPr/>
            </p:nvSpPr>
            <p:spPr>
              <a:xfrm>
                <a:off x="5831755" y="40619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805F50F-9CE5-414A-A261-F8C761D70E73}"/>
                  </a:ext>
                </a:extLst>
              </p:cNvPr>
              <p:cNvSpPr txBox="1"/>
              <p:nvPr/>
            </p:nvSpPr>
            <p:spPr>
              <a:xfrm>
                <a:off x="8602050" y="3351711"/>
                <a:ext cx="7425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Book Antiqua"/>
                  </a:rPr>
                  <a:t>ALPs</a:t>
                </a:r>
              </a:p>
            </p:txBody>
          </p:sp>
        </p:grpSp>
      </p:grpSp>
      <p:pic>
        <p:nvPicPr>
          <p:cNvPr id="36" name="Picture 35">
            <a:extLst>
              <a:ext uri="{FF2B5EF4-FFF2-40B4-BE49-F238E27FC236}">
                <a16:creationId xmlns:a16="http://schemas.microsoft.com/office/drawing/2014/main" id="{324D9ED6-FB44-CD4A-ABC5-5E7BE2A84D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265" y="3200426"/>
            <a:ext cx="6336579" cy="689912"/>
          </a:xfrm>
          <a:prstGeom prst="rect">
            <a:avLst/>
          </a:prstGeom>
        </p:spPr>
      </p:pic>
      <p:cxnSp>
        <p:nvCxnSpPr>
          <p:cNvPr id="37" name="Straight Arrow Connector 36">
            <a:extLst>
              <a:ext uri="{FF2B5EF4-FFF2-40B4-BE49-F238E27FC236}">
                <a16:creationId xmlns:a16="http://schemas.microsoft.com/office/drawing/2014/main" id="{1ECFA14D-2859-8F4D-877C-DF231F8D1777}"/>
              </a:ext>
            </a:extLst>
          </p:cNvPr>
          <p:cNvCxnSpPr/>
          <p:nvPr/>
        </p:nvCxnSpPr>
        <p:spPr>
          <a:xfrm flipV="1">
            <a:off x="5794627" y="4418594"/>
            <a:ext cx="2452887" cy="4755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637A5A2-0E21-264A-AF24-2C8E708F1275}"/>
              </a:ext>
            </a:extLst>
          </p:cNvPr>
          <p:cNvCxnSpPr/>
          <p:nvPr/>
        </p:nvCxnSpPr>
        <p:spPr>
          <a:xfrm>
            <a:off x="5820481" y="4943314"/>
            <a:ext cx="2297116" cy="512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FFED3A3-9A88-F946-86EA-0C12383F340E}"/>
              </a:ext>
            </a:extLst>
          </p:cNvPr>
          <p:cNvSpPr txBox="1"/>
          <p:nvPr/>
        </p:nvSpPr>
        <p:spPr>
          <a:xfrm>
            <a:off x="7629034" y="5761535"/>
            <a:ext cx="4114800" cy="923330"/>
          </a:xfrm>
          <a:prstGeom prst="rect">
            <a:avLst/>
          </a:prstGeom>
          <a:solidFill>
            <a:schemeClr val="bg1"/>
          </a:solidFill>
          <a:ln w="38100">
            <a:solidFill>
              <a:schemeClr val="tx1"/>
            </a:solidFill>
          </a:ln>
        </p:spPr>
        <p:txBody>
          <a:bodyPr wrap="square" rtlCol="0">
            <a:spAutoFit/>
          </a:bodyPr>
          <a:lstStyle/>
          <a:p>
            <a:r>
              <a:rPr lang="en-GB" dirty="0"/>
              <a:t>HNL, dark photons dark scalars and ALPS can originate from the charm, beauty and photons produced in the dump</a:t>
            </a:r>
          </a:p>
        </p:txBody>
      </p:sp>
    </p:spTree>
    <p:extLst>
      <p:ext uri="{BB962C8B-B14F-4D97-AF65-F5344CB8AC3E}">
        <p14:creationId xmlns:p14="http://schemas.microsoft.com/office/powerpoint/2010/main" val="1803425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827DBB-79A8-CC45-94B3-8F3588B286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91200" y="2355610"/>
            <a:ext cx="6172200" cy="4426190"/>
          </a:xfrm>
          <a:prstGeom prst="rect">
            <a:avLst/>
          </a:prstGeom>
        </p:spPr>
      </p:pic>
      <p:sp>
        <p:nvSpPr>
          <p:cNvPr id="4" name="Title 3">
            <a:extLst>
              <a:ext uri="{FF2B5EF4-FFF2-40B4-BE49-F238E27FC236}">
                <a16:creationId xmlns:a16="http://schemas.microsoft.com/office/drawing/2014/main" id="{085A135E-28F6-6342-B5F4-BC25F4EC25AE}"/>
              </a:ext>
            </a:extLst>
          </p:cNvPr>
          <p:cNvSpPr>
            <a:spLocks noGrp="1"/>
          </p:cNvSpPr>
          <p:nvPr>
            <p:ph type="title"/>
          </p:nvPr>
        </p:nvSpPr>
        <p:spPr/>
        <p:txBody>
          <a:bodyPr/>
          <a:lstStyle/>
          <a:p>
            <a:r>
              <a:rPr lang="en-US" dirty="0"/>
              <a:t>SPS Beam Dump Facility (BDF)</a:t>
            </a:r>
          </a:p>
        </p:txBody>
      </p:sp>
      <p:graphicFrame>
        <p:nvGraphicFramePr>
          <p:cNvPr id="6" name="Table 5">
            <a:extLst>
              <a:ext uri="{FF2B5EF4-FFF2-40B4-BE49-F238E27FC236}">
                <a16:creationId xmlns:a16="http://schemas.microsoft.com/office/drawing/2014/main" id="{68CF799D-D3C3-A84C-A15C-7649CB0C9C1C}"/>
              </a:ext>
            </a:extLst>
          </p:cNvPr>
          <p:cNvGraphicFramePr>
            <a:graphicFrameLocks noGrp="1"/>
          </p:cNvGraphicFramePr>
          <p:nvPr>
            <p:extLst>
              <p:ext uri="{D42A27DB-BD31-4B8C-83A1-F6EECF244321}">
                <p14:modId xmlns:p14="http://schemas.microsoft.com/office/powerpoint/2010/main" val="2833483476"/>
              </p:ext>
            </p:extLst>
          </p:nvPr>
        </p:nvGraphicFramePr>
        <p:xfrm>
          <a:off x="333829" y="3574810"/>
          <a:ext cx="5076371" cy="2966720"/>
        </p:xfrm>
        <a:graphic>
          <a:graphicData uri="http://schemas.openxmlformats.org/drawingml/2006/table">
            <a:tbl>
              <a:tblPr bandRow="1">
                <a:tableStyleId>{5C22544A-7EE6-4342-B048-85BDC9FD1C3A}</a:tableStyleId>
              </a:tblPr>
              <a:tblGrid>
                <a:gridCol w="3399971">
                  <a:extLst>
                    <a:ext uri="{9D8B030D-6E8A-4147-A177-3AD203B41FA5}">
                      <a16:colId xmlns:a16="http://schemas.microsoft.com/office/drawing/2014/main" val="1974989138"/>
                    </a:ext>
                  </a:extLst>
                </a:gridCol>
                <a:gridCol w="1676400">
                  <a:extLst>
                    <a:ext uri="{9D8B030D-6E8A-4147-A177-3AD203B41FA5}">
                      <a16:colId xmlns:a16="http://schemas.microsoft.com/office/drawing/2014/main" val="3178881204"/>
                    </a:ext>
                  </a:extLst>
                </a:gridCol>
              </a:tblGrid>
              <a:tr h="370840">
                <a:tc>
                  <a:txBody>
                    <a:bodyPr/>
                    <a:lstStyle/>
                    <a:p>
                      <a:r>
                        <a:rPr lang="en-US" dirty="0"/>
                        <a:t>Momentum</a:t>
                      </a:r>
                    </a:p>
                  </a:txBody>
                  <a:tcPr/>
                </a:tc>
                <a:tc>
                  <a:txBody>
                    <a:bodyPr/>
                    <a:lstStyle/>
                    <a:p>
                      <a:pPr algn="ctr"/>
                      <a:r>
                        <a:rPr lang="en-US" dirty="0"/>
                        <a:t>400 GeV/c</a:t>
                      </a:r>
                    </a:p>
                  </a:txBody>
                  <a:tcPr/>
                </a:tc>
                <a:extLst>
                  <a:ext uri="{0D108BD9-81ED-4DB2-BD59-A6C34878D82A}">
                    <a16:rowId xmlns:a16="http://schemas.microsoft.com/office/drawing/2014/main" val="3625647208"/>
                  </a:ext>
                </a:extLst>
              </a:tr>
              <a:tr h="370840">
                <a:tc>
                  <a:txBody>
                    <a:bodyPr/>
                    <a:lstStyle/>
                    <a:p>
                      <a:r>
                        <a:rPr lang="en-US" dirty="0">
                          <a:solidFill>
                            <a:srgbClr val="FF0000"/>
                          </a:solidFill>
                        </a:rPr>
                        <a:t>Protons on target per cycle</a:t>
                      </a:r>
                    </a:p>
                  </a:txBody>
                  <a:tcPr/>
                </a:tc>
                <a:tc>
                  <a:txBody>
                    <a:bodyPr/>
                    <a:lstStyle/>
                    <a:p>
                      <a:pPr algn="ctr"/>
                      <a:r>
                        <a:rPr lang="en-US" dirty="0"/>
                        <a:t>4.0e13</a:t>
                      </a:r>
                    </a:p>
                  </a:txBody>
                  <a:tcPr/>
                </a:tc>
                <a:extLst>
                  <a:ext uri="{0D108BD9-81ED-4DB2-BD59-A6C34878D82A}">
                    <a16:rowId xmlns:a16="http://schemas.microsoft.com/office/drawing/2014/main" val="2342388928"/>
                  </a:ext>
                </a:extLst>
              </a:tr>
              <a:tr h="370840">
                <a:tc>
                  <a:txBody>
                    <a:bodyPr/>
                    <a:lstStyle/>
                    <a:p>
                      <a:r>
                        <a:rPr lang="en-US" dirty="0"/>
                        <a:t>Cycle length</a:t>
                      </a:r>
                    </a:p>
                  </a:txBody>
                  <a:tcPr/>
                </a:tc>
                <a:tc>
                  <a:txBody>
                    <a:bodyPr/>
                    <a:lstStyle/>
                    <a:p>
                      <a:pPr algn="ctr"/>
                      <a:r>
                        <a:rPr lang="en-US" dirty="0"/>
                        <a:t>7.2 s</a:t>
                      </a:r>
                    </a:p>
                  </a:txBody>
                  <a:tcPr/>
                </a:tc>
                <a:extLst>
                  <a:ext uri="{0D108BD9-81ED-4DB2-BD59-A6C34878D82A}">
                    <a16:rowId xmlns:a16="http://schemas.microsoft.com/office/drawing/2014/main" val="1881465256"/>
                  </a:ext>
                </a:extLst>
              </a:tr>
              <a:tr h="370840">
                <a:tc>
                  <a:txBody>
                    <a:bodyPr/>
                    <a:lstStyle/>
                    <a:p>
                      <a:r>
                        <a:rPr lang="en-US" dirty="0">
                          <a:solidFill>
                            <a:srgbClr val="FF0000"/>
                          </a:solidFill>
                        </a:rPr>
                        <a:t>Spill duration</a:t>
                      </a:r>
                    </a:p>
                  </a:txBody>
                  <a:tcPr/>
                </a:tc>
                <a:tc>
                  <a:txBody>
                    <a:bodyPr/>
                    <a:lstStyle/>
                    <a:p>
                      <a:pPr algn="ctr"/>
                      <a:r>
                        <a:rPr lang="en-US" dirty="0"/>
                        <a:t>1 s</a:t>
                      </a:r>
                    </a:p>
                  </a:txBody>
                  <a:tcPr/>
                </a:tc>
                <a:extLst>
                  <a:ext uri="{0D108BD9-81ED-4DB2-BD59-A6C34878D82A}">
                    <a16:rowId xmlns:a16="http://schemas.microsoft.com/office/drawing/2014/main" val="816316561"/>
                  </a:ext>
                </a:extLst>
              </a:tr>
              <a:tr h="370840">
                <a:tc>
                  <a:txBody>
                    <a:bodyPr/>
                    <a:lstStyle/>
                    <a:p>
                      <a:r>
                        <a:rPr lang="en-US" dirty="0"/>
                        <a:t>Avg. power on target</a:t>
                      </a:r>
                    </a:p>
                  </a:txBody>
                  <a:tcPr/>
                </a:tc>
                <a:tc>
                  <a:txBody>
                    <a:bodyPr/>
                    <a:lstStyle/>
                    <a:p>
                      <a:pPr algn="ctr"/>
                      <a:r>
                        <a:rPr lang="en-US" dirty="0"/>
                        <a:t>355 kW</a:t>
                      </a:r>
                    </a:p>
                  </a:txBody>
                  <a:tcPr/>
                </a:tc>
                <a:extLst>
                  <a:ext uri="{0D108BD9-81ED-4DB2-BD59-A6C34878D82A}">
                    <a16:rowId xmlns:a16="http://schemas.microsoft.com/office/drawing/2014/main" val="824499687"/>
                  </a:ext>
                </a:extLst>
              </a:tr>
              <a:tr h="370840">
                <a:tc>
                  <a:txBody>
                    <a:bodyPr/>
                    <a:lstStyle/>
                    <a:p>
                      <a:r>
                        <a:rPr lang="en-US" dirty="0">
                          <a:solidFill>
                            <a:srgbClr val="FF0000"/>
                          </a:solidFill>
                        </a:rPr>
                        <a:t>Avg. power on target during spill</a:t>
                      </a:r>
                    </a:p>
                  </a:txBody>
                  <a:tcPr/>
                </a:tc>
                <a:tc>
                  <a:txBody>
                    <a:bodyPr/>
                    <a:lstStyle/>
                    <a:p>
                      <a:pPr algn="ctr"/>
                      <a:r>
                        <a:rPr lang="en-US" dirty="0"/>
                        <a:t>2560 kW</a:t>
                      </a:r>
                    </a:p>
                  </a:txBody>
                  <a:tcPr/>
                </a:tc>
                <a:extLst>
                  <a:ext uri="{0D108BD9-81ED-4DB2-BD59-A6C34878D82A}">
                    <a16:rowId xmlns:a16="http://schemas.microsoft.com/office/drawing/2014/main" val="3827156770"/>
                  </a:ext>
                </a:extLst>
              </a:tr>
              <a:tr h="370840">
                <a:tc>
                  <a:txBody>
                    <a:bodyPr/>
                    <a:lstStyle/>
                    <a:p>
                      <a:r>
                        <a:rPr lang="en-US" dirty="0"/>
                        <a:t>Protons on target (</a:t>
                      </a:r>
                      <a:r>
                        <a:rPr lang="en-US" dirty="0" err="1"/>
                        <a:t>PoT</a:t>
                      </a:r>
                      <a:r>
                        <a:rPr lang="en-US" dirty="0"/>
                        <a:t>) per year</a:t>
                      </a:r>
                    </a:p>
                  </a:txBody>
                  <a:tcPr/>
                </a:tc>
                <a:tc>
                  <a:txBody>
                    <a:bodyPr/>
                    <a:lstStyle/>
                    <a:p>
                      <a:pPr algn="ctr"/>
                      <a:r>
                        <a:rPr lang="en-US" dirty="0"/>
                        <a:t>4e19</a:t>
                      </a:r>
                    </a:p>
                  </a:txBody>
                  <a:tcPr/>
                </a:tc>
                <a:extLst>
                  <a:ext uri="{0D108BD9-81ED-4DB2-BD59-A6C34878D82A}">
                    <a16:rowId xmlns:a16="http://schemas.microsoft.com/office/drawing/2014/main" val="2707232473"/>
                  </a:ext>
                </a:extLst>
              </a:tr>
              <a:tr h="370840">
                <a:tc>
                  <a:txBody>
                    <a:bodyPr/>
                    <a:lstStyle/>
                    <a:p>
                      <a:r>
                        <a:rPr lang="en-US" dirty="0" err="1"/>
                        <a:t>PoT</a:t>
                      </a:r>
                      <a:r>
                        <a:rPr lang="en-US" dirty="0"/>
                        <a:t> in 5 years’ data taking</a:t>
                      </a:r>
                    </a:p>
                  </a:txBody>
                  <a:tcPr/>
                </a:tc>
                <a:tc>
                  <a:txBody>
                    <a:bodyPr/>
                    <a:lstStyle/>
                    <a:p>
                      <a:pPr algn="ctr"/>
                      <a:r>
                        <a:rPr lang="en-US" dirty="0"/>
                        <a:t>2.0e20</a:t>
                      </a:r>
                    </a:p>
                  </a:txBody>
                  <a:tcPr/>
                </a:tc>
                <a:extLst>
                  <a:ext uri="{0D108BD9-81ED-4DB2-BD59-A6C34878D82A}">
                    <a16:rowId xmlns:a16="http://schemas.microsoft.com/office/drawing/2014/main" val="3699441020"/>
                  </a:ext>
                </a:extLst>
              </a:tr>
            </a:tbl>
          </a:graphicData>
        </a:graphic>
      </p:graphicFrame>
      <p:sp>
        <p:nvSpPr>
          <p:cNvPr id="7" name="TextBox 6">
            <a:extLst>
              <a:ext uri="{FF2B5EF4-FFF2-40B4-BE49-F238E27FC236}">
                <a16:creationId xmlns:a16="http://schemas.microsoft.com/office/drawing/2014/main" id="{2DBFE205-579D-AB4B-BD4F-50E1C47FCD1E}"/>
              </a:ext>
            </a:extLst>
          </p:cNvPr>
          <p:cNvSpPr txBox="1"/>
          <p:nvPr/>
        </p:nvSpPr>
        <p:spPr>
          <a:xfrm>
            <a:off x="333829" y="1276170"/>
            <a:ext cx="67818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Slow extraction from SPS into existing TT20 transfer line</a:t>
            </a:r>
          </a:p>
          <a:p>
            <a:pPr marL="285750" indent="-285750">
              <a:buFont typeface="Arial" panose="020B0604020202020204" pitchFamily="34" charset="0"/>
              <a:buChar char="•"/>
            </a:pPr>
            <a:r>
              <a:rPr lang="en-US" sz="2000" dirty="0"/>
              <a:t>Switch to new transfer line at existing North Area splitters</a:t>
            </a:r>
          </a:p>
          <a:p>
            <a:pPr marL="285750" indent="-285750">
              <a:buFont typeface="Arial" panose="020B0604020202020204" pitchFamily="34" charset="0"/>
              <a:buChar char="•"/>
            </a:pPr>
            <a:r>
              <a:rPr lang="en-US" sz="2000" dirty="0"/>
              <a:t>Heavy target plus magnetized hadron absorber</a:t>
            </a:r>
          </a:p>
          <a:p>
            <a:pPr marL="285750" indent="-285750">
              <a:buFont typeface="Arial" panose="020B0604020202020204" pitchFamily="34" charset="0"/>
              <a:buChar char="•"/>
            </a:pPr>
            <a:r>
              <a:rPr lang="en-US" sz="2000" dirty="0"/>
              <a:t>Target complex with sophisticated handling capabilities</a:t>
            </a:r>
          </a:p>
          <a:p>
            <a:pPr marL="285750" indent="-285750">
              <a:buFont typeface="Arial" panose="020B0604020202020204" pitchFamily="34" charset="0"/>
              <a:buChar char="•"/>
            </a:pPr>
            <a:r>
              <a:rPr lang="en-US" sz="2000" dirty="0"/>
              <a:t>Underground Experimental Hall</a:t>
            </a:r>
          </a:p>
        </p:txBody>
      </p:sp>
      <p:sp>
        <p:nvSpPr>
          <p:cNvPr id="2" name="Slide Number Placeholder 1">
            <a:extLst>
              <a:ext uri="{FF2B5EF4-FFF2-40B4-BE49-F238E27FC236}">
                <a16:creationId xmlns:a16="http://schemas.microsoft.com/office/drawing/2014/main" id="{001DFA29-D1C1-9E4C-A577-1991AF5F6209}"/>
              </a:ext>
            </a:extLst>
          </p:cNvPr>
          <p:cNvSpPr>
            <a:spLocks noGrp="1"/>
          </p:cNvSpPr>
          <p:nvPr>
            <p:ph type="sldNum" sz="quarter" idx="12"/>
          </p:nvPr>
        </p:nvSpPr>
        <p:spPr/>
        <p:txBody>
          <a:bodyPr/>
          <a:lstStyle/>
          <a:p>
            <a:fld id="{1787A23F-BAF2-40F7-981E-A4E481A32A38}" type="slidenum">
              <a:rPr lang="en-US" smtClean="0"/>
              <a:t>12</a:t>
            </a:fld>
            <a:endParaRPr lang="en-US"/>
          </a:p>
        </p:txBody>
      </p:sp>
    </p:spTree>
    <p:extLst>
      <p:ext uri="{BB962C8B-B14F-4D97-AF65-F5344CB8AC3E}">
        <p14:creationId xmlns:p14="http://schemas.microsoft.com/office/powerpoint/2010/main" val="1686523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B76467-9367-6043-85EE-C9CBC6C62BC6}"/>
              </a:ext>
            </a:extLst>
          </p:cNvPr>
          <p:cNvSpPr>
            <a:spLocks noGrp="1"/>
          </p:cNvSpPr>
          <p:nvPr>
            <p:ph type="title"/>
          </p:nvPr>
        </p:nvSpPr>
        <p:spPr/>
        <p:txBody>
          <a:bodyPr/>
          <a:lstStyle/>
          <a:p>
            <a:r>
              <a:rPr lang="en-US" dirty="0"/>
              <a:t>BDF Study</a:t>
            </a:r>
          </a:p>
        </p:txBody>
      </p:sp>
      <p:sp>
        <p:nvSpPr>
          <p:cNvPr id="4" name="Content Placeholder 3">
            <a:extLst>
              <a:ext uri="{FF2B5EF4-FFF2-40B4-BE49-F238E27FC236}">
                <a16:creationId xmlns:a16="http://schemas.microsoft.com/office/drawing/2014/main" id="{4AA78E58-F03A-D349-9B1E-ADB2609388DA}"/>
              </a:ext>
            </a:extLst>
          </p:cNvPr>
          <p:cNvSpPr>
            <a:spLocks noGrp="1"/>
          </p:cNvSpPr>
          <p:nvPr>
            <p:ph idx="1"/>
          </p:nvPr>
        </p:nvSpPr>
        <p:spPr>
          <a:xfrm>
            <a:off x="457200" y="990600"/>
            <a:ext cx="11201400" cy="2209800"/>
          </a:xfrm>
        </p:spPr>
        <p:txBody>
          <a:bodyPr>
            <a:normAutofit fontScale="92500"/>
          </a:bodyPr>
          <a:lstStyle/>
          <a:p>
            <a:r>
              <a:rPr lang="en-US" dirty="0"/>
              <a:t>2016-2018: </a:t>
            </a:r>
            <a:r>
              <a:rPr lang="en-US" b="1" dirty="0"/>
              <a:t>3 year feasibility study </a:t>
            </a:r>
            <a:r>
              <a:rPr lang="en-US" dirty="0"/>
              <a:t>following work since </a:t>
            </a:r>
            <a:r>
              <a:rPr lang="en-US" dirty="0" err="1"/>
              <a:t>EoI</a:t>
            </a:r>
            <a:r>
              <a:rPr lang="en-US" dirty="0"/>
              <a:t> 2013</a:t>
            </a:r>
            <a:endParaRPr lang="en-US" b="1" dirty="0"/>
          </a:p>
          <a:p>
            <a:pPr lvl="1"/>
            <a:r>
              <a:rPr lang="en-US" dirty="0"/>
              <a:t>extraction, beamlines, target, target complex, experimental hall, integration, civil engineering, safety, and radiation protection</a:t>
            </a:r>
          </a:p>
          <a:p>
            <a:r>
              <a:rPr lang="en-GB" dirty="0"/>
              <a:t>BDF Comprehensive Design Study in pre-publication </a:t>
            </a:r>
          </a:p>
          <a:p>
            <a:endParaRPr lang="en-US" dirty="0"/>
          </a:p>
        </p:txBody>
      </p:sp>
      <p:pic>
        <p:nvPicPr>
          <p:cNvPr id="5" name="Picture 4">
            <a:extLst>
              <a:ext uri="{FF2B5EF4-FFF2-40B4-BE49-F238E27FC236}">
                <a16:creationId xmlns:a16="http://schemas.microsoft.com/office/drawing/2014/main" id="{2FFBE86F-0C38-4F46-99D1-2D0D9FF753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3643221"/>
            <a:ext cx="7128163" cy="2667000"/>
          </a:xfrm>
          <a:prstGeom prst="rect">
            <a:avLst/>
          </a:prstGeom>
        </p:spPr>
      </p:pic>
      <p:sp>
        <p:nvSpPr>
          <p:cNvPr id="7" name="Slide Number Placeholder 6">
            <a:extLst>
              <a:ext uri="{FF2B5EF4-FFF2-40B4-BE49-F238E27FC236}">
                <a16:creationId xmlns:a16="http://schemas.microsoft.com/office/drawing/2014/main" id="{E6F6A7F3-73DA-3848-A300-CB16DCA13409}"/>
              </a:ext>
            </a:extLst>
          </p:cNvPr>
          <p:cNvSpPr>
            <a:spLocks noGrp="1"/>
          </p:cNvSpPr>
          <p:nvPr>
            <p:ph type="sldNum" sz="quarter" idx="12"/>
          </p:nvPr>
        </p:nvSpPr>
        <p:spPr/>
        <p:txBody>
          <a:bodyPr/>
          <a:lstStyle/>
          <a:p>
            <a:fld id="{1787A23F-BAF2-40F7-981E-A4E481A32A38}" type="slidenum">
              <a:rPr lang="en-US" smtClean="0"/>
              <a:t>13</a:t>
            </a:fld>
            <a:endParaRPr lang="en-US"/>
          </a:p>
        </p:txBody>
      </p:sp>
      <p:pic>
        <p:nvPicPr>
          <p:cNvPr id="8" name="Picture 7">
            <a:extLst>
              <a:ext uri="{FF2B5EF4-FFF2-40B4-BE49-F238E27FC236}">
                <a16:creationId xmlns:a16="http://schemas.microsoft.com/office/drawing/2014/main" id="{F61242CE-B732-6442-AA95-0D810E76EA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05799" y="3169252"/>
            <a:ext cx="2986129" cy="3688747"/>
          </a:xfrm>
          <a:prstGeom prst="rect">
            <a:avLst/>
          </a:prstGeom>
        </p:spPr>
      </p:pic>
    </p:spTree>
    <p:extLst>
      <p:ext uri="{BB962C8B-B14F-4D97-AF65-F5344CB8AC3E}">
        <p14:creationId xmlns:p14="http://schemas.microsoft.com/office/powerpoint/2010/main" val="2697256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447EAF-8956-FC40-B925-56C8B1282BB4}"/>
              </a:ext>
            </a:extLst>
          </p:cNvPr>
          <p:cNvPicPr>
            <a:picLocks noChangeAspect="1"/>
          </p:cNvPicPr>
          <p:nvPr/>
        </p:nvPicPr>
        <p:blipFill>
          <a:blip r:embed="rId2">
            <a:alphaModFix amt="36000"/>
          </a:blip>
          <a:stretch>
            <a:fillRect/>
          </a:stretch>
        </p:blipFill>
        <p:spPr>
          <a:xfrm>
            <a:off x="914400" y="-78"/>
            <a:ext cx="10689404" cy="6858077"/>
          </a:xfrm>
          <a:prstGeom prst="rect">
            <a:avLst/>
          </a:prstGeom>
        </p:spPr>
      </p:pic>
      <p:sp>
        <p:nvSpPr>
          <p:cNvPr id="2" name="Title 1">
            <a:extLst>
              <a:ext uri="{FF2B5EF4-FFF2-40B4-BE49-F238E27FC236}">
                <a16:creationId xmlns:a16="http://schemas.microsoft.com/office/drawing/2014/main" id="{5A8482A2-92CD-CD40-BEB8-46BB5E112F4C}"/>
              </a:ext>
            </a:extLst>
          </p:cNvPr>
          <p:cNvSpPr>
            <a:spLocks noGrp="1"/>
          </p:cNvSpPr>
          <p:nvPr>
            <p:ph type="title"/>
          </p:nvPr>
        </p:nvSpPr>
        <p:spPr/>
        <p:txBody>
          <a:bodyPr/>
          <a:lstStyle/>
          <a:p>
            <a:r>
              <a:rPr lang="en-US" dirty="0"/>
              <a:t>BDF</a:t>
            </a:r>
          </a:p>
        </p:txBody>
      </p:sp>
      <p:sp>
        <p:nvSpPr>
          <p:cNvPr id="3" name="Content Placeholder 2">
            <a:extLst>
              <a:ext uri="{FF2B5EF4-FFF2-40B4-BE49-F238E27FC236}">
                <a16:creationId xmlns:a16="http://schemas.microsoft.com/office/drawing/2014/main" id="{1DC15D01-C9CD-D640-87BD-B2044E08811C}"/>
              </a:ext>
            </a:extLst>
          </p:cNvPr>
          <p:cNvSpPr>
            <a:spLocks noGrp="1"/>
          </p:cNvSpPr>
          <p:nvPr>
            <p:ph idx="1"/>
          </p:nvPr>
        </p:nvSpPr>
        <p:spPr>
          <a:xfrm>
            <a:off x="762000" y="1752600"/>
            <a:ext cx="10972800" cy="3017838"/>
          </a:xfrm>
        </p:spPr>
        <p:txBody>
          <a:bodyPr>
            <a:normAutofit fontScale="77500" lnSpcReduction="20000"/>
          </a:bodyPr>
          <a:lstStyle/>
          <a:p>
            <a:r>
              <a:rPr lang="en-US" b="1" dirty="0"/>
              <a:t>The study is mature. </a:t>
            </a:r>
          </a:p>
          <a:p>
            <a:r>
              <a:rPr lang="en-US" dirty="0"/>
              <a:t>Operationally it will be challenging but no show stoppers were identified. </a:t>
            </a:r>
          </a:p>
          <a:p>
            <a:r>
              <a:rPr lang="en-US" dirty="0"/>
              <a:t>Possible time-line from now: </a:t>
            </a:r>
          </a:p>
          <a:p>
            <a:pPr lvl="1"/>
            <a:r>
              <a:rPr lang="en-US" dirty="0"/>
              <a:t> Continued design studies and prototyping</a:t>
            </a:r>
          </a:p>
          <a:p>
            <a:pPr lvl="1"/>
            <a:r>
              <a:rPr lang="en-US" dirty="0"/>
              <a:t>~3 years for TDR, followed by preparation for construction, component production</a:t>
            </a:r>
          </a:p>
          <a:p>
            <a:pPr lvl="1"/>
            <a:r>
              <a:rPr lang="en-US" dirty="0"/>
              <a:t>Construction of BDF ~5 years</a:t>
            </a:r>
          </a:p>
          <a:p>
            <a:pPr lvl="1"/>
            <a:r>
              <a:rPr lang="en-US" dirty="0"/>
              <a:t>Operation in Run 4 (2028+)</a:t>
            </a:r>
          </a:p>
          <a:p>
            <a:r>
              <a:rPr lang="en-US" dirty="0"/>
              <a:t>Material cost:  ~160 MCHF (class 4 estimate)</a:t>
            </a:r>
          </a:p>
          <a:p>
            <a:pPr marL="0" indent="0">
              <a:buNone/>
            </a:pPr>
            <a:endParaRPr lang="en-US" dirty="0"/>
          </a:p>
          <a:p>
            <a:endParaRPr lang="en-US" dirty="0"/>
          </a:p>
        </p:txBody>
      </p:sp>
      <p:sp>
        <p:nvSpPr>
          <p:cNvPr id="9" name="Slide Number Placeholder 8">
            <a:extLst>
              <a:ext uri="{FF2B5EF4-FFF2-40B4-BE49-F238E27FC236}">
                <a16:creationId xmlns:a16="http://schemas.microsoft.com/office/drawing/2014/main" id="{CEB78881-0AF1-F748-AD61-3D0D7005110B}"/>
              </a:ext>
            </a:extLst>
          </p:cNvPr>
          <p:cNvSpPr>
            <a:spLocks noGrp="1"/>
          </p:cNvSpPr>
          <p:nvPr>
            <p:ph type="sldNum" sz="quarter" idx="12"/>
          </p:nvPr>
        </p:nvSpPr>
        <p:spPr/>
        <p:txBody>
          <a:bodyPr/>
          <a:lstStyle/>
          <a:p>
            <a:fld id="{1787A23F-BAF2-40F7-981E-A4E481A32A38}" type="slidenum">
              <a:rPr lang="en-US" smtClean="0"/>
              <a:t>14</a:t>
            </a:fld>
            <a:endParaRPr lang="en-US"/>
          </a:p>
        </p:txBody>
      </p:sp>
    </p:spTree>
    <p:extLst>
      <p:ext uri="{BB962C8B-B14F-4D97-AF65-F5344CB8AC3E}">
        <p14:creationId xmlns:p14="http://schemas.microsoft.com/office/powerpoint/2010/main" val="1775939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93B7E8-B9CC-0B44-BD57-AF22B18B8454}"/>
              </a:ext>
            </a:extLst>
          </p:cNvPr>
          <p:cNvSpPr>
            <a:spLocks noGrp="1"/>
          </p:cNvSpPr>
          <p:nvPr>
            <p:ph type="title"/>
          </p:nvPr>
        </p:nvSpPr>
        <p:spPr/>
        <p:txBody>
          <a:bodyPr/>
          <a:lstStyle/>
          <a:p>
            <a:r>
              <a:rPr lang="en-GB" dirty="0"/>
              <a:t>SHiP</a:t>
            </a:r>
          </a:p>
        </p:txBody>
      </p:sp>
      <p:sp>
        <p:nvSpPr>
          <p:cNvPr id="2" name="Slide Number Placeholder 1">
            <a:extLst>
              <a:ext uri="{FF2B5EF4-FFF2-40B4-BE49-F238E27FC236}">
                <a16:creationId xmlns:a16="http://schemas.microsoft.com/office/drawing/2014/main" id="{3BBB21C1-508C-AB48-8B27-93630AF3ACB0}"/>
              </a:ext>
            </a:extLst>
          </p:cNvPr>
          <p:cNvSpPr>
            <a:spLocks noGrp="1"/>
          </p:cNvSpPr>
          <p:nvPr>
            <p:ph type="sldNum" sz="quarter" idx="12"/>
          </p:nvPr>
        </p:nvSpPr>
        <p:spPr/>
        <p:txBody>
          <a:bodyPr/>
          <a:lstStyle/>
          <a:p>
            <a:fld id="{1787A23F-BAF2-40F7-981E-A4E481A32A38}" type="slidenum">
              <a:rPr lang="en-US" smtClean="0"/>
              <a:t>15</a:t>
            </a:fld>
            <a:endParaRPr lang="en-US"/>
          </a:p>
        </p:txBody>
      </p:sp>
      <p:pic>
        <p:nvPicPr>
          <p:cNvPr id="3" name="Picture 2">
            <a:extLst>
              <a:ext uri="{FF2B5EF4-FFF2-40B4-BE49-F238E27FC236}">
                <a16:creationId xmlns:a16="http://schemas.microsoft.com/office/drawing/2014/main" id="{359A9F1C-6494-A649-87C2-B92D0768DE66}"/>
              </a:ext>
            </a:extLst>
          </p:cNvPr>
          <p:cNvPicPr>
            <a:picLocks noChangeAspect="1"/>
          </p:cNvPicPr>
          <p:nvPr/>
        </p:nvPicPr>
        <p:blipFill>
          <a:blip r:embed="rId2"/>
          <a:stretch>
            <a:fillRect/>
          </a:stretch>
        </p:blipFill>
        <p:spPr>
          <a:xfrm>
            <a:off x="1078480" y="838200"/>
            <a:ext cx="10515600" cy="3681285"/>
          </a:xfrm>
          <a:prstGeom prst="rect">
            <a:avLst/>
          </a:prstGeom>
        </p:spPr>
      </p:pic>
      <p:pic>
        <p:nvPicPr>
          <p:cNvPr id="4" name="Picture 3">
            <a:extLst>
              <a:ext uri="{FF2B5EF4-FFF2-40B4-BE49-F238E27FC236}">
                <a16:creationId xmlns:a16="http://schemas.microsoft.com/office/drawing/2014/main" id="{0D676156-9854-6F48-AC43-5985FE33785D}"/>
              </a:ext>
            </a:extLst>
          </p:cNvPr>
          <p:cNvPicPr>
            <a:picLocks noChangeAspect="1"/>
          </p:cNvPicPr>
          <p:nvPr/>
        </p:nvPicPr>
        <p:blipFill>
          <a:blip r:embed="rId3"/>
          <a:stretch>
            <a:fillRect/>
          </a:stretch>
        </p:blipFill>
        <p:spPr>
          <a:xfrm>
            <a:off x="389467" y="334962"/>
            <a:ext cx="3363928" cy="1006476"/>
          </a:xfrm>
          <a:prstGeom prst="rect">
            <a:avLst/>
          </a:prstGeom>
          <a:ln>
            <a:solidFill>
              <a:schemeClr val="tx1"/>
            </a:solidFill>
          </a:ln>
        </p:spPr>
      </p:pic>
      <p:sp>
        <p:nvSpPr>
          <p:cNvPr id="6" name="TextBox 5">
            <a:extLst>
              <a:ext uri="{FF2B5EF4-FFF2-40B4-BE49-F238E27FC236}">
                <a16:creationId xmlns:a16="http://schemas.microsoft.com/office/drawing/2014/main" id="{5A86D6D2-67D8-714E-97D0-C6837C6B720F}"/>
              </a:ext>
            </a:extLst>
          </p:cNvPr>
          <p:cNvSpPr txBox="1"/>
          <p:nvPr/>
        </p:nvSpPr>
        <p:spPr>
          <a:xfrm>
            <a:off x="2745740" y="4499165"/>
            <a:ext cx="9410700" cy="160043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FF0000"/>
                </a:solidFill>
              </a:rPr>
              <a:t>A discovery machine for weakly coupled LLPs</a:t>
            </a:r>
            <a:r>
              <a:rPr lang="en-US" sz="2000" dirty="0"/>
              <a:t> with a complementary detector for </a:t>
            </a:r>
            <a:r>
              <a:rPr lang="en-US" sz="2000" dirty="0">
                <a:solidFill>
                  <a:srgbClr val="0432FF"/>
                </a:solidFill>
              </a:rPr>
              <a:t>neutrino physics </a:t>
            </a:r>
            <a:r>
              <a:rPr lang="en-US" sz="2000" dirty="0"/>
              <a:t>and </a:t>
            </a:r>
            <a:r>
              <a:rPr lang="en-US" sz="2000" dirty="0">
                <a:solidFill>
                  <a:srgbClr val="0432FF"/>
                </a:solidFill>
              </a:rPr>
              <a:t>LDM scattering signatures</a:t>
            </a:r>
          </a:p>
          <a:p>
            <a:pPr marL="285750" indent="-285750">
              <a:buFont typeface="Arial" panose="020B0604020202020204" pitchFamily="34" charset="0"/>
              <a:buChar char="•"/>
            </a:pPr>
            <a:r>
              <a:rPr lang="en-US" sz="2000" dirty="0"/>
              <a:t>Large geometrical acceptance: long volume close to dump</a:t>
            </a:r>
          </a:p>
          <a:p>
            <a:pPr marL="285750" indent="-285750">
              <a:buFont typeface="Arial" panose="020B0604020202020204" pitchFamily="34" charset="0"/>
              <a:buChar char="•"/>
            </a:pPr>
            <a:r>
              <a:rPr lang="en-US" sz="2000" dirty="0">
                <a:solidFill>
                  <a:srgbClr val="0432FF"/>
                </a:solidFill>
              </a:rPr>
              <a:t>Zero background </a:t>
            </a:r>
            <a:r>
              <a:rPr lang="en-US" sz="2000" dirty="0"/>
              <a:t>with </a:t>
            </a:r>
            <a:r>
              <a:rPr lang="en-US" sz="2000" dirty="0">
                <a:solidFill>
                  <a:srgbClr val="0432FF"/>
                </a:solidFill>
              </a:rPr>
              <a:t>spectrometry</a:t>
            </a:r>
            <a:r>
              <a:rPr lang="en-US" sz="2000" dirty="0"/>
              <a:t>, </a:t>
            </a:r>
            <a:r>
              <a:rPr lang="en-US" sz="2000" dirty="0">
                <a:solidFill>
                  <a:srgbClr val="0432FF"/>
                </a:solidFill>
              </a:rPr>
              <a:t>PID</a:t>
            </a:r>
            <a:r>
              <a:rPr lang="en-US" sz="2000" dirty="0"/>
              <a:t> and </a:t>
            </a:r>
            <a:r>
              <a:rPr lang="en-US" sz="2000" dirty="0">
                <a:solidFill>
                  <a:srgbClr val="0432FF"/>
                </a:solidFill>
              </a:rPr>
              <a:t>VETO</a:t>
            </a:r>
            <a:r>
              <a:rPr lang="en-US" sz="2000" dirty="0"/>
              <a:t> taggers</a:t>
            </a:r>
          </a:p>
          <a:p>
            <a:endParaRPr lang="en-GB" dirty="0"/>
          </a:p>
        </p:txBody>
      </p:sp>
      <p:sp>
        <p:nvSpPr>
          <p:cNvPr id="7" name="TextBox 6">
            <a:extLst>
              <a:ext uri="{FF2B5EF4-FFF2-40B4-BE49-F238E27FC236}">
                <a16:creationId xmlns:a16="http://schemas.microsoft.com/office/drawing/2014/main" id="{92CA07F5-BB19-C04C-B054-0DFC7E708119}"/>
              </a:ext>
            </a:extLst>
          </p:cNvPr>
          <p:cNvSpPr txBox="1"/>
          <p:nvPr/>
        </p:nvSpPr>
        <p:spPr>
          <a:xfrm>
            <a:off x="1186940" y="6138028"/>
            <a:ext cx="10046720" cy="461665"/>
          </a:xfrm>
          <a:prstGeom prst="rect">
            <a:avLst/>
          </a:prstGeom>
          <a:noFill/>
        </p:spPr>
        <p:txBody>
          <a:bodyPr wrap="square" rtlCol="0">
            <a:spAutoFit/>
          </a:bodyPr>
          <a:lstStyle/>
          <a:p>
            <a:r>
              <a:rPr lang="en-US" sz="2400" b="1" dirty="0">
                <a:solidFill>
                  <a:srgbClr val="0432FF"/>
                </a:solidFill>
              </a:rPr>
              <a:t>Well established collaboration, project in good shape, moving towards TDR</a:t>
            </a:r>
          </a:p>
        </p:txBody>
      </p:sp>
    </p:spTree>
    <p:extLst>
      <p:ext uri="{BB962C8B-B14F-4D97-AF65-F5344CB8AC3E}">
        <p14:creationId xmlns:p14="http://schemas.microsoft.com/office/powerpoint/2010/main" val="4267513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B5A325-CEAE-AA45-B6D8-B1F6EF9DB204}"/>
              </a:ext>
            </a:extLst>
          </p:cNvPr>
          <p:cNvSpPr>
            <a:spLocks noGrp="1"/>
          </p:cNvSpPr>
          <p:nvPr>
            <p:ph type="title"/>
          </p:nvPr>
        </p:nvSpPr>
        <p:spPr/>
        <p:txBody>
          <a:bodyPr/>
          <a:lstStyle/>
          <a:p>
            <a:r>
              <a:rPr lang="en-GB" dirty="0"/>
              <a:t>SHiP: target and shielding</a:t>
            </a:r>
          </a:p>
        </p:txBody>
      </p:sp>
      <p:sp>
        <p:nvSpPr>
          <p:cNvPr id="3" name="Slide Number Placeholder 2">
            <a:extLst>
              <a:ext uri="{FF2B5EF4-FFF2-40B4-BE49-F238E27FC236}">
                <a16:creationId xmlns:a16="http://schemas.microsoft.com/office/drawing/2014/main" id="{2CD076AA-53B0-E340-A3C1-4EECBC804CA1}"/>
              </a:ext>
            </a:extLst>
          </p:cNvPr>
          <p:cNvSpPr>
            <a:spLocks noGrp="1"/>
          </p:cNvSpPr>
          <p:nvPr>
            <p:ph type="sldNum" sz="quarter" idx="12"/>
          </p:nvPr>
        </p:nvSpPr>
        <p:spPr/>
        <p:txBody>
          <a:bodyPr/>
          <a:lstStyle/>
          <a:p>
            <a:fld id="{1787A23F-BAF2-40F7-981E-A4E481A32A38}" type="slidenum">
              <a:rPr lang="en-US" smtClean="0"/>
              <a:t>16</a:t>
            </a:fld>
            <a:endParaRPr lang="en-US"/>
          </a:p>
        </p:txBody>
      </p:sp>
      <p:pic>
        <p:nvPicPr>
          <p:cNvPr id="8" name="Picture 7">
            <a:extLst>
              <a:ext uri="{FF2B5EF4-FFF2-40B4-BE49-F238E27FC236}">
                <a16:creationId xmlns:a16="http://schemas.microsoft.com/office/drawing/2014/main" id="{7F6A4EEA-4240-8A43-AA14-4EEDF24E0B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3242" y="1020763"/>
            <a:ext cx="8999075" cy="5837238"/>
          </a:xfrm>
          <a:prstGeom prst="rect">
            <a:avLst/>
          </a:prstGeom>
        </p:spPr>
      </p:pic>
      <p:pic>
        <p:nvPicPr>
          <p:cNvPr id="9" name="Picture 8">
            <a:extLst>
              <a:ext uri="{FF2B5EF4-FFF2-40B4-BE49-F238E27FC236}">
                <a16:creationId xmlns:a16="http://schemas.microsoft.com/office/drawing/2014/main" id="{F81BDEAD-D480-BC43-8265-365CC2DC6FC0}"/>
              </a:ext>
            </a:extLst>
          </p:cNvPr>
          <p:cNvPicPr>
            <a:picLocks noChangeAspect="1"/>
          </p:cNvPicPr>
          <p:nvPr/>
        </p:nvPicPr>
        <p:blipFill>
          <a:blip r:embed="rId3"/>
          <a:stretch>
            <a:fillRect/>
          </a:stretch>
        </p:blipFill>
        <p:spPr>
          <a:xfrm>
            <a:off x="228600" y="4018418"/>
            <a:ext cx="6858000" cy="2839583"/>
          </a:xfrm>
          <a:prstGeom prst="rect">
            <a:avLst/>
          </a:prstGeom>
        </p:spPr>
      </p:pic>
    </p:spTree>
    <p:extLst>
      <p:ext uri="{BB962C8B-B14F-4D97-AF65-F5344CB8AC3E}">
        <p14:creationId xmlns:p14="http://schemas.microsoft.com/office/powerpoint/2010/main" val="4061730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8F8B-9159-8640-93F4-F712F4B8F3D4}"/>
              </a:ext>
            </a:extLst>
          </p:cNvPr>
          <p:cNvSpPr>
            <a:spLocks noGrp="1"/>
          </p:cNvSpPr>
          <p:nvPr>
            <p:ph type="title"/>
          </p:nvPr>
        </p:nvSpPr>
        <p:spPr/>
        <p:txBody>
          <a:bodyPr/>
          <a:lstStyle/>
          <a:p>
            <a:r>
              <a:rPr lang="en-GB" dirty="0" err="1"/>
              <a:t>TauFV</a:t>
            </a:r>
            <a:endParaRPr lang="en-GB" dirty="0"/>
          </a:p>
        </p:txBody>
      </p:sp>
      <p:sp>
        <p:nvSpPr>
          <p:cNvPr id="5" name="Slide Number Placeholder 4">
            <a:extLst>
              <a:ext uri="{FF2B5EF4-FFF2-40B4-BE49-F238E27FC236}">
                <a16:creationId xmlns:a16="http://schemas.microsoft.com/office/drawing/2014/main" id="{A6D24796-E76E-F54C-8F0C-E5174A27A2CF}"/>
              </a:ext>
            </a:extLst>
          </p:cNvPr>
          <p:cNvSpPr>
            <a:spLocks noGrp="1"/>
          </p:cNvSpPr>
          <p:nvPr>
            <p:ph type="sldNum" sz="quarter" idx="12"/>
          </p:nvPr>
        </p:nvSpPr>
        <p:spPr/>
        <p:txBody>
          <a:bodyPr/>
          <a:lstStyle/>
          <a:p>
            <a:fld id="{1787A23F-BAF2-40F7-981E-A4E481A32A38}" type="slidenum">
              <a:rPr lang="en-US" smtClean="0"/>
              <a:t>17</a:t>
            </a:fld>
            <a:endParaRPr lang="en-US" dirty="0"/>
          </a:p>
        </p:txBody>
      </p:sp>
      <p:pic>
        <p:nvPicPr>
          <p:cNvPr id="6" name="Picture 5">
            <a:extLst>
              <a:ext uri="{FF2B5EF4-FFF2-40B4-BE49-F238E27FC236}">
                <a16:creationId xmlns:a16="http://schemas.microsoft.com/office/drawing/2014/main" id="{58453520-A3DC-3842-B0DB-C188B3FE9B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9200" y="2572820"/>
            <a:ext cx="9130082" cy="2989780"/>
          </a:xfrm>
          <a:prstGeom prst="rect">
            <a:avLst/>
          </a:prstGeom>
          <a:ln>
            <a:solidFill>
              <a:schemeClr val="tx1"/>
            </a:solidFill>
          </a:ln>
        </p:spPr>
      </p:pic>
      <p:sp>
        <p:nvSpPr>
          <p:cNvPr id="7" name="TextBox 6">
            <a:extLst>
              <a:ext uri="{FF2B5EF4-FFF2-40B4-BE49-F238E27FC236}">
                <a16:creationId xmlns:a16="http://schemas.microsoft.com/office/drawing/2014/main" id="{EE5A5CD7-CD80-E74D-8147-70074FF64FA6}"/>
              </a:ext>
            </a:extLst>
          </p:cNvPr>
          <p:cNvSpPr txBox="1"/>
          <p:nvPr/>
        </p:nvSpPr>
        <p:spPr>
          <a:xfrm>
            <a:off x="1417075" y="1704458"/>
            <a:ext cx="9357850" cy="646331"/>
          </a:xfrm>
          <a:prstGeom prst="rect">
            <a:avLst/>
          </a:prstGeom>
          <a:noFill/>
        </p:spPr>
        <p:txBody>
          <a:bodyPr wrap="square" rtlCol="0">
            <a:spAutoFit/>
          </a:bodyPr>
          <a:lstStyle/>
          <a:p>
            <a:pPr marL="285750" indent="-285750">
              <a:buFont typeface="Arial" panose="020B0604020202020204" pitchFamily="34" charset="0"/>
              <a:buChar char="•"/>
            </a:pPr>
            <a:r>
              <a:rPr lang="en-US" dirty="0"/>
              <a:t>Using a </a:t>
            </a:r>
            <a:r>
              <a:rPr lang="en-US" dirty="0">
                <a:solidFill>
                  <a:srgbClr val="FF0000"/>
                </a:solidFill>
              </a:rPr>
              <a:t>thin in-line target </a:t>
            </a:r>
            <a:r>
              <a:rPr lang="en-US" dirty="0"/>
              <a:t>to intercept about 2% of the intensity delivered to the BDF target </a:t>
            </a:r>
          </a:p>
          <a:p>
            <a:pPr marL="285750" indent="-285750">
              <a:buFont typeface="Arial" panose="020B0604020202020204" pitchFamily="34" charset="0"/>
              <a:buChar char="•"/>
            </a:pPr>
            <a:r>
              <a:rPr lang="en-US" dirty="0"/>
              <a:t>Would have access to close to 8e13  tau lepton and 5e15 D</a:t>
            </a:r>
            <a:r>
              <a:rPr lang="en-US" baseline="-25000" dirty="0">
                <a:latin typeface="Calibri" panose="020F0502020204030204" pitchFamily="34" charset="0"/>
              </a:rPr>
              <a:t>0</a:t>
            </a:r>
            <a:r>
              <a:rPr lang="en-US" dirty="0"/>
              <a:t> meson decays</a:t>
            </a:r>
          </a:p>
        </p:txBody>
      </p:sp>
      <p:sp>
        <p:nvSpPr>
          <p:cNvPr id="3" name="TextBox 2">
            <a:extLst>
              <a:ext uri="{FF2B5EF4-FFF2-40B4-BE49-F238E27FC236}">
                <a16:creationId xmlns:a16="http://schemas.microsoft.com/office/drawing/2014/main" id="{A505E16F-7FFD-D742-BEBF-2F55B8259064}"/>
              </a:ext>
            </a:extLst>
          </p:cNvPr>
          <p:cNvSpPr txBox="1"/>
          <p:nvPr/>
        </p:nvSpPr>
        <p:spPr>
          <a:xfrm>
            <a:off x="914400" y="5995651"/>
            <a:ext cx="10515600" cy="461665"/>
          </a:xfrm>
          <a:prstGeom prst="rect">
            <a:avLst/>
          </a:prstGeom>
          <a:noFill/>
        </p:spPr>
        <p:txBody>
          <a:bodyPr wrap="square" rtlCol="0">
            <a:spAutoFit/>
          </a:bodyPr>
          <a:lstStyle/>
          <a:p>
            <a:r>
              <a:rPr lang="en-US" sz="2400" b="1" dirty="0" err="1">
                <a:solidFill>
                  <a:srgbClr val="0432FF"/>
                </a:solidFill>
              </a:rPr>
              <a:t>TauFV</a:t>
            </a:r>
            <a:r>
              <a:rPr lang="en-US" sz="2400" b="1" dirty="0">
                <a:solidFill>
                  <a:srgbClr val="0432FF"/>
                </a:solidFill>
              </a:rPr>
              <a:t> in feasibility study phase at present - well motivated complement to SHiP</a:t>
            </a:r>
          </a:p>
        </p:txBody>
      </p:sp>
      <p:sp>
        <p:nvSpPr>
          <p:cNvPr id="9" name="TextBox 8">
            <a:extLst>
              <a:ext uri="{FF2B5EF4-FFF2-40B4-BE49-F238E27FC236}">
                <a16:creationId xmlns:a16="http://schemas.microsoft.com/office/drawing/2014/main" id="{4F867FBD-DEC2-0A44-9B3A-4873662CE5BE}"/>
              </a:ext>
            </a:extLst>
          </p:cNvPr>
          <p:cNvSpPr txBox="1"/>
          <p:nvPr/>
        </p:nvSpPr>
        <p:spPr>
          <a:xfrm>
            <a:off x="2743200" y="1020762"/>
            <a:ext cx="7772400" cy="461665"/>
          </a:xfrm>
          <a:prstGeom prst="rect">
            <a:avLst/>
          </a:prstGeom>
          <a:noFill/>
        </p:spPr>
        <p:txBody>
          <a:bodyPr wrap="square" rtlCol="0">
            <a:spAutoFit/>
          </a:bodyPr>
          <a:lstStyle/>
          <a:p>
            <a:r>
              <a:rPr lang="en-US" sz="2400" b="1" dirty="0">
                <a:solidFill>
                  <a:srgbClr val="0432FF"/>
                </a:solidFill>
              </a:rPr>
              <a:t>Search for Lepton </a:t>
            </a:r>
            <a:r>
              <a:rPr lang="en-US" sz="2400" b="1" dirty="0" err="1">
                <a:solidFill>
                  <a:srgbClr val="0432FF"/>
                </a:solidFill>
              </a:rPr>
              <a:t>Flavour</a:t>
            </a:r>
            <a:r>
              <a:rPr lang="en-US" sz="2400" b="1" dirty="0">
                <a:solidFill>
                  <a:srgbClr val="0432FF"/>
                </a:solidFill>
              </a:rPr>
              <a:t> Violation and rare decays</a:t>
            </a:r>
          </a:p>
        </p:txBody>
      </p:sp>
    </p:spTree>
    <p:extLst>
      <p:ext uri="{BB962C8B-B14F-4D97-AF65-F5344CB8AC3E}">
        <p14:creationId xmlns:p14="http://schemas.microsoft.com/office/powerpoint/2010/main" val="1756565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5AFE-E298-554D-BEB7-1A3539F75E4E}"/>
              </a:ext>
            </a:extLst>
          </p:cNvPr>
          <p:cNvSpPr>
            <a:spLocks noGrp="1"/>
          </p:cNvSpPr>
          <p:nvPr>
            <p:ph type="title"/>
          </p:nvPr>
        </p:nvSpPr>
        <p:spPr/>
        <p:txBody>
          <a:bodyPr>
            <a:normAutofit/>
          </a:bodyPr>
          <a:lstStyle/>
          <a:p>
            <a:r>
              <a:rPr lang="en-GB" dirty="0" err="1"/>
              <a:t>TauFV</a:t>
            </a:r>
            <a:endParaRPr lang="en-GB" dirty="0"/>
          </a:p>
        </p:txBody>
      </p:sp>
      <p:sp>
        <p:nvSpPr>
          <p:cNvPr id="3" name="Slide Number Placeholder 2">
            <a:extLst>
              <a:ext uri="{FF2B5EF4-FFF2-40B4-BE49-F238E27FC236}">
                <a16:creationId xmlns:a16="http://schemas.microsoft.com/office/drawing/2014/main" id="{8DA89A68-665E-4D4C-A9DD-488A7AAE03C7}"/>
              </a:ext>
            </a:extLst>
          </p:cNvPr>
          <p:cNvSpPr>
            <a:spLocks noGrp="1"/>
          </p:cNvSpPr>
          <p:nvPr>
            <p:ph type="sldNum" sz="quarter" idx="12"/>
          </p:nvPr>
        </p:nvSpPr>
        <p:spPr/>
        <p:txBody>
          <a:bodyPr/>
          <a:lstStyle/>
          <a:p>
            <a:fld id="{1787A23F-BAF2-40F7-981E-A4E481A32A38}" type="slidenum">
              <a:rPr lang="en-US" smtClean="0"/>
              <a:t>18</a:t>
            </a:fld>
            <a:endParaRPr lang="en-US"/>
          </a:p>
        </p:txBody>
      </p:sp>
      <p:pic>
        <p:nvPicPr>
          <p:cNvPr id="5" name="Picture 4">
            <a:extLst>
              <a:ext uri="{FF2B5EF4-FFF2-40B4-BE49-F238E27FC236}">
                <a16:creationId xmlns:a16="http://schemas.microsoft.com/office/drawing/2014/main" id="{44900F37-263B-A74E-8A81-CF6D3104DF78}"/>
              </a:ext>
            </a:extLst>
          </p:cNvPr>
          <p:cNvPicPr>
            <a:picLocks noChangeAspect="1"/>
          </p:cNvPicPr>
          <p:nvPr/>
        </p:nvPicPr>
        <p:blipFill>
          <a:blip r:embed="rId2"/>
          <a:stretch>
            <a:fillRect/>
          </a:stretch>
        </p:blipFill>
        <p:spPr>
          <a:xfrm>
            <a:off x="1973580" y="3924300"/>
            <a:ext cx="9461500" cy="2857500"/>
          </a:xfrm>
          <a:prstGeom prst="rect">
            <a:avLst/>
          </a:prstGeom>
        </p:spPr>
      </p:pic>
      <p:cxnSp>
        <p:nvCxnSpPr>
          <p:cNvPr id="11" name="Straight Arrow Connector 10">
            <a:extLst>
              <a:ext uri="{FF2B5EF4-FFF2-40B4-BE49-F238E27FC236}">
                <a16:creationId xmlns:a16="http://schemas.microsoft.com/office/drawing/2014/main" id="{053E0432-0AFE-D347-8FC7-43B7A634C5F7}"/>
              </a:ext>
            </a:extLst>
          </p:cNvPr>
          <p:cNvCxnSpPr/>
          <p:nvPr/>
        </p:nvCxnSpPr>
        <p:spPr>
          <a:xfrm>
            <a:off x="1371600" y="5316448"/>
            <a:ext cx="1036320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8BD8CFF-7E1D-DB44-9DE9-B0AA6A9E7565}"/>
              </a:ext>
            </a:extLst>
          </p:cNvPr>
          <p:cNvSpPr txBox="1"/>
          <p:nvPr/>
        </p:nvSpPr>
        <p:spPr>
          <a:xfrm>
            <a:off x="190500" y="4829136"/>
            <a:ext cx="2362200" cy="646331"/>
          </a:xfrm>
          <a:prstGeom prst="rect">
            <a:avLst/>
          </a:prstGeom>
          <a:noFill/>
        </p:spPr>
        <p:txBody>
          <a:bodyPr wrap="square" rtlCol="0">
            <a:spAutoFit/>
          </a:bodyPr>
          <a:lstStyle/>
          <a:p>
            <a:r>
              <a:rPr lang="en-GB" dirty="0">
                <a:solidFill>
                  <a:srgbClr val="FF0000"/>
                </a:solidFill>
              </a:rPr>
              <a:t>400 GeV primary protons</a:t>
            </a:r>
          </a:p>
        </p:txBody>
      </p:sp>
      <p:sp>
        <p:nvSpPr>
          <p:cNvPr id="14" name="TextBox 13">
            <a:extLst>
              <a:ext uri="{FF2B5EF4-FFF2-40B4-BE49-F238E27FC236}">
                <a16:creationId xmlns:a16="http://schemas.microsoft.com/office/drawing/2014/main" id="{3B36363A-B009-3643-900F-30ABAA33F1D7}"/>
              </a:ext>
            </a:extLst>
          </p:cNvPr>
          <p:cNvSpPr txBox="1"/>
          <p:nvPr/>
        </p:nvSpPr>
        <p:spPr>
          <a:xfrm>
            <a:off x="1407160" y="938483"/>
            <a:ext cx="9601200" cy="830997"/>
          </a:xfrm>
          <a:prstGeom prst="rect">
            <a:avLst/>
          </a:prstGeom>
          <a:noFill/>
        </p:spPr>
        <p:txBody>
          <a:bodyPr wrap="square" rtlCol="0">
            <a:spAutoFit/>
          </a:bodyPr>
          <a:lstStyle/>
          <a:p>
            <a:pPr algn="ctr"/>
            <a:r>
              <a:rPr lang="en-GB" sz="2400" dirty="0"/>
              <a:t>Study of tau LFV decays timely: complement the quest for new physics in other </a:t>
            </a:r>
            <a:r>
              <a:rPr lang="en-GB" sz="2400" dirty="0" err="1"/>
              <a:t>cLFV</a:t>
            </a:r>
            <a:r>
              <a:rPr lang="en-GB" sz="2400" dirty="0"/>
              <a:t> modes, as mu2e @ FNAL and MEG/mu3e @ PSI.</a:t>
            </a:r>
          </a:p>
        </p:txBody>
      </p:sp>
      <p:pic>
        <p:nvPicPr>
          <p:cNvPr id="15" name="Picture 14">
            <a:extLst>
              <a:ext uri="{FF2B5EF4-FFF2-40B4-BE49-F238E27FC236}">
                <a16:creationId xmlns:a16="http://schemas.microsoft.com/office/drawing/2014/main" id="{9A2660FC-5070-7E4E-A22F-EBF346917C8E}"/>
              </a:ext>
            </a:extLst>
          </p:cNvPr>
          <p:cNvPicPr>
            <a:picLocks noChangeAspect="1"/>
          </p:cNvPicPr>
          <p:nvPr/>
        </p:nvPicPr>
        <p:blipFill>
          <a:blip r:embed="rId3"/>
          <a:stretch>
            <a:fillRect/>
          </a:stretch>
        </p:blipFill>
        <p:spPr>
          <a:xfrm>
            <a:off x="3535626" y="1928457"/>
            <a:ext cx="6035147" cy="1836784"/>
          </a:xfrm>
          <a:prstGeom prst="rect">
            <a:avLst/>
          </a:prstGeom>
          <a:ln>
            <a:solidFill>
              <a:schemeClr val="tx1"/>
            </a:solidFill>
          </a:ln>
        </p:spPr>
      </p:pic>
      <p:pic>
        <p:nvPicPr>
          <p:cNvPr id="17" name="Picture 16">
            <a:extLst>
              <a:ext uri="{FF2B5EF4-FFF2-40B4-BE49-F238E27FC236}">
                <a16:creationId xmlns:a16="http://schemas.microsoft.com/office/drawing/2014/main" id="{D4963234-4303-F346-B99A-36E8D666A3DA}"/>
              </a:ext>
            </a:extLst>
          </p:cNvPr>
          <p:cNvPicPr>
            <a:picLocks noChangeAspect="1"/>
          </p:cNvPicPr>
          <p:nvPr/>
        </p:nvPicPr>
        <p:blipFill>
          <a:blip r:embed="rId4"/>
          <a:stretch>
            <a:fillRect/>
          </a:stretch>
        </p:blipFill>
        <p:spPr>
          <a:xfrm>
            <a:off x="330200" y="2301105"/>
            <a:ext cx="2082800" cy="977900"/>
          </a:xfrm>
          <a:prstGeom prst="rect">
            <a:avLst/>
          </a:prstGeom>
        </p:spPr>
      </p:pic>
    </p:spTree>
    <p:extLst>
      <p:ext uri="{BB962C8B-B14F-4D97-AF65-F5344CB8AC3E}">
        <p14:creationId xmlns:p14="http://schemas.microsoft.com/office/powerpoint/2010/main" val="1014014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C5EC2A-94F3-574D-8260-6750C50A80DE}"/>
              </a:ext>
            </a:extLst>
          </p:cNvPr>
          <p:cNvSpPr>
            <a:spLocks noGrp="1"/>
          </p:cNvSpPr>
          <p:nvPr>
            <p:ph type="title"/>
          </p:nvPr>
        </p:nvSpPr>
        <p:spPr/>
        <p:txBody>
          <a:bodyPr/>
          <a:lstStyle/>
          <a:p>
            <a:r>
              <a:rPr lang="en-US" dirty="0" err="1"/>
              <a:t>eSPS</a:t>
            </a:r>
            <a:endParaRPr lang="en-US" dirty="0"/>
          </a:p>
        </p:txBody>
      </p:sp>
      <p:sp>
        <p:nvSpPr>
          <p:cNvPr id="4" name="Content Placeholder 3">
            <a:extLst>
              <a:ext uri="{FF2B5EF4-FFF2-40B4-BE49-F238E27FC236}">
                <a16:creationId xmlns:a16="http://schemas.microsoft.com/office/drawing/2014/main" id="{AD6FA8EF-66C8-6944-91CF-4B197D65A9E2}"/>
              </a:ext>
            </a:extLst>
          </p:cNvPr>
          <p:cNvSpPr>
            <a:spLocks noGrp="1"/>
          </p:cNvSpPr>
          <p:nvPr>
            <p:ph idx="1"/>
          </p:nvPr>
        </p:nvSpPr>
        <p:spPr>
          <a:xfrm>
            <a:off x="685800" y="1005283"/>
            <a:ext cx="10972800" cy="2378106"/>
          </a:xfrm>
        </p:spPr>
        <p:txBody>
          <a:bodyPr>
            <a:normAutofit fontScale="85000" lnSpcReduction="10000"/>
          </a:bodyPr>
          <a:lstStyle/>
          <a:p>
            <a:r>
              <a:rPr lang="en-US" dirty="0"/>
              <a:t>~70 m long X-band based linac (CLIC technology): e- to 3.5 GeV</a:t>
            </a:r>
          </a:p>
          <a:p>
            <a:r>
              <a:rPr lang="en-US" dirty="0"/>
              <a:t>Acceleration to 16 GeV in the SPS</a:t>
            </a:r>
          </a:p>
          <a:p>
            <a:r>
              <a:rPr lang="en-US" dirty="0"/>
              <a:t>Slow resonant extraction in ~10 s  </a:t>
            </a:r>
          </a:p>
          <a:p>
            <a:r>
              <a:rPr lang="en-US" dirty="0"/>
              <a:t>Beam delivered via the existing transfer line to the </a:t>
            </a:r>
            <a:r>
              <a:rPr lang="en-US" dirty="0" err="1"/>
              <a:t>Meyrin</a:t>
            </a:r>
            <a:r>
              <a:rPr lang="en-US" dirty="0"/>
              <a:t> site</a:t>
            </a:r>
          </a:p>
          <a:p>
            <a:r>
              <a:rPr lang="en-US" dirty="0"/>
              <a:t>A new, short beamline would branch to an experimental hall (LDMX)</a:t>
            </a:r>
          </a:p>
        </p:txBody>
      </p:sp>
      <p:pic>
        <p:nvPicPr>
          <p:cNvPr id="7" name="Picture 6">
            <a:extLst>
              <a:ext uri="{FF2B5EF4-FFF2-40B4-BE49-F238E27FC236}">
                <a16:creationId xmlns:a16="http://schemas.microsoft.com/office/drawing/2014/main" id="{0B630B4E-517C-C148-8AD9-5D1B74048D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3352800"/>
            <a:ext cx="4844966" cy="3422650"/>
          </a:xfrm>
          <a:prstGeom prst="rect">
            <a:avLst/>
          </a:prstGeom>
        </p:spPr>
      </p:pic>
      <p:pic>
        <p:nvPicPr>
          <p:cNvPr id="8" name="Picture 7">
            <a:extLst>
              <a:ext uri="{FF2B5EF4-FFF2-40B4-BE49-F238E27FC236}">
                <a16:creationId xmlns:a16="http://schemas.microsoft.com/office/drawing/2014/main" id="{53AA96AF-FF75-7F45-BC6A-0D50A09E1B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0414" y="3459987"/>
            <a:ext cx="5791986" cy="2903476"/>
          </a:xfrm>
          <a:prstGeom prst="rect">
            <a:avLst/>
          </a:prstGeom>
        </p:spPr>
      </p:pic>
      <p:sp>
        <p:nvSpPr>
          <p:cNvPr id="2" name="Slide Number Placeholder 1">
            <a:extLst>
              <a:ext uri="{FF2B5EF4-FFF2-40B4-BE49-F238E27FC236}">
                <a16:creationId xmlns:a16="http://schemas.microsoft.com/office/drawing/2014/main" id="{3213F441-1E3F-394E-AD6E-FDF82A04E6FC}"/>
              </a:ext>
            </a:extLst>
          </p:cNvPr>
          <p:cNvSpPr>
            <a:spLocks noGrp="1"/>
          </p:cNvSpPr>
          <p:nvPr>
            <p:ph type="sldNum" sz="quarter" idx="12"/>
          </p:nvPr>
        </p:nvSpPr>
        <p:spPr/>
        <p:txBody>
          <a:bodyPr/>
          <a:lstStyle/>
          <a:p>
            <a:fld id="{1787A23F-BAF2-40F7-981E-A4E481A32A38}" type="slidenum">
              <a:rPr lang="en-US" smtClean="0"/>
              <a:t>19</a:t>
            </a:fld>
            <a:endParaRPr lang="en-US"/>
          </a:p>
        </p:txBody>
      </p:sp>
      <p:sp>
        <p:nvSpPr>
          <p:cNvPr id="5" name="TextBox 4">
            <a:extLst>
              <a:ext uri="{FF2B5EF4-FFF2-40B4-BE49-F238E27FC236}">
                <a16:creationId xmlns:a16="http://schemas.microsoft.com/office/drawing/2014/main" id="{0E204683-0B67-C24C-81AF-2A3AE5D18596}"/>
              </a:ext>
            </a:extLst>
          </p:cNvPr>
          <p:cNvSpPr txBox="1"/>
          <p:nvPr/>
        </p:nvSpPr>
        <p:spPr>
          <a:xfrm>
            <a:off x="1600200" y="5576927"/>
            <a:ext cx="914400" cy="276999"/>
          </a:xfrm>
          <a:prstGeom prst="rect">
            <a:avLst/>
          </a:prstGeom>
          <a:noFill/>
          <a:ln>
            <a:solidFill>
              <a:schemeClr val="tx1"/>
            </a:solidFill>
          </a:ln>
        </p:spPr>
        <p:txBody>
          <a:bodyPr wrap="square" rtlCol="0">
            <a:spAutoFit/>
          </a:bodyPr>
          <a:lstStyle/>
          <a:p>
            <a:r>
              <a:rPr lang="en-GB" sz="1200" dirty="0"/>
              <a:t>R&amp;D facility</a:t>
            </a:r>
          </a:p>
        </p:txBody>
      </p:sp>
      <p:cxnSp>
        <p:nvCxnSpPr>
          <p:cNvPr id="9" name="Straight Arrow Connector 8">
            <a:extLst>
              <a:ext uri="{FF2B5EF4-FFF2-40B4-BE49-F238E27FC236}">
                <a16:creationId xmlns:a16="http://schemas.microsoft.com/office/drawing/2014/main" id="{E0EDC081-F312-1B46-A8F1-BC9D9643C327}"/>
              </a:ext>
            </a:extLst>
          </p:cNvPr>
          <p:cNvCxnSpPr/>
          <p:nvPr/>
        </p:nvCxnSpPr>
        <p:spPr>
          <a:xfrm flipH="1" flipV="1">
            <a:off x="1981200" y="5181600"/>
            <a:ext cx="76200" cy="381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056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5B62-2625-3641-A153-7584A350F57E}"/>
              </a:ext>
            </a:extLst>
          </p:cNvPr>
          <p:cNvSpPr>
            <a:spLocks noGrp="1"/>
          </p:cNvSpPr>
          <p:nvPr>
            <p:ph type="title"/>
          </p:nvPr>
        </p:nvSpPr>
        <p:spPr/>
        <p:txBody>
          <a:bodyPr/>
          <a:lstStyle/>
          <a:p>
            <a:r>
              <a:rPr lang="en-US" dirty="0"/>
              <a:t>PBC - Brief</a:t>
            </a:r>
          </a:p>
        </p:txBody>
      </p:sp>
      <p:sp>
        <p:nvSpPr>
          <p:cNvPr id="3" name="Content Placeholder 2">
            <a:extLst>
              <a:ext uri="{FF2B5EF4-FFF2-40B4-BE49-F238E27FC236}">
                <a16:creationId xmlns:a16="http://schemas.microsoft.com/office/drawing/2014/main" id="{E0DB58E7-F1F8-1B44-8E01-E1045F318F19}"/>
              </a:ext>
            </a:extLst>
          </p:cNvPr>
          <p:cNvSpPr>
            <a:spLocks noGrp="1"/>
          </p:cNvSpPr>
          <p:nvPr>
            <p:ph idx="1"/>
          </p:nvPr>
        </p:nvSpPr>
        <p:spPr>
          <a:xfrm>
            <a:off x="2362200" y="1189110"/>
            <a:ext cx="7467600" cy="2286000"/>
          </a:xfrm>
        </p:spPr>
        <p:txBody>
          <a:bodyPr>
            <a:normAutofit fontScale="92500" lnSpcReduction="10000"/>
          </a:bodyPr>
          <a:lstStyle/>
          <a:p>
            <a:r>
              <a:rPr lang="en-US" b="1" dirty="0"/>
              <a:t>Maximize physics reach of existing complex</a:t>
            </a:r>
          </a:p>
          <a:p>
            <a:pPr lvl="1"/>
            <a:r>
              <a:rPr lang="en-US" dirty="0"/>
              <a:t>New facilities exploiting existing complex</a:t>
            </a:r>
          </a:p>
          <a:p>
            <a:pPr lvl="1"/>
            <a:r>
              <a:rPr lang="en-US" dirty="0"/>
              <a:t>Novel exploitation of existing facilities</a:t>
            </a:r>
          </a:p>
          <a:p>
            <a:pPr lvl="1"/>
            <a:r>
              <a:rPr lang="en-US" dirty="0"/>
              <a:t>Provide support for novel off-site facilities</a:t>
            </a:r>
          </a:p>
          <a:p>
            <a:pPr lvl="1"/>
            <a:r>
              <a:rPr lang="en-US" dirty="0"/>
              <a:t>Harness the existing technology and expertise</a:t>
            </a:r>
          </a:p>
        </p:txBody>
      </p:sp>
      <p:sp>
        <p:nvSpPr>
          <p:cNvPr id="4" name="TextBox 3">
            <a:extLst>
              <a:ext uri="{FF2B5EF4-FFF2-40B4-BE49-F238E27FC236}">
                <a16:creationId xmlns:a16="http://schemas.microsoft.com/office/drawing/2014/main" id="{5A83B2FA-3029-114C-B382-989A013A9F6F}"/>
              </a:ext>
            </a:extLst>
          </p:cNvPr>
          <p:cNvSpPr txBox="1"/>
          <p:nvPr/>
        </p:nvSpPr>
        <p:spPr>
          <a:xfrm>
            <a:off x="2686050" y="3835203"/>
            <a:ext cx="6819900" cy="1077218"/>
          </a:xfrm>
          <a:prstGeom prst="rect">
            <a:avLst/>
          </a:prstGeom>
          <a:noFill/>
        </p:spPr>
        <p:txBody>
          <a:bodyPr wrap="square" rtlCol="0">
            <a:spAutoFit/>
          </a:bodyPr>
          <a:lstStyle/>
          <a:p>
            <a:pPr algn="ctr"/>
            <a:r>
              <a:rPr lang="en-US" sz="3200" dirty="0">
                <a:solidFill>
                  <a:srgbClr val="FF0000"/>
                </a:solidFill>
              </a:rPr>
              <a:t>Within the limits posed by an already vibrant and diverse physics program</a:t>
            </a:r>
          </a:p>
        </p:txBody>
      </p:sp>
      <p:sp>
        <p:nvSpPr>
          <p:cNvPr id="5" name="TextBox 4">
            <a:extLst>
              <a:ext uri="{FF2B5EF4-FFF2-40B4-BE49-F238E27FC236}">
                <a16:creationId xmlns:a16="http://schemas.microsoft.com/office/drawing/2014/main" id="{D3285EF2-4F06-9949-8A07-1DB0BFE33F79}"/>
              </a:ext>
            </a:extLst>
          </p:cNvPr>
          <p:cNvSpPr txBox="1"/>
          <p:nvPr/>
        </p:nvSpPr>
        <p:spPr>
          <a:xfrm>
            <a:off x="3162300" y="5272514"/>
            <a:ext cx="5867400" cy="830997"/>
          </a:xfrm>
          <a:prstGeom prst="rect">
            <a:avLst/>
          </a:prstGeom>
          <a:noFill/>
        </p:spPr>
        <p:txBody>
          <a:bodyPr wrap="square" rtlCol="0">
            <a:spAutoFit/>
          </a:bodyPr>
          <a:lstStyle/>
          <a:p>
            <a:pPr algn="ctr"/>
            <a:r>
              <a:rPr lang="en-US" sz="2400" b="1" dirty="0">
                <a:solidFill>
                  <a:srgbClr val="0070C0"/>
                </a:solidFill>
              </a:rPr>
              <a:t>Evaluate options’ motivation and competitiveness in a world wide scape</a:t>
            </a:r>
          </a:p>
        </p:txBody>
      </p:sp>
      <p:sp>
        <p:nvSpPr>
          <p:cNvPr id="6" name="Slide Number Placeholder 5">
            <a:extLst>
              <a:ext uri="{FF2B5EF4-FFF2-40B4-BE49-F238E27FC236}">
                <a16:creationId xmlns:a16="http://schemas.microsoft.com/office/drawing/2014/main" id="{F4CFAD03-67DA-F947-999F-38CEB285BF1B}"/>
              </a:ext>
            </a:extLst>
          </p:cNvPr>
          <p:cNvSpPr>
            <a:spLocks noGrp="1"/>
          </p:cNvSpPr>
          <p:nvPr>
            <p:ph type="sldNum" sz="quarter" idx="12"/>
          </p:nvPr>
        </p:nvSpPr>
        <p:spPr/>
        <p:txBody>
          <a:bodyPr/>
          <a:lstStyle/>
          <a:p>
            <a:fld id="{1787A23F-BAF2-40F7-981E-A4E481A32A38}" type="slidenum">
              <a:rPr lang="en-US" smtClean="0"/>
              <a:t>2</a:t>
            </a:fld>
            <a:endParaRPr lang="en-US"/>
          </a:p>
        </p:txBody>
      </p:sp>
    </p:spTree>
    <p:extLst>
      <p:ext uri="{BB962C8B-B14F-4D97-AF65-F5344CB8AC3E}">
        <p14:creationId xmlns:p14="http://schemas.microsoft.com/office/powerpoint/2010/main" val="1650733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DEC75E-68C0-7445-9D43-BF72542FD0D8}"/>
              </a:ext>
            </a:extLst>
          </p:cNvPr>
          <p:cNvSpPr>
            <a:spLocks noGrp="1"/>
          </p:cNvSpPr>
          <p:nvPr>
            <p:ph type="title"/>
          </p:nvPr>
        </p:nvSpPr>
        <p:spPr/>
        <p:txBody>
          <a:bodyPr/>
          <a:lstStyle/>
          <a:p>
            <a:r>
              <a:rPr lang="en-GB" dirty="0"/>
              <a:t>LDMX</a:t>
            </a:r>
          </a:p>
        </p:txBody>
      </p:sp>
      <p:sp>
        <p:nvSpPr>
          <p:cNvPr id="4" name="Slide Number Placeholder 3">
            <a:extLst>
              <a:ext uri="{FF2B5EF4-FFF2-40B4-BE49-F238E27FC236}">
                <a16:creationId xmlns:a16="http://schemas.microsoft.com/office/drawing/2014/main" id="{30D8644C-3188-B644-8971-B8FB85AF56C4}"/>
              </a:ext>
            </a:extLst>
          </p:cNvPr>
          <p:cNvSpPr>
            <a:spLocks noGrp="1"/>
          </p:cNvSpPr>
          <p:nvPr>
            <p:ph type="sldNum" sz="quarter" idx="12"/>
          </p:nvPr>
        </p:nvSpPr>
        <p:spPr/>
        <p:txBody>
          <a:bodyPr/>
          <a:lstStyle/>
          <a:p>
            <a:fld id="{1787A23F-BAF2-40F7-981E-A4E481A32A38}" type="slidenum">
              <a:rPr lang="en-US" smtClean="0"/>
              <a:t>20</a:t>
            </a:fld>
            <a:endParaRPr lang="en-US" dirty="0"/>
          </a:p>
        </p:txBody>
      </p:sp>
      <p:pic>
        <p:nvPicPr>
          <p:cNvPr id="7" name="Picture 6">
            <a:extLst>
              <a:ext uri="{FF2B5EF4-FFF2-40B4-BE49-F238E27FC236}">
                <a16:creationId xmlns:a16="http://schemas.microsoft.com/office/drawing/2014/main" id="{CC5518DB-609B-7E46-9FA1-140D90C6AE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8214" y="1020763"/>
            <a:ext cx="9645085" cy="4770438"/>
          </a:xfrm>
          <a:prstGeom prst="rect">
            <a:avLst/>
          </a:prstGeom>
        </p:spPr>
      </p:pic>
      <p:sp>
        <p:nvSpPr>
          <p:cNvPr id="8" name="TextBox 7">
            <a:extLst>
              <a:ext uri="{FF2B5EF4-FFF2-40B4-BE49-F238E27FC236}">
                <a16:creationId xmlns:a16="http://schemas.microsoft.com/office/drawing/2014/main" id="{218FEFCF-ECCE-674A-BDE2-F397D3A4E955}"/>
              </a:ext>
            </a:extLst>
          </p:cNvPr>
          <p:cNvSpPr txBox="1"/>
          <p:nvPr/>
        </p:nvSpPr>
        <p:spPr>
          <a:xfrm>
            <a:off x="1219200" y="6019800"/>
            <a:ext cx="10668000" cy="830997"/>
          </a:xfrm>
          <a:prstGeom prst="rect">
            <a:avLst/>
          </a:prstGeom>
          <a:noFill/>
        </p:spPr>
        <p:txBody>
          <a:bodyPr wrap="square" rtlCol="0">
            <a:spAutoFit/>
          </a:bodyPr>
          <a:lstStyle/>
          <a:p>
            <a:r>
              <a:rPr lang="en-GB" sz="2400" dirty="0"/>
              <a:t>Options: - dedicated transfer line at </a:t>
            </a:r>
            <a:r>
              <a:rPr lang="en-GB" sz="2400" dirty="0">
                <a:solidFill>
                  <a:srgbClr val="FF0000"/>
                </a:solidFill>
              </a:rPr>
              <a:t>LCLS-II  </a:t>
            </a:r>
            <a:r>
              <a:rPr lang="en-GB" sz="2400" dirty="0"/>
              <a:t>(4 – 8 GeV) </a:t>
            </a:r>
            <a:br>
              <a:rPr lang="en-GB" sz="2400" dirty="0"/>
            </a:br>
            <a:r>
              <a:rPr lang="en-GB" sz="2400" dirty="0"/>
              <a:t>                or/and </a:t>
            </a:r>
            <a:r>
              <a:rPr lang="en-GB" sz="2400" dirty="0" err="1">
                <a:solidFill>
                  <a:srgbClr val="FF0000"/>
                </a:solidFill>
              </a:rPr>
              <a:t>eSPS</a:t>
            </a:r>
            <a:r>
              <a:rPr lang="en-GB" sz="2400" dirty="0"/>
              <a:t> (16 GeV </a:t>
            </a:r>
            <a:r>
              <a:rPr lang="en-US" sz="2400" dirty="0"/>
              <a:t>10</a:t>
            </a:r>
            <a:r>
              <a:rPr lang="en-US" sz="2400" baseline="30000" dirty="0"/>
              <a:t>16</a:t>
            </a:r>
            <a:r>
              <a:rPr lang="en-US" sz="2400" dirty="0"/>
              <a:t> e</a:t>
            </a:r>
            <a:r>
              <a:rPr lang="en-US" sz="2400" baseline="30000" dirty="0"/>
              <a:t>-</a:t>
            </a:r>
            <a:r>
              <a:rPr lang="en-US" sz="2400" dirty="0"/>
              <a:t>/year @ 1/3 SPS duty cycle)</a:t>
            </a:r>
          </a:p>
        </p:txBody>
      </p:sp>
      <p:pic>
        <p:nvPicPr>
          <p:cNvPr id="11" name="Picture 10">
            <a:extLst>
              <a:ext uri="{FF2B5EF4-FFF2-40B4-BE49-F238E27FC236}">
                <a16:creationId xmlns:a16="http://schemas.microsoft.com/office/drawing/2014/main" id="{59D96C12-80D1-B54F-8DFE-6DFD7F1438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27162" y="1009650"/>
            <a:ext cx="1309859" cy="250824"/>
          </a:xfrm>
          <a:prstGeom prst="rect">
            <a:avLst/>
          </a:prstGeom>
        </p:spPr>
      </p:pic>
    </p:spTree>
    <p:extLst>
      <p:ext uri="{BB962C8B-B14F-4D97-AF65-F5344CB8AC3E}">
        <p14:creationId xmlns:p14="http://schemas.microsoft.com/office/powerpoint/2010/main" val="2868247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7CD4-9C08-0640-8364-21DF47588D90}"/>
              </a:ext>
            </a:extLst>
          </p:cNvPr>
          <p:cNvSpPr>
            <a:spLocks noGrp="1"/>
          </p:cNvSpPr>
          <p:nvPr>
            <p:ph type="title"/>
          </p:nvPr>
        </p:nvSpPr>
        <p:spPr/>
        <p:txBody>
          <a:bodyPr/>
          <a:lstStyle/>
          <a:p>
            <a:r>
              <a:rPr lang="en-GB" dirty="0"/>
              <a:t>AWAKE++</a:t>
            </a:r>
          </a:p>
        </p:txBody>
      </p:sp>
      <p:sp>
        <p:nvSpPr>
          <p:cNvPr id="3" name="Slide Number Placeholder 2">
            <a:extLst>
              <a:ext uri="{FF2B5EF4-FFF2-40B4-BE49-F238E27FC236}">
                <a16:creationId xmlns:a16="http://schemas.microsoft.com/office/drawing/2014/main" id="{6249C420-1C6A-A448-B621-F8719E179972}"/>
              </a:ext>
            </a:extLst>
          </p:cNvPr>
          <p:cNvSpPr>
            <a:spLocks noGrp="1"/>
          </p:cNvSpPr>
          <p:nvPr>
            <p:ph type="sldNum" sz="quarter" idx="12"/>
          </p:nvPr>
        </p:nvSpPr>
        <p:spPr/>
        <p:txBody>
          <a:bodyPr/>
          <a:lstStyle/>
          <a:p>
            <a:fld id="{1787A23F-BAF2-40F7-981E-A4E481A32A38}" type="slidenum">
              <a:rPr lang="en-US" smtClean="0"/>
              <a:t>21</a:t>
            </a:fld>
            <a:endParaRPr lang="en-US"/>
          </a:p>
        </p:txBody>
      </p:sp>
      <p:pic>
        <p:nvPicPr>
          <p:cNvPr id="4" name="Picture 3">
            <a:extLst>
              <a:ext uri="{FF2B5EF4-FFF2-40B4-BE49-F238E27FC236}">
                <a16:creationId xmlns:a16="http://schemas.microsoft.com/office/drawing/2014/main" id="{4BFAAFB7-AAC2-9847-9CAA-108BEB71A8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143000"/>
            <a:ext cx="10972800" cy="4965759"/>
          </a:xfrm>
          <a:prstGeom prst="rect">
            <a:avLst/>
          </a:prstGeom>
        </p:spPr>
      </p:pic>
      <p:pic>
        <p:nvPicPr>
          <p:cNvPr id="5" name="Picture 4">
            <a:extLst>
              <a:ext uri="{FF2B5EF4-FFF2-40B4-BE49-F238E27FC236}">
                <a16:creationId xmlns:a16="http://schemas.microsoft.com/office/drawing/2014/main" id="{B2D3B998-7E77-FC4B-B094-E256EF8F79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72541" y="917576"/>
            <a:ext cx="1309859" cy="250824"/>
          </a:xfrm>
          <a:prstGeom prst="rect">
            <a:avLst/>
          </a:prstGeom>
        </p:spPr>
      </p:pic>
    </p:spTree>
    <p:extLst>
      <p:ext uri="{BB962C8B-B14F-4D97-AF65-F5344CB8AC3E}">
        <p14:creationId xmlns:p14="http://schemas.microsoft.com/office/powerpoint/2010/main" val="420454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34350D-8C96-4F41-8AFE-EDB9E3BC886B}"/>
              </a:ext>
            </a:extLst>
          </p:cNvPr>
          <p:cNvSpPr>
            <a:spLocks noGrp="1"/>
          </p:cNvSpPr>
          <p:nvPr>
            <p:ph type="sldNum" sz="quarter" idx="12"/>
          </p:nvPr>
        </p:nvSpPr>
        <p:spPr/>
        <p:txBody>
          <a:bodyPr/>
          <a:lstStyle/>
          <a:p>
            <a:fld id="{1787A23F-BAF2-40F7-981E-A4E481A32A38}" type="slidenum">
              <a:rPr lang="en-US" smtClean="0"/>
              <a:t>22</a:t>
            </a:fld>
            <a:endParaRPr lang="en-US"/>
          </a:p>
        </p:txBody>
      </p:sp>
      <p:pic>
        <p:nvPicPr>
          <p:cNvPr id="12" name="Picture 11">
            <a:extLst>
              <a:ext uri="{FF2B5EF4-FFF2-40B4-BE49-F238E27FC236}">
                <a16:creationId xmlns:a16="http://schemas.microsoft.com/office/drawing/2014/main" id="{1DCEC0A6-C960-7E40-95EC-037F70FEE13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1900" y="31750"/>
            <a:ext cx="9728200" cy="6794500"/>
          </a:xfrm>
          <a:prstGeom prst="rect">
            <a:avLst/>
          </a:prstGeom>
        </p:spPr>
      </p:pic>
    </p:spTree>
    <p:extLst>
      <p:ext uri="{BB962C8B-B14F-4D97-AF65-F5344CB8AC3E}">
        <p14:creationId xmlns:p14="http://schemas.microsoft.com/office/powerpoint/2010/main" val="2430813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6AC673-CF25-D042-BBF2-9DBC7D558407}"/>
              </a:ext>
            </a:extLst>
          </p:cNvPr>
          <p:cNvSpPr>
            <a:spLocks noGrp="1"/>
          </p:cNvSpPr>
          <p:nvPr>
            <p:ph type="title"/>
          </p:nvPr>
        </p:nvSpPr>
        <p:spPr/>
        <p:txBody>
          <a:bodyPr/>
          <a:lstStyle/>
          <a:p>
            <a:r>
              <a:rPr lang="en-GB" dirty="0"/>
              <a:t>LHC Fixed Target - Gas</a:t>
            </a:r>
          </a:p>
        </p:txBody>
      </p:sp>
      <p:sp>
        <p:nvSpPr>
          <p:cNvPr id="2" name="Slide Number Placeholder 1">
            <a:extLst>
              <a:ext uri="{FF2B5EF4-FFF2-40B4-BE49-F238E27FC236}">
                <a16:creationId xmlns:a16="http://schemas.microsoft.com/office/drawing/2014/main" id="{57E5A54E-A10A-6A46-B1C6-4216F097474E}"/>
              </a:ext>
            </a:extLst>
          </p:cNvPr>
          <p:cNvSpPr>
            <a:spLocks noGrp="1"/>
          </p:cNvSpPr>
          <p:nvPr>
            <p:ph type="sldNum" sz="quarter" idx="12"/>
          </p:nvPr>
        </p:nvSpPr>
        <p:spPr/>
        <p:txBody>
          <a:bodyPr/>
          <a:lstStyle/>
          <a:p>
            <a:fld id="{1787A23F-BAF2-40F7-981E-A4E481A32A38}" type="slidenum">
              <a:rPr lang="en-US" smtClean="0"/>
              <a:t>23</a:t>
            </a:fld>
            <a:endParaRPr lang="en-US"/>
          </a:p>
        </p:txBody>
      </p:sp>
      <p:pic>
        <p:nvPicPr>
          <p:cNvPr id="3" name="Picture 2">
            <a:extLst>
              <a:ext uri="{FF2B5EF4-FFF2-40B4-BE49-F238E27FC236}">
                <a16:creationId xmlns:a16="http://schemas.microsoft.com/office/drawing/2014/main" id="{0BF12B33-9570-3B4A-AAB2-9D10B33588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4800" y="4075688"/>
            <a:ext cx="2667000" cy="2675401"/>
          </a:xfrm>
          <a:prstGeom prst="rect">
            <a:avLst/>
          </a:prstGeom>
        </p:spPr>
      </p:pic>
      <p:sp>
        <p:nvSpPr>
          <p:cNvPr id="4" name="TextBox 3">
            <a:extLst>
              <a:ext uri="{FF2B5EF4-FFF2-40B4-BE49-F238E27FC236}">
                <a16:creationId xmlns:a16="http://schemas.microsoft.com/office/drawing/2014/main" id="{AF4A6F70-438D-5843-BF3C-D8CEA0473277}"/>
              </a:ext>
            </a:extLst>
          </p:cNvPr>
          <p:cNvSpPr txBox="1"/>
          <p:nvPr/>
        </p:nvSpPr>
        <p:spPr>
          <a:xfrm>
            <a:off x="1524000" y="4907483"/>
            <a:ext cx="4419600" cy="1200329"/>
          </a:xfrm>
          <a:prstGeom prst="rect">
            <a:avLst/>
          </a:prstGeom>
          <a:noFill/>
        </p:spPr>
        <p:txBody>
          <a:bodyPr wrap="square" rtlCol="0">
            <a:spAutoFit/>
          </a:bodyPr>
          <a:lstStyle/>
          <a:p>
            <a:pPr algn="ctr"/>
            <a:r>
              <a:rPr lang="en-US" sz="2400" b="1" dirty="0">
                <a:solidFill>
                  <a:srgbClr val="0432FF"/>
                </a:solidFill>
              </a:rPr>
              <a:t>“Simple” storage cells already open unique opportunities in both hadron and QGP physics </a:t>
            </a:r>
            <a:endParaRPr lang="en-US" sz="2400" dirty="0">
              <a:solidFill>
                <a:srgbClr val="0432FF"/>
              </a:solidFill>
            </a:endParaRPr>
          </a:p>
        </p:txBody>
      </p:sp>
      <p:pic>
        <p:nvPicPr>
          <p:cNvPr id="5" name="Picture 4">
            <a:extLst>
              <a:ext uri="{FF2B5EF4-FFF2-40B4-BE49-F238E27FC236}">
                <a16:creationId xmlns:a16="http://schemas.microsoft.com/office/drawing/2014/main" id="{9B994C8D-EB27-3F41-BC93-36F430D0CF15}"/>
              </a:ext>
            </a:extLst>
          </p:cNvPr>
          <p:cNvPicPr>
            <a:picLocks noChangeAspect="1"/>
          </p:cNvPicPr>
          <p:nvPr/>
        </p:nvPicPr>
        <p:blipFill>
          <a:blip r:embed="rId3"/>
          <a:stretch>
            <a:fillRect/>
          </a:stretch>
        </p:blipFill>
        <p:spPr>
          <a:xfrm>
            <a:off x="228600" y="1119910"/>
            <a:ext cx="5613400" cy="3144298"/>
          </a:xfrm>
          <a:prstGeom prst="rect">
            <a:avLst/>
          </a:prstGeom>
        </p:spPr>
      </p:pic>
      <p:sp>
        <p:nvSpPr>
          <p:cNvPr id="6" name="TextBox 5">
            <a:extLst>
              <a:ext uri="{FF2B5EF4-FFF2-40B4-BE49-F238E27FC236}">
                <a16:creationId xmlns:a16="http://schemas.microsoft.com/office/drawing/2014/main" id="{7D3539EC-9C9D-B04E-A256-300808F5D4C5}"/>
              </a:ext>
            </a:extLst>
          </p:cNvPr>
          <p:cNvSpPr txBox="1"/>
          <p:nvPr/>
        </p:nvSpPr>
        <p:spPr>
          <a:xfrm>
            <a:off x="6736080" y="1295400"/>
            <a:ext cx="5181600" cy="2308324"/>
          </a:xfrm>
          <a:prstGeom prst="rect">
            <a:avLst/>
          </a:prstGeom>
          <a:noFill/>
        </p:spPr>
        <p:txBody>
          <a:bodyPr wrap="square" rtlCol="0">
            <a:spAutoFit/>
          </a:bodyPr>
          <a:lstStyle/>
          <a:p>
            <a:r>
              <a:rPr lang="en-US" b="1" dirty="0"/>
              <a:t>Already pioneered by LHCb in Run 2 with SMOG. </a:t>
            </a:r>
          </a:p>
          <a:p>
            <a:endParaRPr lang="en-US" b="1" dirty="0"/>
          </a:p>
          <a:p>
            <a:r>
              <a:rPr lang="en-US" b="1" dirty="0"/>
              <a:t>SMOG2 storage cell development:</a:t>
            </a:r>
            <a:br>
              <a:rPr lang="en-US" b="1" dirty="0"/>
            </a:br>
            <a:r>
              <a:rPr lang="en-US" b="1" dirty="0"/>
              <a:t>FT </a:t>
            </a:r>
            <a:r>
              <a:rPr lang="en-US" b="1" dirty="0" err="1"/>
              <a:t>lumi</a:t>
            </a:r>
            <a:r>
              <a:rPr lang="en-US" b="1" dirty="0"/>
              <a:t> x ~100 in Run 3 – </a:t>
            </a:r>
            <a:r>
              <a:rPr lang="en-US" b="1" dirty="0">
                <a:solidFill>
                  <a:srgbClr val="0432FF"/>
                </a:solidFill>
              </a:rPr>
              <a:t>installation 2019-20</a:t>
            </a:r>
          </a:p>
          <a:p>
            <a:endParaRPr lang="en-US" b="1" i="1" dirty="0"/>
          </a:p>
          <a:p>
            <a:r>
              <a:rPr lang="en-US" b="1" i="1" dirty="0"/>
              <a:t>ALICE also interested</a:t>
            </a:r>
            <a:endParaRPr lang="en-US" dirty="0"/>
          </a:p>
          <a:p>
            <a:endParaRPr lang="en-US" b="1" dirty="0"/>
          </a:p>
          <a:p>
            <a:r>
              <a:rPr lang="en-US" b="1" dirty="0"/>
              <a:t>R&amp;D ongoing on polarized gas targets</a:t>
            </a:r>
            <a:endParaRPr lang="en-US" dirty="0"/>
          </a:p>
        </p:txBody>
      </p:sp>
      <p:cxnSp>
        <p:nvCxnSpPr>
          <p:cNvPr id="10" name="Straight Arrow Connector 9">
            <a:extLst>
              <a:ext uri="{FF2B5EF4-FFF2-40B4-BE49-F238E27FC236}">
                <a16:creationId xmlns:a16="http://schemas.microsoft.com/office/drawing/2014/main" id="{9DD3AACF-5070-0344-9430-04788F912590}"/>
              </a:ext>
            </a:extLst>
          </p:cNvPr>
          <p:cNvCxnSpPr/>
          <p:nvPr/>
        </p:nvCxnSpPr>
        <p:spPr>
          <a:xfrm>
            <a:off x="5943600" y="5507647"/>
            <a:ext cx="160020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BB0966A-9A9D-A647-8ACF-98736F78C64C}"/>
              </a:ext>
            </a:extLst>
          </p:cNvPr>
          <p:cNvCxnSpPr/>
          <p:nvPr/>
        </p:nvCxnSpPr>
        <p:spPr>
          <a:xfrm flipH="1">
            <a:off x="6019800" y="2449562"/>
            <a:ext cx="60960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098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E57161-B890-684A-80EC-368F8A745C47}"/>
              </a:ext>
            </a:extLst>
          </p:cNvPr>
          <p:cNvSpPr>
            <a:spLocks noGrp="1"/>
          </p:cNvSpPr>
          <p:nvPr>
            <p:ph type="sldNum" sz="quarter" idx="12"/>
          </p:nvPr>
        </p:nvSpPr>
        <p:spPr/>
        <p:txBody>
          <a:bodyPr/>
          <a:lstStyle/>
          <a:p>
            <a:fld id="{1787A23F-BAF2-40F7-981E-A4E481A32A38}" type="slidenum">
              <a:rPr lang="en-US" smtClean="0"/>
              <a:t>24</a:t>
            </a:fld>
            <a:endParaRPr lang="en-US"/>
          </a:p>
        </p:txBody>
      </p:sp>
      <p:pic>
        <p:nvPicPr>
          <p:cNvPr id="3" name="Picture 2">
            <a:extLst>
              <a:ext uri="{FF2B5EF4-FFF2-40B4-BE49-F238E27FC236}">
                <a16:creationId xmlns:a16="http://schemas.microsoft.com/office/drawing/2014/main" id="{80833516-A973-704B-9F60-18E41DC8B52E}"/>
              </a:ext>
            </a:extLst>
          </p:cNvPr>
          <p:cNvPicPr>
            <a:picLocks noChangeAspect="1"/>
          </p:cNvPicPr>
          <p:nvPr/>
        </p:nvPicPr>
        <p:blipFill>
          <a:blip r:embed="rId2"/>
          <a:stretch>
            <a:fillRect/>
          </a:stretch>
        </p:blipFill>
        <p:spPr>
          <a:xfrm>
            <a:off x="403700" y="0"/>
            <a:ext cx="11384600" cy="6858000"/>
          </a:xfrm>
          <a:prstGeom prst="rect">
            <a:avLst/>
          </a:prstGeom>
        </p:spPr>
      </p:pic>
      <p:sp>
        <p:nvSpPr>
          <p:cNvPr id="4" name="TextBox 3">
            <a:extLst>
              <a:ext uri="{FF2B5EF4-FFF2-40B4-BE49-F238E27FC236}">
                <a16:creationId xmlns:a16="http://schemas.microsoft.com/office/drawing/2014/main" id="{2EB2F7F0-6287-8B49-B928-94542BB578A8}"/>
              </a:ext>
            </a:extLst>
          </p:cNvPr>
          <p:cNvSpPr txBox="1"/>
          <p:nvPr/>
        </p:nvSpPr>
        <p:spPr>
          <a:xfrm>
            <a:off x="10439400" y="6488668"/>
            <a:ext cx="1447800" cy="369332"/>
          </a:xfrm>
          <a:prstGeom prst="rect">
            <a:avLst/>
          </a:prstGeom>
          <a:noFill/>
        </p:spPr>
        <p:txBody>
          <a:bodyPr wrap="square" rtlCol="0">
            <a:spAutoFit/>
          </a:bodyPr>
          <a:lstStyle/>
          <a:p>
            <a:r>
              <a:rPr lang="en-GB" dirty="0"/>
              <a:t>Nicola </a:t>
            </a:r>
            <a:r>
              <a:rPr lang="en-GB" dirty="0" err="1"/>
              <a:t>Neri</a:t>
            </a:r>
            <a:endParaRPr lang="en-GB" dirty="0"/>
          </a:p>
        </p:txBody>
      </p:sp>
    </p:spTree>
    <p:extLst>
      <p:ext uri="{BB962C8B-B14F-4D97-AF65-F5344CB8AC3E}">
        <p14:creationId xmlns:p14="http://schemas.microsoft.com/office/powerpoint/2010/main" val="2996852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7071" y="1331098"/>
            <a:ext cx="2883976" cy="736600"/>
          </a:xfrm>
          <a:prstGeom prst="rect">
            <a:avLst/>
          </a:prstGeom>
        </p:spPr>
      </p:pic>
      <p:grpSp>
        <p:nvGrpSpPr>
          <p:cNvPr id="10" name="Group 9"/>
          <p:cNvGrpSpPr/>
          <p:nvPr/>
        </p:nvGrpSpPr>
        <p:grpSpPr>
          <a:xfrm>
            <a:off x="6874997" y="1249395"/>
            <a:ext cx="3450149" cy="2070072"/>
            <a:chOff x="359851" y="4559328"/>
            <a:chExt cx="3450149" cy="2070072"/>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4712292"/>
              <a:ext cx="2971800" cy="1917108"/>
            </a:xfrm>
            <a:prstGeom prst="rect">
              <a:avLst/>
            </a:prstGeom>
          </p:spPr>
        </p:pic>
        <p:sp>
          <p:nvSpPr>
            <p:cNvPr id="13" name="TextBox 12"/>
            <p:cNvSpPr txBox="1"/>
            <p:nvPr/>
          </p:nvSpPr>
          <p:spPr>
            <a:xfrm>
              <a:off x="359851" y="4559328"/>
              <a:ext cx="1210788" cy="369332"/>
            </a:xfrm>
            <a:prstGeom prst="rect">
              <a:avLst/>
            </a:prstGeom>
            <a:noFill/>
            <a:ln w="28575" cmpd="sng">
              <a:solidFill>
                <a:srgbClr val="FF0000"/>
              </a:solidFill>
            </a:ln>
          </p:spPr>
          <p:txBody>
            <a:bodyPr wrap="none" rtlCol="0">
              <a:spAutoFit/>
            </a:bodyPr>
            <a:lstStyle/>
            <a:p>
              <a:pPr defTabSz="457200" fontAlgn="base">
                <a:spcBef>
                  <a:spcPct val="0"/>
                </a:spcBef>
                <a:spcAft>
                  <a:spcPct val="0"/>
                </a:spcAft>
              </a:pPr>
              <a:r>
                <a:rPr lang="en-US" dirty="0">
                  <a:solidFill>
                    <a:srgbClr val="FF0000"/>
                  </a:solidFill>
                  <a:ea typeface="ＭＳ Ｐゴシック" charset="0"/>
                  <a:cs typeface="Arial" charset="0"/>
                </a:rPr>
                <a:t>CODEX-b</a:t>
              </a:r>
            </a:p>
          </p:txBody>
        </p:sp>
      </p:grpSp>
      <p:sp>
        <p:nvSpPr>
          <p:cNvPr id="14" name="TextBox 13"/>
          <p:cNvSpPr txBox="1"/>
          <p:nvPr/>
        </p:nvSpPr>
        <p:spPr>
          <a:xfrm>
            <a:off x="1696510" y="1127898"/>
            <a:ext cx="1066799" cy="369332"/>
          </a:xfrm>
          <a:prstGeom prst="rect">
            <a:avLst/>
          </a:prstGeom>
          <a:noFill/>
          <a:ln w="28575" cmpd="sng">
            <a:solidFill>
              <a:srgbClr val="FF0000"/>
            </a:solidFill>
          </a:ln>
        </p:spPr>
        <p:txBody>
          <a:bodyPr wrap="square" rtlCol="0">
            <a:spAutoFit/>
          </a:bodyPr>
          <a:lstStyle/>
          <a:p>
            <a:pPr algn="ctr" defTabSz="457200" fontAlgn="base">
              <a:spcBef>
                <a:spcPct val="0"/>
              </a:spcBef>
              <a:spcAft>
                <a:spcPct val="0"/>
              </a:spcAft>
            </a:pPr>
            <a:r>
              <a:rPr lang="en-US" dirty="0">
                <a:solidFill>
                  <a:srgbClr val="FF0000"/>
                </a:solidFill>
                <a:ea typeface="ＭＳ Ｐゴシック" charset="0"/>
                <a:cs typeface="Arial" charset="0"/>
              </a:rPr>
              <a:t>FASER</a:t>
            </a:r>
          </a:p>
        </p:txBody>
      </p:sp>
      <p:grpSp>
        <p:nvGrpSpPr>
          <p:cNvPr id="9" name="Group 8"/>
          <p:cNvGrpSpPr/>
          <p:nvPr/>
        </p:nvGrpSpPr>
        <p:grpSpPr>
          <a:xfrm>
            <a:off x="1371600" y="3572131"/>
            <a:ext cx="4152869" cy="2209800"/>
            <a:chOff x="685800" y="2438400"/>
            <a:chExt cx="2933669" cy="1406138"/>
          </a:xfrm>
        </p:grpSpPr>
        <p:pic>
          <p:nvPicPr>
            <p:cNvPr id="7" name="Picture 6"/>
            <p:cNvPicPr>
              <a:picLocks noChangeAspect="1"/>
            </p:cNvPicPr>
            <p:nvPr/>
          </p:nvPicPr>
          <p:blipFill>
            <a:blip r:embed="rId4"/>
            <a:stretch>
              <a:fillRect/>
            </a:stretch>
          </p:blipFill>
          <p:spPr>
            <a:xfrm>
              <a:off x="685800" y="2438400"/>
              <a:ext cx="2933669" cy="1406138"/>
            </a:xfrm>
            <a:prstGeom prst="rect">
              <a:avLst/>
            </a:prstGeom>
          </p:spPr>
        </p:pic>
        <p:sp>
          <p:nvSpPr>
            <p:cNvPr id="15" name="TextBox 14"/>
            <p:cNvSpPr txBox="1"/>
            <p:nvPr/>
          </p:nvSpPr>
          <p:spPr>
            <a:xfrm>
              <a:off x="1950032" y="3142088"/>
              <a:ext cx="878135" cy="235013"/>
            </a:xfrm>
            <a:prstGeom prst="rect">
              <a:avLst/>
            </a:prstGeom>
            <a:noFill/>
            <a:ln w="28575" cmpd="sng">
              <a:solidFill>
                <a:srgbClr val="FF0000"/>
              </a:solidFill>
            </a:ln>
          </p:spPr>
          <p:txBody>
            <a:bodyPr wrap="square" rtlCol="0">
              <a:spAutoFit/>
            </a:bodyPr>
            <a:lstStyle/>
            <a:p>
              <a:pPr defTabSz="457200" fontAlgn="base">
                <a:spcBef>
                  <a:spcPct val="0"/>
                </a:spcBef>
                <a:spcAft>
                  <a:spcPct val="0"/>
                </a:spcAft>
              </a:pPr>
              <a:r>
                <a:rPr lang="en-US" dirty="0">
                  <a:solidFill>
                    <a:srgbClr val="FF0000"/>
                  </a:solidFill>
                  <a:ea typeface="ＭＳ Ｐゴシック" charset="0"/>
                  <a:cs typeface="Arial" charset="0"/>
                </a:rPr>
                <a:t>MATHUSLA</a:t>
              </a:r>
            </a:p>
          </p:txBody>
        </p:sp>
      </p:grpSp>
      <p:sp>
        <p:nvSpPr>
          <p:cNvPr id="20" name="TextBox 19"/>
          <p:cNvSpPr txBox="1"/>
          <p:nvPr/>
        </p:nvSpPr>
        <p:spPr>
          <a:xfrm>
            <a:off x="2139110" y="5789135"/>
            <a:ext cx="2823081" cy="461665"/>
          </a:xfrm>
          <a:prstGeom prst="rect">
            <a:avLst/>
          </a:prstGeom>
          <a:noFill/>
        </p:spPr>
        <p:txBody>
          <a:bodyPr wrap="none" rtlCol="0">
            <a:spAutoFit/>
          </a:bodyPr>
          <a:lstStyle/>
          <a:p>
            <a:pPr algn="ctr" defTabSz="457200" fontAlgn="base">
              <a:spcBef>
                <a:spcPct val="0"/>
              </a:spcBef>
              <a:spcAft>
                <a:spcPct val="0"/>
              </a:spcAft>
            </a:pPr>
            <a:r>
              <a:rPr lang="en-US" sz="2400" dirty="0">
                <a:solidFill>
                  <a:prstClr val="black"/>
                </a:solidFill>
                <a:ea typeface="ＭＳ Ｐゴシック" charset="0"/>
                <a:cs typeface="Arial" charset="0"/>
              </a:rPr>
              <a:t>~800,000 m</a:t>
            </a:r>
            <a:r>
              <a:rPr lang="en-US" sz="2400" baseline="30000" dirty="0">
                <a:solidFill>
                  <a:prstClr val="black"/>
                </a:solidFill>
                <a:ea typeface="ＭＳ Ｐゴシック" charset="0"/>
                <a:cs typeface="Arial" charset="0"/>
              </a:rPr>
              <a:t>3 </a:t>
            </a:r>
            <a:r>
              <a:rPr lang="en-US" sz="2400" dirty="0">
                <a:solidFill>
                  <a:prstClr val="black"/>
                </a:solidFill>
                <a:ea typeface="ＭＳ Ｐゴシック" charset="0"/>
                <a:cs typeface="Arial" charset="0"/>
              </a:rPr>
              <a:t>~ 4 IKEA</a:t>
            </a:r>
          </a:p>
        </p:txBody>
      </p:sp>
      <p:sp>
        <p:nvSpPr>
          <p:cNvPr id="21" name="TextBox 20"/>
          <p:cNvSpPr txBox="1"/>
          <p:nvPr/>
        </p:nvSpPr>
        <p:spPr>
          <a:xfrm>
            <a:off x="8098426" y="3245013"/>
            <a:ext cx="1505089" cy="461665"/>
          </a:xfrm>
          <a:prstGeom prst="rect">
            <a:avLst/>
          </a:prstGeom>
          <a:noFill/>
        </p:spPr>
        <p:txBody>
          <a:bodyPr wrap="none" rtlCol="0">
            <a:spAutoFit/>
          </a:bodyPr>
          <a:lstStyle/>
          <a:p>
            <a:pPr algn="ctr" defTabSz="457200" fontAlgn="base">
              <a:spcBef>
                <a:spcPct val="0"/>
              </a:spcBef>
              <a:spcAft>
                <a:spcPct val="0"/>
              </a:spcAft>
            </a:pPr>
            <a:r>
              <a:rPr lang="en-US" sz="2400" dirty="0">
                <a:solidFill>
                  <a:prstClr val="black"/>
                </a:solidFill>
                <a:ea typeface="ＭＳ Ｐゴシック" charset="0"/>
                <a:cs typeface="Arial" charset="0"/>
              </a:rPr>
              <a:t>~1000 m</a:t>
            </a:r>
            <a:r>
              <a:rPr lang="en-US" sz="2400" baseline="30000" dirty="0">
                <a:solidFill>
                  <a:prstClr val="black"/>
                </a:solidFill>
                <a:ea typeface="ＭＳ Ｐゴシック" charset="0"/>
                <a:cs typeface="Arial" charset="0"/>
              </a:rPr>
              <a:t>3</a:t>
            </a:r>
          </a:p>
        </p:txBody>
      </p:sp>
      <p:sp>
        <p:nvSpPr>
          <p:cNvPr id="22" name="TextBox 21"/>
          <p:cNvSpPr txBox="1"/>
          <p:nvPr/>
        </p:nvSpPr>
        <p:spPr>
          <a:xfrm>
            <a:off x="1772709" y="2194699"/>
            <a:ext cx="2631600" cy="461665"/>
          </a:xfrm>
          <a:prstGeom prst="rect">
            <a:avLst/>
          </a:prstGeom>
          <a:noFill/>
        </p:spPr>
        <p:txBody>
          <a:bodyPr wrap="none" rtlCol="0">
            <a:spAutoFit/>
          </a:bodyPr>
          <a:lstStyle/>
          <a:p>
            <a:pPr defTabSz="457200" fontAlgn="base">
              <a:spcBef>
                <a:spcPct val="0"/>
              </a:spcBef>
              <a:spcAft>
                <a:spcPct val="0"/>
              </a:spcAft>
            </a:pPr>
            <a:r>
              <a:rPr lang="en-US" sz="2400" dirty="0">
                <a:solidFill>
                  <a:prstClr val="black"/>
                </a:solidFill>
                <a:ea typeface="ＭＳ Ｐゴシック" charset="0"/>
                <a:cs typeface="Arial" charset="0"/>
              </a:rPr>
              <a:t>~1 m</a:t>
            </a:r>
            <a:r>
              <a:rPr lang="en-US" sz="2400" baseline="30000" dirty="0">
                <a:solidFill>
                  <a:prstClr val="black"/>
                </a:solidFill>
                <a:ea typeface="ＭＳ Ｐゴシック" charset="0"/>
                <a:cs typeface="Arial" charset="0"/>
              </a:rPr>
              <a:t>3</a:t>
            </a:r>
            <a:r>
              <a:rPr lang="en-US" sz="2400" dirty="0">
                <a:solidFill>
                  <a:prstClr val="black"/>
                </a:solidFill>
                <a:ea typeface="ＭＳ Ｐゴシック" charset="0"/>
                <a:cs typeface="Arial" charset="0"/>
              </a:rPr>
              <a:t> ~ 5 </a:t>
            </a:r>
            <a:r>
              <a:rPr lang="en-US" sz="2400" dirty="0" err="1">
                <a:solidFill>
                  <a:prstClr val="black"/>
                </a:solidFill>
                <a:latin typeface="Symbol" charset="2"/>
                <a:ea typeface="ＭＳ Ｐゴシック" charset="0"/>
                <a:cs typeface="Symbol" charset="2"/>
              </a:rPr>
              <a:t>m</a:t>
            </a:r>
            <a:r>
              <a:rPr lang="en-US" sz="2400" dirty="0" err="1">
                <a:solidFill>
                  <a:prstClr val="black"/>
                </a:solidFill>
                <a:ea typeface="ＭＳ Ｐゴシック" charset="0"/>
                <a:cs typeface="Arial" charset="0"/>
              </a:rPr>
              <a:t>IKEAs</a:t>
            </a:r>
            <a:endParaRPr lang="en-US" sz="2400" baseline="30000" dirty="0">
              <a:solidFill>
                <a:prstClr val="black"/>
              </a:solidFill>
              <a:ea typeface="ＭＳ Ｐゴシック" charset="0"/>
              <a:cs typeface="Arial" charset="0"/>
            </a:endParaRPr>
          </a:p>
        </p:txBody>
      </p:sp>
      <p:sp>
        <p:nvSpPr>
          <p:cNvPr id="23" name="TextBox 22"/>
          <p:cNvSpPr txBox="1"/>
          <p:nvPr/>
        </p:nvSpPr>
        <p:spPr>
          <a:xfrm>
            <a:off x="7353346" y="3654623"/>
            <a:ext cx="3724284" cy="307777"/>
          </a:xfrm>
          <a:prstGeom prst="rect">
            <a:avLst/>
          </a:prstGeom>
          <a:noFill/>
        </p:spPr>
        <p:txBody>
          <a:bodyPr wrap="none" rtlCol="0">
            <a:spAutoFit/>
          </a:bodyPr>
          <a:lstStyle/>
          <a:p>
            <a:pPr defTabSz="457200" fontAlgn="base">
              <a:spcBef>
                <a:spcPct val="0"/>
              </a:spcBef>
              <a:spcAft>
                <a:spcPct val="0"/>
              </a:spcAft>
            </a:pPr>
            <a:r>
              <a:rPr lang="en-US" sz="1400" dirty="0" err="1">
                <a:solidFill>
                  <a:prstClr val="black"/>
                </a:solidFill>
                <a:ea typeface="ＭＳ Ｐゴシック" charset="0"/>
                <a:cs typeface="Arial" charset="0"/>
              </a:rPr>
              <a:t>Gligorov</a:t>
            </a:r>
            <a:r>
              <a:rPr lang="en-US" sz="1400" dirty="0">
                <a:solidFill>
                  <a:prstClr val="black"/>
                </a:solidFill>
                <a:ea typeface="ＭＳ Ｐゴシック" charset="0"/>
                <a:cs typeface="Arial" charset="0"/>
              </a:rPr>
              <a:t>, </a:t>
            </a:r>
            <a:r>
              <a:rPr lang="en-US" sz="1400" dirty="0" err="1">
                <a:solidFill>
                  <a:prstClr val="black"/>
                </a:solidFill>
                <a:ea typeface="ＭＳ Ｐゴシック" charset="0"/>
                <a:cs typeface="Arial" charset="0"/>
              </a:rPr>
              <a:t>Knapen</a:t>
            </a:r>
            <a:r>
              <a:rPr lang="en-US" sz="1400" dirty="0">
                <a:solidFill>
                  <a:prstClr val="black"/>
                </a:solidFill>
                <a:ea typeface="ＭＳ Ｐゴシック" charset="0"/>
                <a:cs typeface="Arial" charset="0"/>
              </a:rPr>
              <a:t>, </a:t>
            </a:r>
            <a:r>
              <a:rPr lang="en-US" sz="1400" dirty="0" err="1">
                <a:solidFill>
                  <a:prstClr val="black"/>
                </a:solidFill>
                <a:ea typeface="ＭＳ Ｐゴシック" charset="0"/>
                <a:cs typeface="Arial" charset="0"/>
              </a:rPr>
              <a:t>Papucci</a:t>
            </a:r>
            <a:r>
              <a:rPr lang="en-US" sz="1400" dirty="0">
                <a:solidFill>
                  <a:prstClr val="black"/>
                </a:solidFill>
                <a:ea typeface="ＭＳ Ｐゴシック" charset="0"/>
                <a:cs typeface="Arial" charset="0"/>
              </a:rPr>
              <a:t>, Robinson (2017)</a:t>
            </a:r>
          </a:p>
        </p:txBody>
      </p:sp>
      <p:sp>
        <p:nvSpPr>
          <p:cNvPr id="24" name="TextBox 23"/>
          <p:cNvSpPr txBox="1"/>
          <p:nvPr/>
        </p:nvSpPr>
        <p:spPr>
          <a:xfrm>
            <a:off x="2171795" y="6162932"/>
            <a:ext cx="2400204" cy="307777"/>
          </a:xfrm>
          <a:prstGeom prst="rect">
            <a:avLst/>
          </a:prstGeom>
          <a:noFill/>
        </p:spPr>
        <p:txBody>
          <a:bodyPr wrap="none" rtlCol="0">
            <a:spAutoFit/>
          </a:bodyPr>
          <a:lstStyle/>
          <a:p>
            <a:pPr defTabSz="457200" fontAlgn="base">
              <a:spcBef>
                <a:spcPct val="0"/>
              </a:spcBef>
              <a:spcAft>
                <a:spcPct val="0"/>
              </a:spcAft>
            </a:pPr>
            <a:r>
              <a:rPr lang="en-US" sz="1400" dirty="0">
                <a:solidFill>
                  <a:prstClr val="black"/>
                </a:solidFill>
                <a:ea typeface="ＭＳ Ｐゴシック" charset="0"/>
                <a:cs typeface="Arial" charset="0"/>
              </a:rPr>
              <a:t>Chou, Curtin, </a:t>
            </a:r>
            <a:r>
              <a:rPr lang="en-US" sz="1400" dirty="0" err="1">
                <a:solidFill>
                  <a:prstClr val="black"/>
                </a:solidFill>
                <a:ea typeface="ＭＳ Ｐゴシック" charset="0"/>
                <a:cs typeface="Arial" charset="0"/>
              </a:rPr>
              <a:t>Lubatti</a:t>
            </a:r>
            <a:r>
              <a:rPr lang="en-US" sz="1400" dirty="0">
                <a:solidFill>
                  <a:prstClr val="black"/>
                </a:solidFill>
                <a:ea typeface="ＭＳ Ｐゴシック" charset="0"/>
                <a:cs typeface="Arial" charset="0"/>
              </a:rPr>
              <a:t> (2016)</a:t>
            </a:r>
          </a:p>
        </p:txBody>
      </p:sp>
      <p:sp>
        <p:nvSpPr>
          <p:cNvPr id="25" name="TextBox 24"/>
          <p:cNvSpPr txBox="1"/>
          <p:nvPr/>
        </p:nvSpPr>
        <p:spPr>
          <a:xfrm>
            <a:off x="1532467" y="2651898"/>
            <a:ext cx="3288242" cy="584776"/>
          </a:xfrm>
          <a:prstGeom prst="rect">
            <a:avLst/>
          </a:prstGeom>
          <a:noFill/>
        </p:spPr>
        <p:txBody>
          <a:bodyPr wrap="none" rtlCol="0">
            <a:spAutoFit/>
          </a:bodyPr>
          <a:lstStyle/>
          <a:p>
            <a:pPr defTabSz="457200" fontAlgn="base">
              <a:spcBef>
                <a:spcPct val="0"/>
              </a:spcBef>
              <a:spcAft>
                <a:spcPct val="0"/>
              </a:spcAft>
            </a:pPr>
            <a:r>
              <a:rPr lang="en-US" sz="1400" dirty="0" err="1">
                <a:solidFill>
                  <a:prstClr val="black"/>
                </a:solidFill>
                <a:ea typeface="ＭＳ Ｐゴシック" charset="0"/>
                <a:cs typeface="Arial" charset="0"/>
                <a:sym typeface="Wingdings"/>
              </a:rPr>
              <a:t>Feng</a:t>
            </a:r>
            <a:r>
              <a:rPr lang="en-US" sz="1400" dirty="0">
                <a:solidFill>
                  <a:prstClr val="black"/>
                </a:solidFill>
                <a:ea typeface="ＭＳ Ｐゴシック" charset="0"/>
                <a:cs typeface="Arial" charset="0"/>
                <a:sym typeface="Wingdings"/>
              </a:rPr>
              <a:t>, </a:t>
            </a:r>
            <a:r>
              <a:rPr lang="en-US" sz="1400" dirty="0" err="1">
                <a:solidFill>
                  <a:prstClr val="black"/>
                </a:solidFill>
                <a:ea typeface="ＭＳ Ｐゴシック" charset="0"/>
                <a:cs typeface="Arial" charset="0"/>
                <a:sym typeface="Wingdings"/>
              </a:rPr>
              <a:t>Galon</a:t>
            </a:r>
            <a:r>
              <a:rPr lang="en-US" sz="1400" dirty="0">
                <a:solidFill>
                  <a:prstClr val="black"/>
                </a:solidFill>
                <a:ea typeface="ＭＳ Ｐゴシック" charset="0"/>
                <a:cs typeface="Arial" charset="0"/>
                <a:sym typeface="Wingdings"/>
              </a:rPr>
              <a:t>, Kling, </a:t>
            </a:r>
            <a:r>
              <a:rPr lang="en-US" sz="1400" dirty="0" err="1">
                <a:solidFill>
                  <a:prstClr val="black"/>
                </a:solidFill>
                <a:ea typeface="ＭＳ Ｐゴシック" charset="0"/>
                <a:cs typeface="Arial" charset="0"/>
                <a:sym typeface="Wingdings"/>
              </a:rPr>
              <a:t>Trojanowski</a:t>
            </a:r>
            <a:r>
              <a:rPr lang="en-US" sz="1400" dirty="0">
                <a:solidFill>
                  <a:prstClr val="black"/>
                </a:solidFill>
                <a:ea typeface="ＭＳ Ｐゴシック" charset="0"/>
                <a:cs typeface="Arial" charset="0"/>
                <a:sym typeface="Wingdings"/>
              </a:rPr>
              <a:t> (2017)</a:t>
            </a:r>
          </a:p>
          <a:p>
            <a:pPr defTabSz="457200" fontAlgn="base">
              <a:spcBef>
                <a:spcPct val="0"/>
              </a:spcBef>
              <a:spcAft>
                <a:spcPct val="0"/>
              </a:spcAft>
            </a:pPr>
            <a:endParaRPr lang="en-US" dirty="0">
              <a:solidFill>
                <a:prstClr val="black"/>
              </a:solidFill>
              <a:ea typeface="ＭＳ Ｐゴシック" charset="0"/>
              <a:cs typeface="Arial" charset="0"/>
            </a:endParaRPr>
          </a:p>
        </p:txBody>
      </p:sp>
      <p:pic>
        <p:nvPicPr>
          <p:cNvPr id="11" name="Picture 10">
            <a:extLst>
              <a:ext uri="{FF2B5EF4-FFF2-40B4-BE49-F238E27FC236}">
                <a16:creationId xmlns:a16="http://schemas.microsoft.com/office/drawing/2014/main" id="{1071944A-1062-0A46-8510-96509BFD93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5725" y="4154769"/>
            <a:ext cx="2173288" cy="1905143"/>
          </a:xfrm>
          <a:prstGeom prst="rect">
            <a:avLst/>
          </a:prstGeom>
        </p:spPr>
      </p:pic>
      <p:sp>
        <p:nvSpPr>
          <p:cNvPr id="26" name="TextBox 25">
            <a:extLst>
              <a:ext uri="{FF2B5EF4-FFF2-40B4-BE49-F238E27FC236}">
                <a16:creationId xmlns:a16="http://schemas.microsoft.com/office/drawing/2014/main" id="{C9FD7C20-476C-9C48-B562-324537A65CC7}"/>
              </a:ext>
            </a:extLst>
          </p:cNvPr>
          <p:cNvSpPr txBox="1"/>
          <p:nvPr/>
        </p:nvSpPr>
        <p:spPr>
          <a:xfrm>
            <a:off x="7018986" y="4183780"/>
            <a:ext cx="1066799" cy="369332"/>
          </a:xfrm>
          <a:prstGeom prst="rect">
            <a:avLst/>
          </a:prstGeom>
          <a:noFill/>
          <a:ln w="28575" cmpd="sng">
            <a:solidFill>
              <a:srgbClr val="FF0000"/>
            </a:solidFill>
          </a:ln>
        </p:spPr>
        <p:txBody>
          <a:bodyPr wrap="square" rtlCol="0">
            <a:spAutoFit/>
          </a:bodyPr>
          <a:lstStyle/>
          <a:p>
            <a:pPr algn="ctr" defTabSz="457200" fontAlgn="base">
              <a:spcBef>
                <a:spcPct val="0"/>
              </a:spcBef>
              <a:spcAft>
                <a:spcPct val="0"/>
              </a:spcAft>
            </a:pPr>
            <a:r>
              <a:rPr lang="en-US" dirty="0" err="1">
                <a:solidFill>
                  <a:srgbClr val="FF0000"/>
                </a:solidFill>
                <a:ea typeface="ＭＳ Ｐゴシック" charset="0"/>
                <a:cs typeface="Arial" charset="0"/>
              </a:rPr>
              <a:t>milliQan</a:t>
            </a:r>
            <a:endParaRPr lang="en-US" dirty="0">
              <a:solidFill>
                <a:srgbClr val="FF0000"/>
              </a:solidFill>
              <a:ea typeface="ＭＳ Ｐゴシック" charset="0"/>
              <a:cs typeface="Arial" charset="0"/>
            </a:endParaRPr>
          </a:p>
        </p:txBody>
      </p:sp>
      <p:sp>
        <p:nvSpPr>
          <p:cNvPr id="27" name="TextBox 26">
            <a:extLst>
              <a:ext uri="{FF2B5EF4-FFF2-40B4-BE49-F238E27FC236}">
                <a16:creationId xmlns:a16="http://schemas.microsoft.com/office/drawing/2014/main" id="{B7E6B444-2896-C94E-A01B-E89CE50148A8}"/>
              </a:ext>
            </a:extLst>
          </p:cNvPr>
          <p:cNvSpPr txBox="1"/>
          <p:nvPr/>
        </p:nvSpPr>
        <p:spPr>
          <a:xfrm>
            <a:off x="8098426" y="6167735"/>
            <a:ext cx="2444772" cy="461665"/>
          </a:xfrm>
          <a:prstGeom prst="rect">
            <a:avLst/>
          </a:prstGeom>
          <a:noFill/>
        </p:spPr>
        <p:txBody>
          <a:bodyPr wrap="none" rtlCol="0">
            <a:spAutoFit/>
          </a:bodyPr>
          <a:lstStyle/>
          <a:p>
            <a:pPr defTabSz="457200" fontAlgn="base">
              <a:spcBef>
                <a:spcPct val="0"/>
              </a:spcBef>
              <a:spcAft>
                <a:spcPct val="0"/>
              </a:spcAft>
            </a:pPr>
            <a:r>
              <a:rPr lang="en-US" sz="2400" dirty="0">
                <a:solidFill>
                  <a:prstClr val="black"/>
                </a:solidFill>
                <a:ea typeface="ＭＳ Ｐゴシック" charset="0"/>
                <a:cs typeface="Arial" charset="0"/>
              </a:rPr>
              <a:t>~9 m</a:t>
            </a:r>
            <a:r>
              <a:rPr lang="en-US" sz="2400" baseline="30000" dirty="0">
                <a:solidFill>
                  <a:prstClr val="black"/>
                </a:solidFill>
                <a:ea typeface="ＭＳ Ｐゴシック" charset="0"/>
                <a:cs typeface="Arial" charset="0"/>
              </a:rPr>
              <a:t>3</a:t>
            </a:r>
            <a:r>
              <a:rPr lang="en-US" sz="2400" dirty="0">
                <a:solidFill>
                  <a:prstClr val="black"/>
                </a:solidFill>
                <a:ea typeface="ＭＳ Ｐゴシック" charset="0"/>
                <a:cs typeface="Arial" charset="0"/>
              </a:rPr>
              <a:t> ~ 35 </a:t>
            </a:r>
            <a:r>
              <a:rPr lang="en-US" sz="2400" dirty="0" err="1">
                <a:solidFill>
                  <a:prstClr val="black"/>
                </a:solidFill>
                <a:latin typeface="Symbol" charset="2"/>
                <a:ea typeface="ＭＳ Ｐゴシック" charset="0"/>
                <a:cs typeface="Symbol" charset="2"/>
              </a:rPr>
              <a:t>m</a:t>
            </a:r>
            <a:r>
              <a:rPr lang="en-US" sz="2400" dirty="0" err="1">
                <a:solidFill>
                  <a:prstClr val="black"/>
                </a:solidFill>
                <a:ea typeface="ＭＳ Ｐゴシック" charset="0"/>
                <a:cs typeface="Arial" charset="0"/>
              </a:rPr>
              <a:t>IKEAs</a:t>
            </a:r>
            <a:endParaRPr lang="en-US" sz="2400" baseline="30000" dirty="0">
              <a:solidFill>
                <a:prstClr val="black"/>
              </a:solidFill>
              <a:ea typeface="ＭＳ Ｐゴシック" charset="0"/>
              <a:cs typeface="Arial" charset="0"/>
            </a:endParaRPr>
          </a:p>
        </p:txBody>
      </p:sp>
      <p:sp>
        <p:nvSpPr>
          <p:cNvPr id="12" name="Title 11">
            <a:extLst>
              <a:ext uri="{FF2B5EF4-FFF2-40B4-BE49-F238E27FC236}">
                <a16:creationId xmlns:a16="http://schemas.microsoft.com/office/drawing/2014/main" id="{A188BFF5-6B3F-8E40-8630-F189E277EA37}"/>
              </a:ext>
            </a:extLst>
          </p:cNvPr>
          <p:cNvSpPr>
            <a:spLocks noGrp="1"/>
          </p:cNvSpPr>
          <p:nvPr>
            <p:ph type="title"/>
          </p:nvPr>
        </p:nvSpPr>
        <p:spPr/>
        <p:txBody>
          <a:bodyPr/>
          <a:lstStyle/>
          <a:p>
            <a:r>
              <a:rPr lang="en-GB" dirty="0"/>
              <a:t>Long Lived Particles at the LHC</a:t>
            </a:r>
          </a:p>
        </p:txBody>
      </p:sp>
    </p:spTree>
    <p:extLst>
      <p:ext uri="{BB962C8B-B14F-4D97-AF65-F5344CB8AC3E}">
        <p14:creationId xmlns:p14="http://schemas.microsoft.com/office/powerpoint/2010/main" val="330637759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BB5B12-FA86-7744-9D73-E1E212749CB8}"/>
              </a:ext>
            </a:extLst>
          </p:cNvPr>
          <p:cNvSpPr>
            <a:spLocks noGrp="1"/>
          </p:cNvSpPr>
          <p:nvPr>
            <p:ph type="title"/>
          </p:nvPr>
        </p:nvSpPr>
        <p:spPr/>
        <p:txBody>
          <a:bodyPr/>
          <a:lstStyle/>
          <a:p>
            <a:r>
              <a:rPr lang="en-GB" dirty="0"/>
              <a:t>FASER</a:t>
            </a:r>
          </a:p>
        </p:txBody>
      </p:sp>
      <p:sp>
        <p:nvSpPr>
          <p:cNvPr id="3" name="Slide Number Placeholder 2">
            <a:extLst>
              <a:ext uri="{FF2B5EF4-FFF2-40B4-BE49-F238E27FC236}">
                <a16:creationId xmlns:a16="http://schemas.microsoft.com/office/drawing/2014/main" id="{62661CEA-7047-104D-8463-1472D2832677}"/>
              </a:ext>
            </a:extLst>
          </p:cNvPr>
          <p:cNvSpPr>
            <a:spLocks noGrp="1"/>
          </p:cNvSpPr>
          <p:nvPr>
            <p:ph type="sldNum" sz="quarter" idx="12"/>
          </p:nvPr>
        </p:nvSpPr>
        <p:spPr/>
        <p:txBody>
          <a:bodyPr/>
          <a:lstStyle/>
          <a:p>
            <a:fld id="{1787A23F-BAF2-40F7-981E-A4E481A32A38}" type="slidenum">
              <a:rPr lang="en-US" smtClean="0"/>
              <a:t>26</a:t>
            </a:fld>
            <a:endParaRPr lang="en-US" dirty="0"/>
          </a:p>
        </p:txBody>
      </p:sp>
      <p:pic>
        <p:nvPicPr>
          <p:cNvPr id="8198" name="Picture 6" descr="Image result for faser lhc">
            <a:extLst>
              <a:ext uri="{FF2B5EF4-FFF2-40B4-BE49-F238E27FC236}">
                <a16:creationId xmlns:a16="http://schemas.microsoft.com/office/drawing/2014/main" id="{9357D6D8-6F49-2A4E-869E-9107579972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30159" y="1661159"/>
            <a:ext cx="4593507" cy="30750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99F44E0-11C0-6D46-BAB7-C43B6C32C2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 y="1676400"/>
            <a:ext cx="7604760" cy="3059815"/>
          </a:xfrm>
          <a:prstGeom prst="rect">
            <a:avLst/>
          </a:prstGeom>
        </p:spPr>
      </p:pic>
      <p:sp>
        <p:nvSpPr>
          <p:cNvPr id="12" name="TextBox 11">
            <a:extLst>
              <a:ext uri="{FF2B5EF4-FFF2-40B4-BE49-F238E27FC236}">
                <a16:creationId xmlns:a16="http://schemas.microsoft.com/office/drawing/2014/main" id="{BB2C6EC1-2660-A641-883A-168E44ADD9B9}"/>
              </a:ext>
            </a:extLst>
          </p:cNvPr>
          <p:cNvSpPr txBox="1"/>
          <p:nvPr/>
        </p:nvSpPr>
        <p:spPr>
          <a:xfrm>
            <a:off x="3276600" y="1020762"/>
            <a:ext cx="6210300" cy="461665"/>
          </a:xfrm>
          <a:prstGeom prst="rect">
            <a:avLst/>
          </a:prstGeom>
          <a:noFill/>
        </p:spPr>
        <p:txBody>
          <a:bodyPr wrap="square" rtlCol="0">
            <a:spAutoFit/>
          </a:bodyPr>
          <a:lstStyle/>
          <a:p>
            <a:r>
              <a:rPr lang="en-GB" sz="2400" dirty="0"/>
              <a:t>Preparation for installation in 2020 ongoing</a:t>
            </a:r>
          </a:p>
        </p:txBody>
      </p:sp>
      <p:sp>
        <p:nvSpPr>
          <p:cNvPr id="15" name="TextBox 14">
            <a:extLst>
              <a:ext uri="{FF2B5EF4-FFF2-40B4-BE49-F238E27FC236}">
                <a16:creationId xmlns:a16="http://schemas.microsoft.com/office/drawing/2014/main" id="{FF5FD05F-C116-EA43-B1F4-76B8BA511A12}"/>
              </a:ext>
            </a:extLst>
          </p:cNvPr>
          <p:cNvSpPr txBox="1"/>
          <p:nvPr/>
        </p:nvSpPr>
        <p:spPr>
          <a:xfrm>
            <a:off x="1066800" y="5446222"/>
            <a:ext cx="97536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FASER: sensitive to decays in a cylindrical region of radius R = 10 cm and length L = 1.5 m</a:t>
            </a:r>
          </a:p>
          <a:p>
            <a:pPr marL="285750" indent="-285750">
              <a:buFont typeface="Arial" panose="020B0604020202020204" pitchFamily="34" charset="0"/>
              <a:buChar char="•"/>
            </a:pPr>
            <a:r>
              <a:rPr lang="en-US" dirty="0"/>
              <a:t>FASER2: R =  1 m and L = 5 m for construction in Long Shutdown 3 </a:t>
            </a:r>
          </a:p>
        </p:txBody>
      </p:sp>
      <p:pic>
        <p:nvPicPr>
          <p:cNvPr id="16" name="Picture 15">
            <a:extLst>
              <a:ext uri="{FF2B5EF4-FFF2-40B4-BE49-F238E27FC236}">
                <a16:creationId xmlns:a16="http://schemas.microsoft.com/office/drawing/2014/main" id="{14059508-1B8C-5044-8370-16496A57D7C3}"/>
              </a:ext>
            </a:extLst>
          </p:cNvPr>
          <p:cNvPicPr>
            <a:picLocks noChangeAspect="1"/>
          </p:cNvPicPr>
          <p:nvPr/>
        </p:nvPicPr>
        <p:blipFill>
          <a:blip r:embed="rId4"/>
          <a:stretch>
            <a:fillRect/>
          </a:stretch>
        </p:blipFill>
        <p:spPr>
          <a:xfrm>
            <a:off x="306070" y="4873138"/>
            <a:ext cx="7023100" cy="342900"/>
          </a:xfrm>
          <a:prstGeom prst="rect">
            <a:avLst/>
          </a:prstGeom>
        </p:spPr>
      </p:pic>
      <p:sp>
        <p:nvSpPr>
          <p:cNvPr id="17" name="TextBox 16">
            <a:extLst>
              <a:ext uri="{FF2B5EF4-FFF2-40B4-BE49-F238E27FC236}">
                <a16:creationId xmlns:a16="http://schemas.microsoft.com/office/drawing/2014/main" id="{DD4BA141-AE5A-7149-B64D-9CBF2B81948B}"/>
              </a:ext>
            </a:extLst>
          </p:cNvPr>
          <p:cNvSpPr txBox="1"/>
          <p:nvPr/>
        </p:nvSpPr>
        <p:spPr>
          <a:xfrm>
            <a:off x="8108568" y="6338561"/>
            <a:ext cx="3636688" cy="369332"/>
          </a:xfrm>
          <a:prstGeom prst="rect">
            <a:avLst/>
          </a:prstGeom>
          <a:noFill/>
        </p:spPr>
        <p:txBody>
          <a:bodyPr wrap="square" rtlCol="0">
            <a:spAutoFit/>
          </a:bodyPr>
          <a:lstStyle/>
          <a:p>
            <a:r>
              <a:rPr lang="en-GB" i="1" dirty="0">
                <a:solidFill>
                  <a:srgbClr val="0432FF"/>
                </a:solidFill>
              </a:rPr>
              <a:t>See Clare’s talk for sensitivity reach</a:t>
            </a:r>
          </a:p>
        </p:txBody>
      </p:sp>
    </p:spTree>
    <p:extLst>
      <p:ext uri="{BB962C8B-B14F-4D97-AF65-F5344CB8AC3E}">
        <p14:creationId xmlns:p14="http://schemas.microsoft.com/office/powerpoint/2010/main" val="111896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A0D382-26AF-4D48-BA0D-0A5B736E7F13}"/>
              </a:ext>
            </a:extLst>
          </p:cNvPr>
          <p:cNvSpPr>
            <a:spLocks noGrp="1"/>
          </p:cNvSpPr>
          <p:nvPr>
            <p:ph type="title"/>
          </p:nvPr>
        </p:nvSpPr>
        <p:spPr>
          <a:xfrm>
            <a:off x="35560" y="103553"/>
            <a:ext cx="3276600" cy="868362"/>
          </a:xfrm>
        </p:spPr>
        <p:txBody>
          <a:bodyPr/>
          <a:lstStyle/>
          <a:p>
            <a:r>
              <a:rPr lang="en-US" dirty="0"/>
              <a:t>Technology</a:t>
            </a:r>
          </a:p>
        </p:txBody>
      </p:sp>
      <p:graphicFrame>
        <p:nvGraphicFramePr>
          <p:cNvPr id="5" name="Table 4">
            <a:extLst>
              <a:ext uri="{FF2B5EF4-FFF2-40B4-BE49-F238E27FC236}">
                <a16:creationId xmlns:a16="http://schemas.microsoft.com/office/drawing/2014/main" id="{42732EC2-6D6D-4B46-A3A8-513C15D1546B}"/>
              </a:ext>
            </a:extLst>
          </p:cNvPr>
          <p:cNvGraphicFramePr>
            <a:graphicFrameLocks noGrp="1"/>
          </p:cNvGraphicFramePr>
          <p:nvPr>
            <p:extLst>
              <p:ext uri="{D42A27DB-BD31-4B8C-83A1-F6EECF244321}">
                <p14:modId xmlns:p14="http://schemas.microsoft.com/office/powerpoint/2010/main" val="2087686749"/>
              </p:ext>
            </p:extLst>
          </p:nvPr>
        </p:nvGraphicFramePr>
        <p:xfrm>
          <a:off x="152400" y="3303534"/>
          <a:ext cx="11582400" cy="323596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3150088348"/>
                    </a:ext>
                  </a:extLst>
                </a:gridCol>
                <a:gridCol w="1371600">
                  <a:extLst>
                    <a:ext uri="{9D8B030D-6E8A-4147-A177-3AD203B41FA5}">
                      <a16:colId xmlns:a16="http://schemas.microsoft.com/office/drawing/2014/main" val="1570521284"/>
                    </a:ext>
                  </a:extLst>
                </a:gridCol>
                <a:gridCol w="5791200">
                  <a:extLst>
                    <a:ext uri="{9D8B030D-6E8A-4147-A177-3AD203B41FA5}">
                      <a16:colId xmlns:a16="http://schemas.microsoft.com/office/drawing/2014/main" val="1904801161"/>
                    </a:ext>
                  </a:extLst>
                </a:gridCol>
                <a:gridCol w="1905000">
                  <a:extLst>
                    <a:ext uri="{9D8B030D-6E8A-4147-A177-3AD203B41FA5}">
                      <a16:colId xmlns:a16="http://schemas.microsoft.com/office/drawing/2014/main" val="4219588871"/>
                    </a:ext>
                  </a:extLst>
                </a:gridCol>
                <a:gridCol w="838200">
                  <a:extLst>
                    <a:ext uri="{9D8B030D-6E8A-4147-A177-3AD203B41FA5}">
                      <a16:colId xmlns:a16="http://schemas.microsoft.com/office/drawing/2014/main" val="112345129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effectLst/>
                          <a:latin typeface="+mn-lt"/>
                          <a:ea typeface="+mn-ea"/>
                          <a:cs typeface="+mn-cs"/>
                        </a:rPr>
                        <a:t>Initiative</a:t>
                      </a:r>
                    </a:p>
                  </a:txBody>
                  <a:tcPr/>
                </a:tc>
                <a:tc>
                  <a:txBody>
                    <a:bodyPr/>
                    <a:lstStyle/>
                    <a:p>
                      <a:r>
                        <a:rPr lang="en-US" sz="1800" kern="1200" dirty="0">
                          <a:solidFill>
                            <a:schemeClr val="bg1"/>
                          </a:solidFill>
                          <a:effectLst/>
                          <a:latin typeface="+mn-lt"/>
                          <a:ea typeface="+mn-ea"/>
                          <a:cs typeface="+mn-cs"/>
                        </a:rPr>
                        <a:t>Physics</a:t>
                      </a:r>
                    </a:p>
                  </a:txBody>
                  <a:tcPr/>
                </a:tc>
                <a:tc>
                  <a:txBody>
                    <a:bodyPr/>
                    <a:lstStyle/>
                    <a:p>
                      <a:endParaRPr lang="en-US" sz="1800" kern="1200" dirty="0">
                        <a:solidFill>
                          <a:schemeClr val="dk1"/>
                        </a:solidFill>
                        <a:effectLst/>
                        <a:latin typeface="+mn-lt"/>
                        <a:ea typeface="+mn-ea"/>
                        <a:cs typeface="+mn-cs"/>
                      </a:endParaRPr>
                    </a:p>
                  </a:txBody>
                  <a:tcPr/>
                </a:tc>
                <a:tc>
                  <a:txBody>
                    <a:bodyPr/>
                    <a:lstStyle/>
                    <a:p>
                      <a:r>
                        <a:rPr lang="en-US" sz="1800" kern="1200" dirty="0">
                          <a:solidFill>
                            <a:schemeClr val="bg1"/>
                          </a:solidFill>
                          <a:effectLst/>
                          <a:latin typeface="+mn-lt"/>
                          <a:ea typeface="+mn-ea"/>
                          <a:cs typeface="+mn-cs"/>
                        </a:rPr>
                        <a:t>Technology</a:t>
                      </a:r>
                    </a:p>
                  </a:txBody>
                  <a:tcPr/>
                </a:tc>
                <a:tc>
                  <a:txBody>
                    <a:bodyPr/>
                    <a:lstStyle/>
                    <a:p>
                      <a:r>
                        <a:rPr lang="en-US" sz="1800" kern="1200" dirty="0">
                          <a:solidFill>
                            <a:schemeClr val="bg1"/>
                          </a:solidFill>
                          <a:effectLst/>
                          <a:latin typeface="+mn-lt"/>
                          <a:ea typeface="+mn-ea"/>
                          <a:cs typeface="+mn-cs"/>
                        </a:rPr>
                        <a:t>CERN?</a:t>
                      </a:r>
                    </a:p>
                  </a:txBody>
                  <a:tcPr/>
                </a:tc>
                <a:extLst>
                  <a:ext uri="{0D108BD9-81ED-4DB2-BD59-A6C34878D82A}">
                    <a16:rowId xmlns:a16="http://schemas.microsoft.com/office/drawing/2014/main" val="1479339574"/>
                  </a:ext>
                </a:extLst>
              </a:tr>
              <a:tr h="370840">
                <a:tc>
                  <a:txBody>
                    <a:bodyPr/>
                    <a:lstStyle/>
                    <a:p>
                      <a:r>
                        <a:rPr lang="en-US" dirty="0"/>
                        <a:t>VMB@CERN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VMB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Search for Vacuum Magnetic Birefringence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optics, </a:t>
                      </a:r>
                      <a:r>
                        <a:rPr lang="en-US" sz="1800" kern="1200" dirty="0">
                          <a:solidFill>
                            <a:srgbClr val="FF0000"/>
                          </a:solidFill>
                          <a:effectLst/>
                          <a:latin typeface="+mn-lt"/>
                          <a:ea typeface="+mn-ea"/>
                          <a:cs typeface="+mn-cs"/>
                        </a:rPr>
                        <a:t>magnets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Y</a:t>
                      </a:r>
                    </a:p>
                  </a:txBody>
                  <a:tcPr anchor="ctr"/>
                </a:tc>
                <a:extLst>
                  <a:ext uri="{0D108BD9-81ED-4DB2-BD59-A6C34878D82A}">
                    <a16:rowId xmlns:a16="http://schemas.microsoft.com/office/drawing/2014/main" val="3591927527"/>
                  </a:ext>
                </a:extLst>
              </a:tr>
              <a:tr h="370840">
                <a:tc>
                  <a:txBody>
                    <a:bodyPr/>
                    <a:lstStyle/>
                    <a:p>
                      <a:r>
                        <a:rPr lang="en-US" dirty="0"/>
                        <a:t>JURA</a:t>
                      </a:r>
                    </a:p>
                  </a:txBody>
                  <a:tcPr/>
                </a:tc>
                <a:tc>
                  <a:txBody>
                    <a:bodyPr/>
                    <a:lstStyle/>
                    <a:p>
                      <a:r>
                        <a:rPr lang="en-US" dirty="0"/>
                        <a:t>LSW/ALPS</a:t>
                      </a:r>
                    </a:p>
                  </a:txBody>
                  <a:tcPr/>
                </a:tc>
                <a:tc>
                  <a:txBody>
                    <a:bodyPr/>
                    <a:lstStyle/>
                    <a:p>
                      <a:r>
                        <a:rPr lang="en-US" dirty="0"/>
                        <a:t>Via optics, detector development at ALPS II + FCC magnets</a:t>
                      </a:r>
                    </a:p>
                  </a:txBody>
                  <a:tcPr/>
                </a:tc>
                <a:tc>
                  <a:txBody>
                    <a:bodyPr/>
                    <a:lstStyle/>
                    <a:p>
                      <a:r>
                        <a:rPr lang="en-US" dirty="0">
                          <a:solidFill>
                            <a:srgbClr val="FF0000"/>
                          </a:solidFill>
                        </a:rPr>
                        <a:t>magnets</a:t>
                      </a:r>
                    </a:p>
                  </a:txBody>
                  <a:tcPr/>
                </a:tc>
                <a:tc>
                  <a:txBody>
                    <a:bodyPr/>
                    <a:lstStyle/>
                    <a:p>
                      <a:pPr algn="ctr"/>
                      <a:r>
                        <a:rPr lang="en-US" dirty="0"/>
                        <a:t>Y</a:t>
                      </a:r>
                    </a:p>
                  </a:txBody>
                  <a:tcPr anchor="ctr"/>
                </a:tc>
                <a:extLst>
                  <a:ext uri="{0D108BD9-81ED-4DB2-BD59-A6C34878D82A}">
                    <a16:rowId xmlns:a16="http://schemas.microsoft.com/office/drawing/2014/main" val="1704078251"/>
                  </a:ext>
                </a:extLst>
              </a:tr>
              <a:tr h="370840">
                <a:tc>
                  <a:txBody>
                    <a:bodyPr/>
                    <a:lstStyle/>
                    <a:p>
                      <a:r>
                        <a:rPr lang="en-US" dirty="0"/>
                        <a:t>STAX</a:t>
                      </a:r>
                    </a:p>
                  </a:txBody>
                  <a:tcPr/>
                </a:tc>
                <a:tc>
                  <a:txBody>
                    <a:bodyPr/>
                    <a:lstStyle/>
                    <a:p>
                      <a:r>
                        <a:rPr lang="en-US" dirty="0"/>
                        <a:t>LSW/ALPS</a:t>
                      </a:r>
                    </a:p>
                  </a:txBody>
                  <a:tcPr/>
                </a:tc>
                <a:tc>
                  <a:txBody>
                    <a:bodyPr/>
                    <a:lstStyle/>
                    <a:p>
                      <a:r>
                        <a:rPr lang="en-US" dirty="0"/>
                        <a:t>Transition-edge-sensors (TES); high Q Fabry-Perot cavities</a:t>
                      </a:r>
                    </a:p>
                  </a:txBody>
                  <a:tcPr/>
                </a:tc>
                <a:tc>
                  <a:txBody>
                    <a:bodyPr/>
                    <a:lstStyle/>
                    <a:p>
                      <a:r>
                        <a:rPr lang="en-US" dirty="0">
                          <a:solidFill>
                            <a:srgbClr val="FF0000"/>
                          </a:solidFill>
                        </a:rPr>
                        <a:t>magnets</a:t>
                      </a:r>
                      <a:r>
                        <a:rPr lang="en-US" dirty="0"/>
                        <a:t>, </a:t>
                      </a:r>
                      <a:r>
                        <a:rPr lang="en-US" dirty="0" err="1"/>
                        <a:t>cryo</a:t>
                      </a:r>
                      <a:r>
                        <a:rPr lang="en-US" dirty="0"/>
                        <a:t>, RF</a:t>
                      </a:r>
                    </a:p>
                  </a:txBody>
                  <a:tcPr/>
                </a:tc>
                <a:tc>
                  <a:txBody>
                    <a:bodyPr/>
                    <a:lstStyle/>
                    <a:p>
                      <a:pPr algn="ctr"/>
                      <a:r>
                        <a:rPr lang="en-US" dirty="0"/>
                        <a:t>P</a:t>
                      </a:r>
                    </a:p>
                  </a:txBody>
                  <a:tcPr anchor="ctr"/>
                </a:tc>
                <a:extLst>
                  <a:ext uri="{0D108BD9-81ED-4DB2-BD59-A6C34878D82A}">
                    <a16:rowId xmlns:a16="http://schemas.microsoft.com/office/drawing/2014/main" val="3077808701"/>
                  </a:ext>
                </a:extLst>
              </a:tr>
              <a:tr h="370840">
                <a:tc>
                  <a:txBody>
                    <a:bodyPr/>
                    <a:lstStyle/>
                    <a:p>
                      <a:r>
                        <a:rPr lang="en-US" dirty="0" err="1"/>
                        <a:t>BabyIAXO</a:t>
                      </a:r>
                      <a:r>
                        <a:rPr lang="en-US" dirty="0"/>
                        <a:t>/IAXO</a:t>
                      </a:r>
                    </a:p>
                  </a:txBody>
                  <a:tcPr/>
                </a:tc>
                <a:tc>
                  <a:txBody>
                    <a:bodyPr/>
                    <a:lstStyle/>
                    <a:p>
                      <a:r>
                        <a:rPr lang="en-US" dirty="0"/>
                        <a:t>Axions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generation helioscope -  independent collaboration</a:t>
                      </a:r>
                    </a:p>
                  </a:txBody>
                  <a:tcPr/>
                </a:tc>
                <a:tc>
                  <a:txBody>
                    <a:bodyPr/>
                    <a:lstStyle/>
                    <a:p>
                      <a:r>
                        <a:rPr lang="en-US" dirty="0">
                          <a:solidFill>
                            <a:srgbClr val="FF0000"/>
                          </a:solidFill>
                        </a:rPr>
                        <a:t>magnets</a:t>
                      </a:r>
                    </a:p>
                  </a:txBody>
                  <a:tcPr/>
                </a:tc>
                <a:tc>
                  <a:txBody>
                    <a:bodyPr/>
                    <a:lstStyle/>
                    <a:p>
                      <a:pPr algn="ctr"/>
                      <a:r>
                        <a:rPr lang="en-US" dirty="0"/>
                        <a:t>N</a:t>
                      </a:r>
                    </a:p>
                  </a:txBody>
                  <a:tcPr anchor="ctr"/>
                </a:tc>
                <a:extLst>
                  <a:ext uri="{0D108BD9-81ED-4DB2-BD59-A6C34878D82A}">
                    <a16:rowId xmlns:a16="http://schemas.microsoft.com/office/drawing/2014/main" val="218597294"/>
                  </a:ext>
                </a:extLst>
              </a:tr>
              <a:tr h="370840">
                <a:tc>
                  <a:txBody>
                    <a:bodyPr/>
                    <a:lstStyle/>
                    <a:p>
                      <a:r>
                        <a:rPr lang="en-US" dirty="0" err="1"/>
                        <a:t>DarkSide</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WIMPs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Independent collaboration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vac</a:t>
                      </a:r>
                      <a:r>
                        <a:rPr lang="en-US" dirty="0"/>
                        <a:t>, </a:t>
                      </a:r>
                      <a:r>
                        <a:rPr lang="en-US" dirty="0" err="1"/>
                        <a:t>cryo</a:t>
                      </a:r>
                      <a:r>
                        <a:rPr lang="en-US" dirty="0"/>
                        <a:t>, SIPM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a:t>
                      </a:r>
                    </a:p>
                  </a:txBody>
                  <a:tcPr anchor="ctr"/>
                </a:tc>
                <a:extLst>
                  <a:ext uri="{0D108BD9-81ED-4DB2-BD59-A6C34878D82A}">
                    <a16:rowId xmlns:a16="http://schemas.microsoft.com/office/drawing/2014/main" val="2661014825"/>
                  </a:ext>
                </a:extLst>
              </a:tr>
              <a:tr h="370840">
                <a:tc>
                  <a:txBody>
                    <a:bodyPr/>
                    <a:lstStyle/>
                    <a:p>
                      <a:r>
                        <a:rPr lang="en-US" dirty="0"/>
                        <a:t>Carbon Nano Tubes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CNB, DM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Electron recoils in large arrays of // carbon nanotubes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 DM target for PTOLEMY</a:t>
                      </a:r>
                    </a:p>
                  </a:txBody>
                  <a:tcPr/>
                </a:tc>
                <a:tc>
                  <a:txBody>
                    <a:bodyPr/>
                    <a:lstStyle/>
                    <a:p>
                      <a:r>
                        <a:rPr lang="en-US" sz="1800" kern="1200" dirty="0">
                          <a:solidFill>
                            <a:schemeClr val="dk1"/>
                          </a:solidFill>
                          <a:effectLst/>
                          <a:latin typeface="+mn-lt"/>
                          <a:ea typeface="+mn-ea"/>
                          <a:cs typeface="+mn-cs"/>
                        </a:rPr>
                        <a:t>new material studies, neutrons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N</a:t>
                      </a:r>
                    </a:p>
                  </a:txBody>
                  <a:tcPr anchor="ctr"/>
                </a:tc>
                <a:extLst>
                  <a:ext uri="{0D108BD9-81ED-4DB2-BD59-A6C34878D82A}">
                    <a16:rowId xmlns:a16="http://schemas.microsoft.com/office/drawing/2014/main" val="2267885554"/>
                  </a:ext>
                </a:extLst>
              </a:tr>
              <a:tr h="370840">
                <a:tc>
                  <a:txBody>
                    <a:bodyPr/>
                    <a:lstStyle/>
                    <a:p>
                      <a:r>
                        <a:rPr lang="en-US" dirty="0" err="1"/>
                        <a:t>aKWISP</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Chameleons</a:t>
                      </a:r>
                      <a:endParaRPr lang="en-US" sz="18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Short-distance interactions at sub-micron scales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effectLst/>
                          <a:latin typeface="+mn-lt"/>
                          <a:ea typeface="+mn-ea"/>
                          <a:cs typeface="+mn-cs"/>
                        </a:rPr>
                        <a:t>cryo</a:t>
                      </a:r>
                      <a:r>
                        <a:rPr lang="en-US" sz="1800" kern="1200" dirty="0">
                          <a:solidFill>
                            <a:schemeClr val="dk1"/>
                          </a:solidFill>
                          <a:effectLst/>
                          <a:latin typeface="+mn-lt"/>
                          <a:ea typeface="+mn-ea"/>
                          <a:cs typeface="+mn-cs"/>
                        </a:rPr>
                        <a:t>, thin films..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N</a:t>
                      </a:r>
                    </a:p>
                  </a:txBody>
                  <a:tcPr anchor="ctr"/>
                </a:tc>
                <a:extLst>
                  <a:ext uri="{0D108BD9-81ED-4DB2-BD59-A6C34878D82A}">
                    <a16:rowId xmlns:a16="http://schemas.microsoft.com/office/drawing/2014/main" val="49157442"/>
                  </a:ext>
                </a:extLst>
              </a:tr>
            </a:tbl>
          </a:graphicData>
        </a:graphic>
      </p:graphicFrame>
      <p:sp>
        <p:nvSpPr>
          <p:cNvPr id="6" name="Slide Number Placeholder 5">
            <a:extLst>
              <a:ext uri="{FF2B5EF4-FFF2-40B4-BE49-F238E27FC236}">
                <a16:creationId xmlns:a16="http://schemas.microsoft.com/office/drawing/2014/main" id="{0DE053D4-0641-924B-89A3-0B71C5B088B8}"/>
              </a:ext>
            </a:extLst>
          </p:cNvPr>
          <p:cNvSpPr>
            <a:spLocks noGrp="1"/>
          </p:cNvSpPr>
          <p:nvPr>
            <p:ph type="sldNum" sz="quarter" idx="12"/>
          </p:nvPr>
        </p:nvSpPr>
        <p:spPr/>
        <p:txBody>
          <a:bodyPr/>
          <a:lstStyle/>
          <a:p>
            <a:fld id="{1787A23F-BAF2-40F7-981E-A4E481A32A38}" type="slidenum">
              <a:rPr lang="en-US" smtClean="0"/>
              <a:t>27</a:t>
            </a:fld>
            <a:endParaRPr lang="en-US"/>
          </a:p>
        </p:txBody>
      </p:sp>
      <p:sp>
        <p:nvSpPr>
          <p:cNvPr id="8" name="TextBox 7">
            <a:extLst>
              <a:ext uri="{FF2B5EF4-FFF2-40B4-BE49-F238E27FC236}">
                <a16:creationId xmlns:a16="http://schemas.microsoft.com/office/drawing/2014/main" id="{183613AD-ADEA-5246-BF05-D8A8243D5283}"/>
              </a:ext>
            </a:extLst>
          </p:cNvPr>
          <p:cNvSpPr txBox="1"/>
          <p:nvPr/>
        </p:nvSpPr>
        <p:spPr>
          <a:xfrm>
            <a:off x="3505200" y="241076"/>
            <a:ext cx="8229600" cy="707886"/>
          </a:xfrm>
          <a:prstGeom prst="rect">
            <a:avLst/>
          </a:prstGeom>
          <a:noFill/>
          <a:ln>
            <a:solidFill>
              <a:srgbClr val="0070C0"/>
            </a:solidFill>
          </a:ln>
        </p:spPr>
        <p:txBody>
          <a:bodyPr wrap="square" rtlCol="0">
            <a:spAutoFit/>
          </a:bodyPr>
          <a:lstStyle/>
          <a:p>
            <a:pPr algn="ctr"/>
            <a:r>
              <a:rPr lang="en-GB" sz="2000" b="1" dirty="0">
                <a:solidFill>
                  <a:srgbClr val="0070C0"/>
                </a:solidFill>
              </a:rPr>
              <a:t>Exploration and evaluation of possible technological contributions of CERN to non-accelerator projects possibly hosted elsewhere</a:t>
            </a:r>
            <a:endParaRPr lang="en-GB" sz="2000" dirty="0"/>
          </a:p>
        </p:txBody>
      </p:sp>
      <p:pic>
        <p:nvPicPr>
          <p:cNvPr id="9" name="Picture 8">
            <a:extLst>
              <a:ext uri="{FF2B5EF4-FFF2-40B4-BE49-F238E27FC236}">
                <a16:creationId xmlns:a16="http://schemas.microsoft.com/office/drawing/2014/main" id="{EC1CCEC8-B2B7-B547-8C5C-98B3750994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1512889"/>
            <a:ext cx="3898218" cy="1216558"/>
          </a:xfrm>
          <a:prstGeom prst="rect">
            <a:avLst/>
          </a:prstGeom>
        </p:spPr>
      </p:pic>
      <p:pic>
        <p:nvPicPr>
          <p:cNvPr id="10" name="Picture 9">
            <a:extLst>
              <a:ext uri="{FF2B5EF4-FFF2-40B4-BE49-F238E27FC236}">
                <a16:creationId xmlns:a16="http://schemas.microsoft.com/office/drawing/2014/main" id="{53C19BD8-9928-824E-9404-A98D250310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600" y="1404209"/>
            <a:ext cx="3161297" cy="1444078"/>
          </a:xfrm>
          <a:prstGeom prst="rect">
            <a:avLst/>
          </a:prstGeom>
        </p:spPr>
      </p:pic>
      <p:pic>
        <p:nvPicPr>
          <p:cNvPr id="11" name="Picture 10">
            <a:extLst>
              <a:ext uri="{FF2B5EF4-FFF2-40B4-BE49-F238E27FC236}">
                <a16:creationId xmlns:a16="http://schemas.microsoft.com/office/drawing/2014/main" id="{B4B30575-C7B1-3043-9B5E-D52FB73926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44558" y="989139"/>
            <a:ext cx="2004722" cy="2012316"/>
          </a:xfrm>
          <a:prstGeom prst="rect">
            <a:avLst/>
          </a:prstGeom>
        </p:spPr>
      </p:pic>
    </p:spTree>
    <p:extLst>
      <p:ext uri="{BB962C8B-B14F-4D97-AF65-F5344CB8AC3E}">
        <p14:creationId xmlns:p14="http://schemas.microsoft.com/office/powerpoint/2010/main" val="1321233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73C617-B200-DE44-9413-78378E8BB9FF}"/>
              </a:ext>
            </a:extLst>
          </p:cNvPr>
          <p:cNvPicPr>
            <a:picLocks noChangeAspect="1"/>
          </p:cNvPicPr>
          <p:nvPr/>
        </p:nvPicPr>
        <p:blipFill>
          <a:blip r:embed="rId2"/>
          <a:stretch>
            <a:fillRect/>
          </a:stretch>
        </p:blipFill>
        <p:spPr>
          <a:xfrm>
            <a:off x="20320" y="744856"/>
            <a:ext cx="12001500" cy="5803900"/>
          </a:xfrm>
          <a:prstGeom prst="rect">
            <a:avLst/>
          </a:prstGeom>
        </p:spPr>
      </p:pic>
      <p:pic>
        <p:nvPicPr>
          <p:cNvPr id="3" name="Picture 2">
            <a:extLst>
              <a:ext uri="{FF2B5EF4-FFF2-40B4-BE49-F238E27FC236}">
                <a16:creationId xmlns:a16="http://schemas.microsoft.com/office/drawing/2014/main" id="{C7B15CF0-2DD5-0A47-892D-2A19AB0311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5266" y="5447624"/>
            <a:ext cx="1295400" cy="1384976"/>
          </a:xfrm>
          <a:prstGeom prst="rect">
            <a:avLst/>
          </a:prstGeom>
        </p:spPr>
      </p:pic>
      <p:pic>
        <p:nvPicPr>
          <p:cNvPr id="4" name="Picture 3">
            <a:extLst>
              <a:ext uri="{FF2B5EF4-FFF2-40B4-BE49-F238E27FC236}">
                <a16:creationId xmlns:a16="http://schemas.microsoft.com/office/drawing/2014/main" id="{19D69631-E2CB-DF4B-9D46-32C1D5A65E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2600" y="1600200"/>
            <a:ext cx="2385332" cy="1120939"/>
          </a:xfrm>
          <a:prstGeom prst="rect">
            <a:avLst/>
          </a:prstGeom>
        </p:spPr>
      </p:pic>
      <p:sp>
        <p:nvSpPr>
          <p:cNvPr id="5" name="Slide Number Placeholder 4">
            <a:extLst>
              <a:ext uri="{FF2B5EF4-FFF2-40B4-BE49-F238E27FC236}">
                <a16:creationId xmlns:a16="http://schemas.microsoft.com/office/drawing/2014/main" id="{82A0FA1B-D4AC-B341-BDE6-0F06D7FFF0B9}"/>
              </a:ext>
            </a:extLst>
          </p:cNvPr>
          <p:cNvSpPr>
            <a:spLocks noGrp="1"/>
          </p:cNvSpPr>
          <p:nvPr>
            <p:ph type="sldNum" sz="quarter" idx="12"/>
          </p:nvPr>
        </p:nvSpPr>
        <p:spPr/>
        <p:txBody>
          <a:bodyPr/>
          <a:lstStyle/>
          <a:p>
            <a:fld id="{1787A23F-BAF2-40F7-981E-A4E481A32A38}" type="slidenum">
              <a:rPr lang="en-US" smtClean="0"/>
              <a:t>28</a:t>
            </a:fld>
            <a:endParaRPr lang="en-US"/>
          </a:p>
        </p:txBody>
      </p:sp>
      <p:sp>
        <p:nvSpPr>
          <p:cNvPr id="7" name="TextBox 6">
            <a:extLst>
              <a:ext uri="{FF2B5EF4-FFF2-40B4-BE49-F238E27FC236}">
                <a16:creationId xmlns:a16="http://schemas.microsoft.com/office/drawing/2014/main" id="{E8D5E4AD-AE7E-284B-B8AC-B9D1781CA24D}"/>
              </a:ext>
            </a:extLst>
          </p:cNvPr>
          <p:cNvSpPr txBox="1"/>
          <p:nvPr/>
        </p:nvSpPr>
        <p:spPr>
          <a:xfrm>
            <a:off x="1447800" y="43329"/>
            <a:ext cx="9448800" cy="646331"/>
          </a:xfrm>
          <a:prstGeom prst="rect">
            <a:avLst/>
          </a:prstGeom>
          <a:noFill/>
        </p:spPr>
        <p:txBody>
          <a:bodyPr wrap="square" rtlCol="0">
            <a:spAutoFit/>
          </a:bodyPr>
          <a:lstStyle/>
          <a:p>
            <a:r>
              <a:rPr lang="en-GB" sz="3600" b="1" dirty="0">
                <a:solidFill>
                  <a:srgbClr val="C00000"/>
                </a:solidFill>
              </a:rPr>
              <a:t>Initiatives integrated into the Technology WG</a:t>
            </a:r>
          </a:p>
        </p:txBody>
      </p:sp>
    </p:spTree>
    <p:extLst>
      <p:ext uri="{BB962C8B-B14F-4D97-AF65-F5344CB8AC3E}">
        <p14:creationId xmlns:p14="http://schemas.microsoft.com/office/powerpoint/2010/main" val="2347087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CEF87E4-5FF2-F44F-B221-AA0772C5441B}"/>
              </a:ext>
            </a:extLst>
          </p:cNvPr>
          <p:cNvSpPr>
            <a:spLocks noGrp="1"/>
          </p:cNvSpPr>
          <p:nvPr>
            <p:ph type="title"/>
          </p:nvPr>
        </p:nvSpPr>
        <p:spPr/>
        <p:txBody>
          <a:bodyPr/>
          <a:lstStyle/>
          <a:p>
            <a:r>
              <a:rPr lang="en-GB" dirty="0"/>
              <a:t>Also considered</a:t>
            </a:r>
          </a:p>
        </p:txBody>
      </p:sp>
      <p:sp>
        <p:nvSpPr>
          <p:cNvPr id="2" name="Slide Number Placeholder 1">
            <a:extLst>
              <a:ext uri="{FF2B5EF4-FFF2-40B4-BE49-F238E27FC236}">
                <a16:creationId xmlns:a16="http://schemas.microsoft.com/office/drawing/2014/main" id="{A7226CDB-7A32-3340-A46D-D9CC87D84B75}"/>
              </a:ext>
            </a:extLst>
          </p:cNvPr>
          <p:cNvSpPr>
            <a:spLocks noGrp="1"/>
          </p:cNvSpPr>
          <p:nvPr>
            <p:ph type="sldNum" sz="quarter" idx="12"/>
          </p:nvPr>
        </p:nvSpPr>
        <p:spPr/>
        <p:txBody>
          <a:bodyPr/>
          <a:lstStyle/>
          <a:p>
            <a:fld id="{1787A23F-BAF2-40F7-981E-A4E481A32A38}" type="slidenum">
              <a:rPr lang="en-US" smtClean="0"/>
              <a:t>29</a:t>
            </a:fld>
            <a:endParaRPr lang="en-US"/>
          </a:p>
        </p:txBody>
      </p:sp>
      <p:pic>
        <p:nvPicPr>
          <p:cNvPr id="3" name="Picture 2">
            <a:extLst>
              <a:ext uri="{FF2B5EF4-FFF2-40B4-BE49-F238E27FC236}">
                <a16:creationId xmlns:a16="http://schemas.microsoft.com/office/drawing/2014/main" id="{DB8C9AFD-A5E9-2B4C-88F0-597274FAEE9F}"/>
              </a:ext>
            </a:extLst>
          </p:cNvPr>
          <p:cNvPicPr>
            <a:picLocks noChangeAspect="1"/>
          </p:cNvPicPr>
          <p:nvPr/>
        </p:nvPicPr>
        <p:blipFill>
          <a:blip r:embed="rId2"/>
          <a:stretch>
            <a:fillRect/>
          </a:stretch>
        </p:blipFill>
        <p:spPr>
          <a:xfrm>
            <a:off x="6053617" y="4191000"/>
            <a:ext cx="5528783" cy="2117406"/>
          </a:xfrm>
          <a:prstGeom prst="rect">
            <a:avLst/>
          </a:prstGeom>
          <a:ln>
            <a:solidFill>
              <a:schemeClr val="tx2"/>
            </a:solidFill>
          </a:ln>
        </p:spPr>
      </p:pic>
      <p:sp>
        <p:nvSpPr>
          <p:cNvPr id="4" name="TextBox 3">
            <a:extLst>
              <a:ext uri="{FF2B5EF4-FFF2-40B4-BE49-F238E27FC236}">
                <a16:creationId xmlns:a16="http://schemas.microsoft.com/office/drawing/2014/main" id="{8D619D37-0AA5-EF4E-A0C0-69C6BDD4FD8C}"/>
              </a:ext>
            </a:extLst>
          </p:cNvPr>
          <p:cNvSpPr txBox="1"/>
          <p:nvPr/>
        </p:nvSpPr>
        <p:spPr>
          <a:xfrm>
            <a:off x="304800" y="4464873"/>
            <a:ext cx="5254856" cy="1569660"/>
          </a:xfrm>
          <a:prstGeom prst="rect">
            <a:avLst/>
          </a:prstGeom>
          <a:noFill/>
        </p:spPr>
        <p:txBody>
          <a:bodyPr wrap="square" rtlCol="0">
            <a:spAutoFit/>
          </a:bodyPr>
          <a:lstStyle/>
          <a:p>
            <a:r>
              <a:rPr lang="en-GB" sz="2400" b="1" dirty="0">
                <a:solidFill>
                  <a:srgbClr val="0432FF"/>
                </a:solidFill>
              </a:rPr>
              <a:t>Proton storage ring EDM measurement</a:t>
            </a:r>
          </a:p>
          <a:p>
            <a:r>
              <a:rPr lang="en-GB" dirty="0"/>
              <a:t>CPEDM collaboration investigations revealed need for a prototype ring to test and finalize control of systematics.</a:t>
            </a:r>
          </a:p>
          <a:p>
            <a:r>
              <a:rPr lang="en-GB" dirty="0"/>
              <a:t>Possible prototype site: COSY in </a:t>
            </a:r>
            <a:r>
              <a:rPr lang="en-GB" dirty="0" err="1"/>
              <a:t>Jülich</a:t>
            </a:r>
            <a:endParaRPr lang="en-GB" dirty="0"/>
          </a:p>
        </p:txBody>
      </p:sp>
      <p:grpSp>
        <p:nvGrpSpPr>
          <p:cNvPr id="6" name="Group 5">
            <a:extLst>
              <a:ext uri="{FF2B5EF4-FFF2-40B4-BE49-F238E27FC236}">
                <a16:creationId xmlns:a16="http://schemas.microsoft.com/office/drawing/2014/main" id="{4C71041A-285D-924D-9665-398CB1475505}"/>
              </a:ext>
            </a:extLst>
          </p:cNvPr>
          <p:cNvGrpSpPr/>
          <p:nvPr/>
        </p:nvGrpSpPr>
        <p:grpSpPr>
          <a:xfrm>
            <a:off x="4572000" y="1295400"/>
            <a:ext cx="7175500" cy="2286000"/>
            <a:chOff x="2514600" y="4038600"/>
            <a:chExt cx="7175500" cy="2286000"/>
          </a:xfrm>
        </p:grpSpPr>
        <p:pic>
          <p:nvPicPr>
            <p:cNvPr id="7" name="Picture 6">
              <a:extLst>
                <a:ext uri="{FF2B5EF4-FFF2-40B4-BE49-F238E27FC236}">
                  <a16:creationId xmlns:a16="http://schemas.microsoft.com/office/drawing/2014/main" id="{88EF4440-FF6C-7641-8AC8-0975FDFBEEC7}"/>
                </a:ext>
              </a:extLst>
            </p:cNvPr>
            <p:cNvPicPr>
              <a:picLocks noChangeAspect="1"/>
            </p:cNvPicPr>
            <p:nvPr/>
          </p:nvPicPr>
          <p:blipFill>
            <a:blip r:embed="rId3"/>
            <a:stretch>
              <a:fillRect/>
            </a:stretch>
          </p:blipFill>
          <p:spPr>
            <a:xfrm>
              <a:off x="2514600" y="4038600"/>
              <a:ext cx="7175500" cy="2286000"/>
            </a:xfrm>
            <a:prstGeom prst="rect">
              <a:avLst/>
            </a:prstGeom>
            <a:solidFill>
              <a:schemeClr val="bg1"/>
            </a:solidFill>
            <a:ln>
              <a:solidFill>
                <a:srgbClr val="0070C0"/>
              </a:solidFill>
            </a:ln>
          </p:spPr>
        </p:pic>
        <p:pic>
          <p:nvPicPr>
            <p:cNvPr id="8" name="Picture 7">
              <a:extLst>
                <a:ext uri="{FF2B5EF4-FFF2-40B4-BE49-F238E27FC236}">
                  <a16:creationId xmlns:a16="http://schemas.microsoft.com/office/drawing/2014/main" id="{5F31060A-1269-0743-98FA-4774DB31FBB3}"/>
                </a:ext>
              </a:extLst>
            </p:cNvPr>
            <p:cNvPicPr>
              <a:picLocks noChangeAspect="1"/>
            </p:cNvPicPr>
            <p:nvPr/>
          </p:nvPicPr>
          <p:blipFill>
            <a:blip r:embed="rId4"/>
            <a:stretch>
              <a:fillRect/>
            </a:stretch>
          </p:blipFill>
          <p:spPr>
            <a:xfrm>
              <a:off x="7629351" y="4124009"/>
              <a:ext cx="1963681" cy="831677"/>
            </a:xfrm>
            <a:prstGeom prst="rect">
              <a:avLst/>
            </a:prstGeom>
            <a:ln w="28575" cmpd="sng">
              <a:solidFill>
                <a:srgbClr val="0070C0"/>
              </a:solidFill>
            </a:ln>
          </p:spPr>
        </p:pic>
      </p:grpSp>
      <p:sp>
        <p:nvSpPr>
          <p:cNvPr id="9" name="TextBox 8">
            <a:extLst>
              <a:ext uri="{FF2B5EF4-FFF2-40B4-BE49-F238E27FC236}">
                <a16:creationId xmlns:a16="http://schemas.microsoft.com/office/drawing/2014/main" id="{FB3288F0-C91E-0942-BCED-1A802E04C500}"/>
              </a:ext>
            </a:extLst>
          </p:cNvPr>
          <p:cNvSpPr txBox="1"/>
          <p:nvPr/>
        </p:nvSpPr>
        <p:spPr>
          <a:xfrm>
            <a:off x="7010400" y="2743200"/>
            <a:ext cx="1828800" cy="369332"/>
          </a:xfrm>
          <a:prstGeom prst="rect">
            <a:avLst/>
          </a:prstGeom>
          <a:noFill/>
        </p:spPr>
        <p:txBody>
          <a:bodyPr wrap="square" rtlCol="0">
            <a:spAutoFit/>
          </a:bodyPr>
          <a:lstStyle/>
          <a:p>
            <a:r>
              <a:rPr lang="en-GB" dirty="0">
                <a:solidFill>
                  <a:srgbClr val="00B050"/>
                </a:solidFill>
              </a:rPr>
              <a:t>1 &lt; </a:t>
            </a:r>
            <a:r>
              <a:rPr lang="en-GB" i="1" dirty="0" err="1">
                <a:solidFill>
                  <a:srgbClr val="00B050"/>
                </a:solidFill>
              </a:rPr>
              <a:t>E</a:t>
            </a:r>
            <a:r>
              <a:rPr lang="en-GB" baseline="-25000" dirty="0" err="1">
                <a:solidFill>
                  <a:srgbClr val="00B050"/>
                </a:solidFill>
                <a:latin typeface="Symbol" pitchFamily="2" charset="2"/>
              </a:rPr>
              <a:t>m</a:t>
            </a:r>
            <a:r>
              <a:rPr lang="en-GB" dirty="0">
                <a:solidFill>
                  <a:srgbClr val="00B050"/>
                </a:solidFill>
              </a:rPr>
              <a:t> &lt; 6 GeV</a:t>
            </a:r>
          </a:p>
        </p:txBody>
      </p:sp>
      <p:sp>
        <p:nvSpPr>
          <p:cNvPr id="11" name="TextBox 10">
            <a:extLst>
              <a:ext uri="{FF2B5EF4-FFF2-40B4-BE49-F238E27FC236}">
                <a16:creationId xmlns:a16="http://schemas.microsoft.com/office/drawing/2014/main" id="{0FB8EA81-E92A-C24C-BCC9-76A60A8AA6BD}"/>
              </a:ext>
            </a:extLst>
          </p:cNvPr>
          <p:cNvSpPr txBox="1"/>
          <p:nvPr/>
        </p:nvSpPr>
        <p:spPr>
          <a:xfrm>
            <a:off x="490624" y="1473481"/>
            <a:ext cx="3395575" cy="738664"/>
          </a:xfrm>
          <a:prstGeom prst="rect">
            <a:avLst/>
          </a:prstGeom>
          <a:noFill/>
        </p:spPr>
        <p:txBody>
          <a:bodyPr wrap="square" rtlCol="0">
            <a:spAutoFit/>
          </a:bodyPr>
          <a:lstStyle/>
          <a:p>
            <a:r>
              <a:rPr lang="en-GB" sz="2400" b="1" dirty="0" err="1">
                <a:solidFill>
                  <a:srgbClr val="0432FF"/>
                </a:solidFill>
              </a:rPr>
              <a:t>nuSTORM</a:t>
            </a:r>
            <a:endParaRPr lang="en-GB" sz="2400" b="1" dirty="0">
              <a:solidFill>
                <a:srgbClr val="0432FF"/>
              </a:solidFill>
            </a:endParaRPr>
          </a:p>
          <a:p>
            <a:r>
              <a:rPr lang="en-GB" dirty="0"/>
              <a:t>possible implementation at CERN</a:t>
            </a:r>
          </a:p>
        </p:txBody>
      </p:sp>
    </p:spTree>
    <p:extLst>
      <p:ext uri="{BB962C8B-B14F-4D97-AF65-F5344CB8AC3E}">
        <p14:creationId xmlns:p14="http://schemas.microsoft.com/office/powerpoint/2010/main" val="3852840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514A4-5FD5-964F-A3CD-54D530DC595A}"/>
              </a:ext>
            </a:extLst>
          </p:cNvPr>
          <p:cNvSpPr>
            <a:spLocks noGrp="1"/>
          </p:cNvSpPr>
          <p:nvPr>
            <p:ph type="sldNum" sz="quarter" idx="12"/>
          </p:nvPr>
        </p:nvSpPr>
        <p:spPr/>
        <p:txBody>
          <a:bodyPr/>
          <a:lstStyle/>
          <a:p>
            <a:fld id="{1787A23F-BAF2-40F7-981E-A4E481A32A38}" type="slidenum">
              <a:rPr lang="en-US" smtClean="0"/>
              <a:t>3</a:t>
            </a:fld>
            <a:endParaRPr lang="en-US"/>
          </a:p>
        </p:txBody>
      </p:sp>
      <p:pic>
        <p:nvPicPr>
          <p:cNvPr id="4" name="Picture 3">
            <a:extLst>
              <a:ext uri="{FF2B5EF4-FFF2-40B4-BE49-F238E27FC236}">
                <a16:creationId xmlns:a16="http://schemas.microsoft.com/office/drawing/2014/main" id="{425DDD3E-A402-D94C-A079-B5696BCC25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270" y="0"/>
            <a:ext cx="11473460" cy="6858000"/>
          </a:xfrm>
          <a:prstGeom prst="rect">
            <a:avLst/>
          </a:prstGeom>
        </p:spPr>
      </p:pic>
    </p:spTree>
    <p:extLst>
      <p:ext uri="{BB962C8B-B14F-4D97-AF65-F5344CB8AC3E}">
        <p14:creationId xmlns:p14="http://schemas.microsoft.com/office/powerpoint/2010/main" val="916554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54212E-9374-5744-8B11-1FB32CD92C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355" y="1081551"/>
            <a:ext cx="6815221" cy="4994125"/>
          </a:xfrm>
          <a:prstGeom prst="rect">
            <a:avLst/>
          </a:prstGeom>
        </p:spPr>
      </p:pic>
      <p:sp>
        <p:nvSpPr>
          <p:cNvPr id="4" name="Title 3">
            <a:extLst>
              <a:ext uri="{FF2B5EF4-FFF2-40B4-BE49-F238E27FC236}">
                <a16:creationId xmlns:a16="http://schemas.microsoft.com/office/drawing/2014/main" id="{91827A90-9275-7C41-A82C-7FC8FF1A84C6}"/>
              </a:ext>
            </a:extLst>
          </p:cNvPr>
          <p:cNvSpPr>
            <a:spLocks noGrp="1"/>
          </p:cNvSpPr>
          <p:nvPr>
            <p:ph type="title"/>
          </p:nvPr>
        </p:nvSpPr>
        <p:spPr/>
        <p:txBody>
          <a:bodyPr>
            <a:normAutofit fontScale="90000"/>
          </a:bodyPr>
          <a:lstStyle/>
          <a:p>
            <a:r>
              <a:rPr lang="en-US" dirty="0"/>
              <a:t>Schematic overview of the BSM landscape</a:t>
            </a:r>
          </a:p>
        </p:txBody>
      </p:sp>
      <p:sp>
        <p:nvSpPr>
          <p:cNvPr id="5" name="TextBox 4">
            <a:extLst>
              <a:ext uri="{FF2B5EF4-FFF2-40B4-BE49-F238E27FC236}">
                <a16:creationId xmlns:a16="http://schemas.microsoft.com/office/drawing/2014/main" id="{20978695-B4F8-7F40-8A0D-DB0B6FBA9A2A}"/>
              </a:ext>
            </a:extLst>
          </p:cNvPr>
          <p:cNvSpPr txBox="1"/>
          <p:nvPr/>
        </p:nvSpPr>
        <p:spPr>
          <a:xfrm>
            <a:off x="7676870" y="1066800"/>
            <a:ext cx="4299336" cy="646331"/>
          </a:xfrm>
          <a:prstGeom prst="rect">
            <a:avLst/>
          </a:prstGeom>
          <a:noFill/>
          <a:ln>
            <a:solidFill>
              <a:srgbClr val="FF0000"/>
            </a:solidFill>
          </a:ln>
        </p:spPr>
        <p:txBody>
          <a:bodyPr wrap="square" rtlCol="0">
            <a:spAutoFit/>
          </a:bodyPr>
          <a:lstStyle/>
          <a:p>
            <a:r>
              <a:rPr lang="en-GB" b="1" dirty="0">
                <a:solidFill>
                  <a:srgbClr val="FF0000"/>
                </a:solidFill>
              </a:rPr>
              <a:t>Beam dumps, Long Lived Particles</a:t>
            </a:r>
          </a:p>
          <a:p>
            <a:r>
              <a:rPr lang="en-GB" b="1" dirty="0">
                <a:solidFill>
                  <a:srgbClr val="0432FF"/>
                </a:solidFill>
              </a:rPr>
              <a:t>MeV – GeV </a:t>
            </a:r>
            <a:r>
              <a:rPr lang="en-GB" dirty="0"/>
              <a:t>(HNL, ALPS, Light Dark Matter)</a:t>
            </a:r>
          </a:p>
        </p:txBody>
      </p:sp>
      <p:sp>
        <p:nvSpPr>
          <p:cNvPr id="6" name="TextBox 5">
            <a:extLst>
              <a:ext uri="{FF2B5EF4-FFF2-40B4-BE49-F238E27FC236}">
                <a16:creationId xmlns:a16="http://schemas.microsoft.com/office/drawing/2014/main" id="{BD9714D2-C48C-1340-9643-D59968512AF2}"/>
              </a:ext>
            </a:extLst>
          </p:cNvPr>
          <p:cNvSpPr txBox="1"/>
          <p:nvPr/>
        </p:nvSpPr>
        <p:spPr>
          <a:xfrm>
            <a:off x="7461576" y="5509769"/>
            <a:ext cx="2743200" cy="646331"/>
          </a:xfrm>
          <a:prstGeom prst="rect">
            <a:avLst/>
          </a:prstGeom>
          <a:noFill/>
          <a:ln>
            <a:solidFill>
              <a:srgbClr val="FF0000"/>
            </a:solidFill>
          </a:ln>
        </p:spPr>
        <p:txBody>
          <a:bodyPr wrap="square" rtlCol="0">
            <a:spAutoFit/>
          </a:bodyPr>
          <a:lstStyle/>
          <a:p>
            <a:r>
              <a:rPr lang="en-GB" b="1" dirty="0">
                <a:solidFill>
                  <a:srgbClr val="FF0000"/>
                </a:solidFill>
              </a:rPr>
              <a:t>Non-accelerator projects</a:t>
            </a:r>
          </a:p>
          <a:p>
            <a:r>
              <a:rPr lang="en-GB" b="1" dirty="0">
                <a:solidFill>
                  <a:srgbClr val="0432FF"/>
                </a:solidFill>
              </a:rPr>
              <a:t>Sub-eV</a:t>
            </a:r>
            <a:r>
              <a:rPr lang="en-GB" dirty="0"/>
              <a:t> (axions, ALPs)</a:t>
            </a:r>
          </a:p>
        </p:txBody>
      </p:sp>
      <p:sp>
        <p:nvSpPr>
          <p:cNvPr id="8" name="TextBox 7">
            <a:extLst>
              <a:ext uri="{FF2B5EF4-FFF2-40B4-BE49-F238E27FC236}">
                <a16:creationId xmlns:a16="http://schemas.microsoft.com/office/drawing/2014/main" id="{69D45FA7-0DEC-2F4F-A624-653F8DBF159D}"/>
              </a:ext>
            </a:extLst>
          </p:cNvPr>
          <p:cNvSpPr txBox="1"/>
          <p:nvPr/>
        </p:nvSpPr>
        <p:spPr>
          <a:xfrm>
            <a:off x="7676870" y="2649975"/>
            <a:ext cx="4146935" cy="923330"/>
          </a:xfrm>
          <a:prstGeom prst="rect">
            <a:avLst/>
          </a:prstGeom>
          <a:noFill/>
          <a:ln>
            <a:solidFill>
              <a:srgbClr val="FF0000"/>
            </a:solidFill>
          </a:ln>
        </p:spPr>
        <p:txBody>
          <a:bodyPr wrap="square" rtlCol="0">
            <a:spAutoFit/>
          </a:bodyPr>
          <a:lstStyle/>
          <a:p>
            <a:r>
              <a:rPr lang="en-GB" b="1" dirty="0">
                <a:solidFill>
                  <a:srgbClr val="FF0000"/>
                </a:solidFill>
              </a:rPr>
              <a:t>Precision experiments</a:t>
            </a:r>
          </a:p>
          <a:p>
            <a:r>
              <a:rPr lang="en-GB" b="1" dirty="0">
                <a:solidFill>
                  <a:srgbClr val="0432FF"/>
                </a:solidFill>
              </a:rPr>
              <a:t>&gt;&gt;</a:t>
            </a:r>
            <a:r>
              <a:rPr lang="en-GB" b="1" dirty="0" err="1">
                <a:solidFill>
                  <a:srgbClr val="0432FF"/>
                </a:solidFill>
              </a:rPr>
              <a:t>TeV</a:t>
            </a:r>
            <a:r>
              <a:rPr lang="en-GB" b="1" dirty="0">
                <a:solidFill>
                  <a:srgbClr val="0432FF"/>
                </a:solidFill>
              </a:rPr>
              <a:t> </a:t>
            </a:r>
            <a:r>
              <a:rPr lang="en-GB" dirty="0"/>
              <a:t>(search for NP in clean and very rare flavour processes or in EDMs)</a:t>
            </a:r>
          </a:p>
        </p:txBody>
      </p:sp>
      <p:cxnSp>
        <p:nvCxnSpPr>
          <p:cNvPr id="10" name="Straight Arrow Connector 9">
            <a:extLst>
              <a:ext uri="{FF2B5EF4-FFF2-40B4-BE49-F238E27FC236}">
                <a16:creationId xmlns:a16="http://schemas.microsoft.com/office/drawing/2014/main" id="{9321E95A-5928-0148-84D5-FE998A83C5D6}"/>
              </a:ext>
            </a:extLst>
          </p:cNvPr>
          <p:cNvCxnSpPr>
            <a:stCxn id="5" idx="1"/>
          </p:cNvCxnSpPr>
          <p:nvPr/>
        </p:nvCxnSpPr>
        <p:spPr>
          <a:xfrm flipH="1">
            <a:off x="5486400" y="1389966"/>
            <a:ext cx="2190470" cy="3231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2D25EDB-DE22-DC43-B45B-7C996FBE4FCA}"/>
              </a:ext>
            </a:extLst>
          </p:cNvPr>
          <p:cNvCxnSpPr>
            <a:cxnSpLocks/>
            <a:stCxn id="8" idx="1"/>
          </p:cNvCxnSpPr>
          <p:nvPr/>
        </p:nvCxnSpPr>
        <p:spPr>
          <a:xfrm flipH="1" flipV="1">
            <a:off x="6324600" y="2334312"/>
            <a:ext cx="1352270" cy="77732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4CF2B37-4BC9-6A47-8012-9882E905575C}"/>
              </a:ext>
            </a:extLst>
          </p:cNvPr>
          <p:cNvCxnSpPr>
            <a:cxnSpLocks/>
            <a:stCxn id="6" idx="1"/>
          </p:cNvCxnSpPr>
          <p:nvPr/>
        </p:nvCxnSpPr>
        <p:spPr>
          <a:xfrm flipH="1" flipV="1">
            <a:off x="2604106" y="3733867"/>
            <a:ext cx="4857470" cy="209906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2B4235-1CC8-004F-96C2-022396653DA6}"/>
              </a:ext>
            </a:extLst>
          </p:cNvPr>
          <p:cNvSpPr txBox="1"/>
          <p:nvPr/>
        </p:nvSpPr>
        <p:spPr>
          <a:xfrm>
            <a:off x="579120" y="6368851"/>
            <a:ext cx="11366605" cy="369332"/>
          </a:xfrm>
          <a:prstGeom prst="rect">
            <a:avLst/>
          </a:prstGeom>
          <a:noFill/>
        </p:spPr>
        <p:txBody>
          <a:bodyPr wrap="square" rtlCol="0">
            <a:spAutoFit/>
          </a:bodyPr>
          <a:lstStyle/>
          <a:p>
            <a:r>
              <a:rPr lang="en-GB" dirty="0">
                <a:solidFill>
                  <a:srgbClr val="0432FF"/>
                </a:solidFill>
              </a:rPr>
              <a:t>For comparative sensitivity plots of 11 benchmarks cases considered by the BSM group – see Clare’s presentation</a:t>
            </a:r>
          </a:p>
        </p:txBody>
      </p:sp>
    </p:spTree>
    <p:extLst>
      <p:ext uri="{BB962C8B-B14F-4D97-AF65-F5344CB8AC3E}">
        <p14:creationId xmlns:p14="http://schemas.microsoft.com/office/powerpoint/2010/main" val="1151068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03905-81E6-AD4B-A2D5-9A22F7C55BD6}"/>
              </a:ext>
            </a:extLst>
          </p:cNvPr>
          <p:cNvSpPr>
            <a:spLocks noGrp="1"/>
          </p:cNvSpPr>
          <p:nvPr>
            <p:ph type="title"/>
          </p:nvPr>
        </p:nvSpPr>
        <p:spPr/>
        <p:txBody>
          <a:bodyPr/>
          <a:lstStyle/>
          <a:p>
            <a:r>
              <a:rPr lang="en-US" dirty="0"/>
              <a:t>Options - summary</a:t>
            </a:r>
          </a:p>
        </p:txBody>
      </p:sp>
      <p:sp>
        <p:nvSpPr>
          <p:cNvPr id="3" name="Content Placeholder 2">
            <a:extLst>
              <a:ext uri="{FF2B5EF4-FFF2-40B4-BE49-F238E27FC236}">
                <a16:creationId xmlns:a16="http://schemas.microsoft.com/office/drawing/2014/main" id="{068639F9-B3F1-3249-91E1-1D7C7DFA237F}"/>
              </a:ext>
            </a:extLst>
          </p:cNvPr>
          <p:cNvSpPr>
            <a:spLocks noGrp="1"/>
          </p:cNvSpPr>
          <p:nvPr>
            <p:ph idx="1"/>
          </p:nvPr>
        </p:nvSpPr>
        <p:spPr>
          <a:xfrm>
            <a:off x="609600" y="1295400"/>
            <a:ext cx="10972800" cy="1657651"/>
          </a:xfrm>
        </p:spPr>
        <p:txBody>
          <a:bodyPr>
            <a:normAutofit/>
          </a:bodyPr>
          <a:lstStyle/>
          <a:p>
            <a:pPr marL="0" indent="0" algn="ctr">
              <a:buNone/>
            </a:pPr>
            <a:r>
              <a:rPr lang="en-US" dirty="0"/>
              <a:t>Well motivated, competitive, cost-effective options, making good use of CERN’s existing complex, beams, and expertise.</a:t>
            </a:r>
          </a:p>
          <a:p>
            <a:endParaRPr lang="en-US" dirty="0"/>
          </a:p>
        </p:txBody>
      </p:sp>
      <p:sp>
        <p:nvSpPr>
          <p:cNvPr id="4" name="Slide Number Placeholder 3">
            <a:extLst>
              <a:ext uri="{FF2B5EF4-FFF2-40B4-BE49-F238E27FC236}">
                <a16:creationId xmlns:a16="http://schemas.microsoft.com/office/drawing/2014/main" id="{88AB0C58-C957-E74B-BCD6-AA47F8BF2F66}"/>
              </a:ext>
            </a:extLst>
          </p:cNvPr>
          <p:cNvSpPr>
            <a:spLocks noGrp="1"/>
          </p:cNvSpPr>
          <p:nvPr>
            <p:ph type="sldNum" sz="quarter" idx="12"/>
          </p:nvPr>
        </p:nvSpPr>
        <p:spPr/>
        <p:txBody>
          <a:bodyPr/>
          <a:lstStyle/>
          <a:p>
            <a:fld id="{1787A23F-BAF2-40F7-981E-A4E481A32A38}" type="slidenum">
              <a:rPr lang="en-US" smtClean="0"/>
              <a:t>31</a:t>
            </a:fld>
            <a:endParaRPr lang="en-US"/>
          </a:p>
        </p:txBody>
      </p:sp>
      <p:sp>
        <p:nvSpPr>
          <p:cNvPr id="5" name="TextBox 4">
            <a:extLst>
              <a:ext uri="{FF2B5EF4-FFF2-40B4-BE49-F238E27FC236}">
                <a16:creationId xmlns:a16="http://schemas.microsoft.com/office/drawing/2014/main" id="{1D1C0423-2E62-8243-9F76-2606B4A87194}"/>
              </a:ext>
            </a:extLst>
          </p:cNvPr>
          <p:cNvSpPr txBox="1"/>
          <p:nvPr/>
        </p:nvSpPr>
        <p:spPr bwMode="auto">
          <a:xfrm>
            <a:off x="170393" y="2908725"/>
            <a:ext cx="4267200" cy="1569660"/>
          </a:xfrm>
          <a:prstGeom prst="rect">
            <a:avLst/>
          </a:prstGeom>
          <a:solidFill>
            <a:schemeClr val="accent3">
              <a:lumMod val="40000"/>
              <a:lumOff val="60000"/>
            </a:schemeClr>
          </a:solidFill>
          <a:ln>
            <a:solidFill>
              <a:schemeClr val="accent3">
                <a:lumMod val="50000"/>
              </a:schemeClr>
            </a:solidFill>
          </a:ln>
        </p:spPr>
        <p:txBody>
          <a:bodyPr wrap="square">
            <a:spAutoFit/>
          </a:bodyPr>
          <a:lstStyle/>
          <a:p>
            <a:r>
              <a:rPr lang="en-US" altLang="en-US" sz="1600" b="1" u="sng" dirty="0"/>
              <a:t>Rare decays and precise measurements</a:t>
            </a:r>
          </a:p>
          <a:p>
            <a:r>
              <a:rPr lang="en-US" altLang="en-US" sz="1600" dirty="0"/>
              <a:t>KLEVER (K</a:t>
            </a:r>
            <a:r>
              <a:rPr lang="en-US" altLang="en-US" sz="1600" baseline="30000" dirty="0"/>
              <a:t>0</a:t>
            </a:r>
            <a:r>
              <a:rPr lang="en-US" altLang="en-US" sz="1600" baseline="-25000" dirty="0"/>
              <a:t>L</a:t>
            </a:r>
            <a:r>
              <a:rPr lang="en-US" altLang="en-US" sz="1600" dirty="0"/>
              <a:t> </a:t>
            </a:r>
            <a:r>
              <a:rPr lang="en-US" altLang="en-US" sz="1600" dirty="0">
                <a:sym typeface="Wingdings" pitchFamily="2" charset="2"/>
              </a:rPr>
              <a:t> π</a:t>
            </a:r>
            <a:r>
              <a:rPr lang="en-US" altLang="en-US" sz="1600" baseline="30000" dirty="0">
                <a:sym typeface="Wingdings" pitchFamily="2" charset="2"/>
              </a:rPr>
              <a:t>0</a:t>
            </a:r>
            <a:r>
              <a:rPr lang="en-US" altLang="en-US" sz="1600" dirty="0">
                <a:sym typeface="Wingdings" pitchFamily="2" charset="2"/>
              </a:rPr>
              <a:t>𝜈𝜈)</a:t>
            </a:r>
          </a:p>
          <a:p>
            <a:r>
              <a:rPr lang="en-US" altLang="en-US" sz="1600" dirty="0" err="1">
                <a:sym typeface="Wingdings" pitchFamily="2" charset="2"/>
              </a:rPr>
              <a:t>TauFV@BDF</a:t>
            </a:r>
            <a:r>
              <a:rPr lang="en-US" altLang="en-US" sz="1600" dirty="0">
                <a:sym typeface="Wingdings" pitchFamily="2" charset="2"/>
              </a:rPr>
              <a:t>: 𝜏  3μ</a:t>
            </a:r>
          </a:p>
          <a:p>
            <a:r>
              <a:rPr lang="en-US" altLang="en-US" sz="1600" dirty="0">
                <a:sym typeface="Wingdings" pitchFamily="2" charset="2"/>
              </a:rPr>
              <a:t>REDTOP (𝜂 decays)</a:t>
            </a:r>
          </a:p>
          <a:p>
            <a:r>
              <a:rPr lang="en-US" altLang="en-US" sz="1600" dirty="0" err="1">
                <a:sym typeface="Wingdings" pitchFamily="2" charset="2"/>
              </a:rPr>
              <a:t>MUonE</a:t>
            </a:r>
            <a:r>
              <a:rPr lang="en-US" altLang="en-US" sz="1600" dirty="0">
                <a:sym typeface="Wingdings" pitchFamily="2" charset="2"/>
              </a:rPr>
              <a:t> (hadronic vacuum polarization for (g-2</a:t>
            </a:r>
            <a:r>
              <a:rPr lang="en-US" altLang="en-US" sz="1600" baseline="-25000" dirty="0">
                <a:sym typeface="Wingdings" pitchFamily="2" charset="2"/>
              </a:rPr>
              <a:t>μ</a:t>
            </a:r>
            <a:r>
              <a:rPr lang="en-US" altLang="en-US" sz="1600" dirty="0">
                <a:sym typeface="Wingdings" pitchFamily="2" charset="2"/>
              </a:rPr>
              <a:t>))</a:t>
            </a:r>
          </a:p>
          <a:p>
            <a:r>
              <a:rPr lang="en-US" altLang="en-US" sz="1600" dirty="0">
                <a:sym typeface="Wingdings" pitchFamily="2" charset="2"/>
              </a:rPr>
              <a:t>EDM proton storage ring</a:t>
            </a:r>
            <a:endParaRPr lang="en-US" altLang="en-US" sz="1600" dirty="0"/>
          </a:p>
        </p:txBody>
      </p:sp>
      <p:sp>
        <p:nvSpPr>
          <p:cNvPr id="6" name="TextBox 5">
            <a:extLst>
              <a:ext uri="{FF2B5EF4-FFF2-40B4-BE49-F238E27FC236}">
                <a16:creationId xmlns:a16="http://schemas.microsoft.com/office/drawing/2014/main" id="{4444F892-949E-AE48-9052-BC7E8E5EF333}"/>
              </a:ext>
            </a:extLst>
          </p:cNvPr>
          <p:cNvSpPr txBox="1"/>
          <p:nvPr/>
        </p:nvSpPr>
        <p:spPr bwMode="auto">
          <a:xfrm>
            <a:off x="8310627" y="2908725"/>
            <a:ext cx="3700500" cy="1077218"/>
          </a:xfrm>
          <a:prstGeom prst="rect">
            <a:avLst/>
          </a:prstGeom>
          <a:solidFill>
            <a:schemeClr val="accent2">
              <a:lumMod val="20000"/>
              <a:lumOff val="80000"/>
            </a:schemeClr>
          </a:solidFill>
          <a:ln>
            <a:solidFill>
              <a:schemeClr val="accent2">
                <a:lumMod val="50000"/>
              </a:schemeClr>
            </a:solidFill>
          </a:ln>
        </p:spPr>
        <p:txBody>
          <a:bodyPr wrap="none">
            <a:spAutoFit/>
          </a:bodyPr>
          <a:lstStyle/>
          <a:p>
            <a:pPr>
              <a:defRPr/>
            </a:pPr>
            <a:r>
              <a:rPr lang="en-US" sz="1600" b="1" u="sng" dirty="0"/>
              <a:t>QCD measurements</a:t>
            </a:r>
          </a:p>
          <a:p>
            <a:pPr>
              <a:defRPr/>
            </a:pPr>
            <a:r>
              <a:rPr lang="en-US" sz="1600" dirty="0"/>
              <a:t>COMPASS++, DIRAC++</a:t>
            </a:r>
          </a:p>
          <a:p>
            <a:pPr>
              <a:defRPr/>
            </a:pPr>
            <a:r>
              <a:rPr lang="en-US" sz="1600" dirty="0"/>
              <a:t>NA61++, NA60++  </a:t>
            </a:r>
          </a:p>
          <a:p>
            <a:pPr>
              <a:defRPr/>
            </a:pPr>
            <a:r>
              <a:rPr lang="en-US" sz="1600" dirty="0"/>
              <a:t>Fixed target (gas, crystals) in ALICE &amp; LHCb</a:t>
            </a:r>
          </a:p>
        </p:txBody>
      </p:sp>
      <p:sp>
        <p:nvSpPr>
          <p:cNvPr id="7" name="TextBox 6">
            <a:extLst>
              <a:ext uri="{FF2B5EF4-FFF2-40B4-BE49-F238E27FC236}">
                <a16:creationId xmlns:a16="http://schemas.microsoft.com/office/drawing/2014/main" id="{5E37C9FC-C906-AD46-AA8C-9721CC812D8B}"/>
              </a:ext>
            </a:extLst>
          </p:cNvPr>
          <p:cNvSpPr txBox="1"/>
          <p:nvPr/>
        </p:nvSpPr>
        <p:spPr bwMode="auto">
          <a:xfrm>
            <a:off x="1275293" y="4855756"/>
            <a:ext cx="6324600" cy="1077218"/>
          </a:xfrm>
          <a:prstGeom prst="rect">
            <a:avLst/>
          </a:prstGeom>
          <a:solidFill>
            <a:schemeClr val="accent4">
              <a:lumMod val="20000"/>
              <a:lumOff val="80000"/>
            </a:schemeClr>
          </a:solidFill>
          <a:ln>
            <a:solidFill>
              <a:srgbClr val="7030A0"/>
            </a:solidFill>
          </a:ln>
        </p:spPr>
        <p:txBody>
          <a:bodyPr wrap="square">
            <a:spAutoFit/>
          </a:bodyPr>
          <a:lstStyle/>
          <a:p>
            <a:pPr>
              <a:defRPr/>
            </a:pPr>
            <a:r>
              <a:rPr lang="en-US" sz="1600" b="1" u="sng" dirty="0"/>
              <a:t>Non-accelerator projects</a:t>
            </a:r>
          </a:p>
          <a:p>
            <a:pPr>
              <a:defRPr/>
            </a:pPr>
            <a:r>
              <a:rPr lang="en-US" sz="1600" dirty="0"/>
              <a:t>Exploit CERN’s technology (RF, vacuum, magnets, optics, cryogenics) for</a:t>
            </a:r>
          </a:p>
          <a:p>
            <a:pPr>
              <a:defRPr/>
            </a:pPr>
            <a:r>
              <a:rPr lang="en-US" sz="1600" dirty="0"/>
              <a:t>experiments possibly located in other labs.</a:t>
            </a:r>
          </a:p>
          <a:p>
            <a:pPr>
              <a:defRPr/>
            </a:pPr>
            <a:r>
              <a:rPr lang="en-US" sz="1600" dirty="0"/>
              <a:t>E.g. axion searches: IAXO (helioscope), JURA (Light Shining through Wall)</a:t>
            </a:r>
          </a:p>
        </p:txBody>
      </p:sp>
      <p:sp>
        <p:nvSpPr>
          <p:cNvPr id="8" name="TextBox 7">
            <a:extLst>
              <a:ext uri="{FF2B5EF4-FFF2-40B4-BE49-F238E27FC236}">
                <a16:creationId xmlns:a16="http://schemas.microsoft.com/office/drawing/2014/main" id="{725419E3-81DD-7D4F-894D-5BDAAE21A1ED}"/>
              </a:ext>
            </a:extLst>
          </p:cNvPr>
          <p:cNvSpPr txBox="1"/>
          <p:nvPr/>
        </p:nvSpPr>
        <p:spPr bwMode="auto">
          <a:xfrm>
            <a:off x="4572000" y="2914300"/>
            <a:ext cx="3573740" cy="584775"/>
          </a:xfrm>
          <a:prstGeom prst="rect">
            <a:avLst/>
          </a:prstGeom>
          <a:solidFill>
            <a:schemeClr val="accent5">
              <a:lumMod val="20000"/>
              <a:lumOff val="80000"/>
            </a:schemeClr>
          </a:solidFill>
          <a:ln>
            <a:solidFill>
              <a:schemeClr val="accent5">
                <a:lumMod val="50000"/>
              </a:schemeClr>
            </a:solidFill>
          </a:ln>
        </p:spPr>
        <p:txBody>
          <a:bodyPr wrap="square">
            <a:spAutoFit/>
          </a:bodyPr>
          <a:lstStyle/>
          <a:p>
            <a:pPr>
              <a:defRPr/>
            </a:pPr>
            <a:r>
              <a:rPr lang="en-US" sz="1600" b="1" u="sng" dirty="0"/>
              <a:t>Long-lived particles from LHC collisions</a:t>
            </a:r>
          </a:p>
          <a:p>
            <a:pPr>
              <a:defRPr/>
            </a:pPr>
            <a:r>
              <a:rPr lang="en-US" sz="1600" dirty="0"/>
              <a:t>FASER, MATHUSLA, CODEX-b, </a:t>
            </a:r>
            <a:r>
              <a:rPr lang="en-US" sz="1600" dirty="0" err="1"/>
              <a:t>milliQAN</a:t>
            </a:r>
            <a:endParaRPr lang="en-US" sz="1600" dirty="0"/>
          </a:p>
        </p:txBody>
      </p:sp>
      <p:sp>
        <p:nvSpPr>
          <p:cNvPr id="9" name="TextBox 8">
            <a:extLst>
              <a:ext uri="{FF2B5EF4-FFF2-40B4-BE49-F238E27FC236}">
                <a16:creationId xmlns:a16="http://schemas.microsoft.com/office/drawing/2014/main" id="{45E80F7A-13C5-A645-9780-D92E5FDAECBC}"/>
              </a:ext>
            </a:extLst>
          </p:cNvPr>
          <p:cNvSpPr txBox="1"/>
          <p:nvPr/>
        </p:nvSpPr>
        <p:spPr bwMode="auto">
          <a:xfrm>
            <a:off x="8310627" y="4371616"/>
            <a:ext cx="3581400" cy="1569660"/>
          </a:xfrm>
          <a:prstGeom prst="rect">
            <a:avLst/>
          </a:prstGeom>
          <a:solidFill>
            <a:schemeClr val="accent6">
              <a:lumMod val="40000"/>
              <a:lumOff val="60000"/>
            </a:schemeClr>
          </a:solidFill>
          <a:ln>
            <a:solidFill>
              <a:schemeClr val="accent2">
                <a:lumMod val="50000"/>
              </a:schemeClr>
            </a:solidFill>
          </a:ln>
        </p:spPr>
        <p:txBody>
          <a:bodyPr wrap="square">
            <a:spAutoFit/>
          </a:bodyPr>
          <a:lstStyle/>
          <a:p>
            <a:r>
              <a:rPr lang="en-US" altLang="en-US" sz="1600" b="1" u="sng" dirty="0"/>
              <a:t>Hidden sector with “beam dumps”</a:t>
            </a:r>
          </a:p>
          <a:p>
            <a:r>
              <a:rPr lang="en-US" altLang="en-US" sz="1600" dirty="0"/>
              <a:t>NA64++ (</a:t>
            </a:r>
            <a:r>
              <a:rPr lang="en-US" altLang="en-US" sz="1600" dirty="0" err="1"/>
              <a:t>e,</a:t>
            </a:r>
            <a:r>
              <a:rPr lang="en-US" altLang="en-US" sz="1600" dirty="0" err="1">
                <a:sym typeface="Wingdings" pitchFamily="2" charset="2"/>
              </a:rPr>
              <a:t>μ</a:t>
            </a:r>
            <a:r>
              <a:rPr lang="en-US" altLang="en-US" sz="1600" dirty="0">
                <a:sym typeface="Wingdings" pitchFamily="2" charset="2"/>
              </a:rPr>
              <a:t>)</a:t>
            </a:r>
            <a:endParaRPr lang="en-US" altLang="en-US" sz="1600" dirty="0"/>
          </a:p>
          <a:p>
            <a:r>
              <a:rPr lang="en-US" altLang="en-US" sz="1600" dirty="0"/>
              <a:t>NA62++</a:t>
            </a:r>
          </a:p>
          <a:p>
            <a:r>
              <a:rPr lang="en-US" altLang="en-US" sz="1600" dirty="0"/>
              <a:t>Beam Dump Facility at North Area (SHiP)</a:t>
            </a:r>
          </a:p>
          <a:p>
            <a:r>
              <a:rPr lang="en-US" altLang="en-US" sz="1600" dirty="0" err="1"/>
              <a:t>LDMX@eSPS</a:t>
            </a:r>
            <a:r>
              <a:rPr lang="en-US" altLang="en-US" sz="1600" dirty="0"/>
              <a:t> </a:t>
            </a:r>
          </a:p>
          <a:p>
            <a:r>
              <a:rPr lang="en-US" altLang="en-US" sz="1600" dirty="0"/>
              <a:t>AWAKE++</a:t>
            </a:r>
          </a:p>
        </p:txBody>
      </p:sp>
      <p:sp>
        <p:nvSpPr>
          <p:cNvPr id="10" name="TextBox 9">
            <a:extLst>
              <a:ext uri="{FF2B5EF4-FFF2-40B4-BE49-F238E27FC236}">
                <a16:creationId xmlns:a16="http://schemas.microsoft.com/office/drawing/2014/main" id="{1A108EA2-9710-6E45-B4C8-89BB8149AD34}"/>
              </a:ext>
            </a:extLst>
          </p:cNvPr>
          <p:cNvSpPr txBox="1"/>
          <p:nvPr/>
        </p:nvSpPr>
        <p:spPr bwMode="auto">
          <a:xfrm>
            <a:off x="4572000" y="3767662"/>
            <a:ext cx="3352800" cy="830997"/>
          </a:xfrm>
          <a:prstGeom prst="rect">
            <a:avLst/>
          </a:prstGeom>
          <a:solidFill>
            <a:schemeClr val="bg2">
              <a:lumMod val="90000"/>
            </a:schemeClr>
          </a:solidFill>
          <a:ln>
            <a:solidFill>
              <a:schemeClr val="bg2">
                <a:lumMod val="10000"/>
              </a:schemeClr>
            </a:solidFill>
          </a:ln>
        </p:spPr>
        <p:txBody>
          <a:bodyPr wrap="square">
            <a:spAutoFit/>
          </a:bodyPr>
          <a:lstStyle/>
          <a:p>
            <a:r>
              <a:rPr lang="en-US" altLang="en-US" sz="1600" b="1" u="sng" dirty="0"/>
              <a:t>Other facilities:</a:t>
            </a:r>
          </a:p>
          <a:p>
            <a:r>
              <a:rPr lang="en-US" altLang="en-US" sz="1600" dirty="0"/>
              <a:t>𝛾-factory from Partially Stripped Ions; </a:t>
            </a:r>
            <a:r>
              <a:rPr lang="en-US" altLang="en-US" sz="1600" dirty="0" err="1"/>
              <a:t>nuSTORM</a:t>
            </a:r>
            <a:endParaRPr lang="en-US" altLang="en-US" sz="1600" dirty="0"/>
          </a:p>
        </p:txBody>
      </p:sp>
    </p:spTree>
    <p:extLst>
      <p:ext uri="{BB962C8B-B14F-4D97-AF65-F5344CB8AC3E}">
        <p14:creationId xmlns:p14="http://schemas.microsoft.com/office/powerpoint/2010/main" val="3912028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EAC26-1470-334E-B25D-114784A19AAC}"/>
              </a:ext>
            </a:extLst>
          </p:cNvPr>
          <p:cNvSpPr>
            <a:spLocks noGrp="1"/>
          </p:cNvSpPr>
          <p:nvPr>
            <p:ph type="title"/>
          </p:nvPr>
        </p:nvSpPr>
        <p:spPr/>
        <p:txBody>
          <a:bodyPr/>
          <a:lstStyle/>
          <a:p>
            <a:r>
              <a:rPr lang="en-GB" dirty="0"/>
              <a:t>Readiness of experiments</a:t>
            </a:r>
          </a:p>
        </p:txBody>
      </p:sp>
      <p:sp>
        <p:nvSpPr>
          <p:cNvPr id="3" name="Slide Number Placeholder 2">
            <a:extLst>
              <a:ext uri="{FF2B5EF4-FFF2-40B4-BE49-F238E27FC236}">
                <a16:creationId xmlns:a16="http://schemas.microsoft.com/office/drawing/2014/main" id="{396CC52D-FA8A-4042-8E0E-B057B8276F59}"/>
              </a:ext>
            </a:extLst>
          </p:cNvPr>
          <p:cNvSpPr>
            <a:spLocks noGrp="1"/>
          </p:cNvSpPr>
          <p:nvPr>
            <p:ph type="sldNum" sz="quarter" idx="12"/>
          </p:nvPr>
        </p:nvSpPr>
        <p:spPr/>
        <p:txBody>
          <a:bodyPr/>
          <a:lstStyle/>
          <a:p>
            <a:fld id="{1787A23F-BAF2-40F7-981E-A4E481A32A38}" type="slidenum">
              <a:rPr lang="en-US" smtClean="0"/>
              <a:t>32</a:t>
            </a:fld>
            <a:endParaRPr lang="en-US"/>
          </a:p>
        </p:txBody>
      </p:sp>
      <p:sp>
        <p:nvSpPr>
          <p:cNvPr id="7" name="TextBox 6">
            <a:extLst>
              <a:ext uri="{FF2B5EF4-FFF2-40B4-BE49-F238E27FC236}">
                <a16:creationId xmlns:a16="http://schemas.microsoft.com/office/drawing/2014/main" id="{54771ED3-27CB-D140-B6A2-FE0D0C49B012}"/>
              </a:ext>
            </a:extLst>
          </p:cNvPr>
          <p:cNvSpPr txBox="1"/>
          <p:nvPr/>
        </p:nvSpPr>
        <p:spPr>
          <a:xfrm>
            <a:off x="8077200" y="5486400"/>
            <a:ext cx="3962400" cy="923330"/>
          </a:xfrm>
          <a:prstGeom prst="rect">
            <a:avLst/>
          </a:prstGeom>
          <a:noFill/>
        </p:spPr>
        <p:txBody>
          <a:bodyPr wrap="square" rtlCol="0">
            <a:spAutoFit/>
          </a:bodyPr>
          <a:lstStyle/>
          <a:p>
            <a:pPr algn="ctr"/>
            <a:r>
              <a:rPr lang="en-GB" b="1" dirty="0">
                <a:solidFill>
                  <a:srgbClr val="0432FF"/>
                </a:solidFill>
              </a:rPr>
              <a:t>New projects also constrained by existing beamlines/beams/ halls/experiments...</a:t>
            </a:r>
          </a:p>
        </p:txBody>
      </p:sp>
      <p:pic>
        <p:nvPicPr>
          <p:cNvPr id="9" name="Picture 8">
            <a:extLst>
              <a:ext uri="{FF2B5EF4-FFF2-40B4-BE49-F238E27FC236}">
                <a16:creationId xmlns:a16="http://schemas.microsoft.com/office/drawing/2014/main" id="{E16CEF1C-BDC9-934A-BC89-C877A8150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21346"/>
            <a:ext cx="7688106" cy="5754092"/>
          </a:xfrm>
          <a:prstGeom prst="rect">
            <a:avLst/>
          </a:prstGeom>
        </p:spPr>
      </p:pic>
    </p:spTree>
    <p:extLst>
      <p:ext uri="{BB962C8B-B14F-4D97-AF65-F5344CB8AC3E}">
        <p14:creationId xmlns:p14="http://schemas.microsoft.com/office/powerpoint/2010/main" val="3086292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20C4D-5AB4-8A4E-AF96-93D98D1484B8}"/>
              </a:ext>
            </a:extLst>
          </p:cNvPr>
          <p:cNvPicPr>
            <a:picLocks noChangeAspect="1"/>
          </p:cNvPicPr>
          <p:nvPr/>
        </p:nvPicPr>
        <p:blipFill>
          <a:blip r:embed="rId2"/>
          <a:stretch>
            <a:fillRect/>
          </a:stretch>
        </p:blipFill>
        <p:spPr>
          <a:xfrm>
            <a:off x="0" y="1066800"/>
            <a:ext cx="12192000" cy="5664457"/>
          </a:xfrm>
          <a:prstGeom prst="rect">
            <a:avLst/>
          </a:prstGeom>
        </p:spPr>
      </p:pic>
      <p:sp>
        <p:nvSpPr>
          <p:cNvPr id="4" name="Title 3">
            <a:extLst>
              <a:ext uri="{FF2B5EF4-FFF2-40B4-BE49-F238E27FC236}">
                <a16:creationId xmlns:a16="http://schemas.microsoft.com/office/drawing/2014/main" id="{52FA2094-EEA1-7145-AFC7-514165652E5E}"/>
              </a:ext>
            </a:extLst>
          </p:cNvPr>
          <p:cNvSpPr>
            <a:spLocks noGrp="1"/>
          </p:cNvSpPr>
          <p:nvPr>
            <p:ph type="title"/>
          </p:nvPr>
        </p:nvSpPr>
        <p:spPr/>
        <p:txBody>
          <a:bodyPr/>
          <a:lstStyle/>
          <a:p>
            <a:r>
              <a:rPr lang="en-US" dirty="0"/>
              <a:t>Approximate “ideal” timelines</a:t>
            </a:r>
          </a:p>
        </p:txBody>
      </p:sp>
    </p:spTree>
    <p:extLst>
      <p:ext uri="{BB962C8B-B14F-4D97-AF65-F5344CB8AC3E}">
        <p14:creationId xmlns:p14="http://schemas.microsoft.com/office/powerpoint/2010/main" val="476456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8D9E-DD6A-3145-ADD5-0F351D8C909D}"/>
              </a:ext>
            </a:extLst>
          </p:cNvPr>
          <p:cNvSpPr>
            <a:spLocks noGrp="1"/>
          </p:cNvSpPr>
          <p:nvPr>
            <p:ph type="title"/>
          </p:nvPr>
        </p:nvSpPr>
        <p:spPr/>
        <p:txBody>
          <a:bodyPr/>
          <a:lstStyle/>
          <a:p>
            <a:r>
              <a:rPr lang="en-US" dirty="0"/>
              <a:t>Conclusion from PBC BSM report</a:t>
            </a:r>
          </a:p>
        </p:txBody>
      </p:sp>
      <p:sp>
        <p:nvSpPr>
          <p:cNvPr id="3" name="Content Placeholder 2">
            <a:extLst>
              <a:ext uri="{FF2B5EF4-FFF2-40B4-BE49-F238E27FC236}">
                <a16:creationId xmlns:a16="http://schemas.microsoft.com/office/drawing/2014/main" id="{E186560E-7740-704F-8A58-7C894F6BFFD6}"/>
              </a:ext>
            </a:extLst>
          </p:cNvPr>
          <p:cNvSpPr>
            <a:spLocks noGrp="1"/>
          </p:cNvSpPr>
          <p:nvPr>
            <p:ph idx="1"/>
          </p:nvPr>
        </p:nvSpPr>
        <p:spPr>
          <a:xfrm>
            <a:off x="645160" y="1173321"/>
            <a:ext cx="10972800" cy="5197476"/>
          </a:xfrm>
        </p:spPr>
        <p:txBody>
          <a:bodyPr>
            <a:normAutofit fontScale="85000" lnSpcReduction="10000"/>
          </a:bodyPr>
          <a:lstStyle/>
          <a:p>
            <a:r>
              <a:rPr lang="en-GB" dirty="0"/>
              <a:t>The absence, so far, of unambiguous signals of NP from</a:t>
            </a:r>
          </a:p>
          <a:p>
            <a:pPr lvl="1"/>
            <a:r>
              <a:rPr lang="en-GB" dirty="0"/>
              <a:t>direct searches at the LHC, </a:t>
            </a:r>
          </a:p>
          <a:p>
            <a:pPr lvl="1"/>
            <a:r>
              <a:rPr lang="en-GB" dirty="0"/>
              <a:t>indirect searches in flavour physics, </a:t>
            </a:r>
          </a:p>
          <a:p>
            <a:pPr lvl="1"/>
            <a:r>
              <a:rPr lang="en-GB" dirty="0"/>
              <a:t>and direct detection Dark Matter experiments, </a:t>
            </a:r>
          </a:p>
          <a:p>
            <a:pPr lvl="1"/>
            <a:r>
              <a:rPr lang="en-GB" dirty="0"/>
              <a:t>along with the absence of a clear guidance from theory about the NP scale,</a:t>
            </a:r>
          </a:p>
          <a:p>
            <a:pPr marL="400050" lvl="1" indent="0">
              <a:buNone/>
            </a:pPr>
            <a:r>
              <a:rPr lang="en-GB" dirty="0">
                <a:solidFill>
                  <a:srgbClr val="0432FF"/>
                </a:solidFill>
              </a:rPr>
              <a:t>motivates today, more than ever, the broadening of the experimental effort in the quest for NP and exploring different ranges of interaction strengths and masses with respect to what is already covered by existing or planned in initiatives.</a:t>
            </a:r>
          </a:p>
          <a:p>
            <a:r>
              <a:rPr lang="en-GB" dirty="0">
                <a:solidFill>
                  <a:srgbClr val="FF0000"/>
                </a:solidFill>
              </a:rPr>
              <a:t>CERN could offer an unprecedented variety of high-intensity, high energy beams and scientific infrastructure that could be exploited to this endeavour. </a:t>
            </a:r>
          </a:p>
          <a:p>
            <a:r>
              <a:rPr lang="en-GB" dirty="0">
                <a:solidFill>
                  <a:srgbClr val="00B050"/>
                </a:solidFill>
              </a:rPr>
              <a:t>This effort would nicely complement and further broaden the already rich physics programme ongoing at the LHC and HL-LHC.</a:t>
            </a:r>
          </a:p>
          <a:p>
            <a:endParaRPr lang="en-US" dirty="0"/>
          </a:p>
        </p:txBody>
      </p:sp>
      <p:sp>
        <p:nvSpPr>
          <p:cNvPr id="4" name="Slide Number Placeholder 3">
            <a:extLst>
              <a:ext uri="{FF2B5EF4-FFF2-40B4-BE49-F238E27FC236}">
                <a16:creationId xmlns:a16="http://schemas.microsoft.com/office/drawing/2014/main" id="{53A4328F-5668-6A45-8B83-20CD14A9EA0A}"/>
              </a:ext>
            </a:extLst>
          </p:cNvPr>
          <p:cNvSpPr>
            <a:spLocks noGrp="1"/>
          </p:cNvSpPr>
          <p:nvPr>
            <p:ph type="sldNum" sz="quarter" idx="12"/>
          </p:nvPr>
        </p:nvSpPr>
        <p:spPr/>
        <p:txBody>
          <a:bodyPr/>
          <a:lstStyle/>
          <a:p>
            <a:fld id="{1787A23F-BAF2-40F7-981E-A4E481A32A38}" type="slidenum">
              <a:rPr lang="en-US" smtClean="0"/>
              <a:t>34</a:t>
            </a:fld>
            <a:endParaRPr lang="en-US" dirty="0"/>
          </a:p>
        </p:txBody>
      </p:sp>
    </p:spTree>
    <p:extLst>
      <p:ext uri="{BB962C8B-B14F-4D97-AF65-F5344CB8AC3E}">
        <p14:creationId xmlns:p14="http://schemas.microsoft.com/office/powerpoint/2010/main" val="1752730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FDB8-24BB-0046-B8D3-9BF88001BD48}"/>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3A16268-4BB6-F747-A966-241D8B7B506C}"/>
              </a:ext>
            </a:extLst>
          </p:cNvPr>
          <p:cNvSpPr>
            <a:spLocks noGrp="1"/>
          </p:cNvSpPr>
          <p:nvPr>
            <p:ph idx="1"/>
          </p:nvPr>
        </p:nvSpPr>
        <p:spPr>
          <a:xfrm>
            <a:off x="609600" y="1470819"/>
            <a:ext cx="10972800" cy="4572000"/>
          </a:xfrm>
        </p:spPr>
        <p:txBody>
          <a:bodyPr>
            <a:normAutofit fontScale="92500" lnSpcReduction="20000"/>
          </a:bodyPr>
          <a:lstStyle/>
          <a:p>
            <a:r>
              <a:rPr lang="en-US" dirty="0"/>
              <a:t>Interesting exercise, fostered a number of options to exploit the complex and technology - mix of:</a:t>
            </a:r>
          </a:p>
          <a:p>
            <a:pPr lvl="1"/>
            <a:r>
              <a:rPr lang="en-US" dirty="0"/>
              <a:t>smaller scale options which can be addressed within CERN’s remit </a:t>
            </a:r>
          </a:p>
          <a:p>
            <a:pPr lvl="1"/>
            <a:r>
              <a:rPr lang="en-US" dirty="0"/>
              <a:t>promising novel proposals </a:t>
            </a:r>
          </a:p>
          <a:p>
            <a:pPr lvl="1"/>
            <a:r>
              <a:rPr lang="en-US" dirty="0"/>
              <a:t>larger scale projects</a:t>
            </a:r>
          </a:p>
          <a:p>
            <a:r>
              <a:rPr lang="en-US" dirty="0"/>
              <a:t>Initiatives are:</a:t>
            </a:r>
          </a:p>
          <a:p>
            <a:pPr lvl="1"/>
            <a:r>
              <a:rPr lang="en-US" dirty="0"/>
              <a:t>well motivated by their physics potential in interesting times;</a:t>
            </a:r>
          </a:p>
          <a:p>
            <a:pPr lvl="1"/>
            <a:r>
              <a:rPr lang="en-US" dirty="0"/>
              <a:t>cost-effective opportunities to make a significant contribution and provide important input to future plans;</a:t>
            </a:r>
          </a:p>
          <a:p>
            <a:pPr lvl="1"/>
            <a:r>
              <a:rPr lang="en-US" dirty="0"/>
              <a:t>allow full exploitation of the complex in parallel to the LHC and preparation for the longer term.</a:t>
            </a:r>
          </a:p>
        </p:txBody>
      </p:sp>
      <p:sp>
        <p:nvSpPr>
          <p:cNvPr id="5" name="Slide Number Placeholder 4">
            <a:extLst>
              <a:ext uri="{FF2B5EF4-FFF2-40B4-BE49-F238E27FC236}">
                <a16:creationId xmlns:a16="http://schemas.microsoft.com/office/drawing/2014/main" id="{A0F789EA-40FD-3C41-BA89-4F3E011AA9E3}"/>
              </a:ext>
            </a:extLst>
          </p:cNvPr>
          <p:cNvSpPr>
            <a:spLocks noGrp="1"/>
          </p:cNvSpPr>
          <p:nvPr>
            <p:ph type="sldNum" sz="quarter" idx="12"/>
          </p:nvPr>
        </p:nvSpPr>
        <p:spPr/>
        <p:txBody>
          <a:bodyPr/>
          <a:lstStyle/>
          <a:p>
            <a:fld id="{1787A23F-BAF2-40F7-981E-A4E481A32A38}" type="slidenum">
              <a:rPr lang="en-US" smtClean="0"/>
              <a:t>35</a:t>
            </a:fld>
            <a:endParaRPr lang="en-US"/>
          </a:p>
        </p:txBody>
      </p:sp>
    </p:spTree>
    <p:extLst>
      <p:ext uri="{BB962C8B-B14F-4D97-AF65-F5344CB8AC3E}">
        <p14:creationId xmlns:p14="http://schemas.microsoft.com/office/powerpoint/2010/main" val="2370144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85B1C-598F-4B43-AED9-8D081B3A4697}"/>
              </a:ext>
            </a:extLst>
          </p:cNvPr>
          <p:cNvSpPr>
            <a:spLocks noGrp="1"/>
          </p:cNvSpPr>
          <p:nvPr>
            <p:ph type="title"/>
          </p:nvPr>
        </p:nvSpPr>
        <p:spPr/>
        <p:txBody>
          <a:bodyPr/>
          <a:lstStyle/>
          <a:p>
            <a:r>
              <a:rPr lang="en-GB" dirty="0"/>
              <a:t>ADDITIONAL MATERIAL</a:t>
            </a:r>
          </a:p>
        </p:txBody>
      </p:sp>
      <p:sp>
        <p:nvSpPr>
          <p:cNvPr id="3" name="Text Placeholder 2">
            <a:extLst>
              <a:ext uri="{FF2B5EF4-FFF2-40B4-BE49-F238E27FC236}">
                <a16:creationId xmlns:a16="http://schemas.microsoft.com/office/drawing/2014/main" id="{D391A830-6C3A-A543-9E15-21890D6FA2E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E3D9BDD-1AF5-4F4F-898D-89CB0CCEE211}"/>
              </a:ext>
            </a:extLst>
          </p:cNvPr>
          <p:cNvSpPr>
            <a:spLocks noGrp="1"/>
          </p:cNvSpPr>
          <p:nvPr>
            <p:ph type="sldNum" sz="quarter" idx="12"/>
          </p:nvPr>
        </p:nvSpPr>
        <p:spPr/>
        <p:txBody>
          <a:bodyPr/>
          <a:lstStyle/>
          <a:p>
            <a:fld id="{1787A23F-BAF2-40F7-981E-A4E481A32A38}" type="slidenum">
              <a:rPr lang="en-US" smtClean="0"/>
              <a:t>36</a:t>
            </a:fld>
            <a:endParaRPr lang="en-US"/>
          </a:p>
        </p:txBody>
      </p:sp>
    </p:spTree>
    <p:extLst>
      <p:ext uri="{BB962C8B-B14F-4D97-AF65-F5344CB8AC3E}">
        <p14:creationId xmlns:p14="http://schemas.microsoft.com/office/powerpoint/2010/main" val="449354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FA01-FBBB-1B4C-A70F-AD42310FCBE9}"/>
              </a:ext>
            </a:extLst>
          </p:cNvPr>
          <p:cNvSpPr>
            <a:spLocks noGrp="1"/>
          </p:cNvSpPr>
          <p:nvPr>
            <p:ph type="title"/>
          </p:nvPr>
        </p:nvSpPr>
        <p:spPr/>
        <p:txBody>
          <a:bodyPr/>
          <a:lstStyle/>
          <a:p>
            <a:r>
              <a:rPr lang="en-GB" dirty="0"/>
              <a:t>Doc</a:t>
            </a:r>
          </a:p>
        </p:txBody>
      </p:sp>
      <p:sp>
        <p:nvSpPr>
          <p:cNvPr id="3" name="Slide Number Placeholder 2">
            <a:extLst>
              <a:ext uri="{FF2B5EF4-FFF2-40B4-BE49-F238E27FC236}">
                <a16:creationId xmlns:a16="http://schemas.microsoft.com/office/drawing/2014/main" id="{24E513E4-2B7C-384B-856F-D2562E35EBC1}"/>
              </a:ext>
            </a:extLst>
          </p:cNvPr>
          <p:cNvSpPr>
            <a:spLocks noGrp="1"/>
          </p:cNvSpPr>
          <p:nvPr>
            <p:ph type="sldNum" sz="quarter" idx="12"/>
          </p:nvPr>
        </p:nvSpPr>
        <p:spPr/>
        <p:txBody>
          <a:bodyPr/>
          <a:lstStyle/>
          <a:p>
            <a:fld id="{1787A23F-BAF2-40F7-981E-A4E481A32A38}" type="slidenum">
              <a:rPr lang="en-US" smtClean="0"/>
              <a:t>37</a:t>
            </a:fld>
            <a:endParaRPr lang="en-US"/>
          </a:p>
        </p:txBody>
      </p:sp>
      <p:pic>
        <p:nvPicPr>
          <p:cNvPr id="5" name="Picture 4">
            <a:extLst>
              <a:ext uri="{FF2B5EF4-FFF2-40B4-BE49-F238E27FC236}">
                <a16:creationId xmlns:a16="http://schemas.microsoft.com/office/drawing/2014/main" id="{82E2D1C3-7892-3A46-BC0F-94F66003F7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897428"/>
            <a:ext cx="8809398" cy="5778010"/>
          </a:xfrm>
          <a:prstGeom prst="rect">
            <a:avLst/>
          </a:prstGeom>
        </p:spPr>
      </p:pic>
      <p:sp>
        <p:nvSpPr>
          <p:cNvPr id="6" name="TextBox 5">
            <a:extLst>
              <a:ext uri="{FF2B5EF4-FFF2-40B4-BE49-F238E27FC236}">
                <a16:creationId xmlns:a16="http://schemas.microsoft.com/office/drawing/2014/main" id="{68FEB61A-EBAC-3A4E-AB3A-CCE4CB6E5A5B}"/>
              </a:ext>
            </a:extLst>
          </p:cNvPr>
          <p:cNvSpPr txBox="1"/>
          <p:nvPr/>
        </p:nvSpPr>
        <p:spPr>
          <a:xfrm>
            <a:off x="9601200" y="222329"/>
            <a:ext cx="2743200" cy="369332"/>
          </a:xfrm>
          <a:prstGeom prst="rect">
            <a:avLst/>
          </a:prstGeom>
          <a:noFill/>
        </p:spPr>
        <p:txBody>
          <a:bodyPr wrap="square" rtlCol="0">
            <a:spAutoFit/>
          </a:bodyPr>
          <a:lstStyle/>
          <a:p>
            <a:r>
              <a:rPr lang="en-GB" dirty="0"/>
              <a:t>http://</a:t>
            </a:r>
            <a:r>
              <a:rPr lang="en-GB" dirty="0" err="1"/>
              <a:t>pbc.web.cern.ch</a:t>
            </a:r>
            <a:r>
              <a:rPr lang="en-GB" dirty="0"/>
              <a:t>/</a:t>
            </a:r>
          </a:p>
        </p:txBody>
      </p:sp>
    </p:spTree>
    <p:extLst>
      <p:ext uri="{BB962C8B-B14F-4D97-AF65-F5344CB8AC3E}">
        <p14:creationId xmlns:p14="http://schemas.microsoft.com/office/powerpoint/2010/main" val="1616353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3381F-DC44-A84D-9B01-11879B9C2397}"/>
              </a:ext>
            </a:extLst>
          </p:cNvPr>
          <p:cNvSpPr>
            <a:spLocks noGrp="1"/>
          </p:cNvSpPr>
          <p:nvPr>
            <p:ph type="title"/>
          </p:nvPr>
        </p:nvSpPr>
        <p:spPr>
          <a:xfrm>
            <a:off x="7391400" y="152400"/>
            <a:ext cx="3276600" cy="868362"/>
          </a:xfrm>
        </p:spPr>
        <p:txBody>
          <a:bodyPr/>
          <a:lstStyle/>
          <a:p>
            <a:r>
              <a:rPr lang="en-US" dirty="0"/>
              <a:t>Summary </a:t>
            </a:r>
          </a:p>
        </p:txBody>
      </p:sp>
      <p:pic>
        <p:nvPicPr>
          <p:cNvPr id="11" name="Picture 10">
            <a:extLst>
              <a:ext uri="{FF2B5EF4-FFF2-40B4-BE49-F238E27FC236}">
                <a16:creationId xmlns:a16="http://schemas.microsoft.com/office/drawing/2014/main" id="{DD85104F-5EA1-7F4F-889A-0E615279998E}"/>
              </a:ext>
            </a:extLst>
          </p:cNvPr>
          <p:cNvPicPr>
            <a:picLocks noChangeAspect="1"/>
          </p:cNvPicPr>
          <p:nvPr/>
        </p:nvPicPr>
        <p:blipFill>
          <a:blip r:embed="rId3"/>
          <a:stretch>
            <a:fillRect/>
          </a:stretch>
        </p:blipFill>
        <p:spPr>
          <a:xfrm>
            <a:off x="7543800" y="4267200"/>
            <a:ext cx="3432719" cy="1530350"/>
          </a:xfrm>
          <a:prstGeom prst="rect">
            <a:avLst/>
          </a:prstGeom>
        </p:spPr>
      </p:pic>
      <p:sp>
        <p:nvSpPr>
          <p:cNvPr id="12" name="TextBox 11">
            <a:extLst>
              <a:ext uri="{FF2B5EF4-FFF2-40B4-BE49-F238E27FC236}">
                <a16:creationId xmlns:a16="http://schemas.microsoft.com/office/drawing/2014/main" id="{086C3A66-D5A3-1B48-B643-F643B1EEDF34}"/>
              </a:ext>
            </a:extLst>
          </p:cNvPr>
          <p:cNvSpPr txBox="1"/>
          <p:nvPr/>
        </p:nvSpPr>
        <p:spPr>
          <a:xfrm>
            <a:off x="7445752" y="3959423"/>
            <a:ext cx="3508919" cy="307777"/>
          </a:xfrm>
          <a:prstGeom prst="rect">
            <a:avLst/>
          </a:prstGeom>
          <a:noFill/>
        </p:spPr>
        <p:txBody>
          <a:bodyPr wrap="square" rtlCol="0">
            <a:spAutoFit/>
          </a:bodyPr>
          <a:lstStyle/>
          <a:p>
            <a:r>
              <a:rPr lang="en-US" sz="1400" dirty="0"/>
              <a:t>Cost Scale    </a:t>
            </a:r>
          </a:p>
        </p:txBody>
      </p:sp>
      <p:sp>
        <p:nvSpPr>
          <p:cNvPr id="13" name="TextBox 12">
            <a:extLst>
              <a:ext uri="{FF2B5EF4-FFF2-40B4-BE49-F238E27FC236}">
                <a16:creationId xmlns:a16="http://schemas.microsoft.com/office/drawing/2014/main" id="{C93DE36A-7C46-2C46-B79A-F402529A28A7}"/>
              </a:ext>
            </a:extLst>
          </p:cNvPr>
          <p:cNvSpPr txBox="1"/>
          <p:nvPr/>
        </p:nvSpPr>
        <p:spPr>
          <a:xfrm>
            <a:off x="7391400" y="2057400"/>
            <a:ext cx="51816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Class 4 for BDF, </a:t>
            </a:r>
            <a:r>
              <a:rPr lang="en-US" dirty="0" err="1"/>
              <a:t>eSPS</a:t>
            </a:r>
            <a:r>
              <a:rPr lang="en-US" dirty="0"/>
              <a:t>;</a:t>
            </a:r>
          </a:p>
          <a:p>
            <a:pPr marL="285750" indent="-285750">
              <a:buFont typeface="Arial" panose="020B0604020202020204" pitchFamily="34" charset="0"/>
              <a:buChar char="•"/>
            </a:pPr>
            <a:r>
              <a:rPr lang="en-US" dirty="0"/>
              <a:t>Preliminary for </a:t>
            </a:r>
            <a:r>
              <a:rPr lang="en-US" dirty="0" err="1"/>
              <a:t>nuSTORM</a:t>
            </a:r>
            <a:endParaRPr lang="en-US" dirty="0"/>
          </a:p>
          <a:p>
            <a:pPr marL="285750" indent="-285750">
              <a:buFont typeface="Arial" panose="020B0604020202020204" pitchFamily="34" charset="0"/>
              <a:buChar char="•"/>
            </a:pPr>
            <a:r>
              <a:rPr lang="en-US" dirty="0"/>
              <a:t>Conventional beams – see PBC report</a:t>
            </a:r>
          </a:p>
          <a:p>
            <a:pPr marL="285750" indent="-285750">
              <a:buFont typeface="Arial" panose="020B0604020202020204" pitchFamily="34" charset="0"/>
              <a:buChar char="•"/>
            </a:pPr>
            <a:r>
              <a:rPr lang="en-US" dirty="0"/>
              <a:t>Technology – all options – see PBC report</a:t>
            </a:r>
          </a:p>
        </p:txBody>
      </p:sp>
      <p:pic>
        <p:nvPicPr>
          <p:cNvPr id="3" name="Picture 2">
            <a:extLst>
              <a:ext uri="{FF2B5EF4-FFF2-40B4-BE49-F238E27FC236}">
                <a16:creationId xmlns:a16="http://schemas.microsoft.com/office/drawing/2014/main" id="{F61769AF-818B-D64C-84DA-528908A3C799}"/>
              </a:ext>
            </a:extLst>
          </p:cNvPr>
          <p:cNvPicPr>
            <a:picLocks noChangeAspect="1"/>
          </p:cNvPicPr>
          <p:nvPr/>
        </p:nvPicPr>
        <p:blipFill>
          <a:blip r:embed="rId4"/>
          <a:stretch>
            <a:fillRect/>
          </a:stretch>
        </p:blipFill>
        <p:spPr>
          <a:xfrm>
            <a:off x="0" y="0"/>
            <a:ext cx="6778768" cy="6858000"/>
          </a:xfrm>
          <a:prstGeom prst="rect">
            <a:avLst/>
          </a:prstGeom>
        </p:spPr>
      </p:pic>
    </p:spTree>
    <p:extLst>
      <p:ext uri="{BB962C8B-B14F-4D97-AF65-F5344CB8AC3E}">
        <p14:creationId xmlns:p14="http://schemas.microsoft.com/office/powerpoint/2010/main" val="874549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A8BBD0-CF89-FD4E-B17E-B710249CB3A7}"/>
              </a:ext>
            </a:extLst>
          </p:cNvPr>
          <p:cNvSpPr>
            <a:spLocks noGrp="1"/>
          </p:cNvSpPr>
          <p:nvPr>
            <p:ph type="sldNum" sz="quarter" idx="12"/>
          </p:nvPr>
        </p:nvSpPr>
        <p:spPr/>
        <p:txBody>
          <a:bodyPr/>
          <a:lstStyle/>
          <a:p>
            <a:fld id="{1787A23F-BAF2-40F7-981E-A4E481A32A38}" type="slidenum">
              <a:rPr lang="en-US" smtClean="0"/>
              <a:t>39</a:t>
            </a:fld>
            <a:endParaRPr lang="en-US"/>
          </a:p>
        </p:txBody>
      </p:sp>
      <p:pic>
        <p:nvPicPr>
          <p:cNvPr id="3" name="Picture 2">
            <a:extLst>
              <a:ext uri="{FF2B5EF4-FFF2-40B4-BE49-F238E27FC236}">
                <a16:creationId xmlns:a16="http://schemas.microsoft.com/office/drawing/2014/main" id="{37FA755F-3628-364A-AFA7-048E5099E7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1676" y="0"/>
            <a:ext cx="10328648" cy="6858000"/>
          </a:xfrm>
          <a:prstGeom prst="rect">
            <a:avLst/>
          </a:prstGeom>
        </p:spPr>
      </p:pic>
    </p:spTree>
    <p:extLst>
      <p:ext uri="{BB962C8B-B14F-4D97-AF65-F5344CB8AC3E}">
        <p14:creationId xmlns:p14="http://schemas.microsoft.com/office/powerpoint/2010/main" val="170917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PBC structure</a:t>
            </a:r>
          </a:p>
        </p:txBody>
      </p:sp>
      <p:pic>
        <p:nvPicPr>
          <p:cNvPr id="4" name="Picture 3">
            <a:extLst>
              <a:ext uri="{FF2B5EF4-FFF2-40B4-BE49-F238E27FC236}">
                <a16:creationId xmlns:a16="http://schemas.microsoft.com/office/drawing/2014/main" id="{8C75569C-B17F-384A-9730-25B84E3EF1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5000" y="1447800"/>
            <a:ext cx="8610600" cy="4806447"/>
          </a:xfrm>
          <a:prstGeom prst="rect">
            <a:avLst/>
          </a:prstGeom>
        </p:spPr>
      </p:pic>
      <p:sp>
        <p:nvSpPr>
          <p:cNvPr id="8" name="Slide Number Placeholder 7">
            <a:extLst>
              <a:ext uri="{FF2B5EF4-FFF2-40B4-BE49-F238E27FC236}">
                <a16:creationId xmlns:a16="http://schemas.microsoft.com/office/drawing/2014/main" id="{1CE10CDE-A23D-0A49-806B-2BB29A0328C8}"/>
              </a:ext>
            </a:extLst>
          </p:cNvPr>
          <p:cNvSpPr>
            <a:spLocks noGrp="1"/>
          </p:cNvSpPr>
          <p:nvPr>
            <p:ph type="sldNum" sz="quarter" idx="12"/>
          </p:nvPr>
        </p:nvSpPr>
        <p:spPr>
          <a:xfrm>
            <a:off x="9154160" y="6492875"/>
            <a:ext cx="2844800" cy="365125"/>
          </a:xfrm>
        </p:spPr>
        <p:txBody>
          <a:bodyPr/>
          <a:lstStyle/>
          <a:p>
            <a:fld id="{1787A23F-BAF2-40F7-981E-A4E481A32A38}" type="slidenum">
              <a:rPr lang="en-US" smtClean="0"/>
              <a:t>4</a:t>
            </a:fld>
            <a:endParaRPr lang="en-US" dirty="0"/>
          </a:p>
        </p:txBody>
      </p:sp>
      <p:sp>
        <p:nvSpPr>
          <p:cNvPr id="3" name="Rounded Rectangle 2">
            <a:extLst>
              <a:ext uri="{FF2B5EF4-FFF2-40B4-BE49-F238E27FC236}">
                <a16:creationId xmlns:a16="http://schemas.microsoft.com/office/drawing/2014/main" id="{3A2A8953-37DD-3344-891F-28DA7DFCE3CC}"/>
              </a:ext>
            </a:extLst>
          </p:cNvPr>
          <p:cNvSpPr/>
          <p:nvPr/>
        </p:nvSpPr>
        <p:spPr>
          <a:xfrm>
            <a:off x="2819400" y="1209172"/>
            <a:ext cx="5638800" cy="1447800"/>
          </a:xfrm>
          <a:prstGeom prst="roundRect">
            <a:avLst/>
          </a:prstGeom>
          <a:solidFill>
            <a:srgbClr val="F76BC1">
              <a:alpha val="14000"/>
            </a:srgb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tIns="0" bIns="46800" rtlCol="0" anchor="ctr"/>
          <a:lstStyle/>
          <a:p>
            <a:pPr algn="ctr"/>
            <a:endParaRPr lang="en-GB" dirty="0"/>
          </a:p>
        </p:txBody>
      </p:sp>
      <p:sp>
        <p:nvSpPr>
          <p:cNvPr id="5" name="Left Arrow 4">
            <a:extLst>
              <a:ext uri="{FF2B5EF4-FFF2-40B4-BE49-F238E27FC236}">
                <a16:creationId xmlns:a16="http://schemas.microsoft.com/office/drawing/2014/main" id="{A48BFC8C-E207-4C43-82D6-6323ACE8D0E9}"/>
              </a:ext>
            </a:extLst>
          </p:cNvPr>
          <p:cNvSpPr/>
          <p:nvPr/>
        </p:nvSpPr>
        <p:spPr>
          <a:xfrm>
            <a:off x="2209800" y="1742572"/>
            <a:ext cx="533400" cy="381000"/>
          </a:xfrm>
          <a:prstGeom prst="leftArrow">
            <a:avLst/>
          </a:prstGeom>
        </p:spPr>
        <p:style>
          <a:lnRef idx="1">
            <a:schemeClr val="accent1"/>
          </a:lnRef>
          <a:fillRef idx="3">
            <a:schemeClr val="accent1"/>
          </a:fillRef>
          <a:effectRef idx="2">
            <a:schemeClr val="accent1"/>
          </a:effectRef>
          <a:fontRef idx="minor">
            <a:schemeClr val="lt1"/>
          </a:fontRef>
        </p:style>
        <p:txBody>
          <a:bodyPr tIns="0" bIns="46800" rtlCol="0" anchor="ctr"/>
          <a:lstStyle/>
          <a:p>
            <a:pPr algn="ctr"/>
            <a:endParaRPr lang="en-GB" dirty="0"/>
          </a:p>
        </p:txBody>
      </p:sp>
      <p:sp>
        <p:nvSpPr>
          <p:cNvPr id="6" name="TextBox 5">
            <a:extLst>
              <a:ext uri="{FF2B5EF4-FFF2-40B4-BE49-F238E27FC236}">
                <a16:creationId xmlns:a16="http://schemas.microsoft.com/office/drawing/2014/main" id="{060BC7BE-194E-F749-8740-372414234753}"/>
              </a:ext>
            </a:extLst>
          </p:cNvPr>
          <p:cNvSpPr txBox="1"/>
          <p:nvPr/>
        </p:nvSpPr>
        <p:spPr>
          <a:xfrm>
            <a:off x="152400" y="1524000"/>
            <a:ext cx="2209800" cy="923330"/>
          </a:xfrm>
          <a:prstGeom prst="rect">
            <a:avLst/>
          </a:prstGeom>
          <a:noFill/>
        </p:spPr>
        <p:txBody>
          <a:bodyPr wrap="square" rtlCol="0">
            <a:spAutoFit/>
          </a:bodyPr>
          <a:lstStyle/>
          <a:p>
            <a:r>
              <a:rPr lang="en-GB" dirty="0"/>
              <a:t>Evaluate proposed options in the worldwide landscape</a:t>
            </a:r>
          </a:p>
        </p:txBody>
      </p:sp>
    </p:spTree>
    <p:extLst>
      <p:ext uri="{BB962C8B-B14F-4D97-AF65-F5344CB8AC3E}">
        <p14:creationId xmlns:p14="http://schemas.microsoft.com/office/powerpoint/2010/main" val="370506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PBC accelerator side - main themes</a:t>
            </a:r>
          </a:p>
        </p:txBody>
      </p:sp>
      <p:sp>
        <p:nvSpPr>
          <p:cNvPr id="7" name="Content Placeholder 2">
            <a:extLst>
              <a:ext uri="{FF2B5EF4-FFF2-40B4-BE49-F238E27FC236}">
                <a16:creationId xmlns:a16="http://schemas.microsoft.com/office/drawing/2014/main" id="{46156860-3D01-3443-9015-FF363E11339D}"/>
              </a:ext>
            </a:extLst>
          </p:cNvPr>
          <p:cNvSpPr txBox="1">
            <a:spLocks/>
          </p:cNvSpPr>
          <p:nvPr/>
        </p:nvSpPr>
        <p:spPr>
          <a:xfrm>
            <a:off x="914400" y="1162127"/>
            <a:ext cx="10820400" cy="5158902"/>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Exploitation of SPS/North Area</a:t>
            </a:r>
          </a:p>
          <a:p>
            <a:pPr lvl="1"/>
            <a:r>
              <a:rPr lang="en-US" dirty="0">
                <a:solidFill>
                  <a:srgbClr val="0070C0"/>
                </a:solidFill>
              </a:rPr>
              <a:t>Conventional North Area beams </a:t>
            </a:r>
            <a:r>
              <a:rPr lang="en-US" dirty="0">
                <a:solidFill>
                  <a:srgbClr val="00B050"/>
                </a:solidFill>
              </a:rPr>
              <a:t>(NA62+, KLEVER, NA64+, COMPASS…) </a:t>
            </a:r>
          </a:p>
          <a:p>
            <a:pPr lvl="1"/>
            <a:r>
              <a:rPr lang="en-US" dirty="0">
                <a:solidFill>
                  <a:srgbClr val="0070C0"/>
                </a:solidFill>
              </a:rPr>
              <a:t>Beam Dump Facility for </a:t>
            </a:r>
            <a:r>
              <a:rPr lang="en-US" dirty="0">
                <a:solidFill>
                  <a:srgbClr val="00B050"/>
                </a:solidFill>
              </a:rPr>
              <a:t>SHiP/</a:t>
            </a:r>
            <a:r>
              <a:rPr lang="en-US" dirty="0" err="1">
                <a:solidFill>
                  <a:srgbClr val="00B050"/>
                </a:solidFill>
              </a:rPr>
              <a:t>TauFV</a:t>
            </a:r>
            <a:endParaRPr lang="en-US" dirty="0">
              <a:solidFill>
                <a:srgbClr val="00B050"/>
              </a:solidFill>
            </a:endParaRPr>
          </a:p>
          <a:p>
            <a:pPr lvl="1"/>
            <a:r>
              <a:rPr lang="en-US" dirty="0" err="1">
                <a:solidFill>
                  <a:srgbClr val="0070C0"/>
                </a:solidFill>
              </a:rPr>
              <a:t>eSPS</a:t>
            </a:r>
            <a:r>
              <a:rPr lang="en-US" baseline="30000" dirty="0">
                <a:solidFill>
                  <a:srgbClr val="0070C0"/>
                </a:solidFill>
              </a:rPr>
              <a:t> </a:t>
            </a:r>
            <a:r>
              <a:rPr lang="en-US" dirty="0">
                <a:solidFill>
                  <a:srgbClr val="0070C0"/>
                </a:solidFill>
              </a:rPr>
              <a:t>for </a:t>
            </a:r>
            <a:r>
              <a:rPr lang="en-US" dirty="0">
                <a:solidFill>
                  <a:srgbClr val="00B050"/>
                </a:solidFill>
              </a:rPr>
              <a:t>LDMX</a:t>
            </a:r>
            <a:r>
              <a:rPr lang="en-US" dirty="0">
                <a:solidFill>
                  <a:srgbClr val="0070C0"/>
                </a:solidFill>
              </a:rPr>
              <a:t> </a:t>
            </a:r>
          </a:p>
          <a:p>
            <a:pPr lvl="1"/>
            <a:r>
              <a:rPr lang="en-US" dirty="0" err="1">
                <a:solidFill>
                  <a:srgbClr val="0070C0"/>
                </a:solidFill>
              </a:rPr>
              <a:t>nuSTORM</a:t>
            </a:r>
            <a:r>
              <a:rPr lang="en-US" dirty="0">
                <a:solidFill>
                  <a:srgbClr val="0070C0"/>
                </a:solidFill>
              </a:rPr>
              <a:t> for </a:t>
            </a:r>
            <a:r>
              <a:rPr lang="en-US" dirty="0">
                <a:solidFill>
                  <a:srgbClr val="00B050"/>
                </a:solidFill>
              </a:rPr>
              <a:t>neutrino cross-section etc.</a:t>
            </a:r>
          </a:p>
          <a:p>
            <a:r>
              <a:rPr lang="en-US" b="1" dirty="0"/>
              <a:t>Novel approaches</a:t>
            </a:r>
          </a:p>
          <a:p>
            <a:pPr lvl="1"/>
            <a:r>
              <a:rPr lang="en-US" dirty="0">
                <a:solidFill>
                  <a:srgbClr val="0070C0"/>
                </a:solidFill>
              </a:rPr>
              <a:t>EDM proton storage ring, Gamma Factory, AWAKE++</a:t>
            </a:r>
            <a:endParaRPr lang="en-US" baseline="30000" dirty="0">
              <a:solidFill>
                <a:srgbClr val="0070C0"/>
              </a:solidFill>
            </a:endParaRPr>
          </a:p>
          <a:p>
            <a:r>
              <a:rPr lang="en-US" b="1" dirty="0"/>
              <a:t>LHC</a:t>
            </a:r>
          </a:p>
          <a:p>
            <a:pPr lvl="1"/>
            <a:r>
              <a:rPr lang="en-US" dirty="0">
                <a:solidFill>
                  <a:srgbClr val="0070C0"/>
                </a:solidFill>
              </a:rPr>
              <a:t>LHC fixed target </a:t>
            </a:r>
            <a:r>
              <a:rPr lang="en-US" dirty="0">
                <a:solidFill>
                  <a:srgbClr val="00B050"/>
                </a:solidFill>
              </a:rPr>
              <a:t>(gas, crystals) </a:t>
            </a:r>
          </a:p>
          <a:p>
            <a:pPr lvl="1"/>
            <a:r>
              <a:rPr lang="en-US" dirty="0">
                <a:solidFill>
                  <a:srgbClr val="0070C0"/>
                </a:solidFill>
              </a:rPr>
              <a:t>Long Lived Particles </a:t>
            </a:r>
            <a:r>
              <a:rPr lang="en-US" dirty="0">
                <a:solidFill>
                  <a:srgbClr val="00B050"/>
                </a:solidFill>
              </a:rPr>
              <a:t>(FASER, MATHUSLA, CODEX-b, </a:t>
            </a:r>
            <a:r>
              <a:rPr lang="en-US" dirty="0" err="1">
                <a:solidFill>
                  <a:srgbClr val="00B050"/>
                </a:solidFill>
              </a:rPr>
              <a:t>milliQan</a:t>
            </a:r>
            <a:r>
              <a:rPr lang="en-US" dirty="0">
                <a:solidFill>
                  <a:srgbClr val="00B050"/>
                </a:solidFill>
              </a:rPr>
              <a:t>)</a:t>
            </a:r>
          </a:p>
          <a:p>
            <a:r>
              <a:rPr lang="en-US" b="1" dirty="0"/>
              <a:t>Technology</a:t>
            </a:r>
            <a:r>
              <a:rPr lang="en-US" dirty="0"/>
              <a:t> </a:t>
            </a:r>
          </a:p>
          <a:p>
            <a:pPr lvl="1"/>
            <a:r>
              <a:rPr lang="en-US" dirty="0">
                <a:solidFill>
                  <a:srgbClr val="0070C0"/>
                </a:solidFill>
              </a:rPr>
              <a:t>Various options </a:t>
            </a:r>
            <a:r>
              <a:rPr lang="en-US" dirty="0">
                <a:solidFill>
                  <a:srgbClr val="00B050"/>
                </a:solidFill>
              </a:rPr>
              <a:t>(Helioscopes, “light-shining-through-walls”…)</a:t>
            </a:r>
          </a:p>
        </p:txBody>
      </p:sp>
      <p:sp>
        <p:nvSpPr>
          <p:cNvPr id="8" name="Slide Number Placeholder 7">
            <a:extLst>
              <a:ext uri="{FF2B5EF4-FFF2-40B4-BE49-F238E27FC236}">
                <a16:creationId xmlns:a16="http://schemas.microsoft.com/office/drawing/2014/main" id="{1CE10CDE-A23D-0A49-806B-2BB29A0328C8}"/>
              </a:ext>
            </a:extLst>
          </p:cNvPr>
          <p:cNvSpPr>
            <a:spLocks noGrp="1"/>
          </p:cNvSpPr>
          <p:nvPr>
            <p:ph type="sldNum" sz="quarter" idx="12"/>
          </p:nvPr>
        </p:nvSpPr>
        <p:spPr>
          <a:xfrm>
            <a:off x="9154160" y="6492875"/>
            <a:ext cx="2844800" cy="365125"/>
          </a:xfrm>
        </p:spPr>
        <p:txBody>
          <a:bodyPr/>
          <a:lstStyle/>
          <a:p>
            <a:fld id="{1787A23F-BAF2-40F7-981E-A4E481A32A38}" type="slidenum">
              <a:rPr lang="en-US" smtClean="0"/>
              <a:t>5</a:t>
            </a:fld>
            <a:endParaRPr lang="en-US" dirty="0"/>
          </a:p>
        </p:txBody>
      </p:sp>
    </p:spTree>
    <p:extLst>
      <p:ext uri="{BB962C8B-B14F-4D97-AF65-F5344CB8AC3E}">
        <p14:creationId xmlns:p14="http://schemas.microsoft.com/office/powerpoint/2010/main" val="1504165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Beam Dump Facilities</a:t>
            </a:r>
            <a:endParaRPr lang="en-GB" dirty="0"/>
          </a:p>
        </p:txBody>
      </p:sp>
      <p:sp>
        <p:nvSpPr>
          <p:cNvPr id="3" name="Content Placeholder 2"/>
          <p:cNvSpPr>
            <a:spLocks noGrp="1"/>
          </p:cNvSpPr>
          <p:nvPr>
            <p:ph idx="1"/>
          </p:nvPr>
        </p:nvSpPr>
        <p:spPr>
          <a:xfrm>
            <a:off x="1371600" y="1173937"/>
            <a:ext cx="10744200" cy="3321864"/>
          </a:xfrm>
          <a:effectLst/>
        </p:spPr>
        <p:txBody>
          <a:bodyPr>
            <a:normAutofit fontScale="70000" lnSpcReduction="20000"/>
          </a:bodyPr>
          <a:lstStyle/>
          <a:p>
            <a:pPr>
              <a:lnSpc>
                <a:spcPct val="120000"/>
              </a:lnSpc>
              <a:buFont typeface="Wingdings" panose="05000000000000000000" pitchFamily="2" charset="2"/>
              <a:buChar char="§"/>
            </a:pPr>
            <a:r>
              <a:rPr lang="en-GB" dirty="0"/>
              <a:t>BDFs ideal for exploring light super-weakly interacting particles and Light Dark Matter</a:t>
            </a:r>
          </a:p>
          <a:p>
            <a:pPr lvl="1">
              <a:lnSpc>
                <a:spcPct val="120000"/>
              </a:lnSpc>
              <a:buFont typeface="Wingdings" panose="05000000000000000000" pitchFamily="2" charset="2"/>
              <a:buChar char="§"/>
            </a:pPr>
            <a:r>
              <a:rPr lang="en-US" b="1" dirty="0"/>
              <a:t>Luminosity</a:t>
            </a:r>
            <a:r>
              <a:rPr lang="en-US" dirty="0"/>
              <a:t> (yield of </a:t>
            </a:r>
            <a:r>
              <a:rPr lang="en-US" dirty="0">
                <a:latin typeface="Symbol" panose="05050102010706020507" pitchFamily="18" charset="2"/>
              </a:rPr>
              <a:t>p</a:t>
            </a:r>
            <a:r>
              <a:rPr lang="en-US" dirty="0"/>
              <a:t>, K, D, B decay and photons):</a:t>
            </a:r>
          </a:p>
          <a:p>
            <a:pPr lvl="2">
              <a:lnSpc>
                <a:spcPct val="120000"/>
              </a:lnSpc>
              <a:buFont typeface="Wingdings" panose="05000000000000000000" pitchFamily="2" charset="2"/>
              <a:buChar char="§"/>
            </a:pPr>
            <a:r>
              <a:rPr lang="en-US" sz="2600" dirty="0"/>
              <a:t>HL-LHC: ~10</a:t>
            </a:r>
            <a:r>
              <a:rPr lang="en-US" sz="2600" baseline="30000" dirty="0"/>
              <a:t>35</a:t>
            </a:r>
            <a:r>
              <a:rPr lang="en-US" sz="2600" dirty="0"/>
              <a:t> cm</a:t>
            </a:r>
            <a:r>
              <a:rPr lang="en-US" sz="2600" baseline="30000" dirty="0"/>
              <a:t>-2</a:t>
            </a:r>
            <a:r>
              <a:rPr lang="en-US" sz="2600" dirty="0"/>
              <a:t>s</a:t>
            </a:r>
            <a:r>
              <a:rPr lang="en-US" sz="2600" baseline="30000" dirty="0"/>
              <a:t>-1</a:t>
            </a:r>
            <a:r>
              <a:rPr lang="en-US" sz="2600" dirty="0"/>
              <a:t> x 10</a:t>
            </a:r>
            <a:r>
              <a:rPr lang="en-US" sz="2600" baseline="30000" dirty="0"/>
              <a:t>7</a:t>
            </a:r>
            <a:r>
              <a:rPr lang="en-US" sz="2600" dirty="0"/>
              <a:t> s = </a:t>
            </a:r>
            <a:r>
              <a:rPr lang="en-US" sz="2600" b="1" dirty="0"/>
              <a:t>10</a:t>
            </a:r>
            <a:r>
              <a:rPr lang="en-US" sz="2600" b="1" baseline="30000" dirty="0"/>
              <a:t>42</a:t>
            </a:r>
            <a:r>
              <a:rPr lang="en-US" sz="2600" b="1" dirty="0"/>
              <a:t> cm</a:t>
            </a:r>
            <a:r>
              <a:rPr lang="en-US" sz="2600" b="1" baseline="30000" dirty="0"/>
              <a:t>-2</a:t>
            </a:r>
          </a:p>
          <a:p>
            <a:pPr lvl="2">
              <a:lnSpc>
                <a:spcPct val="120000"/>
              </a:lnSpc>
              <a:buFont typeface="Wingdings" panose="05000000000000000000" pitchFamily="2" charset="2"/>
              <a:buChar char="§"/>
            </a:pPr>
            <a:r>
              <a:rPr lang="en-US" sz="2600" dirty="0"/>
              <a:t>SPS (1 m long high A/Z target): 4*10</a:t>
            </a:r>
            <a:r>
              <a:rPr lang="en-US" sz="2600" baseline="30000" dirty="0"/>
              <a:t>13</a:t>
            </a:r>
            <a:r>
              <a:rPr lang="en-US" sz="2600" dirty="0"/>
              <a:t> x 6*10</a:t>
            </a:r>
            <a:r>
              <a:rPr lang="en-US" sz="2600" baseline="30000" dirty="0"/>
              <a:t>24</a:t>
            </a:r>
            <a:r>
              <a:rPr lang="en-US" sz="2600" dirty="0"/>
              <a:t> cm</a:t>
            </a:r>
            <a:r>
              <a:rPr lang="en-US" sz="2600" baseline="30000" dirty="0"/>
              <a:t>-3</a:t>
            </a:r>
            <a:r>
              <a:rPr lang="en-US" sz="2600" dirty="0"/>
              <a:t> x 10</a:t>
            </a:r>
            <a:r>
              <a:rPr lang="en-US" sz="2600" baseline="30000" dirty="0"/>
              <a:t>2</a:t>
            </a:r>
            <a:r>
              <a:rPr lang="en-US" sz="2600" dirty="0"/>
              <a:t> cm x 10</a:t>
            </a:r>
            <a:r>
              <a:rPr lang="en-US" sz="2600" baseline="30000" dirty="0"/>
              <a:t>6</a:t>
            </a:r>
            <a:r>
              <a:rPr lang="en-US" sz="2600" dirty="0"/>
              <a:t> ~ </a:t>
            </a:r>
            <a:r>
              <a:rPr lang="en-US" sz="2600" b="1" dirty="0"/>
              <a:t>2*10</a:t>
            </a:r>
            <a:r>
              <a:rPr lang="en-US" sz="2600" b="1" baseline="30000" dirty="0"/>
              <a:t>46</a:t>
            </a:r>
            <a:r>
              <a:rPr lang="en-US" sz="2600" b="1" dirty="0"/>
              <a:t> cm</a:t>
            </a:r>
            <a:r>
              <a:rPr lang="en-US" sz="2600" b="1" baseline="30000" dirty="0"/>
              <a:t>-2</a:t>
            </a:r>
            <a:endParaRPr lang="en-US" sz="2600" b="1" dirty="0"/>
          </a:p>
          <a:p>
            <a:pPr lvl="2">
              <a:lnSpc>
                <a:spcPct val="120000"/>
              </a:lnSpc>
              <a:buFont typeface="Wingdings" panose="05000000000000000000" pitchFamily="2" charset="2"/>
              <a:buChar char="§"/>
            </a:pPr>
            <a:r>
              <a:rPr lang="en-US" sz="2600" dirty="0"/>
              <a:t>Superior luminosity compensates for lower energy (</a:t>
            </a:r>
            <a:r>
              <a:rPr lang="en-GB" sz="2600" dirty="0">
                <a:solidFill>
                  <a:srgbClr val="005C8A"/>
                </a:solidFill>
              </a:rPr>
              <a:t>e.g. yield of charm hadrons ~10</a:t>
            </a:r>
            <a:r>
              <a:rPr lang="en-GB" sz="2600" baseline="30000" dirty="0">
                <a:solidFill>
                  <a:srgbClr val="005C8A"/>
                </a:solidFill>
              </a:rPr>
              <a:t>16</a:t>
            </a:r>
            <a:r>
              <a:rPr lang="en-GB" sz="2600" dirty="0">
                <a:solidFill>
                  <a:srgbClr val="005C8A"/>
                </a:solidFill>
              </a:rPr>
              <a:t>@HL-LHC vs ~10</a:t>
            </a:r>
            <a:r>
              <a:rPr lang="en-GB" sz="2600" baseline="30000" dirty="0">
                <a:solidFill>
                  <a:srgbClr val="005C8A"/>
                </a:solidFill>
              </a:rPr>
              <a:t>18</a:t>
            </a:r>
            <a:r>
              <a:rPr lang="en-GB" sz="2600" dirty="0">
                <a:solidFill>
                  <a:srgbClr val="005C8A"/>
                </a:solidFill>
              </a:rPr>
              <a:t>@SPS</a:t>
            </a:r>
            <a:r>
              <a:rPr lang="en-US" sz="2600" dirty="0"/>
              <a:t>)</a:t>
            </a:r>
          </a:p>
          <a:p>
            <a:pPr lvl="1">
              <a:lnSpc>
                <a:spcPct val="120000"/>
              </a:lnSpc>
              <a:buFont typeface="Wingdings" panose="05000000000000000000" pitchFamily="2" charset="2"/>
              <a:buChar char="§"/>
            </a:pPr>
            <a:r>
              <a:rPr lang="en-US" b="1" dirty="0"/>
              <a:t>Geometrical acceptance</a:t>
            </a:r>
          </a:p>
          <a:p>
            <a:pPr lvl="1">
              <a:lnSpc>
                <a:spcPct val="120000"/>
              </a:lnSpc>
              <a:buFont typeface="Wingdings" panose="05000000000000000000" pitchFamily="2" charset="2"/>
              <a:buChar char="§"/>
            </a:pPr>
            <a:r>
              <a:rPr lang="en-US" b="1" dirty="0"/>
              <a:t>Long lifetimes</a:t>
            </a:r>
          </a:p>
          <a:p>
            <a:pPr lvl="1">
              <a:lnSpc>
                <a:spcPct val="120000"/>
              </a:lnSpc>
              <a:buFont typeface="Wingdings" panose="05000000000000000000" pitchFamily="2" charset="2"/>
              <a:buChar char="§"/>
            </a:pPr>
            <a:r>
              <a:rPr lang="en-US" b="1" dirty="0"/>
              <a:t>Background suppression</a:t>
            </a:r>
            <a:endParaRPr lang="en-GB" b="1" dirty="0"/>
          </a:p>
        </p:txBody>
      </p:sp>
      <p:sp>
        <p:nvSpPr>
          <p:cNvPr id="4" name="Slide Number Placeholder 3">
            <a:extLst>
              <a:ext uri="{FF2B5EF4-FFF2-40B4-BE49-F238E27FC236}">
                <a16:creationId xmlns:a16="http://schemas.microsoft.com/office/drawing/2014/main" id="{77C0D45F-70BD-8544-A29C-54F716826C5D}"/>
              </a:ext>
            </a:extLst>
          </p:cNvPr>
          <p:cNvSpPr>
            <a:spLocks noGrp="1"/>
          </p:cNvSpPr>
          <p:nvPr>
            <p:ph type="sldNum" sz="quarter" idx="12"/>
          </p:nvPr>
        </p:nvSpPr>
        <p:spPr/>
        <p:txBody>
          <a:bodyPr/>
          <a:lstStyle/>
          <a:p>
            <a:fld id="{1787A23F-BAF2-40F7-981E-A4E481A32A38}" type="slidenum">
              <a:rPr lang="en-US" smtClean="0"/>
              <a:t>6</a:t>
            </a:fld>
            <a:endParaRPr lang="en-US"/>
          </a:p>
        </p:txBody>
      </p:sp>
      <p:grpSp>
        <p:nvGrpSpPr>
          <p:cNvPr id="39" name="Group 38">
            <a:extLst>
              <a:ext uri="{FF2B5EF4-FFF2-40B4-BE49-F238E27FC236}">
                <a16:creationId xmlns:a16="http://schemas.microsoft.com/office/drawing/2014/main" id="{44223810-6583-7F4A-946D-C7AD6841BF33}"/>
              </a:ext>
            </a:extLst>
          </p:cNvPr>
          <p:cNvGrpSpPr/>
          <p:nvPr/>
        </p:nvGrpSpPr>
        <p:grpSpPr>
          <a:xfrm>
            <a:off x="2590800" y="4293030"/>
            <a:ext cx="7069112" cy="2382408"/>
            <a:chOff x="2590800" y="4293030"/>
            <a:chExt cx="7069112" cy="2382408"/>
          </a:xfrm>
        </p:grpSpPr>
        <p:pic>
          <p:nvPicPr>
            <p:cNvPr id="38" name="Picture 37">
              <a:extLst>
                <a:ext uri="{FF2B5EF4-FFF2-40B4-BE49-F238E27FC236}">
                  <a16:creationId xmlns:a16="http://schemas.microsoft.com/office/drawing/2014/main" id="{A38CCFFD-B5FC-7342-93E9-5466D6254F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0800" y="4293030"/>
              <a:ext cx="7069112" cy="2382408"/>
            </a:xfrm>
            <a:prstGeom prst="rect">
              <a:avLst/>
            </a:prstGeom>
          </p:spPr>
        </p:pic>
        <p:sp>
          <p:nvSpPr>
            <p:cNvPr id="9" name="Rectangle 8">
              <a:extLst>
                <a:ext uri="{FF2B5EF4-FFF2-40B4-BE49-F238E27FC236}">
                  <a16:creationId xmlns:a16="http://schemas.microsoft.com/office/drawing/2014/main" id="{787CCCDC-A455-EF4D-85D5-141DBF869AD7}"/>
                </a:ext>
              </a:extLst>
            </p:cNvPr>
            <p:cNvSpPr/>
            <p:nvPr/>
          </p:nvSpPr>
          <p:spPr>
            <a:xfrm>
              <a:off x="2595880" y="4465638"/>
              <a:ext cx="9144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0" bIns="46800" rtlCol="0" anchor="ctr"/>
            <a:lstStyle/>
            <a:p>
              <a:pPr algn="ctr"/>
              <a:endParaRPr lang="en-GB" dirty="0"/>
            </a:p>
          </p:txBody>
        </p:sp>
      </p:grpSp>
    </p:spTree>
    <p:extLst>
      <p:ext uri="{BB962C8B-B14F-4D97-AF65-F5344CB8AC3E}">
        <p14:creationId xmlns:p14="http://schemas.microsoft.com/office/powerpoint/2010/main" val="3493625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4C0A-77D6-3B4B-BF13-9A2A70D30F4C}"/>
              </a:ext>
            </a:extLst>
          </p:cNvPr>
          <p:cNvSpPr>
            <a:spLocks noGrp="1"/>
          </p:cNvSpPr>
          <p:nvPr>
            <p:ph type="title"/>
          </p:nvPr>
        </p:nvSpPr>
        <p:spPr/>
        <p:txBody>
          <a:bodyPr/>
          <a:lstStyle/>
          <a:p>
            <a:r>
              <a:rPr lang="en-GB" dirty="0"/>
              <a:t>Active beam dumps</a:t>
            </a:r>
          </a:p>
        </p:txBody>
      </p:sp>
      <p:sp>
        <p:nvSpPr>
          <p:cNvPr id="3" name="Slide Number Placeholder 2">
            <a:extLst>
              <a:ext uri="{FF2B5EF4-FFF2-40B4-BE49-F238E27FC236}">
                <a16:creationId xmlns:a16="http://schemas.microsoft.com/office/drawing/2014/main" id="{21758179-3EEB-4F47-AB1D-CF7E2E694CC6}"/>
              </a:ext>
            </a:extLst>
          </p:cNvPr>
          <p:cNvSpPr>
            <a:spLocks noGrp="1"/>
          </p:cNvSpPr>
          <p:nvPr>
            <p:ph type="sldNum" sz="quarter" idx="12"/>
          </p:nvPr>
        </p:nvSpPr>
        <p:spPr/>
        <p:txBody>
          <a:bodyPr/>
          <a:lstStyle/>
          <a:p>
            <a:fld id="{1787A23F-BAF2-40F7-981E-A4E481A32A38}" type="slidenum">
              <a:rPr lang="en-US" smtClean="0"/>
              <a:t>7</a:t>
            </a:fld>
            <a:endParaRPr lang="en-US"/>
          </a:p>
        </p:txBody>
      </p:sp>
      <p:pic>
        <p:nvPicPr>
          <p:cNvPr id="4" name="Picture 3">
            <a:extLst>
              <a:ext uri="{FF2B5EF4-FFF2-40B4-BE49-F238E27FC236}">
                <a16:creationId xmlns:a16="http://schemas.microsoft.com/office/drawing/2014/main" id="{E79A9620-4074-FB48-918B-9BBEB4958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295400"/>
            <a:ext cx="11925530" cy="4114800"/>
          </a:xfrm>
          <a:prstGeom prst="rect">
            <a:avLst/>
          </a:prstGeom>
        </p:spPr>
      </p:pic>
      <p:pic>
        <p:nvPicPr>
          <p:cNvPr id="5" name="Picture 4">
            <a:extLst>
              <a:ext uri="{FF2B5EF4-FFF2-40B4-BE49-F238E27FC236}">
                <a16:creationId xmlns:a16="http://schemas.microsoft.com/office/drawing/2014/main" id="{B69CC586-C244-3A4B-BAF6-BFFF220C65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6400800"/>
            <a:ext cx="1790700" cy="342900"/>
          </a:xfrm>
          <a:prstGeom prst="rect">
            <a:avLst/>
          </a:prstGeom>
        </p:spPr>
      </p:pic>
    </p:spTree>
    <p:extLst>
      <p:ext uri="{BB962C8B-B14F-4D97-AF65-F5344CB8AC3E}">
        <p14:creationId xmlns:p14="http://schemas.microsoft.com/office/powerpoint/2010/main" val="1070633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otons leaving the SPS enter a target station (bottom left), leading to 6 km of secondary beamlines for experiments in three halls. Source: https://gis.cern.ch.">
            <a:extLst>
              <a:ext uri="{FF2B5EF4-FFF2-40B4-BE49-F238E27FC236}">
                <a16:creationId xmlns:a16="http://schemas.microsoft.com/office/drawing/2014/main" id="{B93CB4C5-34D9-0F4B-B1C9-F0EDD32816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0"/>
            <a:ext cx="83121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AA4C1985-CAE0-3641-94F8-4DD8BDA4F765}"/>
              </a:ext>
            </a:extLst>
          </p:cNvPr>
          <p:cNvGrpSpPr/>
          <p:nvPr/>
        </p:nvGrpSpPr>
        <p:grpSpPr>
          <a:xfrm>
            <a:off x="28934" y="2370926"/>
            <a:ext cx="6448066" cy="1015663"/>
            <a:chOff x="28934" y="2370926"/>
            <a:chExt cx="6448066" cy="1015663"/>
          </a:xfrm>
        </p:grpSpPr>
        <p:sp>
          <p:nvSpPr>
            <p:cNvPr id="5" name="TextBox 4">
              <a:extLst>
                <a:ext uri="{FF2B5EF4-FFF2-40B4-BE49-F238E27FC236}">
                  <a16:creationId xmlns:a16="http://schemas.microsoft.com/office/drawing/2014/main" id="{D0CDE0E2-5FBF-1447-A2BF-CA8159AAA6A4}"/>
                </a:ext>
              </a:extLst>
            </p:cNvPr>
            <p:cNvSpPr txBox="1"/>
            <p:nvPr/>
          </p:nvSpPr>
          <p:spPr>
            <a:xfrm>
              <a:off x="28934" y="2370926"/>
              <a:ext cx="2438400" cy="1015663"/>
            </a:xfrm>
            <a:prstGeom prst="rect">
              <a:avLst/>
            </a:prstGeom>
            <a:solidFill>
              <a:schemeClr val="tx1"/>
            </a:solidFill>
          </p:spPr>
          <p:txBody>
            <a:bodyPr wrap="square" rtlCol="0">
              <a:spAutoFit/>
            </a:bodyPr>
            <a:lstStyle/>
            <a:p>
              <a:pPr algn="ctr"/>
              <a:r>
                <a:rPr lang="en-US" sz="2000" dirty="0">
                  <a:solidFill>
                    <a:srgbClr val="00FF00"/>
                  </a:solidFill>
                </a:rPr>
                <a:t>NA64</a:t>
              </a:r>
              <a:r>
                <a:rPr lang="en-US" sz="2000" dirty="0">
                  <a:solidFill>
                    <a:srgbClr val="FFFF00"/>
                  </a:solidFill>
                </a:rPr>
                <a:t>++ (electrons)</a:t>
              </a:r>
            </a:p>
            <a:p>
              <a:pPr algn="ctr"/>
              <a:r>
                <a:rPr lang="en-US" sz="2000" dirty="0">
                  <a:solidFill>
                    <a:schemeClr val="bg1"/>
                  </a:solidFill>
                </a:rPr>
                <a:t>H4: 100 GeV</a:t>
              </a:r>
            </a:p>
            <a:p>
              <a:pPr algn="ctr"/>
              <a:r>
                <a:rPr lang="en-US" sz="2000" dirty="0">
                  <a:solidFill>
                    <a:schemeClr val="bg1"/>
                  </a:solidFill>
                </a:rPr>
                <a:t>up to 5e12 </a:t>
              </a:r>
              <a:r>
                <a:rPr lang="en-US" sz="2000" dirty="0" err="1">
                  <a:solidFill>
                    <a:schemeClr val="bg1"/>
                  </a:solidFill>
                </a:rPr>
                <a:t>eot</a:t>
              </a:r>
              <a:r>
                <a:rPr lang="en-US" sz="2000" dirty="0">
                  <a:solidFill>
                    <a:schemeClr val="bg1"/>
                  </a:solidFill>
                </a:rPr>
                <a:t>/year</a:t>
              </a:r>
            </a:p>
          </p:txBody>
        </p:sp>
        <p:cxnSp>
          <p:nvCxnSpPr>
            <p:cNvPr id="9" name="Straight Arrow Connector 8">
              <a:extLst>
                <a:ext uri="{FF2B5EF4-FFF2-40B4-BE49-F238E27FC236}">
                  <a16:creationId xmlns:a16="http://schemas.microsoft.com/office/drawing/2014/main" id="{D35D3A40-942E-1F44-ACB7-38370003FCD1}"/>
                </a:ext>
              </a:extLst>
            </p:cNvPr>
            <p:cNvCxnSpPr>
              <a:cxnSpLocks/>
            </p:cNvCxnSpPr>
            <p:nvPr/>
          </p:nvCxnSpPr>
          <p:spPr>
            <a:xfrm>
              <a:off x="2467334" y="2878757"/>
              <a:ext cx="4009666" cy="93044"/>
            </a:xfrm>
            <a:prstGeom prst="straightConnector1">
              <a:avLst/>
            </a:prstGeom>
            <a:ln w="31750">
              <a:solidFill>
                <a:srgbClr val="FFFF00"/>
              </a:solidFill>
              <a:tailEnd type="stealth"/>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4A66A659-8560-124D-BF99-F88144B43DF7}"/>
              </a:ext>
            </a:extLst>
          </p:cNvPr>
          <p:cNvSpPr/>
          <p:nvPr/>
        </p:nvSpPr>
        <p:spPr>
          <a:xfrm>
            <a:off x="457200" y="152400"/>
            <a:ext cx="2295734" cy="6477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b="1" dirty="0">
                <a:solidFill>
                  <a:srgbClr val="FFFF00"/>
                </a:solidFill>
              </a:rPr>
              <a:t>North Area</a:t>
            </a:r>
          </a:p>
        </p:txBody>
      </p:sp>
      <p:grpSp>
        <p:nvGrpSpPr>
          <p:cNvPr id="23" name="Group 22">
            <a:extLst>
              <a:ext uri="{FF2B5EF4-FFF2-40B4-BE49-F238E27FC236}">
                <a16:creationId xmlns:a16="http://schemas.microsoft.com/office/drawing/2014/main" id="{0D6EAEAC-627F-084A-8E32-5680F3913DA3}"/>
              </a:ext>
            </a:extLst>
          </p:cNvPr>
          <p:cNvGrpSpPr/>
          <p:nvPr/>
        </p:nvGrpSpPr>
        <p:grpSpPr>
          <a:xfrm>
            <a:off x="212725" y="3505200"/>
            <a:ext cx="5797550" cy="2200672"/>
            <a:chOff x="212725" y="3505200"/>
            <a:chExt cx="5797550" cy="2200672"/>
          </a:xfrm>
        </p:grpSpPr>
        <p:pic>
          <p:nvPicPr>
            <p:cNvPr id="3" name="Picture 2">
              <a:extLst>
                <a:ext uri="{FF2B5EF4-FFF2-40B4-BE49-F238E27FC236}">
                  <a16:creationId xmlns:a16="http://schemas.microsoft.com/office/drawing/2014/main" id="{871E1CEF-3D41-B643-95CF-6B45D476CE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8200" y="3505200"/>
              <a:ext cx="1362075" cy="1676400"/>
            </a:xfrm>
            <a:prstGeom prst="rect">
              <a:avLst/>
            </a:prstGeom>
          </p:spPr>
        </p:pic>
        <p:grpSp>
          <p:nvGrpSpPr>
            <p:cNvPr id="14" name="Group 13">
              <a:extLst>
                <a:ext uri="{FF2B5EF4-FFF2-40B4-BE49-F238E27FC236}">
                  <a16:creationId xmlns:a16="http://schemas.microsoft.com/office/drawing/2014/main" id="{2E015412-6576-B341-A8B9-314845B33490}"/>
                </a:ext>
              </a:extLst>
            </p:cNvPr>
            <p:cNvGrpSpPr/>
            <p:nvPr/>
          </p:nvGrpSpPr>
          <p:grpSpPr>
            <a:xfrm>
              <a:off x="212725" y="4343400"/>
              <a:ext cx="4359275" cy="1362472"/>
              <a:chOff x="212725" y="4343400"/>
              <a:chExt cx="4359275" cy="1362472"/>
            </a:xfrm>
          </p:grpSpPr>
          <p:sp>
            <p:nvSpPr>
              <p:cNvPr id="6" name="TextBox 5">
                <a:extLst>
                  <a:ext uri="{FF2B5EF4-FFF2-40B4-BE49-F238E27FC236}">
                    <a16:creationId xmlns:a16="http://schemas.microsoft.com/office/drawing/2014/main" id="{B0B595A4-9335-E541-BB1F-3D058D0C3A82}"/>
                  </a:ext>
                </a:extLst>
              </p:cNvPr>
              <p:cNvSpPr txBox="1"/>
              <p:nvPr/>
            </p:nvSpPr>
            <p:spPr>
              <a:xfrm>
                <a:off x="212725" y="4690209"/>
                <a:ext cx="2438400" cy="1015663"/>
              </a:xfrm>
              <a:prstGeom prst="rect">
                <a:avLst/>
              </a:prstGeom>
              <a:solidFill>
                <a:schemeClr val="tx1"/>
              </a:solidFill>
            </p:spPr>
            <p:txBody>
              <a:bodyPr wrap="square" rtlCol="0">
                <a:spAutoFit/>
              </a:bodyPr>
              <a:lstStyle/>
              <a:p>
                <a:pPr algn="ctr"/>
                <a:r>
                  <a:rPr lang="en-US" sz="2000" dirty="0">
                    <a:solidFill>
                      <a:srgbClr val="FFFF00"/>
                    </a:solidFill>
                  </a:rPr>
                  <a:t>BDF -&gt;  SHiP, </a:t>
                </a:r>
                <a:r>
                  <a:rPr lang="en-US" sz="2000" dirty="0" err="1">
                    <a:solidFill>
                      <a:srgbClr val="FFFF00"/>
                    </a:solidFill>
                  </a:rPr>
                  <a:t>TauFV</a:t>
                </a:r>
                <a:br>
                  <a:rPr lang="en-US" sz="2000" dirty="0">
                    <a:solidFill>
                      <a:srgbClr val="FFFF00"/>
                    </a:solidFill>
                  </a:rPr>
                </a:br>
                <a:r>
                  <a:rPr lang="en-US" sz="2000" dirty="0">
                    <a:solidFill>
                      <a:schemeClr val="bg1"/>
                    </a:solidFill>
                  </a:rPr>
                  <a:t>400 GeV protons </a:t>
                </a:r>
              </a:p>
              <a:p>
                <a:pPr algn="ctr"/>
                <a:r>
                  <a:rPr lang="en-US" sz="2000" dirty="0">
                    <a:solidFill>
                      <a:schemeClr val="bg1"/>
                    </a:solidFill>
                  </a:rPr>
                  <a:t>4e19 pot/year</a:t>
                </a:r>
              </a:p>
            </p:txBody>
          </p:sp>
          <p:cxnSp>
            <p:nvCxnSpPr>
              <p:cNvPr id="22" name="Straight Arrow Connector 21">
                <a:extLst>
                  <a:ext uri="{FF2B5EF4-FFF2-40B4-BE49-F238E27FC236}">
                    <a16:creationId xmlns:a16="http://schemas.microsoft.com/office/drawing/2014/main" id="{141D709D-3C28-5F44-ACDA-CF549A1D1BD8}"/>
                  </a:ext>
                </a:extLst>
              </p:cNvPr>
              <p:cNvCxnSpPr>
                <a:cxnSpLocks/>
              </p:cNvCxnSpPr>
              <p:nvPr/>
            </p:nvCxnSpPr>
            <p:spPr>
              <a:xfrm flipV="1">
                <a:off x="2643367" y="4343400"/>
                <a:ext cx="1928633" cy="887297"/>
              </a:xfrm>
              <a:prstGeom prst="straightConnector1">
                <a:avLst/>
              </a:prstGeom>
              <a:ln w="31750">
                <a:solidFill>
                  <a:srgbClr val="FFFF00"/>
                </a:solidFill>
                <a:tailEnd type="stealth"/>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0C858320-E133-7748-98C5-08637446E0A3}"/>
              </a:ext>
            </a:extLst>
          </p:cNvPr>
          <p:cNvGrpSpPr/>
          <p:nvPr/>
        </p:nvGrpSpPr>
        <p:grpSpPr>
          <a:xfrm>
            <a:off x="7543800" y="1960842"/>
            <a:ext cx="4343400" cy="1374695"/>
            <a:chOff x="7543800" y="1960842"/>
            <a:chExt cx="4343400" cy="1374695"/>
          </a:xfrm>
        </p:grpSpPr>
        <p:sp>
          <p:nvSpPr>
            <p:cNvPr id="10" name="TextBox 9">
              <a:extLst>
                <a:ext uri="{FF2B5EF4-FFF2-40B4-BE49-F238E27FC236}">
                  <a16:creationId xmlns:a16="http://schemas.microsoft.com/office/drawing/2014/main" id="{F00B4C28-A4A6-354C-AEDD-410F0F68819C}"/>
                </a:ext>
              </a:extLst>
            </p:cNvPr>
            <p:cNvSpPr txBox="1"/>
            <p:nvPr/>
          </p:nvSpPr>
          <p:spPr>
            <a:xfrm>
              <a:off x="9448800" y="2319874"/>
              <a:ext cx="2438400" cy="1015663"/>
            </a:xfrm>
            <a:prstGeom prst="rect">
              <a:avLst/>
            </a:prstGeom>
            <a:solidFill>
              <a:schemeClr val="tx1"/>
            </a:solidFill>
          </p:spPr>
          <p:txBody>
            <a:bodyPr wrap="square" rtlCol="0">
              <a:spAutoFit/>
            </a:bodyPr>
            <a:lstStyle/>
            <a:p>
              <a:pPr algn="ctr"/>
              <a:r>
                <a:rPr lang="en-US" sz="2000" dirty="0">
                  <a:solidFill>
                    <a:srgbClr val="00FF00"/>
                  </a:solidFill>
                </a:rPr>
                <a:t>NA62</a:t>
              </a:r>
              <a:r>
                <a:rPr lang="en-US" sz="2000" dirty="0">
                  <a:solidFill>
                    <a:srgbClr val="FFFF00"/>
                  </a:solidFill>
                </a:rPr>
                <a:t>-dump mode </a:t>
              </a:r>
              <a:r>
                <a:rPr lang="en-US" sz="2000" dirty="0">
                  <a:solidFill>
                    <a:schemeClr val="bg1"/>
                  </a:solidFill>
                </a:rPr>
                <a:t>K12: 400 GeV protons</a:t>
              </a:r>
            </a:p>
            <a:p>
              <a:pPr algn="ctr"/>
              <a:r>
                <a:rPr lang="en-US" sz="2000" dirty="0">
                  <a:solidFill>
                    <a:schemeClr val="bg1"/>
                  </a:solidFill>
                </a:rPr>
                <a:t>up to 1e19 pot/year</a:t>
              </a:r>
            </a:p>
          </p:txBody>
        </p:sp>
        <p:cxnSp>
          <p:nvCxnSpPr>
            <p:cNvPr id="24" name="Straight Arrow Connector 23">
              <a:extLst>
                <a:ext uri="{FF2B5EF4-FFF2-40B4-BE49-F238E27FC236}">
                  <a16:creationId xmlns:a16="http://schemas.microsoft.com/office/drawing/2014/main" id="{1D8CDB4C-C054-834A-ABA0-19BD9996A990}"/>
                </a:ext>
              </a:extLst>
            </p:cNvPr>
            <p:cNvCxnSpPr>
              <a:cxnSpLocks/>
              <a:stCxn id="10" idx="1"/>
            </p:cNvCxnSpPr>
            <p:nvPr/>
          </p:nvCxnSpPr>
          <p:spPr>
            <a:xfrm flipH="1" flipV="1">
              <a:off x="7543800" y="1960842"/>
              <a:ext cx="1905000" cy="866864"/>
            </a:xfrm>
            <a:prstGeom prst="straightConnector1">
              <a:avLst/>
            </a:prstGeom>
            <a:ln w="31750">
              <a:solidFill>
                <a:srgbClr val="FFFF00"/>
              </a:solidFill>
              <a:tailEnd type="stealth"/>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FEC98FF8-4859-1745-A60F-1E463C154EC0}"/>
              </a:ext>
            </a:extLst>
          </p:cNvPr>
          <p:cNvGrpSpPr/>
          <p:nvPr/>
        </p:nvGrpSpPr>
        <p:grpSpPr>
          <a:xfrm>
            <a:off x="7543800" y="2111632"/>
            <a:ext cx="4388139" cy="2598600"/>
            <a:chOff x="7543800" y="2111632"/>
            <a:chExt cx="4388139" cy="2598600"/>
          </a:xfrm>
        </p:grpSpPr>
        <p:sp>
          <p:nvSpPr>
            <p:cNvPr id="11" name="TextBox 10">
              <a:extLst>
                <a:ext uri="{FF2B5EF4-FFF2-40B4-BE49-F238E27FC236}">
                  <a16:creationId xmlns:a16="http://schemas.microsoft.com/office/drawing/2014/main" id="{2624165D-674D-F64A-B764-41004E9D6F0D}"/>
                </a:ext>
              </a:extLst>
            </p:cNvPr>
            <p:cNvSpPr txBox="1"/>
            <p:nvPr/>
          </p:nvSpPr>
          <p:spPr>
            <a:xfrm>
              <a:off x="9493539" y="3694569"/>
              <a:ext cx="2438400" cy="1015663"/>
            </a:xfrm>
            <a:prstGeom prst="rect">
              <a:avLst/>
            </a:prstGeom>
            <a:solidFill>
              <a:schemeClr val="tx1"/>
            </a:solidFill>
          </p:spPr>
          <p:txBody>
            <a:bodyPr wrap="square" rtlCol="0">
              <a:spAutoFit/>
            </a:bodyPr>
            <a:lstStyle/>
            <a:p>
              <a:pPr algn="ctr"/>
              <a:r>
                <a:rPr lang="en-US" sz="2000" dirty="0">
                  <a:solidFill>
                    <a:srgbClr val="FFFF00"/>
                  </a:solidFill>
                </a:rPr>
                <a:t>KLEVER</a:t>
              </a:r>
              <a:br>
                <a:rPr lang="en-US" sz="2000" dirty="0">
                  <a:solidFill>
                    <a:srgbClr val="FFFF00"/>
                  </a:solidFill>
                </a:rPr>
              </a:br>
              <a:r>
                <a:rPr lang="en-US" sz="2000" dirty="0">
                  <a:solidFill>
                    <a:schemeClr val="bg1"/>
                  </a:solidFill>
                </a:rPr>
                <a:t>K12: 400 GeV protons</a:t>
              </a:r>
            </a:p>
            <a:p>
              <a:pPr algn="ctr"/>
              <a:r>
                <a:rPr lang="en-US" sz="2000" dirty="0">
                  <a:solidFill>
                    <a:schemeClr val="bg1"/>
                  </a:solidFill>
                </a:rPr>
                <a:t>up to 1e19 pot/year</a:t>
              </a:r>
            </a:p>
          </p:txBody>
        </p:sp>
        <p:cxnSp>
          <p:nvCxnSpPr>
            <p:cNvPr id="27" name="Straight Arrow Connector 26">
              <a:extLst>
                <a:ext uri="{FF2B5EF4-FFF2-40B4-BE49-F238E27FC236}">
                  <a16:creationId xmlns:a16="http://schemas.microsoft.com/office/drawing/2014/main" id="{D668D432-DD83-B141-BBAA-0DF4E141CD9C}"/>
                </a:ext>
              </a:extLst>
            </p:cNvPr>
            <p:cNvCxnSpPr>
              <a:cxnSpLocks/>
            </p:cNvCxnSpPr>
            <p:nvPr/>
          </p:nvCxnSpPr>
          <p:spPr>
            <a:xfrm flipH="1" flipV="1">
              <a:off x="7543800" y="2111632"/>
              <a:ext cx="1987839" cy="2114391"/>
            </a:xfrm>
            <a:prstGeom prst="straightConnector1">
              <a:avLst/>
            </a:prstGeom>
            <a:ln w="31750">
              <a:solidFill>
                <a:srgbClr val="FFFF00"/>
              </a:solidFill>
              <a:tailEnd type="stealth"/>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05E03253-F173-4142-9314-7A4182B0F718}"/>
              </a:ext>
            </a:extLst>
          </p:cNvPr>
          <p:cNvSpPr/>
          <p:nvPr/>
        </p:nvSpPr>
        <p:spPr>
          <a:xfrm>
            <a:off x="5638800" y="6371529"/>
            <a:ext cx="6400800" cy="418753"/>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b="1" dirty="0">
                <a:solidFill>
                  <a:srgbClr val="FFFF00"/>
                </a:solidFill>
              </a:rPr>
              <a:t>Attempting to rebrand as the HSC (Hidden Sector Campus)</a:t>
            </a:r>
          </a:p>
        </p:txBody>
      </p:sp>
      <p:grpSp>
        <p:nvGrpSpPr>
          <p:cNvPr id="18" name="Group 17">
            <a:extLst>
              <a:ext uri="{FF2B5EF4-FFF2-40B4-BE49-F238E27FC236}">
                <a16:creationId xmlns:a16="http://schemas.microsoft.com/office/drawing/2014/main" id="{AE1C56F1-9980-AA4B-872A-07E02CD41EC0}"/>
              </a:ext>
            </a:extLst>
          </p:cNvPr>
          <p:cNvGrpSpPr/>
          <p:nvPr/>
        </p:nvGrpSpPr>
        <p:grpSpPr>
          <a:xfrm>
            <a:off x="8001000" y="533400"/>
            <a:ext cx="3886200" cy="1184408"/>
            <a:chOff x="8001000" y="533400"/>
            <a:chExt cx="3886200" cy="1184408"/>
          </a:xfrm>
        </p:grpSpPr>
        <p:sp>
          <p:nvSpPr>
            <p:cNvPr id="2" name="TextBox 1">
              <a:extLst>
                <a:ext uri="{FF2B5EF4-FFF2-40B4-BE49-F238E27FC236}">
                  <a16:creationId xmlns:a16="http://schemas.microsoft.com/office/drawing/2014/main" id="{0E14C2A3-18C4-2F4A-9EF4-AF6BED959874}"/>
                </a:ext>
              </a:extLst>
            </p:cNvPr>
            <p:cNvSpPr txBox="1"/>
            <p:nvPr/>
          </p:nvSpPr>
          <p:spPr>
            <a:xfrm>
              <a:off x="9448800" y="533400"/>
              <a:ext cx="2438400" cy="1015663"/>
            </a:xfrm>
            <a:prstGeom prst="rect">
              <a:avLst/>
            </a:prstGeom>
            <a:solidFill>
              <a:schemeClr val="tx1"/>
            </a:solidFill>
          </p:spPr>
          <p:txBody>
            <a:bodyPr wrap="square" rtlCol="0">
              <a:spAutoFit/>
            </a:bodyPr>
            <a:lstStyle/>
            <a:p>
              <a:pPr algn="ctr"/>
              <a:r>
                <a:rPr lang="en-US" sz="2000" dirty="0">
                  <a:solidFill>
                    <a:srgbClr val="FFFF00"/>
                  </a:solidFill>
                </a:rPr>
                <a:t>NA64++ (muons)</a:t>
              </a:r>
            </a:p>
            <a:p>
              <a:pPr algn="ctr"/>
              <a:r>
                <a:rPr lang="en-US" sz="2000" dirty="0">
                  <a:solidFill>
                    <a:schemeClr val="bg1"/>
                  </a:solidFill>
                </a:rPr>
                <a:t>M2: 100 – 160 GeV</a:t>
              </a:r>
            </a:p>
            <a:p>
              <a:pPr algn="ctr"/>
              <a:r>
                <a:rPr lang="en-US" sz="2000" dirty="0">
                  <a:solidFill>
                    <a:schemeClr val="bg1"/>
                  </a:solidFill>
                </a:rPr>
                <a:t>up to 1e13 mot/year</a:t>
              </a:r>
            </a:p>
          </p:txBody>
        </p:sp>
        <p:cxnSp>
          <p:nvCxnSpPr>
            <p:cNvPr id="17" name="Straight Arrow Connector 16">
              <a:extLst>
                <a:ext uri="{FF2B5EF4-FFF2-40B4-BE49-F238E27FC236}">
                  <a16:creationId xmlns:a16="http://schemas.microsoft.com/office/drawing/2014/main" id="{4E3C27AF-F3A8-2143-A73F-83A3FEF0DAD1}"/>
                </a:ext>
              </a:extLst>
            </p:cNvPr>
            <p:cNvCxnSpPr>
              <a:cxnSpLocks/>
              <a:stCxn id="2" idx="1"/>
            </p:cNvCxnSpPr>
            <p:nvPr/>
          </p:nvCxnSpPr>
          <p:spPr>
            <a:xfrm flipH="1">
              <a:off x="8001000" y="1041232"/>
              <a:ext cx="1447800" cy="676576"/>
            </a:xfrm>
            <a:prstGeom prst="straightConnector1">
              <a:avLst/>
            </a:prstGeom>
            <a:ln w="31750">
              <a:solidFill>
                <a:srgbClr val="FFFF00"/>
              </a:solidFill>
              <a:tailEnd type="stealth"/>
            </a:ln>
          </p:spPr>
          <p:style>
            <a:lnRef idx="1">
              <a:schemeClr val="accent1"/>
            </a:lnRef>
            <a:fillRef idx="0">
              <a:schemeClr val="accent1"/>
            </a:fillRef>
            <a:effectRef idx="0">
              <a:schemeClr val="accent1"/>
            </a:effectRef>
            <a:fontRef idx="minor">
              <a:schemeClr val="tx1"/>
            </a:fontRef>
          </p:style>
        </p:cxnSp>
      </p:grpSp>
      <p:sp>
        <p:nvSpPr>
          <p:cNvPr id="12" name="Slide Number Placeholder 11">
            <a:extLst>
              <a:ext uri="{FF2B5EF4-FFF2-40B4-BE49-F238E27FC236}">
                <a16:creationId xmlns:a16="http://schemas.microsoft.com/office/drawing/2014/main" id="{6ECD179E-15BA-4946-9294-3C158B2BFCA8}"/>
              </a:ext>
            </a:extLst>
          </p:cNvPr>
          <p:cNvSpPr>
            <a:spLocks noGrp="1"/>
          </p:cNvSpPr>
          <p:nvPr>
            <p:ph type="sldNum" sz="quarter" idx="12"/>
          </p:nvPr>
        </p:nvSpPr>
        <p:spPr/>
        <p:txBody>
          <a:bodyPr/>
          <a:lstStyle/>
          <a:p>
            <a:fld id="{1787A23F-BAF2-40F7-981E-A4E481A32A38}" type="slidenum">
              <a:rPr lang="en-US" smtClean="0"/>
              <a:t>8</a:t>
            </a:fld>
            <a:endParaRPr lang="en-US" dirty="0"/>
          </a:p>
        </p:txBody>
      </p:sp>
    </p:spTree>
    <p:extLst>
      <p:ext uri="{BB962C8B-B14F-4D97-AF65-F5344CB8AC3E}">
        <p14:creationId xmlns:p14="http://schemas.microsoft.com/office/powerpoint/2010/main" val="316897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6" name="Table 5">
                <a:extLst>
                  <a:ext uri="{FF2B5EF4-FFF2-40B4-BE49-F238E27FC236}">
                    <a16:creationId xmlns:a16="http://schemas.microsoft.com/office/drawing/2014/main" id="{3D9B657A-BBD9-8548-B402-C68919B4773D}"/>
                  </a:ext>
                </a:extLst>
              </p:cNvPr>
              <p:cNvGraphicFramePr>
                <a:graphicFrameLocks noGrp="1"/>
              </p:cNvGraphicFramePr>
              <p:nvPr>
                <p:extLst>
                  <p:ext uri="{D42A27DB-BD31-4B8C-83A1-F6EECF244321}">
                    <p14:modId xmlns:p14="http://schemas.microsoft.com/office/powerpoint/2010/main" val="1071471452"/>
                  </p:ext>
                </p:extLst>
              </p:nvPr>
            </p:nvGraphicFramePr>
            <p:xfrm>
              <a:off x="1828800" y="1749462"/>
              <a:ext cx="8458200" cy="3169920"/>
            </p:xfrm>
            <a:graphic>
              <a:graphicData uri="http://schemas.openxmlformats.org/drawingml/2006/table">
                <a:tbl>
                  <a:tblPr bandRow="1">
                    <a:tableStyleId>{5C22544A-7EE6-4342-B048-85BDC9FD1C3A}</a:tableStyleId>
                  </a:tblPr>
                  <a:tblGrid>
                    <a:gridCol w="2286000">
                      <a:extLst>
                        <a:ext uri="{9D8B030D-6E8A-4147-A177-3AD203B41FA5}">
                          <a16:colId xmlns:a16="http://schemas.microsoft.com/office/drawing/2014/main" val="3346941508"/>
                        </a:ext>
                      </a:extLst>
                    </a:gridCol>
                    <a:gridCol w="6172200">
                      <a:extLst>
                        <a:ext uri="{9D8B030D-6E8A-4147-A177-3AD203B41FA5}">
                          <a16:colId xmlns:a16="http://schemas.microsoft.com/office/drawing/2014/main" val="2047395798"/>
                        </a:ext>
                      </a:extLst>
                    </a:gridCol>
                  </a:tblGrid>
                  <a:tr h="370840">
                    <a:tc>
                      <a:txBody>
                        <a:bodyPr/>
                        <a:lstStyle/>
                        <a:p>
                          <a:r>
                            <a:rPr lang="en-US" sz="2000" b="1" dirty="0"/>
                            <a:t>NA62-beam dump</a:t>
                          </a:r>
                        </a:p>
                      </a:txBody>
                      <a:tcPr/>
                    </a:tc>
                    <a:tc>
                      <a:txBody>
                        <a:bodyPr/>
                        <a:lstStyle/>
                        <a:p>
                          <a:pPr algn="l"/>
                          <a:r>
                            <a:rPr lang="en-US" sz="1800" dirty="0"/>
                            <a:t>Beam-dump mode for </a:t>
                          </a:r>
                          <a:r>
                            <a:rPr lang="en-US" sz="1800" dirty="0">
                              <a:solidFill>
                                <a:srgbClr val="0432FF"/>
                              </a:solidFill>
                            </a:rPr>
                            <a:t>dark sector searches</a:t>
                          </a:r>
                          <a:endParaRPr lang="en-US" sz="1800" kern="1200" dirty="0">
                            <a:solidFill>
                              <a:srgbClr val="0432FF"/>
                            </a:solidFill>
                            <a:effectLst/>
                            <a:latin typeface="+mn-lt"/>
                            <a:ea typeface="+mn-ea"/>
                            <a:cs typeface="+mn-cs"/>
                          </a:endParaRPr>
                        </a:p>
                      </a:txBody>
                      <a:tcPr/>
                    </a:tc>
                    <a:extLst>
                      <a:ext uri="{0D108BD9-81ED-4DB2-BD59-A6C34878D82A}">
                        <a16:rowId xmlns:a16="http://schemas.microsoft.com/office/drawing/2014/main" val="2556823675"/>
                      </a:ext>
                    </a:extLst>
                  </a:tr>
                  <a:tr h="370840">
                    <a:tc>
                      <a:txBody>
                        <a:bodyPr/>
                        <a:lstStyle/>
                        <a:p>
                          <a:r>
                            <a:rPr lang="en-US" sz="2000" b="1" dirty="0"/>
                            <a:t>NA64++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Electrons,</a:t>
                          </a:r>
                          <a:r>
                            <a:rPr lang="en-US" sz="1800" dirty="0">
                              <a:solidFill>
                                <a:schemeClr val="tx1"/>
                              </a:solidFill>
                            </a:rPr>
                            <a:t> muons </a:t>
                          </a:r>
                          <a:r>
                            <a:rPr lang="en-US" sz="1800" dirty="0"/>
                            <a:t>for </a:t>
                          </a:r>
                          <a:r>
                            <a:rPr lang="en-US" sz="1800" dirty="0">
                              <a:solidFill>
                                <a:srgbClr val="0432FF"/>
                              </a:solidFill>
                            </a:rPr>
                            <a:t>dark sector searches</a:t>
                          </a:r>
                          <a:endParaRPr lang="en-US" sz="1800" kern="1200" dirty="0">
                            <a:solidFill>
                              <a:srgbClr val="0432FF"/>
                            </a:solidFill>
                            <a:effectLst/>
                            <a:latin typeface="+mn-lt"/>
                            <a:ea typeface="+mn-ea"/>
                            <a:cs typeface="+mn-cs"/>
                          </a:endParaRPr>
                        </a:p>
                      </a:txBody>
                      <a:tcPr/>
                    </a:tc>
                    <a:extLst>
                      <a:ext uri="{0D108BD9-81ED-4DB2-BD59-A6C34878D82A}">
                        <a16:rowId xmlns:a16="http://schemas.microsoft.com/office/drawing/2014/main" val="4165285635"/>
                      </a:ext>
                    </a:extLst>
                  </a:tr>
                  <a:tr h="370840">
                    <a:tc>
                      <a:txBody>
                        <a:bodyPr/>
                        <a:lstStyle/>
                        <a:p>
                          <a:r>
                            <a:rPr lang="en-US" sz="2000" b="1" dirty="0"/>
                            <a:t>KLEVER</a:t>
                          </a:r>
                        </a:p>
                      </a:txBody>
                      <a:tcPr/>
                    </a:tc>
                    <a:tc>
                      <a:txBody>
                        <a:bodyPr/>
                        <a:lstStyle/>
                        <a:p>
                          <a:pPr algn="l"/>
                          <a:r>
                            <a:rPr lang="en-US" sz="1800" b="0" kern="1200" dirty="0">
                              <a:solidFill>
                                <a:schemeClr val="dk1"/>
                              </a:solidFill>
                              <a:effectLst/>
                              <a:ea typeface="+mn-ea"/>
                              <a:cs typeface="+mn-cs"/>
                            </a:rPr>
                            <a:t>Rare decays: </a:t>
                          </a:r>
                          <a14:m>
                            <m:oMath xmlns:m="http://schemas.openxmlformats.org/officeDocument/2006/math">
                              <m:sSub>
                                <m:sSubPr>
                                  <m:ctrlPr>
                                    <a:rPr lang="en-US" sz="1800" b="0" i="1" kern="1200" smtClean="0">
                                      <a:solidFill>
                                        <a:schemeClr val="dk1"/>
                                      </a:solidFill>
                                      <a:effectLst/>
                                      <a:latin typeface="Cambria Math" panose="02040503050406030204" pitchFamily="18" charset="0"/>
                                      <a:ea typeface="+mn-ea"/>
                                      <a:cs typeface="+mn-cs"/>
                                    </a:rPr>
                                  </m:ctrlPr>
                                </m:sSubPr>
                                <m:e>
                                  <m:r>
                                    <a:rPr lang="en-US" sz="1800" b="0" i="1" kern="1200" smtClean="0">
                                      <a:solidFill>
                                        <a:schemeClr val="dk1"/>
                                      </a:solidFill>
                                      <a:effectLst/>
                                      <a:latin typeface="Cambria Math" panose="02040503050406030204" pitchFamily="18" charset="0"/>
                                      <a:ea typeface="+mn-ea"/>
                                      <a:cs typeface="+mn-cs"/>
                                    </a:rPr>
                                    <m:t>𝐾</m:t>
                                  </m:r>
                                </m:e>
                                <m:sub>
                                  <m:r>
                                    <a:rPr lang="en-US" sz="1800" b="0" i="1" kern="1200" smtClean="0">
                                      <a:solidFill>
                                        <a:schemeClr val="dk1"/>
                                      </a:solidFill>
                                      <a:effectLst/>
                                      <a:latin typeface="Cambria Math" panose="02040503050406030204" pitchFamily="18" charset="0"/>
                                      <a:ea typeface="+mn-ea"/>
                                      <a:cs typeface="+mn-cs"/>
                                    </a:rPr>
                                    <m:t>0</m:t>
                                  </m:r>
                                </m:sub>
                              </m:sSub>
                              <m:r>
                                <a:rPr lang="en-US" sz="1800" b="0" i="1" kern="1200" smtClean="0">
                                  <a:solidFill>
                                    <a:schemeClr val="dk1"/>
                                  </a:solidFill>
                                  <a:effectLst/>
                                  <a:latin typeface="Cambria Math" panose="02040503050406030204" pitchFamily="18" charset="0"/>
                                  <a:ea typeface="Cambria Math" panose="02040503050406030204" pitchFamily="18" charset="0"/>
                                  <a:cs typeface="+mn-cs"/>
                                </a:rPr>
                                <m:t>→</m:t>
                              </m:r>
                              <m:sSup>
                                <m:sSupPr>
                                  <m:ctrlPr>
                                    <a:rPr lang="en-US" sz="1800" b="0" i="1" kern="1200" smtClean="0">
                                      <a:solidFill>
                                        <a:schemeClr val="dk1"/>
                                      </a:solidFill>
                                      <a:effectLst/>
                                      <a:latin typeface="Cambria Math" panose="02040503050406030204" pitchFamily="18" charset="0"/>
                                      <a:ea typeface="Cambria Math" panose="02040503050406030204" pitchFamily="18" charset="0"/>
                                      <a:cs typeface="+mn-cs"/>
                                    </a:rPr>
                                  </m:ctrlPr>
                                </m:sSupPr>
                                <m:e>
                                  <m:r>
                                    <a:rPr lang="en-US" sz="1800" b="0" i="1" kern="1200" smtClean="0">
                                      <a:solidFill>
                                        <a:schemeClr val="dk1"/>
                                      </a:solidFill>
                                      <a:effectLst/>
                                      <a:latin typeface="Cambria Math" panose="02040503050406030204" pitchFamily="18" charset="0"/>
                                      <a:ea typeface="Cambria Math" panose="02040503050406030204" pitchFamily="18" charset="0"/>
                                      <a:cs typeface="+mn-cs"/>
                                    </a:rPr>
                                    <m:t>𝜋</m:t>
                                  </m:r>
                                </m:e>
                                <m:sup>
                                  <m:r>
                                    <a:rPr lang="en-US" sz="1800" b="0" i="1" kern="1200" smtClean="0">
                                      <a:solidFill>
                                        <a:schemeClr val="dk1"/>
                                      </a:solidFill>
                                      <a:effectLst/>
                                      <a:latin typeface="Cambria Math" panose="02040503050406030204" pitchFamily="18" charset="0"/>
                                      <a:ea typeface="Cambria Math" panose="02040503050406030204" pitchFamily="18" charset="0"/>
                                      <a:cs typeface="+mn-cs"/>
                                    </a:rPr>
                                    <m:t>0</m:t>
                                  </m:r>
                                </m:sup>
                              </m:sSup>
                              <m:r>
                                <m:rPr>
                                  <m:sty m:val="p"/>
                                </m:rPr>
                                <a:rPr lang="en-US" sz="1800" b="0" i="0" kern="1200" dirty="0" smtClean="0">
                                  <a:solidFill>
                                    <a:schemeClr val="dk1"/>
                                  </a:solidFill>
                                  <a:effectLst/>
                                  <a:latin typeface="Cambria Math" panose="02040503050406030204" pitchFamily="18" charset="0"/>
                                  <a:ea typeface="+mn-ea"/>
                                  <a:cs typeface="+mn-cs"/>
                                </a:rPr>
                                <m:t>ν</m:t>
                              </m:r>
                              <m:acc>
                                <m:accPr>
                                  <m:chr m:val="̅"/>
                                  <m:ctrlPr>
                                    <a:rPr lang="en-US" sz="1800" b="0" i="1" kern="1200" dirty="0" smtClean="0">
                                      <a:solidFill>
                                        <a:schemeClr val="dk1"/>
                                      </a:solidFill>
                                      <a:effectLst/>
                                      <a:latin typeface="Cambria Math" panose="02040503050406030204" pitchFamily="18" charset="0"/>
                                      <a:ea typeface="+mn-ea"/>
                                      <a:cs typeface="+mn-cs"/>
                                    </a:rPr>
                                  </m:ctrlPr>
                                </m:accPr>
                                <m:e>
                                  <m:r>
                                    <a:rPr lang="en-US" sz="1800" b="0" i="1" kern="1200" dirty="0" smtClean="0">
                                      <a:solidFill>
                                        <a:schemeClr val="dk1"/>
                                      </a:solidFill>
                                      <a:effectLst/>
                                      <a:latin typeface="Cambria Math" panose="02040503050406030204" pitchFamily="18" charset="0"/>
                                      <a:ea typeface="Cambria Math" panose="02040503050406030204" pitchFamily="18" charset="0"/>
                                      <a:cs typeface="+mn-cs"/>
                                    </a:rPr>
                                    <m:t>𝜈</m:t>
                                  </m:r>
                                </m:e>
                              </m:acc>
                            </m:oMath>
                          </a14:m>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3099091241"/>
                      </a:ext>
                    </a:extLst>
                  </a:tr>
                  <a:tr h="370840">
                    <a:tc>
                      <a:txBody>
                        <a:bodyPr/>
                        <a:lstStyle/>
                        <a:p>
                          <a:r>
                            <a:rPr lang="en-US" sz="2000" b="1" dirty="0" err="1">
                              <a:solidFill>
                                <a:srgbClr val="0432FF"/>
                              </a:solidFill>
                            </a:rPr>
                            <a:t>MUonE</a:t>
                          </a:r>
                          <a:endParaRPr lang="en-US" sz="2000" b="1" dirty="0">
                            <a:solidFill>
                              <a:srgbClr val="0432FF"/>
                            </a:solidFill>
                          </a:endParaRPr>
                        </a:p>
                      </a:txBody>
                      <a:tcPr/>
                    </a:tc>
                    <a:tc>
                      <a:txBody>
                        <a:bodyPr/>
                        <a:lstStyle/>
                        <a:p>
                          <a:pPr algn="l"/>
                          <a:r>
                            <a:rPr lang="en-US" altLang="en-US" sz="1800" dirty="0">
                              <a:sym typeface="Wingdings" pitchFamily="2" charset="2"/>
                            </a:rPr>
                            <a:t>Muon beam for </a:t>
                          </a:r>
                          <a:r>
                            <a:rPr lang="en-US" altLang="en-US" sz="1800" dirty="0">
                              <a:solidFill>
                                <a:srgbClr val="0432FF"/>
                              </a:solidFill>
                              <a:sym typeface="Wingdings" pitchFamily="2" charset="2"/>
                            </a:rPr>
                            <a:t>Hadronic Vacuum Polarization for (g-2</a:t>
                          </a:r>
                          <a:r>
                            <a:rPr lang="en-US" altLang="en-US" sz="1800" baseline="-25000" dirty="0">
                              <a:solidFill>
                                <a:srgbClr val="0432FF"/>
                              </a:solidFill>
                              <a:sym typeface="Wingdings" pitchFamily="2" charset="2"/>
                            </a:rPr>
                            <a:t>μ</a:t>
                          </a:r>
                          <a:r>
                            <a:rPr lang="en-US" altLang="en-US" sz="1800" dirty="0">
                              <a:solidFill>
                                <a:srgbClr val="0432FF"/>
                              </a:solidFill>
                              <a:sym typeface="Wingdings" pitchFamily="2" charset="2"/>
                            </a:rPr>
                            <a:t>)</a:t>
                          </a:r>
                          <a:endParaRPr lang="en-US" sz="1800" kern="1200" dirty="0">
                            <a:solidFill>
                              <a:srgbClr val="0432FF"/>
                            </a:solidFill>
                            <a:effectLst/>
                            <a:latin typeface="+mn-lt"/>
                            <a:ea typeface="+mn-ea"/>
                            <a:cs typeface="+mn-cs"/>
                          </a:endParaRPr>
                        </a:p>
                      </a:txBody>
                      <a:tcPr/>
                    </a:tc>
                    <a:extLst>
                      <a:ext uri="{0D108BD9-81ED-4DB2-BD59-A6C34878D82A}">
                        <a16:rowId xmlns:a16="http://schemas.microsoft.com/office/drawing/2014/main" val="2021325829"/>
                      </a:ext>
                    </a:extLst>
                  </a:tr>
                  <a:tr h="370840">
                    <a:tc>
                      <a:txBody>
                        <a:bodyPr/>
                        <a:lstStyle/>
                        <a:p>
                          <a:r>
                            <a:rPr lang="en-US" sz="2000" b="1" dirty="0">
                              <a:solidFill>
                                <a:srgbClr val="0432FF"/>
                              </a:solidFill>
                            </a:rPr>
                            <a:t>NA61++</a:t>
                          </a:r>
                        </a:p>
                      </a:txBody>
                      <a:tcPr/>
                    </a:tc>
                    <a:tc>
                      <a:txBody>
                        <a:bodyPr/>
                        <a:lstStyle/>
                        <a:p>
                          <a:pPr algn="l"/>
                          <a:r>
                            <a:rPr lang="en-US" sz="1800" dirty="0">
                              <a:solidFill>
                                <a:schemeClr val="tx1"/>
                              </a:solidFill>
                            </a:rPr>
                            <a:t>Higher intensity ion beam </a:t>
                          </a:r>
                          <a:r>
                            <a:rPr lang="en-US" sz="1800" kern="1200" dirty="0">
                              <a:solidFill>
                                <a:srgbClr val="0432FF"/>
                              </a:solidFill>
                              <a:effectLst/>
                              <a:latin typeface="+mn-lt"/>
                              <a:ea typeface="+mn-ea"/>
                              <a:cs typeface="+mn-cs"/>
                            </a:rPr>
                            <a:t>QGP charm</a:t>
                          </a:r>
                        </a:p>
                      </a:txBody>
                      <a:tcPr/>
                    </a:tc>
                    <a:extLst>
                      <a:ext uri="{0D108BD9-81ED-4DB2-BD59-A6C34878D82A}">
                        <a16:rowId xmlns:a16="http://schemas.microsoft.com/office/drawing/2014/main" val="950064149"/>
                      </a:ext>
                    </a:extLst>
                  </a:tr>
                  <a:tr h="370840">
                    <a:tc>
                      <a:txBody>
                        <a:bodyPr/>
                        <a:lstStyle/>
                        <a:p>
                          <a:r>
                            <a:rPr lang="en-US" sz="2000" b="1" dirty="0">
                              <a:solidFill>
                                <a:srgbClr val="0432FF"/>
                              </a:solidFill>
                            </a:rPr>
                            <a:t>COMPASS++</a:t>
                          </a:r>
                        </a:p>
                      </a:txBody>
                      <a:tcPr/>
                    </a:tc>
                    <a:tc>
                      <a:txBody>
                        <a:bodyPr/>
                        <a:lstStyle/>
                        <a:p>
                          <a:r>
                            <a:rPr lang="en-US" sz="1800" dirty="0"/>
                            <a:t>RF separated beams for hadron structure and spectroscopy</a:t>
                          </a:r>
                        </a:p>
                      </a:txBody>
                      <a:tcPr/>
                    </a:tc>
                    <a:extLst>
                      <a:ext uri="{0D108BD9-81ED-4DB2-BD59-A6C34878D82A}">
                        <a16:rowId xmlns:a16="http://schemas.microsoft.com/office/drawing/2014/main" val="1243400283"/>
                      </a:ext>
                    </a:extLst>
                  </a:tr>
                  <a:tr h="370840">
                    <a:tc>
                      <a:txBody>
                        <a:bodyPr/>
                        <a:lstStyle/>
                        <a:p>
                          <a:r>
                            <a:rPr lang="en-US" sz="2000" b="1" dirty="0">
                              <a:solidFill>
                                <a:srgbClr val="0432FF"/>
                              </a:solidFill>
                            </a:rPr>
                            <a:t>DIRAC++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High statistic </a:t>
                          </a:r>
                          <a:r>
                            <a:rPr lang="en-US" sz="1800" dirty="0" err="1"/>
                            <a:t>mesonic</a:t>
                          </a:r>
                          <a:r>
                            <a:rPr lang="en-US" sz="1800" dirty="0"/>
                            <a:t> atoms </a:t>
                          </a:r>
                          <a:r>
                            <a:rPr lang="en-US" sz="1800" kern="1200" dirty="0">
                              <a:solidFill>
                                <a:srgbClr val="0432FF"/>
                              </a:solidFill>
                              <a:effectLst/>
                              <a:latin typeface="+mn-lt"/>
                              <a:ea typeface="+mn-ea"/>
                              <a:cs typeface="+mn-cs"/>
                            </a:rPr>
                            <a:t>Chiral QCD</a:t>
                          </a:r>
                        </a:p>
                      </a:txBody>
                      <a:tcPr/>
                    </a:tc>
                    <a:extLst>
                      <a:ext uri="{0D108BD9-81ED-4DB2-BD59-A6C34878D82A}">
                        <a16:rowId xmlns:a16="http://schemas.microsoft.com/office/drawing/2014/main" val="3924927187"/>
                      </a:ext>
                    </a:extLst>
                  </a:tr>
                  <a:tr h="370840">
                    <a:tc>
                      <a:txBody>
                        <a:bodyPr/>
                        <a:lstStyle/>
                        <a:p>
                          <a:r>
                            <a:rPr lang="en-US" sz="2000" b="1" dirty="0">
                              <a:solidFill>
                                <a:srgbClr val="0432FF"/>
                              </a:solidFill>
                            </a:rPr>
                            <a:t>NA60++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Heavy ion beams for dimuon physics </a:t>
                          </a:r>
                          <a:r>
                            <a:rPr lang="en-US" sz="1800" kern="1200" dirty="0">
                              <a:solidFill>
                                <a:srgbClr val="0432FF"/>
                              </a:solidFill>
                              <a:effectLst/>
                              <a:latin typeface="+mn-lt"/>
                              <a:ea typeface="+mn-ea"/>
                              <a:cs typeface="+mn-cs"/>
                            </a:rPr>
                            <a:t>QGP phase</a:t>
                          </a:r>
                        </a:p>
                      </a:txBody>
                      <a:tcPr/>
                    </a:tc>
                    <a:extLst>
                      <a:ext uri="{0D108BD9-81ED-4DB2-BD59-A6C34878D82A}">
                        <a16:rowId xmlns:a16="http://schemas.microsoft.com/office/drawing/2014/main" val="2240832576"/>
                      </a:ext>
                    </a:extLst>
                  </a:tr>
                </a:tbl>
              </a:graphicData>
            </a:graphic>
          </p:graphicFrame>
        </mc:Choice>
        <mc:Fallback>
          <p:graphicFrame>
            <p:nvGraphicFramePr>
              <p:cNvPr id="6" name="Table 5">
                <a:extLst>
                  <a:ext uri="{FF2B5EF4-FFF2-40B4-BE49-F238E27FC236}">
                    <a16:creationId xmlns:a16="http://schemas.microsoft.com/office/drawing/2014/main" id="{3D9B657A-BBD9-8548-B402-C68919B4773D}"/>
                  </a:ext>
                </a:extLst>
              </p:cNvPr>
              <p:cNvGraphicFramePr>
                <a:graphicFrameLocks noGrp="1"/>
              </p:cNvGraphicFramePr>
              <p:nvPr>
                <p:extLst>
                  <p:ext uri="{D42A27DB-BD31-4B8C-83A1-F6EECF244321}">
                    <p14:modId xmlns:p14="http://schemas.microsoft.com/office/powerpoint/2010/main" val="1071471452"/>
                  </p:ext>
                </p:extLst>
              </p:nvPr>
            </p:nvGraphicFramePr>
            <p:xfrm>
              <a:off x="1828800" y="1749462"/>
              <a:ext cx="8458200" cy="3169920"/>
            </p:xfrm>
            <a:graphic>
              <a:graphicData uri="http://schemas.openxmlformats.org/drawingml/2006/table">
                <a:tbl>
                  <a:tblPr bandRow="1">
                    <a:tableStyleId>{5C22544A-7EE6-4342-B048-85BDC9FD1C3A}</a:tableStyleId>
                  </a:tblPr>
                  <a:tblGrid>
                    <a:gridCol w="2286000">
                      <a:extLst>
                        <a:ext uri="{9D8B030D-6E8A-4147-A177-3AD203B41FA5}">
                          <a16:colId xmlns:a16="http://schemas.microsoft.com/office/drawing/2014/main" val="3346941508"/>
                        </a:ext>
                      </a:extLst>
                    </a:gridCol>
                    <a:gridCol w="6172200">
                      <a:extLst>
                        <a:ext uri="{9D8B030D-6E8A-4147-A177-3AD203B41FA5}">
                          <a16:colId xmlns:a16="http://schemas.microsoft.com/office/drawing/2014/main" val="2047395798"/>
                        </a:ext>
                      </a:extLst>
                    </a:gridCol>
                  </a:tblGrid>
                  <a:tr h="396240">
                    <a:tc>
                      <a:txBody>
                        <a:bodyPr/>
                        <a:lstStyle/>
                        <a:p>
                          <a:r>
                            <a:rPr lang="en-US" sz="2000" b="1" dirty="0"/>
                            <a:t>NA62-beam dump</a:t>
                          </a:r>
                        </a:p>
                      </a:txBody>
                      <a:tcPr/>
                    </a:tc>
                    <a:tc>
                      <a:txBody>
                        <a:bodyPr/>
                        <a:lstStyle/>
                        <a:p>
                          <a:pPr algn="l"/>
                          <a:r>
                            <a:rPr lang="en-US" sz="1800" dirty="0"/>
                            <a:t>Beam-dump mode for </a:t>
                          </a:r>
                          <a:r>
                            <a:rPr lang="en-US" sz="1800" dirty="0">
                              <a:solidFill>
                                <a:srgbClr val="0432FF"/>
                              </a:solidFill>
                            </a:rPr>
                            <a:t>dark sector searches</a:t>
                          </a:r>
                          <a:endParaRPr lang="en-US" sz="1800" kern="1200" dirty="0">
                            <a:solidFill>
                              <a:srgbClr val="0432FF"/>
                            </a:solidFill>
                            <a:effectLst/>
                            <a:latin typeface="+mn-lt"/>
                            <a:ea typeface="+mn-ea"/>
                            <a:cs typeface="+mn-cs"/>
                          </a:endParaRPr>
                        </a:p>
                      </a:txBody>
                      <a:tcPr/>
                    </a:tc>
                    <a:extLst>
                      <a:ext uri="{0D108BD9-81ED-4DB2-BD59-A6C34878D82A}">
                        <a16:rowId xmlns:a16="http://schemas.microsoft.com/office/drawing/2014/main" val="2556823675"/>
                      </a:ext>
                    </a:extLst>
                  </a:tr>
                  <a:tr h="396240">
                    <a:tc>
                      <a:txBody>
                        <a:bodyPr/>
                        <a:lstStyle/>
                        <a:p>
                          <a:r>
                            <a:rPr lang="en-US" sz="2000" b="1" dirty="0"/>
                            <a:t>NA64++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Electrons,</a:t>
                          </a:r>
                          <a:r>
                            <a:rPr lang="en-US" sz="1800" dirty="0">
                              <a:solidFill>
                                <a:schemeClr val="tx1"/>
                              </a:solidFill>
                            </a:rPr>
                            <a:t> muons </a:t>
                          </a:r>
                          <a:r>
                            <a:rPr lang="en-US" sz="1800" dirty="0"/>
                            <a:t>for </a:t>
                          </a:r>
                          <a:r>
                            <a:rPr lang="en-US" sz="1800" dirty="0">
                              <a:solidFill>
                                <a:srgbClr val="0432FF"/>
                              </a:solidFill>
                            </a:rPr>
                            <a:t>dark sector searches</a:t>
                          </a:r>
                          <a:endParaRPr lang="en-US" sz="1800" kern="1200" dirty="0">
                            <a:solidFill>
                              <a:srgbClr val="0432FF"/>
                            </a:solidFill>
                            <a:effectLst/>
                            <a:latin typeface="+mn-lt"/>
                            <a:ea typeface="+mn-ea"/>
                            <a:cs typeface="+mn-cs"/>
                          </a:endParaRPr>
                        </a:p>
                      </a:txBody>
                      <a:tcPr/>
                    </a:tc>
                    <a:extLst>
                      <a:ext uri="{0D108BD9-81ED-4DB2-BD59-A6C34878D82A}">
                        <a16:rowId xmlns:a16="http://schemas.microsoft.com/office/drawing/2014/main" val="4165285635"/>
                      </a:ext>
                    </a:extLst>
                  </a:tr>
                  <a:tr h="396240">
                    <a:tc>
                      <a:txBody>
                        <a:bodyPr/>
                        <a:lstStyle/>
                        <a:p>
                          <a:r>
                            <a:rPr lang="en-US" sz="2000" b="1" dirty="0"/>
                            <a:t>KLEVER</a:t>
                          </a:r>
                        </a:p>
                      </a:txBody>
                      <a:tcPr/>
                    </a:tc>
                    <a:tc>
                      <a:txBody>
                        <a:bodyPr/>
                        <a:lstStyle/>
                        <a:p>
                          <a:endParaRPr lang="en-US"/>
                        </a:p>
                      </a:txBody>
                      <a:tcPr>
                        <a:blipFill>
                          <a:blip r:embed="rId2"/>
                          <a:stretch>
                            <a:fillRect l="-37243" t="-212903" r="-206" b="-532258"/>
                          </a:stretch>
                        </a:blipFill>
                      </a:tcPr>
                    </a:tc>
                    <a:extLst>
                      <a:ext uri="{0D108BD9-81ED-4DB2-BD59-A6C34878D82A}">
                        <a16:rowId xmlns:a16="http://schemas.microsoft.com/office/drawing/2014/main" val="3099091241"/>
                      </a:ext>
                    </a:extLst>
                  </a:tr>
                  <a:tr h="396240">
                    <a:tc>
                      <a:txBody>
                        <a:bodyPr/>
                        <a:lstStyle/>
                        <a:p>
                          <a:r>
                            <a:rPr lang="en-US" sz="2000" b="1" dirty="0" err="1">
                              <a:solidFill>
                                <a:srgbClr val="0432FF"/>
                              </a:solidFill>
                            </a:rPr>
                            <a:t>MUonE</a:t>
                          </a:r>
                          <a:endParaRPr lang="en-US" sz="2000" b="1" dirty="0">
                            <a:solidFill>
                              <a:srgbClr val="0432FF"/>
                            </a:solidFill>
                          </a:endParaRPr>
                        </a:p>
                      </a:txBody>
                      <a:tcPr/>
                    </a:tc>
                    <a:tc>
                      <a:txBody>
                        <a:bodyPr/>
                        <a:lstStyle/>
                        <a:p>
                          <a:pPr algn="l"/>
                          <a:r>
                            <a:rPr lang="en-US" altLang="en-US" sz="1800" dirty="0">
                              <a:sym typeface="Wingdings" pitchFamily="2" charset="2"/>
                            </a:rPr>
                            <a:t>Muon beam for </a:t>
                          </a:r>
                          <a:r>
                            <a:rPr lang="en-US" altLang="en-US" sz="1800" dirty="0">
                              <a:solidFill>
                                <a:srgbClr val="0432FF"/>
                              </a:solidFill>
                              <a:sym typeface="Wingdings" pitchFamily="2" charset="2"/>
                            </a:rPr>
                            <a:t>Hadronic Vacuum Polarization for (g-2</a:t>
                          </a:r>
                          <a:r>
                            <a:rPr lang="en-US" altLang="en-US" sz="1800" baseline="-25000" dirty="0">
                              <a:solidFill>
                                <a:srgbClr val="0432FF"/>
                              </a:solidFill>
                              <a:sym typeface="Wingdings" pitchFamily="2" charset="2"/>
                            </a:rPr>
                            <a:t>μ</a:t>
                          </a:r>
                          <a:r>
                            <a:rPr lang="en-US" altLang="en-US" sz="1800" dirty="0">
                              <a:solidFill>
                                <a:srgbClr val="0432FF"/>
                              </a:solidFill>
                              <a:sym typeface="Wingdings" pitchFamily="2" charset="2"/>
                            </a:rPr>
                            <a:t>)</a:t>
                          </a:r>
                          <a:endParaRPr lang="en-US" sz="1800" kern="1200" dirty="0">
                            <a:solidFill>
                              <a:srgbClr val="0432FF"/>
                            </a:solidFill>
                            <a:effectLst/>
                            <a:latin typeface="+mn-lt"/>
                            <a:ea typeface="+mn-ea"/>
                            <a:cs typeface="+mn-cs"/>
                          </a:endParaRPr>
                        </a:p>
                      </a:txBody>
                      <a:tcPr/>
                    </a:tc>
                    <a:extLst>
                      <a:ext uri="{0D108BD9-81ED-4DB2-BD59-A6C34878D82A}">
                        <a16:rowId xmlns:a16="http://schemas.microsoft.com/office/drawing/2014/main" val="2021325829"/>
                      </a:ext>
                    </a:extLst>
                  </a:tr>
                  <a:tr h="396240">
                    <a:tc>
                      <a:txBody>
                        <a:bodyPr/>
                        <a:lstStyle/>
                        <a:p>
                          <a:r>
                            <a:rPr lang="en-US" sz="2000" b="1" dirty="0">
                              <a:solidFill>
                                <a:srgbClr val="0432FF"/>
                              </a:solidFill>
                            </a:rPr>
                            <a:t>NA61++</a:t>
                          </a:r>
                        </a:p>
                      </a:txBody>
                      <a:tcPr/>
                    </a:tc>
                    <a:tc>
                      <a:txBody>
                        <a:bodyPr/>
                        <a:lstStyle/>
                        <a:p>
                          <a:pPr algn="l"/>
                          <a:r>
                            <a:rPr lang="en-US" sz="1800" dirty="0">
                              <a:solidFill>
                                <a:schemeClr val="tx1"/>
                              </a:solidFill>
                            </a:rPr>
                            <a:t>Higher intensity ion beam </a:t>
                          </a:r>
                          <a:r>
                            <a:rPr lang="en-US" sz="1800" kern="1200" dirty="0">
                              <a:solidFill>
                                <a:srgbClr val="0432FF"/>
                              </a:solidFill>
                              <a:effectLst/>
                              <a:latin typeface="+mn-lt"/>
                              <a:ea typeface="+mn-ea"/>
                              <a:cs typeface="+mn-cs"/>
                            </a:rPr>
                            <a:t>QGP charm</a:t>
                          </a:r>
                        </a:p>
                      </a:txBody>
                      <a:tcPr/>
                    </a:tc>
                    <a:extLst>
                      <a:ext uri="{0D108BD9-81ED-4DB2-BD59-A6C34878D82A}">
                        <a16:rowId xmlns:a16="http://schemas.microsoft.com/office/drawing/2014/main" val="950064149"/>
                      </a:ext>
                    </a:extLst>
                  </a:tr>
                  <a:tr h="396240">
                    <a:tc>
                      <a:txBody>
                        <a:bodyPr/>
                        <a:lstStyle/>
                        <a:p>
                          <a:r>
                            <a:rPr lang="en-US" sz="2000" b="1" dirty="0">
                              <a:solidFill>
                                <a:srgbClr val="0432FF"/>
                              </a:solidFill>
                            </a:rPr>
                            <a:t>COMPASS++</a:t>
                          </a:r>
                        </a:p>
                      </a:txBody>
                      <a:tcPr/>
                    </a:tc>
                    <a:tc>
                      <a:txBody>
                        <a:bodyPr/>
                        <a:lstStyle/>
                        <a:p>
                          <a:r>
                            <a:rPr lang="en-US" sz="1800" dirty="0"/>
                            <a:t>RF separated beams for hadron structure and spectroscopy</a:t>
                          </a:r>
                        </a:p>
                      </a:txBody>
                      <a:tcPr/>
                    </a:tc>
                    <a:extLst>
                      <a:ext uri="{0D108BD9-81ED-4DB2-BD59-A6C34878D82A}">
                        <a16:rowId xmlns:a16="http://schemas.microsoft.com/office/drawing/2014/main" val="1243400283"/>
                      </a:ext>
                    </a:extLst>
                  </a:tr>
                  <a:tr h="396240">
                    <a:tc>
                      <a:txBody>
                        <a:bodyPr/>
                        <a:lstStyle/>
                        <a:p>
                          <a:r>
                            <a:rPr lang="en-US" sz="2000" b="1" dirty="0">
                              <a:solidFill>
                                <a:srgbClr val="0432FF"/>
                              </a:solidFill>
                            </a:rPr>
                            <a:t>DIRAC++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High statistic </a:t>
                          </a:r>
                          <a:r>
                            <a:rPr lang="en-US" sz="1800" dirty="0" err="1"/>
                            <a:t>mesonic</a:t>
                          </a:r>
                          <a:r>
                            <a:rPr lang="en-US" sz="1800" dirty="0"/>
                            <a:t> atoms </a:t>
                          </a:r>
                          <a:r>
                            <a:rPr lang="en-US" sz="1800" kern="1200" dirty="0">
                              <a:solidFill>
                                <a:srgbClr val="0432FF"/>
                              </a:solidFill>
                              <a:effectLst/>
                              <a:latin typeface="+mn-lt"/>
                              <a:ea typeface="+mn-ea"/>
                              <a:cs typeface="+mn-cs"/>
                            </a:rPr>
                            <a:t>Chiral QCD</a:t>
                          </a:r>
                        </a:p>
                      </a:txBody>
                      <a:tcPr/>
                    </a:tc>
                    <a:extLst>
                      <a:ext uri="{0D108BD9-81ED-4DB2-BD59-A6C34878D82A}">
                        <a16:rowId xmlns:a16="http://schemas.microsoft.com/office/drawing/2014/main" val="3924927187"/>
                      </a:ext>
                    </a:extLst>
                  </a:tr>
                  <a:tr h="396240">
                    <a:tc>
                      <a:txBody>
                        <a:bodyPr/>
                        <a:lstStyle/>
                        <a:p>
                          <a:r>
                            <a:rPr lang="en-US" sz="2000" b="1" dirty="0">
                              <a:solidFill>
                                <a:srgbClr val="0432FF"/>
                              </a:solidFill>
                            </a:rPr>
                            <a:t>NA60++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Heavy ion beams for dimuon physics </a:t>
                          </a:r>
                          <a:r>
                            <a:rPr lang="en-US" sz="1800" kern="1200" dirty="0">
                              <a:solidFill>
                                <a:srgbClr val="0432FF"/>
                              </a:solidFill>
                              <a:effectLst/>
                              <a:latin typeface="+mn-lt"/>
                              <a:ea typeface="+mn-ea"/>
                              <a:cs typeface="+mn-cs"/>
                            </a:rPr>
                            <a:t>QGP phase</a:t>
                          </a:r>
                        </a:p>
                      </a:txBody>
                      <a:tcPr/>
                    </a:tc>
                    <a:extLst>
                      <a:ext uri="{0D108BD9-81ED-4DB2-BD59-A6C34878D82A}">
                        <a16:rowId xmlns:a16="http://schemas.microsoft.com/office/drawing/2014/main" val="2240832576"/>
                      </a:ext>
                    </a:extLst>
                  </a:tr>
                </a:tbl>
              </a:graphicData>
            </a:graphic>
          </p:graphicFrame>
        </mc:Fallback>
      </mc:AlternateContent>
      <p:sp>
        <p:nvSpPr>
          <p:cNvPr id="7" name="Title 6">
            <a:extLst>
              <a:ext uri="{FF2B5EF4-FFF2-40B4-BE49-F238E27FC236}">
                <a16:creationId xmlns:a16="http://schemas.microsoft.com/office/drawing/2014/main" id="{1A2C27F8-6C61-294E-9EAB-ADE9F1854FF9}"/>
              </a:ext>
            </a:extLst>
          </p:cNvPr>
          <p:cNvSpPr>
            <a:spLocks noGrp="1"/>
          </p:cNvSpPr>
          <p:nvPr>
            <p:ph type="title"/>
          </p:nvPr>
        </p:nvSpPr>
        <p:spPr/>
        <p:txBody>
          <a:bodyPr/>
          <a:lstStyle/>
          <a:p>
            <a:r>
              <a:rPr lang="en-US" dirty="0"/>
              <a:t>Conventional Beams at the North Area</a:t>
            </a:r>
          </a:p>
        </p:txBody>
      </p:sp>
      <p:sp>
        <p:nvSpPr>
          <p:cNvPr id="3" name="TextBox 2">
            <a:extLst>
              <a:ext uri="{FF2B5EF4-FFF2-40B4-BE49-F238E27FC236}">
                <a16:creationId xmlns:a16="http://schemas.microsoft.com/office/drawing/2014/main" id="{40340DA5-4F49-1F40-9DC6-712B75B0017A}"/>
              </a:ext>
            </a:extLst>
          </p:cNvPr>
          <p:cNvSpPr txBox="1"/>
          <p:nvPr/>
        </p:nvSpPr>
        <p:spPr>
          <a:xfrm>
            <a:off x="1828800" y="958841"/>
            <a:ext cx="9296400" cy="523220"/>
          </a:xfrm>
          <a:prstGeom prst="rect">
            <a:avLst/>
          </a:prstGeom>
          <a:noFill/>
        </p:spPr>
        <p:txBody>
          <a:bodyPr wrap="square" rtlCol="0">
            <a:spAutoFit/>
          </a:bodyPr>
          <a:lstStyle/>
          <a:p>
            <a:r>
              <a:rPr lang="en-US" sz="2800" dirty="0">
                <a:solidFill>
                  <a:srgbClr val="FF0000"/>
                </a:solidFill>
              </a:rPr>
              <a:t>Proposals followed by the CB WG - healthy mix of HS/QCD</a:t>
            </a:r>
          </a:p>
        </p:txBody>
      </p:sp>
      <p:sp>
        <p:nvSpPr>
          <p:cNvPr id="5" name="TextBox 4">
            <a:extLst>
              <a:ext uri="{FF2B5EF4-FFF2-40B4-BE49-F238E27FC236}">
                <a16:creationId xmlns:a16="http://schemas.microsoft.com/office/drawing/2014/main" id="{BFD329CD-4C6D-C142-81AF-D59F759BEB20}"/>
              </a:ext>
            </a:extLst>
          </p:cNvPr>
          <p:cNvSpPr txBox="1"/>
          <p:nvPr/>
        </p:nvSpPr>
        <p:spPr>
          <a:xfrm>
            <a:off x="1066800" y="5364608"/>
            <a:ext cx="10287000" cy="646331"/>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70C0"/>
                </a:solidFill>
              </a:rPr>
              <a:t>Maturity of proposals and the effort required varies considerably </a:t>
            </a:r>
          </a:p>
          <a:p>
            <a:pPr marL="285750" indent="-285750">
              <a:buFont typeface="Arial" panose="020B0604020202020204" pitchFamily="34" charset="0"/>
              <a:buChar char="•"/>
            </a:pPr>
            <a:r>
              <a:rPr lang="en-GB" b="1" dirty="0">
                <a:solidFill>
                  <a:srgbClr val="0070C0"/>
                </a:solidFill>
              </a:rPr>
              <a:t>Follow-up dictated by collaboration strength and CERN side resources;  overseen by CERN committees</a:t>
            </a:r>
          </a:p>
        </p:txBody>
      </p:sp>
      <p:sp>
        <p:nvSpPr>
          <p:cNvPr id="8" name="Slide Number Placeholder 7">
            <a:extLst>
              <a:ext uri="{FF2B5EF4-FFF2-40B4-BE49-F238E27FC236}">
                <a16:creationId xmlns:a16="http://schemas.microsoft.com/office/drawing/2014/main" id="{C6AAAFB6-CD7A-7645-A4F1-66D083CE783B}"/>
              </a:ext>
            </a:extLst>
          </p:cNvPr>
          <p:cNvSpPr>
            <a:spLocks noGrp="1"/>
          </p:cNvSpPr>
          <p:nvPr>
            <p:ph type="sldNum" sz="quarter" idx="12"/>
          </p:nvPr>
        </p:nvSpPr>
        <p:spPr/>
        <p:txBody>
          <a:bodyPr/>
          <a:lstStyle/>
          <a:p>
            <a:fld id="{1787A23F-BAF2-40F7-981E-A4E481A32A38}" type="slidenum">
              <a:rPr lang="en-US" smtClean="0"/>
              <a:t>9</a:t>
            </a:fld>
            <a:endParaRPr lang="en-US"/>
          </a:p>
        </p:txBody>
      </p:sp>
    </p:spTree>
    <p:extLst>
      <p:ext uri="{BB962C8B-B14F-4D97-AF65-F5344CB8AC3E}">
        <p14:creationId xmlns:p14="http://schemas.microsoft.com/office/powerpoint/2010/main" val="2292124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tIns="0" bIns="46800"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_template_16_9" id="{8CB97986-31EC-A347-AB5E-DA5BFB4906D6}" vid="{291EC9B1-AC3A-C64B-898B-BB38D28EA4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6521998</TotalTime>
  <Words>1832</Words>
  <Application>Microsoft Macintosh PowerPoint</Application>
  <PresentationFormat>Widescreen</PresentationFormat>
  <Paragraphs>328</Paragraphs>
  <Slides>39</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39</vt:i4>
      </vt:variant>
    </vt:vector>
  </HeadingPairs>
  <TitlesOfParts>
    <vt:vector size="52" baseType="lpstr">
      <vt:lpstr>ＭＳ Ｐゴシック</vt:lpstr>
      <vt:lpstr>Arial</vt:lpstr>
      <vt:lpstr>Avenir Book</vt:lpstr>
      <vt:lpstr>Book Antiqua</vt:lpstr>
      <vt:lpstr>Calibri</vt:lpstr>
      <vt:lpstr>Cambria Math</vt:lpstr>
      <vt:lpstr>Franklin Gothic Heavy</vt:lpstr>
      <vt:lpstr>Symbol</vt:lpstr>
      <vt:lpstr>Times New Roman</vt:lpstr>
      <vt:lpstr>Ubuntu Light</vt:lpstr>
      <vt:lpstr>Wingdings</vt:lpstr>
      <vt:lpstr>Office Theme</vt:lpstr>
      <vt:lpstr>5_Office Theme</vt:lpstr>
      <vt:lpstr>PowerPoint Presentation</vt:lpstr>
      <vt:lpstr>PBC - Brief</vt:lpstr>
      <vt:lpstr>PowerPoint Presentation</vt:lpstr>
      <vt:lpstr>PBC structure</vt:lpstr>
      <vt:lpstr>PBC accelerator side - main themes</vt:lpstr>
      <vt:lpstr>Beam Dump Facilities</vt:lpstr>
      <vt:lpstr>Active beam dumps</vt:lpstr>
      <vt:lpstr>PowerPoint Presentation</vt:lpstr>
      <vt:lpstr>Conventional Beams at the North Area</vt:lpstr>
      <vt:lpstr>NA64++</vt:lpstr>
      <vt:lpstr>NA62++: dump mode</vt:lpstr>
      <vt:lpstr>SPS Beam Dump Facility (BDF)</vt:lpstr>
      <vt:lpstr>BDF Study</vt:lpstr>
      <vt:lpstr>BDF</vt:lpstr>
      <vt:lpstr>SHiP</vt:lpstr>
      <vt:lpstr>SHiP: target and shielding</vt:lpstr>
      <vt:lpstr>TauFV</vt:lpstr>
      <vt:lpstr>TauFV</vt:lpstr>
      <vt:lpstr>eSPS</vt:lpstr>
      <vt:lpstr>LDMX</vt:lpstr>
      <vt:lpstr>AWAKE++</vt:lpstr>
      <vt:lpstr>PowerPoint Presentation</vt:lpstr>
      <vt:lpstr>LHC Fixed Target - Gas</vt:lpstr>
      <vt:lpstr>PowerPoint Presentation</vt:lpstr>
      <vt:lpstr>Long Lived Particles at the LHC</vt:lpstr>
      <vt:lpstr>FASER</vt:lpstr>
      <vt:lpstr>Technology</vt:lpstr>
      <vt:lpstr>PowerPoint Presentation</vt:lpstr>
      <vt:lpstr>Also considered</vt:lpstr>
      <vt:lpstr>Schematic overview of the BSM landscape</vt:lpstr>
      <vt:lpstr>Options - summary</vt:lpstr>
      <vt:lpstr>Readiness of experiments</vt:lpstr>
      <vt:lpstr>Approximate “ideal” timelines</vt:lpstr>
      <vt:lpstr>Conclusion from PBC BSM report</vt:lpstr>
      <vt:lpstr>Conclusions</vt:lpstr>
      <vt:lpstr>ADDITIONAL MATERIAL</vt:lpstr>
      <vt:lpstr>Doc</vt:lpstr>
      <vt:lpstr>Summary </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TL4O matters arising</dc:title>
  <dc:subject/>
  <dc:creator>Mike Lamont</dc:creator>
  <cp:keywords/>
  <dc:description/>
  <cp:lastModifiedBy>Mike Lamont</cp:lastModifiedBy>
  <cp:revision>4166</cp:revision>
  <cp:lastPrinted>2019-05-13T05:28:56Z</cp:lastPrinted>
  <dcterms:created xsi:type="dcterms:W3CDTF">2011-01-18T19:25:28Z</dcterms:created>
  <dcterms:modified xsi:type="dcterms:W3CDTF">2019-09-24T12:22:19Z</dcterms:modified>
  <cp:category/>
</cp:coreProperties>
</file>