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  <p:sldMasterId id="2147483735" r:id="rId6"/>
    <p:sldMasterId id="2147483761" r:id="rId7"/>
    <p:sldMasterId id="2147483773" r:id="rId8"/>
    <p:sldMasterId id="2147483785" r:id="rId9"/>
    <p:sldMasterId id="2147483797" r:id="rId10"/>
    <p:sldMasterId id="2147483809" r:id="rId11"/>
    <p:sldMasterId id="2147483821" r:id="rId12"/>
  </p:sldMasterIdLst>
  <p:notesMasterIdLst>
    <p:notesMasterId r:id="rId60"/>
  </p:notesMasterIdLst>
  <p:sldIdLst>
    <p:sldId id="259" r:id="rId13"/>
    <p:sldId id="369" r:id="rId14"/>
    <p:sldId id="336" r:id="rId15"/>
    <p:sldId id="338" r:id="rId16"/>
    <p:sldId id="341" r:id="rId17"/>
    <p:sldId id="335" r:id="rId18"/>
    <p:sldId id="343" r:id="rId19"/>
    <p:sldId id="344" r:id="rId20"/>
    <p:sldId id="345" r:id="rId21"/>
    <p:sldId id="327" r:id="rId22"/>
    <p:sldId id="329" r:id="rId23"/>
    <p:sldId id="330" r:id="rId24"/>
    <p:sldId id="269" r:id="rId25"/>
    <p:sldId id="337" r:id="rId26"/>
    <p:sldId id="267" r:id="rId27"/>
    <p:sldId id="287" r:id="rId28"/>
    <p:sldId id="260" r:id="rId29"/>
    <p:sldId id="285" r:id="rId30"/>
    <p:sldId id="352" r:id="rId31"/>
    <p:sldId id="353" r:id="rId32"/>
    <p:sldId id="331" r:id="rId33"/>
    <p:sldId id="284" r:id="rId34"/>
    <p:sldId id="381" r:id="rId35"/>
    <p:sldId id="382" r:id="rId36"/>
    <p:sldId id="346" r:id="rId37"/>
    <p:sldId id="347" r:id="rId38"/>
    <p:sldId id="348" r:id="rId39"/>
    <p:sldId id="349" r:id="rId40"/>
    <p:sldId id="350" r:id="rId41"/>
    <p:sldId id="351" r:id="rId42"/>
    <p:sldId id="362" r:id="rId43"/>
    <p:sldId id="363" r:id="rId44"/>
    <p:sldId id="364" r:id="rId45"/>
    <p:sldId id="365" r:id="rId46"/>
    <p:sldId id="356" r:id="rId47"/>
    <p:sldId id="358" r:id="rId48"/>
    <p:sldId id="357" r:id="rId49"/>
    <p:sldId id="383" r:id="rId50"/>
    <p:sldId id="361" r:id="rId51"/>
    <p:sldId id="368" r:id="rId52"/>
    <p:sldId id="370" r:id="rId53"/>
    <p:sldId id="373" r:id="rId54"/>
    <p:sldId id="371" r:id="rId55"/>
    <p:sldId id="377" r:id="rId56"/>
    <p:sldId id="378" r:id="rId57"/>
    <p:sldId id="379" r:id="rId58"/>
    <p:sldId id="380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2" autoAdjust="0"/>
    <p:restoredTop sz="94660"/>
  </p:normalViewPr>
  <p:slideViewPr>
    <p:cSldViewPr snapToGrid="0">
      <p:cViewPr varScale="1">
        <p:scale>
          <a:sx n="62" d="100"/>
          <a:sy n="62" d="100"/>
        </p:scale>
        <p:origin x="68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E40A8-A649-4405-9D18-BD8BED6C2DA0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D16BB-C6B3-4992-8700-CE50A5CDE7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47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61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B5621F-72D9-4E15-B9A9-C2D0610224A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5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9200" y="708025"/>
            <a:ext cx="47275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5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2175B-8F2A-4632-B91F-E8C1C53FD7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6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4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C63DD-3A19-0446-B396-637FBF9C1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892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4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42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3436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DFC688-D815-42A1-9992-59C9ADD8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788AB-1BC2-4D08-966A-5E851BE46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D7CE-DEBE-458D-956E-DACDF2D6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809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E315-15AB-4A4A-B862-C9747091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777BC-0019-4421-A413-71178D27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2D010-648A-415F-B415-550FFF4D8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CB936-F1D4-4732-84A7-0120C653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15E61-E72B-4E6D-8B42-EB602D7EA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C657C-C1C4-4B1C-BF94-A1F53E9B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15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E2692-A25A-476B-B0C4-878CA3CED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75EF13-0C09-4ADC-B522-3F0F362B5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2342F-9BB6-4151-A27D-00FAF158F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C5A62-E639-4289-9A16-147427CB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B274B-80D1-4563-AFBB-D9F89CA1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71C28-224E-4C51-9B92-862D47EF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386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A88E8-675E-43FE-BA10-2780DA088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4B08E-04F8-47FC-8A13-4D21F6441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704C-DBF8-4BBC-9D91-DB707EB9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22408-5A26-4472-B8A7-1CA4C22F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8D23B-5147-4A75-8261-8927D373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36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7AE662-9944-43CF-93AB-A0F677315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35ED37-647B-435E-8C4B-60B0B547A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87CD7-84FC-4E83-8178-EE7A5EEF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CD97C-8653-4899-B1D0-DEE27808F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086DA-9C70-4698-866E-F3F3070BB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572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4689B-3AB6-9842-A81F-B0A5E2886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8C1A6-7787-0B42-8EEA-AF9BEBF7D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18A8D-A2F1-3C4B-BEC2-303463BB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F5639-8D7C-8F49-9C8D-9A2EACC5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33260-F1CC-5A49-B162-94C66BE9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191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69A42-B4A6-1E49-9770-99DCFC53C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8AB2-5905-264A-85CB-539E5D7F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CB5ED-2593-4643-8895-13B264DB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15 May, 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0F534-E41D-2A4A-8EBC-1E250736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6133" y="6356351"/>
            <a:ext cx="5568398" cy="365125"/>
          </a:xfrm>
        </p:spPr>
        <p:txBody>
          <a:bodyPr/>
          <a:lstStyle/>
          <a:p>
            <a:r>
              <a:rPr lang="en-US" dirty="0" smtClean="0"/>
              <a:t>Accelerators summary - ESPP Update - Open Symposium May 13-16 2019 - Granada (Spain)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31E57-FCEA-8D40-9C82-BF839238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1570" y="6485558"/>
            <a:ext cx="2057400" cy="365125"/>
          </a:xfrm>
        </p:spPr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202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68B3-13B0-D94E-B73C-92F4DAC7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11FD0-F415-A246-A895-186BDC15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B722D-3101-E64A-AB1B-F23B7EDF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30E9C-99E5-804B-B61E-8F774684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CE481-60A7-1745-87DF-0E0C301A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29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E7AF-B2F5-6542-8E17-4E9570E0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509FA-11D4-E945-92A9-6C8215865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D3DB7-027D-0547-8CCB-20CF1E1A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C74636-05F0-D348-B996-AC00831B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C9C9E-4A54-DF42-9700-A9BCFF7A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74095-3193-E940-94A4-CF4BC829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215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F99F-B967-6347-BC31-466CE79B9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34E04-C201-3149-AA31-A618CA341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E1E69-87D5-3D4F-9C24-E9983F6F0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184C3-DCE3-5840-A982-79DBFBF7B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F74DC-2282-6B49-9034-6D22B422B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28382-FBFC-4F4A-8FDC-23EE3630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8B6598-AF97-074C-A3B3-FD963A26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CDC7F-BEB5-0847-A9AE-99640D46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7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1604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2ED5-6788-734A-9AD5-9BF11D3C9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38884-8822-ED4B-BF75-07DE76FB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912DC-5C5C-5C4D-B4E4-EA520830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C526-0EAA-1D4F-A45C-30F92175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169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52FE4-C6DA-2D42-BF6A-99AAF724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FA4A4-7041-DB47-920B-76E0ACF4D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6036-ACF2-1346-9995-BCE56736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02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0A9C-C453-404C-A4EA-C462588E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FF3B-EDBE-4B4C-BB15-3862576C6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DA482-A227-C84B-8792-3B6AB434C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55C6-7F06-BB45-940D-0ECBBEF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B3138-737B-704A-A11C-1AD79808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8CAE6-509C-DC48-B586-39B5D20B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39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5F70-F592-044A-93AA-1698B981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B2A180-59DD-A44C-BFDF-94CB5FA46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1FDD0-02CA-824B-9AA4-C9C77FD02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DC3A0-67C2-5440-A01A-007C8409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4F73F-8C8D-5448-A70B-8DBF5FEFB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4C184-C978-1640-AD01-975DB747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240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0DFA-87C8-F14E-BB89-063B9D06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4296C-C0A3-CD48-B0D5-B73906870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6A3FC-0F07-4043-9A23-4B2950EB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36BA8-6F28-604F-9064-AE3270FD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90B14-7AE5-6549-86CB-1E2B882C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53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010967-799D-7A44-B287-5D0220AD5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8FD8B-FA21-8446-A0CD-E1EB740FF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38F1B-3427-7645-A8BB-8BF8A650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BF2DD-5D58-3A4F-A3C4-301F519B9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CD9B4-1137-754B-9B6B-2AE56F6B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3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6F18-1557-E947-B9BC-2E5AE7EFD0DB}" type="datetime1">
              <a:rPr lang="fr-FR" smtClean="0"/>
              <a:t>11/09/2019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34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9"/>
            <a:ext cx="9144000" cy="678235"/>
          </a:xfrm>
        </p:spPr>
        <p:txBody>
          <a:bodyPr>
            <a:normAutofit/>
          </a:bodyPr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7622"/>
            <a:ext cx="9144000" cy="6110378"/>
          </a:xfrm>
        </p:spPr>
        <p:txBody>
          <a:bodyPr/>
          <a:lstStyle>
            <a:lvl1pPr marL="205740" indent="-205740">
              <a:spcBef>
                <a:spcPts val="450"/>
              </a:spcBef>
              <a:defRPr>
                <a:solidFill>
                  <a:srgbClr val="000090"/>
                </a:solidFill>
              </a:defRPr>
            </a:lvl1pPr>
            <a:lvl2pPr marL="411480" indent="-205740">
              <a:spcBef>
                <a:spcPts val="450"/>
              </a:spcBef>
              <a:buFont typeface="Lucida Grande"/>
              <a:buChar char="-"/>
              <a:defRPr sz="1500">
                <a:solidFill>
                  <a:schemeClr val="tx1"/>
                </a:solidFill>
              </a:defRPr>
            </a:lvl2pPr>
            <a:lvl3pPr marL="617220" indent="-205740">
              <a:spcBef>
                <a:spcPts val="225"/>
              </a:spcBef>
              <a:buFont typeface="Lucida Grande"/>
              <a:buChar char="-"/>
              <a:defRPr sz="1350">
                <a:solidFill>
                  <a:srgbClr val="800000"/>
                </a:solidFill>
              </a:defRPr>
            </a:lvl3pPr>
            <a:lvl4pPr>
              <a:spcBef>
                <a:spcPts val="225"/>
              </a:spcBef>
              <a:defRPr/>
            </a:lvl4pPr>
            <a:lvl5pPr>
              <a:spcBef>
                <a:spcPts val="225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96822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0999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02B03-223F-384B-A0A3-809E6E66D990}" type="datetime1">
              <a:rPr lang="fr-FR" smtClean="0"/>
              <a:t>11/09/2019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649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20520-AE5C-A841-A616-A204C1D6E75D}" type="datetime1">
              <a:rPr lang="fr-FR" smtClean="0"/>
              <a:t>11/09/2019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768106"/>
            <a:ext cx="822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2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8526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2D1ED-FD8C-CD4B-9B14-5504D4335946}" type="datetime1">
              <a:rPr lang="fr-FR" smtClean="0"/>
              <a:t>11/09/2019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167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C1C5-17AB-D346-BF57-ABDF00B60133}" type="datetime1">
              <a:rPr lang="fr-FR" smtClean="0"/>
              <a:t>11/09/2019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747622"/>
            <a:ext cx="822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6817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28AC-A98B-9949-8FCB-0F5A0B7E435C}" type="datetime1">
              <a:rPr lang="fr-FR" smtClean="0"/>
              <a:t>11/09/2019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56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E9ED-0B6D-4743-86DD-6B06008B1B79}" type="datetime1">
              <a:rPr lang="fr-FR" smtClean="0"/>
              <a:t>11/09/2019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235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FBAC-79A4-5948-B9A3-F3D59D193DB2}" type="datetime1">
              <a:rPr lang="fr-FR" smtClean="0"/>
              <a:t>11/09/2019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42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81DA-4C1B-6146-9D58-E7CFA0C47826}" type="datetime1">
              <a:rPr lang="fr-FR" smtClean="0"/>
              <a:t>11/09/2019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027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7B4C-5958-0F4B-96CC-281BE48DE0A7}" type="datetime1">
              <a:rPr lang="fr-FR" smtClean="0"/>
              <a:t>11/09/2019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MB Apr. 9,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36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15BE1-D97F-4562-B19B-54E2571BE9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9459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0F499-6804-4D24-8538-E8BB8228C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8008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ECEC6-6F82-40B9-988E-AE8869B76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569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308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F2DBB-5D4C-425F-B29A-090B5BB19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6903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C408F-EBBB-4DA7-968E-8E9224DF14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5974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C701-865E-427F-805E-7861D6A7CE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91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226C6-3BDB-43F6-A431-660BE474B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4893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8B416-8DA9-4E3D-A741-C1BAC2F4C7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8427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4AB0-94A7-43F8-BA57-0A919DFF2A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0839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6FCCD-CBF3-45ED-8E9F-5E28EDD2E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0538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93573-6AE8-413C-9C21-C30157A08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754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024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98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95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682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9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90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233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391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037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304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7649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891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1018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0495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7892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3956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546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562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06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36932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28395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4184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kumimoji="0" lang="zh-CN" altLang="en-US" sz="3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fontAlgn="base" hangingPunct="1"/>
            <a:fld id="{9A0DB2DC-4C9A-4742-B13C-FB6460FD3503}" type="slidenum">
              <a:rPr lang="en-US" altLang="zh-CN" sz="1400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400" noProof="1"/>
          </a:p>
        </p:txBody>
      </p:sp>
    </p:spTree>
    <p:extLst>
      <p:ext uri="{BB962C8B-B14F-4D97-AF65-F5344CB8AC3E}">
        <p14:creationId xmlns:p14="http://schemas.microsoft.com/office/powerpoint/2010/main" val="97530242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1.pdf" descr="bande-0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57663"/>
            <a:ext cx="9144001" cy="707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427509" y="6415162"/>
            <a:ext cx="259291" cy="2475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26321" y="6261913"/>
            <a:ext cx="4648248" cy="54165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/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Accelerator Design for Circular High-Energy  e+e- Colliders</a:t>
            </a:r>
            <a:endParaRPr sz="985">
              <a:solidFill>
                <a:srgbClr val="0C377B"/>
              </a:solidFill>
            </a:endParaRPr>
          </a:p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Frank Zimmermann</a:t>
            </a:r>
            <a:br>
              <a:rPr sz="985"/>
            </a:br>
            <a:r>
              <a:rPr sz="985"/>
              <a:t>CREMLIN workshop 22 August 2016</a:t>
            </a:r>
          </a:p>
        </p:txBody>
      </p:sp>
      <p:sp>
        <p:nvSpPr>
          <p:cNvPr id="298" name="Shape 298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7467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515" spc="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 hasCustomPrompt="1"/>
          </p:nvPr>
        </p:nvSpPr>
        <p:spPr>
          <a:xfrm>
            <a:off x="457199" y="1600199"/>
            <a:ext cx="7467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481330" indent="-455295" defTabSz="1300480">
              <a:spcBef>
                <a:spcPts val="560"/>
              </a:spcBef>
              <a:buClr>
                <a:srgbClr val="DDDDDD"/>
              </a:buClr>
              <a:buSzPct val="8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861695" indent="-546735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82980" indent="-455295" defTabSz="1300480">
              <a:spcBef>
                <a:spcPts val="560"/>
              </a:spcBef>
              <a:buClr>
                <a:srgbClr val="DDDDDD"/>
              </a:buClr>
              <a:buSzPct val="85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45235" indent="-511810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31925" indent="-511810" defTabSz="1300480">
              <a:spcBef>
                <a:spcPts val="560"/>
              </a:spcBef>
              <a:buClr>
                <a:srgbClr val="DDDDDD"/>
              </a:buClr>
              <a:buSzPct val="10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09151446"/>
      </p:ext>
    </p:extLst>
  </p:cSld>
  <p:clrMapOvr>
    <a:masterClrMapping/>
  </p:clrMapOvr>
  <p:transition spd="med"/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B59541-D420-4D10-98F5-D795807D067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2019/9/11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2D8821-53A1-4D77-B236-5903F3BB0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90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1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76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9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69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18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81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14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7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00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15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3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High-energy Colliders, CERN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96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23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4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5936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38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63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30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1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75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41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062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95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4B51-4C11-EA46-850E-D3235BE62D5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34930-FF10-F84D-8D3B-AE889899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475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6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692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18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95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1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145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62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38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54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708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74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6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420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6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033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4267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8496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7940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362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976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314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5306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5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150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779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82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3CB2-CB46-4D73-9AF3-8191DEA4D6E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4100A-E962-4EDC-8177-67B64A99A0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972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1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6611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9863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4381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2609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358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54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6871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13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3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304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635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65F6-22D0-4CA1-ABFB-F83F6DAA6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A1F32-9002-4320-BEA6-DFC446321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CA697-0ECB-4DC8-839D-A98FBE22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A24A5-643E-49E2-B9E8-7FA0E991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6D9A5-DB39-4F70-9161-95428745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232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BBC9C-0895-4B7A-B638-50266FE4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0CCC4-D128-403C-8DAC-7CE3CEEB5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96F04-8715-4626-9B86-CAD76645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CE131-76E4-47F9-B18B-32B9F37B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F3900-86DE-4EF7-9D25-B101BC5E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429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9B7D-7364-4651-8C70-C2F796A6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57E9C-A0F7-474A-934C-26902029B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82431-BCC5-4F15-BA6D-437EA8EC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845B4-7BB3-4615-9A3A-D7F036B6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76BBD-DDD7-4A49-9B72-77ED40DE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248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F27E1-66D8-4D38-9BA0-BB54A1BE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6C6A4-49C4-49A4-9E2E-9E1837ADC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368AF-247F-4863-9E99-578E1DC7A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2C7DF-B365-415A-B45E-BBDFF3C4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915C2-AEF1-4C12-9ED1-798B0CEA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BB6B-9FF9-45FE-9A21-E8E1E198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966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0B48-D052-406B-9FF4-D5E30CF3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80335-DFA6-405B-B4C5-04CA725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827A0-F94C-4C6A-93BB-472378F4C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0ABF2-8382-4AB3-8CAA-4F898AF99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6389D-47C7-457A-B4E8-039B0B98C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AFF64-ED1D-4C92-8509-73DB06EE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754029-2402-4EB7-BEFE-E604D46A1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07FD3-C357-4FE4-A328-DB07EDE0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308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12CC-87DC-442B-9AAF-E89F1C238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FEBEA-E029-4720-853B-C9BE4C19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1E7C1-F8EF-47C4-9AB6-A89ECC7F1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88614-0D9F-4873-97A2-7E470C69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3E3B9-06B0-4026-8DC2-69DB55D34151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151D1-3A3A-47AD-A426-F7EABC210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98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85693-CA52-CE41-BA7D-FE8B4C3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31186-B21C-AD48-A4AF-529DD2E56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0E31-06EF-994E-A6BF-9276799C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63B9E-92CE-8C45-9D64-E23A37E2A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Strong Interactions summary - ESPP Update - Open Symposium May 13-16 2019 - Granada (Spain)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A63E-7FFB-964A-8240-99F5EFE0A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CF28C-F735-C843-9143-DAF799FFF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589"/>
            <a:ext cx="82296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7622"/>
            <a:ext cx="82296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A86C-440D-194F-9F8F-AF887553BCEF}" type="datetime1">
              <a:rPr lang="fr-FR" smtClean="0"/>
              <a:t>11/09/2019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27" y="2"/>
            <a:ext cx="1871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/>
              <a:t>MB Apr. 9,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084" y="2"/>
            <a:ext cx="1001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94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257175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008000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57A0C7E-620F-4B45-9924-AF2338470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88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80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177800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-68580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663700"/>
            <a:ext cx="7886700" cy="5057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171450"/>
            <a:r>
              <a:rPr lang="zh-CN" altLang="zh-CN" dirty="0"/>
              <a:t>单击此处编辑母版文本样式</a:t>
            </a:r>
          </a:p>
          <a:p>
            <a:pPr lvl="1" indent="-250825"/>
            <a:r>
              <a:rPr lang="zh-CN" altLang="zh-CN" dirty="0"/>
              <a:t>第二级</a:t>
            </a:r>
          </a:p>
          <a:p>
            <a:pPr lvl="2" indent="-250825"/>
            <a:r>
              <a:rPr lang="zh-CN" altLang="zh-CN" dirty="0"/>
              <a:t>第三级</a:t>
            </a:r>
          </a:p>
          <a:p>
            <a:pPr lvl="3" indent="-250825"/>
            <a:r>
              <a:rPr lang="zh-CN" altLang="zh-CN" dirty="0"/>
              <a:t>第四级</a:t>
            </a:r>
          </a:p>
          <a:p>
            <a:pPr lvl="4" indent="-250825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2019/9/11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0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smtClean="0"/>
              <a:t>D. Schulte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Future High-energy Colliders, CERN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6AF9-1F0E-2547-B7C2-EBD150131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8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8974B51-4C11-EA46-850E-D3235BE62D5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8734930-FF10-F84D-8D3B-AE8898994A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7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11/09/2019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3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91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7A82-05A5-43F9-A20B-07A3BA495A64}" type="datetimeFigureOut">
              <a:rPr lang="en-GB" smtClean="0"/>
              <a:t>11/09/2019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05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8CC5F-7FB5-408B-B32B-C99FEE57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164A7-1FB0-4EC3-87EB-9D9FC908A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0EF9-F121-4B43-9363-A351D6E2C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5D53-5C66-4533-A604-3C4B722CE061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45CA5-3707-4E1D-A59B-EB49B4A67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54DF6-A221-4B32-9A1D-1A27AB56E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D17A-61E0-4739-BFB9-A7F3716F5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5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1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4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3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tiff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70.png"/><Relationship Id="rId4" Type="http://schemas.openxmlformats.org/officeDocument/2006/relationships/hyperlink" Target="https://arxiv.org/abs/1903.0812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2.xml"/><Relationship Id="rId6" Type="http://schemas.openxmlformats.org/officeDocument/2006/relationships/hyperlink" Target="https://indico.cern.ch/event/808335/contributions/3380835/attachments/1845110/3026925/Summary-Accelerators-Granada.pdf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08335/contributions/3365195/attachments/1842846/3038724/ESPP-Symp-2019-ay-190513bb.pdf" TargetMode="External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08335/contributions/3380835/attachments/1845110/3026925/Summary-Accelerators-Granada.pdf" TargetMode="External"/><Relationship Id="rId2" Type="http://schemas.openxmlformats.org/officeDocument/2006/relationships/hyperlink" Target="https://indico.cern.ch/event/808335/contributions/3365200/attachments/1843527/3026009/ESPP-Fabiola.pdf" TargetMode="Externa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808" b="29839"/>
          <a:stretch/>
        </p:blipFill>
        <p:spPr>
          <a:xfrm>
            <a:off x="0" y="4555989"/>
            <a:ext cx="9195435" cy="2315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4647" b="36398"/>
          <a:stretch/>
        </p:blipFill>
        <p:spPr>
          <a:xfrm>
            <a:off x="0" y="-13346"/>
            <a:ext cx="9144000" cy="2608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77" y="1268368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future accelerators for particle physics - hadron and lepton colliders</a:t>
            </a:r>
            <a:r>
              <a:rPr lang="en-GB" sz="6600" dirty="0"/>
              <a:t/>
            </a:r>
            <a:br>
              <a:rPr lang="en-GB" sz="6600" dirty="0"/>
            </a:br>
            <a:endParaRPr lang="en-GB" sz="5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67458" y="2658946"/>
            <a:ext cx="8697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Zimmermann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CERN, BE Department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Helmholtz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chool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CALC2018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Dubna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Capacities 7th Framework Programme, Grant Agreement 312453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351" y="5342507"/>
            <a:ext cx="1704488" cy="133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6" y="5644793"/>
            <a:ext cx="1035013" cy="727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79" y="5516788"/>
            <a:ext cx="1270751" cy="96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08186" y="165166"/>
            <a:ext cx="127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Geneva site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4039" y="6217352"/>
            <a:ext cx="1837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Qinhuangdao site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17797" b="16747"/>
          <a:stretch/>
        </p:blipFill>
        <p:spPr>
          <a:xfrm>
            <a:off x="-397" y="2278505"/>
            <a:ext cx="9144793" cy="2338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11022" y="2458369"/>
            <a:ext cx="137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Kitakami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0" y="264425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Frank Zimmermann, CERN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PPAP Community Meeting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Birmingham, 12 September </a:t>
            </a:r>
            <a:r>
              <a:rPr lang="en-GB" sz="2800" dirty="0" smtClean="0">
                <a:solidFill>
                  <a:schemeClr val="bg1"/>
                </a:solidFill>
              </a:rPr>
              <a:t>2019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</a:rPr>
              <a:t>* including </a:t>
            </a:r>
            <a:r>
              <a:rPr lang="en-US" sz="2000" dirty="0" smtClean="0">
                <a:solidFill>
                  <a:schemeClr val="bg1"/>
                </a:solidFill>
              </a:rPr>
              <a:t>slides from M. </a:t>
            </a:r>
            <a:r>
              <a:rPr lang="en-US" sz="2000" dirty="0" err="1" smtClean="0">
                <a:solidFill>
                  <a:schemeClr val="bg1"/>
                </a:solidFill>
              </a:rPr>
              <a:t>Benedikt</a:t>
            </a:r>
            <a:r>
              <a:rPr lang="en-US" sz="2000" dirty="0" smtClean="0">
                <a:solidFill>
                  <a:schemeClr val="bg1"/>
                </a:solidFill>
              </a:rPr>
              <a:t>, D. </a:t>
            </a:r>
            <a:r>
              <a:rPr lang="en-US" sz="2000" dirty="0" err="1" smtClean="0">
                <a:solidFill>
                  <a:schemeClr val="bg1"/>
                </a:solidFill>
              </a:rPr>
              <a:t>Contardo</a:t>
            </a:r>
            <a:r>
              <a:rPr lang="en-US" sz="2000" dirty="0" smtClean="0">
                <a:solidFill>
                  <a:schemeClr val="bg1"/>
                </a:solidFill>
              </a:rPr>
              <a:t>, D. Schulte et al.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218"/>
          <a:stretch/>
        </p:blipFill>
        <p:spPr>
          <a:xfrm>
            <a:off x="-1374" y="982776"/>
            <a:ext cx="5228851" cy="5837974"/>
          </a:xfrm>
          <a:prstGeom prst="rect">
            <a:avLst/>
          </a:prstGeom>
        </p:spPr>
      </p:pic>
      <p:pic>
        <p:nvPicPr>
          <p:cNvPr id="10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0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84408" y="980728"/>
            <a:ext cx="375959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CDR published in EPJ C and EPJ ST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(1350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authors from 350 institutes)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~100 km tunnel infrastructure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 Geneva area, linked to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CERN accelerator complex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collider (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FCC-ee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 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potential first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-collider (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               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 long-term goal,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defining infrastructure requirements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HE-LHC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w.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</a:t>
            </a: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magnets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kern="0" dirty="0" err="1" smtClean="0">
                <a:solidFill>
                  <a:srgbClr val="0C377B"/>
                </a:solidFill>
                <a:latin typeface="Arial"/>
                <a:cs typeface="Calibri" pitchFamily="34" charset="0"/>
              </a:rPr>
              <a:t>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on-ion collisions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&amp;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lepton-hadron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options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0447" y="5134880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~16 T 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in 100 km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itchFamily="34" charset="0"/>
              </a:rPr>
              <a:t>          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Future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Circular Collider (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Arial"/>
              </a:rPr>
              <a:t>integrated project plan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7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114429" y="1336709"/>
            <a:ext cx="5724016" cy="450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p-Down Arrow 12"/>
          <p:cNvSpPr/>
          <p:nvPr/>
        </p:nvSpPr>
        <p:spPr>
          <a:xfrm>
            <a:off x="582481" y="3002446"/>
            <a:ext cx="648072" cy="156828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Up-Down Arrow 13"/>
          <p:cNvSpPr/>
          <p:nvPr/>
        </p:nvSpPr>
        <p:spPr>
          <a:xfrm>
            <a:off x="2346677" y="3002446"/>
            <a:ext cx="700416" cy="223224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617" y="5864228"/>
            <a:ext cx="48245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otal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irst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sectors ready after 4.5 years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900" y="-1212"/>
            <a:ext cx="91459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itchFamily="34" charset="0"/>
              </a:rPr>
              <a:t>            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FCC implementation studies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2" y="9383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916427" y="1052736"/>
                <a:ext cx="3227573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1: FCC-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ee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(Z, W, H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𝐭</m:t>
                    </m:r>
                    <m:acc>
                      <m:accPr>
                        <m:chr m:val="̅"/>
                        <m:ctrlPr>
                          <a:rPr kumimoji="0" lang="en-GB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GB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Arial" panose="020B0604020202020204" pitchFamily="34" charset="0"/>
                          </a:rPr>
                          <m:t>t</m:t>
                        </m:r>
                      </m:e>
                    </m:acc>
                  </m:oMath>
                </a14:m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</a:t>
                </a:r>
                <a:r>
                  <a:rPr kumimoji="0" lang="en-GB" sz="2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GB" sz="2000" b="1" i="0" u="none" strike="noStrike" kern="1200" cap="none" spc="0" normalizeH="0" baseline="3000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+</a:t>
                </a:r>
                <a:r>
                  <a:rPr kumimoji="0" lang="en-GB" sz="2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</a:t>
                </a:r>
                <a:r>
                  <a:rPr kumimoji="0" lang="en-GB" sz="20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</a:t>
                </a: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Higgs factory, EW and top factory at highest </a:t>
                </a: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luminosities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2: FCC-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hh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(~100 </a:t>
                </a:r>
                <a:r>
                  <a:rPr kumimoji="0" lang="en-GB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TeV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 as natural continuation at energy frontier, with ion and eh </a:t>
                </a:r>
                <a:r>
                  <a:rPr kumimoji="0" lang="en-GB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options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common </a:t>
                </a: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civil engineering </a:t>
                </a:r>
                <a:r>
                  <a:rPr kumimoji="0" lang="en-GB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 shared technical infrastructures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ased on existing CERN complex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427" y="1052736"/>
                <a:ext cx="3227573" cy="5632311"/>
              </a:xfrm>
              <a:prstGeom prst="rect">
                <a:avLst/>
              </a:prstGeom>
              <a:blipFill>
                <a:blip r:embed="rId5"/>
                <a:stretch>
                  <a:fillRect l="-1701" t="-541" r="-3025" b="-10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83176" y="1180863"/>
            <a:ext cx="4386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construction of 97.75 km tunnel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106560" y="2183903"/>
            <a:ext cx="4634324" cy="409083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783" y="1078095"/>
            <a:ext cx="9108504" cy="122413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 main IPs in A, G for both machines</a:t>
            </a: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ommon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footprint except around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93776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FCC-ee asymmetric IR layout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limit synchrotron radiation</a:t>
            </a:r>
          </a:p>
        </p:txBody>
      </p:sp>
      <p:pic>
        <p:nvPicPr>
          <p:cNvPr id="9" name="Picture 8" descr="layout_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33" y="2111895"/>
            <a:ext cx="4084623" cy="425481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956376" y="5739407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-11644" y="5712295"/>
            <a:ext cx="1512168" cy="75157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C377B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ommon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layouts for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4758" y="6477141"/>
            <a:ext cx="548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imilar solutions for a project in China (CEPC/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1378" y="5867927"/>
            <a:ext cx="8579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30" y="3154424"/>
            <a:ext cx="3513633" cy="23942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47587" y="4878022"/>
            <a:ext cx="1708346" cy="39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 JLAB, Oct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25, 2017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13846" y="5142953"/>
            <a:ext cx="1643626" cy="39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F.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Marhauser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 et al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707849" y="20286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FCC-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ee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cavities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8702" y="1014629"/>
            <a:ext cx="83452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Z running: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single cell cavities,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400 MHz,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/Cu at 4.5 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like LHC cavities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ttbar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running: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five-cell cavities,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800 MHz,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bulk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at 2 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in addition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400 &lt;MHz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four-cell cavities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at 400 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387" y="6009964"/>
            <a:ext cx="10058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ttbar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FCC-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: 396 four-cell 400 MHz + 852 five-cell 800 MHz cavities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759" y="2207663"/>
            <a:ext cx="7786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Z-pole FCC-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: 116 single-cell cavities</a:t>
            </a:r>
          </a:p>
        </p:txBody>
      </p:sp>
      <p:pic>
        <p:nvPicPr>
          <p:cNvPr id="12" name="Picture 11" descr="CWRF08 02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851" y="440055"/>
            <a:ext cx="3443889" cy="247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2653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35" y="221615"/>
            <a:ext cx="2115185" cy="1356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" y="2775585"/>
            <a:ext cx="2248535" cy="1522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6" name="图片 5" descr="32YZYHB20126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5231130"/>
            <a:ext cx="2248535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1" name="文本框 5"/>
          <p:cNvSpPr txBox="1"/>
          <p:nvPr/>
        </p:nvSpPr>
        <p:spPr>
          <a:xfrm>
            <a:off x="7270274" y="2035493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1)</a:t>
            </a:r>
          </a:p>
        </p:txBody>
      </p:sp>
      <p:sp>
        <p:nvSpPr>
          <p:cNvPr id="92172" name="文本框 6"/>
          <p:cNvSpPr txBox="1"/>
          <p:nvPr/>
        </p:nvSpPr>
        <p:spPr>
          <a:xfrm>
            <a:off x="7075885" y="3483769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2)</a:t>
            </a:r>
          </a:p>
        </p:txBody>
      </p:sp>
      <p:sp>
        <p:nvSpPr>
          <p:cNvPr id="92173" name="文本框 7"/>
          <p:cNvSpPr txBox="1"/>
          <p:nvPr/>
        </p:nvSpPr>
        <p:spPr>
          <a:xfrm>
            <a:off x="7059216" y="5022056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53945" y="296989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pic>
        <p:nvPicPr>
          <p:cNvPr id="4" name="图片 3" descr="Chin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965" y="1131570"/>
            <a:ext cx="4422775" cy="3571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95" y="3658235"/>
            <a:ext cx="1961515" cy="1470660"/>
          </a:xfrm>
          <a:prstGeom prst="rect">
            <a:avLst/>
          </a:prstGeom>
        </p:spPr>
      </p:pic>
      <p:pic>
        <p:nvPicPr>
          <p:cNvPr id="9" name="图片 8" descr="双阳区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98" y="580073"/>
            <a:ext cx="2691130" cy="1528445"/>
          </a:xfrm>
          <a:prstGeom prst="rect">
            <a:avLst/>
          </a:prstGeom>
        </p:spPr>
      </p:pic>
      <p:pic>
        <p:nvPicPr>
          <p:cNvPr id="10" name="图片 9" descr="05e99cccfff0e3bc2af44a3a8b33a7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5805" y="1750060"/>
            <a:ext cx="1654810" cy="15068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97320" y="76327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86965" y="3256915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636260" y="5796280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845935" y="2338705"/>
            <a:ext cx="298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99580" y="4209415"/>
            <a:ext cx="153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</a:p>
        </p:txBody>
      </p:sp>
      <p:sp>
        <p:nvSpPr>
          <p:cNvPr id="18" name="文本框 17"/>
          <p:cNvSpPr txBox="1"/>
          <p:nvPr/>
        </p:nvSpPr>
        <p:spPr>
          <a:xfrm flipH="1">
            <a:off x="2829560" y="495935"/>
            <a:ext cx="264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5751830" y="1605915"/>
            <a:ext cx="1275715" cy="10274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2372995" y="2848610"/>
            <a:ext cx="2700020" cy="844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9" idx="3"/>
          </p:cNvCxnSpPr>
          <p:nvPr/>
        </p:nvCxnSpPr>
        <p:spPr>
          <a:xfrm flipH="1" flipV="1">
            <a:off x="2829560" y="986155"/>
            <a:ext cx="3353435" cy="1050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636260" y="4173855"/>
            <a:ext cx="861060" cy="9442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69585" y="2583180"/>
            <a:ext cx="1441450" cy="347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000750" y="3461385"/>
            <a:ext cx="1043305" cy="645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386965" y="4050030"/>
            <a:ext cx="1443990" cy="5276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2162" name="副标题 4"/>
          <p:cNvSpPr>
            <a:spLocks noGrp="1"/>
          </p:cNvSpPr>
          <p:nvPr>
            <p:ph type="subTitle" idx="1"/>
          </p:nvPr>
        </p:nvSpPr>
        <p:spPr>
          <a:xfrm>
            <a:off x="180340" y="4989830"/>
            <a:ext cx="5857240" cy="2026920"/>
          </a:xfrm>
        </p:spPr>
        <p:txBody>
          <a:bodyPr anchor="t">
            <a:noAutofit/>
          </a:bodyPr>
          <a:lstStyle/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1) Qinhuangdao, Hebei Province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2014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2)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Huangling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Shanxi Province</a:t>
            </a:r>
            <a:r>
              <a:rPr lang="zh-CN" alt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2017)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3) </a:t>
            </a:r>
            <a:r>
              <a:rPr lang="en-US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Shenshan</a:t>
            </a:r>
            <a:r>
              <a:rPr lang="en-US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Guangdong Province(Completed in 2016)</a:t>
            </a:r>
            <a:endParaRPr lang="zh-CN" altLang="en-US" sz="1600" b="1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4) Baoding (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Xiong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an), Hebei</a:t>
            </a:r>
            <a:r>
              <a:rPr lang="zh-CN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Province (Started in August 2017)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5) 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Huzhou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Zhejiang  Province (Started in March 2018)</a:t>
            </a: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6) </a:t>
            </a:r>
            <a:r>
              <a:rPr lang="en-US" altLang="zh-CN" sz="1600" b="1" kern="1200" dirty="0" err="1">
                <a:latin typeface="+mn-lt"/>
                <a:ea typeface="+mn-ea"/>
                <a:cs typeface="+mn-cs"/>
                <a:sym typeface="Arial" panose="020B0604020202020204" pitchFamily="34" charset="0"/>
              </a:rPr>
              <a:t>Chuangchun</a:t>
            </a:r>
            <a:r>
              <a:rPr lang="en-US" altLang="zh-CN" sz="16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Jilin Province (Started in May 2018)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53399" y="6391176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5009" y="136058"/>
            <a:ext cx="7467940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roposed circular colliders: CEPC/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SppC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1219" y="1058252"/>
            <a:ext cx="1242648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China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0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-66881" y="2565514"/>
            <a:ext cx="5132767" cy="448104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similar solutions for 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GB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and CEPC</a:t>
            </a:r>
            <a:endParaRPr kumimoji="0" lang="en-US" sz="135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2718658"/>
            <a:ext cx="4266401" cy="3964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590" y="3747839"/>
            <a:ext cx="657552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FCC</a:t>
            </a:r>
            <a:endParaRPr kumimoji="0" lang="en-GB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96" y="730715"/>
            <a:ext cx="9127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d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ouble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with full-energy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top-up booster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ring,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 evolved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initial 54 km - single-ring design, practically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the FCC-ee 100 km design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IPs, 2 RF straights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tapering of arc magnet strengths to match local energy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symmetric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layout to limit SR of incoming beams towards detectors and generate large crossing angle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ommon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of RF systems for both beams at highest energy working point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ttbar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/ZH for FCC-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/CEPC)</a:t>
            </a:r>
          </a:p>
        </p:txBody>
      </p:sp>
    </p:spTree>
    <p:extLst>
      <p:ext uri="{BB962C8B-B14F-4D97-AF65-F5344CB8AC3E}">
        <p14:creationId xmlns:p14="http://schemas.microsoft.com/office/powerpoint/2010/main" val="15255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47" y="2454582"/>
            <a:ext cx="2097083" cy="1681866"/>
          </a:xfrm>
          <a:prstGeom prst="rect">
            <a:avLst/>
          </a:prstGeom>
        </p:spPr>
      </p:pic>
      <p:sp>
        <p:nvSpPr>
          <p:cNvPr id="100" name="Title 1"/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design of low-power magnets for FCC-ee and CEPC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879208" y="1754016"/>
            <a:ext cx="153858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Twin-dipole design with 2× power saving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MW at 175 GeV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3" y="4740917"/>
            <a:ext cx="2352927" cy="157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62644" y="1349039"/>
            <a:ext cx="2871254" cy="1202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55130" y="3161333"/>
            <a:ext cx="216024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F/D arc quad with 2× power saving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MW at 175 GeV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08" y="4811022"/>
            <a:ext cx="1859500" cy="14589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8075" y="4763481"/>
            <a:ext cx="2155823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dipole prototype</a:t>
            </a:r>
            <a:endParaRPr kumimoji="0" lang="en-GB" sz="112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8497" y="5621113"/>
            <a:ext cx="1015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quadrupoleprototype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8138" y="830686"/>
            <a:ext cx="283259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0609" y="791475"/>
            <a:ext cx="12329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CEPC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44" y="1372641"/>
            <a:ext cx="2818805" cy="2437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45" y="4224910"/>
            <a:ext cx="2098013" cy="18997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00757" y="1622082"/>
            <a:ext cx="1326139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arc magnet  combined function dipole with            sextupole component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38323" y="4961377"/>
            <a:ext cx="136896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35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F/D arc quad with 2× power saving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39744"/>
            <a:ext cx="9144000" cy="369332"/>
          </a:xfrm>
          <a:prstGeom prst="rect">
            <a:avLst/>
          </a:prstGeom>
          <a:solidFill>
            <a:srgbClr val="66FF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reduction by factor 2 w.r.t. single-aperture magnets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10859" y="731809"/>
                <a:ext cx="31894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hallenge of low-field magnets !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500 G collider,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ooster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859" y="731809"/>
                <a:ext cx="3189463" cy="646331"/>
              </a:xfrm>
              <a:prstGeom prst="rect">
                <a:avLst/>
              </a:prstGeom>
              <a:blipFill>
                <a:blip r:embed="rId9"/>
                <a:stretch>
                  <a:fillRect l="-1721" t="-4717" r="-57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15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357" y="-16471"/>
            <a:ext cx="9144000" cy="58636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Super KEKB – pushing the frontiers of </a:t>
            </a:r>
            <a:r>
              <a:rPr kumimoji="0" lang="en-GB" sz="27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ea typeface="+mj-ea"/>
                <a:cs typeface="+mj-cs"/>
              </a:rPr>
              <a:t>b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* 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2"/>
          <a:srcRect l="14027" t="2080" r="21234" b="11344"/>
          <a:stretch/>
        </p:blipFill>
        <p:spPr bwMode="auto">
          <a:xfrm>
            <a:off x="0" y="1789659"/>
            <a:ext cx="4431794" cy="406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52121" y="5511103"/>
            <a:ext cx="46042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Phase-2 goal of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b</a:t>
            </a:r>
            <a:r>
              <a:rPr kumimoji="0" lang="en-US" sz="16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3 mm achieved in spring 2018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commissioning in progress this year but impacted by budget constraints.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17" y="1613349"/>
            <a:ext cx="4584205" cy="3345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6"/>
              <p:cNvSpPr/>
              <p:nvPr/>
            </p:nvSpPr>
            <p:spPr>
              <a:xfrm>
                <a:off x="12357" y="563061"/>
                <a:ext cx="9150179" cy="92333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double ring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1800" b="1" i="0" u="none" strike="noStrike" kern="0" cap="none" spc="0" normalizeH="0" baseline="3000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collider as </a:t>
                </a:r>
                <a:r>
                  <a:rPr kumimoji="0" 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-factory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at 7(e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&amp; 4(e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GeV;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design luminosity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 x 10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35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cm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-2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-1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b</a:t>
                </a:r>
                <a:r>
                  <a:rPr kumimoji="0" lang="en-US" sz="1800" b="1" i="1" u="none" strike="noStrike" kern="0" cap="none" spc="0" normalizeH="0" baseline="-25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y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*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0.3 mm;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nano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-beam – large crossing angle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collision scheme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(crab waist w/o </a:t>
                </a:r>
                <a:r>
                  <a:rPr kumimoji="0" lang="en-US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sextupoles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 lifetime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 minutes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top-up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injection;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rate up to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2.5 10</a:t>
                </a:r>
                <a:r>
                  <a:rPr kumimoji="0" lang="en-US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12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/s ; </a:t>
                </a: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under commissioning</a:t>
                </a:r>
              </a:p>
            </p:txBody>
          </p:sp>
        </mc:Choice>
        <mc:Fallback xmlns="">
          <p:sp>
            <p:nvSpPr>
              <p:cNvPr id="8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7" y="563061"/>
                <a:ext cx="9150179" cy="923330"/>
              </a:xfrm>
              <a:prstGeom prst="rect">
                <a:avLst/>
              </a:prstGeom>
              <a:blipFill>
                <a:blip r:embed="rId4"/>
                <a:stretch>
                  <a:fillRect l="-533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15465" y="6388266"/>
            <a:ext cx="1476686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Y. Funakoshi, Y. Ohnishi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4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3601" y="0"/>
            <a:ext cx="9144000" cy="58636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Key technology for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0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colliders: RF system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411434"/>
              </p:ext>
            </p:extLst>
          </p:nvPr>
        </p:nvGraphicFramePr>
        <p:xfrm>
          <a:off x="2" y="1044825"/>
          <a:ext cx="9143998" cy="452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530">
                  <a:extLst>
                    <a:ext uri="{9D8B030D-6E8A-4147-A177-3AD203B41FA5}">
                      <a16:colId xmlns:a16="http://schemas.microsoft.com/office/drawing/2014/main" val="2844153461"/>
                    </a:ext>
                  </a:extLst>
                </a:gridCol>
                <a:gridCol w="1087394">
                  <a:extLst>
                    <a:ext uri="{9D8B030D-6E8A-4147-A177-3AD203B41FA5}">
                      <a16:colId xmlns:a16="http://schemas.microsoft.com/office/drawing/2014/main" val="25192593"/>
                    </a:ext>
                  </a:extLst>
                </a:gridCol>
                <a:gridCol w="1136821">
                  <a:extLst>
                    <a:ext uri="{9D8B030D-6E8A-4147-A177-3AD203B41FA5}">
                      <a16:colId xmlns:a16="http://schemas.microsoft.com/office/drawing/2014/main" val="362310132"/>
                    </a:ext>
                  </a:extLst>
                </a:gridCol>
                <a:gridCol w="1401038">
                  <a:extLst>
                    <a:ext uri="{9D8B030D-6E8A-4147-A177-3AD203B41FA5}">
                      <a16:colId xmlns:a16="http://schemas.microsoft.com/office/drawing/2014/main" val="3669703439"/>
                    </a:ext>
                  </a:extLst>
                </a:gridCol>
                <a:gridCol w="1305548">
                  <a:extLst>
                    <a:ext uri="{9D8B030D-6E8A-4147-A177-3AD203B41FA5}">
                      <a16:colId xmlns:a16="http://schemas.microsoft.com/office/drawing/2014/main" val="23462114"/>
                    </a:ext>
                  </a:extLst>
                </a:gridCol>
                <a:gridCol w="1467555">
                  <a:extLst>
                    <a:ext uri="{9D8B030D-6E8A-4147-A177-3AD203B41FA5}">
                      <a16:colId xmlns:a16="http://schemas.microsoft.com/office/drawing/2014/main" val="4131184632"/>
                    </a:ext>
                  </a:extLst>
                </a:gridCol>
                <a:gridCol w="1411112">
                  <a:extLst>
                    <a:ext uri="{9D8B030D-6E8A-4147-A177-3AD203B41FA5}">
                      <a16:colId xmlns:a16="http://schemas.microsoft.com/office/drawing/2014/main" val="185508034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</a:t>
                      </a:r>
                      <a:r>
                        <a:rPr lang="en-US" sz="1800" baseline="-25000" dirty="0" err="1" smtClean="0"/>
                        <a:t>RF</a:t>
                      </a:r>
                      <a:r>
                        <a:rPr lang="en-US" sz="1800" baseline="0" dirty="0" smtClean="0"/>
                        <a:t> [MHz]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#cavities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#cells/cavity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V</a:t>
                      </a:r>
                      <a:r>
                        <a:rPr lang="en-US" sz="1800" baseline="-25000" dirty="0" err="1" smtClean="0"/>
                        <a:t>RF,tot</a:t>
                      </a:r>
                      <a:r>
                        <a:rPr lang="en-US" sz="1800" dirty="0" smtClean="0"/>
                        <a:t> [MV]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acc. gradient [MV/m]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technology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228518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SuperKEKB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509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6600"/>
                          </a:solidFill>
                        </a:rPr>
                        <a:t>30 (ARES)</a:t>
                      </a:r>
                    </a:p>
                    <a:p>
                      <a:pPr algn="ctr"/>
                      <a:r>
                        <a:rPr lang="en-US" sz="1800" dirty="0" smtClean="0">
                          <a:solidFill>
                            <a:srgbClr val="006600"/>
                          </a:solidFill>
                        </a:rPr>
                        <a:t>8 (SCC)</a:t>
                      </a:r>
                      <a:endParaRPr lang="en-GB" sz="1800" dirty="0">
                        <a:solidFill>
                          <a:srgbClr val="0066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</a:p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</a:p>
                    <a:p>
                      <a:pPr algn="ctr"/>
                      <a:r>
                        <a:rPr lang="en-US" sz="1800" dirty="0" smtClean="0"/>
                        <a:t>12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</a:p>
                    <a:p>
                      <a:pPr algn="ctr"/>
                      <a:r>
                        <a:rPr lang="en-US" sz="1800" dirty="0" smtClean="0"/>
                        <a:t>6 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 Cu</a:t>
                      </a:r>
                    </a:p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470312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charm-tau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6600"/>
                          </a:solidFill>
                        </a:rPr>
                        <a:t>1 / ring</a:t>
                      </a:r>
                      <a:endParaRPr lang="en-GB" sz="1800" dirty="0">
                        <a:solidFill>
                          <a:srgbClr val="0066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2x1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762572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FCC-</a:t>
                      </a:r>
                      <a:r>
                        <a:rPr lang="en-US" sz="1800" dirty="0" err="1" smtClean="0"/>
                        <a:t>ee</a:t>
                      </a:r>
                      <a:r>
                        <a:rPr lang="en-US" sz="1800" dirty="0" smtClean="0"/>
                        <a:t>-H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CC"/>
                          </a:solidFill>
                        </a:rPr>
                        <a:t>136 / ring</a:t>
                      </a:r>
                      <a:endParaRPr lang="en-GB" sz="1800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Nb</a:t>
                      </a:r>
                      <a:r>
                        <a:rPr lang="en-US" sz="1800" dirty="0" smtClean="0"/>
                        <a:t>/Cu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897195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FCC-</a:t>
                      </a:r>
                      <a:r>
                        <a:rPr lang="en-US" sz="1800" dirty="0" err="1" smtClean="0"/>
                        <a:t>ee</a:t>
                      </a:r>
                      <a:r>
                        <a:rPr lang="en-US" sz="1800" dirty="0" smtClean="0"/>
                        <a:t>-t (</a:t>
                      </a:r>
                      <a:r>
                        <a:rPr lang="en-US" sz="1800" dirty="0" err="1" smtClean="0"/>
                        <a:t>addt’l</a:t>
                      </a:r>
                      <a:r>
                        <a:rPr lang="en-US" sz="1800" dirty="0" smtClean="0"/>
                        <a:t>) 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aseline="0" dirty="0" smtClean="0">
                          <a:solidFill>
                            <a:srgbClr val="0000CC"/>
                          </a:solidFill>
                        </a:rPr>
                        <a:t>372 </a:t>
                      </a:r>
                      <a:r>
                        <a:rPr lang="en-US" sz="1800" dirty="0" smtClean="0">
                          <a:solidFill>
                            <a:srgbClr val="0000CC"/>
                          </a:solidFill>
                        </a:rPr>
                        <a:t>shared</a:t>
                      </a:r>
                      <a:endParaRPr lang="en-GB" sz="1800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6930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19.8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9427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CEPC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650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00CC"/>
                          </a:solidFill>
                        </a:rPr>
                        <a:t>240 shared</a:t>
                      </a:r>
                      <a:endParaRPr lang="en-GB" sz="1800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2200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19.7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82513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ILC250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1,300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8,000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31.5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415512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ILC1000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1,300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32,000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1,000,000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&gt;31.5?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bulk </a:t>
                      </a:r>
                      <a:r>
                        <a:rPr lang="en-US" sz="1800" dirty="0" err="1" smtClean="0"/>
                        <a:t>Nb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409886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CLIC380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10,000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20,368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380,000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72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 Cu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57482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CLIC3000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12,000</a:t>
                      </a:r>
                      <a:endParaRPr lang="en-GB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140,000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33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3000,000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 Cu</a:t>
                      </a:r>
                      <a:endParaRPr lang="en-GB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999958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3913" y="5778692"/>
            <a:ext cx="896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preference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SC cavities, 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FCC-ee RF system optimized for each working point, CEPC features single system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5910" y="0"/>
            <a:ext cx="6640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luminosity vs. energy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5" y="769441"/>
            <a:ext cx="5806964" cy="40669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565" y="6370983"/>
            <a:ext cx="17836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Schulte, B. List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565" y="5034716"/>
            <a:ext cx="8236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Luminosity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versus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c.m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energy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e+e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Higgs Factories.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IPs are assumed for the circular colliders FCC-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CEPC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8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3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4" y="680451"/>
            <a:ext cx="3199347" cy="332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1" name="Rectangle 8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0452" name="Rectangle 9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0453" name="Rectangle 1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0454" name="Rectangle 11"/>
          <p:cNvSpPr>
            <a:spLocks noChangeArrowheads="1"/>
          </p:cNvSpPr>
          <p:nvPr/>
        </p:nvSpPr>
        <p:spPr bwMode="auto">
          <a:xfrm>
            <a:off x="0" y="34575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0455" name="Rectangle 12"/>
          <p:cNvSpPr>
            <a:spLocks noChangeArrowheads="1"/>
          </p:cNvSpPr>
          <p:nvPr/>
        </p:nvSpPr>
        <p:spPr bwMode="auto">
          <a:xfrm>
            <a:off x="0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0456" name="Rectangle 13"/>
          <p:cNvSpPr>
            <a:spLocks noChangeArrowheads="1"/>
          </p:cNvSpPr>
          <p:nvPr/>
        </p:nvSpPr>
        <p:spPr bwMode="auto">
          <a:xfrm>
            <a:off x="0" y="3405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0458" name="TextBox 1"/>
          <p:cNvSpPr txBox="1">
            <a:spLocks noChangeArrowheads="1"/>
          </p:cNvSpPr>
          <p:nvPr/>
        </p:nvSpPr>
        <p:spPr bwMode="auto">
          <a:xfrm>
            <a:off x="1173588" y="95676"/>
            <a:ext cx="58151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LHC: today’s frontier collider</a:t>
            </a:r>
            <a:endParaRPr kumimoji="0" lang="en-GB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4B31A5-CA34-7E43-AF3C-3F9B40135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671" y="639345"/>
            <a:ext cx="4652907" cy="34896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8034391" y="1032171"/>
                <a:ext cx="110960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otal integrated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LHC luminosity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 far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190 fb</a:t>
                </a:r>
                <a:r>
                  <a:rPr kumimoji="0" lang="en-US" sz="16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</a:t>
                </a:r>
                <a:endPara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391" y="1032171"/>
                <a:ext cx="1109609" cy="1569660"/>
              </a:xfrm>
              <a:prstGeom prst="rect">
                <a:avLst/>
              </a:prstGeom>
              <a:blipFill>
                <a:blip r:embed="rId5"/>
                <a:stretch>
                  <a:fillRect l="-3297" t="-1163" b="-38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8628" b="26663"/>
          <a:stretch/>
        </p:blipFill>
        <p:spPr>
          <a:xfrm>
            <a:off x="0" y="4040354"/>
            <a:ext cx="9144793" cy="280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" y="773860"/>
            <a:ext cx="3755962" cy="27047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044" y="123472"/>
            <a:ext cx="8497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Foreseen integrated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luminosities versus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817" y="589327"/>
            <a:ext cx="4045368" cy="3034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63" y="3719876"/>
            <a:ext cx="3641851" cy="3028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1373" y="1103244"/>
            <a:ext cx="46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7690" y="11032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4914" y="3998844"/>
            <a:ext cx="53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8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54536"/>
          </a:xfrm>
          <a:prstGeom prst="rect">
            <a:avLst/>
          </a:prstGeom>
          <a:solidFill>
            <a:srgbClr val="4472C4">
              <a:lumMod val="50000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7311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</a:t>
            </a: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figure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 merit for lepton colliders</a:t>
            </a:r>
            <a:endParaRPr kumimoji="0" lang="en-GB" sz="4267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33" y="6402530"/>
            <a:ext cx="529023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Jensen,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Seidel, EPPSU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symposium, Granada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4866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20689448">
                <a:off x="388497" y="4412992"/>
                <a:ext cx="4360308" cy="1077218"/>
              </a:xfrm>
              <a:prstGeom prst="rect">
                <a:avLst/>
              </a:prstGeom>
              <a:solidFill>
                <a:srgbClr val="C00000">
                  <a:alpha val="70000"/>
                </a:srgb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FCC-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ee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most efficient from Z to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89448">
                <a:off x="388497" y="4412992"/>
                <a:ext cx="4360308" cy="1077218"/>
              </a:xfrm>
              <a:prstGeom prst="rect">
                <a:avLst/>
              </a:prstGeom>
              <a:blipFill>
                <a:blip r:embed="rId3"/>
                <a:stretch>
                  <a:fillRect t="-30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0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6" y="785616"/>
            <a:ext cx="3733394" cy="36585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24275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ositron challenge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61" y="2827924"/>
            <a:ext cx="3100208" cy="2471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flipH="1">
                <a:off x="-1" y="4502026"/>
                <a:ext cx="77814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Routinely achieved positron rates:</a:t>
                </a:r>
              </a:p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SLC, 1 bunch/pulse,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65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nC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, 120 Hz,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5x10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/s</a:t>
                </a:r>
              </a:p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KEKB, 2 bunches/pulse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2x0.6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nC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50 Hz,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4x10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/s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Under commissioning:</a:t>
                </a:r>
              </a:p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SuperKEKB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 bunches/pulse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2x4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nC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50 Hz,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2.5x10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</a:t>
                </a:r>
                <a:r>
                  <a:rPr kumimoji="0" lang="en-US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/s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1.0x10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/s already achieved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-1" y="4502026"/>
                <a:ext cx="7781404" cy="1569660"/>
              </a:xfrm>
              <a:prstGeom prst="rect">
                <a:avLst/>
              </a:prstGeom>
              <a:blipFill>
                <a:blip r:embed="rId4"/>
                <a:stretch>
                  <a:fillRect l="-392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93" y="1219597"/>
            <a:ext cx="4607273" cy="1567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7571" y="815809"/>
            <a:ext cx="1867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SuperKEKB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injector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oup 4"/>
          <p:cNvGraphicFramePr>
            <a:graphicFrameLocks noGrp="1"/>
          </p:cNvGraphicFramePr>
          <p:nvPr>
            <p:extLst/>
          </p:nvPr>
        </p:nvGraphicFramePr>
        <p:xfrm>
          <a:off x="208831" y="6118236"/>
          <a:ext cx="5595310" cy="649992"/>
        </p:xfrm>
        <a:graphic>
          <a:graphicData uri="http://schemas.openxmlformats.org/drawingml/2006/table">
            <a:tbl>
              <a:tblPr/>
              <a:tblGrid>
                <a:gridCol w="604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944">
                  <a:extLst>
                    <a:ext uri="{9D8B030D-6E8A-4147-A177-3AD203B41FA5}">
                      <a16:colId xmlns:a16="http://schemas.microsoft.com/office/drawing/2014/main" val="1116571171"/>
                    </a:ext>
                  </a:extLst>
                </a:gridCol>
                <a:gridCol w="956596">
                  <a:extLst>
                    <a:ext uri="{9D8B030D-6E8A-4147-A177-3AD203B41FA5}">
                      <a16:colId xmlns:a16="http://schemas.microsoft.com/office/drawing/2014/main" val="3731140857"/>
                    </a:ext>
                  </a:extLst>
                </a:gridCol>
                <a:gridCol w="820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451">
                  <a:extLst>
                    <a:ext uri="{9D8B030D-6E8A-4147-A177-3AD203B41FA5}">
                      <a16:colId xmlns:a16="http://schemas.microsoft.com/office/drawing/2014/main" val="3866695505"/>
                    </a:ext>
                  </a:extLst>
                </a:gridCol>
                <a:gridCol w="1101686">
                  <a:extLst>
                    <a:ext uri="{9D8B030D-6E8A-4147-A177-3AD203B41FA5}">
                      <a16:colId xmlns:a16="http://schemas.microsoft.com/office/drawing/2014/main" val="2780155243"/>
                    </a:ext>
                  </a:extLst>
                </a:gridCol>
              </a:tblGrid>
              <a:tr h="2161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FCC-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ee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S-KEKB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SLC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CLIC380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ILC250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84" charset="-128"/>
                      </a:endParaRP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e</a:t>
                      </a:r>
                      <a:r>
                        <a:rPr kumimoji="0" lang="en-GB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+</a:t>
                      </a: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 / s</a:t>
                      </a:r>
                    </a:p>
                  </a:txBody>
                  <a:tcPr marL="63305" marR="63305" marT="34290" marB="3429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7x10</a:t>
                      </a:r>
                      <a:r>
                        <a:rPr kumimoji="0" lang="en-GB" sz="15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11 </a:t>
                      </a: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 </a:t>
                      </a:r>
                      <a:r>
                        <a:rPr kumimoji="0" lang="en-GB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</a:rPr>
                        <a:t>at Z 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3 x 10</a:t>
                      </a:r>
                      <a:r>
                        <a:rPr kumimoji="0" lang="en-GB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</a:pPr>
                      <a:r>
                        <a:rPr kumimoji="0" lang="en-GB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6 x 10</a:t>
                      </a:r>
                      <a:r>
                        <a:rPr kumimoji="0" lang="en-GB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ea typeface="ＭＳ Ｐゴシック" pitchFamily="84" charset="-128"/>
                        </a:rPr>
                        <a:t>12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10</a:t>
                      </a:r>
                      <a:r>
                        <a:rPr kumimoji="0" lang="en-GB" sz="15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14 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84" charset="2"/>
                        <a:buNone/>
                        <a:tabLst/>
                        <a:defRPr/>
                      </a:pPr>
                      <a:r>
                        <a:rPr kumimoji="0" lang="en-GB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&gt;2x10</a:t>
                      </a:r>
                      <a:r>
                        <a:rPr kumimoji="0" lang="en-GB" sz="15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pitchFamily="84" charset="-128"/>
                          <a:cs typeface="+mn-cs"/>
                        </a:rPr>
                        <a:t>14</a:t>
                      </a:r>
                    </a:p>
                  </a:txBody>
                  <a:tcPr marL="63305" marR="63305" marT="34290" marB="3429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1" b="7533"/>
          <a:stretch/>
        </p:blipFill>
        <p:spPr>
          <a:xfrm>
            <a:off x="7139402" y="5680396"/>
            <a:ext cx="1926297" cy="10552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3020" y="5759749"/>
            <a:ext cx="2359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FCC-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source flux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oncentrator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7571" y="4455476"/>
            <a:ext cx="1285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SLC complex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7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6" y="1625674"/>
            <a:ext cx="4922618" cy="306481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260369" y="1463081"/>
            <a:ext cx="3883631" cy="200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1 km long, 10 GeV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SC </a:t>
            </a:r>
            <a:r>
              <a:rPr lang="en-US" sz="20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linacs</a:t>
            </a: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with </a:t>
            </a:r>
            <a:r>
              <a:rPr lang="en-US" sz="2000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</a:t>
            </a:r>
            <a:r>
              <a:rPr lang="en-US" sz="2000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accelerating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decelerating passes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in </a:t>
            </a:r>
            <a:r>
              <a:rPr lang="en-US" sz="2000" dirty="0" err="1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cw</a:t>
            </a: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operation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è"/>
              <a:defRPr/>
            </a:pPr>
            <a:r>
              <a:rPr lang="en-US" sz="20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SRF sees </a:t>
            </a:r>
            <a:r>
              <a:rPr lang="en-US" sz="2000" dirty="0" smtClean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6 times IP beam current   </a:t>
            </a: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(≈ 4ns spacing)</a:t>
            </a:r>
            <a:endParaRPr lang="en-US" dirty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</a:t>
            </a:r>
            <a:r>
              <a: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Q</a:t>
            </a:r>
            <a:r>
              <a:rPr lang="en-US" sz="2000" baseline="-25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0</a:t>
            </a:r>
            <a:r>
              <a: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&gt; 10</a:t>
            </a:r>
            <a:r>
              <a:rPr lang="en-US" sz="2000" baseline="30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10</a:t>
            </a:r>
            <a:r>
              <a:rPr lang="en-US" sz="2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required</a:t>
            </a:r>
            <a:endParaRPr lang="en-US" sz="1400" dirty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4186" y="579512"/>
            <a:ext cx="848361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Superconducting </a:t>
            </a:r>
            <a:r>
              <a:rPr lang="en-US" sz="26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Recirculating </a:t>
            </a:r>
            <a:r>
              <a:rPr lang="en-US" sz="2600" dirty="0" err="1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Linac</a:t>
            </a:r>
            <a:r>
              <a:rPr lang="en-US" sz="26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with Energy Recovery</a:t>
            </a:r>
          </a:p>
          <a:p>
            <a:pPr defTabSz="914400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⅓ </a:t>
            </a:r>
            <a:r>
              <a:rPr lang="en-US" sz="2600" dirty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of LHC </a:t>
            </a:r>
            <a:r>
              <a:rPr lang="en-US" sz="2600" dirty="0" smtClean="0">
                <a:solidFill>
                  <a:prstClr val="black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circumference</a:t>
            </a:r>
            <a:endParaRPr lang="en-US" sz="2600" dirty="0">
              <a:solidFill>
                <a:prstClr val="black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4824" y="4752308"/>
            <a:ext cx="7059643" cy="101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69" tIns="45685" rIns="91369" bIns="45685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944 </a:t>
            </a: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cavities; 59 </a:t>
            </a:r>
            <a:r>
              <a:rPr lang="en-US" sz="2000" dirty="0" err="1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cryo</a:t>
            </a: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modules per </a:t>
            </a:r>
            <a:r>
              <a:rPr lang="en-US" sz="2000" dirty="0" err="1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linac</a:t>
            </a:r>
            <a:endParaRPr lang="en-US" sz="2000" dirty="0" smtClean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ca. </a:t>
            </a: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9 km underground tunnel installation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more than 4500 </a:t>
            </a:r>
            <a:r>
              <a:rPr lang="en-US" sz="2000" dirty="0" smtClean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magnets</a:t>
            </a:r>
            <a:endParaRPr lang="en-US" sz="2000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57" y="-16471"/>
            <a:ext cx="9144000" cy="58636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kern="0" dirty="0" err="1" smtClean="0">
                <a:latin typeface="Arial"/>
              </a:rPr>
              <a:t>LHeC</a:t>
            </a:r>
            <a:r>
              <a:rPr lang="en-US" sz="2700" kern="0" dirty="0">
                <a:latin typeface="Arial"/>
              </a:rPr>
              <a:t> </a:t>
            </a:r>
            <a:r>
              <a:rPr lang="en-US" sz="2700" kern="0" dirty="0" smtClean="0">
                <a:latin typeface="Arial"/>
              </a:rPr>
              <a:t>e-p collider based on the LHC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9" name="Grouper 88"/>
          <p:cNvGrpSpPr/>
          <p:nvPr/>
        </p:nvGrpSpPr>
        <p:grpSpPr>
          <a:xfrm>
            <a:off x="5287236" y="3617671"/>
            <a:ext cx="3888028" cy="3108958"/>
            <a:chOff x="0" y="0"/>
            <a:chExt cx="8216900" cy="5435600"/>
          </a:xfrm>
        </p:grpSpPr>
        <p:grpSp>
          <p:nvGrpSpPr>
            <p:cNvPr id="10" name="Grouper 83"/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13" name="Picture 1" descr="Picture 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4" name="TextBox 21"/>
              <p:cNvSpPr txBox="1"/>
              <p:nvPr/>
            </p:nvSpPr>
            <p:spPr>
              <a:xfrm>
                <a:off x="664002" y="4558056"/>
                <a:ext cx="1179296" cy="2950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l</a:t>
                </a:r>
                <a:r>
                  <a:rPr kumimoji="0" sz="1200" b="0" i="0" u="none" strike="noStrike" kern="0" cap="none" spc="0" normalizeH="0" baseline="-2500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5" name="TextBox 12"/>
              <p:cNvSpPr txBox="1"/>
              <p:nvPr/>
            </p:nvSpPr>
            <p:spPr>
              <a:xfrm>
                <a:off x="1675436" y="2640567"/>
                <a:ext cx="700327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7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 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MeV</a:t>
                </a:r>
              </a:p>
            </p:txBody>
          </p:sp>
          <p:sp>
            <p:nvSpPr>
              <p:cNvPr id="16" name="TextBox 13"/>
              <p:cNvSpPr txBox="1"/>
              <p:nvPr/>
            </p:nvSpPr>
            <p:spPr>
              <a:xfrm rot="20272894">
                <a:off x="5008213" y="3606286"/>
                <a:ext cx="1275583" cy="298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/>
                    <a:ea typeface="Symbol"/>
                    <a:cs typeface="Symbol"/>
                    <a:sym typeface="Symbol"/>
                  </a:rPr>
                  <a:t>D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80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 MeV</a:t>
                </a:r>
              </a:p>
            </p:txBody>
          </p:sp>
          <p:sp>
            <p:nvSpPr>
              <p:cNvPr id="17" name="TextBox 15"/>
              <p:cNvSpPr txBox="1"/>
              <p:nvPr/>
            </p:nvSpPr>
            <p:spPr>
              <a:xfrm>
                <a:off x="3988164" y="3851702"/>
                <a:ext cx="679335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r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7</a:t>
                </a:r>
                <a:r>
                  <a:rPr kumimoji="0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 MeV </a:t>
                </a:r>
              </a:p>
            </p:txBody>
          </p:sp>
          <p:sp>
            <p:nvSpPr>
              <p:cNvPr id="18" name="TextBox 12"/>
              <p:cNvSpPr txBox="1"/>
              <p:nvPr/>
            </p:nvSpPr>
            <p:spPr>
              <a:xfrm>
                <a:off x="7169208" y="1022373"/>
                <a:ext cx="99228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1 : 3 : 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36151" y="3777350"/>
                <a:ext cx="89878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2 : 4 : 6</a:t>
                </a:r>
              </a:p>
            </p:txBody>
          </p:sp>
          <p:sp>
            <p:nvSpPr>
              <p:cNvPr id="20" name="Straight Arrow Connector 16"/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  <p:sp>
            <p:nvSpPr>
              <p:cNvPr id="21" name="TextBox 15"/>
              <p:cNvSpPr txBox="1"/>
              <p:nvPr/>
            </p:nvSpPr>
            <p:spPr>
              <a:xfrm rot="20492133">
                <a:off x="3404070" y="4176555"/>
                <a:ext cx="61636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r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dump</a:t>
                </a:r>
              </a:p>
            </p:txBody>
          </p:sp>
          <p:grpSp>
            <p:nvGrpSpPr>
              <p:cNvPr id="22" name="Cube 50"/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31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2" name="Figure"/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3" name="Figure"/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4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23" name="Straight Arrow Connector 8"/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  <p:sp>
            <p:nvSpPr>
              <p:cNvPr id="24" name="TextBox 15"/>
              <p:cNvSpPr txBox="1"/>
              <p:nvPr/>
            </p:nvSpPr>
            <p:spPr>
              <a:xfrm rot="21160245">
                <a:off x="813983" y="2660892"/>
                <a:ext cx="734674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pPr marL="0" marR="0" lvl="0" indent="0" algn="ctr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 Unicode MS"/>
                    <a:sym typeface="Arial Unicode MS"/>
                  </a:rPr>
                  <a:t>injector</a:t>
                </a:r>
              </a:p>
            </p:txBody>
          </p:sp>
          <p:grpSp>
            <p:nvGrpSpPr>
              <p:cNvPr id="25" name="Cube 60"/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27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8" name="Figure"/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29" name="Figure"/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  <p:sp>
              <p:nvSpPr>
                <p:cNvPr id="30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ews Gothic MT"/>
                    <a:sym typeface="News Gothic MT"/>
                  </a:endParaRPr>
                </a:p>
              </p:txBody>
            </p:sp>
          </p:grpSp>
          <p:sp>
            <p:nvSpPr>
              <p:cNvPr id="26" name="Oval 26"/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ews Gothic MT"/>
                  <a:sym typeface="News Gothic MT"/>
                </a:endParaRPr>
              </a:p>
            </p:txBody>
          </p:sp>
        </p:grpSp>
        <p:pic>
          <p:nvPicPr>
            <p:cNvPr id="11" name="Image 86" descr="Image 8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 87" descr="Image 8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" name="Image 36">
            <a:extLst>
              <a:ext uri="{FF2B5EF4-FFF2-40B4-BE49-F238E27FC236}">
                <a16:creationId xmlns:a16="http://schemas.microsoft.com/office/drawing/2014/main" id="{9FF7D57B-1192-DC43-9F6C-D68123C661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267" y="3624549"/>
            <a:ext cx="1301016" cy="7858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99491" y="5810266"/>
            <a:ext cx="4897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Multi-pass high-current ERL test facility for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LHeC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(and FCC-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-ERL?)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under construction at LAL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Orsay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948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983D1B-DE90-5C41-B7AF-E1300D62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07" y="1619931"/>
            <a:ext cx="9144000" cy="52683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0F6A82-D8C1-F64C-A482-C91F8A70D074}"/>
              </a:ext>
            </a:extLst>
          </p:cNvPr>
          <p:cNvCxnSpPr>
            <a:cxnSpLocks/>
          </p:cNvCxnSpPr>
          <p:nvPr/>
        </p:nvCxnSpPr>
        <p:spPr>
          <a:xfrm flipV="1">
            <a:off x="2583573" y="3394839"/>
            <a:ext cx="0" cy="246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2F0081A-3EA7-D04E-B4A2-8D317768F303}"/>
              </a:ext>
            </a:extLst>
          </p:cNvPr>
          <p:cNvSpPr/>
          <p:nvPr/>
        </p:nvSpPr>
        <p:spPr>
          <a:xfrm>
            <a:off x="5936034" y="4095718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43BD414-8FA3-AA4D-80EE-3157A18A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149" y="404422"/>
            <a:ext cx="7531774" cy="1325563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FCC-</a:t>
            </a:r>
            <a:r>
              <a:rPr lang="en-US" sz="2800" dirty="0" err="1" smtClean="0"/>
              <a:t>ee</a:t>
            </a:r>
            <a:r>
              <a:rPr lang="en-US" sz="2800" dirty="0" smtClean="0"/>
              <a:t> ERL upgrade – recent proposal from BNL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Green FCC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ee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w.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10% of R-R power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consumption and/or higher performance (luminosity &amp; energy)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C0F79E-58E4-AD45-A2A1-CDCE00B070C6}"/>
              </a:ext>
            </a:extLst>
          </p:cNvPr>
          <p:cNvSpPr/>
          <p:nvPr/>
        </p:nvSpPr>
        <p:spPr>
          <a:xfrm>
            <a:off x="4918842" y="4761186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C7C49-5339-C44C-9965-686AE8D05205}"/>
              </a:ext>
            </a:extLst>
          </p:cNvPr>
          <p:cNvSpPr/>
          <p:nvPr/>
        </p:nvSpPr>
        <p:spPr>
          <a:xfrm>
            <a:off x="6215581" y="4030790"/>
            <a:ext cx="2115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 based FCC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10 MW SR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EDCA20-08EF-454C-9EA0-D46F7FDB3664}"/>
              </a:ext>
            </a:extLst>
          </p:cNvPr>
          <p:cNvSpPr/>
          <p:nvPr/>
        </p:nvSpPr>
        <p:spPr>
          <a:xfrm>
            <a:off x="4172607" y="4398579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230000-A1C2-7A49-9F9D-AF092B913ABE}"/>
              </a:ext>
            </a:extLst>
          </p:cNvPr>
          <p:cNvSpPr/>
          <p:nvPr/>
        </p:nvSpPr>
        <p:spPr>
          <a:xfrm>
            <a:off x="3331778" y="3657598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E0376F-4228-B74A-B512-CC19E8D49B6F}"/>
              </a:ext>
            </a:extLst>
          </p:cNvPr>
          <p:cNvSpPr/>
          <p:nvPr/>
        </p:nvSpPr>
        <p:spPr>
          <a:xfrm>
            <a:off x="2499490" y="3584025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ADC92-2ED0-7442-9C1C-535BB204DCA3}"/>
              </a:ext>
            </a:extLst>
          </p:cNvPr>
          <p:cNvSpPr/>
          <p:nvPr/>
        </p:nvSpPr>
        <p:spPr>
          <a:xfrm>
            <a:off x="1327587" y="3657598"/>
            <a:ext cx="168165" cy="1471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43C5724-88FC-9C4F-BA0B-A781F24154E6}"/>
              </a:ext>
            </a:extLst>
          </p:cNvPr>
          <p:cNvSpPr/>
          <p:nvPr/>
        </p:nvSpPr>
        <p:spPr>
          <a:xfrm>
            <a:off x="1408386" y="3641909"/>
            <a:ext cx="3615559" cy="1224382"/>
          </a:xfrm>
          <a:custGeom>
            <a:avLst/>
            <a:gdLst>
              <a:gd name="connsiteX0" fmla="*/ 0 w 3615559"/>
              <a:gd name="connsiteY0" fmla="*/ 77430 h 1202037"/>
              <a:gd name="connsiteX1" fmla="*/ 1187669 w 3615559"/>
              <a:gd name="connsiteY1" fmla="*/ 24878 h 1202037"/>
              <a:gd name="connsiteX2" fmla="*/ 2060028 w 3615559"/>
              <a:gd name="connsiteY2" fmla="*/ 77430 h 1202037"/>
              <a:gd name="connsiteX3" fmla="*/ 2890345 w 3615559"/>
              <a:gd name="connsiteY3" fmla="*/ 834175 h 1202037"/>
              <a:gd name="connsiteX4" fmla="*/ 3615559 w 3615559"/>
              <a:gd name="connsiteY4" fmla="*/ 1202037 h 1202037"/>
              <a:gd name="connsiteX5" fmla="*/ 3615559 w 3615559"/>
              <a:gd name="connsiteY5" fmla="*/ 1202037 h 1202037"/>
              <a:gd name="connsiteX0" fmla="*/ 0 w 3615559"/>
              <a:gd name="connsiteY0" fmla="*/ 102160 h 1226767"/>
              <a:gd name="connsiteX1" fmla="*/ 1177159 w 3615559"/>
              <a:gd name="connsiteY1" fmla="*/ 7567 h 1226767"/>
              <a:gd name="connsiteX2" fmla="*/ 2060028 w 3615559"/>
              <a:gd name="connsiteY2" fmla="*/ 102160 h 1226767"/>
              <a:gd name="connsiteX3" fmla="*/ 2890345 w 3615559"/>
              <a:gd name="connsiteY3" fmla="*/ 858905 h 1226767"/>
              <a:gd name="connsiteX4" fmla="*/ 3615559 w 3615559"/>
              <a:gd name="connsiteY4" fmla="*/ 1226767 h 1226767"/>
              <a:gd name="connsiteX5" fmla="*/ 3615559 w 3615559"/>
              <a:gd name="connsiteY5" fmla="*/ 1226767 h 1226767"/>
              <a:gd name="connsiteX0" fmla="*/ 0 w 3615559"/>
              <a:gd name="connsiteY0" fmla="*/ 99775 h 1224382"/>
              <a:gd name="connsiteX1" fmla="*/ 1177159 w 3615559"/>
              <a:gd name="connsiteY1" fmla="*/ 5182 h 1224382"/>
              <a:gd name="connsiteX2" fmla="*/ 2060028 w 3615559"/>
              <a:gd name="connsiteY2" fmla="*/ 99775 h 1224382"/>
              <a:gd name="connsiteX3" fmla="*/ 2848304 w 3615559"/>
              <a:gd name="connsiteY3" fmla="*/ 803968 h 1224382"/>
              <a:gd name="connsiteX4" fmla="*/ 3615559 w 3615559"/>
              <a:gd name="connsiteY4" fmla="*/ 1224382 h 1224382"/>
              <a:gd name="connsiteX5" fmla="*/ 3615559 w 3615559"/>
              <a:gd name="connsiteY5" fmla="*/ 1224382 h 122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5559" h="1224382">
                <a:moveTo>
                  <a:pt x="0" y="99775"/>
                </a:moveTo>
                <a:cubicBezTo>
                  <a:pt x="422165" y="73499"/>
                  <a:pt x="833821" y="5182"/>
                  <a:pt x="1177159" y="5182"/>
                </a:cubicBezTo>
                <a:cubicBezTo>
                  <a:pt x="1520497" y="5182"/>
                  <a:pt x="1781504" y="-33356"/>
                  <a:pt x="2060028" y="99775"/>
                </a:cubicBezTo>
                <a:cubicBezTo>
                  <a:pt x="2338552" y="232906"/>
                  <a:pt x="2589049" y="616534"/>
                  <a:pt x="2848304" y="803968"/>
                </a:cubicBezTo>
                <a:cubicBezTo>
                  <a:pt x="3107559" y="991402"/>
                  <a:pt x="3487683" y="1154313"/>
                  <a:pt x="3615559" y="1224382"/>
                </a:cubicBezTo>
                <a:lnTo>
                  <a:pt x="3615559" y="1224382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C62568-C9A8-D44F-AB19-D85C449B5366}"/>
              </a:ext>
            </a:extLst>
          </p:cNvPr>
          <p:cNvSpPr/>
          <p:nvPr/>
        </p:nvSpPr>
        <p:spPr>
          <a:xfrm>
            <a:off x="5936033" y="3769737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860BBC-CE7C-F243-B567-48BF6C354C9D}"/>
              </a:ext>
            </a:extLst>
          </p:cNvPr>
          <p:cNvSpPr/>
          <p:nvPr/>
        </p:nvSpPr>
        <p:spPr>
          <a:xfrm>
            <a:off x="6215580" y="3704809"/>
            <a:ext cx="2193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ERL based FCC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100 MW SR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2E8755D-2DD1-6742-A6E4-6C166755EDCA}"/>
              </a:ext>
            </a:extLst>
          </p:cNvPr>
          <p:cNvSpPr/>
          <p:nvPr/>
        </p:nvSpPr>
        <p:spPr>
          <a:xfrm>
            <a:off x="1408385" y="2324718"/>
            <a:ext cx="3615559" cy="1224382"/>
          </a:xfrm>
          <a:custGeom>
            <a:avLst/>
            <a:gdLst>
              <a:gd name="connsiteX0" fmla="*/ 0 w 3615559"/>
              <a:gd name="connsiteY0" fmla="*/ 77430 h 1202037"/>
              <a:gd name="connsiteX1" fmla="*/ 1187669 w 3615559"/>
              <a:gd name="connsiteY1" fmla="*/ 24878 h 1202037"/>
              <a:gd name="connsiteX2" fmla="*/ 2060028 w 3615559"/>
              <a:gd name="connsiteY2" fmla="*/ 77430 h 1202037"/>
              <a:gd name="connsiteX3" fmla="*/ 2890345 w 3615559"/>
              <a:gd name="connsiteY3" fmla="*/ 834175 h 1202037"/>
              <a:gd name="connsiteX4" fmla="*/ 3615559 w 3615559"/>
              <a:gd name="connsiteY4" fmla="*/ 1202037 h 1202037"/>
              <a:gd name="connsiteX5" fmla="*/ 3615559 w 3615559"/>
              <a:gd name="connsiteY5" fmla="*/ 1202037 h 1202037"/>
              <a:gd name="connsiteX0" fmla="*/ 0 w 3615559"/>
              <a:gd name="connsiteY0" fmla="*/ 102160 h 1226767"/>
              <a:gd name="connsiteX1" fmla="*/ 1177159 w 3615559"/>
              <a:gd name="connsiteY1" fmla="*/ 7567 h 1226767"/>
              <a:gd name="connsiteX2" fmla="*/ 2060028 w 3615559"/>
              <a:gd name="connsiteY2" fmla="*/ 102160 h 1226767"/>
              <a:gd name="connsiteX3" fmla="*/ 2890345 w 3615559"/>
              <a:gd name="connsiteY3" fmla="*/ 858905 h 1226767"/>
              <a:gd name="connsiteX4" fmla="*/ 3615559 w 3615559"/>
              <a:gd name="connsiteY4" fmla="*/ 1226767 h 1226767"/>
              <a:gd name="connsiteX5" fmla="*/ 3615559 w 3615559"/>
              <a:gd name="connsiteY5" fmla="*/ 1226767 h 1226767"/>
              <a:gd name="connsiteX0" fmla="*/ 0 w 3615559"/>
              <a:gd name="connsiteY0" fmla="*/ 99775 h 1224382"/>
              <a:gd name="connsiteX1" fmla="*/ 1177159 w 3615559"/>
              <a:gd name="connsiteY1" fmla="*/ 5182 h 1224382"/>
              <a:gd name="connsiteX2" fmla="*/ 2060028 w 3615559"/>
              <a:gd name="connsiteY2" fmla="*/ 99775 h 1224382"/>
              <a:gd name="connsiteX3" fmla="*/ 2848304 w 3615559"/>
              <a:gd name="connsiteY3" fmla="*/ 803968 h 1224382"/>
              <a:gd name="connsiteX4" fmla="*/ 3615559 w 3615559"/>
              <a:gd name="connsiteY4" fmla="*/ 1224382 h 1224382"/>
              <a:gd name="connsiteX5" fmla="*/ 3615559 w 3615559"/>
              <a:gd name="connsiteY5" fmla="*/ 1224382 h 122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5559" h="1224382">
                <a:moveTo>
                  <a:pt x="0" y="99775"/>
                </a:moveTo>
                <a:cubicBezTo>
                  <a:pt x="422165" y="73499"/>
                  <a:pt x="833821" y="5182"/>
                  <a:pt x="1177159" y="5182"/>
                </a:cubicBezTo>
                <a:cubicBezTo>
                  <a:pt x="1520497" y="5182"/>
                  <a:pt x="1781504" y="-33356"/>
                  <a:pt x="2060028" y="99775"/>
                </a:cubicBezTo>
                <a:cubicBezTo>
                  <a:pt x="2338552" y="232906"/>
                  <a:pt x="2589049" y="616534"/>
                  <a:pt x="2848304" y="803968"/>
                </a:cubicBezTo>
                <a:cubicBezTo>
                  <a:pt x="3107559" y="991402"/>
                  <a:pt x="3487683" y="1154313"/>
                  <a:pt x="3615559" y="1224382"/>
                </a:cubicBezTo>
                <a:lnTo>
                  <a:pt x="3615559" y="1224382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C89437-7D7E-2944-AB52-47BC8DD1AA9E}"/>
              </a:ext>
            </a:extLst>
          </p:cNvPr>
          <p:cNvSpPr/>
          <p:nvPr/>
        </p:nvSpPr>
        <p:spPr>
          <a:xfrm>
            <a:off x="4967160" y="3475527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D04AAF-7433-FC47-A287-80F65814C07C}"/>
              </a:ext>
            </a:extLst>
          </p:cNvPr>
          <p:cNvSpPr/>
          <p:nvPr/>
        </p:nvSpPr>
        <p:spPr>
          <a:xfrm>
            <a:off x="4187383" y="3054599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B1E479-F35D-8044-927D-11FC1174D8FF}"/>
              </a:ext>
            </a:extLst>
          </p:cNvPr>
          <p:cNvSpPr/>
          <p:nvPr/>
        </p:nvSpPr>
        <p:spPr>
          <a:xfrm>
            <a:off x="3262471" y="2281395"/>
            <a:ext cx="168165" cy="1471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77CEA6-B44F-6643-91AE-9778ED59E403}"/>
              </a:ext>
            </a:extLst>
          </p:cNvPr>
          <p:cNvSpPr/>
          <p:nvPr/>
        </p:nvSpPr>
        <p:spPr>
          <a:xfrm>
            <a:off x="181863" y="6523670"/>
            <a:ext cx="6098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*Luminosity scaled linear with SR power – would see other limitations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39FC4-D57F-BC40-84D6-1DF53F95D72F}"/>
              </a:ext>
            </a:extLst>
          </p:cNvPr>
          <p:cNvSpPr/>
          <p:nvPr/>
        </p:nvSpPr>
        <p:spPr>
          <a:xfrm>
            <a:off x="1262351" y="2224648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AC8C70-BD5D-7744-A1B7-37BC1FD7B23E}"/>
              </a:ext>
            </a:extLst>
          </p:cNvPr>
          <p:cNvSpPr/>
          <p:nvPr/>
        </p:nvSpPr>
        <p:spPr>
          <a:xfrm>
            <a:off x="2375587" y="2170301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304">
            <a:extLst>
              <a:ext uri="{FF2B5EF4-FFF2-40B4-BE49-F238E27FC236}">
                <a16:creationId xmlns:a16="http://schemas.microsoft.com/office/drawing/2014/main" id="{3701CE59-508F-F546-98A1-71A31FD852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8131" y="241046"/>
            <a:ext cx="1434654" cy="1449043"/>
            <a:chOff x="2432343" y="724442"/>
            <a:chExt cx="5695664" cy="5751278"/>
          </a:xfrm>
        </p:grpSpPr>
        <p:pic>
          <p:nvPicPr>
            <p:cNvPr id="30" name="Picture 305" descr="ist2_10525240-round-stamp-with-text-100-eco-friendly.jpg">
              <a:extLst>
                <a:ext uri="{FF2B5EF4-FFF2-40B4-BE49-F238E27FC236}">
                  <a16:creationId xmlns:a16="http://schemas.microsoft.com/office/drawing/2014/main" id="{7F6F7130-401C-FE4B-A021-61FC29433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343" y="724442"/>
              <a:ext cx="4846600" cy="492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06">
              <a:extLst>
                <a:ext uri="{FF2B5EF4-FFF2-40B4-BE49-F238E27FC236}">
                  <a16:creationId xmlns:a16="http://schemas.microsoft.com/office/drawing/2014/main" id="{828BBC33-624E-D148-820C-AF139E253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700000">
              <a:off x="3773743" y="4887676"/>
              <a:ext cx="4354264" cy="158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101"/>
                  </a:solidFill>
                  <a:effectLst/>
                  <a:uLnTx/>
                  <a:uFillTx/>
                  <a:latin typeface="Arial Black" panose="020B0604020202020204" pitchFamily="34" charset="0"/>
                  <a:ea typeface="ＭＳ Ｐゴシック" panose="020B0600070205080204" pitchFamily="34" charset="-128"/>
                  <a:cs typeface="+mn-cs"/>
                </a:rPr>
                <a:t>FCCee</a:t>
              </a: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101"/>
                </a:solidFill>
                <a:effectLst/>
                <a:uLnTx/>
                <a:uFillTx/>
                <a:latin typeface="Arial Black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86864" y="40920"/>
            <a:ext cx="339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Litvinenko, T.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Chamizo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3370" y="1385144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arXiv:1909.04437</a:t>
            </a:r>
          </a:p>
        </p:txBody>
      </p:sp>
      <p:sp>
        <p:nvSpPr>
          <p:cNvPr id="33" name="Rectangle 32"/>
          <p:cNvSpPr/>
          <p:nvPr/>
        </p:nvSpPr>
        <p:spPr>
          <a:xfrm rot="20302917">
            <a:off x="510957" y="1803188"/>
            <a:ext cx="4901327" cy="2062103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not an option for Z and W, but interesting upgrade path towards higher energy (a “bent ILC”)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7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/>
        </p:blipFill>
        <p:spPr>
          <a:xfrm>
            <a:off x="1830" y="4769473"/>
            <a:ext cx="2656909" cy="178066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895850" y="1052513"/>
            <a:ext cx="4248150" cy="2855912"/>
          </a:xfrm>
        </p:spPr>
        <p:txBody>
          <a:bodyPr>
            <a:noAutofit/>
          </a:bodyPr>
          <a:lstStyle/>
          <a:p>
            <a:pPr>
              <a:buClr>
                <a:schemeClr val="tx2"/>
              </a:buClr>
            </a:pPr>
            <a:r>
              <a:rPr lang="en-US" sz="1800" b="1" dirty="0" smtClean="0">
                <a:solidFill>
                  <a:srgbClr val="FF0000"/>
                </a:solidFill>
              </a:rPr>
              <a:t>order </a:t>
            </a:r>
            <a:r>
              <a:rPr lang="en-US" sz="1800" b="1" dirty="0">
                <a:solidFill>
                  <a:srgbClr val="FF0000"/>
                </a:solidFill>
              </a:rPr>
              <a:t>of magnitude performance increase </a:t>
            </a:r>
            <a:r>
              <a:rPr lang="en-US" sz="1800" dirty="0"/>
              <a:t>in both </a:t>
            </a:r>
            <a:r>
              <a:rPr lang="en-US" sz="1800" b="1" dirty="0">
                <a:solidFill>
                  <a:srgbClr val="FF0000"/>
                </a:solidFill>
              </a:rPr>
              <a:t>energy </a:t>
            </a:r>
            <a:r>
              <a:rPr lang="en-US" sz="1800" b="1" dirty="0" smtClean="0">
                <a:solidFill>
                  <a:srgbClr val="FF0000"/>
                </a:solidFill>
              </a:rPr>
              <a:t>&amp; </a:t>
            </a:r>
            <a:r>
              <a:rPr lang="en-US" sz="1800" b="1" dirty="0">
                <a:solidFill>
                  <a:srgbClr val="FF0000"/>
                </a:solidFill>
              </a:rPr>
              <a:t>luminosity </a:t>
            </a:r>
          </a:p>
          <a:p>
            <a:pPr>
              <a:buClr>
                <a:schemeClr val="tx2"/>
              </a:buClr>
            </a:pPr>
            <a:r>
              <a:rPr lang="en-US" sz="1800" b="1" dirty="0" smtClean="0">
                <a:solidFill>
                  <a:srgbClr val="FF0000"/>
                </a:solidFill>
              </a:rPr>
              <a:t>100 </a:t>
            </a:r>
            <a:r>
              <a:rPr lang="en-US" sz="1800" b="1" dirty="0" err="1">
                <a:solidFill>
                  <a:srgbClr val="FF0000"/>
                </a:solidFill>
              </a:rPr>
              <a:t>TeV</a:t>
            </a:r>
            <a:r>
              <a:rPr lang="en-US" sz="1800" b="1" dirty="0">
                <a:solidFill>
                  <a:srgbClr val="FF0000"/>
                </a:solidFill>
              </a:rPr>
              <a:t> cm collision energy </a:t>
            </a:r>
            <a:r>
              <a:rPr lang="en-US" sz="1800" dirty="0"/>
              <a:t>(vs 14 </a:t>
            </a:r>
            <a:r>
              <a:rPr lang="en-US" sz="1800" dirty="0" err="1"/>
              <a:t>TeV</a:t>
            </a:r>
            <a:r>
              <a:rPr lang="en-US" sz="1800" dirty="0"/>
              <a:t> for LHC)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endParaRPr lang="en-US" sz="1800" dirty="0"/>
          </a:p>
          <a:p>
            <a:pPr>
              <a:buClr>
                <a:schemeClr val="tx2"/>
              </a:buClr>
            </a:pPr>
            <a:r>
              <a:rPr lang="en-US" sz="1800" b="1" dirty="0">
                <a:solidFill>
                  <a:srgbClr val="FF0000"/>
                </a:solidFill>
              </a:rPr>
              <a:t>20 ab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r>
              <a:rPr lang="en-US" sz="1800" b="1" dirty="0">
                <a:solidFill>
                  <a:srgbClr val="FF0000"/>
                </a:solidFill>
              </a:rPr>
              <a:t> per experiment collected over 25 years </a:t>
            </a:r>
            <a:r>
              <a:rPr lang="en-US" sz="1800" dirty="0"/>
              <a:t>of operation </a:t>
            </a:r>
            <a:r>
              <a:rPr lang="en-US" sz="1800" dirty="0" smtClean="0"/>
              <a:t>(vs </a:t>
            </a:r>
            <a:r>
              <a:rPr lang="en-US" sz="1800" dirty="0"/>
              <a:t>3 ab</a:t>
            </a:r>
            <a:r>
              <a:rPr lang="en-US" sz="1800" baseline="30000" dirty="0"/>
              <a:t>-1</a:t>
            </a:r>
            <a:r>
              <a:rPr lang="en-US" sz="1800" dirty="0"/>
              <a:t> for LHC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buClr>
                <a:schemeClr val="tx2"/>
              </a:buClr>
            </a:pPr>
            <a:r>
              <a:rPr lang="en-US" sz="1800" dirty="0"/>
              <a:t>s</a:t>
            </a:r>
            <a:r>
              <a:rPr lang="en-US" sz="1800" dirty="0" smtClean="0"/>
              <a:t>imilar </a:t>
            </a:r>
            <a:r>
              <a:rPr lang="en-US" sz="1800" dirty="0"/>
              <a:t>performance increase as from </a:t>
            </a:r>
            <a:r>
              <a:rPr lang="en-US" sz="1800" dirty="0" err="1"/>
              <a:t>Tevatron</a:t>
            </a:r>
            <a:r>
              <a:rPr lang="en-US" sz="1800" dirty="0"/>
              <a:t> to </a:t>
            </a:r>
            <a:r>
              <a:rPr lang="en-US" sz="1800" dirty="0" smtClean="0"/>
              <a:t>LHC</a:t>
            </a:r>
            <a:endParaRPr lang="en-US" sz="1800" dirty="0"/>
          </a:p>
          <a:p>
            <a:pPr>
              <a:buClr>
                <a:schemeClr val="tx2"/>
              </a:buClr>
            </a:pPr>
            <a:r>
              <a:rPr lang="en-US" sz="1800" b="1" dirty="0">
                <a:solidFill>
                  <a:srgbClr val="FF0000"/>
                </a:solidFill>
              </a:rPr>
              <a:t>k</a:t>
            </a:r>
            <a:r>
              <a:rPr lang="en-US" sz="1800" b="1" dirty="0" smtClean="0">
                <a:solidFill>
                  <a:srgbClr val="FF0000"/>
                </a:solidFill>
              </a:rPr>
              <a:t>ey </a:t>
            </a:r>
            <a:r>
              <a:rPr lang="en-US" sz="1800" b="1" dirty="0">
                <a:solidFill>
                  <a:srgbClr val="FF0000"/>
                </a:solidFill>
              </a:rPr>
              <a:t>technology: </a:t>
            </a:r>
            <a:r>
              <a:rPr lang="en-US" sz="1800" b="1" dirty="0" smtClean="0">
                <a:solidFill>
                  <a:srgbClr val="FF0000"/>
                </a:solidFill>
              </a:rPr>
              <a:t>high-field </a:t>
            </a:r>
            <a:r>
              <a:rPr lang="en-US" sz="1800" b="1" dirty="0">
                <a:solidFill>
                  <a:srgbClr val="FF0000"/>
                </a:solidFill>
              </a:rPr>
              <a:t>magnets</a:t>
            </a:r>
          </a:p>
        </p:txBody>
      </p:sp>
      <p:pic>
        <p:nvPicPr>
          <p:cNvPr id="10" name="Picture 9" descr="Screen Shot 2016-06-21 at 21.36.3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27" y="4933269"/>
            <a:ext cx="869406" cy="871994"/>
          </a:xfrm>
          <a:prstGeom prst="rect">
            <a:avLst/>
          </a:prstGeom>
        </p:spPr>
      </p:pic>
      <p:pic>
        <p:nvPicPr>
          <p:cNvPr id="13" name="Picture 12" descr="Screen Shot 2016-06-21 at 21.39.33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96" y="5652749"/>
            <a:ext cx="902617" cy="8725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75989" y="3913215"/>
            <a:ext cx="31822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Nb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EuroCirCol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Chart, US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BINP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69" y="5672667"/>
            <a:ext cx="857518" cy="852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80467"/>
            <a:ext cx="5042341" cy="26736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1033" y="3862604"/>
            <a:ext cx="2018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8.3 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2185" y="3873270"/>
            <a:ext cx="2403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via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Nb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771800" y="1850366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64170" y="1368478"/>
            <a:ext cx="576064" cy="39329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50399" y="5847479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506472" y="5877272"/>
            <a:ext cx="830589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Screen Shot 2016-06-21 at 21.43.0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40" y="4988517"/>
            <a:ext cx="915286" cy="88875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FCC-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performance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61" y="4882241"/>
            <a:ext cx="2216764" cy="16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7996"/>
            <a:ext cx="9144000" cy="821915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</a:t>
            </a:r>
            <a:r>
              <a:rPr kumimoji="0" 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superconductor for 16 T</a:t>
            </a: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960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6" y="2339107"/>
            <a:ext cx="3908782" cy="324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19006" y="5739212"/>
            <a:ext cx="913351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FNAL, Hyper Tech Research Inc., and Ohio State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X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Xu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et. al. 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/>
              </a:rPr>
              <a:t>https://</a:t>
            </a:r>
            <a:r>
              <a:rPr kumimoji="0" lang="en-US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4"/>
              </a:rPr>
              <a:t>arxiv.org/abs/1903.08121</a:t>
            </a:r>
            <a:r>
              <a:rPr kumimoji="0" lang="en-US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;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NHMFL, FAMU/FSU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S. Balachandran et al. </a:t>
            </a:r>
            <a:r>
              <a:rPr kumimoji="0" lang="en-US" alt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https</a:t>
            </a: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://arxiv.org/ftp/arxiv/papers/1811/1811.08867.pdf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911" y="853199"/>
            <a:ext cx="4003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recent US wires with Artificial Pinning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“APCs” have reached FCC target 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24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(50% above HL-LHC wire) 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1330"/>
          <a:stretch/>
        </p:blipFill>
        <p:spPr>
          <a:xfrm>
            <a:off x="4127556" y="2924473"/>
            <a:ext cx="4858600" cy="26172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14156" y="829817"/>
            <a:ext cx="4572000" cy="2003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and after less than one year, new suppliers from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Japan, Korea and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Russia already achieve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HL-LHC specification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da-DK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28.8 T at 4.2 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936" y="5357032"/>
            <a:ext cx="11714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X. Xu et 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037" y="5225831"/>
            <a:ext cx="922667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T dipole demonstrator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taged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approach: In first step pre-stressed for 14 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test in fall 2019 with additional pre-stress for 15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943" y="1736643"/>
            <a:ext cx="4465503" cy="2598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18694" y="4426639"/>
            <a:ext cx="254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60-mm aperture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4-layer graded coil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7996"/>
            <a:ext cx="9144000" cy="821915"/>
          </a:xfrm>
          <a:prstGeom prst="rect">
            <a:avLst/>
          </a:prstGeom>
          <a:solidFill>
            <a:srgbClr val="5B9BD5">
              <a:lumMod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14 T accelerator dipole at FNAL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9603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4" y="1276260"/>
            <a:ext cx="4658637" cy="34977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3818" y="1137120"/>
            <a:ext cx="401347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A.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Zlobin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NAPAC2019,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MOPL020</a:t>
            </a:r>
          </a:p>
        </p:txBody>
      </p:sp>
    </p:spTree>
    <p:extLst>
      <p:ext uri="{BB962C8B-B14F-4D97-AF65-F5344CB8AC3E}">
        <p14:creationId xmlns:p14="http://schemas.microsoft.com/office/powerpoint/2010/main" val="6662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7" y="1032695"/>
            <a:ext cx="5400600" cy="54006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8927" y="-5509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宋体"/>
                <a:cs typeface="Calibri" pitchFamily="34" charset="0"/>
              </a:rPr>
              <a:t>SPPC layout 2017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宋体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0306" y="858539"/>
            <a:ext cx="38509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oexistence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, pp, ep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high-luminosity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pp experiments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other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experiments for AA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&amp;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ep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ne (combined) collimation insertion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ne RF insertion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extraction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insertion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njection insertion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reenfield injector chain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511" y="6251474"/>
            <a:ext cx="4083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circumference: 100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km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304" y="113968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1469" y="6488668"/>
            <a:ext cx="252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Gao, X. Lou, J. Tang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2776"/>
            <a:ext cx="7620000" cy="3905250"/>
          </a:xfrm>
        </p:spPr>
      </p:pic>
      <p:sp>
        <p:nvSpPr>
          <p:cNvPr id="5" name="TextBox 4"/>
          <p:cNvSpPr txBox="1"/>
          <p:nvPr/>
        </p:nvSpPr>
        <p:spPr>
          <a:xfrm>
            <a:off x="323528" y="4725144"/>
            <a:ext cx="4896544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p-Linac: proton superconducting linac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p-RCS: proton rapid cycling synchrotron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MSS: Medium-Stage Synchrotron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SS: Super Synchrotron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Arial Unicode MS" panose="020B0604020202020204" pitchFamily="34" charset="-122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5373216"/>
            <a:ext cx="324036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on beams: dedicated linac (I-Linac) and RCS (I-RCS)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SPPC greenfield injector chain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304" y="113968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88432" cy="5637728"/>
          </a:xfrm>
        </p:spPr>
      </p:pic>
      <p:cxnSp>
        <p:nvCxnSpPr>
          <p:cNvPr id="12" name="Straight Connector 11"/>
          <p:cNvCxnSpPr/>
          <p:nvPr/>
        </p:nvCxnSpPr>
        <p:spPr>
          <a:xfrm>
            <a:off x="3491880" y="2485502"/>
            <a:ext cx="72008" cy="35766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84852"/>
            <a:ext cx="3888432" cy="3702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82033" y="2455809"/>
            <a:ext cx="60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J-ILC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8224" y="1196752"/>
            <a:ext cx="609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J-ILC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5008" y="13605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roposed linear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GB" sz="48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lang="en-GB" sz="4800" baseline="30000" dirty="0">
                <a:solidFill>
                  <a:prstClr val="black"/>
                </a:solidFill>
                <a:latin typeface="Calibri"/>
              </a:rPr>
              <a:t>-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ILC</a:t>
            </a:r>
          </a:p>
        </p:txBody>
      </p:sp>
    </p:spTree>
    <p:extLst>
      <p:ext uri="{BB962C8B-B14F-4D97-AF65-F5344CB8AC3E}">
        <p14:creationId xmlns:p14="http://schemas.microsoft.com/office/powerpoint/2010/main" val="9460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>
          <a:xfrm>
            <a:off x="0" y="844062"/>
            <a:ext cx="9144000" cy="601393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497015" y="3560876"/>
            <a:ext cx="3259016" cy="5509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625969" y="2145322"/>
            <a:ext cx="3259016" cy="550985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26523" y="2508738"/>
            <a:ext cx="281354" cy="1195754"/>
          </a:xfrm>
          <a:prstGeom prst="straightConnector1">
            <a:avLst/>
          </a:prstGeom>
          <a:ln w="698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9712" y="2905780"/>
            <a:ext cx="4390497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Chinese 10-year R&amp;D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SPPC collider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53" y="-68261"/>
            <a:ext cx="6680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SPPC: wire from Fe-based HTS*</a:t>
            </a:r>
            <a:endParaRPr kumimoji="0" lang="en-GB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4985" y="432811"/>
            <a:ext cx="336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*discovered at TIT/Japan in 2008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7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4976" y="263404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3252A1-8D3A-274A-986A-FF4A216B2D2F}"/>
              </a:ext>
            </a:extLst>
          </p:cNvPr>
          <p:cNvSpPr/>
          <p:nvPr/>
        </p:nvSpPr>
        <p:spPr>
          <a:xfrm>
            <a:off x="547847" y="870886"/>
            <a:ext cx="7873376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+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-e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collider projects, 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</a:rPr>
              <a:t>echnologies and overall designs considered mature (R&amp;D ≃ 5 years)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84F4E5E-F3F5-834D-A885-9DC06FEE7E7D}"/>
              </a:ext>
            </a:extLst>
          </p:cNvPr>
          <p:cNvSpPr txBox="1"/>
          <p:nvPr/>
        </p:nvSpPr>
        <p:spPr>
          <a:xfrm>
            <a:off x="7549092" y="5536837"/>
            <a:ext cx="18473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1CBA1185-0F11-164B-A04A-A1D4B9A6CBEC}"/>
              </a:ext>
            </a:extLst>
          </p:cNvPr>
          <p:cNvSpPr txBox="1"/>
          <p:nvPr/>
        </p:nvSpPr>
        <p:spPr>
          <a:xfrm>
            <a:off x="4484535" y="3297902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  (CERN)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A1ACA0D-5183-D448-BF13-6855CB7FA152}"/>
              </a:ext>
            </a:extLst>
          </p:cNvPr>
          <p:cNvGrpSpPr/>
          <p:nvPr/>
        </p:nvGrpSpPr>
        <p:grpSpPr>
          <a:xfrm>
            <a:off x="145934" y="1913451"/>
            <a:ext cx="9002778" cy="2793900"/>
            <a:chOff x="261078" y="793137"/>
            <a:chExt cx="12003705" cy="37251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07604D2-2E23-CB46-A5C7-7CD1D46CF8FB}"/>
                </a:ext>
              </a:extLst>
            </p:cNvPr>
            <p:cNvGrpSpPr/>
            <p:nvPr/>
          </p:nvGrpSpPr>
          <p:grpSpPr>
            <a:xfrm>
              <a:off x="261078" y="1435657"/>
              <a:ext cx="3420283" cy="2281650"/>
              <a:chOff x="192317" y="4005128"/>
              <a:chExt cx="3069945" cy="229675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2317" y="4005128"/>
                <a:ext cx="3015692" cy="228553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241361" y="5930106"/>
                <a:ext cx="1020901" cy="371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ILC (Japan)</a:t>
                </a:r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9AD80FC-886C-3C43-A55A-4DD572C36DB3}"/>
                </a:ext>
              </a:extLst>
            </p:cNvPr>
            <p:cNvGrpSpPr/>
            <p:nvPr/>
          </p:nvGrpSpPr>
          <p:grpSpPr>
            <a:xfrm>
              <a:off x="7392768" y="1413089"/>
              <a:ext cx="2378488" cy="2365496"/>
              <a:chOff x="6751496" y="3979688"/>
              <a:chExt cx="2191302" cy="229382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6" r="-173"/>
              <a:stretch/>
            </p:blipFill>
            <p:spPr>
              <a:xfrm>
                <a:off x="6751496" y="3979688"/>
                <a:ext cx="2086354" cy="2293828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855129" y="5867457"/>
                <a:ext cx="1087669" cy="358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FCC (CERN)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92FA3F-3F89-784B-A811-7551BDCD7728}"/>
                </a:ext>
              </a:extLst>
            </p:cNvPr>
            <p:cNvSpPr/>
            <p:nvPr/>
          </p:nvSpPr>
          <p:spPr>
            <a:xfrm>
              <a:off x="268749" y="3718115"/>
              <a:ext cx="3352168" cy="5745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1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20(30) km 250(500) GeV, 1.3 GHz             SCRF cavities 30 MV/m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F13A6E-BC07-9143-BB06-7F848DA385B6}"/>
                </a:ext>
              </a:extLst>
            </p:cNvPr>
            <p:cNvSpPr/>
            <p:nvPr/>
          </p:nvSpPr>
          <p:spPr>
            <a:xfrm>
              <a:off x="3771422" y="3718117"/>
              <a:ext cx="3449047" cy="800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11/29/50 km (0.38/1.5/3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TeV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), 12 GHz,             NCRF X-band 72/100 MV/m, e-drive beams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01A75B-6DF2-B944-8836-EF514BA031B2}"/>
                </a:ext>
              </a:extLst>
            </p:cNvPr>
            <p:cNvSpPr/>
            <p:nvPr/>
          </p:nvSpPr>
          <p:spPr>
            <a:xfrm>
              <a:off x="7412809" y="3719805"/>
              <a:ext cx="2244534" cy="574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100 km, FCC-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ee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 360 GeV,      SCRF</a:t>
              </a: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0051E745-F1AA-CE4D-BD9E-5D49460B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553" y="1419803"/>
              <a:ext cx="3352620" cy="2318400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F9D1EF7D-D5DD-5647-B448-100659476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433" y="1463626"/>
              <a:ext cx="2443044" cy="227000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626316C-9B20-5F40-BBC1-829F6786F71F}"/>
                </a:ext>
              </a:extLst>
            </p:cNvPr>
            <p:cNvSpPr/>
            <p:nvPr/>
          </p:nvSpPr>
          <p:spPr>
            <a:xfrm>
              <a:off x="9856937" y="3721051"/>
              <a:ext cx="2253956" cy="5745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1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100 km, CEPC(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ee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) 240 GeV,  SCRF </a:t>
              </a:r>
            </a:p>
          </p:txBody>
        </p:sp>
        <p:sp>
          <p:nvSpPr>
            <p:cNvPr id="33" name="TextBox 19">
              <a:extLst>
                <a:ext uri="{FF2B5EF4-FFF2-40B4-BE49-F238E27FC236}">
                  <a16:creationId xmlns:a16="http://schemas.microsoft.com/office/drawing/2014/main" id="{A3A20EAC-5B60-634D-887E-E0CBC0CA22D9}"/>
                </a:ext>
              </a:extLst>
            </p:cNvPr>
            <p:cNvSpPr txBox="1"/>
            <p:nvPr/>
          </p:nvSpPr>
          <p:spPr>
            <a:xfrm>
              <a:off x="10318284" y="2342112"/>
              <a:ext cx="13127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CepC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(China)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7D33635-FD13-3249-84DD-B506BB3B684D}"/>
                </a:ext>
              </a:extLst>
            </p:cNvPr>
            <p:cNvSpPr txBox="1"/>
            <p:nvPr/>
          </p:nvSpPr>
          <p:spPr>
            <a:xfrm>
              <a:off x="1641958" y="793137"/>
              <a:ext cx="4628788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Linear Colliders: 1 Interaction Point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BFC79F5-05D2-5B4C-93D8-BC44545C4174}"/>
                </a:ext>
              </a:extLst>
            </p:cNvPr>
            <p:cNvSpPr txBox="1"/>
            <p:nvPr/>
          </p:nvSpPr>
          <p:spPr>
            <a:xfrm>
              <a:off x="7108328" y="823525"/>
              <a:ext cx="515645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Circular Colliders: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≥2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Interaction Points </a:t>
              </a:r>
            </a:p>
          </p:txBody>
        </p:sp>
      </p:grpSp>
      <p:graphicFrame>
        <p:nvGraphicFramePr>
          <p:cNvPr id="37" name="Table 14">
            <a:extLst>
              <a:ext uri="{FF2B5EF4-FFF2-40B4-BE49-F238E27FC236}">
                <a16:creationId xmlns:a16="http://schemas.microsoft.com/office/drawing/2014/main" id="{EC7B5EAE-B28C-984F-9D8E-998E59FE78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47438" y="4835338"/>
          <a:ext cx="6285858" cy="1181100"/>
        </p:xfrm>
        <a:graphic>
          <a:graphicData uri="http://schemas.openxmlformats.org/drawingml/2006/table">
            <a:tbl>
              <a:tblPr firstRow="1" bandRow="1"/>
              <a:tblGrid>
                <a:gridCol w="1826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3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2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0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Planning (from projects)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CepC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ILC</a:t>
                      </a:r>
                      <a:endParaRPr lang="en-GB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CLIC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FCC-</a:t>
                      </a:r>
                      <a:r>
                        <a:rPr lang="de-AT" sz="16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ee</a:t>
                      </a:r>
                      <a:r>
                        <a:rPr lang="de-AT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70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Start construction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6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Start physics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2033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C1A37D0E-4F0D-8B43-98E7-C39A97E76019}"/>
              </a:ext>
            </a:extLst>
          </p:cNvPr>
          <p:cNvSpPr/>
          <p:nvPr/>
        </p:nvSpPr>
        <p:spPr>
          <a:xfrm>
            <a:off x="-109331" y="6597657"/>
            <a:ext cx="69673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https://indico.cern.ch/event/808335/contributions/3380835/attachments/1845110/3026925/Summary-Accelerators-Granada.pdf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4E5F11-1959-984C-A400-910B4FEF1AD7}"/>
              </a:ext>
            </a:extLst>
          </p:cNvPr>
          <p:cNvSpPr/>
          <p:nvPr/>
        </p:nvSpPr>
        <p:spPr>
          <a:xfrm>
            <a:off x="146736" y="311428"/>
            <a:ext cx="8100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/>
              </a:rPr>
              <a:t>Summary: f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uture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e-e collider proposals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1B78A1-EFAD-694A-94DD-6D78144476A4}"/>
              </a:ext>
            </a:extLst>
          </p:cNvPr>
          <p:cNvSpPr txBox="1"/>
          <p:nvPr/>
        </p:nvSpPr>
        <p:spPr>
          <a:xfrm>
            <a:off x="145934" y="4888272"/>
            <a:ext cx="2350813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Technical dates, real start 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depends on approval time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CepC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planning seems optimistic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FAC0FE2-ED1D-884D-83E4-3AC024AAE25F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496746" y="5234521"/>
            <a:ext cx="182165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41457" y="154374"/>
            <a:ext cx="117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D. </a:t>
            </a:r>
            <a:r>
              <a:rPr lang="en-US" sz="1600" dirty="0" err="1" smtClean="0"/>
              <a:t>Contardo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4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04976" y="263404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84F4E5E-F3F5-834D-A885-9DC06FEE7E7D}"/>
              </a:ext>
            </a:extLst>
          </p:cNvPr>
          <p:cNvSpPr txBox="1"/>
          <p:nvPr/>
        </p:nvSpPr>
        <p:spPr>
          <a:xfrm>
            <a:off x="7549092" y="5536837"/>
            <a:ext cx="18473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BEF502-5D89-244F-B286-79C4EA94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8" y="4134371"/>
            <a:ext cx="8456568" cy="192950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D82FAF4-9625-0C4B-BA29-08AC89DBEBC8}"/>
              </a:ext>
            </a:extLst>
          </p:cNvPr>
          <p:cNvSpPr/>
          <p:nvPr/>
        </p:nvSpPr>
        <p:spPr>
          <a:xfrm>
            <a:off x="87364" y="6495194"/>
            <a:ext cx="62063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https://indico.cern.ch/event/808335/contributions/3365195/attachments/1842846/3038724/ESPP-Symp-2019-ay-190513bb.pdf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D8147B3-AB51-254D-BE90-D5C44B7E288E}"/>
              </a:ext>
            </a:extLst>
          </p:cNvPr>
          <p:cNvGrpSpPr/>
          <p:nvPr/>
        </p:nvGrpSpPr>
        <p:grpSpPr>
          <a:xfrm>
            <a:off x="-16045" y="1589543"/>
            <a:ext cx="8929596" cy="2402290"/>
            <a:chOff x="-21393" y="394507"/>
            <a:chExt cx="11906128" cy="3203054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590CC4B-E4CD-1D47-8A5B-F487A8EE11C6}"/>
                </a:ext>
              </a:extLst>
            </p:cNvPr>
            <p:cNvGrpSpPr/>
            <p:nvPr/>
          </p:nvGrpSpPr>
          <p:grpSpPr>
            <a:xfrm>
              <a:off x="6061205" y="394507"/>
              <a:ext cx="3389493" cy="3203054"/>
              <a:chOff x="6595348" y="498973"/>
              <a:chExt cx="2882053" cy="2793526"/>
            </a:xfrm>
          </p:grpSpPr>
          <p:pic>
            <p:nvPicPr>
              <p:cNvPr id="25" name="Picture 3">
                <a:extLst>
                  <a:ext uri="{FF2B5EF4-FFF2-40B4-BE49-F238E27FC236}">
                    <a16:creationId xmlns:a16="http://schemas.microsoft.com/office/drawing/2014/main" id="{B7562886-4358-AC49-BC46-F35C8AA872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8"/>
              <a:stretch/>
            </p:blipFill>
            <p:spPr>
              <a:xfrm>
                <a:off x="6595348" y="498973"/>
                <a:ext cx="2882053" cy="2793526"/>
              </a:xfrm>
              <a:prstGeom prst="rect">
                <a:avLst/>
              </a:prstGeom>
            </p:spPr>
          </p:pic>
          <p:sp>
            <p:nvSpPr>
              <p:cNvPr id="30" name="TextBox 19">
                <a:extLst>
                  <a:ext uri="{FF2B5EF4-FFF2-40B4-BE49-F238E27FC236}">
                    <a16:creationId xmlns:a16="http://schemas.microsoft.com/office/drawing/2014/main" id="{AAD627A5-CC76-2A44-89DB-5BF6C0217676}"/>
                  </a:ext>
                </a:extLst>
              </p:cNvPr>
              <p:cNvSpPr txBox="1"/>
              <p:nvPr/>
            </p:nvSpPr>
            <p:spPr>
              <a:xfrm>
                <a:off x="7434137" y="1951409"/>
                <a:ext cx="1142704" cy="322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AAF8C29-0D6F-2D43-9F1D-67A64512D118}"/>
                </a:ext>
              </a:extLst>
            </p:cNvPr>
            <p:cNvGrpSpPr/>
            <p:nvPr/>
          </p:nvGrpSpPr>
          <p:grpSpPr>
            <a:xfrm>
              <a:off x="2519609" y="508277"/>
              <a:ext cx="3264891" cy="2986572"/>
              <a:chOff x="3425715" y="-90220"/>
              <a:chExt cx="5291946" cy="4908306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A7C3C0A1-53C1-D34F-AD9B-C3274C8DA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5715" y="-90220"/>
                <a:ext cx="5291946" cy="4908306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2150442-768F-CD4E-8950-4FAF22EE5DD1}"/>
                  </a:ext>
                </a:extLst>
              </p:cNvPr>
              <p:cNvSpPr/>
              <p:nvPr/>
            </p:nvSpPr>
            <p:spPr>
              <a:xfrm>
                <a:off x="7740397" y="524622"/>
                <a:ext cx="919389" cy="440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EFDEB3-9952-754D-8570-64F9F1DFB296}"/>
                </a:ext>
              </a:extLst>
            </p:cNvPr>
            <p:cNvSpPr/>
            <p:nvPr/>
          </p:nvSpPr>
          <p:spPr>
            <a:xfrm>
              <a:off x="-21393" y="658088"/>
              <a:ext cx="2505296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FCC-</a:t>
              </a:r>
              <a:r>
                <a:rPr kumimoji="0" lang="en-US" sz="13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hh</a:t>
              </a: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 - 100 km                   100 </a:t>
              </a:r>
              <a:r>
                <a:rPr kumimoji="0" lang="en-US" sz="13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TeV</a:t>
              </a: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, 16 T magnets        2+2 high/low luminosity IPs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C45281-4944-3842-B7E0-80DC139217E9}"/>
                </a:ext>
              </a:extLst>
            </p:cNvPr>
            <p:cNvSpPr/>
            <p:nvPr/>
          </p:nvSpPr>
          <p:spPr>
            <a:xfrm>
              <a:off x="9450698" y="728398"/>
              <a:ext cx="2434037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SppC</a:t>
              </a: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 (</a:t>
              </a:r>
              <a:r>
                <a:rPr kumimoji="0" lang="en-US" sz="13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CepC</a:t>
              </a: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) 100 km       </a:t>
              </a:r>
              <a:r>
                <a: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75/150 </a:t>
              </a:r>
              <a:r>
                <a:rPr kumimoji="0" lang="en-US" sz="13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TeV</a:t>
              </a: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 pitchFamily="34" charset="0"/>
                </a:rPr>
                <a:t>, 12/24 T magnets    2 high luminosity IPs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205F8-0B18-3F41-A9E4-3C3A701F3BC9}"/>
              </a:ext>
            </a:extLst>
          </p:cNvPr>
          <p:cNvSpPr/>
          <p:nvPr/>
        </p:nvSpPr>
        <p:spPr>
          <a:xfrm>
            <a:off x="679057" y="732054"/>
            <a:ext cx="7785887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h-h collider projects, timeline/energy can be adjusted to SC magnet R&amp;D progress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8F024E-B4AB-FE48-97F7-8AC6C3C90B8A}"/>
              </a:ext>
            </a:extLst>
          </p:cNvPr>
          <p:cNvSpPr/>
          <p:nvPr/>
        </p:nvSpPr>
        <p:spPr>
          <a:xfrm>
            <a:off x="82373" y="167661"/>
            <a:ext cx="8100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Summary: future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h-h collider proposals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41457" y="154374"/>
            <a:ext cx="117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D. </a:t>
            </a:r>
            <a:r>
              <a:rPr lang="en-US" sz="1600" dirty="0" err="1" smtClean="0"/>
              <a:t>Contardo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212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65012" y="175708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5F8621-4D25-FE49-BB3A-C9F5179DF5B8}"/>
              </a:ext>
            </a:extLst>
          </p:cNvPr>
          <p:cNvSpPr/>
          <p:nvPr/>
        </p:nvSpPr>
        <p:spPr>
          <a:xfrm>
            <a:off x="113799" y="6338637"/>
            <a:ext cx="6206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https://indico.cern.ch/event/808335/contributions/3365200/attachments/1843527/3026009/ESPP-Fabiola.pdf</a:t>
            </a:r>
            <a:r>
              <a:rPr kumimoji="0" lang="fr-F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3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https://indico.cern.ch/event/808335/contributions/3380835/attachments/1845110/3026925/Summary-Accelerators-Granada.pdf</a:t>
            </a:r>
            <a:endParaRPr kumimoji="0" lang="fr-FR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D52BA6CC-7C61-4A44-B403-F9888BF3B892}"/>
              </a:ext>
            </a:extLst>
          </p:cNvPr>
          <p:cNvGrpSpPr/>
          <p:nvPr/>
        </p:nvGrpSpPr>
        <p:grpSpPr>
          <a:xfrm>
            <a:off x="68904" y="1227799"/>
            <a:ext cx="7614001" cy="2414118"/>
            <a:chOff x="146482" y="1214964"/>
            <a:chExt cx="10152001" cy="3218824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DDF7BF3A-CE12-9B48-A9F9-9E2E69905EE3}"/>
                </a:ext>
              </a:extLst>
            </p:cNvPr>
            <p:cNvGrpSpPr/>
            <p:nvPr/>
          </p:nvGrpSpPr>
          <p:grpSpPr>
            <a:xfrm>
              <a:off x="146482" y="1214964"/>
              <a:ext cx="10152001" cy="3218824"/>
              <a:chOff x="146482" y="1181714"/>
              <a:chExt cx="10152001" cy="3218824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6F49B214-AF78-5F43-A4CF-3CF3EE9C6C61}"/>
                  </a:ext>
                </a:extLst>
              </p:cNvPr>
              <p:cNvGrpSpPr/>
              <p:nvPr/>
            </p:nvGrpSpPr>
            <p:grpSpPr>
              <a:xfrm>
                <a:off x="146482" y="1181714"/>
                <a:ext cx="10152000" cy="3218824"/>
                <a:chOff x="1023706" y="1338943"/>
                <a:chExt cx="10152000" cy="3218824"/>
              </a:xfrm>
            </p:grpSpPr>
            <p:pic>
              <p:nvPicPr>
                <p:cNvPr id="29" name="Picture 4" descr="timelineT0.png">
                  <a:extLst>
                    <a:ext uri="{FF2B5EF4-FFF2-40B4-BE49-F238E27FC236}">
                      <a16:creationId xmlns:a16="http://schemas.microsoft.com/office/drawing/2014/main" id="{C586BBA6-92DF-5046-8BAF-F67CFF260F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1982"/>
                <a:stretch/>
              </p:blipFill>
              <p:spPr>
                <a:xfrm>
                  <a:off x="1023706" y="1338943"/>
                  <a:ext cx="10152000" cy="3205361"/>
                </a:xfrm>
                <a:prstGeom prst="rect">
                  <a:avLst/>
                </a:prstGeom>
              </p:spPr>
            </p:pic>
            <p:sp>
              <p:nvSpPr>
                <p:cNvPr id="2" name="ZoneTexte 1">
                  <a:extLst>
                    <a:ext uri="{FF2B5EF4-FFF2-40B4-BE49-F238E27FC236}">
                      <a16:creationId xmlns:a16="http://schemas.microsoft.com/office/drawing/2014/main" id="{D3EB14BF-AF99-464B-8804-297A72A923BE}"/>
                    </a:ext>
                  </a:extLst>
                </p:cNvPr>
                <p:cNvSpPr txBox="1"/>
                <p:nvPr/>
              </p:nvSpPr>
              <p:spPr>
                <a:xfrm rot="16200000">
                  <a:off x="1441015" y="2408270"/>
                  <a:ext cx="716436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2030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7E231826-5D85-514C-8312-83D8F04F29D5}"/>
                    </a:ext>
                  </a:extLst>
                </p:cNvPr>
                <p:cNvSpPr txBox="1"/>
                <p:nvPr/>
              </p:nvSpPr>
              <p:spPr>
                <a:xfrm rot="16200000">
                  <a:off x="1435569" y="1796236"/>
                  <a:ext cx="716436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2033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05FC8B0E-E203-CB49-A4C6-69D14484BF6C}"/>
                    </a:ext>
                  </a:extLst>
                </p:cNvPr>
                <p:cNvSpPr txBox="1"/>
                <p:nvPr/>
              </p:nvSpPr>
              <p:spPr>
                <a:xfrm rot="16200000">
                  <a:off x="1430689" y="3038976"/>
                  <a:ext cx="716436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2035</a:t>
                  </a: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76E41F31-7077-A34F-8B7E-4A086FEEFD32}"/>
                    </a:ext>
                  </a:extLst>
                </p:cNvPr>
                <p:cNvSpPr txBox="1"/>
                <p:nvPr/>
              </p:nvSpPr>
              <p:spPr>
                <a:xfrm rot="16200000">
                  <a:off x="1430687" y="3650352"/>
                  <a:ext cx="716436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2039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0F82E51-2DBF-F949-8A7C-A61BCA389BD1}"/>
                    </a:ext>
                  </a:extLst>
                </p:cNvPr>
                <p:cNvSpPr/>
                <p:nvPr/>
              </p:nvSpPr>
              <p:spPr>
                <a:xfrm>
                  <a:off x="1023706" y="4182463"/>
                  <a:ext cx="10152000" cy="3753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048E288-C630-6543-AC1F-B576D699A67D}"/>
                  </a:ext>
                </a:extLst>
              </p:cNvPr>
              <p:cNvSpPr txBox="1"/>
              <p:nvPr/>
            </p:nvSpPr>
            <p:spPr>
              <a:xfrm rot="16200000">
                <a:off x="4693043" y="1632891"/>
                <a:ext cx="71643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2044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24DF4C7-9742-824A-80C3-4E45B0612996}"/>
                  </a:ext>
                </a:extLst>
              </p:cNvPr>
              <p:cNvSpPr txBox="1"/>
              <p:nvPr/>
            </p:nvSpPr>
            <p:spPr>
              <a:xfrm rot="16200000">
                <a:off x="3731005" y="3489514"/>
                <a:ext cx="71643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2048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711FA94-0C3E-D64B-9A4B-FADD44F79A56}"/>
                  </a:ext>
                </a:extLst>
              </p:cNvPr>
              <p:cNvSpPr txBox="1"/>
              <p:nvPr/>
            </p:nvSpPr>
            <p:spPr>
              <a:xfrm rot="16200000">
                <a:off x="4310265" y="2260335"/>
                <a:ext cx="71643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2040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9B03EA-0864-B345-840D-1F546D649A3A}"/>
                  </a:ext>
                </a:extLst>
              </p:cNvPr>
              <p:cNvSpPr txBox="1"/>
              <p:nvPr/>
            </p:nvSpPr>
            <p:spPr>
              <a:xfrm rot="16200000">
                <a:off x="3398894" y="2878817"/>
                <a:ext cx="71643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2043</a:t>
                </a: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5090DFA-9393-E242-B782-258A4D5C033A}"/>
                  </a:ext>
                </a:extLst>
              </p:cNvPr>
              <p:cNvSpPr txBox="1"/>
              <p:nvPr/>
            </p:nvSpPr>
            <p:spPr>
              <a:xfrm>
                <a:off x="146482" y="4034005"/>
                <a:ext cx="3249181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* Integrated luminosity for 2 Experiments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362A19E-86D7-EE48-AEC1-976105D120D3}"/>
                  </a:ext>
                </a:extLst>
              </p:cNvPr>
              <p:cNvSpPr txBox="1"/>
              <p:nvPr/>
            </p:nvSpPr>
            <p:spPr>
              <a:xfrm rot="16200000">
                <a:off x="6207449" y="3485713"/>
                <a:ext cx="71643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2054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096A1CAB-97EB-8E42-8AAC-6A599CFB6549}"/>
                  </a:ext>
                </a:extLst>
              </p:cNvPr>
              <p:cNvSpPr txBox="1"/>
              <p:nvPr/>
            </p:nvSpPr>
            <p:spPr>
              <a:xfrm rot="16200000">
                <a:off x="9142674" y="3483853"/>
                <a:ext cx="71643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2063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6282D42-188F-6A40-BF6B-1B7311AC9BA1}"/>
                  </a:ext>
                </a:extLst>
              </p:cNvPr>
              <p:cNvSpPr txBox="1"/>
              <p:nvPr/>
            </p:nvSpPr>
            <p:spPr>
              <a:xfrm rot="16200000">
                <a:off x="9153185" y="1632891"/>
                <a:ext cx="71643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2055</a:t>
                </a:r>
              </a:p>
            </p:txBody>
          </p:sp>
          <p:sp>
            <p:nvSpPr>
              <p:cNvPr id="13" name="Flèche vers le bas 12">
                <a:extLst>
                  <a:ext uri="{FF2B5EF4-FFF2-40B4-BE49-F238E27FC236}">
                    <a16:creationId xmlns:a16="http://schemas.microsoft.com/office/drawing/2014/main" id="{3749A2CA-2B49-444E-8C3C-D7BEB0DC63E1}"/>
                  </a:ext>
                </a:extLst>
              </p:cNvPr>
              <p:cNvSpPr/>
              <p:nvPr/>
            </p:nvSpPr>
            <p:spPr>
              <a:xfrm>
                <a:off x="9815022" y="3972527"/>
                <a:ext cx="483461" cy="365692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34EC2E0-02E6-7049-B1C5-35D862EC5AAB}"/>
                </a:ext>
              </a:extLst>
            </p:cNvPr>
            <p:cNvSpPr txBox="1"/>
            <p:nvPr/>
          </p:nvSpPr>
          <p:spPr>
            <a:xfrm>
              <a:off x="562391" y="2264369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665E4D3-9A6A-8840-AC86-9B1F71676A4B}"/>
                </a:ext>
              </a:extLst>
            </p:cNvPr>
            <p:cNvSpPr txBox="1"/>
            <p:nvPr/>
          </p:nvSpPr>
          <p:spPr>
            <a:xfrm>
              <a:off x="531477" y="3353140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A75778E-A8D4-8A43-8461-06ED360F76F4}"/>
              </a:ext>
            </a:extLst>
          </p:cNvPr>
          <p:cNvSpPr txBox="1"/>
          <p:nvPr/>
        </p:nvSpPr>
        <p:spPr>
          <a:xfrm>
            <a:off x="166843" y="4195179"/>
            <a:ext cx="4536766" cy="15645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above scenarios FCC-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follow e-e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luminosity scenario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also includes option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concurrent operation with e-p,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Pb-Pb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beams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FAE4341-435A-184E-906C-39A35BC24978}"/>
              </a:ext>
            </a:extLst>
          </p:cNvPr>
          <p:cNvSpPr txBox="1"/>
          <p:nvPr/>
        </p:nvSpPr>
        <p:spPr>
          <a:xfrm>
            <a:off x="7749964" y="2390098"/>
            <a:ext cx="1156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5.9+5.1+7.3 BCHF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9690FFF-B0A7-6648-B989-ECE81A75BBBA}"/>
              </a:ext>
            </a:extLst>
          </p:cNvPr>
          <p:cNvSpPr txBox="1"/>
          <p:nvPr/>
        </p:nvSpPr>
        <p:spPr>
          <a:xfrm>
            <a:off x="7749964" y="2744485"/>
            <a:ext cx="13940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11.6+17 BCHF (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ee+hh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BCHF (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hh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7064F5B-F43C-6B42-B030-BD562E47183E}"/>
              </a:ext>
            </a:extLst>
          </p:cNvPr>
          <p:cNvSpPr txBox="1"/>
          <p:nvPr/>
        </p:nvSpPr>
        <p:spPr>
          <a:xfrm>
            <a:off x="7749964" y="1925706"/>
            <a:ext cx="6415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5B$ (</a:t>
            </a:r>
            <a:r>
              <a:rPr kumimoji="0" lang="fr-FR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1A3411D-84B2-654C-86C8-E069959F3028}"/>
              </a:ext>
            </a:extLst>
          </p:cNvPr>
          <p:cNvSpPr txBox="1"/>
          <p:nvPr/>
        </p:nvSpPr>
        <p:spPr>
          <a:xfrm>
            <a:off x="7749965" y="1458766"/>
            <a:ext cx="12747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4.8/5.3+8 B$ (2012)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F352DF-3066-C149-BDA7-B428748D05B7}"/>
              </a:ext>
            </a:extLst>
          </p:cNvPr>
          <p:cNvSpPr txBox="1"/>
          <p:nvPr/>
        </p:nvSpPr>
        <p:spPr>
          <a:xfrm>
            <a:off x="7749965" y="1108750"/>
            <a:ext cx="9877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estimates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A2FD075-7F95-7A4C-A531-E2BA5881A0B6}"/>
              </a:ext>
            </a:extLst>
          </p:cNvPr>
          <p:cNvGrpSpPr/>
          <p:nvPr/>
        </p:nvGrpSpPr>
        <p:grpSpPr>
          <a:xfrm>
            <a:off x="4977353" y="4119727"/>
            <a:ext cx="4029800" cy="1860988"/>
            <a:chOff x="6741785" y="5339696"/>
            <a:chExt cx="5373067" cy="248131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FB6C3B1-3241-D44A-83AF-E21A4BF04A0C}"/>
                </a:ext>
              </a:extLst>
            </p:cNvPr>
            <p:cNvGrpSpPr/>
            <p:nvPr/>
          </p:nvGrpSpPr>
          <p:grpSpPr>
            <a:xfrm>
              <a:off x="6741785" y="5339696"/>
              <a:ext cx="5373067" cy="2481317"/>
              <a:chOff x="5899077" y="5439214"/>
              <a:chExt cx="5440362" cy="2402296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6E2FF222-AEC4-3E4C-AC4C-E0CF8AAB2638}"/>
                  </a:ext>
                </a:extLst>
              </p:cNvPr>
              <p:cNvGrpSpPr/>
              <p:nvPr/>
            </p:nvGrpSpPr>
            <p:grpSpPr>
              <a:xfrm>
                <a:off x="5899077" y="5439214"/>
                <a:ext cx="5440362" cy="2402296"/>
                <a:chOff x="5867547" y="5418193"/>
                <a:chExt cx="5440362" cy="2402296"/>
              </a:xfrm>
            </p:grpSpPr>
            <p:pic>
              <p:nvPicPr>
                <p:cNvPr id="31" name="Picture 4">
                  <a:extLst>
                    <a:ext uri="{FF2B5EF4-FFF2-40B4-BE49-F238E27FC236}">
                      <a16:creationId xmlns:a16="http://schemas.microsoft.com/office/drawing/2014/main" id="{55D06596-1065-F54E-A7EC-8F21F674534E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055"/>
                <a:stretch/>
              </p:blipFill>
              <p:spPr bwMode="auto">
                <a:xfrm>
                  <a:off x="5867547" y="5661052"/>
                  <a:ext cx="5440362" cy="21594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5E0ED0C-E271-CF44-A80E-08E6F5587BDD}"/>
                    </a:ext>
                  </a:extLst>
                </p:cNvPr>
                <p:cNvSpPr/>
                <p:nvPr/>
              </p:nvSpPr>
              <p:spPr>
                <a:xfrm>
                  <a:off x="5921955" y="5418193"/>
                  <a:ext cx="5343914" cy="3002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4" name="Picture 4">
                <a:extLst>
                  <a:ext uri="{FF2B5EF4-FFF2-40B4-BE49-F238E27FC236}">
                    <a16:creationId xmlns:a16="http://schemas.microsoft.com/office/drawing/2014/main" id="{F52273D8-54E9-F645-BD3C-4523A59F0B06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4" b="88679"/>
              <a:stretch/>
            </p:blipFill>
            <p:spPr bwMode="auto">
              <a:xfrm>
                <a:off x="5899077" y="5519609"/>
                <a:ext cx="5440362" cy="267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Rectangle à coins arrondis 35">
              <a:extLst>
                <a:ext uri="{FF2B5EF4-FFF2-40B4-BE49-F238E27FC236}">
                  <a16:creationId xmlns:a16="http://schemas.microsoft.com/office/drawing/2014/main" id="{96552B36-9FF2-5D4A-A23A-FFE7C1562256}"/>
                </a:ext>
              </a:extLst>
            </p:cNvPr>
            <p:cNvSpPr/>
            <p:nvPr/>
          </p:nvSpPr>
          <p:spPr>
            <a:xfrm>
              <a:off x="9700947" y="5470395"/>
              <a:ext cx="949085" cy="2286011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" name="Connecteur en angle 10">
            <a:extLst>
              <a:ext uri="{FF2B5EF4-FFF2-40B4-BE49-F238E27FC236}">
                <a16:creationId xmlns:a16="http://schemas.microsoft.com/office/drawing/2014/main" id="{4667845B-6CD3-0E4D-B85B-713229413CF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95542" y="4125866"/>
            <a:ext cx="689878" cy="154667"/>
          </a:xfrm>
          <a:prstGeom prst="bentConnector3">
            <a:avLst>
              <a:gd name="adj1" fmla="val -60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C9E3ACE-8C3F-314E-8D08-138D2468DFA2}"/>
              </a:ext>
            </a:extLst>
          </p:cNvPr>
          <p:cNvSpPr/>
          <p:nvPr/>
        </p:nvSpPr>
        <p:spPr>
          <a:xfrm>
            <a:off x="109862" y="296709"/>
            <a:ext cx="8751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and luminosity scenarios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41457" y="154374"/>
            <a:ext cx="117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D. </a:t>
            </a:r>
            <a:r>
              <a:rPr lang="en-US" sz="1600" dirty="0" err="1" smtClean="0"/>
              <a:t>Contardo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804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C9E3ACE-8C3F-314E-8D08-138D2468DFA2}"/>
              </a:ext>
            </a:extLst>
          </p:cNvPr>
          <p:cNvSpPr/>
          <p:nvPr/>
        </p:nvSpPr>
        <p:spPr>
          <a:xfrm>
            <a:off x="205801" y="261383"/>
            <a:ext cx="8100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Project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timescales (few more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scenarios </a:t>
            </a:r>
            <a:r>
              <a:rPr lang="en-US" sz="2700" noProof="0" dirty="0" smtClean="0">
                <a:solidFill>
                  <a:prstClr val="black"/>
                </a:solidFill>
                <a:latin typeface="Calibri"/>
              </a:rPr>
              <a:t>&amp;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combinations)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DCA36C6-854D-5444-B897-B9D97AD1E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1" y="1638276"/>
            <a:ext cx="7494477" cy="427512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3C356D4-EED2-A54F-B118-420A21F24774}"/>
              </a:ext>
            </a:extLst>
          </p:cNvPr>
          <p:cNvSpPr/>
          <p:nvPr/>
        </p:nvSpPr>
        <p:spPr>
          <a:xfrm>
            <a:off x="5521236" y="1946194"/>
            <a:ext cx="3533470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 Plan of Scientific Council of Japan to be officially released May 2020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A383AC-3F57-9D4C-B745-149043996D4C}"/>
              </a:ext>
            </a:extLst>
          </p:cNvPr>
          <p:cNvSpPr/>
          <p:nvPr/>
        </p:nvSpPr>
        <p:spPr>
          <a:xfrm>
            <a:off x="5325669" y="4600101"/>
            <a:ext cx="37290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FCC-</a:t>
            </a:r>
            <a:r>
              <a:rPr kumimoji="0" lang="en-US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hh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at 100 </a:t>
            </a:r>
            <a:r>
              <a:rPr kumimoji="0" lang="en-US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TeV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or HE-LHC at 27 </a:t>
            </a:r>
            <a:r>
              <a:rPr kumimoji="0" lang="en-US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TeV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 Likely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not possible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before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≃ 2055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0DBE697-01A2-2D4C-B568-ED673E447425}"/>
              </a:ext>
            </a:extLst>
          </p:cNvPr>
          <p:cNvSpPr/>
          <p:nvPr/>
        </p:nvSpPr>
        <p:spPr>
          <a:xfrm>
            <a:off x="5521237" y="1000102"/>
            <a:ext cx="3533469" cy="34624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timelines for decisions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83B888-6EB1-4E45-A599-A055BBF043B9}"/>
              </a:ext>
            </a:extLst>
          </p:cNvPr>
          <p:cNvSpPr/>
          <p:nvPr/>
        </p:nvSpPr>
        <p:spPr>
          <a:xfrm>
            <a:off x="5521236" y="2490014"/>
            <a:ext cx="3533470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Chinese </a:t>
            </a:r>
            <a:r>
              <a:rPr kumimoji="0" lang="en-US" sz="13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Ministery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Science and Technology initial plan 2020, final plan (earliest) 2022 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35A9A8D-F798-FA4D-B933-32952C8394C1}"/>
              </a:ext>
            </a:extLst>
          </p:cNvPr>
          <p:cNvSpPr/>
          <p:nvPr/>
        </p:nvSpPr>
        <p:spPr>
          <a:xfrm>
            <a:off x="5521236" y="3025746"/>
            <a:ext cx="3533470" cy="3000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European Strategy update 2026</a:t>
            </a:r>
          </a:p>
        </p:txBody>
      </p:sp>
    </p:spTree>
    <p:extLst>
      <p:ext uri="{BB962C8B-B14F-4D97-AF65-F5344CB8AC3E}">
        <p14:creationId xmlns:p14="http://schemas.microsoft.com/office/powerpoint/2010/main" val="29255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06" y="176976"/>
            <a:ext cx="8553494" cy="471997"/>
          </a:xfrm>
        </p:spPr>
        <p:txBody>
          <a:bodyPr>
            <a:noAutofit/>
          </a:bodyPr>
          <a:lstStyle/>
          <a:p>
            <a:r>
              <a:rPr lang="en-US" dirty="0"/>
              <a:t>n</a:t>
            </a:r>
            <a:r>
              <a:rPr lang="en-US" dirty="0" smtClean="0"/>
              <a:t>ext frontier collider summary table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474838"/>
              </p:ext>
            </p:extLst>
          </p:nvPr>
        </p:nvGraphicFramePr>
        <p:xfrm>
          <a:off x="166702" y="648973"/>
          <a:ext cx="8646286" cy="52349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30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6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8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5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Project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Energy</a:t>
                      </a:r>
                    </a:p>
                    <a:p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TeV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. [a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Oper</a:t>
                      </a:r>
                      <a:r>
                        <a:rPr lang="en-US" sz="1600" dirty="0" smtClean="0"/>
                        <a:t>. Time [</a:t>
                      </a:r>
                      <a:r>
                        <a:rPr lang="en-US" sz="1600" dirty="0" err="1" smtClean="0"/>
                        <a:t>y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</a:t>
                      </a:r>
                    </a:p>
                    <a:p>
                      <a:r>
                        <a:rPr lang="en-US" sz="1600" dirty="0" smtClean="0"/>
                        <a:t>[MW]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Cost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9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ILC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129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upgr</a:t>
                      </a:r>
                      <a:r>
                        <a:rPr lang="en-US" sz="1600" baseline="0" dirty="0" smtClean="0"/>
                        <a:t>. 150-200)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4.8-5.3 GILCU + upgrade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163 (204)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7.98 GILCU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CLIC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5.9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2.5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(370)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+5.1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(590)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+7.3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CEPC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0.091+0.16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16+2.6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149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5 G$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FCC-</a:t>
                      </a:r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0.091+0.16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150+10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4+1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259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10.5</a:t>
                      </a:r>
                      <a:r>
                        <a:rPr lang="en-US" sz="1600" baseline="0" dirty="0" smtClean="0"/>
                        <a:t>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282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0.365 (+0.35)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 (+0.2)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(+1)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+1.1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LHeC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ep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/ 7000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(+100)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1.75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FCC-</a:t>
                      </a:r>
                      <a:r>
                        <a:rPr lang="en-US" sz="1600" dirty="0" err="1" smtClean="0"/>
                        <a:t>hh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580 (550)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17 GCHF (+7 GCHF)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HE-LHC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7.2 GCHF</a:t>
                      </a:r>
                      <a:endParaRPr lang="en-US" sz="16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56804" y="5902835"/>
            <a:ext cx="1656184" cy="33855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 Schulte</a:t>
            </a:r>
            <a:endParaRPr kumimoji="0" lang="fr-CH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27" y="5961232"/>
            <a:ext cx="6611786" cy="33855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GILCU=10</a:t>
            </a:r>
            <a:r>
              <a:rPr kumimoji="0" lang="fr-CH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r>
              <a:rPr kumimoji="0" lang="fr-C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ILC </a:t>
            </a:r>
            <a:r>
              <a:rPr kumimoji="0" lang="fr-C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Units</a:t>
            </a:r>
            <a:r>
              <a:rPr kumimoji="0" lang="fr-C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1G$ 2012; </a:t>
            </a:r>
            <a:r>
              <a:rPr kumimoji="0" lang="fr-C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GILCU = 5.6 US$ 2019 ~ 5 </a:t>
            </a:r>
            <a:r>
              <a:rPr lang="fr-CH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kumimoji="0" lang="fr-C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Euro 2019</a:t>
            </a:r>
            <a:endParaRPr kumimoji="0" lang="fr-C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702" y="6171244"/>
            <a:ext cx="8018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XFEL cost (17 GeV SC </a:t>
            </a:r>
            <a:r>
              <a:rPr lang="en-US" dirty="0" err="1" smtClean="0">
                <a:solidFill>
                  <a:srgbClr val="FF0000"/>
                </a:solidFill>
              </a:rPr>
              <a:t>linac</a:t>
            </a:r>
            <a:r>
              <a:rPr lang="en-US" dirty="0" smtClean="0">
                <a:solidFill>
                  <a:srgbClr val="FF0000"/>
                </a:solidFill>
              </a:rPr>
              <a:t>) = </a:t>
            </a:r>
            <a:r>
              <a:rPr lang="en-GB" dirty="0" smtClean="0">
                <a:solidFill>
                  <a:srgbClr val="FF0000"/>
                </a:solidFill>
              </a:rPr>
              <a:t>1.51 </a:t>
            </a:r>
            <a:r>
              <a:rPr lang="en-GB" dirty="0" err="1" smtClean="0">
                <a:solidFill>
                  <a:srgbClr val="FF0000"/>
                </a:solidFill>
              </a:rPr>
              <a:t>GEuro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(in </a:t>
            </a:r>
            <a:r>
              <a:rPr lang="en-GB" dirty="0" smtClean="0">
                <a:solidFill>
                  <a:srgbClr val="FF0000"/>
                </a:solidFill>
              </a:rPr>
              <a:t>2019 Euro) vs.  250 GeV ILC at 5 </a:t>
            </a:r>
            <a:r>
              <a:rPr lang="en-GB" dirty="0" err="1" smtClean="0">
                <a:solidFill>
                  <a:srgbClr val="FF0000"/>
                </a:solidFill>
              </a:rPr>
              <a:t>GEuro</a:t>
            </a:r>
            <a:r>
              <a:rPr lang="en-GB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15x the energy for 3x the price?  CEPC cost limited to 5 G$ …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413452" y="0"/>
            <a:ext cx="8260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kern="0" dirty="0">
                <a:solidFill>
                  <a:prstClr val="black"/>
                </a:solidFill>
              </a:rPr>
              <a:t>t</a:t>
            </a:r>
            <a:r>
              <a:rPr lang="en-GB" sz="3600" kern="0" dirty="0" smtClean="0">
                <a:solidFill>
                  <a:prstClr val="black"/>
                </a:solidFill>
              </a:rPr>
              <a:t>entative e</a:t>
            </a:r>
            <a:r>
              <a:rPr kumimoji="0" lang="en-GB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xtended</a:t>
            </a: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technical timelines for 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various collider </a:t>
            </a: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projects (V. </a:t>
            </a:r>
            <a:r>
              <a:rPr kumimoji="0" lang="en-GB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Shiltsev</a:t>
            </a: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F.Z.) 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29"/>
            <a:ext cx="9236241" cy="5182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4721" y="6382378"/>
            <a:ext cx="3447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omparable assumptions?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876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89" y="123290"/>
            <a:ext cx="4042853" cy="585580"/>
          </a:xfrm>
        </p:spPr>
        <p:txBody>
          <a:bodyPr>
            <a:normAutofit/>
          </a:bodyPr>
          <a:lstStyle/>
          <a:p>
            <a:r>
              <a:rPr lang="en-US" sz="3200" dirty="0"/>
              <a:t>m</a:t>
            </a:r>
            <a:r>
              <a:rPr lang="en-US" sz="3200" dirty="0" smtClean="0"/>
              <a:t>y opinion / thoughts</a:t>
            </a:r>
            <a:endParaRPr lang="en-GB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708870"/>
                <a:ext cx="9144000" cy="435133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b="1" dirty="0" smtClean="0">
                    <a:solidFill>
                      <a:srgbClr val="0000CC"/>
                    </a:solidFill>
                  </a:rPr>
                  <a:t>I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f 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an 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ultimate 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goal is to go to much higher energy with a hadron collider, FCC-</a:t>
                </a:r>
                <a:r>
                  <a:rPr lang="en-US" sz="2000" b="1" dirty="0" err="1" smtClean="0">
                    <a:solidFill>
                      <a:srgbClr val="0000CC"/>
                    </a:solidFill>
                  </a:rPr>
                  <a:t>ee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 (or CEPC) is the optimum springboard (similar to LEP / 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LHC)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b="1" dirty="0" smtClean="0">
                    <a:solidFill>
                      <a:srgbClr val="006600"/>
                    </a:solidFill>
                  </a:rPr>
                  <a:t>FCC-</a:t>
                </a:r>
                <a:r>
                  <a:rPr lang="en-US" sz="2000" b="1" dirty="0" err="1" smtClean="0">
                    <a:solidFill>
                      <a:srgbClr val="006600"/>
                    </a:solidFill>
                  </a:rPr>
                  <a:t>ee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is based on established technologies; promises optimum performance from 90 to 365 GeV</a:t>
                </a:r>
                <a:r>
                  <a:rPr lang="en-US" sz="2000" dirty="0" smtClean="0"/>
                  <a:t>; possible ERL upgrade path to higher energy to be studied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b="1" dirty="0" smtClean="0">
                    <a:solidFill>
                      <a:srgbClr val="006600"/>
                    </a:solidFill>
                  </a:rPr>
                  <a:t>Circular machines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also represent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a much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“greener”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technology</a:t>
                </a:r>
                <a:r>
                  <a:rPr lang="en-US" sz="2000" dirty="0" smtClean="0"/>
                  <a:t>; the same particles and beam energies are reused over many collisions 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b="1" dirty="0" smtClean="0">
                    <a:solidFill>
                      <a:srgbClr val="FF0000"/>
                    </a:solidFill>
                  </a:rPr>
                  <a:t>Linear colliders are more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difficult</a:t>
                </a:r>
                <a:r>
                  <a:rPr lang="en-US" sz="2000" dirty="0" smtClean="0"/>
                  <a:t>, </a:t>
                </a:r>
                <a:r>
                  <a:rPr lang="en-US" sz="2000" dirty="0" smtClean="0"/>
                  <a:t>entering unknown accelerator territory (many lessons learnt at the SLC, but surely many more to learn</a:t>
                </a:r>
                <a:r>
                  <a:rPr lang="en-US" sz="2000" dirty="0" smtClean="0"/>
                  <a:t>);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but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they promise the best performance from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dirty="0" err="1" smtClean="0">
                    <a:solidFill>
                      <a:srgbClr val="006600"/>
                    </a:solidFill>
                  </a:rPr>
                  <a:t>ttbar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 upwards up to 1 </a:t>
                </a:r>
                <a:r>
                  <a:rPr lang="en-US" sz="2000" b="1" dirty="0" err="1" smtClean="0">
                    <a:solidFill>
                      <a:srgbClr val="006600"/>
                    </a:solidFill>
                  </a:rPr>
                  <a:t>TeV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 or 3 </a:t>
                </a:r>
                <a:r>
                  <a:rPr lang="en-US" sz="2000" b="1" dirty="0" err="1" smtClean="0">
                    <a:solidFill>
                      <a:srgbClr val="006600"/>
                    </a:solidFill>
                  </a:rPr>
                  <a:t>TeV</a:t>
                </a:r>
                <a:r>
                  <a:rPr lang="en-US" sz="2000" dirty="0" smtClean="0"/>
                  <a:t>; they could </a:t>
                </a:r>
                <a:r>
                  <a:rPr lang="en-US" sz="2000" dirty="0" smtClean="0"/>
                  <a:t>be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exciting if there is physics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in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 this energy range</a:t>
                </a:r>
                <a:r>
                  <a:rPr lang="en-US" sz="2000" dirty="0" smtClean="0"/>
                  <a:t>; much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higher risk of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“failure”  (luminosity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performance [final focus, e+ source, IP tuning, damping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ring,…],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cost,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resources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, physics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,…)</a:t>
                </a:r>
                <a:r>
                  <a:rPr lang="en-US" sz="2000" dirty="0"/>
                  <a:t>;</a:t>
                </a:r>
                <a:r>
                  <a:rPr lang="en-US" sz="2000" dirty="0" smtClean="0"/>
                  <a:t> </a:t>
                </a:r>
                <a:r>
                  <a:rPr lang="en-US" sz="2000" b="1" dirty="0" smtClean="0">
                    <a:solidFill>
                      <a:srgbClr val="006600"/>
                    </a:solidFill>
                  </a:rPr>
                  <a:t>brilliant playground for accelerator physicists</a:t>
                </a:r>
                <a:r>
                  <a:rPr lang="en-US" sz="2000" dirty="0" smtClean="0"/>
                  <a:t>; they provide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little or no preparation for a hadron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collider 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smtClean="0"/>
                  <a:t>I </a:t>
                </a:r>
                <a:r>
                  <a:rPr lang="en-US" sz="2000" dirty="0" smtClean="0"/>
                  <a:t>have worked on HERA, SLC, FFTB, ATF-2, PEP-II, KEKB, LEP and LHC; 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all the circular machines ran </a:t>
                </a:r>
                <a:r>
                  <a:rPr lang="en-US" sz="2000" b="1" dirty="0" smtClean="0">
                    <a:solidFill>
                      <a:srgbClr val="0000CC"/>
                    </a:solidFill>
                  </a:rPr>
                  <a:t>beautifully</a:t>
                </a:r>
                <a:r>
                  <a:rPr lang="en-US" sz="2000" dirty="0"/>
                  <a:t>,</a:t>
                </a:r>
                <a:r>
                  <a:rPr lang="en-US" sz="2000" dirty="0" smtClean="0"/>
                  <a:t> while </a:t>
                </a:r>
                <a:r>
                  <a:rPr lang="en-US" sz="2000" dirty="0" smtClean="0"/>
                  <a:t>spot sizes at SLC, FFTB &amp; </a:t>
                </a:r>
                <a:r>
                  <a:rPr lang="en-US" sz="2000" dirty="0" smtClean="0"/>
                  <a:t>ATF2 never </a:t>
                </a:r>
                <a:r>
                  <a:rPr lang="en-US" sz="2000" dirty="0" smtClean="0"/>
                  <a:t>fully </a:t>
                </a:r>
                <a:r>
                  <a:rPr lang="en-US" sz="2000" dirty="0" smtClean="0"/>
                  <a:t>understood and design parameters not achieved</a:t>
                </a:r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b="1" dirty="0" smtClean="0">
                    <a:solidFill>
                      <a:srgbClr val="FF0000"/>
                    </a:solidFill>
                  </a:rPr>
                  <a:t>Plasma or muon colliders not an option for the next machine at CERN</a:t>
                </a:r>
                <a:r>
                  <a:rPr lang="en-US" sz="2000" dirty="0" smtClean="0"/>
                  <a:t>, but I think we should consider some muon beam R&amp;D (</a:t>
                </a:r>
                <a:r>
                  <a:rPr lang="en-US" sz="2000" dirty="0" err="1" smtClean="0"/>
                  <a:t>eg</a:t>
                </a:r>
                <a:r>
                  <a:rPr lang="en-US" sz="2000" dirty="0" smtClean="0"/>
                  <a:t>. </a:t>
                </a:r>
                <a:r>
                  <a:rPr lang="en-US" sz="2000" dirty="0" err="1" smtClean="0"/>
                  <a:t>nuStorm</a:t>
                </a:r>
                <a:r>
                  <a:rPr lang="en-US" sz="2000" dirty="0" smtClean="0"/>
                  <a:t> , cooling studies,….)</a:t>
                </a:r>
                <a:endParaRPr lang="en-US" sz="2000" dirty="0" smtClean="0"/>
              </a:p>
              <a:p>
                <a:pPr>
                  <a:lnSpc>
                    <a:spcPct val="100000"/>
                  </a:lnSpc>
                  <a:spcBef>
                    <a:spcPts val="800"/>
                  </a:spcBef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F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inally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, if China builds a large circular tunnel, what are we going to do in Europe?</a:t>
                </a:r>
                <a:endParaRPr lang="en-GB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08870"/>
                <a:ext cx="9144000" cy="4351338"/>
              </a:xfrm>
              <a:blipFill>
                <a:blip r:embed="rId2"/>
                <a:stretch>
                  <a:fillRect l="-600" t="-700" r="-1133" b="-422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6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675" y="2810376"/>
            <a:ext cx="7886700" cy="1325563"/>
          </a:xfrm>
        </p:spPr>
        <p:txBody>
          <a:bodyPr/>
          <a:lstStyle/>
          <a:p>
            <a:r>
              <a:rPr lang="en-US" i="1" dirty="0"/>
              <a:t>s</a:t>
            </a:r>
            <a:r>
              <a:rPr lang="en-US" i="1" dirty="0" smtClean="0"/>
              <a:t>pare slides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0681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0"/>
            <a:ext cx="8758805" cy="6188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722" y="6488668"/>
            <a:ext cx="112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Shiltsev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/>
              <a:t>ILC</a:t>
            </a:r>
            <a:endParaRPr lang="en-GB" sz="6600" dirty="0"/>
          </a:p>
        </p:txBody>
      </p:sp>
      <p:pic>
        <p:nvPicPr>
          <p:cNvPr id="4" name="図 18" descr="ILC-SchemeTDR-e1345563241776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109"/>
            <a:ext cx="9175299" cy="41665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67544" y="1037343"/>
                <a:ext cx="373159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otal length (main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linac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31 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km (500 GeV)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- 50 km (1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TeV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037343"/>
                <a:ext cx="3731599" cy="1384995"/>
              </a:xfrm>
              <a:prstGeom prst="rect">
                <a:avLst/>
              </a:prstGeom>
              <a:blipFill>
                <a:blip r:embed="rId3"/>
                <a:stretch>
                  <a:fillRect l="-3431" t="-3965" r="-2288" b="-11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コンテンツ プレースホルダ 9"/>
          <p:cNvGraphicFramePr>
            <a:graphicFrameLocks/>
          </p:cNvGraphicFramePr>
          <p:nvPr>
            <p:extLst/>
          </p:nvPr>
        </p:nvGraphicFramePr>
        <p:xfrm>
          <a:off x="5607100" y="4581118"/>
          <a:ext cx="3435300" cy="2280000"/>
        </p:xfrm>
        <a:graphic>
          <a:graphicData uri="http://schemas.openxmlformats.org/drawingml/2006/table">
            <a:tbl>
              <a:tblPr firstRow="1"/>
              <a:tblGrid>
                <a:gridCol w="163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250 </a:t>
                      </a:r>
                      <a:r>
                        <a:rPr kumimoji="1" lang="en-US" altLang="ja-JP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1.35 x10</a:t>
                      </a:r>
                      <a:r>
                        <a:rPr kumimoji="1" lang="en-US" altLang="ja-JP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6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CH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power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fr-CH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5 MW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</a:t>
                      </a:r>
                      <a:endParaRPr kumimoji="1" lang="ja-JP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 MV/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m </a:t>
                      </a:r>
                      <a:r>
                        <a:rPr kumimoji="1" lang="en-US" altLang="ja-JP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+/-20%</a:t>
                      </a:r>
                    </a:p>
                  </a:txBody>
                  <a:tcPr marL="76200" marR="76200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40171" y="1482476"/>
            <a:ext cx="22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ccelerating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cavities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O(65%) 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length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761" y="5534263"/>
            <a:ext cx="4541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GeV ILC: 16,000 9-cell cavities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31 km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9736" y="1154883"/>
            <a:ext cx="534588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t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hree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sets of RF cavities to cover all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options for FCC-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ee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&amp; booster: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high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intensity (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Z, FCC-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hh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):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400 MHz mono-cell 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cavities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(4/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cryom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.)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higher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energy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(W, H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, t):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400 MHz four-cell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cavities (4/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cryomodule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)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ttbar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machine complement: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800 MHz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five-cell cavities (4/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cryom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Calibri" pitchFamily="34" charset="0"/>
              </a:rPr>
              <a:t>.)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宋体"/>
                <a:cs typeface="Calibri" pitchFamily="34" charset="0"/>
              </a:rPr>
              <a:t> 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宋体"/>
                <a:cs typeface="Calibri" pitchFamily="34" charset="0"/>
              </a:rPr>
              <a:t>installation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宋体"/>
                <a:cs typeface="Calibri" pitchFamily="34" charset="0"/>
              </a:rPr>
              <a:t>sequence comparable to LEP ( ≈ 30 CM/shutdown)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7328" y="1541133"/>
          <a:ext cx="3591599" cy="160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105">
                  <a:extLst>
                    <a:ext uri="{9D8B030D-6E8A-4147-A177-3AD203B41FA5}">
                      <a16:colId xmlns:a16="http://schemas.microsoft.com/office/drawing/2014/main" val="2695382812"/>
                    </a:ext>
                  </a:extLst>
                </a:gridCol>
                <a:gridCol w="828977">
                  <a:extLst>
                    <a:ext uri="{9D8B030D-6E8A-4147-A177-3AD203B41FA5}">
                      <a16:colId xmlns:a16="http://schemas.microsoft.com/office/drawing/2014/main" val="211581498"/>
                    </a:ext>
                  </a:extLst>
                </a:gridCol>
                <a:gridCol w="1116565">
                  <a:extLst>
                    <a:ext uri="{9D8B030D-6E8A-4147-A177-3AD203B41FA5}">
                      <a16:colId xmlns:a16="http://schemas.microsoft.com/office/drawing/2014/main" val="571250755"/>
                    </a:ext>
                  </a:extLst>
                </a:gridCol>
                <a:gridCol w="1059952">
                  <a:extLst>
                    <a:ext uri="{9D8B030D-6E8A-4147-A177-3AD203B41FA5}">
                      <a16:colId xmlns:a16="http://schemas.microsoft.com/office/drawing/2014/main" val="1542903392"/>
                    </a:ext>
                  </a:extLst>
                </a:gridCol>
              </a:tblGrid>
              <a:tr h="3849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WP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V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rf</a:t>
                      </a:r>
                      <a:r>
                        <a:rPr lang="en-US" sz="1400" baseline="-25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[GV]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#bunches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I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beam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 [mA]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73298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Z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A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16640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1390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57827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147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26709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393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52332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ttbar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879777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641147" y="1877119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75158" y="1521339"/>
            <a:ext cx="562" cy="486995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0456" y="1139492"/>
            <a:ext cx="2537776" cy="338554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“Ampere-class” machine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6242" y="2791407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90806" y="3155716"/>
            <a:ext cx="2" cy="253666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8720" y="3184912"/>
            <a:ext cx="2328543" cy="338554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宋体"/>
                <a:cs typeface="+mn-cs"/>
              </a:rPr>
              <a:t>“high-gradient” machine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FCC-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ee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machine evolution and RF staging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358583"/>
            <a:ext cx="9144000" cy="26991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78" y="3699316"/>
            <a:ext cx="1210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O. Brunner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69714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</a:t>
            </a:r>
            <a:r>
              <a:rPr lang="en-GB" dirty="0" smtClean="0"/>
              <a:t>omparison of parameters FCC-</a:t>
            </a:r>
            <a:r>
              <a:rPr lang="en-GB" dirty="0" err="1" smtClean="0"/>
              <a:t>ee</a:t>
            </a:r>
            <a:r>
              <a:rPr lang="en-GB" dirty="0"/>
              <a:t> </a:t>
            </a:r>
            <a:r>
              <a:rPr lang="en-GB" dirty="0" smtClean="0"/>
              <a:t>&amp; ILC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92696"/>
          <a:ext cx="9144000" cy="6223000"/>
        </p:xfrm>
        <a:graphic>
          <a:graphicData uri="http://schemas.openxmlformats.org/drawingml/2006/table">
            <a:tbl>
              <a:tblPr firstRow="1" bandRow="1"/>
              <a:tblGrid>
                <a:gridCol w="161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6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LEP2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kumimoji="0" lang="en-GB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kumimoji="0" lang="en-GB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D6009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D6009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GB" dirty="0">
                        <a:solidFill>
                          <a:srgbClr val="D6009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Z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H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b="1" baseline="0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="1" baseline="0" dirty="0" err="1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TeV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E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aseline="0" dirty="0" smtClean="0"/>
                        <a:t>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45.6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182.5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125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&lt;I</a:t>
                      </a:r>
                      <a:r>
                        <a:rPr lang="en-US" baseline="0" dirty="0" smtClean="0"/>
                        <a:t> (mA)&gt;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1390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29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5.4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0.021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SR/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b,tot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i="0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</a:t>
                      </a:r>
                      <a:r>
                        <a:rPr lang="en-GB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[MW]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~280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~360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~129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~163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aseline="0" dirty="0" err="1" smtClean="0"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GB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wall→beam</a:t>
                      </a:r>
                      <a:r>
                        <a:rPr lang="en-GB" baseline="-25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en-GB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30-40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</a:t>
                      </a:r>
                      <a:endParaRPr lang="en-GB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GB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i="1" dirty="0" err="1" smtClean="0"/>
                        <a:t>N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baseline="-25000" dirty="0" smtClean="0"/>
                        <a:t>/ring (pulse)</a:t>
                      </a:r>
                      <a:endParaRPr lang="en-GB" baseline="-250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16’640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328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48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1312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kumimoji="0" lang="en-US" sz="18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(kHz)</a:t>
                      </a:r>
                      <a:endParaRPr kumimoji="0" lang="en-GB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dirty="0" smtClean="0"/>
                        <a:t>*</a:t>
                      </a:r>
                      <a:r>
                        <a:rPr lang="en-US" baseline="-25000" dirty="0" smtClean="0"/>
                        <a:t>x/y</a:t>
                      </a:r>
                      <a:r>
                        <a:rPr lang="en-US" dirty="0" smtClean="0"/>
                        <a:t> (m/mm)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1.5/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0.15 /.8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0.3 /1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1.0/1.6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.013/.41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.011/.48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.011/.48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smtClean="0"/>
                        <a:t>x</a:t>
                      </a:r>
                      <a:r>
                        <a:rPr lang="en-US" dirty="0" smtClean="0"/>
                        <a:t> (nm)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30-50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0.27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0.63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1.46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0.04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 (pm)</a:t>
                      </a:r>
                      <a:endParaRPr lang="en-GB" dirty="0" smtClean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~250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2.9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/>
                        <a:t>0.14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x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(ILC: 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-25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GB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0.13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0.12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0.126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(1.91)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(2.12)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GB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en-GB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/IP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0.012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8.5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1.55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800" b="0" i="1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800" b="0" i="0" baseline="-25000" dirty="0" smtClean="0">
                          <a:solidFill>
                            <a:schemeClr val="tx1"/>
                          </a:solidFill>
                        </a:rPr>
                        <a:t>0.01,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tot 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(10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0.048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460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 smtClean="0">
                          <a:solidFill>
                            <a:srgbClr val="0000CC"/>
                          </a:solidFill>
                        </a:rPr>
                        <a:t>17</a:t>
                      </a:r>
                      <a:endParaRPr lang="en-GB" sz="2000" b="1" i="0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0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4307" y="0"/>
          <a:ext cx="8762406" cy="4358640"/>
        </p:xfrm>
        <a:graphic>
          <a:graphicData uri="http://schemas.openxmlformats.org/drawingml/2006/table">
            <a:tbl>
              <a:tblPr firstRow="1" bandRow="1"/>
              <a:tblGrid>
                <a:gridCol w="4700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err="1" smtClean="0">
                          <a:solidFill>
                            <a:srgbClr val="008000"/>
                          </a:solidFill>
                        </a:rPr>
                        <a:t>LHeC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 10</a:t>
                      </a:r>
                      <a:r>
                        <a:rPr lang="en-US" sz="2000" baseline="30000" dirty="0" smtClean="0">
                          <a:solidFill>
                            <a:srgbClr val="008000"/>
                          </a:solidFill>
                        </a:rPr>
                        <a:t>34</a:t>
                      </a:r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cm</a:t>
                      </a:r>
                      <a:r>
                        <a:rPr lang="en-US" sz="2000" baseline="30000" dirty="0">
                          <a:solidFill>
                            <a:srgbClr val="008000"/>
                          </a:solidFill>
                        </a:rPr>
                        <a:t>-2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s</a:t>
                      </a:r>
                      <a:r>
                        <a:rPr lang="en-US" sz="2000" baseline="30000" dirty="0">
                          <a:solidFill>
                            <a:srgbClr val="008000"/>
                          </a:solidFill>
                        </a:rPr>
                        <a:t>-1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Luminosity reach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7000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60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008000"/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008000"/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20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[m]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0.05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20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2000" baseline="-25000" dirty="0" err="1" smtClean="0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2000" baseline="-25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40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Beam Current @ IP[mA]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1112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Bunch Spacing [ns]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Bunch Population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2.2*10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lang="en-US" sz="2000" b="1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35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/>
                        <a:t>0.64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DEB8F4-D187-9340-AE73-015ABDD229CD}"/>
              </a:ext>
            </a:extLst>
          </p:cNvPr>
          <p:cNvSpPr txBox="1"/>
          <p:nvPr/>
        </p:nvSpPr>
        <p:spPr>
          <a:xfrm>
            <a:off x="2255538" y="4450524"/>
            <a:ext cx="6379190" cy="2308324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600MW Beam power in electron Beam!!!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ERL is a must for efficient operation!!!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307" y="6435682"/>
            <a:ext cx="1176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Brüning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922" y="-4609"/>
            <a:ext cx="7132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linear-collider proposals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2120" y="1124744"/>
            <a:ext cx="3274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Maury Tigner, “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Possible Apparatus for Clashing-Beam Experiments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Nuovo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Cimento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37, 1228 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1965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508" y="5589240"/>
            <a:ext cx="8208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Ugo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Amaldi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possible scheme to obtain e-e- and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e+e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collisions at energies of hundreds of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”, Physics Letters B61, 313 (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1976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" y="4077072"/>
            <a:ext cx="8769284" cy="1866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2" y="908720"/>
            <a:ext cx="5467158" cy="2958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377032">
            <a:off x="73118" y="2754053"/>
            <a:ext cx="7857151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hese early proposal always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recovered the energy of the spent beam!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06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b="-254"/>
          <a:stretch/>
        </p:blipFill>
        <p:spPr>
          <a:xfrm>
            <a:off x="0" y="980728"/>
            <a:ext cx="9223384" cy="5877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024" y="1290409"/>
            <a:ext cx="80714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ircumference 27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operation from 1989 to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maximum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c.m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energy 209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aximum synchrotron radiation power 23 MW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LEP/LEP2: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highest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energy so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far  </a:t>
            </a:r>
          </a:p>
        </p:txBody>
      </p:sp>
      <p:sp>
        <p:nvSpPr>
          <p:cNvPr id="7" name="TextBox 6"/>
          <p:cNvSpPr txBox="1"/>
          <p:nvPr/>
        </p:nvSpPr>
        <p:spPr>
          <a:xfrm rot="21309108">
            <a:off x="824617" y="3407465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LEP energy close to FCC-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target +  record synchrotron radiation with ~MeV photons  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8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5707" y="7934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“An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storage ring in the range of a few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hundred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GeV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 the centre of mass can be built with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present technology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...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would seem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...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most useful project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on the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horizon.”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84" y="5225651"/>
            <a:ext cx="5616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Richter, </a:t>
            </a:r>
            <a:r>
              <a:rPr kumimoji="0" lang="en-GB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High Energy Electron-Positron Colliding Beams for the Study of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Weak Interactions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NIM 136 (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1976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47-60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480"/>
            <a:ext cx="5224342" cy="343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3845" y="1520924"/>
            <a:ext cx="315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(original LEP proposal, 1976)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56" y="2585783"/>
            <a:ext cx="1715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Burt Richter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46" y="2144355"/>
            <a:ext cx="3720100" cy="40233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7176" y="3584548"/>
            <a:ext cx="20723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~90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cost-optimized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circumference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3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1" y="898649"/>
            <a:ext cx="3670305" cy="234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6" y="864369"/>
            <a:ext cx="7837764" cy="5012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6279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SLC: the f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irst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so far only linear collider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464" y="602700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Burton Richter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“The Stanford Linear Collider”,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r>
              <a:rPr kumimoji="0" lang="en-US" altLang="en-US" sz="24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Int. Conf.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High-Energy Accelerators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CERN (1980)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1" y="3598386"/>
            <a:ext cx="7779564" cy="2454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43" y="847993"/>
            <a:ext cx="3986469" cy="2924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473" y="3607397"/>
            <a:ext cx="332890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pb</a:t>
            </a:r>
            <a:r>
              <a:rPr kumimoji="0" lang="en-GB" sz="2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1989 to 1998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96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7843" y="116632"/>
            <a:ext cx="8640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commissioning time &amp; performance of  the first linear collider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25" y="1432977"/>
            <a:ext cx="7062107" cy="428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3804" y="5719227"/>
            <a:ext cx="555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CERN-SL-2002- 009 (OP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SLAC–PUB–8042 [K.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Oide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2013]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1" y="4348642"/>
            <a:ext cx="83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3" y="1793017"/>
            <a:ext cx="1590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LEP1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IP)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403647" y="4386651"/>
            <a:ext cx="6264696" cy="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98238" y="3886976"/>
            <a:ext cx="1519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SLC design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176" y="5903893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½ design value reached after 11 years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45975" y="3717032"/>
            <a:ext cx="626469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25304" y="3017113"/>
            <a:ext cx="1683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LEP1 design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5738" y="1153758"/>
            <a:ext cx="3528393" cy="6160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ILC </a:t>
            </a:r>
            <a:r>
              <a:rPr lang="en-US" dirty="0" smtClean="0">
                <a:latin typeface="+mn-lt"/>
              </a:rPr>
              <a:t>RF gradient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achieved at XFEL in Hamburg</a:t>
            </a:r>
            <a:endParaRPr lang="en-US" dirty="0">
              <a:latin typeface="+mn-lt"/>
            </a:endParaRPr>
          </a:p>
        </p:txBody>
      </p:sp>
      <p:pic>
        <p:nvPicPr>
          <p:cNvPr id="13" name="Picture 12" descr="xfel RI histo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5" y="255293"/>
            <a:ext cx="4370097" cy="302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484571" y="163102"/>
            <a:ext cx="165942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N. Walker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706" y="3795618"/>
            <a:ext cx="5707949" cy="22457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992" y="3122592"/>
            <a:ext cx="44626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ulsed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operation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pulses of 1.6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(1312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bunches in 0.73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ue to 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eat losses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wall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W/m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pulsing losses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x100 worse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power in pulse: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MW / (5 x 0.73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1500 MW) = O (150 klystrons) for 250 GeV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54856" y="6352143"/>
            <a:ext cx="166385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Schulte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7"/>
            <a:ext cx="8496944" cy="5589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2695" y="620114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 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NZZ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5341818"/>
            <a:ext cx="72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1079" y="4403520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008" y="136058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roposed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linear &amp; circular colliders: CLIC</a:t>
            </a: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FCC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8326" y="967055"/>
            <a:ext cx="2694007" cy="646331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Geneva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basin</a:t>
            </a:r>
          </a:p>
        </p:txBody>
      </p:sp>
    </p:spTree>
    <p:extLst>
      <p:ext uri="{BB962C8B-B14F-4D97-AF65-F5344CB8AC3E}">
        <p14:creationId xmlns:p14="http://schemas.microsoft.com/office/powerpoint/2010/main" val="30062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C20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01516"/>
            <a:ext cx="7710131" cy="545082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/>
              <a:t>CLIC</a:t>
            </a:r>
            <a:endParaRPr lang="en-GB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878296"/>
                <a:ext cx="80742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otal length (main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linac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11 (500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 - 48 km (3 </a:t>
                </a:r>
                <a:r>
                  <a:rPr kumimoji="0" lang="en-GB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TeV</a:t>
                </a:r>
                <a:r>
                  <a:rPr kumimoji="0" lang="en-GB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878296"/>
                <a:ext cx="8074262" cy="523220"/>
              </a:xfrm>
              <a:prstGeom prst="rect">
                <a:avLst/>
              </a:prstGeom>
              <a:blipFill>
                <a:blip r:embed="rId3"/>
                <a:stretch>
                  <a:fillRect l="-1586" t="-10465" r="-1586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6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CLIC Accelerating Structure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39700" y="3643891"/>
            <a:ext cx="8091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GHz, 23 cm long,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 conducting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oaded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gradient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MV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Allows to reach higher energies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140,000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structures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3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strong losses in the walls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RF bursts per second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240 ns, 60 MW, 312 bunches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during pulse 8.5 x 10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MW (3000 x ILC)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3" descr="\\CERN\dfs\Workspaces\w\Wuensch\Talks\2011\LC school 2011\from others\DSC04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689848"/>
            <a:ext cx="7801136" cy="28289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34295" y="3405736"/>
            <a:ext cx="4198585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flow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 lost in cavity walls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 in filling the structure and into load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 into the beam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8420" y="5243790"/>
            <a:ext cx="3300566" cy="646331"/>
          </a:xfrm>
          <a:prstGeom prst="rect">
            <a:avLst/>
          </a:prstGeom>
          <a:solidFill>
            <a:srgbClr val="DBEEF4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RF power about 3 kW/m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1 kW/m into beam</a:t>
            </a:r>
          </a:p>
        </p:txBody>
      </p:sp>
    </p:spTree>
    <p:extLst>
      <p:ext uri="{BB962C8B-B14F-4D97-AF65-F5344CB8AC3E}">
        <p14:creationId xmlns:p14="http://schemas.microsoft.com/office/powerpoint/2010/main" val="33589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5453" y="0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CLIC complex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Schulte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D6AF9-1F0E-2547-B7C2-EBD1501318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093633"/>
            <a:ext cx="9080501" cy="490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345889" y="723900"/>
            <a:ext cx="1315269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22" tIns="45711" rIns="91422" bIns="45711">
            <a:prstTxWarp prst="textNoShape">
              <a:avLst/>
            </a:prstTxWarp>
            <a:spAutoFit/>
          </a:bodyPr>
          <a:lstStyle/>
          <a:p>
            <a:pPr marL="0" marR="0" lvl="0" indent="0" algn="l" defTabSz="913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 Beam Generation Complex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8454" y="5749079"/>
            <a:ext cx="1150923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422" tIns="45711" rIns="91422" bIns="45711">
            <a:prstTxWarp prst="textNoShape">
              <a:avLst/>
            </a:prstTxWarp>
            <a:spAutoFit/>
          </a:bodyPr>
          <a:lstStyle/>
          <a:p>
            <a:pPr marL="0" marR="0" lvl="0" indent="0" algn="l" defTabSz="913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Beam Generation Complex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535" y="723900"/>
            <a:ext cx="28396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Lepton energy frontier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92696" y="704334"/>
            <a:ext cx="200179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 at 3TeV shown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751179" y="5902696"/>
            <a:ext cx="3392821" cy="9711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=0.38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1.5 and 3TeV L=6x10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3TeV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power 30MW at 3TeV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0700" y="3860800"/>
            <a:ext cx="70798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</TotalTime>
  <Words>3375</Words>
  <Application>Microsoft Office PowerPoint</Application>
  <PresentationFormat>On-screen Show (4:3)</PresentationFormat>
  <Paragraphs>799</Paragraphs>
  <Slides>47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78" baseType="lpstr">
      <vt:lpstr>ＭＳ Ｐゴシック</vt:lpstr>
      <vt:lpstr>ＭＳ Ｐゴシック</vt:lpstr>
      <vt:lpstr>宋体</vt:lpstr>
      <vt:lpstr>Arial</vt:lpstr>
      <vt:lpstr>Arial Black</vt:lpstr>
      <vt:lpstr>Arial Unicode MS</vt:lpstr>
      <vt:lpstr>Calibri</vt:lpstr>
      <vt:lpstr>Calibri Light</vt:lpstr>
      <vt:lpstr>Cambria Math</vt:lpstr>
      <vt:lpstr>Chalkboard</vt:lpstr>
      <vt:lpstr>Courier New</vt:lpstr>
      <vt:lpstr>等线</vt:lpstr>
      <vt:lpstr>Lucida Grande</vt:lpstr>
      <vt:lpstr>News Gothic MT</vt:lpstr>
      <vt:lpstr>Osaka</vt:lpstr>
      <vt:lpstr>Symbol</vt:lpstr>
      <vt:lpstr>Tahoma</vt:lpstr>
      <vt:lpstr>Times New Roman</vt:lpstr>
      <vt:lpstr>Wingdings</vt:lpstr>
      <vt:lpstr>Office Theme</vt:lpstr>
      <vt:lpstr>5_Office Theme</vt:lpstr>
      <vt:lpstr>Office 主题</vt:lpstr>
      <vt:lpstr>1_Office Theme</vt:lpstr>
      <vt:lpstr>3_Office Theme</vt:lpstr>
      <vt:lpstr>1_Custom Design</vt:lpstr>
      <vt:lpstr>6_Office Theme</vt:lpstr>
      <vt:lpstr>7_Office Theme</vt:lpstr>
      <vt:lpstr>8_Office Theme</vt:lpstr>
      <vt:lpstr>4_Office Theme</vt:lpstr>
      <vt:lpstr>9_Office Theme</vt:lpstr>
      <vt:lpstr>3_Default Design</vt:lpstr>
      <vt:lpstr>future accelerators for particle physics - hadron and lepton colliders </vt:lpstr>
      <vt:lpstr>PowerPoint Presentation</vt:lpstr>
      <vt:lpstr>PowerPoint Presentation</vt:lpstr>
      <vt:lpstr>ILC</vt:lpstr>
      <vt:lpstr>ILC RF gradient achieved at XFEL in Hamburg</vt:lpstr>
      <vt:lpstr>PowerPoint Presentation</vt:lpstr>
      <vt:lpstr>CLIC</vt:lpstr>
      <vt:lpstr>CLIC Accelerating Structure</vt:lpstr>
      <vt:lpstr>CLIC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FCC-ee ERL upgrade – recent proposal from BNL Green FCC ee w. 10% of R-R power consumption and/or higher performance (luminosity &amp; energy)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frontier collider summary table</vt:lpstr>
      <vt:lpstr>PowerPoint Presentation</vt:lpstr>
      <vt:lpstr>my opinion / thoughts</vt:lpstr>
      <vt:lpstr>spare slides</vt:lpstr>
      <vt:lpstr>PowerPoint Presentation</vt:lpstr>
      <vt:lpstr>PowerPoint Presentation</vt:lpstr>
      <vt:lpstr>comparison of parameters FCC-ee &amp; ILC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accelerators for particle physics - hadron and lepton colliders</dc:title>
  <dc:creator>Frank Zimmermann</dc:creator>
  <cp:lastModifiedBy>Frank Zimmermann</cp:lastModifiedBy>
  <cp:revision>25</cp:revision>
  <dcterms:created xsi:type="dcterms:W3CDTF">2019-09-06T22:03:03Z</dcterms:created>
  <dcterms:modified xsi:type="dcterms:W3CDTF">2019-09-12T07:09:17Z</dcterms:modified>
</cp:coreProperties>
</file>