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8" r:id="rId1"/>
    <p:sldMasterId id="2147483991" r:id="rId2"/>
    <p:sldMasterId id="2147483998" r:id="rId3"/>
    <p:sldMasterId id="2147484016" r:id="rId4"/>
  </p:sldMasterIdLst>
  <p:notesMasterIdLst>
    <p:notesMasterId r:id="rId39"/>
  </p:notesMasterIdLst>
  <p:handoutMasterIdLst>
    <p:handoutMasterId r:id="rId40"/>
  </p:handoutMasterIdLst>
  <p:sldIdLst>
    <p:sldId id="1276" r:id="rId5"/>
    <p:sldId id="1277" r:id="rId6"/>
    <p:sldId id="1223" r:id="rId7"/>
    <p:sldId id="1242" r:id="rId8"/>
    <p:sldId id="1243" r:id="rId9"/>
    <p:sldId id="1267" r:id="rId10"/>
    <p:sldId id="1245" r:id="rId11"/>
    <p:sldId id="1237" r:id="rId12"/>
    <p:sldId id="1250" r:id="rId13"/>
    <p:sldId id="1251" r:id="rId14"/>
    <p:sldId id="1265" r:id="rId15"/>
    <p:sldId id="1224" r:id="rId16"/>
    <p:sldId id="1225" r:id="rId17"/>
    <p:sldId id="1226" r:id="rId18"/>
    <p:sldId id="1272" r:id="rId19"/>
    <p:sldId id="1269" r:id="rId20"/>
    <p:sldId id="1285" r:id="rId21"/>
    <p:sldId id="1233" r:id="rId22"/>
    <p:sldId id="1278" r:id="rId23"/>
    <p:sldId id="1279" r:id="rId24"/>
    <p:sldId id="1280" r:id="rId25"/>
    <p:sldId id="1281" r:id="rId26"/>
    <p:sldId id="1282" r:id="rId27"/>
    <p:sldId id="1283" r:id="rId28"/>
    <p:sldId id="1239" r:id="rId29"/>
    <p:sldId id="1284" r:id="rId30"/>
    <p:sldId id="1286" r:id="rId31"/>
    <p:sldId id="1229" r:id="rId32"/>
    <p:sldId id="1287" r:id="rId33"/>
    <p:sldId id="1271" r:id="rId34"/>
    <p:sldId id="1270" r:id="rId35"/>
    <p:sldId id="1230" r:id="rId36"/>
    <p:sldId id="1232" r:id="rId37"/>
    <p:sldId id="1240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nema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77B"/>
    <a:srgbClr val="000000"/>
    <a:srgbClr val="003399"/>
    <a:srgbClr val="0000FF"/>
    <a:srgbClr val="66FF66"/>
    <a:srgbClr val="FF6600"/>
    <a:srgbClr val="00CC00"/>
    <a:srgbClr val="006600"/>
    <a:srgbClr val="006666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35" autoAdjust="0"/>
    <p:restoredTop sz="93515" autoAdjust="0"/>
  </p:normalViewPr>
  <p:slideViewPr>
    <p:cSldViewPr>
      <p:cViewPr varScale="1">
        <p:scale>
          <a:sx n="65" d="100"/>
          <a:sy n="65" d="100"/>
        </p:scale>
        <p:origin x="729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125" d="100"/>
        <a:sy n="125" d="100"/>
      </p:scale>
      <p:origin x="0" y="-660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929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CB310BA0-050A-4997-B1AC-FD3BCC455418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2299761C-D337-4915-A6DD-157470CC0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474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F8632A1A-D26E-42D0-A2DF-B39D9B2C3CCA}" type="datetimeFigureOut">
              <a:rPr lang="en-GB" smtClean="0"/>
              <a:pPr/>
              <a:t>11/09/2020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05604DCD-C511-4B12-9DBB-AC80DD19A4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12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334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444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09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530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701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137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45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240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680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754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6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97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881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23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New slide from Davide.</a:t>
            </a:r>
          </a:p>
          <a:p>
            <a:r>
              <a:rPr lang="de-AT" dirty="0"/>
              <a:t>Showing that conductor</a:t>
            </a:r>
            <a:r>
              <a:rPr lang="de-AT" baseline="0" dirty="0"/>
              <a:t> development is launched at international level, Russia, Japan, (Korea and Europe in preparation)</a:t>
            </a:r>
            <a:endParaRPr lang="de-AT" dirty="0"/>
          </a:p>
          <a:p>
            <a:r>
              <a:rPr lang="de-AT" dirty="0"/>
              <a:t>Underline importance of that development as main</a:t>
            </a:r>
            <a:r>
              <a:rPr lang="de-AT" baseline="0" dirty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199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42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FCC study and program</a:t>
            </a:r>
            <a:r>
              <a:rPr lang="en-GB" baseline="0" dirty="0" smtClean="0"/>
              <a:t> comprises of two accelerators: the Lepton Collider FCC-</a:t>
            </a:r>
            <a:r>
              <a:rPr lang="en-GB" baseline="0" dirty="0" err="1" smtClean="0"/>
              <a:t>ee</a:t>
            </a:r>
            <a:r>
              <a:rPr lang="en-GB" baseline="0" dirty="0" smtClean="0"/>
              <a:t> and the Hadron Collider FCC-</a:t>
            </a:r>
            <a:r>
              <a:rPr lang="en-GB" baseline="0" dirty="0" err="1" smtClean="0"/>
              <a:t>hh</a:t>
            </a:r>
            <a:r>
              <a:rPr lang="en-GB" baseline="0" dirty="0" smtClean="0"/>
              <a:t>. </a:t>
            </a:r>
          </a:p>
          <a:p>
            <a:r>
              <a:rPr lang="en-GB" baseline="0" dirty="0" smtClean="0"/>
              <a:t>The aim of this setup is devise a comprehensive, cost-effective program to maximizing the physics opportunities. </a:t>
            </a:r>
          </a:p>
          <a:p>
            <a:endParaRPr lang="en-GB" baseline="0" dirty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331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171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16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963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2175B-8F2A-4632-B91F-E8C1C53FD7C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124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073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E466B-9CA7-4AE2-89F7-34F8F8684D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598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50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05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127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1301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2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737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635" y="2420889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8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0845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23/11/2018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Etude FCC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23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13C2E-7FA5-4B7C-A308-45FA82448DF2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Document reference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5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500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410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204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635" y="2420889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50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1445-F432-40F5-84A5-7898D692B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96DBB-C93E-4923-8C21-15060BC76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BB2C6-8AC0-42F5-80D9-F0425886F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8E67-7BEA-4C54-BAF0-C7A8ED5A0ED6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77C07-A99C-46FF-93D5-C87FA102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5BFAD-DB37-44BB-A94A-A2C804175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B49A-BFF7-4578-896B-932868A934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905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8603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68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324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635" y="2420889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80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051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59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712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20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85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653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0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D3CB2-CB46-4D73-9AF3-8191DEA4D6E1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4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813" y="6158311"/>
            <a:ext cx="9833867" cy="72707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1227765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1173856" y="1598526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27915" y="6338551"/>
            <a:ext cx="51845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1" y="6158311"/>
            <a:ext cx="9833867" cy="727073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95400" y="6244114"/>
            <a:ext cx="6197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Future Circular</a:t>
            </a:r>
            <a:r>
              <a:rPr lang="en-GB" sz="1000" b="1" baseline="0" dirty="0">
                <a:solidFill>
                  <a:schemeClr val="bg1"/>
                </a:solidFill>
              </a:rPr>
              <a:t> Collider Study</a:t>
            </a:r>
            <a:r>
              <a:rPr lang="en-GB" sz="1000" b="1" dirty="0">
                <a:solidFill>
                  <a:schemeClr val="bg1"/>
                </a:solidFill>
              </a:rPr>
              <a:t/>
            </a:r>
            <a:br>
              <a:rPr lang="en-GB" sz="1000" b="1" dirty="0">
                <a:solidFill>
                  <a:schemeClr val="bg1"/>
                </a:solidFill>
              </a:rPr>
            </a:br>
            <a:r>
              <a:rPr lang="en-US" sz="1000" b="0" dirty="0">
                <a:solidFill>
                  <a:schemeClr val="bg1"/>
                </a:solidFill>
              </a:rPr>
              <a:t>Michael Benedikt</a:t>
            </a:r>
          </a:p>
          <a:p>
            <a:r>
              <a:rPr lang="en-GB" sz="1000" b="0" baseline="0" dirty="0" smtClean="0">
                <a:solidFill>
                  <a:schemeClr val="bg1"/>
                </a:solidFill>
              </a:rPr>
              <a:t>FCC-UK meeting, 11 September 2020</a:t>
            </a:r>
            <a:endParaRPr lang="en-GB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1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4003" r:id="rId7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4" descr="bande-01.eps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813" y="6158311"/>
            <a:ext cx="9833867" cy="72707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1227765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1173856" y="1598526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56823"/>
            <a:ext cx="105611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27915" y="6338551"/>
            <a:ext cx="51845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1" y="6158311"/>
            <a:ext cx="9833867" cy="727073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/>
              <a:pPr/>
              <a:t>‹#›</a:t>
            </a:fld>
            <a:endParaRPr lang="en-GB" sz="1200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95400" y="6244114"/>
            <a:ext cx="6197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Future Circular</a:t>
            </a:r>
            <a:r>
              <a:rPr lang="en-GB" sz="1000" b="1" baseline="0" dirty="0">
                <a:solidFill>
                  <a:schemeClr val="bg1"/>
                </a:solidFill>
              </a:rPr>
              <a:t> Collider Study</a:t>
            </a:r>
            <a:r>
              <a:rPr lang="en-GB" sz="1000" b="1" dirty="0">
                <a:solidFill>
                  <a:schemeClr val="bg1"/>
                </a:solidFill>
              </a:rPr>
              <a:t/>
            </a:r>
            <a:br>
              <a:rPr lang="en-GB" sz="1000" b="1" dirty="0">
                <a:solidFill>
                  <a:schemeClr val="bg1"/>
                </a:solidFill>
              </a:rPr>
            </a:br>
            <a:r>
              <a:rPr lang="en-US" sz="1000" b="0" dirty="0">
                <a:solidFill>
                  <a:schemeClr val="bg1"/>
                </a:solidFill>
              </a:rPr>
              <a:t>Michael Benedikt</a:t>
            </a:r>
          </a:p>
          <a:p>
            <a:r>
              <a:rPr lang="en-GB" sz="1000" b="0" baseline="0" dirty="0" smtClean="0">
                <a:solidFill>
                  <a:schemeClr val="bg1"/>
                </a:solidFill>
              </a:rPr>
              <a:t>FCC-UK meeting, 11 September 2020</a:t>
            </a:r>
            <a:endParaRPr lang="en-GB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21" r:id="rId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4" descr="bande-01.eps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813" y="6158311"/>
            <a:ext cx="9833867" cy="72707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1227765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1173856" y="1598526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56823"/>
            <a:ext cx="105611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27915" y="6338551"/>
            <a:ext cx="51845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1" y="6158311"/>
            <a:ext cx="9833867" cy="727073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/>
              <a:pPr/>
              <a:t>‹#›</a:t>
            </a:fld>
            <a:endParaRPr lang="en-GB" sz="12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95400" y="6244114"/>
            <a:ext cx="6197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Future Circular</a:t>
            </a:r>
            <a:r>
              <a:rPr lang="en-GB" sz="1000" b="1" baseline="0" dirty="0">
                <a:solidFill>
                  <a:schemeClr val="bg1"/>
                </a:solidFill>
              </a:rPr>
              <a:t> Collider Study</a:t>
            </a:r>
            <a:r>
              <a:rPr lang="en-GB" sz="1000" b="1" dirty="0">
                <a:solidFill>
                  <a:schemeClr val="bg1"/>
                </a:solidFill>
              </a:rPr>
              <a:t/>
            </a:r>
            <a:br>
              <a:rPr lang="en-GB" sz="1000" b="1" dirty="0">
                <a:solidFill>
                  <a:schemeClr val="bg1"/>
                </a:solidFill>
              </a:rPr>
            </a:br>
            <a:r>
              <a:rPr lang="en-US" sz="1000" b="0" dirty="0">
                <a:solidFill>
                  <a:schemeClr val="bg1"/>
                </a:solidFill>
              </a:rPr>
              <a:t>Michael Benedikt</a:t>
            </a:r>
          </a:p>
          <a:p>
            <a:r>
              <a:rPr lang="en-GB" sz="1000" b="0" baseline="0" dirty="0" smtClean="0">
                <a:solidFill>
                  <a:schemeClr val="bg1"/>
                </a:solidFill>
              </a:rPr>
              <a:t>FCC-UK meeting, 11 September 2020</a:t>
            </a:r>
            <a:endParaRPr lang="en-GB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9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hyperlink" Target="http://cern.ch/fcc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7.jpeg"/><Relationship Id="rId7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emf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hyperlink" Target="https://link.springer.com/article/10.1140/epjst/e2019-900045-4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s://link.springer.com/article/10.1140/epjc/s10052-019-6904-3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fcc-cdr.web.cern.ch/" TargetMode="External"/><Relationship Id="rId11" Type="http://schemas.openxmlformats.org/officeDocument/2006/relationships/image" Target="../media/image55.png"/><Relationship Id="rId5" Type="http://schemas.openxmlformats.org/officeDocument/2006/relationships/hyperlink" Target="https://link.springer.com/article/10.1140/epjst/e2019-900088-6" TargetMode="External"/><Relationship Id="rId10" Type="http://schemas.openxmlformats.org/officeDocument/2006/relationships/image" Target="../media/image54.png"/><Relationship Id="rId4" Type="http://schemas.openxmlformats.org/officeDocument/2006/relationships/hyperlink" Target="https://link.springer.com/article/10.1140/epjst/e2019-900087-0" TargetMode="External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indico.in2p3.fr/event/20792/" TargetMode="External"/><Relationship Id="rId4" Type="http://schemas.openxmlformats.org/officeDocument/2006/relationships/hyperlink" Target="https://indico.in2p3.fr/event/19693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tiff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13" Type="http://schemas.openxmlformats.org/officeDocument/2006/relationships/image" Target="../media/image69.tiff"/><Relationship Id="rId18" Type="http://schemas.openxmlformats.org/officeDocument/2006/relationships/image" Target="../media/image74.tiff"/><Relationship Id="rId3" Type="http://schemas.openxmlformats.org/officeDocument/2006/relationships/image" Target="../media/image11.png"/><Relationship Id="rId21" Type="http://schemas.openxmlformats.org/officeDocument/2006/relationships/image" Target="../media/image77.tiff"/><Relationship Id="rId7" Type="http://schemas.openxmlformats.org/officeDocument/2006/relationships/image" Target="../media/image63.tiff"/><Relationship Id="rId12" Type="http://schemas.openxmlformats.org/officeDocument/2006/relationships/image" Target="../media/image68.tiff"/><Relationship Id="rId17" Type="http://schemas.openxmlformats.org/officeDocument/2006/relationships/image" Target="../media/image73.tif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2.tiff"/><Relationship Id="rId20" Type="http://schemas.openxmlformats.org/officeDocument/2006/relationships/image" Target="../media/image76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tiff"/><Relationship Id="rId11" Type="http://schemas.openxmlformats.org/officeDocument/2006/relationships/image" Target="../media/image67.tiff"/><Relationship Id="rId5" Type="http://schemas.openxmlformats.org/officeDocument/2006/relationships/image" Target="../media/image61.tiff"/><Relationship Id="rId15" Type="http://schemas.openxmlformats.org/officeDocument/2006/relationships/image" Target="../media/image71.tiff"/><Relationship Id="rId10" Type="http://schemas.openxmlformats.org/officeDocument/2006/relationships/image" Target="../media/image66.tiff"/><Relationship Id="rId19" Type="http://schemas.openxmlformats.org/officeDocument/2006/relationships/image" Target="../media/image75.tiff"/><Relationship Id="rId4" Type="http://schemas.openxmlformats.org/officeDocument/2006/relationships/image" Target="../media/image60.tiff"/><Relationship Id="rId9" Type="http://schemas.openxmlformats.org/officeDocument/2006/relationships/image" Target="../media/image65.tiff"/><Relationship Id="rId14" Type="http://schemas.openxmlformats.org/officeDocument/2006/relationships/image" Target="../media/image70.tiff"/><Relationship Id="rId22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1.jpeg"/><Relationship Id="rId5" Type="http://schemas.openxmlformats.org/officeDocument/2006/relationships/image" Target="../media/image1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rossmark.crossref.org/dialog/?doi=10.1038/s41567-020-0856-2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 9"/>
          <p:cNvSpPr/>
          <p:nvPr/>
        </p:nvSpPr>
        <p:spPr>
          <a:xfrm>
            <a:off x="583469" y="4094589"/>
            <a:ext cx="6030464" cy="1358292"/>
          </a:xfrm>
          <a:prstGeom prst="arc">
            <a:avLst>
              <a:gd name="adj1" fmla="val 11568746"/>
              <a:gd name="adj2" fmla="val 488561"/>
            </a:avLst>
          </a:prstGeom>
          <a:noFill/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60825" y="6577816"/>
            <a:ext cx="165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J. Wenninger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906378" y="0"/>
            <a:ext cx="16992592" cy="6858000"/>
            <a:chOff x="786608" y="-54911"/>
            <a:chExt cx="12644785" cy="69174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4218" y="-54911"/>
              <a:ext cx="9171384" cy="6917447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7" name="Oval 6"/>
            <p:cNvSpPr/>
            <p:nvPr/>
          </p:nvSpPr>
          <p:spPr>
            <a:xfrm>
              <a:off x="3187800" y="4113292"/>
              <a:ext cx="2884972" cy="617406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072772" y="4196756"/>
              <a:ext cx="381668" cy="107375"/>
            </a:xfrm>
            <a:prstGeom prst="ellipse">
              <a:avLst/>
            </a:prstGeom>
            <a:noFill/>
            <a:ln w="28575" cap="flat" cmpd="sng" algn="ctr">
              <a:solidFill>
                <a:srgbClr val="33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Arc 22"/>
            <p:cNvSpPr/>
            <p:nvPr/>
          </p:nvSpPr>
          <p:spPr>
            <a:xfrm>
              <a:off x="3352800" y="3011602"/>
              <a:ext cx="10078593" cy="1638687"/>
            </a:xfrm>
            <a:prstGeom prst="arc">
              <a:avLst>
                <a:gd name="adj1" fmla="val 776254"/>
                <a:gd name="adj2" fmla="val 11036784"/>
              </a:avLst>
            </a:prstGeom>
            <a:ln w="28575" cap="rnd" cmpd="sng">
              <a:solidFill>
                <a:srgbClr val="FFFF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Arc 24"/>
            <p:cNvSpPr/>
            <p:nvPr/>
          </p:nvSpPr>
          <p:spPr>
            <a:xfrm rot="10800000">
              <a:off x="786608" y="4073016"/>
              <a:ext cx="5667832" cy="1362322"/>
            </a:xfrm>
            <a:prstGeom prst="arc">
              <a:avLst>
                <a:gd name="adj1" fmla="val 413169"/>
                <a:gd name="adj2" fmla="val 11745777"/>
              </a:avLst>
            </a:prstGeom>
            <a:ln w="28575" cap="rnd" cmpd="sng">
              <a:solidFill>
                <a:schemeClr val="accent2"/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" y="5495021"/>
            <a:ext cx="1551182" cy="6487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Rectangle 29"/>
          <p:cNvSpPr/>
          <p:nvPr/>
        </p:nvSpPr>
        <p:spPr>
          <a:xfrm>
            <a:off x="6144493" y="5780141"/>
            <a:ext cx="204389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  <a:hlinkClick r:id="rId5"/>
              </a:rPr>
              <a:t>http://cern.ch/fcc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00082" y="4747472"/>
            <a:ext cx="8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98324" y="4090748"/>
            <a:ext cx="65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33743" y="4741846"/>
            <a:ext cx="88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2603" y="3741747"/>
            <a:ext cx="92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27" y="5476004"/>
            <a:ext cx="1020573" cy="7171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9831517" y="6577816"/>
            <a:ext cx="165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J. Wenninger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2603" y="626116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supported by the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Commission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 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 2020 projects </a:t>
            </a:r>
            <a:r>
              <a:rPr kumimoji="0" lang="en-GB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EuroCirCol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grant agreement 654305; </a:t>
            </a:r>
            <a:r>
              <a:rPr kumimoji="0" lang="en-GB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EASITrain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 agreement no. 764879; 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ARIES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grant agreement 730871; and 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E-JADE,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contract no. 645479</a:t>
            </a:r>
          </a:p>
        </p:txBody>
      </p:sp>
      <p:pic>
        <p:nvPicPr>
          <p:cNvPr id="4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579" y="6198612"/>
            <a:ext cx="2814032" cy="4392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18" y="5472399"/>
            <a:ext cx="1302192" cy="62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70" y="5480727"/>
            <a:ext cx="920203" cy="598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7" t="16876" r="24262" b="24372"/>
          <a:stretch/>
        </p:blipFill>
        <p:spPr>
          <a:xfrm>
            <a:off x="5529194" y="5490674"/>
            <a:ext cx="486132" cy="73293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4706" y="352967"/>
            <a:ext cx="11925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err="1">
                <a:solidFill>
                  <a:srgbClr val="FFFF00"/>
                </a:solidFill>
              </a:rPr>
              <a:t>Status</a:t>
            </a:r>
            <a:r>
              <a:rPr lang="fr-FR" sz="6000" b="1" dirty="0">
                <a:solidFill>
                  <a:srgbClr val="FFFF00"/>
                </a:solidFill>
              </a:rPr>
              <a:t> and Plans of the </a:t>
            </a:r>
            <a:r>
              <a:rPr lang="fr-FR" sz="6000" b="1" dirty="0" smtClean="0">
                <a:solidFill>
                  <a:srgbClr val="FFFF00"/>
                </a:solidFill>
              </a:rPr>
              <a:t>FCC</a:t>
            </a:r>
            <a:endParaRPr lang="de-DE" sz="60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50542" y="1412776"/>
            <a:ext cx="9510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M</a:t>
            </a:r>
            <a:r>
              <a:rPr lang="en-GB" sz="3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ichael</a:t>
            </a:r>
            <a:r>
              <a:rPr lang="en-GB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Benedikt, CERN</a:t>
            </a:r>
          </a:p>
          <a:p>
            <a:pPr algn="ctr"/>
            <a:endParaRPr lang="en-GB" sz="3600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06133" y="2708920"/>
            <a:ext cx="795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 behalf of the FCC collaboration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81B5742-71F9-4313-A343-B42421E146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7149" y="4998456"/>
            <a:ext cx="920203" cy="980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3563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9"/>
          <a:stretch/>
        </p:blipFill>
        <p:spPr>
          <a:xfrm>
            <a:off x="479376" y="5055950"/>
            <a:ext cx="2656909" cy="178066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6312024" y="1149152"/>
            <a:ext cx="5832648" cy="436808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b="1" dirty="0">
                <a:solidFill>
                  <a:srgbClr val="FF0000"/>
                </a:solidFill>
              </a:rPr>
              <a:t>order of magnitude performance increase </a:t>
            </a:r>
            <a:r>
              <a:rPr lang="en-US" sz="2200" dirty="0"/>
              <a:t>in both </a:t>
            </a:r>
            <a:r>
              <a:rPr lang="en-US" sz="2200" b="1" dirty="0">
                <a:solidFill>
                  <a:srgbClr val="FF0000"/>
                </a:solidFill>
              </a:rPr>
              <a:t>energy &amp; luminosity 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b="1" dirty="0">
                <a:solidFill>
                  <a:srgbClr val="FF0000"/>
                </a:solidFill>
              </a:rPr>
              <a:t>100 </a:t>
            </a:r>
            <a:r>
              <a:rPr lang="en-US" sz="2200" b="1" dirty="0" err="1">
                <a:solidFill>
                  <a:srgbClr val="FF0000"/>
                </a:solidFill>
              </a:rPr>
              <a:t>TeV</a:t>
            </a:r>
            <a:r>
              <a:rPr lang="en-US" sz="2200" b="1" dirty="0">
                <a:solidFill>
                  <a:srgbClr val="FF0000"/>
                </a:solidFill>
              </a:rPr>
              <a:t> cm collision energy                          </a:t>
            </a:r>
            <a:r>
              <a:rPr lang="en-US" sz="2200" dirty="0"/>
              <a:t>(vs 14 </a:t>
            </a:r>
            <a:r>
              <a:rPr lang="en-US" sz="2200" dirty="0" err="1"/>
              <a:t>TeV</a:t>
            </a:r>
            <a:r>
              <a:rPr lang="en-US" sz="2200" dirty="0"/>
              <a:t> for LHC)</a:t>
            </a:r>
            <a:r>
              <a:rPr lang="en-US" sz="2200" dirty="0">
                <a:sym typeface="Wingdings" panose="05000000000000000000" pitchFamily="2" charset="2"/>
              </a:rPr>
              <a:t> </a:t>
            </a:r>
            <a:endParaRPr lang="en-US" sz="2200" dirty="0"/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b="1" dirty="0">
                <a:solidFill>
                  <a:srgbClr val="FF0000"/>
                </a:solidFill>
              </a:rPr>
              <a:t>20 ab</a:t>
            </a:r>
            <a:r>
              <a:rPr lang="en-US" sz="2200" b="1" baseline="30000" dirty="0">
                <a:solidFill>
                  <a:srgbClr val="FF0000"/>
                </a:solidFill>
              </a:rPr>
              <a:t>-1</a:t>
            </a:r>
            <a:r>
              <a:rPr lang="en-US" sz="2200" b="1" dirty="0">
                <a:solidFill>
                  <a:srgbClr val="FF0000"/>
                </a:solidFill>
              </a:rPr>
              <a:t> per experiment collected over 25 years </a:t>
            </a:r>
            <a:r>
              <a:rPr lang="en-US" sz="2200" dirty="0"/>
              <a:t>of operation (vs 3 ab</a:t>
            </a:r>
            <a:r>
              <a:rPr lang="en-US" sz="2200" baseline="30000" dirty="0"/>
              <a:t>-1</a:t>
            </a:r>
            <a:r>
              <a:rPr lang="en-US" sz="2200" dirty="0"/>
              <a:t> for LHC)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dirty="0"/>
              <a:t>similar performance increase as from </a:t>
            </a:r>
            <a:r>
              <a:rPr lang="en-US" sz="2200" dirty="0" err="1"/>
              <a:t>Tevatron</a:t>
            </a:r>
            <a:r>
              <a:rPr lang="en-US" sz="2200" dirty="0"/>
              <a:t> to LHC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sz="2200" b="1" dirty="0">
                <a:solidFill>
                  <a:srgbClr val="FF0000"/>
                </a:solidFill>
              </a:rPr>
              <a:t>key technology: high-field magnets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12805" y="4881934"/>
            <a:ext cx="1843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FNAL demonstrator </a:t>
            </a:r>
          </a:p>
          <a:p>
            <a:pPr algn="ctr" defTabSz="457200">
              <a:defRPr/>
            </a:pPr>
            <a:r>
              <a:rPr lang="en-US" b="1" dirty="0" smtClean="0">
                <a:solidFill>
                  <a:srgbClr val="0C377B"/>
                </a:solidFill>
                <a:latin typeface="Arial"/>
              </a:rPr>
              <a:t>14.5 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T Nb</a:t>
            </a:r>
            <a:r>
              <a:rPr lang="en-US" b="1" baseline="-25000" dirty="0">
                <a:solidFill>
                  <a:srgbClr val="0C377B"/>
                </a:solidFill>
                <a:latin typeface="Arial"/>
              </a:rPr>
              <a:t>3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Sn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6" y="1124744"/>
            <a:ext cx="5934147" cy="31464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328" y="4149080"/>
            <a:ext cx="3001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from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LHC technology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8.3 T </a:t>
            </a:r>
            <a:r>
              <a:rPr lang="en-US" b="1" dirty="0" err="1">
                <a:solidFill>
                  <a:srgbClr val="0C377B"/>
                </a:solidFill>
                <a:latin typeface="Arial"/>
              </a:rPr>
              <a:t>NbTi</a:t>
            </a:r>
            <a:endParaRPr lang="en-US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31127" y="4159747"/>
            <a:ext cx="24032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via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HL-LHC technology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11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 </a:t>
            </a:r>
            <a:r>
              <a:rPr lang="en-US" sz="2000" b="1" dirty="0">
                <a:solidFill>
                  <a:srgbClr val="0C377B"/>
                </a:solidFill>
                <a:latin typeface="Calibri" panose="020F0502020204030204"/>
              </a:rPr>
              <a:t>T Nb</a:t>
            </a:r>
            <a:r>
              <a:rPr lang="en-US" sz="2000" b="1" baseline="-25000" dirty="0">
                <a:solidFill>
                  <a:srgbClr val="0C377B"/>
                </a:solidFill>
                <a:latin typeface="Calibri" panose="020F0502020204030204"/>
              </a:rPr>
              <a:t>3</a:t>
            </a:r>
            <a:r>
              <a:rPr lang="en-US" sz="2000" b="1" dirty="0">
                <a:solidFill>
                  <a:srgbClr val="0C377B"/>
                </a:solidFill>
                <a:latin typeface="Calibri" panose="020F0502020204030204"/>
              </a:rPr>
              <a:t>Sn</a:t>
            </a:r>
            <a:endParaRPr lang="en-US" sz="2000" dirty="0">
              <a:solidFill>
                <a:srgbClr val="0C377B"/>
              </a:solidFill>
              <a:latin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604509" y="2080671"/>
            <a:ext cx="576064" cy="3932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410012" y="1524482"/>
            <a:ext cx="576064" cy="3932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071664" y="5805264"/>
            <a:ext cx="8305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633563" y="5805264"/>
            <a:ext cx="8305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68" y="5168717"/>
            <a:ext cx="2216764" cy="166257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-49765"/>
            <a:ext cx="12192000" cy="102759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kern="0" dirty="0"/>
              <a:t> performance</a:t>
            </a:r>
            <a:endParaRPr lang="en-US" sz="4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81" y="41628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EF8952-17D8-4139-8075-39ED7CE79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490" y="5168717"/>
            <a:ext cx="2216765" cy="16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-49765"/>
            <a:ext cx="12192000" cy="102759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FCC-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synchrotron radiation (SR) challenge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81" y="41628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0E29CD-709D-49B6-BBF4-94CDF057A4AD}"/>
              </a:ext>
            </a:extLst>
          </p:cNvPr>
          <p:cNvSpPr txBox="1"/>
          <p:nvPr/>
        </p:nvSpPr>
        <p:spPr>
          <a:xfrm>
            <a:off x="551384" y="1167758"/>
            <a:ext cx="218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at ANKA/KARA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CE176-CA0B-4D19-8997-5A436F2580EF}"/>
              </a:ext>
            </a:extLst>
          </p:cNvPr>
          <p:cNvSpPr txBox="1"/>
          <p:nvPr/>
        </p:nvSpPr>
        <p:spPr>
          <a:xfrm>
            <a:off x="181828" y="977832"/>
            <a:ext cx="12000656" cy="287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560" indent="-257175" defTabSz="685800">
              <a:lnSpc>
                <a:spcPct val="120000"/>
              </a:lnSpc>
              <a:spcBef>
                <a:spcPts val="600"/>
              </a:spcBef>
              <a:buClr>
                <a:srgbClr val="DDDDDD"/>
              </a:buClr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2000" b="1" dirty="0" err="1">
                <a:solidFill>
                  <a:srgbClr val="000000"/>
                </a:solidFill>
                <a:latin typeface="Arial"/>
              </a:rPr>
              <a:t>ynchrotron</a:t>
            </a:r>
            <a:r>
              <a:rPr lang="en-US" sz="2000" b="1" dirty="0">
                <a:solidFill>
                  <a:srgbClr val="000000"/>
                </a:solidFill>
                <a:latin typeface="Arial"/>
              </a:rPr>
              <a:t> radiation  (~ 30 W/m/beam (@16 T field)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(cf. LHC &lt;0.2W/m) </a:t>
            </a:r>
          </a:p>
          <a:p>
            <a:pPr marL="284560" indent="-257175" defTabSz="685800">
              <a:lnSpc>
                <a:spcPct val="120000"/>
              </a:lnSpc>
              <a:spcBef>
                <a:spcPts val="600"/>
              </a:spcBef>
              <a:buClr>
                <a:srgbClr val="DDDDDD"/>
              </a:buClr>
              <a:defRPr/>
            </a:pPr>
            <a:r>
              <a:rPr lang="en-US" sz="2000" b="1" dirty="0">
                <a:solidFill>
                  <a:srgbClr val="0C377B"/>
                </a:solidFill>
                <a:latin typeface="Arial"/>
                <a:sym typeface="Wingdings" panose="05000000000000000000" pitchFamily="2" charset="2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~ 5 MW total SR power in arcs from proton beams</a:t>
            </a:r>
            <a:r>
              <a:rPr lang="en-US" sz="200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, emitted inside the cold magnets </a:t>
            </a:r>
            <a:endParaRPr lang="en-US" sz="2000" b="1" dirty="0">
              <a:solidFill>
                <a:srgbClr val="FF0000"/>
              </a:solidFill>
              <a:latin typeface="Arial"/>
            </a:endParaRPr>
          </a:p>
          <a:p>
            <a:pPr marL="342900" indent="-342900" defTabSz="6858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solidFill>
                  <a:srgbClr val="006600"/>
                </a:solidFill>
                <a:latin typeface="Arial"/>
              </a:rPr>
              <a:t>strategy: absorption of synchrotron radiation on “beam screen” at higher temperature (&gt; 1.9 K) 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for cryogenic efficiency; optimum FCC-</a:t>
            </a:r>
            <a:r>
              <a:rPr lang="en-US" sz="2000" dirty="0" err="1">
                <a:solidFill>
                  <a:srgbClr val="0C377B"/>
                </a:solidFill>
                <a:latin typeface="Arial"/>
              </a:rPr>
              <a:t>hh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 beam screen temperature  40-60 K </a:t>
            </a:r>
            <a:r>
              <a:rPr lang="en-US" sz="2000" dirty="0">
                <a:solidFill>
                  <a:srgbClr val="0C377B"/>
                </a:solidFill>
              </a:rPr>
              <a:t>(cf. LHC 5-20 K) ; beam screen also 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provides beam vacuum, must suppress electron cloud effect, impedance, etc.</a:t>
            </a:r>
          </a:p>
          <a:p>
            <a:pPr marL="342900" indent="-342900" defTabSz="6858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solidFill>
                  <a:srgbClr val="0C377B"/>
                </a:solidFill>
                <a:latin typeface="Arial"/>
              </a:rPr>
              <a:t>novel “double” beam screen: low impedance, large cooling channels, adequate vacuum pumping, absorption of photo-electrons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31932B-195C-44FE-8216-1A46BE58D4D7}"/>
              </a:ext>
            </a:extLst>
          </p:cNvPr>
          <p:cNvSpPr txBox="1"/>
          <p:nvPr/>
        </p:nvSpPr>
        <p:spPr>
          <a:xfrm>
            <a:off x="9600649" y="3429000"/>
            <a:ext cx="27038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beamscreen</a:t>
            </a:r>
            <a:r>
              <a:rPr lang="en-US" dirty="0"/>
              <a:t> tests with real SR at KIT</a:t>
            </a:r>
          </a:p>
          <a:p>
            <a:r>
              <a:rPr lang="en-US" sz="900" dirty="0"/>
              <a:t>  </a:t>
            </a:r>
          </a:p>
          <a:p>
            <a:r>
              <a:rPr lang="en-US" dirty="0"/>
              <a:t>photon spectrum of </a:t>
            </a:r>
          </a:p>
          <a:p>
            <a:r>
              <a:rPr lang="en-US" dirty="0"/>
              <a:t>ANKA/KARA light source</a:t>
            </a:r>
          </a:p>
          <a:p>
            <a:r>
              <a:rPr lang="en-US" dirty="0"/>
              <a:t>= photon spectrum in</a:t>
            </a:r>
          </a:p>
          <a:p>
            <a:r>
              <a:rPr lang="en-US" dirty="0"/>
              <a:t> FCC-</a:t>
            </a:r>
            <a:r>
              <a:rPr lang="en-US" dirty="0" err="1"/>
              <a:t>hh</a:t>
            </a:r>
            <a:r>
              <a:rPr lang="en-US" dirty="0"/>
              <a:t> arcs 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CFC0A-7074-43EC-A83D-008FDD58E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39" y="5717662"/>
            <a:ext cx="861821" cy="4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D0BD88-F1A8-491F-AD4B-A184CBD2E0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90" t="53600" r="3878" b="-1954"/>
          <a:stretch/>
        </p:blipFill>
        <p:spPr>
          <a:xfrm>
            <a:off x="5999130" y="3543467"/>
            <a:ext cx="3479541" cy="2477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A9C3E-F66A-44E7-9CBD-17D22C876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69"/>
          <a:stretch/>
        </p:blipFill>
        <p:spPr>
          <a:xfrm>
            <a:off x="64581" y="3915184"/>
            <a:ext cx="3302498" cy="2126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123FB5-4391-43E5-9D0F-773F178A72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108" t="29780"/>
          <a:stretch/>
        </p:blipFill>
        <p:spPr>
          <a:xfrm>
            <a:off x="3271964" y="3915184"/>
            <a:ext cx="2772185" cy="1314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E30509-86E2-4BD3-8794-BEEBB879A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9057" y="5642403"/>
            <a:ext cx="859611" cy="475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EAB2CA-6A50-41AD-940E-CFC4B05C2FB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208" y="5725188"/>
            <a:ext cx="402095" cy="39274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A1C91D9-E964-4586-869D-F1A8F184F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3105" y="5580540"/>
            <a:ext cx="1149301" cy="55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00A1F90F-215E-434A-835D-CD9C76FFE0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6249" y="5529650"/>
            <a:ext cx="963613" cy="53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FA4000-7104-427B-86B1-BADDE724C0A1}"/>
              </a:ext>
            </a:extLst>
          </p:cNvPr>
          <p:cNvSpPr txBox="1"/>
          <p:nvPr/>
        </p:nvSpPr>
        <p:spPr>
          <a:xfrm>
            <a:off x="2654942" y="6183272"/>
            <a:ext cx="5913478" cy="584775"/>
          </a:xfrm>
          <a:prstGeom prst="rect">
            <a:avLst/>
          </a:prstGeom>
          <a:solidFill>
            <a:srgbClr val="66FF66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highlight>
                  <a:srgbClr val="00FF00"/>
                </a:highlight>
              </a:rPr>
              <a:t>I. </a:t>
            </a:r>
            <a:r>
              <a:rPr lang="en-US" sz="1600" dirty="0" err="1">
                <a:solidFill>
                  <a:srgbClr val="000000"/>
                </a:solidFill>
                <a:highlight>
                  <a:srgbClr val="00FF00"/>
                </a:highlight>
              </a:rPr>
              <a:t>Bellafont</a:t>
            </a:r>
            <a:r>
              <a:rPr lang="en-US" sz="1600" dirty="0">
                <a:solidFill>
                  <a:srgbClr val="000000"/>
                </a:solidFill>
                <a:highlight>
                  <a:srgbClr val="00FF00"/>
                </a:highlight>
              </a:rPr>
              <a:t> et al., </a:t>
            </a:r>
            <a:r>
              <a:rPr lang="en-US" sz="1600" b="1" dirty="0" smtClean="0">
                <a:solidFill>
                  <a:srgbClr val="000000"/>
                </a:solidFill>
                <a:highlight>
                  <a:srgbClr val="00FF00"/>
                </a:highlight>
              </a:rPr>
              <a:t>Phys. Rev. </a:t>
            </a:r>
            <a:r>
              <a:rPr lang="en-US" sz="1600" b="1" dirty="0" err="1" smtClean="0">
                <a:solidFill>
                  <a:srgbClr val="000000"/>
                </a:solidFill>
                <a:highlight>
                  <a:srgbClr val="00FF00"/>
                </a:highlight>
              </a:rPr>
              <a:t>Accel</a:t>
            </a:r>
            <a:r>
              <a:rPr lang="en-US" sz="1600" b="1" dirty="0" smtClean="0">
                <a:solidFill>
                  <a:srgbClr val="000000"/>
                </a:solidFill>
                <a:highlight>
                  <a:srgbClr val="00FF00"/>
                </a:highlight>
              </a:rPr>
              <a:t>. Beams 23</a:t>
            </a:r>
            <a:r>
              <a:rPr lang="en-US" sz="1600" dirty="0">
                <a:solidFill>
                  <a:srgbClr val="000000"/>
                </a:solidFill>
                <a:highlight>
                  <a:srgbClr val="00FF00"/>
                </a:highlight>
              </a:rPr>
              <a:t>, 033201 (2020)</a:t>
            </a:r>
          </a:p>
          <a:p>
            <a:r>
              <a:rPr lang="en-US" sz="1600" dirty="0">
                <a:solidFill>
                  <a:srgbClr val="000000"/>
                </a:solidFill>
                <a:highlight>
                  <a:srgbClr val="00FF00"/>
                </a:highlight>
              </a:rPr>
              <a:t>I. </a:t>
            </a:r>
            <a:r>
              <a:rPr lang="en-US" sz="1600" dirty="0" err="1">
                <a:solidFill>
                  <a:srgbClr val="000000"/>
                </a:solidFill>
                <a:highlight>
                  <a:srgbClr val="00FF00"/>
                </a:highlight>
              </a:rPr>
              <a:t>Bellafont</a:t>
            </a:r>
            <a:r>
              <a:rPr lang="en-US" sz="1600" dirty="0">
                <a:solidFill>
                  <a:srgbClr val="000000"/>
                </a:solidFill>
                <a:highlight>
                  <a:srgbClr val="00FF00"/>
                </a:highlight>
              </a:rPr>
              <a:t> et al, </a:t>
            </a:r>
            <a:r>
              <a:rPr lang="en-US" sz="1600" dirty="0" smtClean="0">
                <a:solidFill>
                  <a:srgbClr val="000000"/>
                </a:solidFill>
                <a:highlight>
                  <a:srgbClr val="00FF00"/>
                </a:highlight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highlight>
                  <a:srgbClr val="00FF00"/>
                </a:highlight>
              </a:rPr>
              <a:t>Phys</a:t>
            </a:r>
            <a:r>
              <a:rPr lang="en-US" sz="1600" b="1" dirty="0">
                <a:solidFill>
                  <a:srgbClr val="000000"/>
                </a:solidFill>
                <a:highlight>
                  <a:srgbClr val="00FF00"/>
                </a:highlight>
              </a:rPr>
              <a:t>. Rev. </a:t>
            </a:r>
            <a:r>
              <a:rPr lang="en-US" sz="1600" b="1" dirty="0" err="1">
                <a:solidFill>
                  <a:srgbClr val="000000"/>
                </a:solidFill>
                <a:highlight>
                  <a:srgbClr val="00FF00"/>
                </a:highlight>
              </a:rPr>
              <a:t>Accel</a:t>
            </a:r>
            <a:r>
              <a:rPr lang="en-US" sz="1600" b="1" dirty="0">
                <a:solidFill>
                  <a:srgbClr val="000000"/>
                </a:solidFill>
                <a:highlight>
                  <a:srgbClr val="00FF00"/>
                </a:highlight>
              </a:rPr>
              <a:t>. Beams 23</a:t>
            </a:r>
            <a:r>
              <a:rPr lang="en-US" sz="1600" dirty="0">
                <a:solidFill>
                  <a:srgbClr val="000000"/>
                </a:solidFill>
                <a:highlight>
                  <a:srgbClr val="00FF00"/>
                </a:highlight>
              </a:rPr>
              <a:t>, 043201 (2020)</a:t>
            </a:r>
            <a:endParaRPr lang="en-GB" sz="1600" dirty="0">
              <a:solidFill>
                <a:srgbClr val="000000"/>
              </a:solidFill>
              <a:highlight>
                <a:srgbClr val="00FF00"/>
              </a:highligh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58931" y="5697647"/>
            <a:ext cx="910015" cy="41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FCC implementation - footprint baseline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-453"/>
          <a:stretch/>
        </p:blipFill>
        <p:spPr>
          <a:xfrm>
            <a:off x="71552" y="1017064"/>
            <a:ext cx="8616736" cy="29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336" y="4077072"/>
            <a:ext cx="905225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 baseline position was established considering: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risk for construction, 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cheapest construction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easible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positions for large span caverns (most challenging structures)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75% tunnel in France, 8 (9) / 12 access points in France.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 step: review of surface site locations and machine layout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1" descr="image00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0" r="253" b="3522"/>
          <a:stretch/>
        </p:blipFill>
        <p:spPr bwMode="auto">
          <a:xfrm>
            <a:off x="9202504" y="1013910"/>
            <a:ext cx="2965769" cy="284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344" y="3861048"/>
            <a:ext cx="3017575" cy="30133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10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1"/>
          <a:stretch/>
        </p:blipFill>
        <p:spPr bwMode="auto">
          <a:xfrm>
            <a:off x="371984" y="1031269"/>
            <a:ext cx="6431374" cy="506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276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Civil Engineering studies</a:t>
            </a: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p-Down Arrow 12"/>
          <p:cNvSpPr/>
          <p:nvPr/>
        </p:nvSpPr>
        <p:spPr>
          <a:xfrm>
            <a:off x="983432" y="2924944"/>
            <a:ext cx="648072" cy="1728192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Up-Down Arrow 13"/>
          <p:cNvSpPr/>
          <p:nvPr/>
        </p:nvSpPr>
        <p:spPr>
          <a:xfrm>
            <a:off x="3431704" y="2852937"/>
            <a:ext cx="700416" cy="2592287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32104" y="4645585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construction duration 7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sectors ready after 4.5 years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366" y="1340768"/>
            <a:ext cx="5269306" cy="292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FCC-t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unnel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integration in arcs</a:t>
            </a:r>
          </a:p>
        </p:txBody>
      </p:sp>
      <p:pic>
        <p:nvPicPr>
          <p:cNvPr id="7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91" y="1019655"/>
            <a:ext cx="4933913" cy="5075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584" y="1014830"/>
            <a:ext cx="5256584" cy="5106230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3503712" y="1124744"/>
            <a:ext cx="6768752" cy="100811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DDDDD"/>
              </a:buClr>
              <a:buSzPct val="900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           FCC-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48056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5.5 m inner diameter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26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079" y="5074625"/>
            <a:ext cx="3715351" cy="173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14" y="5111535"/>
            <a:ext cx="3414534" cy="1670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3872" y="3573016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one power source goes down fall back to “degraded mode“: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 remains cold, vacuum preserved, controls on, RF off, no beam (“standby”);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all FCC points supplied from 2 other 400 kV points, through the power transmission 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1032" y="1019803"/>
            <a:ext cx="753530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-point power requirements as input for infrastructure-optimized conceptual design (peak FCC-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260-340 MW, total FCC-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550 MW)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3967" y="1111371"/>
            <a:ext cx="4486807" cy="2822609"/>
            <a:chOff x="6870700" y="3100329"/>
            <a:chExt cx="4969253" cy="3168799"/>
          </a:xfrm>
        </p:grpSpPr>
        <p:sp>
          <p:nvSpPr>
            <p:cNvPr id="12" name="TextBox 11"/>
            <p:cNvSpPr txBox="1"/>
            <p:nvPr/>
          </p:nvSpPr>
          <p:spPr>
            <a:xfrm>
              <a:off x="6870700" y="5958155"/>
              <a:ext cx="2022770" cy="310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----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400 kV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----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230 kV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70700" y="3100329"/>
              <a:ext cx="4969253" cy="2857825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19336" y="980728"/>
            <a:ext cx="394161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dditional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200 MW available for FCC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each of the three 400 kV sources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81707" y="2252904"/>
            <a:ext cx="1169877" cy="106217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6" y="4175437"/>
            <a:ext cx="4654785" cy="19023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4276" y="6165304"/>
            <a:ext cx="454357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x 400 kV connections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+ 135 kV underground power distribution (NC)</a:t>
            </a: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22" y="1700808"/>
            <a:ext cx="7122171" cy="1764803"/>
          </a:xfrm>
          <a:prstGeom prst="rect">
            <a:avLst/>
          </a:prstGeom>
          <a:noFill/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276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upply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&amp; distribution of electrical energy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8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FCC integral project technical schedule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E53ADA23-3762-4E71-9E0D-A38F894F9959}"/>
              </a:ext>
            </a:extLst>
          </p:cNvPr>
          <p:cNvGrpSpPr/>
          <p:nvPr/>
        </p:nvGrpSpPr>
        <p:grpSpPr>
          <a:xfrm>
            <a:off x="285866" y="1108017"/>
            <a:ext cx="11714790" cy="5011922"/>
            <a:chOff x="285866" y="1108017"/>
            <a:chExt cx="11714790" cy="5011922"/>
          </a:xfrm>
        </p:grpSpPr>
        <p:sp>
          <p:nvSpPr>
            <p:cNvPr id="78" name="Rounded Rectangle 46">
              <a:extLst>
                <a:ext uri="{FF2B5EF4-FFF2-40B4-BE49-F238E27FC236}">
                  <a16:creationId xmlns:a16="http://schemas.microsoft.com/office/drawing/2014/main" id="{339214F2-7A4E-416A-864C-D7AF43117AF8}"/>
                </a:ext>
              </a:extLst>
            </p:cNvPr>
            <p:cNvSpPr/>
            <p:nvPr/>
          </p:nvSpPr>
          <p:spPr>
            <a:xfrm>
              <a:off x="291698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</a:t>
              </a:r>
            </a:p>
          </p:txBody>
        </p:sp>
        <p:sp>
          <p:nvSpPr>
            <p:cNvPr id="79" name="Rounded Rectangle 47">
              <a:extLst>
                <a:ext uri="{FF2B5EF4-FFF2-40B4-BE49-F238E27FC236}">
                  <a16:creationId xmlns:a16="http://schemas.microsoft.com/office/drawing/2014/main" id="{1DCAA159-E93A-4626-BAA4-66386F217646}"/>
                </a:ext>
              </a:extLst>
            </p:cNvPr>
            <p:cNvSpPr/>
            <p:nvPr/>
          </p:nvSpPr>
          <p:spPr>
            <a:xfrm>
              <a:off x="629944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2</a:t>
              </a:r>
            </a:p>
          </p:txBody>
        </p:sp>
        <p:sp>
          <p:nvSpPr>
            <p:cNvPr id="80" name="Rounded Rectangle 48">
              <a:extLst>
                <a:ext uri="{FF2B5EF4-FFF2-40B4-BE49-F238E27FC236}">
                  <a16:creationId xmlns:a16="http://schemas.microsoft.com/office/drawing/2014/main" id="{B4090AF5-CD1F-4421-A6CF-F9B5FFC97002}"/>
                </a:ext>
              </a:extLst>
            </p:cNvPr>
            <p:cNvSpPr/>
            <p:nvPr/>
          </p:nvSpPr>
          <p:spPr>
            <a:xfrm>
              <a:off x="96819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</a:t>
              </a:r>
            </a:p>
          </p:txBody>
        </p:sp>
        <p:sp>
          <p:nvSpPr>
            <p:cNvPr id="81" name="Rounded Rectangle 49">
              <a:extLst>
                <a:ext uri="{FF2B5EF4-FFF2-40B4-BE49-F238E27FC236}">
                  <a16:creationId xmlns:a16="http://schemas.microsoft.com/office/drawing/2014/main" id="{4E64BA3C-14A8-4FEC-A01B-01A6EF51305F}"/>
                </a:ext>
              </a:extLst>
            </p:cNvPr>
            <p:cNvSpPr/>
            <p:nvPr/>
          </p:nvSpPr>
          <p:spPr>
            <a:xfrm>
              <a:off x="130643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</a:t>
              </a:r>
            </a:p>
          </p:txBody>
        </p:sp>
        <p:sp>
          <p:nvSpPr>
            <p:cNvPr id="82" name="Rounded Rectangle 50">
              <a:extLst>
                <a:ext uri="{FF2B5EF4-FFF2-40B4-BE49-F238E27FC236}">
                  <a16:creationId xmlns:a16="http://schemas.microsoft.com/office/drawing/2014/main" id="{A7362DE5-5444-465E-861F-F488786869C3}"/>
                </a:ext>
              </a:extLst>
            </p:cNvPr>
            <p:cNvSpPr/>
            <p:nvPr/>
          </p:nvSpPr>
          <p:spPr>
            <a:xfrm>
              <a:off x="1644684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5</a:t>
              </a:r>
            </a:p>
          </p:txBody>
        </p:sp>
        <p:sp>
          <p:nvSpPr>
            <p:cNvPr id="83" name="Rounded Rectangle 51">
              <a:extLst>
                <a:ext uri="{FF2B5EF4-FFF2-40B4-BE49-F238E27FC236}">
                  <a16:creationId xmlns:a16="http://schemas.microsoft.com/office/drawing/2014/main" id="{DD919301-754C-456A-995C-8638B67D23EE}"/>
                </a:ext>
              </a:extLst>
            </p:cNvPr>
            <p:cNvSpPr/>
            <p:nvPr/>
          </p:nvSpPr>
          <p:spPr>
            <a:xfrm>
              <a:off x="198293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6</a:t>
              </a:r>
            </a:p>
          </p:txBody>
        </p:sp>
        <p:sp>
          <p:nvSpPr>
            <p:cNvPr id="84" name="Rounded Rectangle 52">
              <a:extLst>
                <a:ext uri="{FF2B5EF4-FFF2-40B4-BE49-F238E27FC236}">
                  <a16:creationId xmlns:a16="http://schemas.microsoft.com/office/drawing/2014/main" id="{8FA3DE06-46AC-427F-9BA2-3DEF15925BED}"/>
                </a:ext>
              </a:extLst>
            </p:cNvPr>
            <p:cNvSpPr/>
            <p:nvPr/>
          </p:nvSpPr>
          <p:spPr>
            <a:xfrm>
              <a:off x="232117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7</a:t>
              </a:r>
            </a:p>
          </p:txBody>
        </p:sp>
        <p:sp>
          <p:nvSpPr>
            <p:cNvPr id="85" name="Rounded Rectangle 53">
              <a:extLst>
                <a:ext uri="{FF2B5EF4-FFF2-40B4-BE49-F238E27FC236}">
                  <a16:creationId xmlns:a16="http://schemas.microsoft.com/office/drawing/2014/main" id="{4300782D-D264-4D84-AAB4-940BDB579C98}"/>
                </a:ext>
              </a:extLst>
            </p:cNvPr>
            <p:cNvSpPr/>
            <p:nvPr/>
          </p:nvSpPr>
          <p:spPr>
            <a:xfrm>
              <a:off x="265942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8</a:t>
              </a:r>
            </a:p>
          </p:txBody>
        </p:sp>
        <p:sp>
          <p:nvSpPr>
            <p:cNvPr id="86" name="Rounded Rectangle 54">
              <a:extLst>
                <a:ext uri="{FF2B5EF4-FFF2-40B4-BE49-F238E27FC236}">
                  <a16:creationId xmlns:a16="http://schemas.microsoft.com/office/drawing/2014/main" id="{8158AE36-1A8F-4BD7-8813-0C6483919461}"/>
                </a:ext>
              </a:extLst>
            </p:cNvPr>
            <p:cNvSpPr/>
            <p:nvPr/>
          </p:nvSpPr>
          <p:spPr>
            <a:xfrm>
              <a:off x="2997670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9</a:t>
              </a:r>
            </a:p>
          </p:txBody>
        </p:sp>
        <p:sp>
          <p:nvSpPr>
            <p:cNvPr id="87" name="Rounded Rectangle 55">
              <a:extLst>
                <a:ext uri="{FF2B5EF4-FFF2-40B4-BE49-F238E27FC236}">
                  <a16:creationId xmlns:a16="http://schemas.microsoft.com/office/drawing/2014/main" id="{6CDB0D4E-E53F-46A0-937F-16A71CE98E06}"/>
                </a:ext>
              </a:extLst>
            </p:cNvPr>
            <p:cNvSpPr/>
            <p:nvPr/>
          </p:nvSpPr>
          <p:spPr>
            <a:xfrm>
              <a:off x="3335917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88" name="Rounded Rectangle 56">
              <a:extLst>
                <a:ext uri="{FF2B5EF4-FFF2-40B4-BE49-F238E27FC236}">
                  <a16:creationId xmlns:a16="http://schemas.microsoft.com/office/drawing/2014/main" id="{454E625B-215C-4BCD-9AEB-67EA80323D86}"/>
                </a:ext>
              </a:extLst>
            </p:cNvPr>
            <p:cNvSpPr/>
            <p:nvPr/>
          </p:nvSpPr>
          <p:spPr>
            <a:xfrm>
              <a:off x="367416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11</a:t>
              </a:r>
            </a:p>
          </p:txBody>
        </p:sp>
        <p:sp>
          <p:nvSpPr>
            <p:cNvPr id="89" name="Rounded Rectangle 57">
              <a:extLst>
                <a:ext uri="{FF2B5EF4-FFF2-40B4-BE49-F238E27FC236}">
                  <a16:creationId xmlns:a16="http://schemas.microsoft.com/office/drawing/2014/main" id="{B8ECD54E-DBCB-4461-A871-337EE929AB7F}"/>
                </a:ext>
              </a:extLst>
            </p:cNvPr>
            <p:cNvSpPr/>
            <p:nvPr/>
          </p:nvSpPr>
          <p:spPr>
            <a:xfrm>
              <a:off x="4012409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12</a:t>
              </a:r>
            </a:p>
          </p:txBody>
        </p:sp>
        <p:sp>
          <p:nvSpPr>
            <p:cNvPr id="90" name="Rounded Rectangle 58">
              <a:extLst>
                <a:ext uri="{FF2B5EF4-FFF2-40B4-BE49-F238E27FC236}">
                  <a16:creationId xmlns:a16="http://schemas.microsoft.com/office/drawing/2014/main" id="{6124AB05-F08A-4F41-99A8-57D2DB43EA40}"/>
                </a:ext>
              </a:extLst>
            </p:cNvPr>
            <p:cNvSpPr/>
            <p:nvPr/>
          </p:nvSpPr>
          <p:spPr>
            <a:xfrm>
              <a:off x="4350657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13</a:t>
              </a:r>
            </a:p>
          </p:txBody>
        </p:sp>
        <p:sp>
          <p:nvSpPr>
            <p:cNvPr id="91" name="Rounded Rectangle 59">
              <a:extLst>
                <a:ext uri="{FF2B5EF4-FFF2-40B4-BE49-F238E27FC236}">
                  <a16:creationId xmlns:a16="http://schemas.microsoft.com/office/drawing/2014/main" id="{3EFF3C0C-FE97-43AD-853D-EE2EDDCEE688}"/>
                </a:ext>
              </a:extLst>
            </p:cNvPr>
            <p:cNvSpPr/>
            <p:nvPr/>
          </p:nvSpPr>
          <p:spPr>
            <a:xfrm>
              <a:off x="4688903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14</a:t>
              </a:r>
            </a:p>
          </p:txBody>
        </p:sp>
        <p:sp>
          <p:nvSpPr>
            <p:cNvPr id="92" name="Rounded Rectangle 60">
              <a:extLst>
                <a:ext uri="{FF2B5EF4-FFF2-40B4-BE49-F238E27FC236}">
                  <a16:creationId xmlns:a16="http://schemas.microsoft.com/office/drawing/2014/main" id="{5315D7F9-02E8-444B-824A-CE541BA166EA}"/>
                </a:ext>
              </a:extLst>
            </p:cNvPr>
            <p:cNvSpPr/>
            <p:nvPr/>
          </p:nvSpPr>
          <p:spPr>
            <a:xfrm>
              <a:off x="5027149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15</a:t>
              </a:r>
            </a:p>
          </p:txBody>
        </p:sp>
        <p:sp>
          <p:nvSpPr>
            <p:cNvPr id="93" name="Rounded Rectangle 61">
              <a:extLst>
                <a:ext uri="{FF2B5EF4-FFF2-40B4-BE49-F238E27FC236}">
                  <a16:creationId xmlns:a16="http://schemas.microsoft.com/office/drawing/2014/main" id="{8C6CB709-0751-4B83-9925-8D045EE42122}"/>
                </a:ext>
              </a:extLst>
            </p:cNvPr>
            <p:cNvSpPr/>
            <p:nvPr/>
          </p:nvSpPr>
          <p:spPr>
            <a:xfrm>
              <a:off x="5365396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16</a:t>
              </a:r>
            </a:p>
          </p:txBody>
        </p:sp>
        <p:sp>
          <p:nvSpPr>
            <p:cNvPr id="94" name="Rounded Rectangle 62">
              <a:extLst>
                <a:ext uri="{FF2B5EF4-FFF2-40B4-BE49-F238E27FC236}">
                  <a16:creationId xmlns:a16="http://schemas.microsoft.com/office/drawing/2014/main" id="{616B309F-0F21-4E40-8AEB-9C57BF92C785}"/>
                </a:ext>
              </a:extLst>
            </p:cNvPr>
            <p:cNvSpPr/>
            <p:nvPr/>
          </p:nvSpPr>
          <p:spPr>
            <a:xfrm>
              <a:off x="5703643" y="1108017"/>
              <a:ext cx="3382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17</a:t>
              </a:r>
            </a:p>
          </p:txBody>
        </p:sp>
        <p:sp>
          <p:nvSpPr>
            <p:cNvPr id="95" name="Rounded Rectangle 63">
              <a:extLst>
                <a:ext uri="{FF2B5EF4-FFF2-40B4-BE49-F238E27FC236}">
                  <a16:creationId xmlns:a16="http://schemas.microsoft.com/office/drawing/2014/main" id="{D5BD51D6-928D-4FA3-A252-5EBFAD5D3E97}"/>
                </a:ext>
              </a:extLst>
            </p:cNvPr>
            <p:cNvSpPr/>
            <p:nvPr/>
          </p:nvSpPr>
          <p:spPr>
            <a:xfrm>
              <a:off x="6041890" y="1108017"/>
              <a:ext cx="3382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18</a:t>
              </a:r>
            </a:p>
          </p:txBody>
        </p:sp>
        <p:sp>
          <p:nvSpPr>
            <p:cNvPr id="96" name="Rounded Rectangle 64">
              <a:extLst>
                <a:ext uri="{FF2B5EF4-FFF2-40B4-BE49-F238E27FC236}">
                  <a16:creationId xmlns:a16="http://schemas.microsoft.com/office/drawing/2014/main" id="{4E46CBED-3626-4359-894C-A067BF77128D}"/>
                </a:ext>
              </a:extLst>
            </p:cNvPr>
            <p:cNvSpPr/>
            <p:nvPr/>
          </p:nvSpPr>
          <p:spPr>
            <a:xfrm>
              <a:off x="7812945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34</a:t>
              </a:r>
            </a:p>
          </p:txBody>
        </p:sp>
        <p:sp>
          <p:nvSpPr>
            <p:cNvPr id="97" name="Rounded Rectangle 65">
              <a:extLst>
                <a:ext uri="{FF2B5EF4-FFF2-40B4-BE49-F238E27FC236}">
                  <a16:creationId xmlns:a16="http://schemas.microsoft.com/office/drawing/2014/main" id="{4837DCA9-D384-428C-981D-A7B60B85D7C1}"/>
                </a:ext>
              </a:extLst>
            </p:cNvPr>
            <p:cNvSpPr/>
            <p:nvPr/>
          </p:nvSpPr>
          <p:spPr>
            <a:xfrm>
              <a:off x="8066691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35</a:t>
              </a:r>
            </a:p>
          </p:txBody>
        </p:sp>
        <p:sp>
          <p:nvSpPr>
            <p:cNvPr id="98" name="Rounded Rectangle 66">
              <a:extLst>
                <a:ext uri="{FF2B5EF4-FFF2-40B4-BE49-F238E27FC236}">
                  <a16:creationId xmlns:a16="http://schemas.microsoft.com/office/drawing/2014/main" id="{CC74747B-CA88-4F1D-9043-8ED54686CBDB}"/>
                </a:ext>
              </a:extLst>
            </p:cNvPr>
            <p:cNvSpPr/>
            <p:nvPr/>
          </p:nvSpPr>
          <p:spPr>
            <a:xfrm>
              <a:off x="8320436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36</a:t>
              </a:r>
            </a:p>
          </p:txBody>
        </p:sp>
        <p:sp>
          <p:nvSpPr>
            <p:cNvPr id="99" name="Rounded Rectangle 67">
              <a:extLst>
                <a:ext uri="{FF2B5EF4-FFF2-40B4-BE49-F238E27FC236}">
                  <a16:creationId xmlns:a16="http://schemas.microsoft.com/office/drawing/2014/main" id="{DEFE313C-BF6B-49DE-A1B8-D8F4CF4302D0}"/>
                </a:ext>
              </a:extLst>
            </p:cNvPr>
            <p:cNvSpPr/>
            <p:nvPr/>
          </p:nvSpPr>
          <p:spPr>
            <a:xfrm>
              <a:off x="8574182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37</a:t>
              </a:r>
            </a:p>
          </p:txBody>
        </p:sp>
        <p:sp>
          <p:nvSpPr>
            <p:cNvPr id="100" name="Rounded Rectangle 68">
              <a:extLst>
                <a:ext uri="{FF2B5EF4-FFF2-40B4-BE49-F238E27FC236}">
                  <a16:creationId xmlns:a16="http://schemas.microsoft.com/office/drawing/2014/main" id="{5374FE7D-226A-41D1-8AE6-28F736AD6FBD}"/>
                </a:ext>
              </a:extLst>
            </p:cNvPr>
            <p:cNvSpPr/>
            <p:nvPr/>
          </p:nvSpPr>
          <p:spPr>
            <a:xfrm>
              <a:off x="882792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38</a:t>
              </a:r>
            </a:p>
          </p:txBody>
        </p:sp>
        <p:sp>
          <p:nvSpPr>
            <p:cNvPr id="101" name="Rounded Rectangle 69">
              <a:extLst>
                <a:ext uri="{FF2B5EF4-FFF2-40B4-BE49-F238E27FC236}">
                  <a16:creationId xmlns:a16="http://schemas.microsoft.com/office/drawing/2014/main" id="{D874B009-40BF-4606-B64E-667748C873D4}"/>
                </a:ext>
              </a:extLst>
            </p:cNvPr>
            <p:cNvSpPr/>
            <p:nvPr/>
          </p:nvSpPr>
          <p:spPr>
            <a:xfrm>
              <a:off x="9081673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39</a:t>
              </a:r>
            </a:p>
          </p:txBody>
        </p:sp>
        <p:sp>
          <p:nvSpPr>
            <p:cNvPr id="102" name="Rounded Rectangle 70">
              <a:extLst>
                <a:ext uri="{FF2B5EF4-FFF2-40B4-BE49-F238E27FC236}">
                  <a16:creationId xmlns:a16="http://schemas.microsoft.com/office/drawing/2014/main" id="{05D24A20-F1A3-47E3-AFA5-BECF3B2DB2B5}"/>
                </a:ext>
              </a:extLst>
            </p:cNvPr>
            <p:cNvSpPr/>
            <p:nvPr/>
          </p:nvSpPr>
          <p:spPr>
            <a:xfrm>
              <a:off x="9335418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40</a:t>
              </a:r>
            </a:p>
          </p:txBody>
        </p:sp>
        <p:sp>
          <p:nvSpPr>
            <p:cNvPr id="103" name="Rounded Rectangle 71">
              <a:extLst>
                <a:ext uri="{FF2B5EF4-FFF2-40B4-BE49-F238E27FC236}">
                  <a16:creationId xmlns:a16="http://schemas.microsoft.com/office/drawing/2014/main" id="{90B26A7B-2FE6-48E0-8D3E-191ACA73D98C}"/>
                </a:ext>
              </a:extLst>
            </p:cNvPr>
            <p:cNvSpPr/>
            <p:nvPr/>
          </p:nvSpPr>
          <p:spPr>
            <a:xfrm>
              <a:off x="9589165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41</a:t>
              </a:r>
            </a:p>
          </p:txBody>
        </p:sp>
        <p:sp>
          <p:nvSpPr>
            <p:cNvPr id="104" name="Rounded Rectangle 72">
              <a:extLst>
                <a:ext uri="{FF2B5EF4-FFF2-40B4-BE49-F238E27FC236}">
                  <a16:creationId xmlns:a16="http://schemas.microsoft.com/office/drawing/2014/main" id="{D9A99513-57C7-4940-8DC7-FCDC0B77DA2C}"/>
                </a:ext>
              </a:extLst>
            </p:cNvPr>
            <p:cNvSpPr/>
            <p:nvPr/>
          </p:nvSpPr>
          <p:spPr>
            <a:xfrm>
              <a:off x="9842911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42</a:t>
              </a:r>
            </a:p>
          </p:txBody>
        </p:sp>
        <p:sp>
          <p:nvSpPr>
            <p:cNvPr id="105" name="Rounded Rectangle 73">
              <a:extLst>
                <a:ext uri="{FF2B5EF4-FFF2-40B4-BE49-F238E27FC236}">
                  <a16:creationId xmlns:a16="http://schemas.microsoft.com/office/drawing/2014/main" id="{AEB69696-2D61-42FB-8397-0C9BD29FC11E}"/>
                </a:ext>
              </a:extLst>
            </p:cNvPr>
            <p:cNvSpPr/>
            <p:nvPr/>
          </p:nvSpPr>
          <p:spPr>
            <a:xfrm>
              <a:off x="10107139" y="1108017"/>
              <a:ext cx="253746" cy="23410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43</a:t>
              </a:r>
            </a:p>
          </p:txBody>
        </p:sp>
        <p:sp>
          <p:nvSpPr>
            <p:cNvPr id="106" name="Rounded Rectangle 74">
              <a:extLst>
                <a:ext uri="{FF2B5EF4-FFF2-40B4-BE49-F238E27FC236}">
                  <a16:creationId xmlns:a16="http://schemas.microsoft.com/office/drawing/2014/main" id="{9EFDE3ED-580C-48BE-A4D7-B63300A65496}"/>
                </a:ext>
              </a:extLst>
            </p:cNvPr>
            <p:cNvSpPr/>
            <p:nvPr/>
          </p:nvSpPr>
          <p:spPr>
            <a:xfrm>
              <a:off x="6477470" y="1108017"/>
              <a:ext cx="1238141" cy="23410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15 years operation</a:t>
              </a:r>
            </a:p>
          </p:txBody>
        </p:sp>
        <p:sp>
          <p:nvSpPr>
            <p:cNvPr id="107" name="Rounded Rectangle 75">
              <a:extLst>
                <a:ext uri="{FF2B5EF4-FFF2-40B4-BE49-F238E27FC236}">
                  <a16:creationId xmlns:a16="http://schemas.microsoft.com/office/drawing/2014/main" id="{8E9506D8-CE41-4A28-B7BD-6FA942383E78}"/>
                </a:ext>
              </a:extLst>
            </p:cNvPr>
            <p:cNvSpPr/>
            <p:nvPr/>
          </p:nvSpPr>
          <p:spPr>
            <a:xfrm>
              <a:off x="285866" y="1597439"/>
              <a:ext cx="2029479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Project preparation &amp;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administrative processes</a:t>
              </a:r>
            </a:p>
          </p:txBody>
        </p:sp>
        <p:sp>
          <p:nvSpPr>
            <p:cNvPr id="108" name="Rounded Rectangle 118">
              <a:extLst>
                <a:ext uri="{FF2B5EF4-FFF2-40B4-BE49-F238E27FC236}">
                  <a16:creationId xmlns:a16="http://schemas.microsoft.com/office/drawing/2014/main" id="{AD3C7B23-400A-40DE-9325-A34754D79FD7}"/>
                </a:ext>
              </a:extLst>
            </p:cNvPr>
            <p:cNvSpPr/>
            <p:nvPr/>
          </p:nvSpPr>
          <p:spPr>
            <a:xfrm>
              <a:off x="629180" y="3092954"/>
              <a:ext cx="2312877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Geological investigations, infrastructure detailed design and tendering preparation</a:t>
              </a:r>
            </a:p>
          </p:txBody>
        </p:sp>
        <p:sp>
          <p:nvSpPr>
            <p:cNvPr id="109" name="Rounded Rectangle 119">
              <a:extLst>
                <a:ext uri="{FF2B5EF4-FFF2-40B4-BE49-F238E27FC236}">
                  <a16:creationId xmlns:a16="http://schemas.microsoft.com/office/drawing/2014/main" id="{6FAAF5E0-F4FE-4F6E-94C8-FA8A9DED5B8F}"/>
                </a:ext>
              </a:extLst>
            </p:cNvPr>
            <p:cNvSpPr/>
            <p:nvPr/>
          </p:nvSpPr>
          <p:spPr>
            <a:xfrm>
              <a:off x="2997670" y="3092954"/>
              <a:ext cx="2705973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Tunnel, site and technical infrastructure construction</a:t>
              </a:r>
            </a:p>
          </p:txBody>
        </p:sp>
        <p:sp>
          <p:nvSpPr>
            <p:cNvPr id="110" name="Rounded Rectangle 120">
              <a:extLst>
                <a:ext uri="{FF2B5EF4-FFF2-40B4-BE49-F238E27FC236}">
                  <a16:creationId xmlns:a16="http://schemas.microsoft.com/office/drawing/2014/main" id="{32736D41-E6FA-4C62-9A8D-52D3376ABF18}"/>
                </a:ext>
              </a:extLst>
            </p:cNvPr>
            <p:cNvSpPr/>
            <p:nvPr/>
          </p:nvSpPr>
          <p:spPr>
            <a:xfrm>
              <a:off x="285866" y="3869930"/>
              <a:ext cx="3345957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accelerator R&amp;D and technical design</a:t>
              </a:r>
            </a:p>
          </p:txBody>
        </p:sp>
        <p:sp>
          <p:nvSpPr>
            <p:cNvPr id="111" name="Rounded Rectangle 121">
              <a:extLst>
                <a:ext uri="{FF2B5EF4-FFF2-40B4-BE49-F238E27FC236}">
                  <a16:creationId xmlns:a16="http://schemas.microsoft.com/office/drawing/2014/main" id="{C8299966-2B84-4D7F-B6C1-5BE60AEDAC6B}"/>
                </a:ext>
              </a:extLst>
            </p:cNvPr>
            <p:cNvSpPr/>
            <p:nvPr/>
          </p:nvSpPr>
          <p:spPr>
            <a:xfrm>
              <a:off x="3674163" y="4632618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detector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12" name="Rounded Rectangle 122">
              <a:extLst>
                <a:ext uri="{FF2B5EF4-FFF2-40B4-BE49-F238E27FC236}">
                  <a16:creationId xmlns:a16="http://schemas.microsoft.com/office/drawing/2014/main" id="{A49E5F65-169C-4278-9098-BE5856FE3A1A}"/>
                </a:ext>
              </a:extLst>
            </p:cNvPr>
            <p:cNvSpPr/>
            <p:nvPr/>
          </p:nvSpPr>
          <p:spPr>
            <a:xfrm>
              <a:off x="2315345" y="4632618"/>
              <a:ext cx="1316476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detector technical design</a:t>
              </a:r>
            </a:p>
          </p:txBody>
        </p:sp>
        <p:sp>
          <p:nvSpPr>
            <p:cNvPr id="113" name="Rounded Rectangle 123">
              <a:extLst>
                <a:ext uri="{FF2B5EF4-FFF2-40B4-BE49-F238E27FC236}">
                  <a16:creationId xmlns:a16="http://schemas.microsoft.com/office/drawing/2014/main" id="{9618D46B-94B0-4DD5-AD0B-DCDCA16CD927}"/>
                </a:ext>
              </a:extLst>
            </p:cNvPr>
            <p:cNvSpPr/>
            <p:nvPr/>
          </p:nvSpPr>
          <p:spPr>
            <a:xfrm>
              <a:off x="2346331" y="1597439"/>
              <a:ext cx="676493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Permis-sions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114" name="Rounded Rectangle 124">
              <a:extLst>
                <a:ext uri="{FF2B5EF4-FFF2-40B4-BE49-F238E27FC236}">
                  <a16:creationId xmlns:a16="http://schemas.microsoft.com/office/drawing/2014/main" id="{17EFC1EC-C502-4CE0-B32E-5F33FD857419}"/>
                </a:ext>
              </a:extLst>
            </p:cNvPr>
            <p:cNvSpPr/>
            <p:nvPr/>
          </p:nvSpPr>
          <p:spPr>
            <a:xfrm>
              <a:off x="285866" y="4632618"/>
              <a:ext cx="1987139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Set up of international experiment collaborations, detector R&amp;D and concept development</a:t>
              </a:r>
            </a:p>
          </p:txBody>
        </p:sp>
        <p:sp>
          <p:nvSpPr>
            <p:cNvPr id="115" name="Rounded Rectangle 125">
              <a:extLst>
                <a:ext uri="{FF2B5EF4-FFF2-40B4-BE49-F238E27FC236}">
                  <a16:creationId xmlns:a16="http://schemas.microsoft.com/office/drawing/2014/main" id="{0B3D5914-EB1C-437A-BB5E-52F70E936241}"/>
                </a:ext>
              </a:extLst>
            </p:cNvPr>
            <p:cNvSpPr/>
            <p:nvPr/>
          </p:nvSpPr>
          <p:spPr>
            <a:xfrm>
              <a:off x="3674163" y="3869930"/>
              <a:ext cx="2705973" cy="7023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accelerator construction, installation, commissioning</a:t>
              </a:r>
            </a:p>
          </p:txBody>
        </p:sp>
        <p:sp>
          <p:nvSpPr>
            <p:cNvPr id="116" name="Rounded Rectangle 126">
              <a:extLst>
                <a:ext uri="{FF2B5EF4-FFF2-40B4-BE49-F238E27FC236}">
                  <a16:creationId xmlns:a16="http://schemas.microsoft.com/office/drawing/2014/main" id="{8293B452-D243-4FD8-B49A-26A78DFF27DF}"/>
                </a:ext>
              </a:extLst>
            </p:cNvPr>
            <p:cNvSpPr/>
            <p:nvPr/>
          </p:nvSpPr>
          <p:spPr>
            <a:xfrm>
              <a:off x="290897" y="2345197"/>
              <a:ext cx="959702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strategy</a:t>
              </a:r>
            </a:p>
          </p:txBody>
        </p:sp>
        <p:sp>
          <p:nvSpPr>
            <p:cNvPr id="117" name="Rounded Rectangle 127">
              <a:extLst>
                <a:ext uri="{FF2B5EF4-FFF2-40B4-BE49-F238E27FC236}">
                  <a16:creationId xmlns:a16="http://schemas.microsoft.com/office/drawing/2014/main" id="{8800E033-5F2D-4FB0-B637-07D051023AE4}"/>
                </a:ext>
              </a:extLst>
            </p:cNvPr>
            <p:cNvSpPr/>
            <p:nvPr/>
          </p:nvSpPr>
          <p:spPr>
            <a:xfrm>
              <a:off x="1306436" y="2345197"/>
              <a:ext cx="1008909" cy="7023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and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18" name="Rounded Rectangle 128">
              <a:extLst>
                <a:ext uri="{FF2B5EF4-FFF2-40B4-BE49-F238E27FC236}">
                  <a16:creationId xmlns:a16="http://schemas.microsoft.com/office/drawing/2014/main" id="{34299C8F-41D8-4497-AADA-7008DC0B2453}"/>
                </a:ext>
              </a:extLst>
            </p:cNvPr>
            <p:cNvSpPr/>
            <p:nvPr/>
          </p:nvSpPr>
          <p:spPr>
            <a:xfrm>
              <a:off x="8066693" y="4632618"/>
              <a:ext cx="229419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detector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41" name="Rounded Rectangle 129">
              <a:extLst>
                <a:ext uri="{FF2B5EF4-FFF2-40B4-BE49-F238E27FC236}">
                  <a16:creationId xmlns:a16="http://schemas.microsoft.com/office/drawing/2014/main" id="{8A3A3555-D89C-44D0-AEB5-4D222A010ADA}"/>
                </a:ext>
              </a:extLst>
            </p:cNvPr>
            <p:cNvSpPr/>
            <p:nvPr/>
          </p:nvSpPr>
          <p:spPr>
            <a:xfrm>
              <a:off x="6477473" y="4624428"/>
              <a:ext cx="1492032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detector R&amp;D,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technical design</a:t>
              </a:r>
            </a:p>
          </p:txBody>
        </p:sp>
        <p:sp>
          <p:nvSpPr>
            <p:cNvPr id="142" name="Rounded Rectangle 130">
              <a:extLst>
                <a:ext uri="{FF2B5EF4-FFF2-40B4-BE49-F238E27FC236}">
                  <a16:creationId xmlns:a16="http://schemas.microsoft.com/office/drawing/2014/main" id="{DC00C402-1221-46CA-9B9B-57D10EBA28BB}"/>
                </a:ext>
              </a:extLst>
            </p:cNvPr>
            <p:cNvSpPr/>
            <p:nvPr/>
          </p:nvSpPr>
          <p:spPr>
            <a:xfrm>
              <a:off x="6477470" y="1610593"/>
              <a:ext cx="462961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Update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Permissions</a:t>
              </a:r>
            </a:p>
          </p:txBody>
        </p:sp>
        <p:sp>
          <p:nvSpPr>
            <p:cNvPr id="143" name="Rounded Rectangle 131">
              <a:extLst>
                <a:ext uri="{FF2B5EF4-FFF2-40B4-BE49-F238E27FC236}">
                  <a16:creationId xmlns:a16="http://schemas.microsoft.com/office/drawing/2014/main" id="{F4DC7CAF-477A-4174-9BA1-11A6DD78E08A}"/>
                </a:ext>
              </a:extLst>
            </p:cNvPr>
            <p:cNvSpPr/>
            <p:nvPr/>
          </p:nvSpPr>
          <p:spPr>
            <a:xfrm>
              <a:off x="8066691" y="3869930"/>
              <a:ext cx="2294193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accelerator construction, installation, commissioning</a:t>
              </a:r>
            </a:p>
          </p:txBody>
        </p:sp>
        <p:sp>
          <p:nvSpPr>
            <p:cNvPr id="144" name="Rounded Rectangle 134">
              <a:extLst>
                <a:ext uri="{FF2B5EF4-FFF2-40B4-BE49-F238E27FC236}">
                  <a16:creationId xmlns:a16="http://schemas.microsoft.com/office/drawing/2014/main" id="{97C0EBA2-4C43-44CF-8364-8750AFA71754}"/>
                </a:ext>
              </a:extLst>
            </p:cNvPr>
            <p:cNvSpPr/>
            <p:nvPr/>
          </p:nvSpPr>
          <p:spPr>
            <a:xfrm>
              <a:off x="7810758" y="3092954"/>
              <a:ext cx="1524660" cy="70230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FCC-ee dismantling, CE &amp; infrastructure adaptations 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145" name="Rounded Rectangle 135">
              <a:extLst>
                <a:ext uri="{FF2B5EF4-FFF2-40B4-BE49-F238E27FC236}">
                  <a16:creationId xmlns:a16="http://schemas.microsoft.com/office/drawing/2014/main" id="{3AEAFA9C-8DC6-4007-9940-0CB30B150E44}"/>
                </a:ext>
              </a:extLst>
            </p:cNvPr>
            <p:cNvSpPr/>
            <p:nvPr/>
          </p:nvSpPr>
          <p:spPr>
            <a:xfrm>
              <a:off x="6861810" y="2345197"/>
              <a:ext cx="948947" cy="70230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Funding and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46" name="Rounded Rectangle 136">
              <a:extLst>
                <a:ext uri="{FF2B5EF4-FFF2-40B4-BE49-F238E27FC236}">
                  <a16:creationId xmlns:a16="http://schemas.microsoft.com/office/drawing/2014/main" id="{4CBF6B73-7DAB-421B-9523-C3133FCF3172}"/>
                </a:ext>
              </a:extLst>
            </p:cNvPr>
            <p:cNvSpPr/>
            <p:nvPr/>
          </p:nvSpPr>
          <p:spPr>
            <a:xfrm>
              <a:off x="10401445" y="1108017"/>
              <a:ext cx="1301937" cy="234102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~ 25 years operation</a:t>
              </a:r>
            </a:p>
          </p:txBody>
        </p:sp>
        <p:sp>
          <p:nvSpPr>
            <p:cNvPr id="147" name="Rounded Rectangle 137">
              <a:extLst>
                <a:ext uri="{FF2B5EF4-FFF2-40B4-BE49-F238E27FC236}">
                  <a16:creationId xmlns:a16="http://schemas.microsoft.com/office/drawing/2014/main" id="{2B43124D-F565-4B3E-B074-9DB6F607F975}"/>
                </a:ext>
              </a:extLst>
            </p:cNvPr>
            <p:cNvSpPr/>
            <p:nvPr/>
          </p:nvSpPr>
          <p:spPr>
            <a:xfrm>
              <a:off x="6477470" y="3861048"/>
              <a:ext cx="1492035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FCC-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hh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accelerator R&amp;D and technical design</a:t>
              </a: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060B357D-B7B6-4B6A-8B77-EE54D0E7B9B2}"/>
                </a:ext>
              </a:extLst>
            </p:cNvPr>
            <p:cNvGrpSpPr/>
            <p:nvPr/>
          </p:nvGrpSpPr>
          <p:grpSpPr>
            <a:xfrm>
              <a:off x="297858" y="5407722"/>
              <a:ext cx="8447652" cy="712217"/>
              <a:chOff x="285866" y="3840809"/>
              <a:chExt cx="8447652" cy="712217"/>
            </a:xfrm>
          </p:grpSpPr>
          <p:sp>
            <p:nvSpPr>
              <p:cNvPr id="150" name="Rounded Rectangle 132">
                <a:extLst>
                  <a:ext uri="{FF2B5EF4-FFF2-40B4-BE49-F238E27FC236}">
                    <a16:creationId xmlns:a16="http://schemas.microsoft.com/office/drawing/2014/main" id="{525B17AC-BB51-41C1-9864-0DCB4EF722E0}"/>
                  </a:ext>
                </a:extLst>
              </p:cNvPr>
              <p:cNvSpPr/>
              <p:nvPr/>
            </p:nvSpPr>
            <p:spPr>
              <a:xfrm>
                <a:off x="5363928" y="3847850"/>
                <a:ext cx="1746244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Long model magnets, prototypes,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preseries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endParaRPr>
              </a:p>
            </p:txBody>
          </p:sp>
          <p:sp>
            <p:nvSpPr>
              <p:cNvPr id="151" name="Rounded Rectangle 133">
                <a:extLst>
                  <a:ext uri="{FF2B5EF4-FFF2-40B4-BE49-F238E27FC236}">
                    <a16:creationId xmlns:a16="http://schemas.microsoft.com/office/drawing/2014/main" id="{362EBA2E-B101-4BD4-B555-6E1CC9D03B95}"/>
                  </a:ext>
                </a:extLst>
              </p:cNvPr>
              <p:cNvSpPr/>
              <p:nvPr/>
            </p:nvSpPr>
            <p:spPr>
              <a:xfrm>
                <a:off x="7164128" y="3850719"/>
                <a:ext cx="1569390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16 T magnet industrialization</a:t>
                </a:r>
                <a:r>
                  <a:rPr kumimoji="0" lang="en-US" sz="1200" b="0" i="0" u="none" strike="noStrike" kern="1200" cap="none" spc="0" normalizeH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 and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/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series production</a:t>
                </a:r>
              </a:p>
            </p:txBody>
          </p:sp>
          <p:sp>
            <p:nvSpPr>
              <p:cNvPr id="152" name="Rounded Rectangle 138">
                <a:extLst>
                  <a:ext uri="{FF2B5EF4-FFF2-40B4-BE49-F238E27FC236}">
                    <a16:creationId xmlns:a16="http://schemas.microsoft.com/office/drawing/2014/main" id="{3E9F2BE2-DCC7-4C6A-A28B-E2FF4E2F5601}"/>
                  </a:ext>
                </a:extLst>
              </p:cNvPr>
              <p:cNvSpPr/>
              <p:nvPr/>
            </p:nvSpPr>
            <p:spPr>
              <a:xfrm>
                <a:off x="285866" y="3840809"/>
                <a:ext cx="5006054" cy="702307"/>
              </a:xfrm>
              <a:prstGeom prst="round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Superconducting wire and magnet R&amp;D, short models</a:t>
                </a:r>
              </a:p>
            </p:txBody>
          </p:sp>
        </p:grpSp>
        <p:sp>
          <p:nvSpPr>
            <p:cNvPr id="149" name="Rounded Rectangle 139">
              <a:extLst>
                <a:ext uri="{FF2B5EF4-FFF2-40B4-BE49-F238E27FC236}">
                  <a16:creationId xmlns:a16="http://schemas.microsoft.com/office/drawing/2014/main" id="{8A16FEFA-D345-4D57-A97A-F84035B9B9D0}"/>
                </a:ext>
              </a:extLst>
            </p:cNvPr>
            <p:cNvSpPr/>
            <p:nvPr/>
          </p:nvSpPr>
          <p:spPr>
            <a:xfrm>
              <a:off x="11746910" y="1108017"/>
              <a:ext cx="253746" cy="234102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70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B3D9ED97-3BB1-46A9-898D-671D19542C7D}"/>
              </a:ext>
            </a:extLst>
          </p:cNvPr>
          <p:cNvSpPr/>
          <p:nvPr/>
        </p:nvSpPr>
        <p:spPr>
          <a:xfrm rot="20689448">
            <a:off x="779712" y="3630396"/>
            <a:ext cx="5156005" cy="1077218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engineering design, </a:t>
            </a:r>
            <a:r>
              <a:rPr lang="en-US" sz="3200" dirty="0">
                <a:solidFill>
                  <a:schemeClr val="bg1"/>
                </a:solidFill>
              </a:rPr>
              <a:t>energy </a:t>
            </a:r>
            <a:r>
              <a:rPr lang="en-US" sz="3200" dirty="0" smtClean="0">
                <a:solidFill>
                  <a:schemeClr val="bg1"/>
                </a:solidFill>
              </a:rPr>
              <a:t>efficiency</a:t>
            </a:r>
            <a:r>
              <a:rPr lang="en-US" sz="3200" smtClean="0">
                <a:solidFill>
                  <a:schemeClr val="bg1"/>
                </a:solidFill>
              </a:rPr>
              <a:t>, maintainability</a:t>
            </a:r>
            <a:endParaRPr lang="en-GB" sz="32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3D9ED97-3BB1-46A9-898D-671D19542C7D}"/>
              </a:ext>
            </a:extLst>
          </p:cNvPr>
          <p:cNvSpPr/>
          <p:nvPr/>
        </p:nvSpPr>
        <p:spPr>
          <a:xfrm rot="20689448">
            <a:off x="6630543" y="3674411"/>
            <a:ext cx="5156005" cy="1077218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 smtClean="0">
                <a:solidFill>
                  <a:schemeClr val="bg1"/>
                </a:solidFill>
              </a:rPr>
              <a:t>conductors </a:t>
            </a:r>
            <a:r>
              <a:rPr lang="en-US" sz="3200" dirty="0">
                <a:solidFill>
                  <a:schemeClr val="bg1"/>
                </a:solidFill>
              </a:rPr>
              <a:t>&amp; </a:t>
            </a:r>
            <a:r>
              <a:rPr lang="en-US" sz="3200" dirty="0" smtClean="0">
                <a:solidFill>
                  <a:schemeClr val="bg1"/>
                </a:solidFill>
              </a:rPr>
              <a:t>high-field magnet technology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en-GB" sz="3200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0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FCC-integrated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project cost estimate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555" t="-1" r="13898" b="8737"/>
          <a:stretch/>
        </p:blipFill>
        <p:spPr>
          <a:xfrm>
            <a:off x="119336" y="1124877"/>
            <a:ext cx="5760419" cy="34562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650" y="1126403"/>
            <a:ext cx="6336704" cy="35267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8318" y="4764921"/>
            <a:ext cx="1090117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000" b="1" dirty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2000" b="1" dirty="0" err="1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tal</a:t>
            </a:r>
            <a:r>
              <a:rPr lang="en-GB" sz="2000" b="1" dirty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construction cost FCC-ee (Z, W, H) amounts to 10,500 MCHF &amp; 1,100 MCHF (</a:t>
            </a:r>
            <a:r>
              <a:rPr lang="en-GB" sz="2000" b="1" dirty="0" err="1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tt</a:t>
            </a:r>
            <a:r>
              <a:rPr lang="en-GB" sz="2000" b="1" dirty="0">
                <a:solidFill>
                  <a:srgbClr val="003399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endParaRPr lang="en-US" sz="500" b="1" dirty="0">
              <a:solidFill>
                <a:srgbClr val="00339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000" b="1" dirty="0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2000" b="1" dirty="0" err="1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tal</a:t>
            </a:r>
            <a:r>
              <a:rPr lang="en-GB" sz="2000" b="1" dirty="0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construction cost for subsequent FCC-</a:t>
            </a:r>
            <a:r>
              <a:rPr lang="en-GB" sz="2000" b="1" dirty="0" err="1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hh</a:t>
            </a:r>
            <a:r>
              <a:rPr lang="en-GB" sz="2000" b="1" dirty="0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amounts to 17,000 MCHF.</a:t>
            </a:r>
            <a:r>
              <a:rPr lang="en-GB" sz="2000" dirty="0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(FCC-</a:t>
            </a:r>
            <a:r>
              <a:rPr lang="en-US" dirty="0" err="1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hh</a:t>
            </a:r>
            <a:r>
              <a:rPr lang="en-US" dirty="0">
                <a:solidFill>
                  <a:srgbClr val="00339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stand alone cost would be 25 BCHF)</a:t>
            </a:r>
          </a:p>
        </p:txBody>
      </p:sp>
      <p:sp>
        <p:nvSpPr>
          <p:cNvPr id="14" name="Date Placeholder 1"/>
          <p:cNvSpPr txBox="1">
            <a:spLocks/>
          </p:cNvSpPr>
          <p:nvPr/>
        </p:nvSpPr>
        <p:spPr>
          <a:xfrm>
            <a:off x="838200" y="65343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24/06/2020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5" name="Footer Placeholder 2"/>
          <p:cNvSpPr txBox="1">
            <a:spLocks/>
          </p:cNvSpPr>
          <p:nvPr/>
        </p:nvSpPr>
        <p:spPr>
          <a:xfrm>
            <a:off x="4038600" y="653432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Snowmass AF-EF Meet 2020</a:t>
            </a: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610600" y="65343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F4100A-E962-4EDC-8177-67B64A99A00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17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19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00999" y="1186602"/>
            <a:ext cx="7994692" cy="417646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FCC-Conceptual Design Reports: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Vol 1 Physics, Vol 2 FCC-ee, Vol 3 FCC-</a:t>
            </a:r>
            <a:r>
              <a:rPr lang="en-US" b="1" dirty="0" err="1"/>
              <a:t>hh</a:t>
            </a:r>
            <a:r>
              <a:rPr lang="en-US" b="1" dirty="0"/>
              <a:t>, Vol 4 HE-LHC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dirty="0"/>
              <a:t>CDRs published in </a:t>
            </a:r>
            <a:r>
              <a:rPr lang="fr-FR" b="1" spc="-1" dirty="0" err="1">
                <a:uFill>
                  <a:solidFill>
                    <a:srgbClr val="FFFFFF"/>
                  </a:solidFill>
                </a:uFill>
                <a:latin typeface="Tahoma"/>
              </a:rPr>
              <a:t>European</a:t>
            </a:r>
            <a:r>
              <a:rPr lang="fr-FR" b="1" spc="-1" dirty="0">
                <a:uFill>
                  <a:solidFill>
                    <a:srgbClr val="FFFFFF"/>
                  </a:solidFill>
                </a:uFill>
                <a:latin typeface="Tahoma"/>
              </a:rPr>
              <a:t> Physical Journal C (Vol 1) and ST (Vol 2 – 4) </a:t>
            </a:r>
          </a:p>
          <a:p>
            <a:pPr marL="893763" lvl="1" indent="0">
              <a:spcBef>
                <a:spcPts val="1200"/>
              </a:spcBef>
              <a:buClr>
                <a:srgbClr val="0C377B"/>
              </a:buClr>
              <a:buNone/>
            </a:pPr>
            <a:r>
              <a:rPr lang="en-US" sz="1800" dirty="0">
                <a:solidFill>
                  <a:sysClr val="windowText" lastClr="000000"/>
                </a:solidFill>
                <a:hlinkClick r:id="rId2"/>
              </a:rPr>
              <a:t>EPJ C 79, 6 (2019) 474</a:t>
            </a:r>
            <a:r>
              <a:rPr lang="en-US" sz="1800" dirty="0">
                <a:solidFill>
                  <a:sysClr val="windowText" lastClr="000000"/>
                </a:solidFill>
              </a:rPr>
              <a:t>  , </a:t>
            </a:r>
            <a:r>
              <a:rPr lang="en-US" sz="1800" dirty="0">
                <a:solidFill>
                  <a:sysClr val="windowText" lastClr="000000"/>
                </a:solidFill>
                <a:hlinkClick r:id="rId3"/>
              </a:rPr>
              <a:t>EPJ ST 228, 2 (2019) 261-623 </a:t>
            </a:r>
            <a:r>
              <a:rPr lang="en-US" sz="1800" dirty="0">
                <a:solidFill>
                  <a:sysClr val="windowText" lastClr="000000"/>
                </a:solidFill>
              </a:rPr>
              <a:t>,</a:t>
            </a:r>
          </a:p>
          <a:p>
            <a:pPr marL="447675" lvl="1" indent="446088">
              <a:spcBef>
                <a:spcPts val="1200"/>
              </a:spcBef>
              <a:buClr>
                <a:srgbClr val="0C377B"/>
              </a:buClr>
              <a:buNone/>
            </a:pPr>
            <a:r>
              <a:rPr lang="en-US" sz="1800" dirty="0">
                <a:solidFill>
                  <a:sysClr val="windowText" lastClr="000000"/>
                </a:solidFill>
                <a:hlinkClick r:id="rId4"/>
              </a:rPr>
              <a:t>EPJ ST 228, 4 (2019) 755-1107</a:t>
            </a:r>
            <a:r>
              <a:rPr lang="en-US" sz="1800" dirty="0">
                <a:solidFill>
                  <a:sysClr val="windowText" lastClr="000000"/>
                </a:solidFill>
              </a:rPr>
              <a:t>  , </a:t>
            </a:r>
            <a:r>
              <a:rPr lang="en-US" sz="1800" dirty="0">
                <a:solidFill>
                  <a:sysClr val="windowText" lastClr="000000"/>
                </a:solidFill>
                <a:hlinkClick r:id="rId5"/>
              </a:rPr>
              <a:t>EPJ ST 228, 5 (2019) 1109-1382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</a:p>
          <a:p>
            <a:pPr marL="448056" lvl="1" indent="0">
              <a:spcBef>
                <a:spcPts val="1200"/>
              </a:spcBef>
              <a:buClr>
                <a:srgbClr val="0C377B"/>
              </a:buClr>
              <a:buNone/>
            </a:pPr>
            <a:endParaRPr lang="en-GB" b="1" dirty="0">
              <a:solidFill>
                <a:srgbClr val="0000FF"/>
              </a:solidFill>
            </a:endParaRPr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FF"/>
                </a:solidFill>
              </a:rPr>
              <a:t>Summary documents provided to EPPSU SG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FCC-integral, FCC-ee, FCC-</a:t>
            </a:r>
            <a:r>
              <a:rPr lang="en-US" b="1" dirty="0" err="1"/>
              <a:t>hh</a:t>
            </a:r>
            <a:r>
              <a:rPr lang="en-US" b="1" dirty="0"/>
              <a:t>, HE-LHC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dirty="0"/>
              <a:t>Accessible on </a:t>
            </a:r>
            <a:r>
              <a:rPr lang="en-GB" dirty="0">
                <a:hlinkClick r:id="rId6"/>
              </a:rPr>
              <a:t>http://fcc-cdr.web.cern.ch/</a:t>
            </a:r>
            <a:endParaRPr lang="en-GB" dirty="0"/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FCC CDR and Study Documentation</a:t>
            </a: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5139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"/>
          <a:stretch/>
        </p:blipFill>
        <p:spPr>
          <a:xfrm>
            <a:off x="2029837" y="980728"/>
            <a:ext cx="2120963" cy="3027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512" y="980726"/>
            <a:ext cx="2110468" cy="2816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12" y="3789040"/>
            <a:ext cx="2110468" cy="30963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7663" y="3789040"/>
            <a:ext cx="2072395" cy="30963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0458240">
            <a:off x="711850" y="3117367"/>
            <a:ext cx="3060741" cy="193899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&gt;1350 contributors from &gt; 350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truly global effort as suggested by EPPSU 2013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52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</a:t>
            </a:r>
            <a:r>
              <a:rPr lang="en-US" kern="0" dirty="0" smtClean="0">
                <a:latin typeface="Arial"/>
              </a:rPr>
              <a:t>2020 ESU and plans for 2020 – 2025/26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2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integrated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program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63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</a:t>
            </a:r>
            <a:r>
              <a:rPr lang="en-US" kern="0" dirty="0" smtClean="0">
                <a:latin typeface="Arial"/>
              </a:rPr>
              <a:t>From ESPPU 2020 document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36AE54F-A810-C84A-834F-460747F4CE72}"/>
              </a:ext>
            </a:extLst>
          </p:cNvPr>
          <p:cNvSpPr txBox="1">
            <a:spLocks/>
          </p:cNvSpPr>
          <p:nvPr/>
        </p:nvSpPr>
        <p:spPr>
          <a:xfrm>
            <a:off x="125364" y="1064816"/>
            <a:ext cx="11587259" cy="4812456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lvl="3" indent="0">
              <a:buFont typeface="Arial"/>
              <a:buNone/>
            </a:pPr>
            <a:r>
              <a:rPr lang="en-GB" sz="2800" b="1" i="1" smtClean="0"/>
              <a:t>Core sentence and main request “order of the further FCC study”:</a:t>
            </a:r>
          </a:p>
          <a:p>
            <a:pPr lvl="3"/>
            <a:endParaRPr lang="en-GB" sz="2400" b="1" i="1" smtClean="0"/>
          </a:p>
          <a:p>
            <a:pPr marL="540000" lvl="3" indent="0">
              <a:buFont typeface="Arial"/>
              <a:buNone/>
            </a:pPr>
            <a:r>
              <a:rPr lang="en-GB" sz="2800" b="1" smtClean="0">
                <a:solidFill>
                  <a:srgbClr val="3030A4"/>
                </a:solidFill>
              </a:rPr>
              <a:t>“Europe, together with its international partners, should investigate the </a:t>
            </a:r>
            <a:r>
              <a:rPr lang="en-GB" sz="2800" b="1" smtClean="0">
                <a:solidFill>
                  <a:srgbClr val="FF0000"/>
                </a:solidFill>
              </a:rPr>
              <a:t>technical and financial feasibility of a future hadron collider at CERN with a centre-of-mass energy of at least 100 TeV and with an electron-positron Higgs and electroweak factory as a possible first stage. </a:t>
            </a:r>
            <a:r>
              <a:rPr lang="en-GB" sz="2800" b="1" smtClean="0">
                <a:solidFill>
                  <a:srgbClr val="3030A4"/>
                </a:solidFill>
              </a:rPr>
              <a:t>Such a feasibility study of the colliders and related infrastructure should be established as a global endeavour and be completed on the timescale of the next Strategy update.”</a:t>
            </a:r>
            <a:endParaRPr lang="en-GB" sz="2800" b="1" dirty="0">
              <a:solidFill>
                <a:srgbClr val="3030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</a:t>
            </a:r>
            <a:r>
              <a:rPr lang="en-US" kern="0" dirty="0" smtClean="0">
                <a:latin typeface="Arial"/>
              </a:rPr>
              <a:t>Feasibility Study of FCC integrated project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36AE54F-A810-C84A-834F-460747F4CE72}"/>
              </a:ext>
            </a:extLst>
          </p:cNvPr>
          <p:cNvSpPr txBox="1">
            <a:spLocks/>
          </p:cNvSpPr>
          <p:nvPr/>
        </p:nvSpPr>
        <p:spPr>
          <a:xfrm>
            <a:off x="282396" y="1005823"/>
            <a:ext cx="11646252" cy="4871449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Feasibility study to be delivered end 2025 </a:t>
            </a:r>
            <a:r>
              <a:rPr lang="en-US" dirty="0" smtClean="0"/>
              <a:t>as </a:t>
            </a:r>
            <a:r>
              <a:rPr lang="en-US" b="1" dirty="0" smtClean="0"/>
              <a:t>input for ESPP Update expected for 2026/2027</a:t>
            </a:r>
            <a:r>
              <a:rPr lang="en-US" dirty="0" smtClean="0"/>
              <a:t>:</a:t>
            </a:r>
          </a:p>
          <a:p>
            <a:pPr>
              <a:buClr>
                <a:schemeClr val="tx2"/>
              </a:buClr>
            </a:pPr>
            <a:r>
              <a:rPr lang="en-GB" b="1" i="1" dirty="0" smtClean="0">
                <a:solidFill>
                  <a:srgbClr val="3030A4"/>
                </a:solidFill>
              </a:rPr>
              <a:t>Feasibility study of the 100 km tunnel </a:t>
            </a:r>
            <a:r>
              <a:rPr lang="en-GB" i="1" dirty="0" smtClean="0">
                <a:solidFill>
                  <a:srgbClr val="3030A4"/>
                </a:solidFill>
              </a:rPr>
              <a:t>(infrastructure aspects, administrative aspects, local authorities, environment, energy, etc.)</a:t>
            </a:r>
          </a:p>
          <a:p>
            <a:pPr>
              <a:buClr>
                <a:schemeClr val="tx2"/>
              </a:buClr>
            </a:pPr>
            <a:r>
              <a:rPr lang="en-GB" b="1" i="1" dirty="0" smtClean="0">
                <a:solidFill>
                  <a:srgbClr val="3030A4"/>
                </a:solidFill>
              </a:rPr>
              <a:t>High-risk site investigations included</a:t>
            </a:r>
            <a:r>
              <a:rPr lang="en-GB" i="1" dirty="0" smtClean="0">
                <a:solidFill>
                  <a:srgbClr val="3030A4"/>
                </a:solidFill>
              </a:rPr>
              <a:t>, to confirm principle feasibility</a:t>
            </a:r>
          </a:p>
          <a:p>
            <a:pPr>
              <a:buClr>
                <a:schemeClr val="tx2"/>
              </a:buClr>
            </a:pPr>
            <a:r>
              <a:rPr lang="en-GB" b="1" i="1" dirty="0" smtClean="0">
                <a:solidFill>
                  <a:srgbClr val="3030A4"/>
                </a:solidFill>
              </a:rPr>
              <a:t>Host-state related processes </a:t>
            </a:r>
            <a:r>
              <a:rPr lang="en-GB" i="1" dirty="0" smtClean="0">
                <a:solidFill>
                  <a:srgbClr val="3030A4"/>
                </a:solidFill>
              </a:rPr>
              <a:t>included to </a:t>
            </a:r>
            <a:r>
              <a:rPr lang="en-GB" b="1" i="1" dirty="0" smtClean="0">
                <a:solidFill>
                  <a:srgbClr val="3030A4"/>
                </a:solidFill>
              </a:rPr>
              <a:t>allow start of construction by 2030</a:t>
            </a:r>
            <a:r>
              <a:rPr lang="en-GB" i="1" dirty="0" smtClean="0">
                <a:solidFill>
                  <a:srgbClr val="3030A4"/>
                </a:solidFill>
              </a:rPr>
              <a:t>. </a:t>
            </a:r>
          </a:p>
          <a:p>
            <a:pPr>
              <a:buClr>
                <a:schemeClr val="tx2"/>
              </a:buClr>
            </a:pPr>
            <a:r>
              <a:rPr lang="en-GB" b="1" i="1" dirty="0" smtClean="0">
                <a:solidFill>
                  <a:srgbClr val="3030A4"/>
                </a:solidFill>
              </a:rPr>
              <a:t>CDR+ for colliders and injectors, including key technologies.</a:t>
            </a:r>
          </a:p>
          <a:p>
            <a:pPr>
              <a:buClr>
                <a:schemeClr val="tx2"/>
              </a:buClr>
            </a:pPr>
            <a:r>
              <a:rPr lang="en-US" b="1" i="1" dirty="0" smtClean="0">
                <a:solidFill>
                  <a:srgbClr val="3030A4"/>
                </a:solidFill>
              </a:rPr>
              <a:t>HFM intermediate milestones reached, </a:t>
            </a:r>
            <a:r>
              <a:rPr lang="en-US" i="1" dirty="0" smtClean="0">
                <a:solidFill>
                  <a:srgbClr val="3030A4"/>
                </a:solidFill>
              </a:rPr>
              <a:t>according to long-term R&amp;D plan.</a:t>
            </a:r>
            <a:endParaRPr lang="en-GB" i="1" dirty="0" smtClean="0">
              <a:solidFill>
                <a:srgbClr val="3030A4"/>
              </a:solidFill>
            </a:endParaRPr>
          </a:p>
          <a:p>
            <a:pPr>
              <a:buClr>
                <a:schemeClr val="tx2"/>
              </a:buClr>
            </a:pPr>
            <a:r>
              <a:rPr lang="en-GB" b="1" i="1" dirty="0" smtClean="0">
                <a:solidFill>
                  <a:srgbClr val="3030A4"/>
                </a:solidFill>
              </a:rPr>
              <a:t>Physics and experiments CDR + for FCC integrated project.</a:t>
            </a:r>
          </a:p>
          <a:p>
            <a:pPr>
              <a:buClr>
                <a:schemeClr val="tx2"/>
              </a:buClr>
            </a:pPr>
            <a:r>
              <a:rPr lang="en-US" b="1" i="1" dirty="0" smtClean="0">
                <a:solidFill>
                  <a:srgbClr val="3030A4"/>
                </a:solidFill>
              </a:rPr>
              <a:t>Financing concept and operation model.</a:t>
            </a:r>
          </a:p>
          <a:p>
            <a:pPr>
              <a:buClr>
                <a:schemeClr val="tx2"/>
              </a:buClr>
            </a:pPr>
            <a:r>
              <a:rPr lang="en-US" dirty="0" smtClean="0">
                <a:solidFill>
                  <a:srgbClr val="3030A4"/>
                </a:solidFill>
              </a:rPr>
              <a:t>For all these activities the sequential nature of implementation of the colliders and the overall timeline needs to be taken into account</a:t>
            </a:r>
            <a:r>
              <a:rPr lang="en-US" b="1" i="1" dirty="0" smtClean="0">
                <a:solidFill>
                  <a:srgbClr val="3030A4"/>
                </a:solidFill>
              </a:rPr>
              <a:t>!</a:t>
            </a:r>
            <a:endParaRPr lang="en-GB" b="1" dirty="0">
              <a:solidFill>
                <a:srgbClr val="3030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0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CERN resources</a:t>
            </a:r>
            <a:r>
              <a:rPr lang="en-US" kern="0" dirty="0" smtClean="0">
                <a:latin typeface="Arial"/>
              </a:rPr>
              <a:t> for period 2021-2025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36AE54F-A810-C84A-834F-460747F4CE72}"/>
              </a:ext>
            </a:extLst>
          </p:cNvPr>
          <p:cNvSpPr txBox="1">
            <a:spLocks/>
          </p:cNvSpPr>
          <p:nvPr/>
        </p:nvSpPr>
        <p:spPr>
          <a:xfrm>
            <a:off x="462032" y="1006205"/>
            <a:ext cx="11538624" cy="2350787"/>
          </a:xfrm>
          <a:prstGeom prst="rect">
            <a:avLst/>
          </a:prstGeom>
        </p:spPr>
        <p:txBody>
          <a:bodyPr vert="horz" lIns="90000" tIns="45720" rIns="90000" bIns="45720" rtlCol="0">
            <a:noAutofit/>
          </a:bodyPr>
          <a:lstStyle>
            <a:lvl1pPr marL="180000" indent="-180000" algn="l" defTabSz="685783" rtl="0" eaLnBrk="1" latinLnBrk="0" hangingPunct="1">
              <a:lnSpc>
                <a:spcPct val="100000"/>
              </a:lnSpc>
              <a:spcBef>
                <a:spcPts val="1350"/>
              </a:spcBef>
              <a:buClr>
                <a:srgbClr val="3030A4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685783" rtl="0" eaLnBrk="1" latinLnBrk="0" hangingPunct="1">
              <a:lnSpc>
                <a:spcPct val="100000"/>
              </a:lnSpc>
              <a:spcBef>
                <a:spcPts val="900"/>
              </a:spcBef>
              <a:buClr>
                <a:srgbClr val="3030A4"/>
              </a:buClr>
              <a:buSzPct val="10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68578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3030A4"/>
              </a:buClr>
              <a:buSzPct val="10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68578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3030A4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685783" rtl="0" eaLnBrk="1" latinLnBrk="0" hangingPunct="1">
              <a:lnSpc>
                <a:spcPct val="100000"/>
              </a:lnSpc>
              <a:spcBef>
                <a:spcPts val="450"/>
              </a:spcBef>
              <a:buClr>
                <a:srgbClr val="3030A4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675" indent="-137156" algn="l" defTabSz="6857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20" indent="-134538" algn="l" defTabSz="6857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566" indent="-137156" algn="l" defTabSz="6857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12" indent="-134538" algn="l" defTabSz="6857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3030A4"/>
                </a:solidFill>
              </a:rPr>
              <a:t>Total material budget for FCC 75 MCHF, i.e. 15 MCHF/y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3030A4"/>
                </a:solidFill>
              </a:rPr>
              <a:t>Roughly 50% dedicated to host state activities, environmental evaluation, implementation preparation out of which 10-15 MCHF for high-risk site investigations.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3030A4"/>
                </a:solidFill>
              </a:rPr>
              <a:t>Remainder for machine studies, experiment concept studies, technology R&amp;D and technical infrastructure and related collaborations.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3030A4"/>
                </a:solidFill>
              </a:rPr>
              <a:t>Personnel: 30 CERN staff FTE, </a:t>
            </a:r>
            <a:r>
              <a:rPr lang="en-US" sz="2400" b="1" dirty="0" err="1" smtClean="0">
                <a:solidFill>
                  <a:srgbClr val="3030A4"/>
                </a:solidFill>
              </a:rPr>
              <a:t>i.e</a:t>
            </a:r>
            <a:r>
              <a:rPr lang="en-US" sz="2400" b="1" dirty="0" smtClean="0">
                <a:solidFill>
                  <a:srgbClr val="3030A4"/>
                </a:solidFill>
              </a:rPr>
              <a:t> 150 PY integral</a:t>
            </a:r>
            <a:r>
              <a:rPr lang="en-US" sz="2400" b="1" dirty="0">
                <a:solidFill>
                  <a:srgbClr val="3030A4"/>
                </a:solidFill>
              </a:rPr>
              <a:t>. </a:t>
            </a:r>
            <a:endParaRPr lang="en-US" sz="2400" b="1" dirty="0" smtClean="0">
              <a:solidFill>
                <a:srgbClr val="3030A4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b="1" dirty="0" smtClean="0">
              <a:solidFill>
                <a:srgbClr val="3030A4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3030A4"/>
                </a:solidFill>
              </a:rPr>
              <a:t>Other FCC related budget lines in MTP: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>
                <a:solidFill>
                  <a:srgbClr val="3030A4"/>
                </a:solidFill>
              </a:rPr>
              <a:t>HFM </a:t>
            </a:r>
            <a:r>
              <a:rPr lang="en-US" sz="2000" b="1" dirty="0">
                <a:solidFill>
                  <a:srgbClr val="3030A4"/>
                </a:solidFill>
              </a:rPr>
              <a:t>line (16T program) with 75 MCHF </a:t>
            </a:r>
            <a:r>
              <a:rPr lang="en-US" sz="2000" b="1" dirty="0" smtClean="0">
                <a:solidFill>
                  <a:srgbClr val="3030A4"/>
                </a:solidFill>
              </a:rPr>
              <a:t>M&amp;P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>
                <a:solidFill>
                  <a:srgbClr val="3030A4"/>
                </a:solidFill>
              </a:rPr>
              <a:t>Dedicated line for RF power source development (HE klystrons) and SRF developments</a:t>
            </a:r>
            <a:endParaRPr lang="en-US" sz="2000" b="1" dirty="0">
              <a:solidFill>
                <a:srgbClr val="3030A4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b="1" dirty="0" smtClean="0">
              <a:solidFill>
                <a:srgbClr val="3030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</a:t>
            </a:r>
            <a:r>
              <a:rPr lang="en-US" kern="0" dirty="0" smtClean="0">
                <a:latin typeface="Arial"/>
              </a:rPr>
              <a:t>CE preparatory activities 2020 - 2030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9065" r="1892" b="47396"/>
          <a:stretch/>
        </p:blipFill>
        <p:spPr>
          <a:xfrm>
            <a:off x="695400" y="1038512"/>
            <a:ext cx="10873208" cy="339860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36AE54F-A810-C84A-834F-460747F4CE72}"/>
              </a:ext>
            </a:extLst>
          </p:cNvPr>
          <p:cNvSpPr txBox="1">
            <a:spLocks/>
          </p:cNvSpPr>
          <p:nvPr/>
        </p:nvSpPr>
        <p:spPr>
          <a:xfrm>
            <a:off x="335360" y="4606981"/>
            <a:ext cx="11521280" cy="1630331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sz="2000" b="1" dirty="0" smtClean="0"/>
              <a:t>Schedule of major processes leading to </a:t>
            </a:r>
            <a:r>
              <a:rPr lang="en-GB" sz="2000" b="1" dirty="0" smtClean="0">
                <a:solidFill>
                  <a:srgbClr val="FF0000"/>
                </a:solidFill>
              </a:rPr>
              <a:t>start of construction begin 2030</a:t>
            </a:r>
            <a:r>
              <a:rPr lang="en-GB" sz="2000" b="1" dirty="0" smtClean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000" b="1" dirty="0" smtClean="0">
                <a:solidFill>
                  <a:srgbClr val="FF0000"/>
                </a:solidFill>
              </a:rPr>
              <a:t>For proof of principle feasibility: High risk site investigations 10 - 15 MCHF in 2022/23.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000" b="1" dirty="0" smtClean="0">
                <a:solidFill>
                  <a:srgbClr val="0000FF"/>
                </a:solidFill>
              </a:rPr>
              <a:t>Additional CE investments required in MTP period to allow start of construction in 2030: MSI 45 MCHF, PD 10 MCHF:  Total of 55MCHF.</a:t>
            </a:r>
          </a:p>
        </p:txBody>
      </p:sp>
    </p:spTree>
    <p:extLst>
      <p:ext uri="{BB962C8B-B14F-4D97-AF65-F5344CB8AC3E}">
        <p14:creationId xmlns:p14="http://schemas.microsoft.com/office/powerpoint/2010/main" val="42667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H2020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FCCIS Design Study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6AE54F-A810-C84A-834F-460747F4CE72}"/>
              </a:ext>
            </a:extLst>
          </p:cNvPr>
          <p:cNvSpPr txBox="1">
            <a:spLocks/>
          </p:cNvSpPr>
          <p:nvPr/>
        </p:nvSpPr>
        <p:spPr>
          <a:xfrm>
            <a:off x="117988" y="1164584"/>
            <a:ext cx="11594636" cy="478469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3030A4"/>
                </a:solidFill>
              </a:rPr>
              <a:t>The </a:t>
            </a:r>
            <a:r>
              <a:rPr lang="en-GB" b="1" dirty="0" smtClean="0">
                <a:solidFill>
                  <a:srgbClr val="FF0000"/>
                </a:solidFill>
              </a:rPr>
              <a:t>FCCIS H2020 Design Study </a:t>
            </a:r>
            <a:r>
              <a:rPr lang="en-GB" dirty="0" smtClean="0">
                <a:solidFill>
                  <a:srgbClr val="3030A4"/>
                </a:solidFill>
              </a:rPr>
              <a:t>project is on one side a co-funding instrument and on the other side a “social promotion” instrument to engage the EC and a community of international partners contractually, including key host state services and offices.</a:t>
            </a:r>
          </a:p>
          <a:p>
            <a:r>
              <a:rPr lang="en-GB" dirty="0" smtClean="0">
                <a:solidFill>
                  <a:srgbClr val="3030A4"/>
                </a:solidFill>
              </a:rPr>
              <a:t>EC co-funding of 2.9 </a:t>
            </a:r>
            <a:r>
              <a:rPr lang="en-GB" dirty="0" err="1" smtClean="0">
                <a:solidFill>
                  <a:srgbClr val="3030A4"/>
                </a:solidFill>
              </a:rPr>
              <a:t>Meuro</a:t>
            </a:r>
            <a:r>
              <a:rPr lang="en-GB" dirty="0" smtClean="0">
                <a:solidFill>
                  <a:srgbClr val="3030A4"/>
                </a:solidFill>
              </a:rPr>
              <a:t> in the period 11/2020 – 10/2024.</a:t>
            </a:r>
          </a:p>
          <a:p>
            <a:pPr lvl="1"/>
            <a:r>
              <a:rPr lang="en-GB" b="1" dirty="0" smtClean="0">
                <a:solidFill>
                  <a:srgbClr val="3030A4"/>
                </a:solidFill>
              </a:rPr>
              <a:t>1.8 </a:t>
            </a:r>
            <a:r>
              <a:rPr lang="en-GB" b="1" dirty="0" err="1" smtClean="0">
                <a:solidFill>
                  <a:srgbClr val="3030A4"/>
                </a:solidFill>
              </a:rPr>
              <a:t>Meuro</a:t>
            </a:r>
            <a:r>
              <a:rPr lang="en-GB" b="1" dirty="0" smtClean="0">
                <a:solidFill>
                  <a:srgbClr val="3030A4"/>
                </a:solidFill>
              </a:rPr>
              <a:t> for host state related activities</a:t>
            </a:r>
          </a:p>
          <a:p>
            <a:pPr lvl="1"/>
            <a:r>
              <a:rPr lang="en-GB" b="1" dirty="0" smtClean="0">
                <a:solidFill>
                  <a:srgbClr val="3030A4"/>
                </a:solidFill>
              </a:rPr>
              <a:t>1.2 </a:t>
            </a:r>
            <a:r>
              <a:rPr lang="en-GB" b="1" dirty="0" err="1" smtClean="0">
                <a:solidFill>
                  <a:srgbClr val="3030A4"/>
                </a:solidFill>
              </a:rPr>
              <a:t>Meuro</a:t>
            </a:r>
            <a:r>
              <a:rPr lang="en-GB" b="1" dirty="0" smtClean="0">
                <a:solidFill>
                  <a:srgbClr val="3030A4"/>
                </a:solidFill>
              </a:rPr>
              <a:t> for FCC-ee optics and machine optimisation</a:t>
            </a:r>
          </a:p>
          <a:p>
            <a:endParaRPr lang="en-GB" dirty="0" smtClean="0">
              <a:solidFill>
                <a:srgbClr val="3030A4"/>
              </a:solidFill>
            </a:endParaRPr>
          </a:p>
          <a:p>
            <a:r>
              <a:rPr lang="en-GB" dirty="0" smtClean="0">
                <a:solidFill>
                  <a:srgbClr val="3030A4"/>
                </a:solidFill>
              </a:rPr>
              <a:t>FCCIS follows the </a:t>
            </a:r>
            <a:r>
              <a:rPr lang="en-GB" b="1" dirty="0" err="1" smtClean="0">
                <a:solidFill>
                  <a:srgbClr val="FF0000"/>
                </a:solidFill>
              </a:rPr>
              <a:t>EuroCirCol</a:t>
            </a:r>
            <a:r>
              <a:rPr lang="en-GB" b="1" dirty="0" smtClean="0">
                <a:solidFill>
                  <a:srgbClr val="FF0000"/>
                </a:solidFill>
              </a:rPr>
              <a:t> H2020 Design Study </a:t>
            </a:r>
            <a:r>
              <a:rPr lang="en-GB" dirty="0" smtClean="0">
                <a:solidFill>
                  <a:srgbClr val="3030A4"/>
                </a:solidFill>
              </a:rPr>
              <a:t>that focused on FCC-</a:t>
            </a:r>
            <a:r>
              <a:rPr lang="en-GB" dirty="0" err="1" smtClean="0">
                <a:solidFill>
                  <a:srgbClr val="3030A4"/>
                </a:solidFill>
              </a:rPr>
              <a:t>hh</a:t>
            </a:r>
            <a:r>
              <a:rPr lang="en-GB" dirty="0" smtClean="0">
                <a:solidFill>
                  <a:srgbClr val="3030A4"/>
                </a:solidFill>
              </a:rPr>
              <a:t> design and technology (2015 – 2019).</a:t>
            </a:r>
          </a:p>
          <a:p>
            <a:r>
              <a:rPr lang="en-US" dirty="0" smtClean="0">
                <a:solidFill>
                  <a:srgbClr val="3030A4"/>
                </a:solidFill>
              </a:rPr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H2020 </a:t>
            </a:r>
            <a:r>
              <a:rPr lang="en-US" b="1" dirty="0" err="1" smtClean="0">
                <a:solidFill>
                  <a:srgbClr val="FF0000"/>
                </a:solidFill>
              </a:rPr>
              <a:t>MarieCurie</a:t>
            </a:r>
            <a:r>
              <a:rPr lang="en-US" b="1" dirty="0" smtClean="0">
                <a:solidFill>
                  <a:srgbClr val="FF0000"/>
                </a:solidFill>
              </a:rPr>
              <a:t> Training Network </a:t>
            </a:r>
            <a:r>
              <a:rPr lang="en-US" b="1" dirty="0" err="1" smtClean="0">
                <a:solidFill>
                  <a:srgbClr val="FF0000"/>
                </a:solidFill>
              </a:rPr>
              <a:t>EASITrain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3030A4"/>
                </a:solidFill>
              </a:rPr>
              <a:t>focuses on FCC cryogenic technologies, SRF and SC magnets and finances 15 Early Stage Researchers (2017 – 2021).</a:t>
            </a:r>
            <a:endParaRPr lang="en-GB" dirty="0">
              <a:solidFill>
                <a:srgbClr val="3030A4"/>
              </a:solidFill>
            </a:endParaRPr>
          </a:p>
          <a:p>
            <a:pPr lvl="1"/>
            <a:endParaRPr lang="en-US" dirty="0">
              <a:solidFill>
                <a:srgbClr val="3030A4"/>
              </a:solidFill>
            </a:endParaRPr>
          </a:p>
          <a:p>
            <a:pPr lvl="1"/>
            <a:endParaRPr lang="en-GB" dirty="0">
              <a:solidFill>
                <a:srgbClr val="3030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1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6A1E-369E-4F4A-A116-2C9B17D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141"/>
            <a:ext cx="10515600" cy="753465"/>
          </a:xfrm>
        </p:spPr>
        <p:txBody>
          <a:bodyPr>
            <a:normAutofit/>
          </a:bodyPr>
          <a:lstStyle/>
          <a:p>
            <a:r>
              <a:rPr lang="en-US" dirty="0"/>
              <a:t>Beneficiaries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6000C-B4C8-3C4D-A2D8-4F85F4A38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020327"/>
            <a:ext cx="7455300" cy="514497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H2020 DS FCC Innovation Study 2020-24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472264" y="1254674"/>
            <a:ext cx="3529608" cy="4752528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Partners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D.R.R.T. (F)</a:t>
            </a: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Etat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(CH)</a:t>
            </a: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 (US)</a:t>
            </a: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BINP (Ru)</a:t>
            </a: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 Oxford (UK)</a:t>
            </a: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6325" y="2105472"/>
            <a:ext cx="2395299" cy="747464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Beneficiaries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533A33-3E79-43C3-AAE9-6948B2A5561B}"/>
              </a:ext>
            </a:extLst>
          </p:cNvPr>
          <p:cNvSpPr/>
          <p:nvPr/>
        </p:nvSpPr>
        <p:spPr>
          <a:xfrm rot="20959198">
            <a:off x="6811640" y="4461737"/>
            <a:ext cx="504056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FCCIS Kick-off meeting                      9-13 November 2020, in parallel to FCC Physics and Experiments WS</a:t>
            </a:r>
            <a:endParaRPr lang="en-GB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3682E4-63C6-47D1-AF5F-CCA1E2F1DAD8}"/>
              </a:ext>
            </a:extLst>
          </p:cNvPr>
          <p:cNvSpPr txBox="1"/>
          <p:nvPr/>
        </p:nvSpPr>
        <p:spPr>
          <a:xfrm>
            <a:off x="1703512" y="6197132"/>
            <a:ext cx="10488488" cy="646331"/>
          </a:xfrm>
          <a:prstGeom prst="rect">
            <a:avLst/>
          </a:prstGeom>
          <a:solidFill>
            <a:srgbClr val="0C377B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Design </a:t>
            </a:r>
            <a:r>
              <a:rPr lang="en-US" dirty="0" err="1">
                <a:solidFill>
                  <a:schemeClr val="bg1"/>
                </a:solidFill>
              </a:rPr>
              <a:t>optimisation</a:t>
            </a:r>
            <a:r>
              <a:rPr lang="en-US" dirty="0">
                <a:solidFill>
                  <a:schemeClr val="bg1"/>
                </a:solidFill>
              </a:rPr>
              <a:t>, construction planning, </a:t>
            </a:r>
            <a:r>
              <a:rPr lang="en-GB" dirty="0">
                <a:solidFill>
                  <a:schemeClr val="bg1"/>
                </a:solidFill>
              </a:rPr>
              <a:t>environmental impact assessment, management of </a:t>
            </a:r>
          </a:p>
          <a:p>
            <a:r>
              <a:rPr lang="en-GB" dirty="0">
                <a:solidFill>
                  <a:schemeClr val="bg1"/>
                </a:solidFill>
              </a:rPr>
              <a:t>excavation materials,  </a:t>
            </a:r>
            <a:r>
              <a:rPr lang="en-US" dirty="0">
                <a:solidFill>
                  <a:schemeClr val="bg1"/>
                </a:solidFill>
              </a:rPr>
              <a:t>user community building and public engagement, socio-economic impact,…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9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Further FCC supporting initiatives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6AE54F-A810-C84A-834F-460747F4CE72}"/>
              </a:ext>
            </a:extLst>
          </p:cNvPr>
          <p:cNvSpPr txBox="1">
            <a:spLocks/>
          </p:cNvSpPr>
          <p:nvPr/>
        </p:nvSpPr>
        <p:spPr>
          <a:xfrm>
            <a:off x="117988" y="1236592"/>
            <a:ext cx="11810660" cy="47846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3030A4"/>
                </a:solidFill>
              </a:rPr>
              <a:t>CHART Switzerland:</a:t>
            </a:r>
            <a:endParaRPr lang="en-GB" b="1" dirty="0">
              <a:solidFill>
                <a:srgbClr val="3030A4"/>
              </a:solidFill>
            </a:endParaRPr>
          </a:p>
          <a:p>
            <a:pPr lvl="1"/>
            <a:r>
              <a:rPr lang="en-US" dirty="0">
                <a:solidFill>
                  <a:srgbClr val="3030A4"/>
                </a:solidFill>
              </a:rPr>
              <a:t>Support FCC via accelerator design and technology developments</a:t>
            </a:r>
            <a:endParaRPr lang="en-GB" dirty="0">
              <a:solidFill>
                <a:srgbClr val="3030A4"/>
              </a:solidFill>
            </a:endParaRPr>
          </a:p>
          <a:p>
            <a:pPr lvl="1"/>
            <a:r>
              <a:rPr lang="en-US" dirty="0">
                <a:solidFill>
                  <a:srgbClr val="3030A4"/>
                </a:solidFill>
              </a:rPr>
              <a:t>CHART 1 2016-2018, CHART 2 2019 - 2023</a:t>
            </a:r>
            <a:endParaRPr lang="en-GB" dirty="0">
              <a:solidFill>
                <a:srgbClr val="3030A4"/>
              </a:solidFill>
            </a:endParaRPr>
          </a:p>
          <a:p>
            <a:pPr lvl="1"/>
            <a:r>
              <a:rPr lang="en-GB" dirty="0">
                <a:solidFill>
                  <a:srgbClr val="3030A4"/>
                </a:solidFill>
              </a:rPr>
              <a:t>Funding from Swiss State Secretariat, ETHZ, EPFL, UNIGE and CERN, total volume </a:t>
            </a:r>
            <a:r>
              <a:rPr lang="en-GB" dirty="0" smtClean="0">
                <a:solidFill>
                  <a:srgbClr val="3030A4"/>
                </a:solidFill>
              </a:rPr>
              <a:t>~40 </a:t>
            </a:r>
            <a:r>
              <a:rPr lang="en-GB" dirty="0">
                <a:solidFill>
                  <a:srgbClr val="3030A4"/>
                </a:solidFill>
              </a:rPr>
              <a:t>MCHF.</a:t>
            </a:r>
          </a:p>
          <a:p>
            <a:endParaRPr lang="en-GB" dirty="0">
              <a:solidFill>
                <a:srgbClr val="3030A4"/>
              </a:solidFill>
            </a:endParaRPr>
          </a:p>
          <a:p>
            <a:r>
              <a:rPr lang="en-GB" b="1" dirty="0" smtClean="0">
                <a:solidFill>
                  <a:srgbClr val="3030A4"/>
                </a:solidFill>
              </a:rPr>
              <a:t>FCC France</a:t>
            </a:r>
            <a:r>
              <a:rPr lang="en-GB" dirty="0" smtClean="0">
                <a:solidFill>
                  <a:srgbClr val="3030A4"/>
                </a:solidFill>
              </a:rPr>
              <a:t>: </a:t>
            </a:r>
          </a:p>
          <a:p>
            <a:pPr lvl="1"/>
            <a:r>
              <a:rPr lang="en-GB" dirty="0">
                <a:solidFill>
                  <a:srgbClr val="003399"/>
                </a:solidFill>
              </a:rPr>
              <a:t>Aim is to intensify French participation through concrete studies on physics and </a:t>
            </a:r>
            <a:r>
              <a:rPr lang="en-GB" dirty="0" smtClean="0">
                <a:solidFill>
                  <a:srgbClr val="003399"/>
                </a:solidFill>
              </a:rPr>
              <a:t>detectors</a:t>
            </a:r>
            <a:r>
              <a:rPr lang="en-GB" dirty="0">
                <a:solidFill>
                  <a:srgbClr val="003399"/>
                </a:solidFill>
              </a:rPr>
              <a:t>, </a:t>
            </a:r>
            <a:r>
              <a:rPr lang="en-GB" dirty="0" smtClean="0">
                <a:solidFill>
                  <a:srgbClr val="003399"/>
                </a:solidFill>
              </a:rPr>
              <a:t>as well as on accelerator design and technologies</a:t>
            </a:r>
            <a:endParaRPr lang="en-GB" dirty="0">
              <a:solidFill>
                <a:srgbClr val="003399"/>
              </a:solidFill>
            </a:endParaRPr>
          </a:p>
          <a:p>
            <a:pPr lvl="1"/>
            <a:r>
              <a:rPr lang="en-GB" dirty="0" smtClean="0">
                <a:solidFill>
                  <a:srgbClr val="003399"/>
                </a:solidFill>
              </a:rPr>
              <a:t>So far one “information day” </a:t>
            </a:r>
            <a:r>
              <a:rPr lang="en-GB" dirty="0" smtClean="0">
                <a:solidFill>
                  <a:srgbClr val="003399"/>
                </a:solidFill>
                <a:hlinkClick r:id="rId4"/>
              </a:rPr>
              <a:t>https://indico.in2p3.fr/event/19693/</a:t>
            </a:r>
            <a:r>
              <a:rPr lang="en-GB" dirty="0" smtClean="0">
                <a:solidFill>
                  <a:srgbClr val="003399"/>
                </a:solidFill>
              </a:rPr>
              <a:t> and one workshop </a:t>
            </a:r>
            <a:r>
              <a:rPr lang="en-GB" dirty="0" smtClean="0">
                <a:solidFill>
                  <a:srgbClr val="003399"/>
                </a:solidFill>
                <a:hlinkClick r:id="rId5"/>
              </a:rPr>
              <a:t>https://indico.in2p3.fr/event/20792/</a:t>
            </a:r>
            <a:r>
              <a:rPr lang="en-GB" dirty="0" smtClean="0">
                <a:solidFill>
                  <a:srgbClr val="003399"/>
                </a:solidFill>
              </a:rPr>
              <a:t> with participants from French research institutions and universities.</a:t>
            </a:r>
          </a:p>
          <a:p>
            <a:endParaRPr lang="en-GB" dirty="0" smtClean="0">
              <a:solidFill>
                <a:srgbClr val="3030A4"/>
              </a:solidFill>
            </a:endParaRPr>
          </a:p>
          <a:p>
            <a:r>
              <a:rPr lang="en-US" b="1" dirty="0" smtClean="0">
                <a:solidFill>
                  <a:srgbClr val="3030A4"/>
                </a:solidFill>
              </a:rPr>
              <a:t>Discussions in several other countries</a:t>
            </a:r>
            <a:r>
              <a:rPr lang="en-US" b="1" dirty="0">
                <a:solidFill>
                  <a:srgbClr val="3030A4"/>
                </a:solidFill>
              </a:rPr>
              <a:t> </a:t>
            </a:r>
            <a:r>
              <a:rPr lang="en-US" b="1" dirty="0" smtClean="0">
                <a:solidFill>
                  <a:srgbClr val="3030A4"/>
                </a:solidFill>
              </a:rPr>
              <a:t>launched. Goal is to enlarge and strengthen the FCC global collaboration </a:t>
            </a:r>
          </a:p>
          <a:p>
            <a:endParaRPr lang="en-GB" b="1" dirty="0">
              <a:solidFill>
                <a:srgbClr val="3030A4"/>
              </a:solidFill>
            </a:endParaRPr>
          </a:p>
          <a:p>
            <a:pPr lvl="1"/>
            <a:endParaRPr lang="en-GB" dirty="0">
              <a:solidFill>
                <a:srgbClr val="3030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758AE-B379-411B-9689-495DD0D38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488" y="908720"/>
            <a:ext cx="9144000" cy="53828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NSLS-II</a:t>
            </a:r>
            <a:r>
              <a:rPr lang="en-US" sz="2400" b="1" dirty="0"/>
              <a:t>, EIC &amp; FCC-ee beam parameters</a:t>
            </a:r>
            <a:endParaRPr lang="en-GB" sz="2400" b="1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71DD59-7DA4-4A0D-9F0F-5A2A8B090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178893"/>
              </p:ext>
            </p:extLst>
          </p:nvPr>
        </p:nvGraphicFramePr>
        <p:xfrm>
          <a:off x="809636" y="1484784"/>
          <a:ext cx="10326924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4408">
                  <a:extLst>
                    <a:ext uri="{9D8B030D-6E8A-4147-A177-3AD203B41FA5}">
                      <a16:colId xmlns:a16="http://schemas.microsoft.com/office/drawing/2014/main" val="136305719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6360134"/>
                    </a:ext>
                  </a:extLst>
                </a:gridCol>
                <a:gridCol w="1694329">
                  <a:extLst>
                    <a:ext uri="{9D8B030D-6E8A-4147-A177-3AD203B41FA5}">
                      <a16:colId xmlns:a16="http://schemas.microsoft.com/office/drawing/2014/main" val="3096345599"/>
                    </a:ext>
                  </a:extLst>
                </a:gridCol>
                <a:gridCol w="2796987">
                  <a:extLst>
                    <a:ext uri="{9D8B030D-6E8A-4147-A177-3AD203B41FA5}">
                      <a16:colId xmlns:a16="http://schemas.microsoft.com/office/drawing/2014/main" val="9878754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</a:rPr>
                        <a:t>NSLS-II</a:t>
                      </a:r>
                      <a:endParaRPr lang="en-GB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</a:rPr>
                        <a:t>EIC</a:t>
                      </a:r>
                      <a:endParaRPr lang="en-GB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</a:rPr>
                        <a:t>FCC-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</a:rPr>
                        <a:t>ee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</a:rPr>
                        <a:t>-Z</a:t>
                      </a:r>
                      <a:endParaRPr lang="en-GB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411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Beam energy [GeV]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</a:rPr>
                        <a:t>10  (20)</a:t>
                      </a:r>
                      <a:endParaRPr lang="en-GB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</a:rPr>
                        <a:t>45.6</a:t>
                      </a:r>
                      <a:endParaRPr lang="en-GB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972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Bunch population [10</a:t>
                      </a:r>
                      <a:r>
                        <a:rPr lang="en-US" sz="2400" baseline="30000" dirty="0"/>
                        <a:t>11</a:t>
                      </a:r>
                      <a:r>
                        <a:rPr lang="en-US" sz="2400" dirty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0.08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</a:rPr>
                        <a:t>1.7</a:t>
                      </a:r>
                      <a:endParaRPr lang="en-GB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</a:rPr>
                        <a:t>1.7</a:t>
                      </a:r>
                      <a:endParaRPr lang="en-GB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520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Bunch spacing [ns]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</a:rPr>
                        <a:t>10</a:t>
                      </a:r>
                      <a:endParaRPr lang="en-GB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</a:rPr>
                        <a:t>15, 17.5 or 20</a:t>
                      </a:r>
                      <a:endParaRPr lang="en-GB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524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Rms bunch length [mm]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4.5 - 9 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</a:rPr>
                        <a:t>2 </a:t>
                      </a:r>
                      <a:endParaRPr lang="en-GB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</a:rPr>
                        <a:t>3.5 (SR)</a:t>
                      </a:r>
                      <a:endParaRPr lang="en-GB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185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Beam current [A]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</a:rPr>
                        <a:t>2.5 (0.27)</a:t>
                      </a:r>
                      <a:endParaRPr lang="en-GB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</a:rPr>
                        <a:t>1.39</a:t>
                      </a:r>
                      <a:endParaRPr lang="en-GB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311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RF frequency [MHz]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500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591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400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99517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DDF2095-0832-4A2B-B8E0-0CDEF9C4D62A}"/>
              </a:ext>
            </a:extLst>
          </p:cNvPr>
          <p:cNvSpPr/>
          <p:nvPr/>
        </p:nvSpPr>
        <p:spPr>
          <a:xfrm>
            <a:off x="6645244" y="1937399"/>
            <a:ext cx="4491316" cy="2329543"/>
          </a:xfrm>
          <a:prstGeom prst="rect">
            <a:avLst/>
          </a:prstGeom>
          <a:noFill/>
          <a:ln w="635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Potential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EIC – FCC collaboration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5139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8674" y="5085184"/>
            <a:ext cx="11125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>
                <a:solidFill>
                  <a:schemeClr val="tx2"/>
                </a:solidFill>
              </a:rPr>
              <a:t>Similarity of several parameters strongly suggests collaboration to exploit </a:t>
            </a:r>
            <a:r>
              <a:rPr lang="en-GB" sz="2000" b="1" dirty="0" smtClean="0">
                <a:solidFill>
                  <a:schemeClr val="tx2"/>
                </a:solidFill>
              </a:rPr>
              <a:t>synergies </a:t>
            </a:r>
            <a:r>
              <a:rPr lang="en-GB" sz="2000" b="1" dirty="0">
                <a:solidFill>
                  <a:schemeClr val="tx2"/>
                </a:solidFill>
              </a:rPr>
              <a:t>in </a:t>
            </a:r>
            <a:r>
              <a:rPr lang="en-GB" sz="2000" b="1" dirty="0" smtClean="0">
                <a:solidFill>
                  <a:schemeClr val="tx2"/>
                </a:solidFill>
              </a:rPr>
              <a:t>areas such as beam </a:t>
            </a:r>
            <a:r>
              <a:rPr lang="en-GB" sz="2000" b="1" dirty="0">
                <a:solidFill>
                  <a:schemeClr val="tx2"/>
                </a:solidFill>
              </a:rPr>
              <a:t>instrumentation, SRF, </a:t>
            </a:r>
            <a:r>
              <a:rPr lang="en-GB" sz="2000" b="1" dirty="0" smtClean="0">
                <a:solidFill>
                  <a:schemeClr val="tx2"/>
                </a:solidFill>
              </a:rPr>
              <a:t>vacuum </a:t>
            </a:r>
            <a:r>
              <a:rPr lang="en-GB" sz="2000" b="1" dirty="0">
                <a:solidFill>
                  <a:schemeClr val="tx2"/>
                </a:solidFill>
              </a:rPr>
              <a:t>system with SR handling, etc. </a:t>
            </a:r>
          </a:p>
        </p:txBody>
      </p:sp>
    </p:spTree>
    <p:extLst>
      <p:ext uri="{BB962C8B-B14F-4D97-AF65-F5344CB8AC3E}">
        <p14:creationId xmlns:p14="http://schemas.microsoft.com/office/powerpoint/2010/main" val="401731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3"/>
          <a:srcRect t="7782" b="26122"/>
          <a:stretch/>
        </p:blipFill>
        <p:spPr>
          <a:xfrm>
            <a:off x="-9312" y="997269"/>
            <a:ext cx="12201097" cy="63201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Status of Global FCC Collaboration</a:t>
            </a: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847607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Arial"/>
              </a:rPr>
              <a:t>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15880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1780" y="5011728"/>
            <a:ext cx="1495977" cy="144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33790" y="5011728"/>
            <a:ext cx="1446586" cy="1441608"/>
            <a:chOff x="5729374" y="5011728"/>
            <a:chExt cx="1446586" cy="14416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H2020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10935904" y="6186314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39616" y="3284984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71664" y="4242098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541" y="1116215"/>
            <a:ext cx="117844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Increasing international collaboration </a:t>
            </a:r>
            <a:r>
              <a:rPr lang="en-GB" sz="2800" b="1" dirty="0" smtClean="0">
                <a:solidFill>
                  <a:schemeClr val="bg1"/>
                </a:solidFill>
              </a:rPr>
              <a:t>as a prerequisite for success:</a:t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sz="2800" b="1" dirty="0" smtClean="0">
                <a:solidFill>
                  <a:schemeClr val="bg1"/>
                </a:solidFill>
              </a:rPr>
              <a:t/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links </a:t>
            </a:r>
            <a:r>
              <a:rPr lang="en-GB" sz="2800" dirty="0">
                <a:solidFill>
                  <a:schemeClr val="bg1"/>
                </a:solidFill>
              </a:rPr>
              <a:t>with science, research &amp; development and </a:t>
            </a:r>
            <a:r>
              <a:rPr lang="en-GB" sz="2800" b="1" dirty="0">
                <a:solidFill>
                  <a:schemeClr val="bg1"/>
                </a:solidFill>
              </a:rPr>
              <a:t>high-tech industry </a:t>
            </a:r>
            <a:r>
              <a:rPr lang="en-GB" sz="2800" dirty="0">
                <a:solidFill>
                  <a:schemeClr val="bg1"/>
                </a:solidFill>
              </a:rPr>
              <a:t>will be essential to further advance and prepare the implementation of FCC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5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3"/>
          <a:srcRect t="7782" b="26122"/>
          <a:stretch/>
        </p:blipFill>
        <p:spPr>
          <a:xfrm>
            <a:off x="-9312" y="997269"/>
            <a:ext cx="12201097" cy="63201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UK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participants in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Collaboration</a:t>
            </a: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ubtitle 2"/>
          <p:cNvSpPr txBox="1">
            <a:spLocks/>
          </p:cNvSpPr>
          <p:nvPr>
            <p:extLst>
              <p:ext uri="{D42A27DB-BD31-4B8C-83A1-F6EECF244321}">
                <p14:modId xmlns:p14="http://schemas.microsoft.com/office/powerpoint/2010/main" val="1984155839"/>
              </p:ext>
            </p:extLst>
          </p:nvPr>
        </p:nvSpPr>
        <p:spPr>
          <a:xfrm>
            <a:off x="1631504" y="1196752"/>
            <a:ext cx="6120680" cy="5040560"/>
          </a:xfrm>
          <a:prstGeom prst="rect">
            <a:avLst/>
          </a:prstGeom>
          <a:solidFill>
            <a:srgbClr val="0C377B">
              <a:alpha val="50196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Birmingham 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U., UK</a:t>
            </a:r>
          </a:p>
          <a:p>
            <a:pPr>
              <a:spcBef>
                <a:spcPts val="600"/>
              </a:spcBef>
              <a:defRPr/>
            </a:pPr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Cockcroft 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Institute, Daresbury, UK </a:t>
            </a:r>
          </a:p>
          <a:p>
            <a:pPr>
              <a:spcBef>
                <a:spcPts val="600"/>
              </a:spcBef>
              <a:defRPr/>
            </a:pPr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Adams Institute, Oxford, UK</a:t>
            </a:r>
          </a:p>
          <a:p>
            <a:pPr>
              <a:spcBef>
                <a:spcPts val="600"/>
              </a:spcBef>
              <a:defRPr/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King’s College London, UK</a:t>
            </a:r>
            <a:r>
              <a:rPr lang="en-GB" sz="2800" b="1" dirty="0">
                <a:solidFill>
                  <a:schemeClr val="bg1"/>
                </a:solidFill>
                <a:latin typeface="+mn-ea"/>
                <a:cs typeface="+mn-ea"/>
              </a:rPr>
              <a:t/>
            </a:r>
            <a:br>
              <a:rPr lang="en-GB" sz="2800" b="1" dirty="0">
                <a:solidFill>
                  <a:schemeClr val="bg1"/>
                </a:solidFill>
                <a:latin typeface="+mn-ea"/>
                <a:cs typeface="+mn-ea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Lancaster U., UK</a:t>
            </a:r>
          </a:p>
          <a:p>
            <a:pPr>
              <a:spcBef>
                <a:spcPts val="600"/>
              </a:spcBef>
              <a:defRPr/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Liverpool U., UK</a:t>
            </a:r>
            <a:endParaRPr lang="en-US" sz="28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U., UK</a:t>
            </a:r>
          </a:p>
          <a:p>
            <a:pPr>
              <a:spcBef>
                <a:spcPts val="600"/>
              </a:spcBef>
              <a:defRPr/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Royal Holloway, UK</a:t>
            </a:r>
          </a:p>
          <a:p>
            <a:pPr>
              <a:spcBef>
                <a:spcPts val="600"/>
              </a:spcBef>
              <a:defRPr/>
            </a:pPr>
            <a:r>
              <a:rPr lang="fr-CH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SFTC, </a:t>
            </a:r>
            <a:r>
              <a:rPr lang="fr-CH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Daresbury</a:t>
            </a:r>
            <a:r>
              <a:rPr lang="fr-CH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UK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UNIMAN, Manchester, UK </a:t>
            </a:r>
          </a:p>
          <a:p>
            <a:pPr>
              <a:spcBef>
                <a:spcPts val="600"/>
              </a:spcBef>
              <a:defRPr/>
            </a:pPr>
            <a:endParaRPr lang="en-GB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endParaRPr lang="en-GB" sz="2800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en-GB" sz="2800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en-GB" sz="2800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The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integrated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inspired by successful LEP – LHC programs at CERN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9336" y="956915"/>
                <a:ext cx="11953328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Comprehensive cost-effective program maximizing physics opportunities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1: FCC-ee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acc>
                      <m:accPr>
                        <m:chr m:val="̅"/>
                        <m:ctrlPr>
                          <a:rPr kumimoji="0" lang="en-US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</m:e>
                    </m:acc>
                  </m:oMath>
                </a14:m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Higgs factory, </a:t>
                </a:r>
                <a:r>
                  <a:rPr lang="en-GB" b="1" dirty="0">
                    <a:solidFill>
                      <a:srgbClr val="FF0000"/>
                    </a:solidFill>
                    <a:latin typeface="Arial"/>
                  </a:rPr>
                  <a:t>electroweak &amp;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and top factory at highest luminosities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2: FCC-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hh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(~100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TeV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natural continuation at energy frontier, with ion and eh options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Complementary physics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Common civil engineering and technical infrastructures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Building on and reusing CERN’s existing infrastructure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FCC integrated project allows seamless continuation of HEP after HL-LHC 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6" y="956915"/>
                <a:ext cx="11953328" cy="2062103"/>
              </a:xfrm>
              <a:prstGeom prst="rect">
                <a:avLst/>
              </a:prstGeom>
              <a:blipFill>
                <a:blip r:embed="rId4"/>
                <a:stretch>
                  <a:fillRect l="-561" t="-1479"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218"/>
          <a:stretch/>
        </p:blipFill>
        <p:spPr>
          <a:xfrm>
            <a:off x="8393464" y="1951338"/>
            <a:ext cx="3786859" cy="422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695400" y="2978748"/>
            <a:ext cx="3435222" cy="3032355"/>
          </a:xfrm>
          <a:prstGeom prst="rect">
            <a:avLst/>
          </a:prstGeom>
        </p:spPr>
      </p:pic>
      <p:pic>
        <p:nvPicPr>
          <p:cNvPr id="16" name="Picture 15" descr="layout_c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96" y="2978748"/>
            <a:ext cx="2909954" cy="3031200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251014" y="5522185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93201" y="5522185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9376" y="1052736"/>
            <a:ext cx="11017224" cy="489654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1st phase </a:t>
            </a:r>
            <a:r>
              <a:rPr lang="en-US" dirty="0"/>
              <a:t>of FCC design study </a:t>
            </a:r>
            <a:r>
              <a:rPr lang="en-US" b="1" dirty="0"/>
              <a:t>completed → baseline machine designs, </a:t>
            </a:r>
            <a:r>
              <a:rPr lang="en-US" dirty="0"/>
              <a:t>performance matching physics requirements, in </a:t>
            </a:r>
            <a:r>
              <a:rPr lang="en-US" b="1" dirty="0"/>
              <a:t>4 CDRs</a:t>
            </a:r>
            <a:endParaRPr lang="en-US" dirty="0"/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Integrated FCC </a:t>
            </a:r>
            <a:r>
              <a:rPr lang="en-US" b="1" dirty="0" err="1"/>
              <a:t>programme</a:t>
            </a:r>
            <a:r>
              <a:rPr lang="en-US" b="1" dirty="0"/>
              <a:t> </a:t>
            </a:r>
            <a:r>
              <a:rPr lang="en-US" dirty="0" smtClean="0"/>
              <a:t>was submitted </a:t>
            </a:r>
            <a:r>
              <a:rPr lang="en-US" dirty="0"/>
              <a:t>to the European Strategy Update </a:t>
            </a:r>
            <a:r>
              <a:rPr lang="en-US" dirty="0" smtClean="0"/>
              <a:t>2019/20 </a:t>
            </a:r>
            <a:r>
              <a:rPr lang="en-US" dirty="0" smtClean="0">
                <a:sym typeface="Wingdings" panose="05000000000000000000" pitchFamily="2" charset="2"/>
              </a:rPr>
              <a:t> Request for feasibility study as basis for project decision by 2026/27.</a:t>
            </a:r>
            <a:endParaRPr lang="en-US" dirty="0"/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Next steps: concrete local/regional implementation scenario</a:t>
            </a:r>
            <a:r>
              <a:rPr lang="en-US" dirty="0"/>
              <a:t> in collaboration </a:t>
            </a:r>
            <a:r>
              <a:rPr lang="en-US" b="1" dirty="0"/>
              <a:t>with host state authorities</a:t>
            </a:r>
            <a:r>
              <a:rPr lang="en-US" dirty="0"/>
              <a:t>, accompanied by </a:t>
            </a:r>
            <a:r>
              <a:rPr lang="en-US" b="1" dirty="0"/>
              <a:t>machine optimization, physics studies and technology R&amp;D</a:t>
            </a:r>
            <a:r>
              <a:rPr lang="en-US" dirty="0"/>
              <a:t>, </a:t>
            </a:r>
            <a:r>
              <a:rPr lang="en-US" dirty="0" smtClean="0"/>
              <a:t>performed </a:t>
            </a:r>
            <a:r>
              <a:rPr lang="en-US" b="1" dirty="0" smtClean="0"/>
              <a:t>via global collaboration</a:t>
            </a:r>
            <a:r>
              <a:rPr lang="en-US" dirty="0" smtClean="0"/>
              <a:t> and supported </a:t>
            </a:r>
            <a:r>
              <a:rPr lang="en-US" dirty="0"/>
              <a:t>by </a:t>
            </a:r>
            <a:r>
              <a:rPr lang="en-US" b="1" dirty="0"/>
              <a:t>EC H2020 Design Study </a:t>
            </a:r>
            <a:r>
              <a:rPr lang="en-US" b="1" dirty="0" smtClean="0"/>
              <a:t>FCCIS. </a:t>
            </a:r>
            <a:r>
              <a:rPr lang="en-US" dirty="0" smtClean="0"/>
              <a:t> </a:t>
            </a:r>
            <a:endParaRPr lang="en-GB" dirty="0"/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dirty="0"/>
              <a:t>Long term goal: a </a:t>
            </a:r>
            <a:r>
              <a:rPr lang="en-GB" b="1" dirty="0"/>
              <a:t>world-leading HEP infrastructure for the 21</a:t>
            </a:r>
            <a:r>
              <a:rPr lang="en-GB" b="1" baseline="30000" dirty="0"/>
              <a:t>st</a:t>
            </a:r>
            <a:r>
              <a:rPr lang="en-GB" b="1" dirty="0"/>
              <a:t> century </a:t>
            </a:r>
            <a:r>
              <a:rPr lang="en-GB" dirty="0"/>
              <a:t>to push the particle-physics </a:t>
            </a:r>
            <a:r>
              <a:rPr lang="en-GB" b="1" dirty="0"/>
              <a:t>precision and energy frontiers </a:t>
            </a:r>
            <a:r>
              <a:rPr lang="en-GB" dirty="0"/>
              <a:t>far beyond the present </a:t>
            </a:r>
            <a:r>
              <a:rPr lang="en-GB" dirty="0" smtClean="0"/>
              <a:t>limits.</a:t>
            </a: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Status and Outlook</a:t>
            </a: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5139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67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80727"/>
            <a:ext cx="12144671" cy="5112568"/>
          </a:xfrm>
        </p:spPr>
        <p:txBody>
          <a:bodyPr>
            <a:noAutofit/>
          </a:bodyPr>
          <a:lstStyle/>
          <a:p>
            <a:pPr marL="36576" indent="0">
              <a:spcBef>
                <a:spcPts val="1200"/>
              </a:spcBef>
              <a:buClr>
                <a:srgbClr val="0C377B"/>
              </a:buClr>
              <a:buNone/>
            </a:pPr>
            <a:r>
              <a:rPr lang="en-US" sz="2000" b="1" dirty="0"/>
              <a:t>FCC-</a:t>
            </a:r>
            <a:r>
              <a:rPr lang="en-US" sz="2000" b="1" dirty="0" err="1"/>
              <a:t>ee</a:t>
            </a:r>
            <a:r>
              <a:rPr lang="en-US" sz="2000" b="1" dirty="0"/>
              <a:t>  = </a:t>
            </a:r>
            <a:r>
              <a:rPr lang="en-US" sz="2000" b="1" dirty="0">
                <a:solidFill>
                  <a:srgbClr val="0C377B"/>
                </a:solidFill>
              </a:rPr>
              <a:t>most efficient Higgs &amp; electro-weak factory</a:t>
            </a:r>
            <a:r>
              <a:rPr lang="en-US" sz="2000" dirty="0">
                <a:solidFill>
                  <a:srgbClr val="0C377B"/>
                </a:solidFill>
              </a:rPr>
              <a:t> </a:t>
            </a:r>
            <a:r>
              <a:rPr lang="en-US" sz="2000" dirty="0"/>
              <a:t>at </a:t>
            </a:r>
            <a:r>
              <a:rPr lang="en-US" sz="2000" dirty="0" err="1"/>
              <a:t>c.m</a:t>
            </a:r>
            <a:r>
              <a:rPr lang="en-US" sz="2000" dirty="0"/>
              <a:t>. energies from 90 to 365 GeV</a:t>
            </a:r>
            <a:r>
              <a:rPr lang="en-US" sz="2000" b="1" dirty="0"/>
              <a:t> </a:t>
            </a:r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C377B"/>
                </a:solidFill>
              </a:rPr>
              <a:t>all FCC-</a:t>
            </a:r>
            <a:r>
              <a:rPr lang="en-US" sz="2000" b="1" dirty="0" err="1">
                <a:solidFill>
                  <a:srgbClr val="0C377B"/>
                </a:solidFill>
              </a:rPr>
              <a:t>ee</a:t>
            </a:r>
            <a:r>
              <a:rPr lang="en-US" sz="2000" b="1" dirty="0">
                <a:solidFill>
                  <a:srgbClr val="0C377B"/>
                </a:solidFill>
              </a:rPr>
              <a:t> key concepts, ingredients, and parameters already demonstrated or exceeded at various past &amp; present machines 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0C377B"/>
                </a:solidFill>
              </a:rPr>
              <a:t>crab</a:t>
            </a:r>
            <a:r>
              <a:rPr lang="en-US" sz="2000" dirty="0"/>
              <a:t> waist collisions, </a:t>
            </a:r>
            <a:r>
              <a:rPr lang="en-US" sz="2000" dirty="0">
                <a:latin typeface="Symbol" panose="05050102010706020507" pitchFamily="18" charset="2"/>
              </a:rPr>
              <a:t>b</a:t>
            </a:r>
            <a:r>
              <a:rPr lang="en-US" sz="2000" baseline="-25000" dirty="0"/>
              <a:t>y</a:t>
            </a:r>
            <a:r>
              <a:rPr lang="en-US" sz="2000" dirty="0"/>
              <a:t>*~1 mm, ~1.5 A beam current, e</a:t>
            </a:r>
            <a:r>
              <a:rPr lang="en-US" sz="2000" baseline="30000" dirty="0"/>
              <a:t>+</a:t>
            </a:r>
            <a:r>
              <a:rPr lang="en-US" sz="2000" dirty="0"/>
              <a:t> source with required rate, target emittances, top up, SR power / unit length, MeV photon energies,…)</a:t>
            </a:r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C377B"/>
                </a:solidFill>
              </a:rPr>
              <a:t>main technologies for FCC-</a:t>
            </a:r>
            <a:r>
              <a:rPr lang="en-US" sz="2000" b="1" dirty="0" err="1">
                <a:solidFill>
                  <a:srgbClr val="0C377B"/>
                </a:solidFill>
              </a:rPr>
              <a:t>ee</a:t>
            </a:r>
            <a:r>
              <a:rPr lang="en-US" sz="2000" b="1" dirty="0">
                <a:solidFill>
                  <a:srgbClr val="0C377B"/>
                </a:solidFill>
              </a:rPr>
              <a:t> exist today; </a:t>
            </a:r>
            <a:r>
              <a:rPr lang="en-US" sz="2000" b="1" dirty="0">
                <a:solidFill>
                  <a:srgbClr val="FF6600"/>
                </a:solidFill>
              </a:rPr>
              <a:t>strong R&amp;D program with industry for optimizing energy efficiency </a:t>
            </a:r>
            <a:r>
              <a:rPr lang="en-US" sz="2000" dirty="0">
                <a:solidFill>
                  <a:srgbClr val="0C377B"/>
                </a:solidFill>
              </a:rPr>
              <a:t>(efficient SRF, highly efficient RF power sources, energy-efficient magnets,…) </a:t>
            </a:r>
            <a:r>
              <a:rPr lang="en-US" sz="2000" b="1" dirty="0">
                <a:solidFill>
                  <a:srgbClr val="FF6600"/>
                </a:solidFill>
              </a:rPr>
              <a:t>maintainability, machine availability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>
                <a:solidFill>
                  <a:srgbClr val="0C377B"/>
                </a:solidFill>
              </a:rPr>
              <a:t>(modular design, early involvement of industry,…) </a:t>
            </a:r>
            <a:r>
              <a:rPr lang="en-US" sz="2000" b="1" dirty="0">
                <a:solidFill>
                  <a:srgbClr val="FF6600"/>
                </a:solidFill>
              </a:rPr>
              <a:t>and construction cost</a:t>
            </a:r>
          </a:p>
          <a:p>
            <a:pPr marL="36576" indent="0">
              <a:spcBef>
                <a:spcPts val="1200"/>
              </a:spcBef>
              <a:buClr>
                <a:srgbClr val="0C377B"/>
              </a:buClr>
              <a:buNone/>
            </a:pPr>
            <a:r>
              <a:rPr lang="en-US" sz="2000" b="1" dirty="0"/>
              <a:t>FCC-</a:t>
            </a:r>
            <a:r>
              <a:rPr lang="en-US" sz="2000" b="1" dirty="0" err="1"/>
              <a:t>hh</a:t>
            </a:r>
            <a:r>
              <a:rPr lang="en-US" sz="2000" b="1" dirty="0"/>
              <a:t> = </a:t>
            </a:r>
            <a:r>
              <a:rPr lang="en-US" sz="2000" b="1" dirty="0">
                <a:solidFill>
                  <a:srgbClr val="0C377B"/>
                </a:solidFill>
              </a:rPr>
              <a:t>highest energy collider conceivable in 21st century</a:t>
            </a:r>
            <a:r>
              <a:rPr lang="en-US" sz="2000" dirty="0"/>
              <a:t>, solid design based on LHC lessons</a:t>
            </a:r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C377B"/>
                </a:solidFill>
              </a:rPr>
              <a:t>required technology – high-field 16 T magnets – not yet available</a:t>
            </a:r>
            <a:r>
              <a:rPr lang="en-US" sz="2000" b="1" dirty="0"/>
              <a:t>; </a:t>
            </a:r>
            <a:r>
              <a:rPr lang="en-US" sz="2000" b="1" dirty="0">
                <a:solidFill>
                  <a:srgbClr val="FF6600"/>
                </a:solidFill>
              </a:rPr>
              <a:t>rigorous conductor &amp; magnet R&amp;D program </a:t>
            </a:r>
            <a:r>
              <a:rPr lang="en-US" sz="2000" dirty="0"/>
              <a:t>to have </a:t>
            </a:r>
            <a:r>
              <a:rPr lang="en-US" sz="2000" b="1" dirty="0">
                <a:solidFill>
                  <a:srgbClr val="FF6600"/>
                </a:solidFill>
              </a:rPr>
              <a:t>magnets available towards the end of FCC-</a:t>
            </a:r>
            <a:r>
              <a:rPr lang="en-US" sz="2000" b="1" dirty="0" err="1">
                <a:solidFill>
                  <a:srgbClr val="FF6600"/>
                </a:solidFill>
              </a:rPr>
              <a:t>ee</a:t>
            </a:r>
            <a:r>
              <a:rPr lang="en-US" sz="2000" b="1" dirty="0">
                <a:solidFill>
                  <a:srgbClr val="FF6600"/>
                </a:solidFill>
              </a:rPr>
              <a:t> operation ~2050/55 </a:t>
            </a:r>
          </a:p>
          <a:p>
            <a:pPr marL="36576" indent="0">
              <a:spcBef>
                <a:spcPts val="1200"/>
              </a:spcBef>
              <a:buClr>
                <a:srgbClr val="0C377B"/>
              </a:buClr>
              <a:buNone/>
            </a:pPr>
            <a:r>
              <a:rPr lang="en-US" sz="400" b="1" dirty="0">
                <a:solidFill>
                  <a:srgbClr val="0C377B"/>
                </a:solidFill>
              </a:rPr>
              <a:t> 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Summary</a:t>
            </a: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5139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F35FB9-09BE-4F24-A980-97DE7E0E56AB}"/>
              </a:ext>
            </a:extLst>
          </p:cNvPr>
          <p:cNvSpPr/>
          <p:nvPr/>
        </p:nvSpPr>
        <p:spPr>
          <a:xfrm>
            <a:off x="0" y="5157192"/>
            <a:ext cx="12192000" cy="1015663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pPr marL="36576" lvl="0">
              <a:spcBef>
                <a:spcPts val="800"/>
              </a:spcBef>
              <a:buClr>
                <a:srgbClr val="0C377B"/>
              </a:buClr>
              <a:buSzPct val="80000"/>
            </a:pPr>
            <a:r>
              <a:rPr lang="en-US" sz="2000" b="1" dirty="0">
                <a:solidFill>
                  <a:srgbClr val="0C377B"/>
                </a:solidFill>
              </a:rPr>
              <a:t>FCC-</a:t>
            </a:r>
            <a:r>
              <a:rPr lang="en-US" sz="2000" b="1" dirty="0" err="1">
                <a:solidFill>
                  <a:srgbClr val="0C377B"/>
                </a:solidFill>
              </a:rPr>
              <a:t>ee</a:t>
            </a:r>
            <a:r>
              <a:rPr lang="en-US" sz="2000" b="1" dirty="0">
                <a:solidFill>
                  <a:srgbClr val="0C377B"/>
                </a:solidFill>
              </a:rPr>
              <a:t>/FCC-</a:t>
            </a:r>
            <a:r>
              <a:rPr lang="en-US" sz="2000" b="1" dirty="0" err="1">
                <a:solidFill>
                  <a:srgbClr val="0C377B"/>
                </a:solidFill>
              </a:rPr>
              <a:t>hh</a:t>
            </a:r>
            <a:r>
              <a:rPr lang="en-US" sz="2000" b="1" dirty="0">
                <a:solidFill>
                  <a:srgbClr val="0C377B"/>
                </a:solidFill>
              </a:rPr>
              <a:t> integrated </a:t>
            </a:r>
            <a:r>
              <a:rPr lang="en-US" sz="2000" b="1" dirty="0" err="1">
                <a:solidFill>
                  <a:srgbClr val="0C377B"/>
                </a:solidFill>
              </a:rPr>
              <a:t>programme</a:t>
            </a:r>
            <a:r>
              <a:rPr lang="en-US" sz="2000" b="1" dirty="0">
                <a:solidFill>
                  <a:srgbClr val="0C377B"/>
                </a:solidFill>
              </a:rPr>
              <a:t>: efficient coherent long-term strategy: sharing of tunnel, technical infrastructure (electricity, C&amp;V, …), perhaps </a:t>
            </a:r>
            <a:r>
              <a:rPr lang="en-US" sz="2000" b="1">
                <a:solidFill>
                  <a:srgbClr val="0C377B"/>
                </a:solidFill>
              </a:rPr>
              <a:t>detector modules </a:t>
            </a:r>
            <a:r>
              <a:rPr lang="en-US" sz="2000" b="1" dirty="0">
                <a:solidFill>
                  <a:srgbClr val="0C377B"/>
                </a:solidFill>
              </a:rPr>
              <a:t>+ complementary physics + exploiting existing CERN infrastructure and LEP/LHC experience </a:t>
            </a:r>
          </a:p>
        </p:txBody>
      </p:sp>
    </p:spTree>
    <p:extLst>
      <p:ext uri="{BB962C8B-B14F-4D97-AF65-F5344CB8AC3E}">
        <p14:creationId xmlns:p14="http://schemas.microsoft.com/office/powerpoint/2010/main" val="149853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Rectangle 153"/>
          <p:cNvSpPr/>
          <p:nvPr/>
        </p:nvSpPr>
        <p:spPr>
          <a:xfrm>
            <a:off x="6979972" y="3113634"/>
            <a:ext cx="5132756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Scope: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FCC-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collider key work packages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Optics Design Arc and IR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Cryogenic beam vacuum system design including beam tests at ANKA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 T dipole design, construction folder demonstrator 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91344" y="1170627"/>
            <a:ext cx="6729922" cy="5426725"/>
            <a:chOff x="1548329" y="539301"/>
            <a:chExt cx="7138470" cy="5694574"/>
          </a:xfrm>
        </p:grpSpPr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7754" y="3405097"/>
              <a:ext cx="722063" cy="720000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2271" y="719301"/>
              <a:ext cx="1285715" cy="360000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329" y="1301365"/>
              <a:ext cx="884210" cy="720000"/>
            </a:xfrm>
            <a:prstGeom prst="rect">
              <a:avLst/>
            </a:prstGeom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50906" y="2089793"/>
              <a:ext cx="881633" cy="720000"/>
            </a:xfrm>
            <a:prstGeom prst="rect">
              <a:avLst/>
            </a:prstGeom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1122" y="2167254"/>
              <a:ext cx="1440000" cy="720000"/>
            </a:xfrm>
            <a:prstGeom prst="rect">
              <a:avLst/>
            </a:prstGeom>
          </p:spPr>
        </p:pic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87782" y="1277735"/>
              <a:ext cx="1636364" cy="720000"/>
            </a:xfrm>
            <a:prstGeom prst="rect">
              <a:avLst/>
            </a:prstGeom>
          </p:spPr>
        </p:pic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89681" y="539301"/>
              <a:ext cx="728324" cy="720000"/>
            </a:xfrm>
            <a:prstGeom prst="rect">
              <a:avLst/>
            </a:prstGeom>
          </p:spPr>
        </p:pic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68786" y="629301"/>
              <a:ext cx="2820895" cy="540000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00790" y="5513875"/>
              <a:ext cx="1319372" cy="720000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19371" y="5485540"/>
              <a:ext cx="1347594" cy="720000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 rotWithShape="1">
            <a:blip r:embed="rId14"/>
            <a:srcRect r="75761"/>
            <a:stretch/>
          </p:blipFill>
          <p:spPr>
            <a:xfrm>
              <a:off x="1816027" y="4167527"/>
              <a:ext cx="610832" cy="540000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73909" y="5693874"/>
              <a:ext cx="1156687" cy="360000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45459" y="4159367"/>
              <a:ext cx="1431325" cy="360000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12539" y="4772145"/>
              <a:ext cx="720000" cy="720000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874525" y="5562287"/>
              <a:ext cx="952941" cy="540000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80162" y="3056773"/>
              <a:ext cx="1399999" cy="720000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27465" y="4745513"/>
              <a:ext cx="1859334" cy="669360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505865" y="1285150"/>
              <a:ext cx="4374606" cy="4186295"/>
            </a:xfrm>
            <a:prstGeom prst="rect">
              <a:avLst/>
            </a:prstGeom>
          </p:spPr>
        </p:pic>
      </p:grpSp>
      <p:sp>
        <p:nvSpPr>
          <p:cNvPr id="26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EU H2020 Design Study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EuroCirCol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21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6979972" y="1124744"/>
            <a:ext cx="5132756" cy="229293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European Union Horizon 2020 program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 MEURO co-funding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Completed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December 2019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 European beneficiaries &amp; KEK &amp; associated FNAL, BNL, LBL, NHFML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492" y="253129"/>
            <a:ext cx="1175983" cy="565067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249265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2F935-C72A-2F4E-904F-BCDFF5C8E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0" y="3921607"/>
            <a:ext cx="8701624" cy="2315705"/>
          </a:xfrm>
        </p:spPr>
        <p:txBody>
          <a:bodyPr vert="horz" tIns="0" bIns="0">
            <a:noAutofit/>
          </a:bodyPr>
          <a:lstStyle/>
          <a:p>
            <a:pPr marL="391582" indent="-342900">
              <a:buFont typeface="Wingdings" panose="05000000000000000000" pitchFamily="2" charset="2"/>
              <a:buChar char="Ø"/>
            </a:pPr>
            <a:r>
              <a:rPr lang="en-US" sz="2133" dirty="0"/>
              <a:t>Administrative processes for project preparatory phase developed.</a:t>
            </a:r>
          </a:p>
          <a:p>
            <a:pPr marL="391582" indent="-342900">
              <a:buFont typeface="Wingdings" panose="05000000000000000000" pitchFamily="2" charset="2"/>
              <a:buChar char="Ø"/>
            </a:pPr>
            <a:r>
              <a:rPr lang="en-US" sz="2133" dirty="0"/>
              <a:t>First review of tunnel placement performed.</a:t>
            </a:r>
          </a:p>
          <a:p>
            <a:pPr marL="391582" indent="-342900">
              <a:buFont typeface="Wingdings" panose="05000000000000000000" pitchFamily="2" charset="2"/>
              <a:buChar char="Ø"/>
            </a:pPr>
            <a:r>
              <a:rPr lang="en-US" sz="2133" dirty="0"/>
              <a:t>Requirements for urbanistic, environmental, economic impact, land acquisition and construction permit related processes defined.</a:t>
            </a:r>
          </a:p>
          <a:p>
            <a:pPr marL="391582" indent="-342900">
              <a:buFont typeface="Wingdings" panose="05000000000000000000" pitchFamily="2" charset="2"/>
              <a:buChar char="Ø"/>
            </a:pPr>
            <a:r>
              <a:rPr lang="en-US" sz="2133" b="1" dirty="0">
                <a:solidFill>
                  <a:srgbClr val="0000FF"/>
                </a:solidFill>
              </a:rPr>
              <a:t>Ongoing: common optimization of collider tunnel and surface site infrastructure implementation.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30521-31C7-064E-96F2-E04D244B8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3" b="2564"/>
          <a:stretch/>
        </p:blipFill>
        <p:spPr>
          <a:xfrm>
            <a:off x="237870" y="1146012"/>
            <a:ext cx="582568" cy="385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0C4E6-A1E9-C740-8049-B101ECACD9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9" y="2548623"/>
            <a:ext cx="457549" cy="4575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7ACEBD-3B62-384B-9667-36202D872597}"/>
              </a:ext>
            </a:extLst>
          </p:cNvPr>
          <p:cNvSpPr/>
          <p:nvPr/>
        </p:nvSpPr>
        <p:spPr>
          <a:xfrm>
            <a:off x="985535" y="1146012"/>
            <a:ext cx="7889157" cy="1219071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 secretariat of the region Auvergne-Rhône-Alpes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notified body “Centre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d'études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d'expertise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sur les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risques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l'environnement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la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mobilité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l'aménagement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CEREMA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F243FE-3AFE-F64B-8B9C-748F1D68F50C}"/>
              </a:ext>
            </a:extLst>
          </p:cNvPr>
          <p:cNvSpPr/>
          <p:nvPr/>
        </p:nvSpPr>
        <p:spPr>
          <a:xfrm>
            <a:off x="985535" y="2546306"/>
            <a:ext cx="7889157" cy="12202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Working group with representatives of federation, canton and state of Geneva and representation of Switzerland        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the international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organisations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consultancy companies</a:t>
            </a: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reparatory work with Host States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98C78A-BDAE-C240-B106-3BED08CAF2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t="3152" r="7804" b="1991"/>
          <a:stretch/>
        </p:blipFill>
        <p:spPr>
          <a:xfrm rot="717826">
            <a:off x="9537224" y="292983"/>
            <a:ext cx="2371501" cy="3471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7673B2-F559-4D48-A895-3D2FF550D4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136">
            <a:off x="9340960" y="3161802"/>
            <a:ext cx="2540220" cy="3564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41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63" y="1064947"/>
            <a:ext cx="12144671" cy="5112568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1st phase </a:t>
            </a:r>
            <a:r>
              <a:rPr lang="en-US" dirty="0"/>
              <a:t>of FCC design study </a:t>
            </a:r>
            <a:r>
              <a:rPr lang="en-US" b="1" dirty="0"/>
              <a:t>completed → baseline machine designs, </a:t>
            </a:r>
            <a:r>
              <a:rPr lang="en-US" dirty="0"/>
              <a:t>performance matching physics requirements, in </a:t>
            </a:r>
            <a:r>
              <a:rPr lang="en-US" b="1" dirty="0"/>
              <a:t>4 conceptual design reports</a:t>
            </a:r>
            <a:endParaRPr lang="en-US" dirty="0"/>
          </a:p>
          <a:p>
            <a:pPr>
              <a:spcBef>
                <a:spcPts val="18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Integrated FCC </a:t>
            </a:r>
            <a:r>
              <a:rPr lang="en-US" b="1" dirty="0" err="1"/>
              <a:t>programme</a:t>
            </a:r>
            <a:r>
              <a:rPr lang="en-US" b="1" dirty="0"/>
              <a:t> </a:t>
            </a:r>
            <a:r>
              <a:rPr lang="en-US" dirty="0"/>
              <a:t>submitted to the European Strategy Update</a:t>
            </a:r>
          </a:p>
          <a:p>
            <a:pPr>
              <a:spcBef>
                <a:spcPts val="18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b="1" dirty="0"/>
              <a:t>Next steps: concrete local/regional implementation scenario</a:t>
            </a:r>
            <a:r>
              <a:rPr lang="en-US" dirty="0"/>
              <a:t> in collaboration with host state authorities, accompanied by machine optimization, physics studies and technology R&amp;D</a:t>
            </a:r>
            <a:endParaRPr lang="en-GB" dirty="0"/>
          </a:p>
          <a:p>
            <a:pPr>
              <a:spcBef>
                <a:spcPts val="18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b="1" dirty="0"/>
              <a:t>Increasing international collaboration </a:t>
            </a:r>
            <a:r>
              <a:rPr lang="en-GB" dirty="0"/>
              <a:t>and links with science, research &amp; development and high-tech industry will be essential to further advance and prepare the implementation of FCC </a:t>
            </a:r>
          </a:p>
          <a:p>
            <a:pPr>
              <a:spcBef>
                <a:spcPts val="18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dirty="0"/>
              <a:t>Long term goal: a </a:t>
            </a:r>
            <a:r>
              <a:rPr lang="en-GB" b="1" dirty="0"/>
              <a:t>world-leading HEP infrastructure for the 21</a:t>
            </a:r>
            <a:r>
              <a:rPr lang="en-GB" b="1" baseline="30000" dirty="0"/>
              <a:t>st</a:t>
            </a:r>
            <a:r>
              <a:rPr lang="en-GB" b="1" dirty="0"/>
              <a:t> century </a:t>
            </a:r>
            <a:r>
              <a:rPr lang="en-GB" dirty="0"/>
              <a:t>to push the particle-physics </a:t>
            </a:r>
            <a:r>
              <a:rPr lang="en-GB" b="1" dirty="0"/>
              <a:t>precision and energy frontiers </a:t>
            </a:r>
            <a:r>
              <a:rPr lang="en-GB" dirty="0"/>
              <a:t>far into unknown territory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Conclusions</a:t>
            </a: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5139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23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5951984" y="1127624"/>
            <a:ext cx="5717709" cy="4991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161946" y="1092995"/>
                <a:ext cx="5411409" cy="356439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493776" indent="-4572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5256" indent="-4572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2708" indent="-34290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Arial"/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85316" indent="-3429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SzPct val="90000"/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50492" indent="-3429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SzPct val="100000"/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7431" indent="0" defTabSz="685783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double ring </a:t>
                </a:r>
                <a:r>
                  <a:rPr lang="en-US" sz="2000" dirty="0" err="1">
                    <a:solidFill>
                      <a:srgbClr val="0C377B"/>
                    </a:solidFill>
                    <a:latin typeface="Arial"/>
                  </a:rPr>
                  <a:t>e</a:t>
                </a:r>
                <a:r>
                  <a:rPr lang="en-US" sz="2000" baseline="30000" dirty="0" err="1">
                    <a:solidFill>
                      <a:srgbClr val="0C377B"/>
                    </a:solidFill>
                    <a:latin typeface="Arial"/>
                  </a:rPr>
                  <a:t>+</a:t>
                </a:r>
                <a:r>
                  <a:rPr lang="en-US" sz="2000" dirty="0" err="1">
                    <a:solidFill>
                      <a:srgbClr val="0C377B"/>
                    </a:solidFill>
                    <a:latin typeface="Arial"/>
                  </a:rPr>
                  <a:t>e</a:t>
                </a:r>
                <a:r>
                  <a:rPr lang="en-US" sz="2000" baseline="30000" dirty="0">
                    <a:solidFill>
                      <a:srgbClr val="0C377B"/>
                    </a:solidFill>
                    <a:latin typeface="Arial"/>
                  </a:rPr>
                  <a:t>-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 collider ~100 km</a:t>
                </a:r>
              </a:p>
              <a:p>
                <a:pPr marL="27431" indent="0" defTabSz="263519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follows footprint of FCC-</a:t>
                </a:r>
                <a:r>
                  <a:rPr lang="en-US" sz="2000" b="1" dirty="0" err="1">
                    <a:solidFill>
                      <a:srgbClr val="0C377B"/>
                    </a:solidFill>
                    <a:latin typeface="Arial"/>
                  </a:rPr>
                  <a:t>hh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, except around IPs</a:t>
                </a:r>
              </a:p>
              <a:p>
                <a:pPr marL="27431" indent="0" defTabSz="263519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asymmetric IR layout &amp; optics 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to limit synchrotron radiation towards the detector </a:t>
                </a:r>
              </a:p>
              <a:p>
                <a:pPr marL="27431" indent="0" defTabSz="263519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presently 2 IPs 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(alternative layouts with 3 or 4 IPs under study), </a:t>
                </a: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large 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horizontal crossing angle </a:t>
                </a: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30 </a:t>
                </a:r>
                <a:r>
                  <a:rPr lang="en-US" sz="2000" b="1" dirty="0" err="1">
                    <a:solidFill>
                      <a:srgbClr val="0C377B"/>
                    </a:solidFill>
                    <a:latin typeface="Arial"/>
                  </a:rPr>
                  <a:t>mrad</a:t>
                </a: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, crab-waist optics </a:t>
                </a:r>
              </a:p>
              <a:p>
                <a:pPr marL="27431" indent="0" defTabSz="358766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synchrotron radiation power 50 MW/beam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 at all beam energies; tapering of </a:t>
                </a:r>
                <a:r>
                  <a:rPr lang="en-GB" sz="2000" dirty="0">
                    <a:solidFill>
                      <a:srgbClr val="0C377B"/>
                    </a:solidFill>
                    <a:latin typeface="Arial"/>
                  </a:rPr>
                  <a:t>arc magnet strengths to match local energy</a:t>
                </a:r>
              </a:p>
              <a:p>
                <a:pPr marL="27431" indent="0" defTabSz="358766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GB" sz="2000" b="1" dirty="0">
                    <a:solidFill>
                      <a:srgbClr val="0C377B"/>
                    </a:solidFill>
                    <a:latin typeface="Arial"/>
                  </a:rPr>
                  <a:t>common RF </a:t>
                </a:r>
                <a:r>
                  <a:rPr lang="en-GB" sz="2000" dirty="0">
                    <a:solidFill>
                      <a:srgbClr val="0C377B"/>
                    </a:solidFill>
                    <a:latin typeface="Arial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000" i="1" dirty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sz="2000" dirty="0">
                    <a:solidFill>
                      <a:srgbClr val="0C377B"/>
                    </a:solidFill>
                    <a:latin typeface="Arial"/>
                  </a:rPr>
                  <a:t> running</a:t>
                </a:r>
                <a:endParaRPr lang="en-US" sz="2000" dirty="0">
                  <a:solidFill>
                    <a:srgbClr val="0C377B"/>
                  </a:solidFill>
                  <a:latin typeface="Arial"/>
                </a:endParaRPr>
              </a:p>
              <a:p>
                <a:pPr marL="27431" indent="0" defTabSz="357708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endParaRPr lang="en-US" sz="2000" b="1" dirty="0">
                  <a:solidFill>
                    <a:srgbClr val="0C377B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46" y="1092995"/>
                <a:ext cx="5411409" cy="3564396"/>
              </a:xfrm>
              <a:prstGeom prst="rect">
                <a:avLst/>
              </a:prstGeom>
              <a:blipFill>
                <a:blip r:embed="rId4"/>
                <a:stretch>
                  <a:fillRect l="-789" t="-684" b="-225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0629758" y="1177389"/>
            <a:ext cx="13760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K. Oide et al.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652" y="540100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1" defTabSz="357708">
              <a:spcBef>
                <a:spcPts val="751"/>
              </a:spcBef>
              <a:buClr>
                <a:srgbClr val="0C377B"/>
              </a:buClr>
              <a:defRPr/>
            </a:pPr>
            <a:r>
              <a:rPr lang="en-US" sz="2000" b="1" dirty="0">
                <a:solidFill>
                  <a:srgbClr val="0C377B"/>
                </a:solidFill>
                <a:latin typeface="Arial"/>
              </a:rPr>
              <a:t>top-up injection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 requires 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booster synchrotron in collider tunnel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en-US" kern="0" dirty="0"/>
              <a:t>FCC-</a:t>
            </a:r>
            <a:r>
              <a:rPr lang="en-US" kern="0" dirty="0" err="1"/>
              <a:t>ee</a:t>
            </a:r>
            <a:r>
              <a:rPr lang="en-US" kern="0" dirty="0"/>
              <a:t> basic design choices</a:t>
            </a: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DEE3E-AFC3-405A-820E-61D9FF61D95E}"/>
              </a:ext>
            </a:extLst>
          </p:cNvPr>
          <p:cNvSpPr/>
          <p:nvPr/>
        </p:nvSpPr>
        <p:spPr>
          <a:xfrm>
            <a:off x="1919536" y="6172169"/>
            <a:ext cx="9577064" cy="646331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en-GB" i="1" dirty="0"/>
              <a:t>FCC-</a:t>
            </a:r>
            <a:r>
              <a:rPr lang="en-GB" i="1" dirty="0" err="1"/>
              <a:t>ee</a:t>
            </a:r>
            <a:r>
              <a:rPr lang="en-GB" i="1" dirty="0"/>
              <a:t>: The Lepton Collider</a:t>
            </a:r>
            <a:r>
              <a:rPr lang="en-GB" dirty="0"/>
              <a:t>, </a:t>
            </a:r>
            <a:r>
              <a:rPr lang="en-GB" b="1" dirty="0"/>
              <a:t>Eur. Phys. J. Spec. Top. 228</a:t>
            </a:r>
            <a:r>
              <a:rPr lang="en-GB" dirty="0"/>
              <a:t>, 261–623 (2019)</a:t>
            </a:r>
          </a:p>
          <a:p>
            <a:r>
              <a:rPr lang="en-GB" dirty="0"/>
              <a:t>K. Oide et al., </a:t>
            </a:r>
            <a:r>
              <a:rPr lang="en-GB" b="1" dirty="0"/>
              <a:t>Phys. Rev. Accel. Beams 19</a:t>
            </a:r>
            <a:r>
              <a:rPr lang="en-GB" dirty="0"/>
              <a:t>, 111005 (2016)</a:t>
            </a:r>
          </a:p>
        </p:txBody>
      </p:sp>
    </p:spTree>
    <p:extLst>
      <p:ext uri="{BB962C8B-B14F-4D97-AF65-F5344CB8AC3E}">
        <p14:creationId xmlns:p14="http://schemas.microsoft.com/office/powerpoint/2010/main" val="106934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097041"/>
              </p:ext>
            </p:extLst>
          </p:nvPr>
        </p:nvGraphicFramePr>
        <p:xfrm>
          <a:off x="-28930" y="935444"/>
          <a:ext cx="12192001" cy="5936421"/>
        </p:xfrm>
        <a:graphic>
          <a:graphicData uri="http://schemas.openxmlformats.org/drawingml/2006/table">
            <a:tbl>
              <a:tblPr firstRow="1" bandRow="1"/>
              <a:tblGrid>
                <a:gridCol w="4992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4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8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0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5805">
                  <a:extLst>
                    <a:ext uri="{9D8B030D-6E8A-4147-A177-3AD203B41FA5}">
                      <a16:colId xmlns:a16="http://schemas.microsoft.com/office/drawing/2014/main" val="818795718"/>
                    </a:ext>
                  </a:extLst>
                </a:gridCol>
              </a:tblGrid>
              <a:tr h="525896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9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WW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de-AT" sz="2000" b="1" baseline="0" dirty="0">
                          <a:solidFill>
                            <a:schemeClr val="bg1"/>
                          </a:solidFill>
                        </a:rPr>
                        <a:t> (ZH)</a:t>
                      </a:r>
                      <a:endParaRPr lang="de-AT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>
                          <a:solidFill>
                            <a:schemeClr val="bg1"/>
                          </a:solidFill>
                        </a:rPr>
                        <a:t>ttbar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energy [GeV]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45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80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182.5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[mA]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1390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no. bunches/beam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9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16640</a:t>
                      </a:r>
                      <a:endParaRPr kumimoji="0" lang="en-GB" sz="19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9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2000</a:t>
                      </a:r>
                      <a:endParaRPr kumimoji="0" lang="en-GB" sz="19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9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393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9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529601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6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2.3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6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e</a:t>
                      </a: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nergy loss / turn [GeV]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0.036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0.34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1.72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9.21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469">
                <a:tc>
                  <a:txBody>
                    <a:bodyPr/>
                    <a:lstStyle/>
                    <a:p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total RF voltage [GV]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0.44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2.0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10.9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</a:t>
                      </a:r>
                      <a:r>
                        <a:rPr kumimoji="0" lang="en-GB" sz="16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damping time [turns]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1281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235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7361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beta*</a:t>
                      </a:r>
                      <a:r>
                        <a:rPr kumimoji="0" lang="de-AT" sz="16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</a:t>
                      </a:r>
                      <a:r>
                        <a:rPr kumimoji="0" lang="en-US" sz="16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beta* [mm]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0.8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1.6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</a:t>
                      </a: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. geometric emittance</a:t>
                      </a:r>
                      <a:r>
                        <a:rPr kumimoji="0" lang="en-US" sz="16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[nm]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0.27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0.63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1.46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85839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vert. geom. emittance [pm]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1.3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2.9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length with SR / BS [mm]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3.5 / 12.1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3.0 / 6.0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3.3 / 5.3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2.0 / 2.</a:t>
                      </a:r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397388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luminosity per IP [10</a:t>
                      </a:r>
                      <a:r>
                        <a:rPr kumimoji="0" lang="en-US" sz="16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6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6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230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8.5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r>
                        <a:rPr kumimoji="0" lang="en-GB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53842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lifetime rad </a:t>
                      </a:r>
                      <a:r>
                        <a:rPr kumimoji="0" lang="en-US" sz="1600" b="1" kern="1200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Bhabha</a:t>
                      </a: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/ BS [min]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68 / &gt;200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49 / &gt;1000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38 / 18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40 / 18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15532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 Parameters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2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Verify currency and authenticity via CrossMark">
            <a:hlinkClick r:id="rId2"/>
            <a:extLst>
              <a:ext uri="{FF2B5EF4-FFF2-40B4-BE49-F238E27FC236}">
                <a16:creationId xmlns:a16="http://schemas.microsoft.com/office/drawing/2014/main" id="{D1D916CD-8F71-44F2-9729-0D65E96BF3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639763"/>
            <a:ext cx="542925" cy="77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A5E776-B2C4-4CA3-8A6F-FB1B769BDF02}"/>
              </a:ext>
            </a:extLst>
          </p:cNvPr>
          <p:cNvSpPr/>
          <p:nvPr/>
        </p:nvSpPr>
        <p:spPr>
          <a:xfrm>
            <a:off x="1991544" y="6237313"/>
            <a:ext cx="9030912" cy="584775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r>
              <a:rPr lang="en-GB" sz="1600" dirty="0"/>
              <a:t>M. Benedikt, A. Blondel, </a:t>
            </a:r>
            <a:r>
              <a:rPr lang="en-GB" sz="1600" dirty="0" smtClean="0"/>
              <a:t>P. </a:t>
            </a:r>
            <a:r>
              <a:rPr lang="en-GB" sz="1600" dirty="0" err="1" smtClean="0"/>
              <a:t>Janot</a:t>
            </a:r>
            <a:r>
              <a:rPr lang="en-GB" sz="1600" dirty="0"/>
              <a:t>, </a:t>
            </a:r>
            <a:r>
              <a:rPr lang="en-GB" sz="1600" dirty="0" smtClean="0"/>
              <a:t>et </a:t>
            </a:r>
            <a:r>
              <a:rPr lang="en-GB" sz="1600" dirty="0"/>
              <a:t>al., </a:t>
            </a:r>
            <a:r>
              <a:rPr lang="en-GB" sz="1600" b="1" dirty="0"/>
              <a:t>Nat. Phys. 16</a:t>
            </a:r>
            <a:r>
              <a:rPr lang="en-GB" sz="1600" dirty="0"/>
              <a:t>, 402-407 (2020), and </a:t>
            </a:r>
          </a:p>
          <a:p>
            <a:r>
              <a:rPr lang="en-GB" sz="1600" b="1" dirty="0"/>
              <a:t>European Strategy </a:t>
            </a:r>
            <a:r>
              <a:rPr lang="en-GB" sz="1600" dirty="0"/>
              <a:t>for Particle Physics Preparatory Group, </a:t>
            </a:r>
            <a:r>
              <a:rPr lang="en-GB" sz="1600" i="1" dirty="0"/>
              <a:t>Physics Briefing Book</a:t>
            </a:r>
            <a:r>
              <a:rPr lang="en-GB" sz="1600" dirty="0"/>
              <a:t> (CERN, 2019)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03655B-E2E4-4B44-9D5F-D79A1BCCC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2" y="1064231"/>
            <a:ext cx="8916808" cy="51004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1F7D046-31D0-4DEC-B1F4-0932E6057E8C}"/>
              </a:ext>
            </a:extLst>
          </p:cNvPr>
          <p:cNvSpPr txBox="1">
            <a:spLocks/>
          </p:cNvSpPr>
          <p:nvPr/>
        </p:nvSpPr>
        <p:spPr>
          <a:xfrm>
            <a:off x="-2893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FCC-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efficient Higgs/electroweak factory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3" name="E9AE129B-AADE-4D42-A5CD-D33420D126B1" descr="7E832775-FA4B-45D5-A24A-50916B9E2716">
            <a:extLst>
              <a:ext uri="{FF2B5EF4-FFF2-40B4-BE49-F238E27FC236}">
                <a16:creationId xmlns:a16="http://schemas.microsoft.com/office/drawing/2014/main" id="{2F38D43C-6A4E-497D-BE74-98FA634F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C67885-56C7-4B36-B25B-3A63AD1B30C7}"/>
              </a:ext>
            </a:extLst>
          </p:cNvPr>
          <p:cNvSpPr/>
          <p:nvPr/>
        </p:nvSpPr>
        <p:spPr>
          <a:xfrm>
            <a:off x="9117945" y="1080780"/>
            <a:ext cx="2759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Luminosity </a:t>
            </a:r>
            <a:r>
              <a:rPr lang="en-GB" sz="2800" i="1" dirty="0"/>
              <a:t>L</a:t>
            </a:r>
            <a:r>
              <a:rPr lang="en-GB" sz="2800" dirty="0"/>
              <a:t> per supplied electrical wall-plug power </a:t>
            </a:r>
            <a:r>
              <a:rPr lang="en-GB" sz="2800" i="1" dirty="0"/>
              <a:t>P</a:t>
            </a:r>
            <a:r>
              <a:rPr lang="en-GB" sz="2800" baseline="-25000" dirty="0"/>
              <a:t>WP</a:t>
            </a:r>
            <a:r>
              <a:rPr lang="en-GB" sz="2800" dirty="0"/>
              <a:t> is shown as a function of centre-of-mass energy for several proposed future lepton colliders.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B4F524-4E8D-48F8-B208-BD8F019CE079}"/>
              </a:ext>
            </a:extLst>
          </p:cNvPr>
          <p:cNvSpPr/>
          <p:nvPr/>
        </p:nvSpPr>
        <p:spPr>
          <a:xfrm>
            <a:off x="1631504" y="3861048"/>
            <a:ext cx="2888932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€200 electricity cost</a:t>
            </a:r>
          </a:p>
          <a:p>
            <a:r>
              <a:rPr lang="en-GB" sz="2400" dirty="0">
                <a:solidFill>
                  <a:srgbClr val="000000"/>
                </a:solidFill>
              </a:rPr>
              <a:t>per Higgs boson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041918-C99E-42C8-A86B-2D95130BF10A}"/>
              </a:ext>
            </a:extLst>
          </p:cNvPr>
          <p:cNvCxnSpPr>
            <a:cxnSpLocks/>
          </p:cNvCxnSpPr>
          <p:nvPr/>
        </p:nvCxnSpPr>
        <p:spPr>
          <a:xfrm flipV="1">
            <a:off x="3503712" y="2881061"/>
            <a:ext cx="1182039" cy="907979"/>
          </a:xfrm>
          <a:prstGeom prst="straightConnector1">
            <a:avLst/>
          </a:prstGeom>
          <a:ln w="31750">
            <a:solidFill>
              <a:srgbClr val="000000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5">
            <a:extLst>
              <a:ext uri="{FF2B5EF4-FFF2-40B4-BE49-F238E27FC236}">
                <a16:creationId xmlns:a16="http://schemas.microsoft.com/office/drawing/2014/main" id="{30706B02-8605-4880-B4A3-2F7FAC404001}"/>
              </a:ext>
            </a:extLst>
          </p:cNvPr>
          <p:cNvSpPr txBox="1"/>
          <p:nvPr/>
        </p:nvSpPr>
        <p:spPr>
          <a:xfrm>
            <a:off x="2613529" y="1375620"/>
            <a:ext cx="1201538" cy="617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70C0"/>
                </a:solidFill>
              </a:rPr>
              <a:t>Z 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91 GeV</a:t>
            </a:r>
            <a:endParaRPr lang="en-GB" sz="1200" b="1" dirty="0">
              <a:solidFill>
                <a:srgbClr val="0070C0"/>
              </a:solidFill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95EF6711-1973-432A-AD25-A723A4B8DACB}"/>
              </a:ext>
            </a:extLst>
          </p:cNvPr>
          <p:cNvSpPr txBox="1"/>
          <p:nvPr/>
        </p:nvSpPr>
        <p:spPr>
          <a:xfrm>
            <a:off x="3214298" y="2263921"/>
            <a:ext cx="1130859" cy="617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70C0"/>
                </a:solidFill>
              </a:rPr>
              <a:t>WW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160 GeV</a:t>
            </a:r>
            <a:endParaRPr lang="en-GB" sz="1200" b="1" dirty="0">
              <a:solidFill>
                <a:srgbClr val="0070C0"/>
              </a:solidFill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9E368D74-325E-444E-AE49-1C36A3851139}"/>
              </a:ext>
            </a:extLst>
          </p:cNvPr>
          <p:cNvSpPr txBox="1"/>
          <p:nvPr/>
        </p:nvSpPr>
        <p:spPr>
          <a:xfrm>
            <a:off x="4480522" y="2191253"/>
            <a:ext cx="1130860" cy="617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70C0"/>
                </a:solidFill>
              </a:rPr>
              <a:t>ZH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240 GeV</a:t>
            </a:r>
            <a:endParaRPr lang="en-GB" sz="12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F8F186C9-8A2E-469E-B547-D15414696537}"/>
                  </a:ext>
                </a:extLst>
              </p:cNvPr>
              <p:cNvSpPr txBox="1"/>
              <p:nvPr/>
            </p:nvSpPr>
            <p:spPr>
              <a:xfrm>
                <a:off x="4685751" y="3415792"/>
                <a:ext cx="1130860" cy="4780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b="1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sz="12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200" b="1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US" sz="1200" b="1" dirty="0">
                    <a:solidFill>
                      <a:srgbClr val="0070C0"/>
                    </a:solidFill>
                  </a:rPr>
                  <a:t> </a:t>
                </a:r>
              </a:p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</a:rPr>
                  <a:t>350-365 GeV</a:t>
                </a:r>
                <a:endParaRPr lang="en-GB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F8F186C9-8A2E-469E-B547-D15414696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751" y="3415792"/>
                <a:ext cx="1130860" cy="478016"/>
              </a:xfrm>
              <a:prstGeom prst="rect">
                <a:avLst/>
              </a:prstGeom>
              <a:blipFill>
                <a:blip r:embed="rId5"/>
                <a:stretch>
                  <a:fillRect b="-37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06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3518" y="4528255"/>
            <a:ext cx="1146468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defTabSz="685783">
              <a:defRPr/>
            </a:pPr>
            <a:r>
              <a:rPr lang="en-GB" sz="1200" dirty="0">
                <a:solidFill>
                  <a:srgbClr val="0C377B"/>
                </a:solidFill>
                <a:latin typeface="Arial"/>
              </a:rPr>
              <a:t>Marica Biagini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24586" y="975431"/>
            <a:ext cx="5391439" cy="479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de-AT" sz="2400" b="1" i="1" dirty="0">
                <a:solidFill>
                  <a:srgbClr val="0C377B"/>
                </a:solidFill>
                <a:latin typeface="Calibri"/>
              </a:rPr>
              <a:t>B-factories:</a:t>
            </a:r>
            <a:r>
              <a:rPr lang="en-GB" sz="2400" b="1" i="1" dirty="0">
                <a:solidFill>
                  <a:srgbClr val="0C377B"/>
                </a:solidFill>
                <a:latin typeface="Calibri"/>
              </a:rPr>
              <a:t> </a:t>
            </a:r>
            <a:r>
              <a:rPr lang="en-GB" sz="2400" b="1" dirty="0">
                <a:solidFill>
                  <a:srgbClr val="0C377B"/>
                </a:solidFill>
                <a:latin typeface="Calibri"/>
              </a:rPr>
              <a:t>KEKB &amp; PEP-II:</a:t>
            </a:r>
          </a:p>
          <a:p>
            <a:pPr defTabSz="200020">
              <a:defRPr/>
            </a:pPr>
            <a:r>
              <a:rPr lang="en-GB" sz="2400" b="1" dirty="0">
                <a:solidFill>
                  <a:srgbClr val="FF0000"/>
                </a:solidFill>
                <a:latin typeface="Calibri"/>
              </a:rPr>
              <a:t>	double-ring lepton colliders, </a:t>
            </a:r>
          </a:p>
          <a:p>
            <a:pPr defTabSz="200020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high beam currents,</a:t>
            </a:r>
            <a:endParaRPr lang="en-GB" sz="2400" b="1" dirty="0">
              <a:solidFill>
                <a:srgbClr val="0C377B"/>
              </a:solidFill>
              <a:latin typeface="Calibri"/>
            </a:endParaRPr>
          </a:p>
          <a:p>
            <a:pPr defTabSz="200020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top-up injection</a:t>
            </a:r>
          </a:p>
          <a:p>
            <a:pPr defTabSz="200020">
              <a:defRPr/>
            </a:pPr>
            <a:r>
              <a:rPr lang="en-GB" sz="1050" b="1" dirty="0">
                <a:solidFill>
                  <a:srgbClr val="0C377B"/>
                </a:solidFill>
                <a:latin typeface="Calibri"/>
              </a:rPr>
              <a:t>  </a:t>
            </a:r>
          </a:p>
          <a:p>
            <a:pPr defTabSz="200020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DAFNE: 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crab waist, double ring</a:t>
            </a:r>
          </a:p>
          <a:p>
            <a:pPr defTabSz="685783">
              <a:defRPr/>
            </a:pPr>
            <a:endParaRPr lang="de-AT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 smtClean="0">
                <a:solidFill>
                  <a:srgbClr val="0C377B"/>
                </a:solidFill>
                <a:latin typeface="Calibri"/>
              </a:rPr>
              <a:t>S-KEKB</a:t>
            </a:r>
            <a:r>
              <a:rPr lang="en-GB" sz="2400" b="1" dirty="0">
                <a:solidFill>
                  <a:srgbClr val="0C377B"/>
                </a:solidFill>
                <a:latin typeface="Calibri"/>
              </a:rPr>
              <a:t>: 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low </a:t>
            </a:r>
            <a:r>
              <a:rPr lang="en-GB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sz="2400" b="1" baseline="-25000" dirty="0">
                <a:solidFill>
                  <a:srgbClr val="FF0000"/>
                </a:solidFill>
                <a:latin typeface="Calibri"/>
              </a:rPr>
              <a:t>y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*, crab waist</a:t>
            </a:r>
          </a:p>
          <a:p>
            <a:pPr defTabSz="685783">
              <a:defRPr/>
            </a:pPr>
            <a:endParaRPr lang="de-AT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 panose="020F0502020204030204"/>
              </a:rPr>
              <a:t>LEP: 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/>
              </a:rPr>
              <a:t>high energy</a:t>
            </a:r>
            <a:r>
              <a:rPr lang="en-GB" sz="2400" b="1" dirty="0">
                <a:solidFill>
                  <a:srgbClr val="0C377B"/>
                </a:solidFill>
                <a:latin typeface="Calibri" panose="020F0502020204030204"/>
              </a:rPr>
              <a:t>, SR effects</a:t>
            </a:r>
          </a:p>
          <a:p>
            <a:pPr defTabSz="685783">
              <a:defRPr/>
            </a:pPr>
            <a:endParaRPr lang="en-GB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 panose="020F0502020204030204"/>
              </a:rPr>
              <a:t>VEPP-4M, LEP: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/>
              </a:rPr>
              <a:t>precision E calibration </a:t>
            </a:r>
          </a:p>
          <a:p>
            <a:pPr defTabSz="685783">
              <a:defRPr/>
            </a:pPr>
            <a:endParaRPr lang="en-GB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KEKB: </a:t>
            </a:r>
            <a:r>
              <a:rPr lang="en-GB" sz="2400" b="1" i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en-GB" sz="2400" b="1" baseline="30000" dirty="0">
                <a:solidFill>
                  <a:srgbClr val="FF0000"/>
                </a:solidFill>
                <a:latin typeface="Calibri"/>
              </a:rPr>
              <a:t>+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 source </a:t>
            </a:r>
          </a:p>
          <a:p>
            <a:pPr defTabSz="685783">
              <a:defRPr/>
            </a:pPr>
            <a:endParaRPr lang="en-GB" sz="1100" b="1" i="1" dirty="0">
              <a:solidFill>
                <a:srgbClr val="0C377B"/>
              </a:solidFill>
              <a:latin typeface="Calibri"/>
            </a:endParaRPr>
          </a:p>
          <a:p>
            <a:pPr defTabSz="685783">
              <a:defRPr/>
            </a:pPr>
            <a:r>
              <a:rPr lang="en-GB" sz="2400" b="1" dirty="0">
                <a:solidFill>
                  <a:srgbClr val="0C377B"/>
                </a:solidFill>
                <a:latin typeface="Calibri"/>
              </a:rPr>
              <a:t>HERA, LEP, RHIC: spin gymnastics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55428" y="5828159"/>
            <a:ext cx="9144000" cy="369332"/>
          </a:xfrm>
          <a:prstGeom prst="rect">
            <a:avLst/>
          </a:prstGeom>
          <a:solidFill>
            <a:srgbClr val="99FFCC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combining successful ingredients of several recent colliders → highest luminosities &amp; energies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-49765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spcBef>
                <a:spcPts val="0"/>
              </a:spcBef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       </a:t>
            </a:r>
            <a:r>
              <a:rPr lang="en-US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FCC-</a:t>
            </a:r>
            <a:r>
              <a:rPr lang="en-US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</a:t>
            </a:r>
            <a:r>
              <a:rPr lang="en-US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design concept</a:t>
            </a:r>
          </a:p>
          <a:p>
            <a:pPr lvl="0" defTabSz="457200">
              <a:spcBef>
                <a:spcPts val="0"/>
              </a:spcBef>
              <a:defRPr/>
            </a:pPr>
            <a:r>
              <a:rPr lang="en-US" sz="22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based on lessons and techniques from past colliders</a:t>
            </a:r>
            <a:endParaRPr lang="en-US" sz="2250" kern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E7577D-433A-4A44-A3CD-9F0D0D0849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/>
          <a:stretch/>
        </p:blipFill>
        <p:spPr>
          <a:xfrm>
            <a:off x="32433" y="958347"/>
            <a:ext cx="6786103" cy="486981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122C149-1D75-4719-BFCA-31310A29313D}"/>
              </a:ext>
            </a:extLst>
          </p:cNvPr>
          <p:cNvCxnSpPr>
            <a:cxnSpLocks/>
          </p:cNvCxnSpPr>
          <p:nvPr/>
        </p:nvCxnSpPr>
        <p:spPr>
          <a:xfrm flipV="1">
            <a:off x="2408708" y="1880967"/>
            <a:ext cx="2934202" cy="802255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A58B364-1C20-4CA1-8AEB-062007B8BC13}"/>
              </a:ext>
            </a:extLst>
          </p:cNvPr>
          <p:cNvCxnSpPr/>
          <p:nvPr/>
        </p:nvCxnSpPr>
        <p:spPr>
          <a:xfrm flipV="1">
            <a:off x="5548960" y="2166158"/>
            <a:ext cx="144016" cy="549855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34144AD-C4F8-492C-9EF2-2A275B7E1307}"/>
              </a:ext>
            </a:extLst>
          </p:cNvPr>
          <p:cNvSpPr/>
          <p:nvPr/>
        </p:nvSpPr>
        <p:spPr>
          <a:xfrm>
            <a:off x="4871864" y="4941168"/>
            <a:ext cx="1470274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Marica Biagini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3F9D0DD-47E2-4718-B463-8B93AD5BDB95}"/>
              </a:ext>
            </a:extLst>
          </p:cNvPr>
          <p:cNvCxnSpPr>
            <a:cxnSpLocks/>
          </p:cNvCxnSpPr>
          <p:nvPr/>
        </p:nvCxnSpPr>
        <p:spPr>
          <a:xfrm flipV="1">
            <a:off x="4019143" y="1269757"/>
            <a:ext cx="852721" cy="608417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7D4943F-5BC2-4C61-817D-2E9FDE1319C1}"/>
              </a:ext>
            </a:extLst>
          </p:cNvPr>
          <p:cNvCxnSpPr>
            <a:cxnSpLocks/>
          </p:cNvCxnSpPr>
          <p:nvPr/>
        </p:nvCxnSpPr>
        <p:spPr>
          <a:xfrm flipV="1">
            <a:off x="3928184" y="1192500"/>
            <a:ext cx="871672" cy="13957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22C50DA-9248-4ECB-B4F4-28D1ADED44A4}"/>
              </a:ext>
            </a:extLst>
          </p:cNvPr>
          <p:cNvCxnSpPr>
            <a:cxnSpLocks/>
          </p:cNvCxnSpPr>
          <p:nvPr/>
        </p:nvCxnSpPr>
        <p:spPr>
          <a:xfrm flipV="1">
            <a:off x="3761215" y="2166158"/>
            <a:ext cx="1787745" cy="126284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25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C377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C377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12192000" cy="93544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R&amp;D: RF, cryo-modules, power sources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9736" y="861116"/>
            <a:ext cx="1188132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R&amp;D aimed at improving performance &amp; efficiency and reducing cost: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i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mproved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Nb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/Cu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coating/sputtering,</a:t>
            </a:r>
            <a:r>
              <a:rPr kumimoji="0" lang="en-GB" sz="2000" b="1" i="0" u="none" strike="noStrike" kern="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partner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STFC (e.g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. ECR fibre growth,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HiPIMS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ew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cavity fabrication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techniques, partner  STFC (e.g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. EHF, improved polishing,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seamless)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c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oating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of A15 superconductors (e.g. Nb</a:t>
            </a:r>
            <a:r>
              <a:rPr kumimoji="0" lang="en-GB" sz="2000" b="1" i="0" u="none" strike="noStrike" kern="0" cap="none" spc="0" normalizeH="0" baseline="-25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3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Sn), ∙ </a:t>
            </a:r>
            <a:r>
              <a:rPr lang="en-US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cryo-module design </a:t>
            </a:r>
            <a:r>
              <a:rPr lang="en-US" sz="2000" b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optimisation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b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ulk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Nb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cavity R&amp;D at FNAL, JLAB, Cornell, also KEK and CEPC/IHEP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MW-class fundamental power couplers for 400 MHz; ∙ novel high-efficiency klystrons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945" y="3730739"/>
            <a:ext cx="4339270" cy="315464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505" y="5691805"/>
            <a:ext cx="1609780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1344" y="5025598"/>
            <a:ext cx="216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800 MHz 5-cell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prototype / JLAB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0857DE-DFAA-4A21-AB8F-22DF2B839F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46" b="17716"/>
          <a:stretch/>
        </p:blipFill>
        <p:spPr>
          <a:xfrm>
            <a:off x="6773519" y="3745930"/>
            <a:ext cx="5297774" cy="1728648"/>
          </a:xfrm>
          <a:prstGeom prst="rect">
            <a:avLst/>
          </a:prstGeom>
        </p:spPr>
      </p:pic>
      <p:pic>
        <p:nvPicPr>
          <p:cNvPr id="26" name="table">
            <a:extLst>
              <a:ext uri="{FF2B5EF4-FFF2-40B4-BE49-F238E27FC236}">
                <a16:creationId xmlns:a16="http://schemas.microsoft.com/office/drawing/2014/main" id="{D4DDB2E6-290C-4D0F-9C59-F9D43AB06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9470" y="5439924"/>
            <a:ext cx="4990783" cy="140208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C31D7E8-AC20-45C9-9606-BA15918898BD}"/>
              </a:ext>
            </a:extLst>
          </p:cNvPr>
          <p:cNvSpPr/>
          <p:nvPr/>
        </p:nvSpPr>
        <p:spPr>
          <a:xfrm>
            <a:off x="7039942" y="3273976"/>
            <a:ext cx="501111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  <a:latin typeface="Calibri" panose="020F0502020204030204"/>
              </a:rPr>
              <a:t>h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-efficiency klystron at CERN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C6377C-6A32-4BB3-8221-5CCB46CDF1D1}"/>
              </a:ext>
            </a:extLst>
          </p:cNvPr>
          <p:cNvSpPr/>
          <p:nvPr/>
        </p:nvSpPr>
        <p:spPr>
          <a:xfrm>
            <a:off x="4579986" y="4868980"/>
            <a:ext cx="2677621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klystron bunching methods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 klystron retrofit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proof of principle for FCC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D587CE-95F6-41D9-89A0-85CE2AF7787C}"/>
              </a:ext>
            </a:extLst>
          </p:cNvPr>
          <p:cNvSpPr/>
          <p:nvPr/>
        </p:nvSpPr>
        <p:spPr>
          <a:xfrm>
            <a:off x="-16415" y="3265109"/>
            <a:ext cx="543489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  <a:latin typeface="Calibri" panose="020F0502020204030204"/>
              </a:rPr>
              <a:t>p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rototype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FCC SRF cavities at JLAB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F217D5-75BD-49D4-B019-FD7AE87FA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25" y="3922948"/>
            <a:ext cx="1782866" cy="51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3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681835"/>
              </p:ext>
            </p:extLst>
          </p:nvPr>
        </p:nvGraphicFramePr>
        <p:xfrm>
          <a:off x="-12231" y="772875"/>
          <a:ext cx="12167409" cy="5801952"/>
        </p:xfrm>
        <a:graphic>
          <a:graphicData uri="http://schemas.openxmlformats.org/drawingml/2006/table">
            <a:tbl>
              <a:tblPr firstRow="1" bandRow="1"/>
              <a:tblGrid>
                <a:gridCol w="4812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822">
                  <a:extLst>
                    <a:ext uri="{9D8B030D-6E8A-4147-A177-3AD203B41FA5}">
                      <a16:colId xmlns:a16="http://schemas.microsoft.com/office/drawing/2014/main" val="2863035795"/>
                    </a:ext>
                  </a:extLst>
                </a:gridCol>
                <a:gridCol w="24813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2945">
                  <a:extLst>
                    <a:ext uri="{9D8B030D-6E8A-4147-A177-3AD203B41FA5}">
                      <a16:colId xmlns:a16="http://schemas.microsoft.com/office/drawing/2014/main" val="2362098517"/>
                    </a:ext>
                  </a:extLst>
                </a:gridCol>
              </a:tblGrid>
              <a:tr h="52589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2000" b="1" dirty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2000" b="1" dirty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8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8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09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97.75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 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power / ring [kW]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24253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power / length [W/m/ap.]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 emit. damping time [h]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0.54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12.9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12.9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beta*</a:t>
                      </a:r>
                      <a:r>
                        <a:rPr kumimoji="0" lang="de-AT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r>
                        <a:rPr kumimoji="0" lang="de-AT" sz="18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(min.)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normalized emittance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3.75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30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6012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-49765"/>
            <a:ext cx="12192000" cy="79240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   </a:t>
            </a:r>
            <a:r>
              <a:rPr lang="en-US" sz="3200" dirty="0"/>
              <a:t>FCC-</a:t>
            </a:r>
            <a:r>
              <a:rPr lang="en-US" sz="3200" dirty="0" err="1"/>
              <a:t>hh</a:t>
            </a:r>
            <a:r>
              <a:rPr lang="en-US" sz="3200" dirty="0"/>
              <a:t> (pp) collider parameters </a:t>
            </a:r>
            <a:endParaRPr lang="en-US" sz="3200" kern="0" dirty="0"/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22" y="-489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37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73719</TotalTime>
  <Words>3365</Words>
  <Application>Microsoft Office PowerPoint</Application>
  <PresentationFormat>Widescreen</PresentationFormat>
  <Paragraphs>530</Paragraphs>
  <Slides>34</Slides>
  <Notes>23</Notes>
  <HiddenSlides>7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Arial Narrow</vt:lpstr>
      <vt:lpstr>Calibri</vt:lpstr>
      <vt:lpstr>Calibri Light</vt:lpstr>
      <vt:lpstr>Cambria Math</vt:lpstr>
      <vt:lpstr>Symbol</vt:lpstr>
      <vt:lpstr>Tahoma</vt:lpstr>
      <vt:lpstr>Times New Roman</vt:lpstr>
      <vt:lpstr>Wingdings</vt:lpstr>
      <vt:lpstr>2_Office Theme</vt:lpstr>
      <vt:lpstr>2_FC5643-CERN3027 - Scale of contributions</vt:lpstr>
      <vt:lpstr>FC5643-CERN3027 - Scale of contributions</vt:lpstr>
      <vt:lpstr>1_FC5643-CERN3027 - Scale of contributions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Beneficiaries</vt:lpstr>
      <vt:lpstr>PowerPoint Presentation</vt:lpstr>
      <vt:lpstr>NSLS-II, EIC &amp; FCC-ee beam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FCC presentation at 6th TLEP WS</dc:title>
  <dc:creator>Michael Benedikt</dc:creator>
  <cp:lastModifiedBy>Michael Benedikt</cp:lastModifiedBy>
  <cp:revision>1735</cp:revision>
  <cp:lastPrinted>2020-05-02T13:25:48Z</cp:lastPrinted>
  <dcterms:created xsi:type="dcterms:W3CDTF">2012-06-07T06:34:51Z</dcterms:created>
  <dcterms:modified xsi:type="dcterms:W3CDTF">2020-09-11T07:35:08Z</dcterms:modified>
</cp:coreProperties>
</file>