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7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9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8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5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5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0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1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2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A3B6404-C37D-4FE3-8124-9FC5ECE56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050" y="809344"/>
            <a:ext cx="10327946" cy="3164681"/>
          </a:xfrm>
        </p:spPr>
        <p:txBody>
          <a:bodyPr>
            <a:normAutofit/>
          </a:bodyPr>
          <a:lstStyle/>
          <a:p>
            <a:r>
              <a:rPr lang="en-US" sz="3200" b="1" i="0" dirty="0">
                <a:ea typeface="+mj-lt"/>
                <a:cs typeface="+mj-lt"/>
              </a:rPr>
              <a:t>Enhancing the diagnostic performance of Raman spectroscopy-based bowel cancer blood test using advanced machine learning algorithms </a:t>
            </a:r>
            <a:endParaRPr lang="en-US" sz="3200" b="1" i="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42E889C-BF1F-40B2-86C2-92153DB7E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8034" y="0"/>
            <a:ext cx="6553966" cy="3542616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557940A-71CE-48E1-BD71-2BEF15613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851108" y="4783369"/>
            <a:ext cx="5340893" cy="207463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777C915-01E5-4C85-B3BF-7BF7CC3FE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0021640" y="0"/>
            <a:ext cx="1268175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77E95DD-2AAE-42D8-BB3F-145522E62A73}"/>
              </a:ext>
            </a:extLst>
          </p:cNvPr>
          <p:cNvSpPr txBox="1"/>
          <p:nvPr/>
        </p:nvSpPr>
        <p:spPr>
          <a:xfrm>
            <a:off x="388018" y="4238625"/>
            <a:ext cx="5365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Presented by: Natalia Sikora</a:t>
            </a:r>
          </a:p>
          <a:p>
            <a:r>
              <a:rPr lang="en-GB" dirty="0"/>
              <a:t>Project supervisors: Prof. Peter Dunstan and Prof. Dean Harris </a:t>
            </a:r>
          </a:p>
        </p:txBody>
      </p:sp>
      <p:pic>
        <p:nvPicPr>
          <p:cNvPr id="11" name="Picture 10" descr="ppt poster footer page 1b">
            <a:extLst>
              <a:ext uri="{FF2B5EF4-FFF2-40B4-BE49-F238E27FC236}">
                <a16:creationId xmlns:a16="http://schemas.microsoft.com/office/drawing/2014/main" id="{B094BE97-5931-4137-9A48-320F53E194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6" t="22190" r="69632"/>
          <a:stretch/>
        </p:blipFill>
        <p:spPr bwMode="auto">
          <a:xfrm>
            <a:off x="22374" y="5525184"/>
            <a:ext cx="1817914" cy="133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74DD24D-013B-4C1C-BEB1-51DD0F792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106" y="5520989"/>
            <a:ext cx="42386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87F79BFE-01A3-4951-8D59-12942D3B8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723" y="156539"/>
            <a:ext cx="1314371" cy="130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6539-FF3A-497F-9009-624EFE601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495301"/>
            <a:ext cx="9906000" cy="1382156"/>
          </a:xfrm>
        </p:spPr>
        <p:txBody>
          <a:bodyPr>
            <a:noAutofit/>
          </a:bodyPr>
          <a:lstStyle/>
          <a:p>
            <a:r>
              <a:rPr lang="en-US" sz="3600" b="0" i="0" cap="none" dirty="0">
                <a:effectLst/>
                <a:latin typeface="+mn-lt"/>
              </a:rPr>
              <a:t>Biofluids analysis in cancer research - combining </a:t>
            </a:r>
            <a:r>
              <a:rPr lang="en-US" sz="3600" i="0" cap="none" dirty="0">
                <a:latin typeface="+mn-lt"/>
              </a:rPr>
              <a:t>R</a:t>
            </a:r>
            <a:r>
              <a:rPr lang="en-US" sz="3600" b="0" i="0" cap="none" dirty="0">
                <a:effectLst/>
                <a:latin typeface="+mn-lt"/>
              </a:rPr>
              <a:t>aman spectrophotometry and multiple machine learning techniques</a:t>
            </a:r>
            <a:endParaRPr lang="en-US" sz="3600" cap="none" dirty="0">
              <a:latin typeface="+mn-lt"/>
            </a:endParaRP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CC5E77CF-390E-4535-A035-C3B3C3175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43" y="2531995"/>
            <a:ext cx="4038600" cy="34415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71BD5F-8A30-40DA-B09B-5D4140FAC747}"/>
              </a:ext>
            </a:extLst>
          </p:cNvPr>
          <p:cNvSpPr txBox="1"/>
          <p:nvPr/>
        </p:nvSpPr>
        <p:spPr>
          <a:xfrm>
            <a:off x="344072" y="6362699"/>
            <a:ext cx="3453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Image adapted from: </a:t>
            </a:r>
            <a:r>
              <a:rPr lang="en-GB" sz="1200" dirty="0"/>
              <a:t>(</a:t>
            </a:r>
            <a:r>
              <a:rPr lang="en-GB" sz="1200" dirty="0" err="1"/>
              <a:t>Berghian-Grosan</a:t>
            </a:r>
            <a:r>
              <a:rPr lang="en-GB" sz="1200" dirty="0"/>
              <a:t> and </a:t>
            </a:r>
            <a:r>
              <a:rPr lang="en-GB" sz="1200" dirty="0" err="1"/>
              <a:t>Magdas</a:t>
            </a:r>
            <a:r>
              <a:rPr lang="en-GB" sz="1200" dirty="0"/>
              <a:t>, 2020)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CEB1EB3-C6D5-4B28-B778-4F725C4641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643" y="1648857"/>
            <a:ext cx="3396656" cy="2377660"/>
          </a:xfrm>
          <a:prstGeom prst="rect">
            <a:avLst/>
          </a:prstGeom>
        </p:spPr>
      </p:pic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A6953C2C-3F10-4F3D-821C-840D74B7CB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27" b="9365"/>
          <a:stretch/>
        </p:blipFill>
        <p:spPr bwMode="auto">
          <a:xfrm>
            <a:off x="8872275" y="1788722"/>
            <a:ext cx="2497748" cy="384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2F34242-A252-4C06-B39B-92EF95E85D2A}"/>
              </a:ext>
            </a:extLst>
          </p:cNvPr>
          <p:cNvSpPr/>
          <p:nvPr/>
        </p:nvSpPr>
        <p:spPr>
          <a:xfrm>
            <a:off x="3472543" y="2531995"/>
            <a:ext cx="213632" cy="288736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EDBFCE-CFF3-47CA-8795-18253A5B3F3C}"/>
              </a:ext>
            </a:extLst>
          </p:cNvPr>
          <p:cNvSpPr/>
          <p:nvPr/>
        </p:nvSpPr>
        <p:spPr>
          <a:xfrm>
            <a:off x="2017259" y="2531995"/>
            <a:ext cx="106816" cy="288736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640D17-B85F-4564-ABF2-3F986DB50708}"/>
              </a:ext>
            </a:extLst>
          </p:cNvPr>
          <p:cNvSpPr/>
          <p:nvPr/>
        </p:nvSpPr>
        <p:spPr>
          <a:xfrm>
            <a:off x="1522875" y="2531995"/>
            <a:ext cx="106816" cy="288736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88A918-DCFE-48B7-95A1-4B8BC5B4D531}"/>
              </a:ext>
            </a:extLst>
          </p:cNvPr>
          <p:cNvSpPr/>
          <p:nvPr/>
        </p:nvSpPr>
        <p:spPr>
          <a:xfrm>
            <a:off x="2636016" y="2531994"/>
            <a:ext cx="79733" cy="288736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63EC54-02E4-4180-86E1-1483877C5E16}"/>
              </a:ext>
            </a:extLst>
          </p:cNvPr>
          <p:cNvSpPr txBox="1"/>
          <p:nvPr/>
        </p:nvSpPr>
        <p:spPr>
          <a:xfrm>
            <a:off x="8483355" y="5751897"/>
            <a:ext cx="27126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Image adapted from:  (Averill and Eldredge, 2006)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5223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6DAB-BDA2-4255-A416-1918F3A82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704849"/>
          </a:xfrm>
        </p:spPr>
        <p:txBody>
          <a:bodyPr/>
          <a:lstStyle/>
          <a:p>
            <a:r>
              <a:rPr lang="en-GB" dirty="0"/>
              <a:t>Why is this important?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C3AF56-C397-4F45-A12E-08D81D5955B3}"/>
              </a:ext>
            </a:extLst>
          </p:cNvPr>
          <p:cNvSpPr txBox="1"/>
          <p:nvPr/>
        </p:nvSpPr>
        <p:spPr>
          <a:xfrm>
            <a:off x="759004" y="1562041"/>
            <a:ext cx="102899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/>
              <a:t>A multidisciplinary approach allowing for a quicker diagnosis of </a:t>
            </a:r>
            <a:r>
              <a:rPr lang="en-US" sz="2000" b="1" dirty="0"/>
              <a:t>the 4th most common cancer in the UK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Current </a:t>
            </a:r>
            <a:r>
              <a:rPr lang="en-US" sz="2000" b="1" dirty="0"/>
              <a:t>diagnostic procedures are invasive </a:t>
            </a:r>
            <a:r>
              <a:rPr lang="en-US" sz="2000" dirty="0"/>
              <a:t>and the disease is </a:t>
            </a:r>
            <a:r>
              <a:rPr lang="en-US" sz="2000" b="1" dirty="0"/>
              <a:t>difficult to diagnose</a:t>
            </a:r>
          </a:p>
          <a:p>
            <a:pPr marL="285750" indent="-285750">
              <a:buFontTx/>
              <a:buChar char="-"/>
            </a:pPr>
            <a:r>
              <a:rPr lang="en-US" sz="2000" dirty="0"/>
              <a:t>Utilizing ML techniques for the analysis of biofluids may allow for </a:t>
            </a:r>
            <a:r>
              <a:rPr lang="en-US" sz="2000" b="1" dirty="0"/>
              <a:t>fast detection </a:t>
            </a:r>
            <a:r>
              <a:rPr lang="en-US" sz="2000" dirty="0"/>
              <a:t>and </a:t>
            </a:r>
            <a:r>
              <a:rPr lang="en-US" sz="2000" b="1" dirty="0"/>
              <a:t>a better survival rate</a:t>
            </a:r>
            <a:endParaRPr lang="en-GB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37E180-88F0-45E4-8753-AF73DF56DD11}"/>
              </a:ext>
            </a:extLst>
          </p:cNvPr>
          <p:cNvSpPr txBox="1"/>
          <p:nvPr/>
        </p:nvSpPr>
        <p:spPr>
          <a:xfrm>
            <a:off x="624164" y="2885480"/>
            <a:ext cx="108672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How can we improve the model?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6C484F-D4AB-4926-B3B5-F5B5BE84BE3C}"/>
              </a:ext>
            </a:extLst>
          </p:cNvPr>
          <p:cNvSpPr txBox="1"/>
          <p:nvPr/>
        </p:nvSpPr>
        <p:spPr>
          <a:xfrm>
            <a:off x="702129" y="3978712"/>
            <a:ext cx="111972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/>
              <a:t>Several ideas: subjecting the data from particle detectors to a range of optimized ML classifiers, metanalysis,</a:t>
            </a:r>
          </a:p>
          <a:p>
            <a:r>
              <a:rPr lang="en-US" sz="2000" dirty="0"/>
              <a:t> building the patient’s medical record into the model etc.</a:t>
            </a:r>
          </a:p>
          <a:p>
            <a:r>
              <a:rPr lang="en-US" sz="2000" dirty="0"/>
              <a:t>-  Filter out the spectral abnormalities with a program created for human serum analysis</a:t>
            </a:r>
          </a:p>
          <a:p>
            <a:r>
              <a:rPr lang="en-US" sz="2000" dirty="0"/>
              <a:t>-  Creating an algorithm where classifiers consider both, medical data and pre-processing budget in a medical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36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2C7E6-2CB9-46FE-9092-F8BD7306B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257" y="533401"/>
            <a:ext cx="10025743" cy="1382156"/>
          </a:xfrm>
        </p:spPr>
        <p:txBody>
          <a:bodyPr/>
          <a:lstStyle/>
          <a:p>
            <a:r>
              <a:rPr lang="en-US" dirty="0"/>
              <a:t>Thank you for your attention</a:t>
            </a:r>
            <a:endParaRPr lang="en-GB" dirty="0"/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CEFE703C-781A-452B-AF85-7E96E3916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95" y="1915557"/>
            <a:ext cx="5678065" cy="340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707989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195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Univers Condensed Light</vt:lpstr>
      <vt:lpstr>Walbaum Display Light</vt:lpstr>
      <vt:lpstr>AngleLinesVTI</vt:lpstr>
      <vt:lpstr>Enhancing the diagnostic performance of Raman spectroscopy-based bowel cancer blood test using advanced machine learning algorithms </vt:lpstr>
      <vt:lpstr>Biofluids analysis in cancer research - combining Raman spectrophotometry and multiple machine learning techniques</vt:lpstr>
      <vt:lpstr>Why is this important?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Natalia Sikora</cp:lastModifiedBy>
  <cp:revision>30</cp:revision>
  <dcterms:created xsi:type="dcterms:W3CDTF">2020-12-14T15:43:29Z</dcterms:created>
  <dcterms:modified xsi:type="dcterms:W3CDTF">2020-12-14T16:56:05Z</dcterms:modified>
</cp:coreProperties>
</file>