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83" r:id="rId3"/>
    <p:sldId id="286" r:id="rId4"/>
    <p:sldId id="285" r:id="rId5"/>
    <p:sldId id="281" r:id="rId6"/>
    <p:sldId id="287" r:id="rId7"/>
    <p:sldId id="288" r:id="rId8"/>
    <p:sldId id="289" r:id="rId9"/>
    <p:sldId id="290" r:id="rId10"/>
    <p:sldId id="291" r:id="rId11"/>
    <p:sldId id="292" r:id="rId12"/>
    <p:sldId id="294" r:id="rId13"/>
    <p:sldId id="303" r:id="rId14"/>
    <p:sldId id="295" r:id="rId15"/>
    <p:sldId id="297" r:id="rId16"/>
    <p:sldId id="304" r:id="rId17"/>
    <p:sldId id="299" r:id="rId18"/>
    <p:sldId id="296" r:id="rId19"/>
    <p:sldId id="306" r:id="rId20"/>
    <p:sldId id="308" r:id="rId21"/>
    <p:sldId id="300" r:id="rId22"/>
    <p:sldId id="301" r:id="rId2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1pPr>
    <a:lvl2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2pPr>
    <a:lvl3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3pPr>
    <a:lvl4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4pPr>
    <a:lvl5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5pPr>
    <a:lvl6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6pPr>
    <a:lvl7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7pPr>
    <a:lvl8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8pPr>
    <a:lvl9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FFFF"/>
    <a:srgbClr val="00FDFF"/>
    <a:srgbClr val="76D6FF"/>
    <a:srgbClr val="0096FF"/>
    <a:srgbClr val="929000"/>
    <a:srgbClr val="D5FC79"/>
    <a:srgbClr val="00FA00"/>
    <a:srgbClr val="FF9300"/>
    <a:srgbClr val="7979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08"/>
    <p:restoredTop sz="94700"/>
  </p:normalViewPr>
  <p:slideViewPr>
    <p:cSldViewPr snapToGrid="0" snapToObjects="1">
      <p:cViewPr varScale="1">
        <p:scale>
          <a:sx n="70" d="100"/>
          <a:sy n="70" d="100"/>
        </p:scale>
        <p:origin x="232" y="1264"/>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143000" y="685800"/>
            <a:ext cx="4572000" cy="3429000"/>
          </a:xfrm>
          <a:prstGeom prst="rect">
            <a:avLst/>
          </a:prstGeom>
        </p:spPr>
        <p:txBody>
          <a:bodyPr/>
          <a:lstStyle/>
          <a:p>
            <a:endParaRPr/>
          </a:p>
        </p:txBody>
      </p:sp>
      <p:sp>
        <p:nvSpPr>
          <p:cNvPr id="119" name="Shape 11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73100" y="2870200"/>
            <a:ext cx="23050500" cy="4559300"/>
          </a:xfrm>
          <a:prstGeom prst="rect">
            <a:avLst/>
          </a:prstGeom>
        </p:spPr>
        <p:txBody>
          <a:bodyPr anchor="b"/>
          <a:lstStyle/>
          <a:p>
            <a:r>
              <a:t>Title Text</a:t>
            </a:r>
          </a:p>
        </p:txBody>
      </p:sp>
      <p:sp>
        <p:nvSpPr>
          <p:cNvPr id="12" name="Body Level One…"/>
          <p:cNvSpPr txBox="1">
            <a:spLocks noGrp="1"/>
          </p:cNvSpPr>
          <p:nvPr>
            <p:ph type="body" sz="quarter" idx="1"/>
          </p:nvPr>
        </p:nvSpPr>
        <p:spPr>
          <a:xfrm>
            <a:off x="673100" y="7416800"/>
            <a:ext cx="23050500" cy="18161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4280774" y="-1688429"/>
            <a:ext cx="15829857" cy="11849101"/>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2387600" y="9728200"/>
            <a:ext cx="19621500" cy="1803400"/>
          </a:xfrm>
          <a:prstGeom prst="rect">
            <a:avLst/>
          </a:prstGeom>
        </p:spPr>
        <p:txBody>
          <a:bodyPr/>
          <a:lstStyle/>
          <a:p>
            <a:r>
              <a:t>Title Text</a:t>
            </a:r>
          </a:p>
        </p:txBody>
      </p:sp>
      <p:sp>
        <p:nvSpPr>
          <p:cNvPr id="22" name="Body Level One…"/>
          <p:cNvSpPr txBox="1">
            <a:spLocks noGrp="1"/>
          </p:cNvSpPr>
          <p:nvPr>
            <p:ph type="body" sz="quarter" idx="1"/>
          </p:nvPr>
        </p:nvSpPr>
        <p:spPr>
          <a:xfrm>
            <a:off x="2387600" y="11518900"/>
            <a:ext cx="19621500" cy="16002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xfrm>
            <a:off x="673100" y="355600"/>
            <a:ext cx="23050500" cy="2147554"/>
          </a:xfrm>
          <a:prstGeom prst="rect">
            <a:avLst/>
          </a:prstGeom>
        </p:spPr>
        <p:txBody>
          <a:bodyPr/>
          <a:lstStyle/>
          <a:p>
            <a:r>
              <a:rPr dirty="0"/>
              <a:t>Title Text</a:t>
            </a:r>
          </a:p>
        </p:txBody>
      </p:sp>
      <p:sp>
        <p:nvSpPr>
          <p:cNvPr id="57" name="Body Level One…"/>
          <p:cNvSpPr txBox="1">
            <a:spLocks noGrp="1"/>
          </p:cNvSpPr>
          <p:nvPr>
            <p:ph type="body" idx="1"/>
          </p:nvPr>
        </p:nvSpPr>
        <p:spPr>
          <a:xfrm>
            <a:off x="673100" y="2750803"/>
            <a:ext cx="23050500" cy="9949198"/>
          </a:xfrm>
          <a:prstGeom prst="rect">
            <a:avLst/>
          </a:prstGeom>
        </p:spPr>
        <p:txBody>
          <a:bodyPr/>
          <a:lstStyle>
            <a:lvl1pPr marL="736600" indent="-736600">
              <a:lnSpc>
                <a:spcPct val="120000"/>
              </a:lnSpc>
              <a:spcBef>
                <a:spcPts val="1500"/>
              </a:spcBef>
              <a:defRPr sz="6400"/>
            </a:lvl1pPr>
            <a:lvl2pPr marL="1473200" indent="-736600">
              <a:lnSpc>
                <a:spcPct val="120000"/>
              </a:lnSpc>
              <a:spcBef>
                <a:spcPts val="1500"/>
              </a:spcBef>
              <a:defRPr sz="6400"/>
            </a:lvl2pPr>
            <a:lvl3pPr marL="2209800" indent="-736600">
              <a:lnSpc>
                <a:spcPct val="120000"/>
              </a:lnSpc>
              <a:spcBef>
                <a:spcPts val="1500"/>
              </a:spcBef>
              <a:defRPr sz="6400"/>
            </a:lvl3pPr>
            <a:lvl4pPr marL="2946400" indent="-736600">
              <a:lnSpc>
                <a:spcPct val="120000"/>
              </a:lnSpc>
              <a:spcBef>
                <a:spcPts val="1500"/>
              </a:spcBef>
              <a:defRPr sz="6400"/>
            </a:lvl4pPr>
            <a:lvl5pPr marL="3683000" indent="-736600">
              <a:lnSpc>
                <a:spcPct val="120000"/>
              </a:lnSpc>
              <a:spcBef>
                <a:spcPts val="1500"/>
              </a:spcBef>
              <a:defRPr sz="6400"/>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8" name="Slide Number"/>
          <p:cNvSpPr txBox="1">
            <a:spLocks noGrp="1"/>
          </p:cNvSpPr>
          <p:nvPr>
            <p:ph type="sldNum" sz="quarter" idx="2"/>
          </p:nvPr>
        </p:nvSpPr>
        <p:spPr>
          <a:xfrm>
            <a:off x="23013761" y="12882412"/>
            <a:ext cx="423193" cy="471924"/>
          </a:xfrm>
          <a:prstGeom prst="rect">
            <a:avLst/>
          </a:prstGeom>
        </p:spPr>
        <p:txBody>
          <a:bodyPr/>
          <a:lstStyle>
            <a:lvl1pPr>
              <a:defRPr i="1">
                <a:solidFill>
                  <a:schemeClr val="accent6">
                    <a:lumMod val="60000"/>
                    <a:lumOff val="40000"/>
                  </a:schemeClr>
                </a:solidFill>
                <a:latin typeface="Gill Sans"/>
                <a:ea typeface="Gill Sans"/>
                <a:cs typeface="Gill Sans"/>
                <a:sym typeface="Gill Sans"/>
              </a:defRPr>
            </a:lvl1pPr>
          </a:lstStyle>
          <a:p>
            <a:fld id="{86CB4B4D-7CA3-9044-876B-883B54F8677D}" type="slidenum">
              <a:rPr lang="en-CH" smtClean="0"/>
              <a:pPr/>
              <a:t>‹#›</a:t>
            </a:fld>
            <a:endParaRPr lang="en-CH" dirty="0"/>
          </a:p>
        </p:txBody>
      </p:sp>
      <p:sp>
        <p:nvSpPr>
          <p:cNvPr id="59" name="I. Efthymiopoulos - February 9, 2021"/>
          <p:cNvSpPr txBox="1"/>
          <p:nvPr/>
        </p:nvSpPr>
        <p:spPr>
          <a:xfrm>
            <a:off x="1375249" y="12882412"/>
            <a:ext cx="4352153"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400" i="1">
                <a:solidFill>
                  <a:srgbClr val="941100"/>
                </a:solidFill>
                <a:latin typeface="Gill Sans"/>
                <a:ea typeface="Gill Sans"/>
                <a:cs typeface="Gill Sans"/>
                <a:sym typeface="Gill Sans"/>
              </a:defRPr>
            </a:lvl1pPr>
          </a:lstStyle>
          <a:p>
            <a:r>
              <a:rPr dirty="0">
                <a:solidFill>
                  <a:srgbClr val="797979"/>
                </a:solidFill>
              </a:rPr>
              <a:t>I. Efthymiopoulos - February 9, 2021</a:t>
            </a:r>
          </a:p>
        </p:txBody>
      </p:sp>
      <p:pic>
        <p:nvPicPr>
          <p:cNvPr id="6" name="LogoOutline-Black.gif" descr="LogoOutline-Black.gif">
            <a:extLst>
              <a:ext uri="{FF2B5EF4-FFF2-40B4-BE49-F238E27FC236}">
                <a16:creationId xmlns:a16="http://schemas.microsoft.com/office/drawing/2014/main" id="{4EE5E530-9F88-7947-8DBD-4163604EBB1A}"/>
              </a:ext>
            </a:extLst>
          </p:cNvPr>
          <p:cNvPicPr>
            <a:picLocks noChangeAspect="1"/>
          </p:cNvPicPr>
          <p:nvPr userDrawn="1"/>
        </p:nvPicPr>
        <p:blipFill>
          <a:blip r:embed="rId2"/>
          <a:stretch>
            <a:fillRect/>
          </a:stretch>
        </p:blipFill>
        <p:spPr>
          <a:xfrm>
            <a:off x="296069" y="12741343"/>
            <a:ext cx="754062" cy="754062"/>
          </a:xfrm>
          <a:prstGeom prst="rect">
            <a:avLst/>
          </a:prstGeom>
          <a:ln w="12700">
            <a:miter lim="400000"/>
          </a:ln>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6" name="Image"/>
          <p:cNvSpPr>
            <a:spLocks noGrp="1"/>
          </p:cNvSpPr>
          <p:nvPr>
            <p:ph type="pic" sz="half" idx="21"/>
          </p:nvPr>
        </p:nvSpPr>
        <p:spPr>
          <a:xfrm>
            <a:off x="11814854" y="3230211"/>
            <a:ext cx="11753235" cy="10447317"/>
          </a:xfrm>
          <a:prstGeom prst="rect">
            <a:avLst/>
          </a:prstGeom>
        </p:spPr>
        <p:txBody>
          <a:bodyPr lIns="91439" tIns="45719" rIns="91439" bIns="45719" anchor="t">
            <a:noAutofit/>
          </a:bodyPr>
          <a:lstStyle/>
          <a:p>
            <a:endParaRPr/>
          </a:p>
        </p:txBody>
      </p:sp>
      <p:sp>
        <p:nvSpPr>
          <p:cNvPr id="67" name="Title Text"/>
          <p:cNvSpPr txBox="1">
            <a:spLocks noGrp="1"/>
          </p:cNvSpPr>
          <p:nvPr>
            <p:ph type="title"/>
          </p:nvPr>
        </p:nvSpPr>
        <p:spPr>
          <a:prstGeom prst="rect">
            <a:avLst/>
          </a:prstGeom>
        </p:spPr>
        <p:txBody>
          <a:bodyPr/>
          <a:lstStyle/>
          <a:p>
            <a:r>
              <a:t>Title Text</a:t>
            </a:r>
          </a:p>
        </p:txBody>
      </p:sp>
      <p:sp>
        <p:nvSpPr>
          <p:cNvPr id="68" name="Body Level One…"/>
          <p:cNvSpPr txBox="1">
            <a:spLocks noGrp="1"/>
          </p:cNvSpPr>
          <p:nvPr>
            <p:ph type="body" sz="half" idx="1"/>
          </p:nvPr>
        </p:nvSpPr>
        <p:spPr>
          <a:xfrm>
            <a:off x="673100" y="3835400"/>
            <a:ext cx="11049000" cy="8864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4" name="2-033_1302x975.jpeg"/>
          <p:cNvSpPr>
            <a:spLocks noGrp="1"/>
          </p:cNvSpPr>
          <p:nvPr>
            <p:ph type="pic" sz="half" idx="21"/>
          </p:nvPr>
        </p:nvSpPr>
        <p:spPr>
          <a:xfrm>
            <a:off x="12407900" y="5715000"/>
            <a:ext cx="11023600" cy="8255000"/>
          </a:xfrm>
          <a:prstGeom prst="rect">
            <a:avLst/>
          </a:prstGeom>
        </p:spPr>
        <p:txBody>
          <a:bodyPr lIns="91439" tIns="45719" rIns="91439" bIns="45719" anchor="t">
            <a:noAutofit/>
          </a:bodyPr>
          <a:lstStyle/>
          <a:p>
            <a:endParaRPr/>
          </a:p>
        </p:txBody>
      </p:sp>
      <p:sp>
        <p:nvSpPr>
          <p:cNvPr id="85" name="Image"/>
          <p:cNvSpPr>
            <a:spLocks noGrp="1"/>
          </p:cNvSpPr>
          <p:nvPr>
            <p:ph type="pic" sz="half" idx="22"/>
          </p:nvPr>
        </p:nvSpPr>
        <p:spPr>
          <a:xfrm>
            <a:off x="12420600" y="-673100"/>
            <a:ext cx="11023600" cy="8255000"/>
          </a:xfrm>
          <a:prstGeom prst="rect">
            <a:avLst/>
          </a:prstGeom>
        </p:spPr>
        <p:txBody>
          <a:bodyPr lIns="91439" tIns="45719" rIns="91439" bIns="45719" anchor="t">
            <a:noAutofit/>
          </a:bodyPr>
          <a:lstStyle/>
          <a:p>
            <a:endParaRPr/>
          </a:p>
        </p:txBody>
      </p:sp>
      <p:sp>
        <p:nvSpPr>
          <p:cNvPr id="86" name="2-10-superquadro_1631x2178.jpeg"/>
          <p:cNvSpPr>
            <a:spLocks noGrp="1"/>
          </p:cNvSpPr>
          <p:nvPr>
            <p:ph type="pic" idx="23"/>
          </p:nvPr>
        </p:nvSpPr>
        <p:spPr>
          <a:xfrm>
            <a:off x="-825499" y="-2108200"/>
            <a:ext cx="13804901" cy="18443211"/>
          </a:xfrm>
          <a:prstGeom prst="rect">
            <a:avLst/>
          </a:prstGeom>
        </p:spPr>
        <p:txBody>
          <a:bodyPr lIns="91439" tIns="45719" rIns="91439" bIns="45719" anchor="t">
            <a:noAutofit/>
          </a:bodyPr>
          <a:lstStyle/>
          <a:p>
            <a:endParaRPr/>
          </a:p>
        </p:txBody>
      </p:sp>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4" name="–Johnny Appleseed"/>
          <p:cNvSpPr txBox="1">
            <a:spLocks noGrp="1"/>
          </p:cNvSpPr>
          <p:nvPr>
            <p:ph type="body" sz="quarter" idx="21"/>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r>
              <a:t>–Johnny Appleseed</a:t>
            </a:r>
          </a:p>
        </p:txBody>
      </p:sp>
      <p:sp>
        <p:nvSpPr>
          <p:cNvPr id="95" name="“Type a quote here.”"/>
          <p:cNvSpPr txBox="1">
            <a:spLocks noGrp="1"/>
          </p:cNvSpPr>
          <p:nvPr>
            <p:ph type="body" sz="quarter" idx="22"/>
          </p:nvPr>
        </p:nvSpPr>
        <p:spPr>
          <a:xfrm>
            <a:off x="2374900" y="5892800"/>
            <a:ext cx="19621500" cy="850900"/>
          </a:xfrm>
          <a:prstGeom prst="rect">
            <a:avLst/>
          </a:prstGeom>
        </p:spPr>
        <p:txBody>
          <a:bodyPr>
            <a:spAutoFit/>
          </a:bodyPr>
          <a:lstStyle>
            <a:lvl1pPr marL="0" indent="0" algn="ctr">
              <a:spcBef>
                <a:spcPts val="0"/>
              </a:spcBef>
              <a:buSzTx/>
              <a:buNone/>
            </a:lvl1pPr>
          </a:lstStyle>
          <a:p>
            <a:r>
              <a:t>“Type a quote here.”</a:t>
            </a: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3" name="Image"/>
          <p:cNvSpPr>
            <a:spLocks noGrp="1"/>
          </p:cNvSpPr>
          <p:nvPr>
            <p:ph type="pic" idx="21"/>
          </p:nvPr>
        </p:nvSpPr>
        <p:spPr>
          <a:xfrm>
            <a:off x="0" y="0"/>
            <a:ext cx="24384000" cy="13716000"/>
          </a:xfrm>
          <a:prstGeom prst="rect">
            <a:avLst/>
          </a:prstGeom>
        </p:spPr>
        <p:txBody>
          <a:bodyPr lIns="91439" tIns="45719" rIns="91439" bIns="45719" anchor="t">
            <a:noAutofit/>
          </a:bodyPr>
          <a:lstStyle/>
          <a:p>
            <a:endParaRP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pic>
        <p:nvPicPr>
          <p:cNvPr id="111" name="LogoOutline-Black.gif" descr="LogoOutline-Black.gif"/>
          <p:cNvPicPr>
            <a:picLocks noChangeAspect="1"/>
          </p:cNvPicPr>
          <p:nvPr/>
        </p:nvPicPr>
        <p:blipFill>
          <a:blip r:embed="rId2"/>
          <a:stretch>
            <a:fillRect/>
          </a:stretch>
        </p:blipFill>
        <p:spPr>
          <a:xfrm>
            <a:off x="3256514" y="2328480"/>
            <a:ext cx="2336801" cy="2336801"/>
          </a:xfrm>
          <a:prstGeom prst="rect">
            <a:avLst/>
          </a:prstGeom>
          <a:ln w="12700">
            <a:miter lim="400000"/>
          </a:ln>
        </p:spPr>
      </p:pic>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73100" y="355600"/>
            <a:ext cx="23050500" cy="342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673100" y="3835400"/>
            <a:ext cx="23050500" cy="8864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76100" y="13081000"/>
            <a:ext cx="419100" cy="457200"/>
          </a:xfrm>
          <a:prstGeom prst="rect">
            <a:avLst/>
          </a:prstGeom>
          <a:ln w="12700">
            <a:miter lim="400000"/>
          </a:ln>
        </p:spPr>
        <p:txBody>
          <a:bodyPr wrap="none" lIns="50800" tIns="50800" rIns="50800" bIns="50800" anchor="b">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7" r:id="rId5"/>
    <p:sldLayoutId id="2147483658" r:id="rId6"/>
    <p:sldLayoutId id="2147483659" r:id="rId7"/>
    <p:sldLayoutId id="2147483660" r:id="rId8"/>
  </p:sldLayoutIdLst>
  <p:transition spd="med"/>
  <p:hf hdr="0" ftr="0" dt="0"/>
  <p:txStyles>
    <p:titleStyle>
      <a:lvl1pPr marL="0" marR="0" indent="0" algn="ctr" defTabSz="825500"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5pPr>
      <a:lvl6pPr marL="0" marR="0" indent="0" algn="ctr" defTabSz="825500"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6pPr>
      <a:lvl7pPr marL="0" marR="0" indent="0" algn="ctr" defTabSz="825500"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7pPr>
      <a:lvl8pPr marL="0" marR="0" indent="0" algn="ctr" defTabSz="825500"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8pPr>
      <a:lvl9pPr marL="0" marR="0" indent="0" algn="ctr" defTabSz="825500" rtl="0" latinLnBrk="0">
        <a:lnSpc>
          <a:spcPct val="100000"/>
        </a:lnSpc>
        <a:spcBef>
          <a:spcPts val="0"/>
        </a:spcBef>
        <a:spcAft>
          <a:spcPts val="0"/>
        </a:spcAft>
        <a:buClrTx/>
        <a:buSzTx/>
        <a:buFontTx/>
        <a:buNone/>
        <a:tabLst/>
        <a:defRPr sz="10000" b="0" i="0" u="none" strike="noStrike" cap="all" spc="0" baseline="0">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1pPr>
      <a:lvl2pPr marL="11684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2pPr>
      <a:lvl3pPr marL="17526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3pPr>
      <a:lvl4pPr marL="23368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4pPr>
      <a:lvl5pPr marL="29210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emf"/></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tiff"/></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3.xml"/><Relationship Id="rId5" Type="http://schemas.openxmlformats.org/officeDocument/2006/relationships/image" Target="../media/image11.tiff"/><Relationship Id="rId4"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PS-CSAP REport"/>
          <p:cNvSpPr txBox="1">
            <a:spLocks noGrp="1"/>
          </p:cNvSpPr>
          <p:nvPr>
            <p:ph type="ctrTitle"/>
          </p:nvPr>
        </p:nvSpPr>
        <p:spPr>
          <a:xfrm>
            <a:off x="666750" y="1043288"/>
            <a:ext cx="23050500" cy="4559300"/>
          </a:xfrm>
          <a:prstGeom prst="rect">
            <a:avLst/>
          </a:prstGeom>
        </p:spPr>
        <p:txBody>
          <a:bodyPr/>
          <a:lstStyle/>
          <a:p>
            <a:r>
              <a:rPr lang="en-US" dirty="0" err="1"/>
              <a:t>Targetry</a:t>
            </a:r>
            <a:r>
              <a:rPr lang="en-US" dirty="0"/>
              <a:t> for High Power </a:t>
            </a:r>
            <a:br>
              <a:rPr lang="en-US" dirty="0"/>
            </a:br>
            <a:r>
              <a:rPr lang="en-US" dirty="0"/>
              <a:t>Muon Facilities</a:t>
            </a:r>
            <a:endParaRPr dirty="0"/>
          </a:p>
        </p:txBody>
      </p:sp>
      <p:sp>
        <p:nvSpPr>
          <p:cNvPr id="122" name="Lessons learned, Topics to address in 2021 (and beyond), Milestones, Concerns…"/>
          <p:cNvSpPr txBox="1">
            <a:spLocks noGrp="1"/>
          </p:cNvSpPr>
          <p:nvPr>
            <p:ph type="subTitle" sz="half" idx="1"/>
          </p:nvPr>
        </p:nvSpPr>
        <p:spPr>
          <a:xfrm>
            <a:off x="4590288" y="6299302"/>
            <a:ext cx="15252192" cy="5410474"/>
          </a:xfrm>
          <a:prstGeom prst="rect">
            <a:avLst/>
          </a:prstGeom>
        </p:spPr>
        <p:txBody>
          <a:bodyPr>
            <a:normAutofit/>
          </a:bodyPr>
          <a:lstStyle/>
          <a:p>
            <a:pPr marL="857250" indent="-857250" algn="l">
              <a:buFont typeface="Arial" panose="020B0604020202020204" pitchFamily="34" charset="0"/>
              <a:buChar char="•"/>
            </a:pPr>
            <a:r>
              <a:rPr lang="en-US" sz="6000" dirty="0"/>
              <a:t>Reminder : design parameters &amp; constraints</a:t>
            </a:r>
          </a:p>
          <a:p>
            <a:pPr marL="857250" indent="-857250" algn="l">
              <a:buFont typeface="Arial" panose="020B0604020202020204" pitchFamily="34" charset="0"/>
              <a:buChar char="•"/>
            </a:pPr>
            <a:endParaRPr lang="en-US" sz="6000" dirty="0"/>
          </a:p>
          <a:p>
            <a:pPr marL="857250" indent="-857250" algn="l">
              <a:buFont typeface="Arial" panose="020B0604020202020204" pitchFamily="34" charset="0"/>
              <a:buChar char="•"/>
            </a:pPr>
            <a:r>
              <a:rPr lang="en-US" sz="6000" dirty="0"/>
              <a:t>R&amp;D Needs</a:t>
            </a:r>
          </a:p>
          <a:p>
            <a:pPr marL="857250" indent="-857250" algn="l">
              <a:buFont typeface="Arial" panose="020B0604020202020204" pitchFamily="34" charset="0"/>
              <a:buChar char="•"/>
            </a:pPr>
            <a:endParaRPr lang="en-US" sz="6000" dirty="0"/>
          </a:p>
          <a:p>
            <a:pPr marL="857250" indent="-857250" algn="l">
              <a:buFont typeface="Arial" panose="020B0604020202020204" pitchFamily="34" charset="0"/>
              <a:buChar char="•"/>
            </a:pPr>
            <a:r>
              <a:rPr lang="en-US" sz="6000" dirty="0"/>
              <a:t>Synergies</a:t>
            </a:r>
            <a:endParaRPr sz="6000" dirty="0"/>
          </a:p>
        </p:txBody>
      </p:sp>
      <p:sp>
        <p:nvSpPr>
          <p:cNvPr id="6" name="Lessons learned, Topics to address in 2021 (and beyond), Milestones, Concerns…">
            <a:extLst>
              <a:ext uri="{FF2B5EF4-FFF2-40B4-BE49-F238E27FC236}">
                <a16:creationId xmlns:a16="http://schemas.microsoft.com/office/drawing/2014/main" id="{D5072A59-8F30-494A-928A-F8AFBFCA2CB4}"/>
              </a:ext>
            </a:extLst>
          </p:cNvPr>
          <p:cNvSpPr txBox="1">
            <a:spLocks/>
          </p:cNvSpPr>
          <p:nvPr/>
        </p:nvSpPr>
        <p:spPr>
          <a:xfrm>
            <a:off x="9206482" y="11995981"/>
            <a:ext cx="9240291" cy="14176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a:bodyPr>
          <a:lstStyle>
            <a:lvl1pPr marL="0" marR="0" indent="0" algn="ctr" defTabSz="825500" rtl="0" latinLnBrk="0">
              <a:lnSpc>
                <a:spcPct val="100000"/>
              </a:lnSpc>
              <a:spcBef>
                <a:spcPts val="0"/>
              </a:spcBef>
              <a:spcAft>
                <a:spcPts val="0"/>
              </a:spcAft>
              <a:buClrTx/>
              <a:buSzTx/>
              <a:buFontTx/>
              <a:buNone/>
              <a:tabLst/>
              <a:defRPr sz="5200" b="0" i="0" u="none" strike="noStrike" cap="none" spc="0" baseline="0">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sz="5200" b="0" i="0" u="none" strike="noStrike" cap="none" spc="0" baseline="0">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sz="5200" b="0" i="0" u="none" strike="noStrike" cap="none" spc="0" baseline="0">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sz="5200" b="0" i="0" u="none" strike="noStrike" cap="none" spc="0" baseline="0">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sz="5200" b="0" i="0" u="none" strike="noStrike" cap="none" spc="0" baseline="0">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9pPr>
          </a:lstStyle>
          <a:p>
            <a:pPr algn="r" hangingPunct="1"/>
            <a:r>
              <a:rPr lang="en-US" dirty="0"/>
              <a:t>I. Efthymiopoulos - </a:t>
            </a:r>
            <a:r>
              <a:rPr lang="en-US" sz="4000" i="1" dirty="0">
                <a:latin typeface="Gill Sans"/>
                <a:ea typeface="Gill Sans"/>
                <a:cs typeface="Gill Sans"/>
                <a:sym typeface="Gill Sans"/>
              </a:rPr>
              <a:t>CERN</a:t>
            </a:r>
          </a:p>
        </p:txBody>
      </p:sp>
      <p:sp>
        <p:nvSpPr>
          <p:cNvPr id="8" name="Slide Number Placeholder 7">
            <a:extLst>
              <a:ext uri="{FF2B5EF4-FFF2-40B4-BE49-F238E27FC236}">
                <a16:creationId xmlns:a16="http://schemas.microsoft.com/office/drawing/2014/main" id="{112867EB-45E0-E248-A851-A3CF721C46C2}"/>
              </a:ext>
            </a:extLst>
          </p:cNvPr>
          <p:cNvSpPr>
            <a:spLocks noGrp="1"/>
          </p:cNvSpPr>
          <p:nvPr>
            <p:ph type="sldNum" sz="quarter" idx="2"/>
          </p:nvPr>
        </p:nvSpPr>
        <p:spPr/>
        <p:txBody>
          <a:bodyPr/>
          <a:lstStyle/>
          <a:p>
            <a:fld id="{86CB4B4D-7CA3-9044-876B-883B54F8677D}" type="slidenum">
              <a:rPr lang="en-CH" smtClean="0"/>
              <a:t>1</a:t>
            </a:fld>
            <a:endParaRPr lang="en-CH"/>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AA389-AE34-7B4C-BA47-FDA2B7767821}"/>
              </a:ext>
            </a:extLst>
          </p:cNvPr>
          <p:cNvSpPr>
            <a:spLocks noGrp="1"/>
          </p:cNvSpPr>
          <p:nvPr>
            <p:ph type="title"/>
          </p:nvPr>
        </p:nvSpPr>
        <p:spPr/>
        <p:txBody>
          <a:bodyPr/>
          <a:lstStyle/>
          <a:p>
            <a:pPr algn="l"/>
            <a:r>
              <a:rPr lang="en-US" dirty="0"/>
              <a:t>Multi-MW Target - Alternatives</a:t>
            </a:r>
            <a:endParaRPr lang="el-GR" dirty="0"/>
          </a:p>
        </p:txBody>
      </p:sp>
      <p:sp>
        <p:nvSpPr>
          <p:cNvPr id="3" name="Text Placeholder 2">
            <a:extLst>
              <a:ext uri="{FF2B5EF4-FFF2-40B4-BE49-F238E27FC236}">
                <a16:creationId xmlns:a16="http://schemas.microsoft.com/office/drawing/2014/main" id="{E3DD0ECA-F7C8-5D4A-A950-3112542CA587}"/>
              </a:ext>
            </a:extLst>
          </p:cNvPr>
          <p:cNvSpPr>
            <a:spLocks noGrp="1"/>
          </p:cNvSpPr>
          <p:nvPr>
            <p:ph type="body" idx="1"/>
          </p:nvPr>
        </p:nvSpPr>
        <p:spPr>
          <a:xfrm>
            <a:off x="673100" y="2750803"/>
            <a:ext cx="23050500" cy="1053101"/>
          </a:xfrm>
        </p:spPr>
        <p:txBody>
          <a:bodyPr anchor="t">
            <a:normAutofit/>
          </a:bodyPr>
          <a:lstStyle/>
          <a:p>
            <a:r>
              <a:rPr lang="en-US" sz="5000" b="1" dirty="0">
                <a:solidFill>
                  <a:srgbClr val="0432FF"/>
                </a:solidFill>
              </a:rPr>
              <a:t>4 MW = 4×1</a:t>
            </a:r>
            <a:r>
              <a:rPr lang="en-US" sz="5000" dirty="0">
                <a:solidFill>
                  <a:srgbClr val="0432FF"/>
                </a:solidFill>
              </a:rPr>
              <a:t>MW – </a:t>
            </a:r>
            <a:r>
              <a:rPr lang="en-US" sz="5000" b="1" dirty="0">
                <a:solidFill>
                  <a:srgbClr val="0432FF"/>
                </a:solidFill>
              </a:rPr>
              <a:t>EURO</a:t>
            </a:r>
            <a:r>
              <a:rPr lang="el-GR" sz="5000" b="1" dirty="0">
                <a:solidFill>
                  <a:srgbClr val="0432FF"/>
                </a:solidFill>
              </a:rPr>
              <a:t>ν</a:t>
            </a:r>
            <a:r>
              <a:rPr lang="en-US" sz="5000" dirty="0">
                <a:solidFill>
                  <a:srgbClr val="0432FF"/>
                </a:solidFill>
              </a:rPr>
              <a:t>,  and recently </a:t>
            </a:r>
            <a:r>
              <a:rPr lang="en-US" sz="5000" b="1" dirty="0" err="1">
                <a:solidFill>
                  <a:srgbClr val="0432FF"/>
                </a:solidFill>
              </a:rPr>
              <a:t>ESSnuSB</a:t>
            </a:r>
            <a:r>
              <a:rPr lang="en-US" sz="5000" dirty="0">
                <a:solidFill>
                  <a:srgbClr val="0432FF"/>
                </a:solidFill>
              </a:rPr>
              <a:t> neutrino super beam </a:t>
            </a:r>
            <a:endParaRPr lang="el-GR" sz="5000" dirty="0">
              <a:solidFill>
                <a:srgbClr val="0432FF"/>
              </a:solidFill>
            </a:endParaRPr>
          </a:p>
        </p:txBody>
      </p:sp>
      <p:sp>
        <p:nvSpPr>
          <p:cNvPr id="4" name="Slide Number Placeholder 3">
            <a:extLst>
              <a:ext uri="{FF2B5EF4-FFF2-40B4-BE49-F238E27FC236}">
                <a16:creationId xmlns:a16="http://schemas.microsoft.com/office/drawing/2014/main" id="{25A3F7CA-50CA-DF4A-A6E0-95D370726BF7}"/>
              </a:ext>
            </a:extLst>
          </p:cNvPr>
          <p:cNvSpPr>
            <a:spLocks noGrp="1"/>
          </p:cNvSpPr>
          <p:nvPr>
            <p:ph type="sldNum" sz="quarter" idx="2"/>
          </p:nvPr>
        </p:nvSpPr>
        <p:spPr/>
        <p:txBody>
          <a:bodyPr/>
          <a:lstStyle/>
          <a:p>
            <a:fld id="{86CB4B4D-7CA3-9044-876B-883B54F8677D}" type="slidenum">
              <a:rPr lang="en-CH" smtClean="0"/>
              <a:pPr/>
              <a:t>10</a:t>
            </a:fld>
            <a:endParaRPr lang="en-CH" dirty="0"/>
          </a:p>
        </p:txBody>
      </p:sp>
      <p:pic>
        <p:nvPicPr>
          <p:cNvPr id="5" name="Picture 4">
            <a:extLst>
              <a:ext uri="{FF2B5EF4-FFF2-40B4-BE49-F238E27FC236}">
                <a16:creationId xmlns:a16="http://schemas.microsoft.com/office/drawing/2014/main" id="{8F161F43-92DC-9B46-830B-2CB8D04AC2F0}"/>
              </a:ext>
            </a:extLst>
          </p:cNvPr>
          <p:cNvPicPr>
            <a:picLocks noChangeAspect="1"/>
          </p:cNvPicPr>
          <p:nvPr/>
        </p:nvPicPr>
        <p:blipFill>
          <a:blip r:embed="rId2"/>
          <a:stretch>
            <a:fillRect/>
          </a:stretch>
        </p:blipFill>
        <p:spPr>
          <a:xfrm>
            <a:off x="9522587" y="3673219"/>
            <a:ext cx="12922758" cy="9681117"/>
          </a:xfrm>
          <a:prstGeom prst="rect">
            <a:avLst/>
          </a:prstGeom>
        </p:spPr>
      </p:pic>
      <p:sp>
        <p:nvSpPr>
          <p:cNvPr id="6" name="Text Placeholder 2">
            <a:extLst>
              <a:ext uri="{FF2B5EF4-FFF2-40B4-BE49-F238E27FC236}">
                <a16:creationId xmlns:a16="http://schemas.microsoft.com/office/drawing/2014/main" id="{264C27FD-958D-3847-8FEF-E63422AD7FED}"/>
              </a:ext>
            </a:extLst>
          </p:cNvPr>
          <p:cNvSpPr txBox="1">
            <a:spLocks/>
          </p:cNvSpPr>
          <p:nvPr/>
        </p:nvSpPr>
        <p:spPr>
          <a:xfrm>
            <a:off x="673099" y="3803904"/>
            <a:ext cx="8849487" cy="88148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fontScale="55000" lnSpcReduction="20000"/>
          </a:bodyPr>
          <a:lstStyle>
            <a:lvl1pPr marL="7366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1pPr>
            <a:lvl2pPr marL="14732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2pPr>
            <a:lvl3pPr marL="22098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3pPr>
            <a:lvl4pPr marL="29464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4pPr>
            <a:lvl5pPr marL="36830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9pPr>
          </a:lstStyle>
          <a:p>
            <a:pPr hangingPunct="1"/>
            <a:r>
              <a:rPr lang="en-US" sz="5000" dirty="0"/>
              <a:t>Not a “real” multi-MW option</a:t>
            </a:r>
          </a:p>
          <a:p>
            <a:pPr hangingPunct="1"/>
            <a:r>
              <a:rPr lang="en-US" sz="5000" dirty="0"/>
              <a:t>Shares the constraints between:</a:t>
            </a:r>
          </a:p>
          <a:p>
            <a:pPr lvl="1" hangingPunct="1"/>
            <a:r>
              <a:rPr lang="en-US" sz="5000" dirty="0"/>
              <a:t>the target, </a:t>
            </a:r>
          </a:p>
          <a:p>
            <a:pPr lvl="1" hangingPunct="1"/>
            <a:r>
              <a:rPr lang="en-US" sz="5000" dirty="0"/>
              <a:t>the switchyard and,</a:t>
            </a:r>
          </a:p>
          <a:p>
            <a:pPr lvl="1" hangingPunct="1"/>
            <a:r>
              <a:rPr lang="en-US" sz="5000" dirty="0"/>
              <a:t>the dump</a:t>
            </a:r>
          </a:p>
          <a:p>
            <a:pPr hangingPunct="1"/>
            <a:r>
              <a:rPr lang="en-US" sz="5000" dirty="0">
                <a:solidFill>
                  <a:srgbClr val="C00000"/>
                </a:solidFill>
              </a:rPr>
              <a:t>Works well for a long-baseline </a:t>
            </a:r>
            <a:r>
              <a:rPr lang="el-GR" sz="5000" dirty="0">
                <a:solidFill>
                  <a:srgbClr val="C00000"/>
                </a:solidFill>
              </a:rPr>
              <a:t>ν-</a:t>
            </a:r>
            <a:r>
              <a:rPr lang="en-US" sz="5000" dirty="0">
                <a:solidFill>
                  <a:srgbClr val="C00000"/>
                </a:solidFill>
              </a:rPr>
              <a:t>beam, not easy to extend the concept to an accelerator muon beam</a:t>
            </a:r>
          </a:p>
          <a:p>
            <a:pPr lvl="1" hangingPunct="1"/>
            <a:r>
              <a:rPr lang="en-US" sz="5000" dirty="0"/>
              <a:t>could imagine the four beam segments are not // but tilted pointing to a common center</a:t>
            </a:r>
          </a:p>
          <a:p>
            <a:pPr lvl="2" hangingPunct="1"/>
            <a:r>
              <a:rPr lang="en-US" sz="5000" dirty="0"/>
              <a:t>provides the needed tilt angle with the target, </a:t>
            </a:r>
          </a:p>
          <a:p>
            <a:pPr lvl="2" hangingPunct="1"/>
            <a:r>
              <a:rPr lang="en-US" sz="5000" dirty="0"/>
              <a:t>possibly use a single  beam dump at the center</a:t>
            </a:r>
          </a:p>
          <a:p>
            <a:pPr lvl="1" hangingPunct="1"/>
            <a:r>
              <a:rPr lang="en-US" sz="5000" dirty="0"/>
              <a:t>numerous challenges: the four solenoids of high-field, fast pulsing magnets (~25 Hz) and the front-end to merge the four beam segments</a:t>
            </a:r>
            <a:endParaRPr lang="el-GR" sz="5000" dirty="0"/>
          </a:p>
        </p:txBody>
      </p:sp>
    </p:spTree>
    <p:extLst>
      <p:ext uri="{BB962C8B-B14F-4D97-AF65-F5344CB8AC3E}">
        <p14:creationId xmlns:p14="http://schemas.microsoft.com/office/powerpoint/2010/main" val="410547929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4FD5B-8DFD-B546-B246-A9983B610977}"/>
              </a:ext>
            </a:extLst>
          </p:cNvPr>
          <p:cNvSpPr>
            <a:spLocks noGrp="1"/>
          </p:cNvSpPr>
          <p:nvPr>
            <p:ph type="title"/>
          </p:nvPr>
        </p:nvSpPr>
        <p:spPr/>
        <p:txBody>
          <a:bodyPr>
            <a:normAutofit/>
          </a:bodyPr>
          <a:lstStyle/>
          <a:p>
            <a:r>
              <a:rPr lang="en-US" dirty="0"/>
              <a:t>HPT Facilities – staged approach?</a:t>
            </a:r>
            <a:endParaRPr lang="el-GR" dirty="0"/>
          </a:p>
        </p:txBody>
      </p:sp>
      <p:sp>
        <p:nvSpPr>
          <p:cNvPr id="3" name="Text Placeholder 2">
            <a:extLst>
              <a:ext uri="{FF2B5EF4-FFF2-40B4-BE49-F238E27FC236}">
                <a16:creationId xmlns:a16="http://schemas.microsoft.com/office/drawing/2014/main" id="{713E26C9-A872-4A46-BEA3-AACA8031C28F}"/>
              </a:ext>
            </a:extLst>
          </p:cNvPr>
          <p:cNvSpPr>
            <a:spLocks noGrp="1"/>
          </p:cNvSpPr>
          <p:nvPr>
            <p:ph type="body" idx="1"/>
          </p:nvPr>
        </p:nvSpPr>
        <p:spPr>
          <a:xfrm>
            <a:off x="673100" y="2750801"/>
            <a:ext cx="23050500" cy="3952719"/>
          </a:xfrm>
        </p:spPr>
        <p:txBody>
          <a:bodyPr>
            <a:normAutofit fontScale="62500" lnSpcReduction="20000"/>
          </a:bodyPr>
          <a:lstStyle/>
          <a:p>
            <a:pPr marL="0" indent="0">
              <a:buNone/>
            </a:pPr>
            <a:r>
              <a:rPr lang="en-US" b="1" dirty="0">
                <a:solidFill>
                  <a:srgbClr val="0432FF"/>
                </a:solidFill>
              </a:rPr>
              <a:t>Multi-MW HPT installations extremely challenging to design and operate</a:t>
            </a:r>
          </a:p>
          <a:p>
            <a:r>
              <a:rPr lang="en-US" dirty="0"/>
              <a:t>present operational installations approach the range of </a:t>
            </a:r>
            <a:r>
              <a:rPr lang="en-US" b="1" dirty="0"/>
              <a:t>~0.7-1.0 MW </a:t>
            </a:r>
            <a:r>
              <a:rPr lang="el-GR" baseline="-25000" dirty="0"/>
              <a:t>(</a:t>
            </a:r>
            <a:r>
              <a:rPr lang="en-US" baseline="-25000" dirty="0"/>
              <a:t>T2K, </a:t>
            </a:r>
            <a:r>
              <a:rPr lang="en-US" baseline="-25000" dirty="0" err="1"/>
              <a:t>NuMI</a:t>
            </a:r>
            <a:r>
              <a:rPr lang="el-GR" baseline="-25000" dirty="0"/>
              <a:t>)</a:t>
            </a:r>
            <a:r>
              <a:rPr lang="en-US" dirty="0"/>
              <a:t>, with design capabilities to reach </a:t>
            </a:r>
            <a:r>
              <a:rPr lang="en-US" b="1" dirty="0"/>
              <a:t>~1.5 MW</a:t>
            </a:r>
            <a:r>
              <a:rPr lang="en-US" dirty="0"/>
              <a:t>. New facilities under design for LBL neutrino beam to reach </a:t>
            </a:r>
            <a:r>
              <a:rPr lang="en-US" b="1" dirty="0"/>
              <a:t>~2.5 MW </a:t>
            </a:r>
            <a:r>
              <a:rPr lang="en-US" baseline="-25000" dirty="0"/>
              <a:t>(LBNF)</a:t>
            </a:r>
          </a:p>
          <a:p>
            <a:r>
              <a:rPr lang="en-US" dirty="0"/>
              <a:t>going beyond requires a) finding </a:t>
            </a:r>
            <a:r>
              <a:rPr lang="en-US" b="1" dirty="0">
                <a:solidFill>
                  <a:srgbClr val="C00000"/>
                </a:solidFill>
              </a:rPr>
              <a:t>technical solutions </a:t>
            </a:r>
            <a:r>
              <a:rPr lang="en-US" dirty="0"/>
              <a:t>and b) </a:t>
            </a:r>
            <a:r>
              <a:rPr lang="en-US" b="1" dirty="0">
                <a:solidFill>
                  <a:srgbClr val="C00000"/>
                </a:solidFill>
              </a:rPr>
              <a:t>building operational experience </a:t>
            </a:r>
            <a:r>
              <a:rPr lang="en-US" dirty="0"/>
              <a:t>in a high-radioactive environment</a:t>
            </a:r>
            <a:endParaRPr lang="en-US" dirty="0">
              <a:solidFill>
                <a:srgbClr val="00B050"/>
              </a:solidFill>
            </a:endParaRPr>
          </a:p>
        </p:txBody>
      </p:sp>
      <p:sp>
        <p:nvSpPr>
          <p:cNvPr id="4" name="Slide Number Placeholder 3">
            <a:extLst>
              <a:ext uri="{FF2B5EF4-FFF2-40B4-BE49-F238E27FC236}">
                <a16:creationId xmlns:a16="http://schemas.microsoft.com/office/drawing/2014/main" id="{0CE84B8E-B0F1-EB41-9EED-328A38142DF3}"/>
              </a:ext>
            </a:extLst>
          </p:cNvPr>
          <p:cNvSpPr>
            <a:spLocks noGrp="1"/>
          </p:cNvSpPr>
          <p:nvPr>
            <p:ph type="sldNum" sz="quarter" idx="2"/>
          </p:nvPr>
        </p:nvSpPr>
        <p:spPr/>
        <p:txBody>
          <a:bodyPr/>
          <a:lstStyle/>
          <a:p>
            <a:fld id="{86CB4B4D-7CA3-9044-876B-883B54F8677D}" type="slidenum">
              <a:rPr lang="en-CH" smtClean="0"/>
              <a:pPr/>
              <a:t>11</a:t>
            </a:fld>
            <a:endParaRPr lang="en-CH" dirty="0"/>
          </a:p>
        </p:txBody>
      </p:sp>
      <p:grpSp>
        <p:nvGrpSpPr>
          <p:cNvPr id="25" name="Group 24">
            <a:extLst>
              <a:ext uri="{FF2B5EF4-FFF2-40B4-BE49-F238E27FC236}">
                <a16:creationId xmlns:a16="http://schemas.microsoft.com/office/drawing/2014/main" id="{EEDC5ED6-F3D6-5A46-A9FA-60C48F8F3517}"/>
              </a:ext>
            </a:extLst>
          </p:cNvPr>
          <p:cNvGrpSpPr/>
          <p:nvPr/>
        </p:nvGrpSpPr>
        <p:grpSpPr>
          <a:xfrm>
            <a:off x="7928493" y="7372762"/>
            <a:ext cx="14006276" cy="5255284"/>
            <a:chOff x="4647484" y="7208554"/>
            <a:chExt cx="14006276" cy="5255284"/>
          </a:xfrm>
        </p:grpSpPr>
        <p:pic>
          <p:nvPicPr>
            <p:cNvPr id="9" name="Graphic 8" descr="Elephant with solid fill">
              <a:extLst>
                <a:ext uri="{FF2B5EF4-FFF2-40B4-BE49-F238E27FC236}">
                  <a16:creationId xmlns:a16="http://schemas.microsoft.com/office/drawing/2014/main" id="{BD966CD8-2E42-8643-AB9F-3F9D9FF3284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87185" y="10256554"/>
              <a:ext cx="1780032" cy="1780032"/>
            </a:xfrm>
            <a:prstGeom prst="rect">
              <a:avLst/>
            </a:prstGeom>
          </p:spPr>
        </p:pic>
        <p:pic>
          <p:nvPicPr>
            <p:cNvPr id="10" name="Graphic 9" descr="Elephant with solid fill">
              <a:extLst>
                <a:ext uri="{FF2B5EF4-FFF2-40B4-BE49-F238E27FC236}">
                  <a16:creationId xmlns:a16="http://schemas.microsoft.com/office/drawing/2014/main" id="{D488C274-DCEC-8B42-B662-D6A6491C4B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08374" y="9531130"/>
              <a:ext cx="2505456" cy="2505456"/>
            </a:xfrm>
            <a:prstGeom prst="rect">
              <a:avLst/>
            </a:prstGeom>
          </p:spPr>
        </p:pic>
        <p:pic>
          <p:nvPicPr>
            <p:cNvPr id="11" name="Graphic 10" descr="Elephant with solid fill">
              <a:extLst>
                <a:ext uri="{FF2B5EF4-FFF2-40B4-BE49-F238E27FC236}">
                  <a16:creationId xmlns:a16="http://schemas.microsoft.com/office/drawing/2014/main" id="{DE3BEBA2-2241-0647-B7DB-C67CD6F3DEC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54987" y="8507002"/>
              <a:ext cx="3529584" cy="3529584"/>
            </a:xfrm>
            <a:prstGeom prst="rect">
              <a:avLst/>
            </a:prstGeom>
          </p:spPr>
        </p:pic>
        <p:pic>
          <p:nvPicPr>
            <p:cNvPr id="12" name="Graphic 11" descr="Elephant with solid fill">
              <a:extLst>
                <a:ext uri="{FF2B5EF4-FFF2-40B4-BE49-F238E27FC236}">
                  <a16:creationId xmlns:a16="http://schemas.microsoft.com/office/drawing/2014/main" id="{E6BB8FD1-A91D-4F42-BFF8-876AE447194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825728" y="7208554"/>
              <a:ext cx="4828032" cy="4828032"/>
            </a:xfrm>
            <a:prstGeom prst="rect">
              <a:avLst/>
            </a:prstGeom>
          </p:spPr>
        </p:pic>
        <p:sp>
          <p:nvSpPr>
            <p:cNvPr id="13" name="TextBox 12">
              <a:extLst>
                <a:ext uri="{FF2B5EF4-FFF2-40B4-BE49-F238E27FC236}">
                  <a16:creationId xmlns:a16="http://schemas.microsoft.com/office/drawing/2014/main" id="{55FC7007-8E7C-EE4E-8B5E-9B17FD6D644E}"/>
                </a:ext>
              </a:extLst>
            </p:cNvPr>
            <p:cNvSpPr txBox="1"/>
            <p:nvPr/>
          </p:nvSpPr>
          <p:spPr>
            <a:xfrm>
              <a:off x="4647484" y="11897679"/>
              <a:ext cx="1721625"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err="1">
                  <a:ln>
                    <a:noFill/>
                  </a:ln>
                  <a:solidFill>
                    <a:srgbClr val="00B050"/>
                  </a:solidFill>
                  <a:effectLst/>
                  <a:uFillTx/>
                  <a:latin typeface="+mn-lt"/>
                  <a:ea typeface="+mn-ea"/>
                  <a:cs typeface="+mn-cs"/>
                  <a:sym typeface="Gill Sans Light"/>
                </a:rPr>
                <a:t>nuSTORM</a:t>
              </a:r>
              <a:endParaRPr kumimoji="0" lang="el-GR" sz="3000" b="1" i="0" u="none" strike="noStrike" cap="none" spc="0" normalizeH="0" baseline="0" dirty="0">
                <a:ln>
                  <a:noFill/>
                </a:ln>
                <a:solidFill>
                  <a:srgbClr val="00B050"/>
                </a:solidFill>
                <a:effectLst/>
                <a:uFillTx/>
                <a:latin typeface="+mn-lt"/>
                <a:ea typeface="+mn-ea"/>
                <a:cs typeface="+mn-cs"/>
                <a:sym typeface="Gill Sans Light"/>
              </a:endParaRPr>
            </a:p>
          </p:txBody>
        </p:sp>
        <p:sp>
          <p:nvSpPr>
            <p:cNvPr id="14" name="TextBox 13">
              <a:extLst>
                <a:ext uri="{FF2B5EF4-FFF2-40B4-BE49-F238E27FC236}">
                  <a16:creationId xmlns:a16="http://schemas.microsoft.com/office/drawing/2014/main" id="{5C4C80C8-842D-2F4E-B503-E8B06BDE7287}"/>
                </a:ext>
              </a:extLst>
            </p:cNvPr>
            <p:cNvSpPr txBox="1"/>
            <p:nvPr/>
          </p:nvSpPr>
          <p:spPr>
            <a:xfrm>
              <a:off x="7457706" y="11889486"/>
              <a:ext cx="1409040"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err="1">
                  <a:ln>
                    <a:noFill/>
                  </a:ln>
                  <a:solidFill>
                    <a:schemeClr val="accent5">
                      <a:lumMod val="20000"/>
                      <a:lumOff val="80000"/>
                    </a:schemeClr>
                  </a:solidFill>
                  <a:effectLst/>
                  <a:uFillTx/>
                  <a:latin typeface="+mn-lt"/>
                  <a:ea typeface="+mn-ea"/>
                  <a:cs typeface="+mn-cs"/>
                  <a:sym typeface="Gill Sans Light"/>
                </a:rPr>
                <a:t>NuMAX</a:t>
              </a:r>
              <a:endParaRPr kumimoji="0" lang="el-GR" sz="3000" b="1" i="0" u="none" strike="noStrike" cap="none" spc="0" normalizeH="0" baseline="0" dirty="0">
                <a:ln>
                  <a:noFill/>
                </a:ln>
                <a:solidFill>
                  <a:schemeClr val="accent5">
                    <a:lumMod val="20000"/>
                    <a:lumOff val="80000"/>
                  </a:schemeClr>
                </a:solidFill>
                <a:effectLst/>
                <a:uFillTx/>
                <a:latin typeface="+mn-lt"/>
                <a:ea typeface="+mn-ea"/>
                <a:cs typeface="+mn-cs"/>
                <a:sym typeface="Gill Sans Light"/>
              </a:endParaRPr>
            </a:p>
          </p:txBody>
        </p:sp>
        <p:sp>
          <p:nvSpPr>
            <p:cNvPr id="15" name="TextBox 14">
              <a:extLst>
                <a:ext uri="{FF2B5EF4-FFF2-40B4-BE49-F238E27FC236}">
                  <a16:creationId xmlns:a16="http://schemas.microsoft.com/office/drawing/2014/main" id="{63BE5127-CC7A-A340-9F00-7848C14FEEC2}"/>
                </a:ext>
              </a:extLst>
            </p:cNvPr>
            <p:cNvSpPr txBox="1"/>
            <p:nvPr/>
          </p:nvSpPr>
          <p:spPr>
            <a:xfrm>
              <a:off x="10692441" y="11899581"/>
              <a:ext cx="1854675"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err="1">
                  <a:ln>
                    <a:noFill/>
                  </a:ln>
                  <a:solidFill>
                    <a:schemeClr val="accent5">
                      <a:lumMod val="40000"/>
                      <a:lumOff val="60000"/>
                    </a:schemeClr>
                  </a:solidFill>
                  <a:effectLst/>
                  <a:uFillTx/>
                  <a:latin typeface="+mn-lt"/>
                  <a:ea typeface="+mn-ea"/>
                  <a:cs typeface="+mn-cs"/>
                  <a:sym typeface="Gill Sans Light"/>
                </a:rPr>
                <a:t>NuMAX</a:t>
              </a:r>
              <a:r>
                <a:rPr kumimoji="0" lang="en-US" sz="3000" b="1" i="0" u="none" strike="noStrike" cap="none" spc="0" normalizeH="0" baseline="0" dirty="0">
                  <a:ln>
                    <a:noFill/>
                  </a:ln>
                  <a:solidFill>
                    <a:schemeClr val="accent5">
                      <a:lumMod val="40000"/>
                      <a:lumOff val="60000"/>
                    </a:schemeClr>
                  </a:solidFill>
                  <a:effectLst/>
                  <a:uFillTx/>
                  <a:latin typeface="+mn-lt"/>
                  <a:ea typeface="+mn-ea"/>
                  <a:cs typeface="+mn-cs"/>
                  <a:sym typeface="Gill Sans Light"/>
                </a:rPr>
                <a:t>_+</a:t>
              </a:r>
              <a:endParaRPr kumimoji="0" lang="el-GR" sz="3000" b="1" i="0" u="none" strike="noStrike" cap="none" spc="0" normalizeH="0" baseline="0" dirty="0">
                <a:ln>
                  <a:noFill/>
                </a:ln>
                <a:solidFill>
                  <a:schemeClr val="accent5">
                    <a:lumMod val="40000"/>
                    <a:lumOff val="60000"/>
                  </a:schemeClr>
                </a:solidFill>
                <a:effectLst/>
                <a:uFillTx/>
                <a:latin typeface="+mn-lt"/>
                <a:ea typeface="+mn-ea"/>
                <a:cs typeface="+mn-cs"/>
                <a:sym typeface="Gill Sans Light"/>
              </a:endParaRPr>
            </a:p>
          </p:txBody>
        </p:sp>
        <p:sp>
          <p:nvSpPr>
            <p:cNvPr id="17" name="TextBox 16">
              <a:extLst>
                <a:ext uri="{FF2B5EF4-FFF2-40B4-BE49-F238E27FC236}">
                  <a16:creationId xmlns:a16="http://schemas.microsoft.com/office/drawing/2014/main" id="{D0EA185D-7E1A-5044-B6C1-5DC061211227}"/>
                </a:ext>
              </a:extLst>
            </p:cNvPr>
            <p:cNvSpPr txBox="1"/>
            <p:nvPr/>
          </p:nvSpPr>
          <p:spPr>
            <a:xfrm>
              <a:off x="14372811" y="11889485"/>
              <a:ext cx="3672480"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a:ln>
                    <a:noFill/>
                  </a:ln>
                  <a:solidFill>
                    <a:schemeClr val="accent5">
                      <a:lumMod val="60000"/>
                      <a:lumOff val="40000"/>
                    </a:schemeClr>
                  </a:solidFill>
                  <a:effectLst/>
                  <a:uFillTx/>
                  <a:latin typeface="+mn-lt"/>
                  <a:ea typeface="+mn-ea"/>
                  <a:cs typeface="+mn-cs"/>
                  <a:sym typeface="Gill Sans Light"/>
                </a:rPr>
                <a:t>MC @ Higgs, multi-</a:t>
              </a:r>
              <a:r>
                <a:rPr kumimoji="0" lang="en-US" sz="3000" b="1" i="0" u="none" strike="noStrike" cap="none" spc="0" normalizeH="0" baseline="0" dirty="0" err="1">
                  <a:ln>
                    <a:noFill/>
                  </a:ln>
                  <a:solidFill>
                    <a:schemeClr val="accent5">
                      <a:lumMod val="60000"/>
                      <a:lumOff val="40000"/>
                    </a:schemeClr>
                  </a:solidFill>
                  <a:effectLst/>
                  <a:uFillTx/>
                  <a:latin typeface="+mn-lt"/>
                  <a:ea typeface="+mn-ea"/>
                  <a:cs typeface="+mn-cs"/>
                  <a:sym typeface="Gill Sans Light"/>
                </a:rPr>
                <a:t>TeV</a:t>
              </a:r>
              <a:endParaRPr kumimoji="0" lang="el-GR" sz="3000" b="1" i="0" u="none" strike="noStrike" cap="none" spc="0" normalizeH="0" baseline="0" dirty="0">
                <a:ln>
                  <a:noFill/>
                </a:ln>
                <a:solidFill>
                  <a:schemeClr val="accent5">
                    <a:lumMod val="60000"/>
                    <a:lumOff val="40000"/>
                  </a:schemeClr>
                </a:solidFill>
                <a:effectLst/>
                <a:uFillTx/>
                <a:latin typeface="+mn-lt"/>
                <a:ea typeface="+mn-ea"/>
                <a:cs typeface="+mn-cs"/>
                <a:sym typeface="Gill Sans Light"/>
              </a:endParaRPr>
            </a:p>
          </p:txBody>
        </p:sp>
        <p:sp>
          <p:nvSpPr>
            <p:cNvPr id="19" name="TextBox 18">
              <a:extLst>
                <a:ext uri="{FF2B5EF4-FFF2-40B4-BE49-F238E27FC236}">
                  <a16:creationId xmlns:a16="http://schemas.microsoft.com/office/drawing/2014/main" id="{A8AA5A5E-79E3-9540-8A98-75A3C0E137C8}"/>
                </a:ext>
              </a:extLst>
            </p:cNvPr>
            <p:cNvSpPr txBox="1"/>
            <p:nvPr/>
          </p:nvSpPr>
          <p:spPr>
            <a:xfrm>
              <a:off x="4872413" y="10818068"/>
              <a:ext cx="93936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FFFFFF"/>
                  </a:solidFill>
                  <a:effectLst/>
                  <a:uFillTx/>
                  <a:latin typeface="+mn-lt"/>
                  <a:ea typeface="+mn-ea"/>
                  <a:cs typeface="+mn-cs"/>
                  <a:sym typeface="Gill Sans Light"/>
                </a:rPr>
                <a:t>0.2 MW</a:t>
              </a:r>
              <a:endParaRPr kumimoji="0" lang="el-GR" sz="2000" b="0" i="0" u="none" strike="noStrike" cap="none" spc="0" normalizeH="0" baseline="0" dirty="0">
                <a:ln>
                  <a:noFill/>
                </a:ln>
                <a:solidFill>
                  <a:srgbClr val="FFFFFF"/>
                </a:solidFill>
                <a:effectLst/>
                <a:uFillTx/>
                <a:latin typeface="+mn-lt"/>
                <a:ea typeface="+mn-ea"/>
                <a:cs typeface="+mn-cs"/>
                <a:sym typeface="Gill Sans Light"/>
              </a:endParaRPr>
            </a:p>
          </p:txBody>
        </p:sp>
        <p:sp>
          <p:nvSpPr>
            <p:cNvPr id="22" name="TextBox 21">
              <a:extLst>
                <a:ext uri="{FF2B5EF4-FFF2-40B4-BE49-F238E27FC236}">
                  <a16:creationId xmlns:a16="http://schemas.microsoft.com/office/drawing/2014/main" id="{BE5F9DCC-6601-FA46-9F80-056AD681BBCB}"/>
                </a:ext>
              </a:extLst>
            </p:cNvPr>
            <p:cNvSpPr txBox="1"/>
            <p:nvPr/>
          </p:nvSpPr>
          <p:spPr>
            <a:xfrm>
              <a:off x="14807455" y="8710474"/>
              <a:ext cx="143148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rgbClr val="FFFFFF"/>
                  </a:solidFill>
                  <a:effectLst/>
                  <a:uFillTx/>
                  <a:latin typeface="+mn-lt"/>
                  <a:ea typeface="+mn-ea"/>
                  <a:cs typeface="+mn-cs"/>
                  <a:sym typeface="Gill Sans Light"/>
                </a:rPr>
                <a:t>4 MW</a:t>
              </a:r>
              <a:endParaRPr kumimoji="0" lang="el-GR" sz="4000" b="1" i="0" u="none" strike="noStrike" cap="none" spc="0" normalizeH="0" baseline="0" dirty="0">
                <a:ln>
                  <a:noFill/>
                </a:ln>
                <a:solidFill>
                  <a:srgbClr val="FFFFFF"/>
                </a:solidFill>
                <a:effectLst/>
                <a:uFillTx/>
                <a:latin typeface="+mn-lt"/>
                <a:ea typeface="+mn-ea"/>
                <a:cs typeface="+mn-cs"/>
                <a:sym typeface="Gill Sans Light"/>
              </a:endParaRPr>
            </a:p>
          </p:txBody>
        </p:sp>
        <p:sp>
          <p:nvSpPr>
            <p:cNvPr id="23" name="TextBox 22">
              <a:extLst>
                <a:ext uri="{FF2B5EF4-FFF2-40B4-BE49-F238E27FC236}">
                  <a16:creationId xmlns:a16="http://schemas.microsoft.com/office/drawing/2014/main" id="{34C40C76-2FC9-5F47-92C7-6F0230E48960}"/>
                </a:ext>
              </a:extLst>
            </p:cNvPr>
            <p:cNvSpPr txBox="1"/>
            <p:nvPr/>
          </p:nvSpPr>
          <p:spPr>
            <a:xfrm>
              <a:off x="10387597" y="9622570"/>
              <a:ext cx="16478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FFFFFF"/>
                  </a:solidFill>
                  <a:effectLst/>
                  <a:uFillTx/>
                  <a:latin typeface="+mn-lt"/>
                  <a:ea typeface="+mn-ea"/>
                  <a:cs typeface="+mn-cs"/>
                  <a:sym typeface="Gill Sans Light"/>
                </a:rPr>
                <a:t>2.75 MW</a:t>
              </a:r>
              <a:endParaRPr kumimoji="0" lang="el-GR" sz="3200" b="1" i="0" u="none" strike="noStrike" cap="none" spc="0" normalizeH="0" baseline="0" dirty="0">
                <a:ln>
                  <a:noFill/>
                </a:ln>
                <a:solidFill>
                  <a:srgbClr val="FFFFFF"/>
                </a:solidFill>
                <a:effectLst/>
                <a:uFillTx/>
                <a:latin typeface="+mn-lt"/>
                <a:ea typeface="+mn-ea"/>
                <a:cs typeface="+mn-cs"/>
                <a:sym typeface="Gill Sans Light"/>
              </a:endParaRPr>
            </a:p>
          </p:txBody>
        </p:sp>
        <p:sp>
          <p:nvSpPr>
            <p:cNvPr id="24" name="TextBox 23">
              <a:extLst>
                <a:ext uri="{FF2B5EF4-FFF2-40B4-BE49-F238E27FC236}">
                  <a16:creationId xmlns:a16="http://schemas.microsoft.com/office/drawing/2014/main" id="{D915C9D4-D415-164F-881A-20F9A647265B}"/>
                </a:ext>
              </a:extLst>
            </p:cNvPr>
            <p:cNvSpPr txBox="1"/>
            <p:nvPr/>
          </p:nvSpPr>
          <p:spPr>
            <a:xfrm>
              <a:off x="7188422" y="10205955"/>
              <a:ext cx="1165383"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FFFFFF"/>
                  </a:solidFill>
                  <a:effectLst/>
                  <a:uFillTx/>
                  <a:latin typeface="+mn-lt"/>
                  <a:ea typeface="+mn-ea"/>
                  <a:cs typeface="+mn-cs"/>
                  <a:sym typeface="Gill Sans Light"/>
                </a:rPr>
                <a:t>1 MW</a:t>
              </a:r>
              <a:endParaRPr kumimoji="0" lang="el-GR" sz="3200" b="1" i="0" u="none" strike="noStrike" cap="none" spc="0" normalizeH="0" baseline="0" dirty="0">
                <a:ln>
                  <a:noFill/>
                </a:ln>
                <a:solidFill>
                  <a:srgbClr val="FFFFFF"/>
                </a:solidFill>
                <a:effectLst/>
                <a:uFillTx/>
                <a:latin typeface="+mn-lt"/>
                <a:ea typeface="+mn-ea"/>
                <a:cs typeface="+mn-cs"/>
                <a:sym typeface="Gill Sans Light"/>
              </a:endParaRPr>
            </a:p>
          </p:txBody>
        </p:sp>
      </p:grpSp>
      <p:sp>
        <p:nvSpPr>
          <p:cNvPr id="26" name="Text Placeholder 2">
            <a:extLst>
              <a:ext uri="{FF2B5EF4-FFF2-40B4-BE49-F238E27FC236}">
                <a16:creationId xmlns:a16="http://schemas.microsoft.com/office/drawing/2014/main" id="{10875BF0-261B-C343-A15A-30663402AC6E}"/>
              </a:ext>
            </a:extLst>
          </p:cNvPr>
          <p:cNvSpPr txBox="1">
            <a:spLocks/>
          </p:cNvSpPr>
          <p:nvPr/>
        </p:nvSpPr>
        <p:spPr>
          <a:xfrm>
            <a:off x="673100" y="6956045"/>
            <a:ext cx="15459870" cy="29969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marL="7366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1pPr>
            <a:lvl2pPr marL="14732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2pPr>
            <a:lvl3pPr marL="22098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3pPr>
            <a:lvl4pPr marL="29464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4pPr>
            <a:lvl5pPr marL="36830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9pPr>
          </a:lstStyle>
          <a:p>
            <a:pPr marL="0" indent="0" hangingPunct="1">
              <a:buFontTx/>
              <a:buNone/>
            </a:pPr>
            <a:r>
              <a:rPr lang="en-US" sz="4000" b="1" dirty="0">
                <a:solidFill>
                  <a:srgbClr val="0432FF"/>
                </a:solidFill>
              </a:rPr>
              <a:t>MAP considered a staged approach towards the final NF/MC installation</a:t>
            </a:r>
          </a:p>
          <a:p>
            <a:pPr hangingPunct="1"/>
            <a:r>
              <a:rPr lang="en-US" sz="4000" dirty="0"/>
              <a:t>profit from synergies, start from available technology, provide R&amp;D test bed for the next stages</a:t>
            </a:r>
          </a:p>
        </p:txBody>
      </p:sp>
    </p:spTree>
    <p:extLst>
      <p:ext uri="{BB962C8B-B14F-4D97-AF65-F5344CB8AC3E}">
        <p14:creationId xmlns:p14="http://schemas.microsoft.com/office/powerpoint/2010/main" val="84123509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37D05-4A91-2746-9178-F4ED83835827}"/>
              </a:ext>
            </a:extLst>
          </p:cNvPr>
          <p:cNvSpPr>
            <a:spLocks noGrp="1"/>
          </p:cNvSpPr>
          <p:nvPr>
            <p:ph type="title"/>
          </p:nvPr>
        </p:nvSpPr>
        <p:spPr/>
        <p:txBody>
          <a:bodyPr/>
          <a:lstStyle/>
          <a:p>
            <a:pPr algn="l"/>
            <a:r>
              <a:rPr lang="en-US" dirty="0" err="1"/>
              <a:t>nuSTORM</a:t>
            </a:r>
            <a:r>
              <a:rPr lang="en-US" dirty="0"/>
              <a:t> @ CERN-SPS</a:t>
            </a:r>
            <a:endParaRPr lang="el-GR" dirty="0"/>
          </a:p>
        </p:txBody>
      </p:sp>
      <p:sp>
        <p:nvSpPr>
          <p:cNvPr id="3" name="Text Placeholder 2">
            <a:extLst>
              <a:ext uri="{FF2B5EF4-FFF2-40B4-BE49-F238E27FC236}">
                <a16:creationId xmlns:a16="http://schemas.microsoft.com/office/drawing/2014/main" id="{C1FBEEDC-FD74-BE41-AF70-D6FD56B54C72}"/>
              </a:ext>
            </a:extLst>
          </p:cNvPr>
          <p:cNvSpPr>
            <a:spLocks noGrp="1"/>
          </p:cNvSpPr>
          <p:nvPr>
            <p:ph type="body" idx="1"/>
          </p:nvPr>
        </p:nvSpPr>
        <p:spPr>
          <a:xfrm>
            <a:off x="660400" y="2400655"/>
            <a:ext cx="23050500" cy="1455437"/>
          </a:xfrm>
        </p:spPr>
        <p:txBody>
          <a:bodyPr anchor="t"/>
          <a:lstStyle/>
          <a:p>
            <a:pPr marL="0" indent="0">
              <a:buNone/>
            </a:pPr>
            <a:r>
              <a:rPr lang="en-US" b="1" dirty="0" err="1">
                <a:solidFill>
                  <a:srgbClr val="0432FF"/>
                </a:solidFill>
              </a:rPr>
              <a:t>nuSTORM</a:t>
            </a:r>
            <a:r>
              <a:rPr lang="en-US" b="1" dirty="0">
                <a:solidFill>
                  <a:srgbClr val="0432FF"/>
                </a:solidFill>
              </a:rPr>
              <a:t> : proposed and currently under study @ CERN</a:t>
            </a:r>
          </a:p>
        </p:txBody>
      </p:sp>
      <p:sp>
        <p:nvSpPr>
          <p:cNvPr id="4" name="Slide Number Placeholder 3">
            <a:extLst>
              <a:ext uri="{FF2B5EF4-FFF2-40B4-BE49-F238E27FC236}">
                <a16:creationId xmlns:a16="http://schemas.microsoft.com/office/drawing/2014/main" id="{BFA46935-0DB2-954D-AD7D-0776B1BEF16E}"/>
              </a:ext>
            </a:extLst>
          </p:cNvPr>
          <p:cNvSpPr>
            <a:spLocks noGrp="1"/>
          </p:cNvSpPr>
          <p:nvPr>
            <p:ph type="sldNum" sz="quarter" idx="2"/>
          </p:nvPr>
        </p:nvSpPr>
        <p:spPr/>
        <p:txBody>
          <a:bodyPr/>
          <a:lstStyle/>
          <a:p>
            <a:fld id="{86CB4B4D-7CA3-9044-876B-883B54F8677D}" type="slidenum">
              <a:rPr lang="en-CH" smtClean="0"/>
              <a:pPr/>
              <a:t>12</a:t>
            </a:fld>
            <a:endParaRPr lang="en-CH" dirty="0"/>
          </a:p>
        </p:txBody>
      </p:sp>
      <p:pic>
        <p:nvPicPr>
          <p:cNvPr id="7" name="Picture 6">
            <a:extLst>
              <a:ext uri="{FF2B5EF4-FFF2-40B4-BE49-F238E27FC236}">
                <a16:creationId xmlns:a16="http://schemas.microsoft.com/office/drawing/2014/main" id="{B0B4CB8B-85D1-BE46-A4DE-F8C6400EB451}"/>
              </a:ext>
            </a:extLst>
          </p:cNvPr>
          <p:cNvPicPr>
            <a:picLocks noChangeAspect="1"/>
          </p:cNvPicPr>
          <p:nvPr/>
        </p:nvPicPr>
        <p:blipFill>
          <a:blip r:embed="rId2"/>
          <a:stretch>
            <a:fillRect/>
          </a:stretch>
        </p:blipFill>
        <p:spPr>
          <a:xfrm>
            <a:off x="819030" y="3599907"/>
            <a:ext cx="21087609" cy="4998678"/>
          </a:xfrm>
          <a:prstGeom prst="rect">
            <a:avLst/>
          </a:prstGeom>
          <a:ln>
            <a:solidFill>
              <a:srgbClr val="FF0000"/>
            </a:solidFill>
          </a:ln>
        </p:spPr>
      </p:pic>
      <p:pic>
        <p:nvPicPr>
          <p:cNvPr id="5" name="Picture 4">
            <a:extLst>
              <a:ext uri="{FF2B5EF4-FFF2-40B4-BE49-F238E27FC236}">
                <a16:creationId xmlns:a16="http://schemas.microsoft.com/office/drawing/2014/main" id="{27E38362-2C64-B244-85B7-939635F8EE64}"/>
              </a:ext>
            </a:extLst>
          </p:cNvPr>
          <p:cNvPicPr>
            <a:picLocks noChangeAspect="1"/>
          </p:cNvPicPr>
          <p:nvPr/>
        </p:nvPicPr>
        <p:blipFill>
          <a:blip r:embed="rId3"/>
          <a:stretch>
            <a:fillRect/>
          </a:stretch>
        </p:blipFill>
        <p:spPr>
          <a:xfrm>
            <a:off x="14497917" y="3546605"/>
            <a:ext cx="8727440" cy="2780424"/>
          </a:xfrm>
          <a:prstGeom prst="rect">
            <a:avLst/>
          </a:prstGeom>
          <a:solidFill>
            <a:srgbClr val="FFFFFF"/>
          </a:solidFill>
          <a:ln>
            <a:solidFill>
              <a:srgbClr val="FF0000"/>
            </a:solidFill>
          </a:ln>
        </p:spPr>
      </p:pic>
      <p:pic>
        <p:nvPicPr>
          <p:cNvPr id="6" name="Picture 5">
            <a:extLst>
              <a:ext uri="{FF2B5EF4-FFF2-40B4-BE49-F238E27FC236}">
                <a16:creationId xmlns:a16="http://schemas.microsoft.com/office/drawing/2014/main" id="{416E79D6-92E0-B842-961E-0087F2CF5B23}"/>
              </a:ext>
            </a:extLst>
          </p:cNvPr>
          <p:cNvPicPr>
            <a:picLocks noChangeAspect="1"/>
          </p:cNvPicPr>
          <p:nvPr/>
        </p:nvPicPr>
        <p:blipFill>
          <a:blip r:embed="rId4"/>
          <a:stretch>
            <a:fillRect/>
          </a:stretch>
        </p:blipFill>
        <p:spPr>
          <a:xfrm>
            <a:off x="20780495" y="4034452"/>
            <a:ext cx="1963681" cy="831677"/>
          </a:xfrm>
          <a:prstGeom prst="rect">
            <a:avLst/>
          </a:prstGeom>
          <a:ln w="28575" cmpd="sng">
            <a:solidFill>
              <a:srgbClr val="00FF00"/>
            </a:solidFill>
          </a:ln>
        </p:spPr>
      </p:pic>
      <p:sp>
        <p:nvSpPr>
          <p:cNvPr id="8" name="Text Placeholder 2">
            <a:extLst>
              <a:ext uri="{FF2B5EF4-FFF2-40B4-BE49-F238E27FC236}">
                <a16:creationId xmlns:a16="http://schemas.microsoft.com/office/drawing/2014/main" id="{C19C029D-A49C-D044-87BA-7D9E20BD482A}"/>
              </a:ext>
            </a:extLst>
          </p:cNvPr>
          <p:cNvSpPr txBox="1">
            <a:spLocks/>
          </p:cNvSpPr>
          <p:nvPr/>
        </p:nvSpPr>
        <p:spPr>
          <a:xfrm>
            <a:off x="673100" y="8651887"/>
            <a:ext cx="16640047" cy="40582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fontScale="47500" lnSpcReduction="20000"/>
          </a:bodyPr>
          <a:lstStyle>
            <a:lvl1pPr marL="7366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1pPr>
            <a:lvl2pPr marL="14732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2pPr>
            <a:lvl3pPr marL="22098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3pPr>
            <a:lvl4pPr marL="29464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4pPr>
            <a:lvl5pPr marL="36830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9pPr>
          </a:lstStyle>
          <a:p>
            <a:pPr hangingPunct="1"/>
            <a:r>
              <a:rPr lang="en-US" b="1" dirty="0"/>
              <a:t>The beam </a:t>
            </a:r>
            <a:r>
              <a:rPr lang="en-US" dirty="0"/>
              <a:t>: collect single-charge </a:t>
            </a:r>
            <a:r>
              <a:rPr lang="en-US" dirty="0" err="1"/>
              <a:t>pions</a:t>
            </a:r>
            <a:r>
              <a:rPr lang="en-US" dirty="0"/>
              <a:t>(</a:t>
            </a:r>
            <a:r>
              <a:rPr lang="en-US" dirty="0">
                <a:latin typeface="Symbol" pitchFamily="2" charset="2"/>
              </a:rPr>
              <a:t>p</a:t>
            </a:r>
            <a:r>
              <a:rPr lang="en-US" dirty="0"/>
              <a:t>) from the target </a:t>
            </a:r>
            <a:r>
              <a:rPr lang="en-US" baseline="-25000" dirty="0"/>
              <a:t>(horn capture) </a:t>
            </a:r>
            <a:r>
              <a:rPr lang="en-US" dirty="0">
                <a:sym typeface="Wingdings" pitchFamily="2" charset="2"/>
              </a:rPr>
              <a:t>→ select momentum bite with conventional magnets →</a:t>
            </a:r>
            <a:r>
              <a:rPr lang="en-US" dirty="0"/>
              <a:t> inject to the ring </a:t>
            </a:r>
            <a:r>
              <a:rPr lang="en-US" dirty="0">
                <a:sym typeface="Wingdings" pitchFamily="2" charset="2"/>
              </a:rPr>
              <a:t>→ </a:t>
            </a:r>
            <a:r>
              <a:rPr lang="en-US" dirty="0" err="1">
                <a:sym typeface="Wingdings" pitchFamily="2" charset="2"/>
              </a:rPr>
              <a:t>pions</a:t>
            </a:r>
            <a:r>
              <a:rPr lang="en-US" dirty="0">
                <a:sym typeface="Wingdings" pitchFamily="2" charset="2"/>
              </a:rPr>
              <a:t> decay in first straight section to muons → accumulate to produce intense muon/neutrino beam</a:t>
            </a:r>
            <a:endParaRPr lang="en-US" dirty="0"/>
          </a:p>
          <a:p>
            <a:pPr hangingPunct="1"/>
            <a:r>
              <a:rPr lang="en-US" dirty="0"/>
              <a:t>Layout study using a fast extracted proton beam from SPS</a:t>
            </a:r>
          </a:p>
          <a:p>
            <a:pPr marL="0" indent="0" algn="ctr" hangingPunct="1">
              <a:buNone/>
            </a:pPr>
            <a:r>
              <a:rPr lang="en-US" sz="6700" dirty="0">
                <a:solidFill>
                  <a:srgbClr val="C00000"/>
                </a:solidFill>
              </a:rPr>
              <a:t>In parallel to its own physics program, the facility, can offer a unique opportunity for </a:t>
            </a:r>
            <a:r>
              <a:rPr lang="en-US" sz="6700" b="1" dirty="0">
                <a:solidFill>
                  <a:srgbClr val="C00000"/>
                </a:solidFill>
              </a:rPr>
              <a:t>R&amp;D towards high-power </a:t>
            </a:r>
            <a:r>
              <a:rPr lang="en-US" sz="6700" b="1" dirty="0" err="1">
                <a:solidFill>
                  <a:srgbClr val="C00000"/>
                </a:solidFill>
              </a:rPr>
              <a:t>targetry</a:t>
            </a:r>
            <a:r>
              <a:rPr lang="en-US" sz="6700" b="1" dirty="0">
                <a:solidFill>
                  <a:srgbClr val="C00000"/>
                </a:solidFill>
              </a:rPr>
              <a:t> and front-end </a:t>
            </a:r>
            <a:r>
              <a:rPr lang="el-GR" sz="6700" baseline="-25000" dirty="0">
                <a:solidFill>
                  <a:srgbClr val="C00000"/>
                </a:solidFill>
              </a:rPr>
              <a:t>(</a:t>
            </a:r>
            <a:r>
              <a:rPr lang="en-US" sz="6700" baseline="-25000" dirty="0">
                <a:solidFill>
                  <a:srgbClr val="C00000"/>
                </a:solidFill>
              </a:rPr>
              <a:t>..and with </a:t>
            </a:r>
            <a:r>
              <a:rPr lang="en-US" sz="6700" b="1" baseline="-25000" dirty="0">
                <a:solidFill>
                  <a:srgbClr val="C00000"/>
                </a:solidFill>
              </a:rPr>
              <a:t>muons</a:t>
            </a:r>
            <a:r>
              <a:rPr lang="en-US" sz="6700" baseline="-25000" dirty="0">
                <a:solidFill>
                  <a:srgbClr val="C00000"/>
                </a:solidFill>
              </a:rPr>
              <a:t> – Chris’s talk)</a:t>
            </a:r>
            <a:r>
              <a:rPr lang="en-US" sz="6700" dirty="0">
                <a:solidFill>
                  <a:srgbClr val="C00000"/>
                </a:solidFill>
              </a:rPr>
              <a:t>, but also to develop synergies  other neutrino or muon programs</a:t>
            </a:r>
          </a:p>
        </p:txBody>
      </p:sp>
      <p:pic>
        <p:nvPicPr>
          <p:cNvPr id="9" name="Picture 8">
            <a:extLst>
              <a:ext uri="{FF2B5EF4-FFF2-40B4-BE49-F238E27FC236}">
                <a16:creationId xmlns:a16="http://schemas.microsoft.com/office/drawing/2014/main" id="{B33CF684-0464-424E-A7F0-62260F83E905}"/>
              </a:ext>
            </a:extLst>
          </p:cNvPr>
          <p:cNvPicPr>
            <a:picLocks noChangeAspect="1"/>
          </p:cNvPicPr>
          <p:nvPr/>
        </p:nvPicPr>
        <p:blipFill>
          <a:blip r:embed="rId5"/>
          <a:stretch>
            <a:fillRect/>
          </a:stretch>
        </p:blipFill>
        <p:spPr>
          <a:xfrm>
            <a:off x="17313147" y="6505389"/>
            <a:ext cx="6639759" cy="6013115"/>
          </a:xfrm>
          <a:prstGeom prst="rect">
            <a:avLst/>
          </a:prstGeom>
        </p:spPr>
      </p:pic>
    </p:spTree>
    <p:extLst>
      <p:ext uri="{BB962C8B-B14F-4D97-AF65-F5344CB8AC3E}">
        <p14:creationId xmlns:p14="http://schemas.microsoft.com/office/powerpoint/2010/main" val="136127282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DFB87-1A11-BD43-B55C-0124C7D39536}"/>
              </a:ext>
            </a:extLst>
          </p:cNvPr>
          <p:cNvSpPr>
            <a:spLocks noGrp="1"/>
          </p:cNvSpPr>
          <p:nvPr>
            <p:ph type="title"/>
          </p:nvPr>
        </p:nvSpPr>
        <p:spPr/>
        <p:txBody>
          <a:bodyPr/>
          <a:lstStyle/>
          <a:p>
            <a:pPr algn="l"/>
            <a:r>
              <a:rPr lang="en-US" dirty="0" err="1"/>
              <a:t>nuSTORM</a:t>
            </a:r>
            <a:r>
              <a:rPr lang="en-US" dirty="0"/>
              <a:t> @ CERN-SPS</a:t>
            </a:r>
            <a:endParaRPr lang="el-GR" dirty="0"/>
          </a:p>
        </p:txBody>
      </p:sp>
      <p:sp>
        <p:nvSpPr>
          <p:cNvPr id="3" name="Text Placeholder 2">
            <a:extLst>
              <a:ext uri="{FF2B5EF4-FFF2-40B4-BE49-F238E27FC236}">
                <a16:creationId xmlns:a16="http://schemas.microsoft.com/office/drawing/2014/main" id="{7778FCA9-FF59-9743-8ECE-6E51CD7ED533}"/>
              </a:ext>
            </a:extLst>
          </p:cNvPr>
          <p:cNvSpPr>
            <a:spLocks noGrp="1"/>
          </p:cNvSpPr>
          <p:nvPr>
            <p:ph type="body" idx="1"/>
          </p:nvPr>
        </p:nvSpPr>
        <p:spPr>
          <a:xfrm>
            <a:off x="673100" y="2750803"/>
            <a:ext cx="11518900" cy="9949198"/>
          </a:xfrm>
        </p:spPr>
        <p:txBody>
          <a:bodyPr anchor="t">
            <a:normAutofit/>
          </a:bodyPr>
          <a:lstStyle/>
          <a:p>
            <a:pPr marL="0" indent="0">
              <a:buNone/>
            </a:pPr>
            <a:r>
              <a:rPr lang="en-US" dirty="0">
                <a:solidFill>
                  <a:srgbClr val="0432FF"/>
                </a:solidFill>
              </a:rPr>
              <a:t>Beam extraction and transfer</a:t>
            </a:r>
          </a:p>
          <a:p>
            <a:r>
              <a:rPr lang="en-US" dirty="0"/>
              <a:t> fast extraction @ 100 GeV – like CNGS </a:t>
            </a:r>
            <a:r>
              <a:rPr lang="en-US" baseline="-25000" dirty="0"/>
              <a:t>2×10.5 </a:t>
            </a:r>
            <a:r>
              <a:rPr lang="el-GR" baseline="-25000" dirty="0"/>
              <a:t>μ</a:t>
            </a:r>
            <a:r>
              <a:rPr lang="en-US" baseline="-25000" dirty="0"/>
              <a:t>s pulses, ~20 </a:t>
            </a:r>
            <a:r>
              <a:rPr lang="en-US" baseline="-25000" dirty="0" err="1"/>
              <a:t>Tppp</a:t>
            </a:r>
            <a:endParaRPr lang="en-US" dirty="0"/>
          </a:p>
        </p:txBody>
      </p:sp>
      <p:sp>
        <p:nvSpPr>
          <p:cNvPr id="4" name="Slide Number Placeholder 3">
            <a:extLst>
              <a:ext uri="{FF2B5EF4-FFF2-40B4-BE49-F238E27FC236}">
                <a16:creationId xmlns:a16="http://schemas.microsoft.com/office/drawing/2014/main" id="{CC2F35C0-F153-D549-A5D8-EA7E6255646D}"/>
              </a:ext>
            </a:extLst>
          </p:cNvPr>
          <p:cNvSpPr>
            <a:spLocks noGrp="1"/>
          </p:cNvSpPr>
          <p:nvPr>
            <p:ph type="sldNum" sz="quarter" idx="2"/>
          </p:nvPr>
        </p:nvSpPr>
        <p:spPr/>
        <p:txBody>
          <a:bodyPr/>
          <a:lstStyle/>
          <a:p>
            <a:fld id="{86CB4B4D-7CA3-9044-876B-883B54F8677D}" type="slidenum">
              <a:rPr lang="en-CH" smtClean="0"/>
              <a:pPr/>
              <a:t>13</a:t>
            </a:fld>
            <a:endParaRPr lang="en-CH" dirty="0"/>
          </a:p>
        </p:txBody>
      </p:sp>
      <p:pic>
        <p:nvPicPr>
          <p:cNvPr id="5" name="Picture 4">
            <a:extLst>
              <a:ext uri="{FF2B5EF4-FFF2-40B4-BE49-F238E27FC236}">
                <a16:creationId xmlns:a16="http://schemas.microsoft.com/office/drawing/2014/main" id="{DBAE4ECF-BCDB-8C4C-B3DD-B2D3AB5179E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7046" y="7031736"/>
            <a:ext cx="10409549" cy="4800600"/>
          </a:xfrm>
          <a:prstGeom prst="rect">
            <a:avLst/>
          </a:prstGeom>
          <a:ln>
            <a:solidFill>
              <a:srgbClr val="FF0000"/>
            </a:solidFill>
          </a:ln>
        </p:spPr>
      </p:pic>
      <p:pic>
        <p:nvPicPr>
          <p:cNvPr id="6" name="Picture 5">
            <a:extLst>
              <a:ext uri="{FF2B5EF4-FFF2-40B4-BE49-F238E27FC236}">
                <a16:creationId xmlns:a16="http://schemas.microsoft.com/office/drawing/2014/main" id="{EA01FF62-318B-A54C-A579-515BB2992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598896" y="2503154"/>
            <a:ext cx="4873038" cy="9967583"/>
          </a:xfrm>
          <a:prstGeom prst="rect">
            <a:avLst/>
          </a:prstGeom>
          <a:ln>
            <a:solidFill>
              <a:srgbClr val="FF0000"/>
            </a:solidFill>
          </a:ln>
        </p:spPr>
      </p:pic>
      <p:sp>
        <p:nvSpPr>
          <p:cNvPr id="9" name="Text Placeholder 2">
            <a:extLst>
              <a:ext uri="{FF2B5EF4-FFF2-40B4-BE49-F238E27FC236}">
                <a16:creationId xmlns:a16="http://schemas.microsoft.com/office/drawing/2014/main" id="{A0BE96D6-CAD7-0B4D-BC0F-9B1581C4BF04}"/>
              </a:ext>
            </a:extLst>
          </p:cNvPr>
          <p:cNvSpPr txBox="1">
            <a:spLocks/>
          </p:cNvSpPr>
          <p:nvPr/>
        </p:nvSpPr>
        <p:spPr>
          <a:xfrm>
            <a:off x="12465946" y="2718184"/>
            <a:ext cx="6132950" cy="66452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fontScale="85000" lnSpcReduction="20000"/>
          </a:bodyPr>
          <a:lstStyle>
            <a:lvl1pPr marL="7366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1pPr>
            <a:lvl2pPr marL="14732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2pPr>
            <a:lvl3pPr marL="22098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3pPr>
            <a:lvl4pPr marL="29464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4pPr>
            <a:lvl5pPr marL="36830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9pPr>
          </a:lstStyle>
          <a:p>
            <a:pPr marL="0" indent="0" hangingPunct="1">
              <a:buFontTx/>
              <a:buNone/>
            </a:pPr>
            <a:r>
              <a:rPr lang="en-US" dirty="0">
                <a:solidFill>
                  <a:srgbClr val="0432FF"/>
                </a:solidFill>
              </a:rPr>
              <a:t>Target station</a:t>
            </a:r>
          </a:p>
          <a:p>
            <a:pPr hangingPunct="1"/>
            <a:r>
              <a:rPr lang="en-US" dirty="0"/>
              <a:t>Baseline : FNAL scheme, graphite target like CNGS</a:t>
            </a:r>
          </a:p>
          <a:p>
            <a:pPr hangingPunct="1"/>
            <a:r>
              <a:rPr lang="en-US" dirty="0"/>
              <a:t>Horn and quads to select the pion beam</a:t>
            </a:r>
          </a:p>
          <a:p>
            <a:pPr hangingPunct="1"/>
            <a:endParaRPr lang="el-GR" baseline="-25000" dirty="0"/>
          </a:p>
        </p:txBody>
      </p:sp>
      <p:sp>
        <p:nvSpPr>
          <p:cNvPr id="10" name="TextBox 9">
            <a:extLst>
              <a:ext uri="{FF2B5EF4-FFF2-40B4-BE49-F238E27FC236}">
                <a16:creationId xmlns:a16="http://schemas.microsoft.com/office/drawing/2014/main" id="{0876C308-0149-F143-A45D-44A258AB97E0}"/>
              </a:ext>
            </a:extLst>
          </p:cNvPr>
          <p:cNvSpPr txBox="1"/>
          <p:nvPr/>
        </p:nvSpPr>
        <p:spPr>
          <a:xfrm>
            <a:off x="1282884" y="11874800"/>
            <a:ext cx="411971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000" b="0" i="1" u="none" strike="noStrike" cap="none" spc="0" normalizeH="0" baseline="0" dirty="0" err="1">
                <a:ln>
                  <a:noFill/>
                </a:ln>
                <a:solidFill>
                  <a:srgbClr val="535353"/>
                </a:solidFill>
                <a:effectLst/>
                <a:uFillTx/>
                <a:latin typeface="+mn-lt"/>
                <a:ea typeface="+mn-ea"/>
                <a:cs typeface="+mn-cs"/>
                <a:sym typeface="Gill Sans Light"/>
              </a:rPr>
              <a:t>nuSTORM@CERN</a:t>
            </a:r>
            <a:r>
              <a:rPr kumimoji="0" lang="en-US" sz="2000" b="0" i="1" u="none" strike="noStrike" cap="none" spc="0" normalizeH="0" baseline="0" dirty="0">
                <a:ln>
                  <a:noFill/>
                </a:ln>
                <a:solidFill>
                  <a:srgbClr val="535353"/>
                </a:solidFill>
                <a:effectLst/>
                <a:uFillTx/>
                <a:latin typeface="+mn-lt"/>
                <a:ea typeface="+mn-ea"/>
                <a:cs typeface="+mn-cs"/>
                <a:sym typeface="Gill Sans Light"/>
              </a:rPr>
              <a:t> – W. </a:t>
            </a:r>
            <a:r>
              <a:rPr kumimoji="0" lang="en-US" sz="2000" b="0" i="1" u="none" strike="noStrike" cap="none" spc="0" normalizeH="0" baseline="0" dirty="0" err="1">
                <a:ln>
                  <a:noFill/>
                </a:ln>
                <a:solidFill>
                  <a:srgbClr val="535353"/>
                </a:solidFill>
                <a:effectLst/>
                <a:uFillTx/>
                <a:latin typeface="+mn-lt"/>
                <a:ea typeface="+mn-ea"/>
                <a:cs typeface="+mn-cs"/>
                <a:sym typeface="Gill Sans Light"/>
              </a:rPr>
              <a:t>Bartmann</a:t>
            </a:r>
            <a:r>
              <a:rPr kumimoji="0" lang="en-US" sz="2000" b="0" i="1" u="none" strike="noStrike" cap="none" spc="0" normalizeH="0" baseline="0" dirty="0">
                <a:ln>
                  <a:noFill/>
                </a:ln>
                <a:solidFill>
                  <a:srgbClr val="535353"/>
                </a:solidFill>
                <a:effectLst/>
                <a:uFillTx/>
                <a:latin typeface="+mn-lt"/>
                <a:ea typeface="+mn-ea"/>
                <a:cs typeface="+mn-cs"/>
                <a:sym typeface="Gill Sans Light"/>
              </a:rPr>
              <a:t>, CERN</a:t>
            </a:r>
            <a:endParaRPr kumimoji="0" lang="el-GR" sz="2000" b="0" i="1" u="none" strike="noStrike" cap="none" spc="0" normalizeH="0" baseline="0" dirty="0">
              <a:ln>
                <a:noFill/>
              </a:ln>
              <a:solidFill>
                <a:srgbClr val="535353"/>
              </a:solidFill>
              <a:effectLst/>
              <a:uFillTx/>
              <a:latin typeface="+mn-lt"/>
              <a:ea typeface="+mn-ea"/>
              <a:cs typeface="+mn-cs"/>
              <a:sym typeface="Gill Sans Light"/>
            </a:endParaRPr>
          </a:p>
        </p:txBody>
      </p:sp>
      <p:sp>
        <p:nvSpPr>
          <p:cNvPr id="11" name="TextBox 10">
            <a:extLst>
              <a:ext uri="{FF2B5EF4-FFF2-40B4-BE49-F238E27FC236}">
                <a16:creationId xmlns:a16="http://schemas.microsoft.com/office/drawing/2014/main" id="{72638C51-25C9-3D4C-B337-4F20FF0D0866}"/>
              </a:ext>
            </a:extLst>
          </p:cNvPr>
          <p:cNvSpPr txBox="1"/>
          <p:nvPr/>
        </p:nvSpPr>
        <p:spPr>
          <a:xfrm>
            <a:off x="18753588" y="12480582"/>
            <a:ext cx="3810338"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kumimoji="0" lang="en-US" sz="2000" b="0" i="1" u="none" strike="noStrike" cap="none" spc="0" normalizeH="0" baseline="0" dirty="0" err="1">
                <a:ln>
                  <a:noFill/>
                </a:ln>
                <a:solidFill>
                  <a:srgbClr val="535353"/>
                </a:solidFill>
                <a:effectLst/>
                <a:uFillTx/>
                <a:latin typeface="+mn-lt"/>
                <a:ea typeface="+mn-ea"/>
                <a:cs typeface="+mn-cs"/>
                <a:sym typeface="Gill Sans Light"/>
              </a:rPr>
              <a:t>nuSTORM@CERN</a:t>
            </a:r>
            <a:r>
              <a:rPr lang="en-US" sz="2000" i="1" dirty="0"/>
              <a:t> – </a:t>
            </a:r>
            <a:r>
              <a:rPr lang="en-US" sz="2000" i="1" dirty="0" err="1"/>
              <a:t>M</a:t>
            </a:r>
            <a:r>
              <a:rPr kumimoji="0" lang="en-US" sz="2000" b="0" i="1" u="none" strike="noStrike" cap="none" spc="0" normalizeH="0" baseline="0" dirty="0" err="1">
                <a:ln>
                  <a:noFill/>
                </a:ln>
                <a:solidFill>
                  <a:srgbClr val="535353"/>
                </a:solidFill>
                <a:effectLst/>
                <a:uFillTx/>
                <a:latin typeface="+mn-lt"/>
                <a:ea typeface="+mn-ea"/>
                <a:cs typeface="+mn-cs"/>
                <a:sym typeface="Gill Sans Light"/>
              </a:rPr>
              <a:t>.Calviani</a:t>
            </a:r>
            <a:r>
              <a:rPr kumimoji="0" lang="en-US" sz="2000" b="0" i="1" u="none" strike="noStrike" cap="none" spc="0" normalizeH="0" baseline="0" dirty="0">
                <a:ln>
                  <a:noFill/>
                </a:ln>
                <a:solidFill>
                  <a:srgbClr val="535353"/>
                </a:solidFill>
                <a:effectLst/>
                <a:uFillTx/>
                <a:latin typeface="+mn-lt"/>
                <a:ea typeface="+mn-ea"/>
                <a:cs typeface="+mn-cs"/>
                <a:sym typeface="Gill Sans Light"/>
              </a:rPr>
              <a:t>, CERN</a:t>
            </a:r>
            <a:endParaRPr kumimoji="0" lang="el-GR" sz="2000" b="0" i="1" u="none" strike="noStrike" cap="none" spc="0" normalizeH="0" baseline="0" dirty="0">
              <a:ln>
                <a:noFill/>
              </a:ln>
              <a:solidFill>
                <a:srgbClr val="535353"/>
              </a:solidFill>
              <a:effectLst/>
              <a:uFillTx/>
              <a:latin typeface="+mn-lt"/>
              <a:ea typeface="+mn-ea"/>
              <a:cs typeface="+mn-cs"/>
              <a:sym typeface="Gill Sans Light"/>
            </a:endParaRPr>
          </a:p>
        </p:txBody>
      </p:sp>
    </p:spTree>
    <p:extLst>
      <p:ext uri="{BB962C8B-B14F-4D97-AF65-F5344CB8AC3E}">
        <p14:creationId xmlns:p14="http://schemas.microsoft.com/office/powerpoint/2010/main" val="391023433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682BA-54A7-9A4B-AA29-1CDA5860DFA7}"/>
              </a:ext>
            </a:extLst>
          </p:cNvPr>
          <p:cNvSpPr>
            <a:spLocks noGrp="1"/>
          </p:cNvSpPr>
          <p:nvPr>
            <p:ph type="title"/>
          </p:nvPr>
        </p:nvSpPr>
        <p:spPr/>
        <p:txBody>
          <a:bodyPr>
            <a:normAutofit fontScale="90000"/>
          </a:bodyPr>
          <a:lstStyle/>
          <a:p>
            <a:pPr algn="l"/>
            <a:r>
              <a:rPr lang="en-US" dirty="0" err="1"/>
              <a:t>nuSTORM</a:t>
            </a:r>
            <a:r>
              <a:rPr lang="en-US" dirty="0"/>
              <a:t> @ CERN – HPT R&amp;D Synergies</a:t>
            </a:r>
            <a:endParaRPr lang="el-GR" dirty="0"/>
          </a:p>
        </p:txBody>
      </p:sp>
      <p:sp>
        <p:nvSpPr>
          <p:cNvPr id="3" name="Text Placeholder 2">
            <a:extLst>
              <a:ext uri="{FF2B5EF4-FFF2-40B4-BE49-F238E27FC236}">
                <a16:creationId xmlns:a16="http://schemas.microsoft.com/office/drawing/2014/main" id="{4EEA30C8-EF27-C248-9B2A-22E61B4AE8D0}"/>
              </a:ext>
            </a:extLst>
          </p:cNvPr>
          <p:cNvSpPr>
            <a:spLocks noGrp="1"/>
          </p:cNvSpPr>
          <p:nvPr>
            <p:ph type="body" idx="1"/>
          </p:nvPr>
        </p:nvSpPr>
        <p:spPr>
          <a:xfrm>
            <a:off x="673100" y="2750803"/>
            <a:ext cx="23050500" cy="3599748"/>
          </a:xfrm>
        </p:spPr>
        <p:txBody>
          <a:bodyPr anchor="t">
            <a:normAutofit fontScale="77500" lnSpcReduction="20000"/>
          </a:bodyPr>
          <a:lstStyle/>
          <a:p>
            <a:pPr marL="0" indent="0">
              <a:buNone/>
            </a:pPr>
            <a:r>
              <a:rPr lang="en-US" b="1" dirty="0">
                <a:solidFill>
                  <a:srgbClr val="0432FF"/>
                </a:solidFill>
              </a:rPr>
              <a:t>Target material R&amp;D</a:t>
            </a:r>
          </a:p>
          <a:p>
            <a:r>
              <a:rPr lang="en-US" dirty="0"/>
              <a:t>The operational target of </a:t>
            </a:r>
            <a:r>
              <a:rPr lang="en-US" dirty="0" err="1"/>
              <a:t>nuSTORM</a:t>
            </a:r>
            <a:r>
              <a:rPr lang="en-US" dirty="0"/>
              <a:t> would be a low-power target ~200kW. However, for R&amp;D tests, the full beam of SPS could be used like in </a:t>
            </a:r>
            <a:r>
              <a:rPr lang="en-US" dirty="0" err="1"/>
              <a:t>HiRadMat</a:t>
            </a:r>
            <a:r>
              <a:rPr lang="en-US" dirty="0"/>
              <a:t>. Combined with a low emittance can emulate the parameters in a NF/MC multi-MW operation.</a:t>
            </a:r>
          </a:p>
        </p:txBody>
      </p:sp>
      <p:sp>
        <p:nvSpPr>
          <p:cNvPr id="4" name="Slide Number Placeholder 3">
            <a:extLst>
              <a:ext uri="{FF2B5EF4-FFF2-40B4-BE49-F238E27FC236}">
                <a16:creationId xmlns:a16="http://schemas.microsoft.com/office/drawing/2014/main" id="{0E189CAA-7D92-BD4F-95D9-14CBBB95B45C}"/>
              </a:ext>
            </a:extLst>
          </p:cNvPr>
          <p:cNvSpPr>
            <a:spLocks noGrp="1"/>
          </p:cNvSpPr>
          <p:nvPr>
            <p:ph type="sldNum" sz="quarter" idx="2"/>
          </p:nvPr>
        </p:nvSpPr>
        <p:spPr/>
        <p:txBody>
          <a:bodyPr/>
          <a:lstStyle/>
          <a:p>
            <a:fld id="{86CB4B4D-7CA3-9044-876B-883B54F8677D}" type="slidenum">
              <a:rPr lang="en-CH" smtClean="0"/>
              <a:pPr/>
              <a:t>14</a:t>
            </a:fld>
            <a:endParaRPr lang="en-CH" dirty="0"/>
          </a:p>
        </p:txBody>
      </p:sp>
      <p:pic>
        <p:nvPicPr>
          <p:cNvPr id="5" name="Picture 4">
            <a:extLst>
              <a:ext uri="{FF2B5EF4-FFF2-40B4-BE49-F238E27FC236}">
                <a16:creationId xmlns:a16="http://schemas.microsoft.com/office/drawing/2014/main" id="{65A31F69-2DD9-9E42-9FBF-CB09A8413B9B}"/>
              </a:ext>
            </a:extLst>
          </p:cNvPr>
          <p:cNvPicPr>
            <a:picLocks noChangeAspect="1"/>
          </p:cNvPicPr>
          <p:nvPr/>
        </p:nvPicPr>
        <p:blipFill>
          <a:blip r:embed="rId2"/>
          <a:stretch>
            <a:fillRect/>
          </a:stretch>
        </p:blipFill>
        <p:spPr>
          <a:xfrm>
            <a:off x="13869595" y="6232570"/>
            <a:ext cx="9144166" cy="6767823"/>
          </a:xfrm>
          <a:prstGeom prst="rect">
            <a:avLst/>
          </a:prstGeom>
        </p:spPr>
      </p:pic>
      <p:sp>
        <p:nvSpPr>
          <p:cNvPr id="6" name="Text Placeholder 2">
            <a:extLst>
              <a:ext uri="{FF2B5EF4-FFF2-40B4-BE49-F238E27FC236}">
                <a16:creationId xmlns:a16="http://schemas.microsoft.com/office/drawing/2014/main" id="{BD5F36F5-DD12-444B-B043-685F0487C2D3}"/>
              </a:ext>
            </a:extLst>
          </p:cNvPr>
          <p:cNvSpPr txBox="1">
            <a:spLocks/>
          </p:cNvSpPr>
          <p:nvPr/>
        </p:nvSpPr>
        <p:spPr>
          <a:xfrm>
            <a:off x="679029" y="6350551"/>
            <a:ext cx="13190565" cy="67678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fontScale="55000" lnSpcReduction="20000"/>
          </a:bodyPr>
          <a:lstStyle>
            <a:lvl1pPr marL="7366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1pPr>
            <a:lvl2pPr marL="14732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2pPr>
            <a:lvl3pPr marL="22098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3pPr>
            <a:lvl4pPr marL="29464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4pPr>
            <a:lvl5pPr marL="36830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9pPr>
          </a:lstStyle>
          <a:p>
            <a:pPr marL="0" indent="0" hangingPunct="1">
              <a:buNone/>
            </a:pPr>
            <a:r>
              <a:rPr lang="en-US" dirty="0"/>
              <a:t>Themes:</a:t>
            </a:r>
          </a:p>
          <a:p>
            <a:pPr hangingPunct="1"/>
            <a:r>
              <a:rPr lang="en-US" dirty="0"/>
              <a:t>evaluate alternative material to Hg – synergy with </a:t>
            </a:r>
            <a:r>
              <a:rPr lang="en-US" b="1" dirty="0">
                <a:solidFill>
                  <a:srgbClr val="C00000"/>
                </a:solidFill>
              </a:rPr>
              <a:t>RADIATE</a:t>
            </a:r>
            <a:r>
              <a:rPr lang="en-US" dirty="0">
                <a:solidFill>
                  <a:srgbClr val="C00000"/>
                </a:solidFill>
              </a:rPr>
              <a:t> collaboration</a:t>
            </a:r>
            <a:r>
              <a:rPr lang="en-US" dirty="0"/>
              <a:t> – </a:t>
            </a:r>
            <a:r>
              <a:rPr lang="en-US" dirty="0">
                <a:solidFill>
                  <a:srgbClr val="C00000"/>
                </a:solidFill>
              </a:rPr>
              <a:t>single pulse ⟺ long-term irradiations</a:t>
            </a:r>
          </a:p>
          <a:p>
            <a:pPr hangingPunct="1"/>
            <a:r>
              <a:rPr lang="en-US" dirty="0"/>
              <a:t>examples: </a:t>
            </a:r>
          </a:p>
          <a:p>
            <a:pPr lvl="1" hangingPunct="1"/>
            <a:r>
              <a:rPr lang="en-US" dirty="0"/>
              <a:t>further investigate and </a:t>
            </a:r>
            <a:r>
              <a:rPr lang="en-US" dirty="0">
                <a:solidFill>
                  <a:schemeClr val="bg1"/>
                </a:solidFill>
              </a:rPr>
              <a:t>optimize the design of </a:t>
            </a:r>
            <a:r>
              <a:rPr lang="en-US" b="1" dirty="0">
                <a:solidFill>
                  <a:srgbClr val="C00000"/>
                </a:solidFill>
              </a:rPr>
              <a:t>granular</a:t>
            </a:r>
            <a:r>
              <a:rPr lang="en-US" dirty="0">
                <a:solidFill>
                  <a:schemeClr val="bg1"/>
                </a:solidFill>
              </a:rPr>
              <a:t> or </a:t>
            </a:r>
            <a:r>
              <a:rPr lang="en-US" b="1" dirty="0">
                <a:solidFill>
                  <a:srgbClr val="C00000"/>
                </a:solidFill>
              </a:rPr>
              <a:t>fluidized</a:t>
            </a:r>
            <a:r>
              <a:rPr lang="en-US" dirty="0">
                <a:solidFill>
                  <a:schemeClr val="bg1"/>
                </a:solidFill>
              </a:rPr>
              <a:t> targets for </a:t>
            </a:r>
            <a:r>
              <a:rPr lang="en-US" dirty="0" err="1">
                <a:solidFill>
                  <a:srgbClr val="C00000"/>
                </a:solidFill>
              </a:rPr>
              <a:t>mMW</a:t>
            </a:r>
            <a:r>
              <a:rPr lang="en-US" dirty="0">
                <a:solidFill>
                  <a:schemeClr val="bg1"/>
                </a:solidFill>
              </a:rPr>
              <a:t> operation</a:t>
            </a:r>
          </a:p>
          <a:p>
            <a:pPr lvl="1" hangingPunct="1"/>
            <a:r>
              <a:rPr lang="en-US" dirty="0">
                <a:solidFill>
                  <a:schemeClr val="bg1"/>
                </a:solidFill>
              </a:rPr>
              <a:t>perform tests to compare and </a:t>
            </a:r>
            <a:r>
              <a:rPr lang="en-US" b="1" dirty="0">
                <a:solidFill>
                  <a:srgbClr val="C00000"/>
                </a:solidFill>
              </a:rPr>
              <a:t>validate simulation codes</a:t>
            </a:r>
            <a:r>
              <a:rPr lang="en-US" dirty="0">
                <a:solidFill>
                  <a:schemeClr val="bg1"/>
                </a:solidFill>
              </a:rPr>
              <a:t>, related to the </a:t>
            </a:r>
            <a:r>
              <a:rPr lang="en-US" b="1" dirty="0">
                <a:solidFill>
                  <a:srgbClr val="C00000"/>
                </a:solidFill>
              </a:rPr>
              <a:t>dynamics</a:t>
            </a:r>
            <a:r>
              <a:rPr lang="en-US" dirty="0">
                <a:solidFill>
                  <a:schemeClr val="bg1"/>
                </a:solidFill>
              </a:rPr>
              <a:t> of the target materials in pulsed beams; evaluate </a:t>
            </a:r>
            <a:r>
              <a:rPr lang="en-US" b="1" dirty="0">
                <a:solidFill>
                  <a:srgbClr val="C00000"/>
                </a:solidFill>
              </a:rPr>
              <a:t>threshold effects</a:t>
            </a:r>
            <a:r>
              <a:rPr lang="en-US" dirty="0">
                <a:solidFill>
                  <a:srgbClr val="C00000"/>
                </a:solidFill>
              </a:rPr>
              <a:t> </a:t>
            </a:r>
            <a:r>
              <a:rPr lang="en-US" dirty="0">
                <a:solidFill>
                  <a:schemeClr val="bg1"/>
                </a:solidFill>
              </a:rPr>
              <a:t>on damage to determine </a:t>
            </a:r>
            <a:r>
              <a:rPr lang="en-US" b="1" dirty="0">
                <a:solidFill>
                  <a:srgbClr val="C00000"/>
                </a:solidFill>
              </a:rPr>
              <a:t>lifetime</a:t>
            </a:r>
            <a:r>
              <a:rPr lang="en-US" dirty="0">
                <a:solidFill>
                  <a:schemeClr val="bg1"/>
                </a:solidFill>
              </a:rPr>
              <a:t> of components</a:t>
            </a:r>
            <a:endParaRPr lang="el-GR" dirty="0">
              <a:solidFill>
                <a:schemeClr val="bg1"/>
              </a:solidFill>
            </a:endParaRPr>
          </a:p>
        </p:txBody>
      </p:sp>
    </p:spTree>
    <p:extLst>
      <p:ext uri="{BB962C8B-B14F-4D97-AF65-F5344CB8AC3E}">
        <p14:creationId xmlns:p14="http://schemas.microsoft.com/office/powerpoint/2010/main" val="283392004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BB831-2A82-1C4F-BC44-23979CB62CEC}"/>
              </a:ext>
            </a:extLst>
          </p:cNvPr>
          <p:cNvSpPr>
            <a:spLocks noGrp="1"/>
          </p:cNvSpPr>
          <p:nvPr>
            <p:ph type="title"/>
          </p:nvPr>
        </p:nvSpPr>
        <p:spPr/>
        <p:txBody>
          <a:bodyPr>
            <a:normAutofit fontScale="90000"/>
          </a:bodyPr>
          <a:lstStyle/>
          <a:p>
            <a:pPr algn="l"/>
            <a:r>
              <a:rPr lang="en-US" dirty="0" err="1"/>
              <a:t>nuSTORM</a:t>
            </a:r>
            <a:r>
              <a:rPr lang="en-US" dirty="0"/>
              <a:t> @ CERN – HPT R&amp;D Synergies</a:t>
            </a:r>
            <a:endParaRPr lang="el-GR" dirty="0"/>
          </a:p>
        </p:txBody>
      </p:sp>
      <p:sp>
        <p:nvSpPr>
          <p:cNvPr id="3" name="Text Placeholder 2">
            <a:extLst>
              <a:ext uri="{FF2B5EF4-FFF2-40B4-BE49-F238E27FC236}">
                <a16:creationId xmlns:a16="http://schemas.microsoft.com/office/drawing/2014/main" id="{5EC3C51E-CDED-6B40-9C05-3DA7ED465E58}"/>
              </a:ext>
            </a:extLst>
          </p:cNvPr>
          <p:cNvSpPr>
            <a:spLocks noGrp="1"/>
          </p:cNvSpPr>
          <p:nvPr>
            <p:ph type="body" idx="1"/>
          </p:nvPr>
        </p:nvSpPr>
        <p:spPr/>
        <p:txBody>
          <a:bodyPr anchor="t"/>
          <a:lstStyle/>
          <a:p>
            <a:pPr marL="0" indent="0">
              <a:buNone/>
            </a:pPr>
            <a:r>
              <a:rPr lang="en-US" b="1" dirty="0">
                <a:solidFill>
                  <a:srgbClr val="0432FF"/>
                </a:solidFill>
              </a:rPr>
              <a:t>Target head R&amp;D - implementation</a:t>
            </a:r>
          </a:p>
        </p:txBody>
      </p:sp>
      <p:sp>
        <p:nvSpPr>
          <p:cNvPr id="4" name="Slide Number Placeholder 3">
            <a:extLst>
              <a:ext uri="{FF2B5EF4-FFF2-40B4-BE49-F238E27FC236}">
                <a16:creationId xmlns:a16="http://schemas.microsoft.com/office/drawing/2014/main" id="{BAA03EAE-2C2B-FD4C-A857-2392D897DEDE}"/>
              </a:ext>
            </a:extLst>
          </p:cNvPr>
          <p:cNvSpPr>
            <a:spLocks noGrp="1"/>
          </p:cNvSpPr>
          <p:nvPr>
            <p:ph type="sldNum" sz="quarter" idx="2"/>
          </p:nvPr>
        </p:nvSpPr>
        <p:spPr/>
        <p:txBody>
          <a:bodyPr/>
          <a:lstStyle/>
          <a:p>
            <a:fld id="{86CB4B4D-7CA3-9044-876B-883B54F8677D}" type="slidenum">
              <a:rPr lang="en-CH" smtClean="0"/>
              <a:pPr/>
              <a:t>15</a:t>
            </a:fld>
            <a:endParaRPr lang="en-CH" dirty="0"/>
          </a:p>
        </p:txBody>
      </p:sp>
      <p:pic>
        <p:nvPicPr>
          <p:cNvPr id="8" name="Picture 7">
            <a:extLst>
              <a:ext uri="{FF2B5EF4-FFF2-40B4-BE49-F238E27FC236}">
                <a16:creationId xmlns:a16="http://schemas.microsoft.com/office/drawing/2014/main" id="{40E418C3-6062-4748-B92D-818CB7C6E409}"/>
              </a:ext>
            </a:extLst>
          </p:cNvPr>
          <p:cNvPicPr>
            <a:picLocks noChangeAspect="1"/>
          </p:cNvPicPr>
          <p:nvPr/>
        </p:nvPicPr>
        <p:blipFill>
          <a:blip r:embed="rId2"/>
          <a:stretch>
            <a:fillRect/>
          </a:stretch>
        </p:blipFill>
        <p:spPr>
          <a:xfrm>
            <a:off x="673100" y="4017305"/>
            <a:ext cx="21087609" cy="4998678"/>
          </a:xfrm>
          <a:prstGeom prst="rect">
            <a:avLst/>
          </a:prstGeom>
          <a:ln>
            <a:solidFill>
              <a:srgbClr val="FF0000"/>
            </a:solidFill>
          </a:ln>
        </p:spPr>
      </p:pic>
      <p:sp>
        <p:nvSpPr>
          <p:cNvPr id="9" name="Line Callout 1 8">
            <a:extLst>
              <a:ext uri="{FF2B5EF4-FFF2-40B4-BE49-F238E27FC236}">
                <a16:creationId xmlns:a16="http://schemas.microsoft.com/office/drawing/2014/main" id="{DD14C993-4349-584E-8EAE-DE6BF351BC00}"/>
              </a:ext>
            </a:extLst>
          </p:cNvPr>
          <p:cNvSpPr/>
          <p:nvPr/>
        </p:nvSpPr>
        <p:spPr>
          <a:xfrm>
            <a:off x="13999464" y="9267814"/>
            <a:ext cx="8467344" cy="3180358"/>
          </a:xfrm>
          <a:prstGeom prst="borderCallout1">
            <a:avLst>
              <a:gd name="adj1" fmla="val 15408"/>
              <a:gd name="adj2" fmla="val -2172"/>
              <a:gd name="adj3" fmla="val -41518"/>
              <a:gd name="adj4" fmla="val -19220"/>
            </a:avLst>
          </a:prstGeom>
          <a:noFill/>
          <a:ln w="38100" cap="flat">
            <a:solidFill>
              <a:srgbClr val="FF0000"/>
            </a:solidFill>
            <a:miter lim="400000"/>
            <a:headEnd type="none" w="sm"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2500" b="1" dirty="0">
                <a:solidFill>
                  <a:srgbClr val="0432FF"/>
                </a:solidFill>
              </a:rPr>
              <a:t>Option A</a:t>
            </a:r>
            <a:r>
              <a:rPr lang="en-US" sz="2500" dirty="0">
                <a:solidFill>
                  <a:srgbClr val="0432FF"/>
                </a:solidFill>
              </a:rPr>
              <a:t>: Use the operational target location for the tests</a:t>
            </a:r>
          </a:p>
          <a:p>
            <a:pPr marL="0" marR="0" indent="0" algn="l" defTabSz="825500" rtl="0" fontAlgn="auto" latinLnBrk="0" hangingPunct="0">
              <a:lnSpc>
                <a:spcPct val="100000"/>
              </a:lnSpc>
              <a:spcBef>
                <a:spcPts val="0"/>
              </a:spcBef>
              <a:spcAft>
                <a:spcPts val="0"/>
              </a:spcAft>
              <a:buClrTx/>
              <a:buSzTx/>
              <a:buFontTx/>
              <a:buNone/>
              <a:tabLst/>
            </a:pPr>
            <a:r>
              <a:rPr lang="en-US" sz="2500" dirty="0">
                <a:solidFill>
                  <a:schemeClr val="bg1"/>
                </a:solidFill>
              </a:rPr>
              <a:t>p</a:t>
            </a:r>
            <a:r>
              <a:rPr kumimoji="0" lang="en-US" sz="2500" b="0" i="0" u="none" strike="noStrike" cap="none" spc="0" normalizeH="0" baseline="0" dirty="0">
                <a:ln>
                  <a:noFill/>
                </a:ln>
                <a:solidFill>
                  <a:schemeClr val="bg1"/>
                </a:solidFill>
                <a:effectLst/>
                <a:uFillTx/>
                <a:latin typeface="+mn-lt"/>
                <a:ea typeface="+mn-ea"/>
                <a:cs typeface="+mn-cs"/>
                <a:sym typeface="Gill Sans Light"/>
              </a:rPr>
              <a:t>ros: </a:t>
            </a:r>
          </a:p>
          <a:p>
            <a:pPr marL="571500" lvl="1" indent="-571500" algn="l">
              <a:buFont typeface="Arial" panose="020B0604020202020204" pitchFamily="34" charset="0"/>
              <a:buChar char="•"/>
            </a:pPr>
            <a:r>
              <a:rPr lang="en-US" sz="2500" dirty="0">
                <a:solidFill>
                  <a:schemeClr val="bg1"/>
                </a:solidFill>
              </a:rPr>
              <a:t>e</a:t>
            </a:r>
            <a:r>
              <a:rPr kumimoji="0" lang="en-US" sz="2500" b="0" i="0" u="none" strike="noStrike" cap="none" spc="0" normalizeH="0" baseline="0" dirty="0">
                <a:ln>
                  <a:noFill/>
                </a:ln>
                <a:solidFill>
                  <a:schemeClr val="bg1"/>
                </a:solidFill>
                <a:effectLst/>
                <a:uFillTx/>
                <a:latin typeface="+mn-lt"/>
                <a:ea typeface="+mn-ea"/>
                <a:cs typeface="+mn-cs"/>
                <a:sym typeface="Gill Sans Light"/>
              </a:rPr>
              <a:t>asy to implement, has all the instrumentation before to monitor the beam (position and shape)</a:t>
            </a:r>
          </a:p>
          <a:p>
            <a:pPr marR="0" algn="l" defTabSz="825500" rtl="0" fontAlgn="auto" latinLnBrk="0" hangingPunct="0">
              <a:lnSpc>
                <a:spcPct val="100000"/>
              </a:lnSpc>
              <a:spcBef>
                <a:spcPts val="0"/>
              </a:spcBef>
              <a:spcAft>
                <a:spcPts val="0"/>
              </a:spcAft>
              <a:buClrTx/>
              <a:buSzTx/>
              <a:tabLst/>
            </a:pPr>
            <a:r>
              <a:rPr lang="en-US" sz="2500" dirty="0">
                <a:solidFill>
                  <a:schemeClr val="bg1"/>
                </a:solidFill>
              </a:rPr>
              <a:t>cons:</a:t>
            </a:r>
          </a:p>
          <a:p>
            <a:pPr marL="571500" marR="0" indent="-5715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2500" dirty="0">
                <a:solidFill>
                  <a:schemeClr val="bg1"/>
                </a:solidFill>
              </a:rPr>
              <a:t>m</a:t>
            </a:r>
            <a:r>
              <a:rPr kumimoji="0" lang="en-US" sz="2500" b="0" i="0" u="none" strike="noStrike" cap="none" spc="0" normalizeH="0" baseline="0" dirty="0">
                <a:ln>
                  <a:noFill/>
                </a:ln>
                <a:solidFill>
                  <a:schemeClr val="bg1"/>
                </a:solidFill>
                <a:effectLst/>
                <a:uFillTx/>
                <a:latin typeface="+mn-lt"/>
                <a:ea typeface="+mn-ea"/>
                <a:cs typeface="+mn-cs"/>
                <a:sym typeface="Gill Sans Light"/>
              </a:rPr>
              <a:t>ust remove operational </a:t>
            </a:r>
            <a:r>
              <a:rPr kumimoji="0" lang="en-US" sz="2500" b="0" i="0" u="none" strike="noStrike" cap="none" spc="0" normalizeH="0" baseline="0" dirty="0" err="1">
                <a:ln>
                  <a:noFill/>
                </a:ln>
                <a:solidFill>
                  <a:schemeClr val="bg1"/>
                </a:solidFill>
                <a:effectLst/>
                <a:uFillTx/>
                <a:latin typeface="+mn-lt"/>
                <a:ea typeface="+mn-ea"/>
                <a:cs typeface="+mn-cs"/>
                <a:sym typeface="Gill Sans Light"/>
              </a:rPr>
              <a:t>target</a:t>
            </a:r>
            <a:r>
              <a:rPr kumimoji="0" lang="en-US" sz="2500" b="0" i="0" u="none" strike="noStrike" cap="none" spc="0" normalizeH="0" baseline="-25000" dirty="0" err="1">
                <a:ln>
                  <a:noFill/>
                </a:ln>
                <a:solidFill>
                  <a:schemeClr val="bg1"/>
                </a:solidFill>
                <a:effectLst/>
                <a:uFillTx/>
                <a:latin typeface="+mn-lt"/>
                <a:ea typeface="+mn-ea"/>
                <a:cs typeface="+mn-cs"/>
                <a:sym typeface="Gill Sans Light"/>
              </a:rPr>
              <a:t>and</a:t>
            </a:r>
            <a:r>
              <a:rPr kumimoji="0" lang="en-US" sz="2500" b="0" i="0" u="none" strike="noStrike" cap="none" spc="0" normalizeH="0" baseline="-25000" dirty="0">
                <a:ln>
                  <a:noFill/>
                </a:ln>
                <a:solidFill>
                  <a:schemeClr val="bg1"/>
                </a:solidFill>
                <a:effectLst/>
                <a:uFillTx/>
                <a:latin typeface="+mn-lt"/>
                <a:ea typeface="+mn-ea"/>
                <a:cs typeface="+mn-cs"/>
                <a:sym typeface="Gill Sans Light"/>
              </a:rPr>
              <a:t> horn </a:t>
            </a:r>
            <a:r>
              <a:rPr kumimoji="0" lang="en-US" sz="2500" b="0" i="0" u="none" strike="noStrike" cap="none" spc="0" normalizeH="0" baseline="0" dirty="0">
                <a:ln>
                  <a:noFill/>
                </a:ln>
                <a:solidFill>
                  <a:schemeClr val="bg1"/>
                </a:solidFill>
                <a:effectLst/>
                <a:uFillTx/>
                <a:latin typeface="+mn-lt"/>
                <a:ea typeface="+mn-ea"/>
                <a:cs typeface="+mn-cs"/>
                <a:sym typeface="Gill Sans Light"/>
              </a:rPr>
              <a:t>(remote anyhow) – long stop of operations</a:t>
            </a:r>
          </a:p>
          <a:p>
            <a:pPr marL="571500" marR="0" indent="-5715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2500" dirty="0">
                <a:solidFill>
                  <a:schemeClr val="bg1"/>
                </a:solidFill>
              </a:rPr>
              <a:t>needs temp. storage for horn/target</a:t>
            </a:r>
            <a:endParaRPr kumimoji="0" lang="en-US" sz="2500" b="0" i="0" u="none" strike="noStrike" cap="none" spc="0" normalizeH="0" baseline="0" dirty="0">
              <a:ln>
                <a:noFill/>
              </a:ln>
              <a:solidFill>
                <a:schemeClr val="bg1"/>
              </a:solidFill>
              <a:effectLst/>
              <a:uFillTx/>
              <a:latin typeface="+mn-lt"/>
              <a:ea typeface="+mn-ea"/>
              <a:cs typeface="+mn-cs"/>
              <a:sym typeface="Gill Sans Light"/>
            </a:endParaRPr>
          </a:p>
        </p:txBody>
      </p:sp>
      <p:sp>
        <p:nvSpPr>
          <p:cNvPr id="10" name="Line Callout 1 9">
            <a:extLst>
              <a:ext uri="{FF2B5EF4-FFF2-40B4-BE49-F238E27FC236}">
                <a16:creationId xmlns:a16="http://schemas.microsoft.com/office/drawing/2014/main" id="{A2AE4D67-C5AC-1746-B310-615AE9A35245}"/>
              </a:ext>
            </a:extLst>
          </p:cNvPr>
          <p:cNvSpPr/>
          <p:nvPr/>
        </p:nvSpPr>
        <p:spPr>
          <a:xfrm>
            <a:off x="899414" y="9519642"/>
            <a:ext cx="11298936" cy="2795637"/>
          </a:xfrm>
          <a:prstGeom prst="borderCallout1">
            <a:avLst>
              <a:gd name="adj1" fmla="val 650"/>
              <a:gd name="adj2" fmla="val 74501"/>
              <a:gd name="adj3" fmla="val -54264"/>
              <a:gd name="adj4" fmla="val 95633"/>
            </a:avLst>
          </a:prstGeom>
          <a:noFill/>
          <a:ln w="38100" cap="flat">
            <a:solidFill>
              <a:srgbClr val="FF0000"/>
            </a:solidFill>
            <a:miter lim="400000"/>
            <a:headEnd type="none" w="sm"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2500" b="1" dirty="0">
                <a:solidFill>
                  <a:srgbClr val="0432FF"/>
                </a:solidFill>
              </a:rPr>
              <a:t>Option B</a:t>
            </a:r>
            <a:r>
              <a:rPr lang="en-US" sz="2500" dirty="0">
                <a:solidFill>
                  <a:srgbClr val="0432FF"/>
                </a:solidFill>
              </a:rPr>
              <a:t>: create a new test stand upstream or downstream of the operational target</a:t>
            </a:r>
          </a:p>
          <a:p>
            <a:pPr marL="0" marR="0" indent="0" algn="l" defTabSz="825500" rtl="0" fontAlgn="auto" latinLnBrk="0" hangingPunct="0">
              <a:lnSpc>
                <a:spcPct val="100000"/>
              </a:lnSpc>
              <a:spcBef>
                <a:spcPts val="0"/>
              </a:spcBef>
              <a:spcAft>
                <a:spcPts val="0"/>
              </a:spcAft>
              <a:buClrTx/>
              <a:buSzTx/>
              <a:buFontTx/>
              <a:buNone/>
              <a:tabLst/>
            </a:pPr>
            <a:r>
              <a:rPr lang="en-US" sz="2500" dirty="0">
                <a:solidFill>
                  <a:schemeClr val="bg1"/>
                </a:solidFill>
              </a:rPr>
              <a:t>p</a:t>
            </a:r>
            <a:r>
              <a:rPr kumimoji="0" lang="en-US" sz="2500" b="0" i="0" u="none" strike="noStrike" cap="none" spc="0" normalizeH="0" baseline="0" dirty="0">
                <a:ln>
                  <a:noFill/>
                </a:ln>
                <a:solidFill>
                  <a:schemeClr val="bg1"/>
                </a:solidFill>
                <a:effectLst/>
                <a:uFillTx/>
                <a:latin typeface="+mn-lt"/>
                <a:ea typeface="+mn-ea"/>
                <a:cs typeface="+mn-cs"/>
                <a:sym typeface="Gill Sans Light"/>
              </a:rPr>
              <a:t>ros :</a:t>
            </a:r>
          </a:p>
          <a:p>
            <a:pPr marL="571500" marR="0" indent="-5715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2500" dirty="0">
                <a:solidFill>
                  <a:schemeClr val="bg1"/>
                </a:solidFill>
              </a:rPr>
              <a:t>separated from the operational target, can switch back/forth relatively fast</a:t>
            </a:r>
          </a:p>
          <a:p>
            <a:pPr marR="0" algn="l" defTabSz="825500" rtl="0" fontAlgn="auto" latinLnBrk="0" hangingPunct="0">
              <a:lnSpc>
                <a:spcPct val="100000"/>
              </a:lnSpc>
              <a:spcBef>
                <a:spcPts val="0"/>
              </a:spcBef>
              <a:spcAft>
                <a:spcPts val="0"/>
              </a:spcAft>
              <a:buClrTx/>
              <a:buSzTx/>
              <a:tabLst/>
            </a:pPr>
            <a:r>
              <a:rPr lang="en-US" sz="2500" dirty="0">
                <a:solidFill>
                  <a:schemeClr val="bg1"/>
                </a:solidFill>
              </a:rPr>
              <a:t>cons:</a:t>
            </a:r>
          </a:p>
          <a:p>
            <a:pPr marL="571500" marR="0" indent="-5715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2500" dirty="0">
                <a:solidFill>
                  <a:schemeClr val="bg1"/>
                </a:solidFill>
              </a:rPr>
              <a:t>need to control the beam shape to the sample maybe install additional magnets? </a:t>
            </a:r>
          </a:p>
          <a:p>
            <a:pPr marL="571500" marR="0" indent="-5715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2500" dirty="0">
                <a:solidFill>
                  <a:schemeClr val="bg1"/>
                </a:solidFill>
              </a:rPr>
              <a:t>need remote handling in that area – should exist anyhow </a:t>
            </a:r>
          </a:p>
          <a:p>
            <a:pPr marL="571500" marR="0" indent="-5715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2500" dirty="0">
                <a:solidFill>
                  <a:schemeClr val="bg1"/>
                </a:solidFill>
              </a:rPr>
              <a:t>must install additional instrumentation to monitor the beam to the samples</a:t>
            </a:r>
          </a:p>
        </p:txBody>
      </p:sp>
    </p:spTree>
    <p:extLst>
      <p:ext uri="{BB962C8B-B14F-4D97-AF65-F5344CB8AC3E}">
        <p14:creationId xmlns:p14="http://schemas.microsoft.com/office/powerpoint/2010/main" val="159629209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CF981-9F92-F246-AA73-6CAB01280092}"/>
              </a:ext>
            </a:extLst>
          </p:cNvPr>
          <p:cNvSpPr>
            <a:spLocks noGrp="1"/>
          </p:cNvSpPr>
          <p:nvPr>
            <p:ph type="title"/>
          </p:nvPr>
        </p:nvSpPr>
        <p:spPr/>
        <p:txBody>
          <a:bodyPr>
            <a:normAutofit fontScale="90000"/>
          </a:bodyPr>
          <a:lstStyle/>
          <a:p>
            <a:pPr algn="l"/>
            <a:r>
              <a:rPr lang="en-US" dirty="0" err="1"/>
              <a:t>nuSTORM</a:t>
            </a:r>
            <a:r>
              <a:rPr lang="en-US" dirty="0"/>
              <a:t> @ CERN – HPT R&amp;D Synergies</a:t>
            </a:r>
            <a:endParaRPr lang="el-GR" dirty="0"/>
          </a:p>
        </p:txBody>
      </p:sp>
      <p:sp>
        <p:nvSpPr>
          <p:cNvPr id="3" name="Text Placeholder 2">
            <a:extLst>
              <a:ext uri="{FF2B5EF4-FFF2-40B4-BE49-F238E27FC236}">
                <a16:creationId xmlns:a16="http://schemas.microsoft.com/office/drawing/2014/main" id="{C0F36402-5BFA-AC40-BE5A-E865033ED8C5}"/>
              </a:ext>
            </a:extLst>
          </p:cNvPr>
          <p:cNvSpPr>
            <a:spLocks noGrp="1"/>
          </p:cNvSpPr>
          <p:nvPr>
            <p:ph type="body" idx="1"/>
          </p:nvPr>
        </p:nvSpPr>
        <p:spPr>
          <a:xfrm>
            <a:off x="673099" y="2750803"/>
            <a:ext cx="11424413" cy="4253501"/>
          </a:xfrm>
        </p:spPr>
        <p:txBody>
          <a:bodyPr anchor="t">
            <a:normAutofit fontScale="77500" lnSpcReduction="20000"/>
          </a:bodyPr>
          <a:lstStyle/>
          <a:p>
            <a:pPr marL="0" indent="0">
              <a:buNone/>
            </a:pPr>
            <a:r>
              <a:rPr lang="en-US" b="1" dirty="0">
                <a:solidFill>
                  <a:srgbClr val="0432FF"/>
                </a:solidFill>
              </a:rPr>
              <a:t>NF/MC Front-end R&amp;D</a:t>
            </a:r>
          </a:p>
          <a:p>
            <a:r>
              <a:rPr lang="en-US" sz="5200" dirty="0"/>
              <a:t>profiting from the higher beam energy of SPS </a:t>
            </a:r>
            <a:r>
              <a:rPr lang="en-US" sz="5200" baseline="-25000" dirty="0"/>
              <a:t>(100-400 GeV) </a:t>
            </a:r>
            <a:r>
              <a:rPr lang="en-US" sz="5200" dirty="0"/>
              <a:t>and by properly adjusting the beam intensity, the production of secondaries from the target can be made to </a:t>
            </a:r>
            <a:r>
              <a:rPr lang="en-US" sz="5200" dirty="0">
                <a:solidFill>
                  <a:srgbClr val="C00000"/>
                </a:solidFill>
              </a:rPr>
              <a:t>match that of a NF/MC at a </a:t>
            </a:r>
            <a:r>
              <a:rPr lang="en-US" sz="5200" b="1" dirty="0">
                <a:solidFill>
                  <a:srgbClr val="C00000"/>
                </a:solidFill>
              </a:rPr>
              <a:t>single pulse level</a:t>
            </a:r>
            <a:endParaRPr lang="en-US" sz="5200" dirty="0"/>
          </a:p>
        </p:txBody>
      </p:sp>
      <p:sp>
        <p:nvSpPr>
          <p:cNvPr id="4" name="Slide Number Placeholder 3">
            <a:extLst>
              <a:ext uri="{FF2B5EF4-FFF2-40B4-BE49-F238E27FC236}">
                <a16:creationId xmlns:a16="http://schemas.microsoft.com/office/drawing/2014/main" id="{11CB0260-219D-BF4E-A8D8-31903AC12232}"/>
              </a:ext>
            </a:extLst>
          </p:cNvPr>
          <p:cNvSpPr>
            <a:spLocks noGrp="1"/>
          </p:cNvSpPr>
          <p:nvPr>
            <p:ph type="sldNum" sz="quarter" idx="2"/>
          </p:nvPr>
        </p:nvSpPr>
        <p:spPr/>
        <p:txBody>
          <a:bodyPr/>
          <a:lstStyle/>
          <a:p>
            <a:fld id="{86CB4B4D-7CA3-9044-876B-883B54F8677D}" type="slidenum">
              <a:rPr lang="en-CH" smtClean="0"/>
              <a:pPr/>
              <a:t>16</a:t>
            </a:fld>
            <a:endParaRPr lang="en-CH" dirty="0"/>
          </a:p>
        </p:txBody>
      </p:sp>
      <p:grpSp>
        <p:nvGrpSpPr>
          <p:cNvPr id="5" name="Group 4">
            <a:extLst>
              <a:ext uri="{FF2B5EF4-FFF2-40B4-BE49-F238E27FC236}">
                <a16:creationId xmlns:a16="http://schemas.microsoft.com/office/drawing/2014/main" id="{36E14825-6028-6547-AFAF-F0E494134553}"/>
              </a:ext>
            </a:extLst>
          </p:cNvPr>
          <p:cNvGrpSpPr/>
          <p:nvPr/>
        </p:nvGrpSpPr>
        <p:grpSpPr>
          <a:xfrm>
            <a:off x="6385305" y="7549741"/>
            <a:ext cx="10126052" cy="4972295"/>
            <a:chOff x="3408083" y="7902514"/>
            <a:chExt cx="10126052" cy="4972295"/>
          </a:xfrm>
        </p:grpSpPr>
        <p:pic>
          <p:nvPicPr>
            <p:cNvPr id="7" name="Picture 6">
              <a:extLst>
                <a:ext uri="{FF2B5EF4-FFF2-40B4-BE49-F238E27FC236}">
                  <a16:creationId xmlns:a16="http://schemas.microsoft.com/office/drawing/2014/main" id="{E0A76B87-F3D3-C74C-A455-C31883DF7E41}"/>
                </a:ext>
              </a:extLst>
            </p:cNvPr>
            <p:cNvPicPr>
              <a:picLocks noChangeAspect="1"/>
            </p:cNvPicPr>
            <p:nvPr/>
          </p:nvPicPr>
          <p:blipFill>
            <a:blip r:embed="rId2"/>
            <a:stretch>
              <a:fillRect/>
            </a:stretch>
          </p:blipFill>
          <p:spPr>
            <a:xfrm>
              <a:off x="3408083" y="7902514"/>
              <a:ext cx="10126052" cy="4972295"/>
            </a:xfrm>
            <a:prstGeom prst="rect">
              <a:avLst/>
            </a:prstGeom>
            <a:ln>
              <a:solidFill>
                <a:srgbClr val="0000FF"/>
              </a:solidFill>
            </a:ln>
          </p:spPr>
        </p:pic>
        <p:sp>
          <p:nvSpPr>
            <p:cNvPr id="8" name="TextBox 7">
              <a:extLst>
                <a:ext uri="{FF2B5EF4-FFF2-40B4-BE49-F238E27FC236}">
                  <a16:creationId xmlns:a16="http://schemas.microsoft.com/office/drawing/2014/main" id="{4A65C0F5-8D66-6A49-9E74-53DFCD469C3D}"/>
                </a:ext>
              </a:extLst>
            </p:cNvPr>
            <p:cNvSpPr txBox="1"/>
            <p:nvPr/>
          </p:nvSpPr>
          <p:spPr>
            <a:xfrm>
              <a:off x="9895085" y="10912621"/>
              <a:ext cx="3400291" cy="1384995"/>
            </a:xfrm>
            <a:prstGeom prst="rect">
              <a:avLst/>
            </a:prstGeom>
            <a:noFill/>
          </p:spPr>
          <p:txBody>
            <a:bodyPr wrap="square" rtlCol="0">
              <a:spAutoFit/>
            </a:bodyPr>
            <a:lstStyle/>
            <a:p>
              <a:pPr algn="ctr"/>
              <a:r>
                <a:rPr lang="en-US" sz="2800" dirty="0" err="1">
                  <a:solidFill>
                    <a:srgbClr val="FF0000"/>
                  </a:solidFill>
                </a:rPr>
                <a:t>nuMAX</a:t>
              </a:r>
              <a:endParaRPr lang="en-US" sz="2800" dirty="0">
                <a:solidFill>
                  <a:srgbClr val="FF0000"/>
                </a:solidFill>
              </a:endParaRPr>
            </a:p>
            <a:p>
              <a:pPr algn="ctr"/>
              <a:r>
                <a:rPr lang="en-US" sz="2800" dirty="0">
                  <a:solidFill>
                    <a:srgbClr val="FF0000"/>
                  </a:solidFill>
                </a:rPr>
                <a:t>~1MW target option</a:t>
              </a:r>
            </a:p>
            <a:p>
              <a:pPr algn="ctr"/>
              <a:r>
                <a:rPr lang="en-US" sz="2800" dirty="0">
                  <a:solidFill>
                    <a:srgbClr val="FF0000"/>
                  </a:solidFill>
                </a:rPr>
                <a:t>(graphite)</a:t>
              </a:r>
            </a:p>
          </p:txBody>
        </p:sp>
      </p:grpSp>
      <p:pic>
        <p:nvPicPr>
          <p:cNvPr id="9" name="Picture 8">
            <a:extLst>
              <a:ext uri="{FF2B5EF4-FFF2-40B4-BE49-F238E27FC236}">
                <a16:creationId xmlns:a16="http://schemas.microsoft.com/office/drawing/2014/main" id="{A1590100-159F-1149-A04E-D4EC285F5B38}"/>
              </a:ext>
            </a:extLst>
          </p:cNvPr>
          <p:cNvPicPr>
            <a:picLocks noChangeAspect="1"/>
          </p:cNvPicPr>
          <p:nvPr/>
        </p:nvPicPr>
        <p:blipFill>
          <a:blip r:embed="rId3"/>
          <a:stretch>
            <a:fillRect/>
          </a:stretch>
        </p:blipFill>
        <p:spPr>
          <a:xfrm>
            <a:off x="16920808" y="8392245"/>
            <a:ext cx="7003960" cy="3215796"/>
          </a:xfrm>
          <a:prstGeom prst="rect">
            <a:avLst/>
          </a:prstGeom>
        </p:spPr>
      </p:pic>
      <p:cxnSp>
        <p:nvCxnSpPr>
          <p:cNvPr id="11" name="Straight Arrow Connector 10">
            <a:extLst>
              <a:ext uri="{FF2B5EF4-FFF2-40B4-BE49-F238E27FC236}">
                <a16:creationId xmlns:a16="http://schemas.microsoft.com/office/drawing/2014/main" id="{F1CF83EF-05A7-C44A-BE59-68BDE533BECC}"/>
              </a:ext>
            </a:extLst>
          </p:cNvPr>
          <p:cNvCxnSpPr>
            <a:cxnSpLocks/>
          </p:cNvCxnSpPr>
          <p:nvPr/>
        </p:nvCxnSpPr>
        <p:spPr>
          <a:xfrm flipH="1">
            <a:off x="11288102" y="4297680"/>
            <a:ext cx="1787819" cy="3599240"/>
          </a:xfrm>
          <a:prstGeom prst="straightConnector1">
            <a:avLst/>
          </a:prstGeom>
          <a:noFill/>
          <a:ln w="31750" cap="flat">
            <a:solidFill>
              <a:srgbClr val="C00000">
                <a:alpha val="50000"/>
              </a:srgbClr>
            </a:solidFill>
            <a:prstDash val="sysDot"/>
            <a:miter lim="400000"/>
            <a:headEnd w="med" len="lg"/>
            <a:tailEnd type="triangle"/>
          </a:ln>
          <a:effectLst/>
          <a:sp3d/>
        </p:spPr>
        <p:style>
          <a:lnRef idx="0">
            <a:scrgbClr r="0" g="0" b="0"/>
          </a:lnRef>
          <a:fillRef idx="0">
            <a:scrgbClr r="0" g="0" b="0"/>
          </a:fillRef>
          <a:effectRef idx="0">
            <a:scrgbClr r="0" g="0" b="0"/>
          </a:effectRef>
          <a:fontRef idx="none"/>
        </p:style>
      </p:cxnSp>
      <p:cxnSp>
        <p:nvCxnSpPr>
          <p:cNvPr id="15" name="Straight Arrow Connector 14">
            <a:extLst>
              <a:ext uri="{FF2B5EF4-FFF2-40B4-BE49-F238E27FC236}">
                <a16:creationId xmlns:a16="http://schemas.microsoft.com/office/drawing/2014/main" id="{8E3CC280-FC9A-1F44-8F6E-8FB16A1CE14D}"/>
              </a:ext>
            </a:extLst>
          </p:cNvPr>
          <p:cNvCxnSpPr>
            <a:cxnSpLocks/>
          </p:cNvCxnSpPr>
          <p:nvPr/>
        </p:nvCxnSpPr>
        <p:spPr>
          <a:xfrm>
            <a:off x="12097512" y="9729216"/>
            <a:ext cx="1618488" cy="541854"/>
          </a:xfrm>
          <a:prstGeom prst="straightConnector1">
            <a:avLst/>
          </a:prstGeom>
          <a:noFill/>
          <a:ln w="31750" cap="flat">
            <a:solidFill>
              <a:srgbClr val="C00000"/>
            </a:solidFill>
            <a:prstDash val="solid"/>
            <a:miter lim="400000"/>
            <a:headEnd w="med" len="lg"/>
            <a:tailEnd type="triangle"/>
          </a:ln>
          <a:effectLst/>
          <a:sp3d/>
        </p:spPr>
        <p:style>
          <a:lnRef idx="0">
            <a:scrgbClr r="0" g="0" b="0"/>
          </a:lnRef>
          <a:fillRef idx="0">
            <a:scrgbClr r="0" g="0" b="0"/>
          </a:fillRef>
          <a:effectRef idx="0">
            <a:scrgbClr r="0" g="0" b="0"/>
          </a:effectRef>
          <a:fontRef idx="none"/>
        </p:style>
      </p:cxnSp>
      <p:sp>
        <p:nvSpPr>
          <p:cNvPr id="10" name="Text Placeholder 2">
            <a:extLst>
              <a:ext uri="{FF2B5EF4-FFF2-40B4-BE49-F238E27FC236}">
                <a16:creationId xmlns:a16="http://schemas.microsoft.com/office/drawing/2014/main" id="{9E761C2A-1680-FA40-A8E0-B02B462D9E6A}"/>
              </a:ext>
            </a:extLst>
          </p:cNvPr>
          <p:cNvSpPr txBox="1">
            <a:spLocks/>
          </p:cNvSpPr>
          <p:nvPr/>
        </p:nvSpPr>
        <p:spPr>
          <a:xfrm>
            <a:off x="12242963" y="2941523"/>
            <a:ext cx="12141037" cy="45170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fontScale="77500" lnSpcReduction="20000"/>
          </a:bodyPr>
          <a:lstStyle>
            <a:lvl1pPr marL="7366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1pPr>
            <a:lvl2pPr marL="14732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2pPr>
            <a:lvl3pPr marL="22098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3pPr>
            <a:lvl4pPr marL="29464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4pPr>
            <a:lvl5pPr marL="36830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9pPr>
          </a:lstStyle>
          <a:p>
            <a:pPr hangingPunct="1"/>
            <a:r>
              <a:rPr lang="en-US" sz="5200" dirty="0">
                <a:solidFill>
                  <a:srgbClr val="00B050"/>
                </a:solidFill>
              </a:rPr>
              <a:t>this opens the possibility to</a:t>
            </a:r>
            <a:r>
              <a:rPr lang="en-US" sz="5200" dirty="0"/>
              <a:t> </a:t>
            </a:r>
          </a:p>
          <a:p>
            <a:pPr lvl="1" hangingPunct="1"/>
            <a:r>
              <a:rPr lang="en-US" sz="5200" dirty="0"/>
              <a:t>test the full </a:t>
            </a:r>
            <a:r>
              <a:rPr lang="en-US" sz="5200" dirty="0">
                <a:solidFill>
                  <a:srgbClr val="C00000"/>
                </a:solidFill>
              </a:rPr>
              <a:t>target-capture system</a:t>
            </a:r>
            <a:r>
              <a:rPr lang="en-US" sz="5200" dirty="0"/>
              <a:t> with solenoids</a:t>
            </a:r>
          </a:p>
          <a:p>
            <a:pPr lvl="1" hangingPunct="1"/>
            <a:r>
              <a:rPr lang="en-US" sz="5200" dirty="0"/>
              <a:t>gradually build up the </a:t>
            </a:r>
            <a:r>
              <a:rPr lang="en-US" sz="5200" dirty="0">
                <a:solidFill>
                  <a:srgbClr val="C00000"/>
                </a:solidFill>
              </a:rPr>
              <a:t>full front-end </a:t>
            </a:r>
            <a:r>
              <a:rPr lang="en-US" sz="5200" dirty="0"/>
              <a:t>of a NF/MC installation </a:t>
            </a:r>
            <a:r>
              <a:rPr lang="en-US" sz="5200" baseline="-25000" dirty="0"/>
              <a:t>pion-muon separation, background, buncher (RF?) </a:t>
            </a:r>
            <a:endParaRPr lang="en-US" sz="5200" dirty="0"/>
          </a:p>
          <a:p>
            <a:pPr lvl="2" hangingPunct="1"/>
            <a:r>
              <a:rPr lang="en-US" sz="5200" dirty="0"/>
              <a:t>then </a:t>
            </a:r>
            <a:r>
              <a:rPr lang="en-US" sz="5200" dirty="0">
                <a:solidFill>
                  <a:srgbClr val="C00000"/>
                </a:solidFill>
              </a:rPr>
              <a:t>inject directly muons </a:t>
            </a:r>
            <a:r>
              <a:rPr lang="en-US" sz="5200" dirty="0"/>
              <a:t>into the ring that would open a variety of </a:t>
            </a:r>
            <a:r>
              <a:rPr lang="en-US" sz="5200" dirty="0">
                <a:solidFill>
                  <a:srgbClr val="C00000"/>
                </a:solidFill>
              </a:rPr>
              <a:t>studies with </a:t>
            </a:r>
            <a:r>
              <a:rPr lang="el-GR" sz="5200" dirty="0">
                <a:solidFill>
                  <a:srgbClr val="C00000"/>
                </a:solidFill>
              </a:rPr>
              <a:t>μ</a:t>
            </a:r>
            <a:r>
              <a:rPr lang="en-US" sz="5200" dirty="0">
                <a:solidFill>
                  <a:srgbClr val="C00000"/>
                </a:solidFill>
              </a:rPr>
              <a:t>-beams</a:t>
            </a:r>
          </a:p>
        </p:txBody>
      </p:sp>
      <p:cxnSp>
        <p:nvCxnSpPr>
          <p:cNvPr id="16" name="Straight Arrow Connector 15">
            <a:extLst>
              <a:ext uri="{FF2B5EF4-FFF2-40B4-BE49-F238E27FC236}">
                <a16:creationId xmlns:a16="http://schemas.microsoft.com/office/drawing/2014/main" id="{6C72EB26-8FD9-D64B-9474-06673BEE47F6}"/>
              </a:ext>
            </a:extLst>
          </p:cNvPr>
          <p:cNvCxnSpPr>
            <a:cxnSpLocks/>
          </p:cNvCxnSpPr>
          <p:nvPr/>
        </p:nvCxnSpPr>
        <p:spPr>
          <a:xfrm>
            <a:off x="20422788" y="5323755"/>
            <a:ext cx="187788" cy="3409167"/>
          </a:xfrm>
          <a:prstGeom prst="straightConnector1">
            <a:avLst/>
          </a:prstGeom>
          <a:noFill/>
          <a:ln w="31750" cap="flat">
            <a:solidFill>
              <a:srgbClr val="C00000">
                <a:alpha val="50000"/>
              </a:srgbClr>
            </a:solidFill>
            <a:prstDash val="sysDot"/>
            <a:miter lim="400000"/>
            <a:headEnd w="med" len="lg"/>
            <a:tailEnd type="triangle"/>
          </a:ln>
          <a:effectLst/>
          <a:sp3d/>
        </p:spPr>
        <p:style>
          <a:lnRef idx="0">
            <a:scrgbClr r="0" g="0" b="0"/>
          </a:lnRef>
          <a:fillRef idx="0">
            <a:scrgbClr r="0" g="0" b="0"/>
          </a:fillRef>
          <a:effectRef idx="0">
            <a:scrgbClr r="0" g="0" b="0"/>
          </a:effectRef>
          <a:fontRef idx="none"/>
        </p:style>
      </p:cxnSp>
      <p:pic>
        <p:nvPicPr>
          <p:cNvPr id="19" name="Picture 18">
            <a:extLst>
              <a:ext uri="{FF2B5EF4-FFF2-40B4-BE49-F238E27FC236}">
                <a16:creationId xmlns:a16="http://schemas.microsoft.com/office/drawing/2014/main" id="{2DB70F18-B570-C846-8949-EA7401DE80B4}"/>
              </a:ext>
            </a:extLst>
          </p:cNvPr>
          <p:cNvPicPr>
            <a:picLocks noChangeAspect="1"/>
          </p:cNvPicPr>
          <p:nvPr/>
        </p:nvPicPr>
        <p:blipFill>
          <a:blip r:embed="rId4"/>
          <a:stretch>
            <a:fillRect/>
          </a:stretch>
        </p:blipFill>
        <p:spPr>
          <a:xfrm>
            <a:off x="690116" y="7020645"/>
            <a:ext cx="5285738" cy="5001072"/>
          </a:xfrm>
          <a:prstGeom prst="rect">
            <a:avLst/>
          </a:prstGeom>
        </p:spPr>
      </p:pic>
      <p:sp>
        <p:nvSpPr>
          <p:cNvPr id="20" name="TextBox 19">
            <a:extLst>
              <a:ext uri="{FF2B5EF4-FFF2-40B4-BE49-F238E27FC236}">
                <a16:creationId xmlns:a16="http://schemas.microsoft.com/office/drawing/2014/main" id="{B6832144-38A8-884C-AAA9-F163364E8E84}"/>
              </a:ext>
            </a:extLst>
          </p:cNvPr>
          <p:cNvSpPr txBox="1"/>
          <p:nvPr/>
        </p:nvSpPr>
        <p:spPr>
          <a:xfrm>
            <a:off x="729389" y="12038058"/>
            <a:ext cx="2978380"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2000" i="1" dirty="0"/>
              <a:t>P. Sala – 2</a:t>
            </a:r>
            <a:r>
              <a:rPr lang="en-US" sz="2000" i="1" baseline="30000" dirty="0"/>
              <a:t>nd</a:t>
            </a:r>
            <a:r>
              <a:rPr lang="en-US" sz="2000" i="1" dirty="0"/>
              <a:t> NBI, FNAL 2000</a:t>
            </a:r>
            <a:endParaRPr kumimoji="0" lang="el-GR" sz="2000" b="0" i="1" u="none" strike="noStrike" cap="none" spc="0" normalizeH="0" baseline="0" dirty="0">
              <a:ln>
                <a:noFill/>
              </a:ln>
              <a:solidFill>
                <a:srgbClr val="535353"/>
              </a:solidFill>
              <a:effectLst/>
              <a:uFillTx/>
              <a:latin typeface="+mn-lt"/>
              <a:ea typeface="+mn-ea"/>
              <a:cs typeface="+mn-cs"/>
              <a:sym typeface="Gill Sans Light"/>
            </a:endParaRPr>
          </a:p>
        </p:txBody>
      </p:sp>
    </p:spTree>
    <p:extLst>
      <p:ext uri="{BB962C8B-B14F-4D97-AF65-F5344CB8AC3E}">
        <p14:creationId xmlns:p14="http://schemas.microsoft.com/office/powerpoint/2010/main" val="240134505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BB831-2A82-1C4F-BC44-23979CB62CEC}"/>
              </a:ext>
            </a:extLst>
          </p:cNvPr>
          <p:cNvSpPr>
            <a:spLocks noGrp="1"/>
          </p:cNvSpPr>
          <p:nvPr>
            <p:ph type="title"/>
          </p:nvPr>
        </p:nvSpPr>
        <p:spPr/>
        <p:txBody>
          <a:bodyPr>
            <a:normAutofit fontScale="90000"/>
          </a:bodyPr>
          <a:lstStyle/>
          <a:p>
            <a:pPr algn="l"/>
            <a:r>
              <a:rPr lang="en-US" dirty="0" err="1"/>
              <a:t>nuSTORM</a:t>
            </a:r>
            <a:r>
              <a:rPr lang="en-US" dirty="0"/>
              <a:t> @ CERN – HPT R&amp;D Synergies</a:t>
            </a:r>
            <a:endParaRPr lang="el-GR" dirty="0"/>
          </a:p>
        </p:txBody>
      </p:sp>
      <p:sp>
        <p:nvSpPr>
          <p:cNvPr id="3" name="Text Placeholder 2">
            <a:extLst>
              <a:ext uri="{FF2B5EF4-FFF2-40B4-BE49-F238E27FC236}">
                <a16:creationId xmlns:a16="http://schemas.microsoft.com/office/drawing/2014/main" id="{5EC3C51E-CDED-6B40-9C05-3DA7ED465E58}"/>
              </a:ext>
            </a:extLst>
          </p:cNvPr>
          <p:cNvSpPr>
            <a:spLocks noGrp="1"/>
          </p:cNvSpPr>
          <p:nvPr>
            <p:ph type="body" idx="1"/>
          </p:nvPr>
        </p:nvSpPr>
        <p:spPr>
          <a:xfrm>
            <a:off x="666750" y="2654074"/>
            <a:ext cx="23050500" cy="1232188"/>
          </a:xfrm>
        </p:spPr>
        <p:txBody>
          <a:bodyPr anchor="t"/>
          <a:lstStyle/>
          <a:p>
            <a:pPr marL="0" indent="0">
              <a:buNone/>
            </a:pPr>
            <a:r>
              <a:rPr lang="en-US" b="1" dirty="0">
                <a:solidFill>
                  <a:srgbClr val="0432FF"/>
                </a:solidFill>
              </a:rPr>
              <a:t>Frond-end R&amp;D - implementation</a:t>
            </a:r>
          </a:p>
        </p:txBody>
      </p:sp>
      <p:pic>
        <p:nvPicPr>
          <p:cNvPr id="8" name="Picture 7">
            <a:extLst>
              <a:ext uri="{FF2B5EF4-FFF2-40B4-BE49-F238E27FC236}">
                <a16:creationId xmlns:a16="http://schemas.microsoft.com/office/drawing/2014/main" id="{40E418C3-6062-4748-B92D-818CB7C6E409}"/>
              </a:ext>
            </a:extLst>
          </p:cNvPr>
          <p:cNvPicPr>
            <a:picLocks noChangeAspect="1"/>
          </p:cNvPicPr>
          <p:nvPr/>
        </p:nvPicPr>
        <p:blipFill rotWithShape="1">
          <a:blip r:embed="rId2"/>
          <a:srcRect l="32994" t="46722" r="30257"/>
          <a:stretch/>
        </p:blipFill>
        <p:spPr>
          <a:xfrm>
            <a:off x="1917192" y="3877055"/>
            <a:ext cx="19227127" cy="6607649"/>
          </a:xfrm>
          <a:prstGeom prst="rect">
            <a:avLst/>
          </a:prstGeom>
          <a:ln>
            <a:solidFill>
              <a:srgbClr val="FF0000"/>
            </a:solidFill>
          </a:ln>
        </p:spPr>
      </p:pic>
      <p:sp>
        <p:nvSpPr>
          <p:cNvPr id="9" name="Line Callout 1 8">
            <a:extLst>
              <a:ext uri="{FF2B5EF4-FFF2-40B4-BE49-F238E27FC236}">
                <a16:creationId xmlns:a16="http://schemas.microsoft.com/office/drawing/2014/main" id="{DD14C993-4349-584E-8EAE-DE6BF351BC00}"/>
              </a:ext>
            </a:extLst>
          </p:cNvPr>
          <p:cNvSpPr/>
          <p:nvPr/>
        </p:nvSpPr>
        <p:spPr>
          <a:xfrm>
            <a:off x="13999464" y="9267815"/>
            <a:ext cx="8467344" cy="3180358"/>
          </a:xfrm>
          <a:prstGeom prst="borderCallout1">
            <a:avLst>
              <a:gd name="adj1" fmla="val 15408"/>
              <a:gd name="adj2" fmla="val -2172"/>
              <a:gd name="adj3" fmla="val -49576"/>
              <a:gd name="adj4" fmla="val -10798"/>
            </a:avLst>
          </a:prstGeom>
          <a:solidFill>
            <a:schemeClr val="bg2">
              <a:lumMod val="20000"/>
              <a:lumOff val="80000"/>
            </a:schemeClr>
          </a:solidFill>
          <a:ln w="38100" cap="flat">
            <a:solidFill>
              <a:srgbClr val="FF0000"/>
            </a:solidFill>
            <a:miter lim="400000"/>
            <a:headEnd type="none" w="sm"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2500" b="1" dirty="0">
                <a:solidFill>
                  <a:srgbClr val="0432FF"/>
                </a:solidFill>
              </a:rPr>
              <a:t>Option A</a:t>
            </a:r>
            <a:r>
              <a:rPr lang="en-US" sz="2500" dirty="0">
                <a:solidFill>
                  <a:srgbClr val="0432FF"/>
                </a:solidFill>
              </a:rPr>
              <a:t>: Replace the operational target and horn with a NF-type C-target and solenoid. Install the FE equipment gradually until the injection into the ring</a:t>
            </a:r>
            <a:r>
              <a:rPr lang="en-US" sz="2500" dirty="0">
                <a:solidFill>
                  <a:schemeClr val="bg1"/>
                </a:solidFill>
              </a:rPr>
              <a:t>. </a:t>
            </a:r>
          </a:p>
          <a:p>
            <a:pPr marL="0" marR="0" indent="0" algn="l" defTabSz="825500" rtl="0" fontAlgn="auto" latinLnBrk="0" hangingPunct="0">
              <a:lnSpc>
                <a:spcPct val="100000"/>
              </a:lnSpc>
              <a:spcBef>
                <a:spcPts val="0"/>
              </a:spcBef>
              <a:spcAft>
                <a:spcPts val="0"/>
              </a:spcAft>
              <a:buClrTx/>
              <a:buSzTx/>
              <a:buFontTx/>
              <a:buNone/>
              <a:tabLst/>
            </a:pPr>
            <a:r>
              <a:rPr lang="en-US" sz="2500" dirty="0">
                <a:solidFill>
                  <a:schemeClr val="bg1"/>
                </a:solidFill>
              </a:rPr>
              <a:t>p</a:t>
            </a:r>
            <a:r>
              <a:rPr kumimoji="0" lang="en-US" sz="2500" b="0" i="0" u="none" strike="noStrike" cap="none" spc="0" normalizeH="0" baseline="0" dirty="0">
                <a:ln>
                  <a:noFill/>
                </a:ln>
                <a:solidFill>
                  <a:schemeClr val="bg1"/>
                </a:solidFill>
                <a:effectLst/>
                <a:uFillTx/>
                <a:latin typeface="+mn-lt"/>
                <a:ea typeface="+mn-ea"/>
                <a:cs typeface="+mn-cs"/>
                <a:sym typeface="Gill Sans Light"/>
              </a:rPr>
              <a:t>ros: </a:t>
            </a:r>
          </a:p>
          <a:p>
            <a:pPr marL="571500" lvl="1" indent="-571500" algn="l">
              <a:buFont typeface="Arial" panose="020B0604020202020204" pitchFamily="34" charset="0"/>
              <a:buChar char="•"/>
            </a:pPr>
            <a:r>
              <a:rPr lang="en-US" sz="2500" dirty="0">
                <a:solidFill>
                  <a:schemeClr val="bg1"/>
                </a:solidFill>
              </a:rPr>
              <a:t>straight forward to implement</a:t>
            </a:r>
            <a:endParaRPr kumimoji="0" lang="en-US" sz="2500" b="0" i="0" u="none" strike="noStrike" cap="none" spc="0" normalizeH="0" baseline="0" dirty="0">
              <a:ln>
                <a:noFill/>
              </a:ln>
              <a:solidFill>
                <a:schemeClr val="bg1"/>
              </a:solidFill>
              <a:effectLst/>
              <a:uFillTx/>
              <a:latin typeface="+mn-lt"/>
              <a:ea typeface="+mn-ea"/>
              <a:cs typeface="+mn-cs"/>
              <a:sym typeface="Gill Sans Light"/>
            </a:endParaRPr>
          </a:p>
          <a:p>
            <a:pPr marR="0" algn="l" defTabSz="825500" rtl="0" fontAlgn="auto" latinLnBrk="0" hangingPunct="0">
              <a:lnSpc>
                <a:spcPct val="100000"/>
              </a:lnSpc>
              <a:spcBef>
                <a:spcPts val="0"/>
              </a:spcBef>
              <a:spcAft>
                <a:spcPts val="0"/>
              </a:spcAft>
              <a:buClrTx/>
              <a:buSzTx/>
              <a:tabLst/>
            </a:pPr>
            <a:r>
              <a:rPr lang="en-US" sz="2500" dirty="0">
                <a:solidFill>
                  <a:schemeClr val="bg1"/>
                </a:solidFill>
              </a:rPr>
              <a:t>cons:</a:t>
            </a:r>
          </a:p>
          <a:p>
            <a:pPr marL="571500" marR="0" indent="-5715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2500" dirty="0">
                <a:solidFill>
                  <a:schemeClr val="bg1"/>
                </a:solidFill>
              </a:rPr>
              <a:t>requires removing target head and horn </a:t>
            </a:r>
          </a:p>
          <a:p>
            <a:pPr marL="571500" marR="0" indent="-5715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2500" dirty="0">
                <a:solidFill>
                  <a:schemeClr val="bg1"/>
                </a:solidFill>
              </a:rPr>
              <a:t>not compatible with normal </a:t>
            </a:r>
            <a:r>
              <a:rPr lang="en-US" sz="2500" dirty="0" err="1">
                <a:solidFill>
                  <a:schemeClr val="bg1"/>
                </a:solidFill>
              </a:rPr>
              <a:t>nuSTORM</a:t>
            </a:r>
            <a:r>
              <a:rPr lang="en-US" sz="2500" dirty="0">
                <a:solidFill>
                  <a:schemeClr val="bg1"/>
                </a:solidFill>
              </a:rPr>
              <a:t> operation</a:t>
            </a:r>
            <a:endParaRPr kumimoji="0" lang="en-US" sz="2500" b="0" i="0" u="none" strike="noStrike" cap="none" spc="0" normalizeH="0" baseline="0" dirty="0">
              <a:ln>
                <a:noFill/>
              </a:ln>
              <a:solidFill>
                <a:schemeClr val="bg1"/>
              </a:solidFill>
              <a:effectLst/>
              <a:uFillTx/>
              <a:latin typeface="+mn-lt"/>
              <a:ea typeface="+mn-ea"/>
              <a:cs typeface="+mn-cs"/>
              <a:sym typeface="Gill Sans Light"/>
            </a:endParaRPr>
          </a:p>
        </p:txBody>
      </p:sp>
      <p:sp>
        <p:nvSpPr>
          <p:cNvPr id="10" name="Line Callout 1 9">
            <a:extLst>
              <a:ext uri="{FF2B5EF4-FFF2-40B4-BE49-F238E27FC236}">
                <a16:creationId xmlns:a16="http://schemas.microsoft.com/office/drawing/2014/main" id="{A2AE4D67-C5AC-1746-B310-615AE9A35245}"/>
              </a:ext>
            </a:extLst>
          </p:cNvPr>
          <p:cNvSpPr/>
          <p:nvPr/>
        </p:nvSpPr>
        <p:spPr>
          <a:xfrm>
            <a:off x="899414" y="9327282"/>
            <a:ext cx="11298936" cy="3180358"/>
          </a:xfrm>
          <a:prstGeom prst="borderCallout1">
            <a:avLst>
              <a:gd name="adj1" fmla="val 650"/>
              <a:gd name="adj2" fmla="val 74501"/>
              <a:gd name="adj3" fmla="val -45064"/>
              <a:gd name="adj4" fmla="val 97899"/>
            </a:avLst>
          </a:prstGeom>
          <a:solidFill>
            <a:srgbClr val="FFFFFF"/>
          </a:solidFill>
          <a:ln w="38100" cap="flat">
            <a:solidFill>
              <a:srgbClr val="FF0000"/>
            </a:solidFill>
            <a:miter lim="400000"/>
            <a:headEnd type="none" w="sm"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2500" b="1" dirty="0">
                <a:solidFill>
                  <a:srgbClr val="0432FF"/>
                </a:solidFill>
              </a:rPr>
              <a:t>Option B</a:t>
            </a:r>
            <a:r>
              <a:rPr lang="en-US" sz="2500" dirty="0">
                <a:solidFill>
                  <a:srgbClr val="0432FF"/>
                </a:solidFill>
              </a:rPr>
              <a:t>: create a new target downstream and enlarge the tunnel to the dump such to accommodate the Front-End equipment.  Add new tunnel to allow injecting into the storage rin</a:t>
            </a:r>
            <a:r>
              <a:rPr lang="en-US" sz="2500" dirty="0">
                <a:solidFill>
                  <a:schemeClr val="bg1"/>
                </a:solidFill>
              </a:rPr>
              <a:t>g</a:t>
            </a:r>
          </a:p>
          <a:p>
            <a:pPr marL="0" marR="0" indent="0" algn="l" defTabSz="825500" rtl="0" fontAlgn="auto" latinLnBrk="0" hangingPunct="0">
              <a:lnSpc>
                <a:spcPct val="100000"/>
              </a:lnSpc>
              <a:spcBef>
                <a:spcPts val="0"/>
              </a:spcBef>
              <a:spcAft>
                <a:spcPts val="0"/>
              </a:spcAft>
              <a:buClrTx/>
              <a:buSzTx/>
              <a:buFontTx/>
              <a:buNone/>
              <a:tabLst/>
            </a:pPr>
            <a:r>
              <a:rPr lang="en-US" sz="2500" dirty="0">
                <a:solidFill>
                  <a:schemeClr val="bg1"/>
                </a:solidFill>
              </a:rPr>
              <a:t>p</a:t>
            </a:r>
            <a:r>
              <a:rPr kumimoji="0" lang="en-US" sz="2500" b="0" i="0" u="none" strike="noStrike" cap="none" spc="0" normalizeH="0" baseline="0" dirty="0">
                <a:ln>
                  <a:noFill/>
                </a:ln>
                <a:solidFill>
                  <a:schemeClr val="bg1"/>
                </a:solidFill>
                <a:effectLst/>
                <a:uFillTx/>
                <a:latin typeface="+mn-lt"/>
                <a:ea typeface="+mn-ea"/>
                <a:cs typeface="+mn-cs"/>
                <a:sym typeface="Gill Sans Light"/>
              </a:rPr>
              <a:t>ros:</a:t>
            </a:r>
          </a:p>
          <a:p>
            <a:pPr marL="571500" marR="0" indent="-5715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2500" dirty="0">
                <a:solidFill>
                  <a:schemeClr val="bg1"/>
                </a:solidFill>
              </a:rPr>
              <a:t>separated from the operational target, can switch back/forth relatively fast</a:t>
            </a:r>
          </a:p>
          <a:p>
            <a:pPr marL="571500" indent="-571500" algn="l">
              <a:buFont typeface="Arial" panose="020B0604020202020204" pitchFamily="34" charset="0"/>
              <a:buChar char="•"/>
            </a:pPr>
            <a:r>
              <a:rPr lang="en-US" sz="2500" dirty="0">
                <a:solidFill>
                  <a:schemeClr val="bg1"/>
                </a:solidFill>
              </a:rPr>
              <a:t>maintain original option of </a:t>
            </a:r>
            <a:r>
              <a:rPr lang="en-US" sz="2500" dirty="0" err="1">
                <a:solidFill>
                  <a:schemeClr val="bg1"/>
                </a:solidFill>
              </a:rPr>
              <a:t>nuSTORM</a:t>
            </a:r>
            <a:r>
              <a:rPr lang="en-US" sz="2500" dirty="0">
                <a:solidFill>
                  <a:schemeClr val="bg1"/>
                </a:solidFill>
              </a:rPr>
              <a:t> with pion capture/injection</a:t>
            </a:r>
          </a:p>
          <a:p>
            <a:pPr marR="0" algn="l" defTabSz="825500" rtl="0" fontAlgn="auto" latinLnBrk="0" hangingPunct="0">
              <a:lnSpc>
                <a:spcPct val="100000"/>
              </a:lnSpc>
              <a:spcBef>
                <a:spcPts val="0"/>
              </a:spcBef>
              <a:spcAft>
                <a:spcPts val="0"/>
              </a:spcAft>
              <a:buClrTx/>
              <a:buSzTx/>
              <a:tabLst/>
            </a:pPr>
            <a:r>
              <a:rPr lang="en-US" sz="2500" dirty="0">
                <a:solidFill>
                  <a:schemeClr val="bg1"/>
                </a:solidFill>
              </a:rPr>
              <a:t>cons:</a:t>
            </a:r>
          </a:p>
          <a:p>
            <a:pPr marL="571500" marR="0" indent="-5715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2500" dirty="0">
                <a:solidFill>
                  <a:schemeClr val="bg1"/>
                </a:solidFill>
              </a:rPr>
              <a:t>need remote handling in that area – should exist </a:t>
            </a:r>
            <a:r>
              <a:rPr lang="en-US" sz="2500" dirty="0" err="1">
                <a:solidFill>
                  <a:schemeClr val="bg1"/>
                </a:solidFill>
              </a:rPr>
              <a:t>anywhow</a:t>
            </a:r>
            <a:r>
              <a:rPr lang="en-US" sz="2500" dirty="0">
                <a:solidFill>
                  <a:schemeClr val="bg1"/>
                </a:solidFill>
              </a:rPr>
              <a:t> </a:t>
            </a:r>
          </a:p>
        </p:txBody>
      </p:sp>
      <p:pic>
        <p:nvPicPr>
          <p:cNvPr id="11" name="Picture 10">
            <a:extLst>
              <a:ext uri="{FF2B5EF4-FFF2-40B4-BE49-F238E27FC236}">
                <a16:creationId xmlns:a16="http://schemas.microsoft.com/office/drawing/2014/main" id="{BCE7FC27-786E-E741-A1B9-FB4A2D2D2FCF}"/>
              </a:ext>
            </a:extLst>
          </p:cNvPr>
          <p:cNvPicPr>
            <a:picLocks noChangeAspect="1"/>
          </p:cNvPicPr>
          <p:nvPr/>
        </p:nvPicPr>
        <p:blipFill>
          <a:blip r:embed="rId3"/>
          <a:stretch>
            <a:fillRect/>
          </a:stretch>
        </p:blipFill>
        <p:spPr>
          <a:xfrm>
            <a:off x="14156722" y="2129129"/>
            <a:ext cx="9280232" cy="4250945"/>
          </a:xfrm>
          <a:prstGeom prst="rect">
            <a:avLst/>
          </a:prstGeom>
        </p:spPr>
      </p:pic>
      <p:cxnSp>
        <p:nvCxnSpPr>
          <p:cNvPr id="6" name="Straight Connector 5">
            <a:extLst>
              <a:ext uri="{FF2B5EF4-FFF2-40B4-BE49-F238E27FC236}">
                <a16:creationId xmlns:a16="http://schemas.microsoft.com/office/drawing/2014/main" id="{91156516-AD6E-FD48-AD2A-426BCCDDA4BE}"/>
              </a:ext>
            </a:extLst>
          </p:cNvPr>
          <p:cNvCxnSpPr>
            <a:cxnSpLocks/>
          </p:cNvCxnSpPr>
          <p:nvPr/>
        </p:nvCxnSpPr>
        <p:spPr>
          <a:xfrm flipH="1">
            <a:off x="12198350" y="6374782"/>
            <a:ext cx="1958372" cy="1062064"/>
          </a:xfrm>
          <a:prstGeom prst="line">
            <a:avLst/>
          </a:prstGeom>
          <a:noFill/>
          <a:ln w="57150" cap="flat">
            <a:solidFill>
              <a:srgbClr val="FFFF00"/>
            </a:solidFill>
            <a:prstDash val="sysDot"/>
            <a:miter lim="400000"/>
          </a:ln>
          <a:effectLst/>
          <a:sp3d/>
        </p:spPr>
        <p:style>
          <a:lnRef idx="0">
            <a:scrgbClr r="0" g="0" b="0"/>
          </a:lnRef>
          <a:fillRef idx="0">
            <a:scrgbClr r="0" g="0" b="0"/>
          </a:fillRef>
          <a:effectRef idx="0">
            <a:scrgbClr r="0" g="0" b="0"/>
          </a:effectRef>
          <a:fontRef idx="none"/>
        </p:style>
      </p:cxnSp>
      <p:cxnSp>
        <p:nvCxnSpPr>
          <p:cNvPr id="12" name="Straight Connector 11">
            <a:extLst>
              <a:ext uri="{FF2B5EF4-FFF2-40B4-BE49-F238E27FC236}">
                <a16:creationId xmlns:a16="http://schemas.microsoft.com/office/drawing/2014/main" id="{FE5D40CF-487E-BE40-A1B3-818C0B05EB7F}"/>
              </a:ext>
            </a:extLst>
          </p:cNvPr>
          <p:cNvCxnSpPr>
            <a:cxnSpLocks/>
          </p:cNvCxnSpPr>
          <p:nvPr/>
        </p:nvCxnSpPr>
        <p:spPr>
          <a:xfrm flipH="1">
            <a:off x="13386817" y="6374782"/>
            <a:ext cx="10050137" cy="1350620"/>
          </a:xfrm>
          <a:prstGeom prst="line">
            <a:avLst/>
          </a:prstGeom>
          <a:noFill/>
          <a:ln w="57150" cap="flat">
            <a:solidFill>
              <a:srgbClr val="FFFF00"/>
            </a:solidFill>
            <a:prstDash val="sysDot"/>
            <a:miter lim="400000"/>
          </a:ln>
          <a:effectLst/>
          <a:sp3d/>
        </p:spPr>
        <p:style>
          <a:lnRef idx="0">
            <a:scrgbClr r="0" g="0" b="0"/>
          </a:lnRef>
          <a:fillRef idx="0">
            <a:scrgbClr r="0" g="0" b="0"/>
          </a:fillRef>
          <a:effectRef idx="0">
            <a:scrgbClr r="0" g="0" b="0"/>
          </a:effectRef>
          <a:fontRef idx="none"/>
        </p:style>
      </p:cxnSp>
      <p:cxnSp>
        <p:nvCxnSpPr>
          <p:cNvPr id="24" name="Straight Connector 23">
            <a:extLst>
              <a:ext uri="{FF2B5EF4-FFF2-40B4-BE49-F238E27FC236}">
                <a16:creationId xmlns:a16="http://schemas.microsoft.com/office/drawing/2014/main" id="{F0FBB744-26E7-844A-8885-81979E6B840C}"/>
              </a:ext>
            </a:extLst>
          </p:cNvPr>
          <p:cNvCxnSpPr>
            <a:cxnSpLocks/>
          </p:cNvCxnSpPr>
          <p:nvPr/>
        </p:nvCxnSpPr>
        <p:spPr>
          <a:xfrm>
            <a:off x="11305778" y="7304345"/>
            <a:ext cx="758549" cy="421057"/>
          </a:xfrm>
          <a:prstGeom prst="line">
            <a:avLst/>
          </a:prstGeom>
          <a:noFill/>
          <a:ln w="317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30" name="Straight Connector 29">
            <a:extLst>
              <a:ext uri="{FF2B5EF4-FFF2-40B4-BE49-F238E27FC236}">
                <a16:creationId xmlns:a16="http://schemas.microsoft.com/office/drawing/2014/main" id="{B00B0F4A-F919-1F42-A5AD-E4EA3C1E3C9B}"/>
              </a:ext>
            </a:extLst>
          </p:cNvPr>
          <p:cNvCxnSpPr>
            <a:cxnSpLocks/>
          </p:cNvCxnSpPr>
          <p:nvPr/>
        </p:nvCxnSpPr>
        <p:spPr>
          <a:xfrm>
            <a:off x="12064327" y="7725402"/>
            <a:ext cx="248911" cy="0"/>
          </a:xfrm>
          <a:prstGeom prst="line">
            <a:avLst/>
          </a:prstGeom>
          <a:noFill/>
          <a:ln w="317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sp>
        <p:nvSpPr>
          <p:cNvPr id="33" name="Rectangle 32">
            <a:extLst>
              <a:ext uri="{FF2B5EF4-FFF2-40B4-BE49-F238E27FC236}">
                <a16:creationId xmlns:a16="http://schemas.microsoft.com/office/drawing/2014/main" id="{A9C6CFC1-E272-8E44-8228-06CD960DCCB7}"/>
              </a:ext>
            </a:extLst>
          </p:cNvPr>
          <p:cNvSpPr/>
          <p:nvPr/>
        </p:nvSpPr>
        <p:spPr>
          <a:xfrm>
            <a:off x="12313238" y="7574482"/>
            <a:ext cx="353567" cy="518434"/>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l-GR" sz="5000" b="0" i="0" u="none" strike="noStrike" cap="none" spc="0" normalizeH="0" baseline="0">
              <a:ln>
                <a:noFill/>
              </a:ln>
              <a:solidFill>
                <a:srgbClr val="FFFFFF"/>
              </a:solidFill>
              <a:effectLst/>
              <a:uFillTx/>
              <a:latin typeface="+mn-lt"/>
              <a:ea typeface="+mn-ea"/>
              <a:cs typeface="+mn-cs"/>
              <a:sym typeface="Gill Sans Light"/>
            </a:endParaRPr>
          </a:p>
        </p:txBody>
      </p:sp>
    </p:spTree>
    <p:extLst>
      <p:ext uri="{BB962C8B-B14F-4D97-AF65-F5344CB8AC3E}">
        <p14:creationId xmlns:p14="http://schemas.microsoft.com/office/powerpoint/2010/main" val="141353685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5D4B0-3244-754B-A647-983780B571FE}"/>
              </a:ext>
            </a:extLst>
          </p:cNvPr>
          <p:cNvSpPr>
            <a:spLocks noGrp="1"/>
          </p:cNvSpPr>
          <p:nvPr>
            <p:ph type="title"/>
          </p:nvPr>
        </p:nvSpPr>
        <p:spPr/>
        <p:txBody>
          <a:bodyPr>
            <a:normAutofit/>
          </a:bodyPr>
          <a:lstStyle/>
          <a:p>
            <a:pPr algn="l"/>
            <a:r>
              <a:rPr lang="en-US" dirty="0" err="1"/>
              <a:t>nuSTORM</a:t>
            </a:r>
            <a:r>
              <a:rPr lang="en-US" dirty="0"/>
              <a:t> @ CERN –Synergies</a:t>
            </a:r>
            <a:endParaRPr lang="el-GR" dirty="0"/>
          </a:p>
        </p:txBody>
      </p:sp>
      <p:sp>
        <p:nvSpPr>
          <p:cNvPr id="3" name="Text Placeholder 2">
            <a:extLst>
              <a:ext uri="{FF2B5EF4-FFF2-40B4-BE49-F238E27FC236}">
                <a16:creationId xmlns:a16="http://schemas.microsoft.com/office/drawing/2014/main" id="{28583915-D212-224C-8DA9-ED89CB1112F9}"/>
              </a:ext>
            </a:extLst>
          </p:cNvPr>
          <p:cNvSpPr>
            <a:spLocks noGrp="1"/>
          </p:cNvSpPr>
          <p:nvPr>
            <p:ph type="body" idx="1"/>
          </p:nvPr>
        </p:nvSpPr>
        <p:spPr/>
        <p:txBody>
          <a:bodyPr anchor="t"/>
          <a:lstStyle/>
          <a:p>
            <a:r>
              <a:rPr lang="en-US" b="1" dirty="0">
                <a:solidFill>
                  <a:srgbClr val="0432FF"/>
                </a:solidFill>
              </a:rPr>
              <a:t>ENUBET /NP06 – </a:t>
            </a:r>
            <a:r>
              <a:rPr lang="en-US" b="1" dirty="0">
                <a:solidFill>
                  <a:srgbClr val="C00000"/>
                </a:solidFill>
              </a:rPr>
              <a:t>E</a:t>
            </a:r>
            <a:r>
              <a:rPr lang="en-US" b="1" dirty="0">
                <a:solidFill>
                  <a:srgbClr val="0432FF"/>
                </a:solidFill>
              </a:rPr>
              <a:t>nhanced </a:t>
            </a:r>
            <a:r>
              <a:rPr lang="en-US" b="1" dirty="0" err="1">
                <a:solidFill>
                  <a:srgbClr val="C00000"/>
                </a:solidFill>
              </a:rPr>
              <a:t>N</a:t>
            </a:r>
            <a:r>
              <a:rPr lang="en-US" b="1" dirty="0" err="1">
                <a:solidFill>
                  <a:srgbClr val="0432FF"/>
                </a:solidFill>
              </a:rPr>
              <a:t>e</a:t>
            </a:r>
            <a:r>
              <a:rPr lang="en-US" b="1" dirty="0" err="1">
                <a:solidFill>
                  <a:srgbClr val="C00000"/>
                </a:solidFill>
              </a:rPr>
              <a:t>U</a:t>
            </a:r>
            <a:r>
              <a:rPr lang="en-US" b="1" dirty="0" err="1">
                <a:solidFill>
                  <a:srgbClr val="0432FF"/>
                </a:solidFill>
              </a:rPr>
              <a:t>trino</a:t>
            </a:r>
            <a:r>
              <a:rPr lang="en-US" b="1" dirty="0">
                <a:solidFill>
                  <a:srgbClr val="0432FF"/>
                </a:solidFill>
              </a:rPr>
              <a:t> </a:t>
            </a:r>
            <a:r>
              <a:rPr lang="en-US" b="1" dirty="0" err="1">
                <a:solidFill>
                  <a:srgbClr val="C00000"/>
                </a:solidFill>
              </a:rPr>
              <a:t>BE</a:t>
            </a:r>
            <a:r>
              <a:rPr lang="en-US" b="1" dirty="0" err="1">
                <a:solidFill>
                  <a:srgbClr val="0432FF"/>
                </a:solidFill>
              </a:rPr>
              <a:t>ams</a:t>
            </a:r>
            <a:r>
              <a:rPr lang="en-US" b="1" dirty="0">
                <a:solidFill>
                  <a:srgbClr val="0432FF"/>
                </a:solidFill>
              </a:rPr>
              <a:t> from Kaon </a:t>
            </a:r>
            <a:r>
              <a:rPr lang="en-US" b="1" dirty="0">
                <a:solidFill>
                  <a:srgbClr val="C00000"/>
                </a:solidFill>
              </a:rPr>
              <a:t>T</a:t>
            </a:r>
            <a:r>
              <a:rPr lang="en-US" b="1" dirty="0">
                <a:solidFill>
                  <a:srgbClr val="0432FF"/>
                </a:solidFill>
              </a:rPr>
              <a:t>agging</a:t>
            </a:r>
            <a:endParaRPr lang="el-GR" b="1" dirty="0">
              <a:solidFill>
                <a:srgbClr val="0432FF"/>
              </a:solidFill>
            </a:endParaRPr>
          </a:p>
        </p:txBody>
      </p:sp>
      <p:sp>
        <p:nvSpPr>
          <p:cNvPr id="4" name="Slide Number Placeholder 3">
            <a:extLst>
              <a:ext uri="{FF2B5EF4-FFF2-40B4-BE49-F238E27FC236}">
                <a16:creationId xmlns:a16="http://schemas.microsoft.com/office/drawing/2014/main" id="{9B3F3A36-3013-D34B-81DC-29332077F1D5}"/>
              </a:ext>
            </a:extLst>
          </p:cNvPr>
          <p:cNvSpPr>
            <a:spLocks noGrp="1"/>
          </p:cNvSpPr>
          <p:nvPr>
            <p:ph type="sldNum" sz="quarter" idx="2"/>
          </p:nvPr>
        </p:nvSpPr>
        <p:spPr/>
        <p:txBody>
          <a:bodyPr/>
          <a:lstStyle/>
          <a:p>
            <a:fld id="{86CB4B4D-7CA3-9044-876B-883B54F8677D}" type="slidenum">
              <a:rPr lang="en-CH" smtClean="0"/>
              <a:pPr/>
              <a:t>18</a:t>
            </a:fld>
            <a:endParaRPr lang="en-CH" dirty="0"/>
          </a:p>
        </p:txBody>
      </p:sp>
      <p:pic>
        <p:nvPicPr>
          <p:cNvPr id="6" name="Picture 5">
            <a:extLst>
              <a:ext uri="{FF2B5EF4-FFF2-40B4-BE49-F238E27FC236}">
                <a16:creationId xmlns:a16="http://schemas.microsoft.com/office/drawing/2014/main" id="{1102BE70-C9F7-4448-A8ED-F650E74F1B54}"/>
              </a:ext>
            </a:extLst>
          </p:cNvPr>
          <p:cNvPicPr>
            <a:picLocks noChangeAspect="1"/>
          </p:cNvPicPr>
          <p:nvPr/>
        </p:nvPicPr>
        <p:blipFill>
          <a:blip r:embed="rId2"/>
          <a:stretch>
            <a:fillRect/>
          </a:stretch>
        </p:blipFill>
        <p:spPr>
          <a:xfrm>
            <a:off x="1125073" y="4342639"/>
            <a:ext cx="11073277" cy="8357362"/>
          </a:xfrm>
          <a:prstGeom prst="rect">
            <a:avLst/>
          </a:prstGeom>
        </p:spPr>
      </p:pic>
      <p:sp>
        <p:nvSpPr>
          <p:cNvPr id="7" name="Text Placeholder 2">
            <a:extLst>
              <a:ext uri="{FF2B5EF4-FFF2-40B4-BE49-F238E27FC236}">
                <a16:creationId xmlns:a16="http://schemas.microsoft.com/office/drawing/2014/main" id="{AAFB61B7-4E5C-AD48-BFEA-45D3B1EF8322}"/>
              </a:ext>
            </a:extLst>
          </p:cNvPr>
          <p:cNvSpPr txBox="1">
            <a:spLocks/>
          </p:cNvSpPr>
          <p:nvPr/>
        </p:nvSpPr>
        <p:spPr>
          <a:xfrm>
            <a:off x="12650322" y="4342639"/>
            <a:ext cx="10786631" cy="8539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fontScale="70000" lnSpcReduction="20000"/>
          </a:bodyPr>
          <a:lstStyle>
            <a:lvl1pPr marL="7366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1pPr>
            <a:lvl2pPr marL="14732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2pPr>
            <a:lvl3pPr marL="22098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3pPr>
            <a:lvl4pPr marL="29464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4pPr>
            <a:lvl5pPr marL="36830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9pPr>
          </a:lstStyle>
          <a:p>
            <a:pPr marL="0" indent="0" hangingPunct="1">
              <a:buNone/>
            </a:pPr>
            <a:r>
              <a:rPr lang="en-US" sz="4700" dirty="0">
                <a:solidFill>
                  <a:srgbClr val="00B050"/>
                </a:solidFill>
              </a:rPr>
              <a:t>The beam layout looks like </a:t>
            </a:r>
            <a:r>
              <a:rPr lang="en-US" sz="4700" dirty="0" err="1">
                <a:solidFill>
                  <a:srgbClr val="00B050"/>
                </a:solidFill>
              </a:rPr>
              <a:t>nuSTORM</a:t>
            </a:r>
            <a:r>
              <a:rPr lang="en-US" sz="4700" dirty="0">
                <a:solidFill>
                  <a:srgbClr val="00B050"/>
                </a:solidFill>
              </a:rPr>
              <a:t> – room for synergies ! </a:t>
            </a:r>
          </a:p>
          <a:p>
            <a:pPr marL="2209800" lvl="3" indent="0" hangingPunct="1">
              <a:buNone/>
            </a:pPr>
            <a:r>
              <a:rPr lang="en-US" sz="4700" dirty="0">
                <a:solidFill>
                  <a:srgbClr val="C00000"/>
                </a:solidFill>
              </a:rPr>
              <a:t>…but the devil is in the details !</a:t>
            </a:r>
          </a:p>
          <a:p>
            <a:pPr marL="0" indent="0" hangingPunct="1">
              <a:buNone/>
            </a:pPr>
            <a:r>
              <a:rPr lang="en-US" sz="4700" dirty="0">
                <a:solidFill>
                  <a:schemeClr val="bg1"/>
                </a:solidFill>
              </a:rPr>
              <a:t>Issues to consider:</a:t>
            </a:r>
          </a:p>
          <a:p>
            <a:pPr hangingPunct="1"/>
            <a:r>
              <a:rPr lang="en-US" sz="4700" dirty="0">
                <a:solidFill>
                  <a:schemeClr val="bg1"/>
                </a:solidFill>
              </a:rPr>
              <a:t>Beam </a:t>
            </a:r>
            <a:r>
              <a:rPr lang="en-US" sz="4700" b="1" dirty="0">
                <a:solidFill>
                  <a:schemeClr val="bg1"/>
                </a:solidFill>
              </a:rPr>
              <a:t>capture</a:t>
            </a:r>
            <a:r>
              <a:rPr lang="en-US" sz="4700" dirty="0">
                <a:solidFill>
                  <a:schemeClr val="bg1"/>
                </a:solidFill>
              </a:rPr>
              <a:t> from the target: horns, dipoles, etc..</a:t>
            </a:r>
          </a:p>
          <a:p>
            <a:pPr hangingPunct="1"/>
            <a:r>
              <a:rPr lang="en-US" sz="4700" b="1" dirty="0">
                <a:solidFill>
                  <a:schemeClr val="bg1"/>
                </a:solidFill>
              </a:rPr>
              <a:t>Layout</a:t>
            </a:r>
            <a:r>
              <a:rPr lang="en-US" sz="4700" dirty="0">
                <a:solidFill>
                  <a:schemeClr val="bg1"/>
                </a:solidFill>
              </a:rPr>
              <a:t> : use same detector locations?</a:t>
            </a:r>
          </a:p>
          <a:p>
            <a:pPr hangingPunct="1"/>
            <a:endParaRPr lang="en-US" sz="4700" dirty="0"/>
          </a:p>
          <a:p>
            <a:pPr marL="0" indent="0" hangingPunct="1">
              <a:buNone/>
            </a:pPr>
            <a:r>
              <a:rPr lang="en-US" sz="4700" b="1" dirty="0"/>
              <a:t>Note</a:t>
            </a:r>
            <a:r>
              <a:rPr lang="en-US" sz="4700" dirty="0"/>
              <a:t> : narrow band beams were made in the past at CERN and </a:t>
            </a:r>
            <a:r>
              <a:rPr lang="en-US" sz="4700" dirty="0" err="1"/>
              <a:t>FermiLab</a:t>
            </a:r>
            <a:r>
              <a:rPr lang="en-US" sz="4700" dirty="0"/>
              <a:t> in two configurations: </a:t>
            </a:r>
          </a:p>
          <a:p>
            <a:pPr hangingPunct="1"/>
            <a:r>
              <a:rPr lang="en-US" sz="4700" b="1" dirty="0"/>
              <a:t>horn focusing </a:t>
            </a:r>
            <a:r>
              <a:rPr lang="en-US" sz="4700" dirty="0"/>
              <a:t>with “</a:t>
            </a:r>
            <a:r>
              <a:rPr lang="en-US" sz="4700" b="1" dirty="0"/>
              <a:t>plug</a:t>
            </a:r>
            <a:r>
              <a:rPr lang="en-US" sz="4700" dirty="0"/>
              <a:t>” or </a:t>
            </a:r>
            <a:r>
              <a:rPr lang="en-US" sz="4700" b="1" dirty="0"/>
              <a:t>dipole</a:t>
            </a:r>
            <a:r>
              <a:rPr lang="en-US" sz="4700" dirty="0"/>
              <a:t> for momentum selection</a:t>
            </a:r>
          </a:p>
          <a:p>
            <a:pPr hangingPunct="1"/>
            <a:r>
              <a:rPr lang="en-US" sz="4700" b="1" dirty="0"/>
              <a:t>dichromatic</a:t>
            </a:r>
            <a:r>
              <a:rPr lang="en-US" sz="4700" dirty="0"/>
              <a:t> NBB without horn and only magnetic elements </a:t>
            </a:r>
          </a:p>
          <a:p>
            <a:pPr marL="736600" lvl="1" indent="0" hangingPunct="1">
              <a:buNone/>
            </a:pPr>
            <a:r>
              <a:rPr lang="en-US" sz="4700" i="1" dirty="0">
                <a:solidFill>
                  <a:srgbClr val="0432FF"/>
                </a:solidFill>
              </a:rPr>
              <a:t>See: Sascha E. </a:t>
            </a:r>
            <a:r>
              <a:rPr lang="en-US" sz="4700" i="1" dirty="0" err="1">
                <a:solidFill>
                  <a:srgbClr val="0432FF"/>
                </a:solidFill>
              </a:rPr>
              <a:t>Knopp</a:t>
            </a:r>
            <a:r>
              <a:rPr lang="en-US" sz="4700" i="1" dirty="0">
                <a:solidFill>
                  <a:srgbClr val="0432FF"/>
                </a:solidFill>
              </a:rPr>
              <a:t>, Phys.Rept.439:101-159, 2007</a:t>
            </a:r>
          </a:p>
        </p:txBody>
      </p:sp>
      <p:sp>
        <p:nvSpPr>
          <p:cNvPr id="8" name="TextBox 7">
            <a:extLst>
              <a:ext uri="{FF2B5EF4-FFF2-40B4-BE49-F238E27FC236}">
                <a16:creationId xmlns:a16="http://schemas.microsoft.com/office/drawing/2014/main" id="{2DEE27D4-3035-274F-9EE9-90FE8916F1BF}"/>
              </a:ext>
            </a:extLst>
          </p:cNvPr>
          <p:cNvSpPr txBox="1"/>
          <p:nvPr/>
        </p:nvSpPr>
        <p:spPr>
          <a:xfrm>
            <a:off x="9486069" y="12677227"/>
            <a:ext cx="2712281"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000" b="0" i="1" u="none" strike="noStrike" cap="none" spc="0" normalizeH="0" baseline="0" dirty="0" err="1">
                <a:ln>
                  <a:noFill/>
                </a:ln>
                <a:solidFill>
                  <a:srgbClr val="535353"/>
                </a:solidFill>
                <a:effectLst/>
                <a:uFillTx/>
                <a:latin typeface="+mn-lt"/>
                <a:ea typeface="+mn-ea"/>
                <a:cs typeface="+mn-cs"/>
                <a:sym typeface="Gill Sans Light"/>
              </a:rPr>
              <a:t>A.Longhin</a:t>
            </a:r>
            <a:r>
              <a:rPr kumimoji="0" lang="en-US" sz="2000" b="0" i="1" u="none" strike="noStrike" cap="none" spc="0" normalizeH="0" baseline="0" dirty="0">
                <a:ln>
                  <a:noFill/>
                </a:ln>
                <a:solidFill>
                  <a:srgbClr val="535353"/>
                </a:solidFill>
                <a:effectLst/>
                <a:uFillTx/>
                <a:latin typeface="+mn-lt"/>
                <a:ea typeface="+mn-ea"/>
                <a:cs typeface="+mn-cs"/>
                <a:sym typeface="Gill Sans Light"/>
              </a:rPr>
              <a:t> – Neutrino 2020</a:t>
            </a:r>
            <a:endParaRPr kumimoji="0" lang="el-GR" sz="2000" b="0" i="1" u="none" strike="noStrike" cap="none" spc="0" normalizeH="0" baseline="0" dirty="0">
              <a:ln>
                <a:noFill/>
              </a:ln>
              <a:solidFill>
                <a:srgbClr val="535353"/>
              </a:solidFill>
              <a:effectLst/>
              <a:uFillTx/>
              <a:latin typeface="+mn-lt"/>
              <a:ea typeface="+mn-ea"/>
              <a:cs typeface="+mn-cs"/>
              <a:sym typeface="Gill Sans Light"/>
            </a:endParaRPr>
          </a:p>
        </p:txBody>
      </p:sp>
    </p:spTree>
    <p:extLst>
      <p:ext uri="{BB962C8B-B14F-4D97-AF65-F5344CB8AC3E}">
        <p14:creationId xmlns:p14="http://schemas.microsoft.com/office/powerpoint/2010/main" val="309963338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CB7CA-EB41-984F-B301-4551031FC022}"/>
              </a:ext>
            </a:extLst>
          </p:cNvPr>
          <p:cNvSpPr>
            <a:spLocks noGrp="1"/>
          </p:cNvSpPr>
          <p:nvPr>
            <p:ph type="title"/>
          </p:nvPr>
        </p:nvSpPr>
        <p:spPr/>
        <p:txBody>
          <a:bodyPr/>
          <a:lstStyle/>
          <a:p>
            <a:pPr algn="l"/>
            <a:r>
              <a:rPr lang="en-US" dirty="0" err="1"/>
              <a:t>nuSTORM</a:t>
            </a:r>
            <a:r>
              <a:rPr lang="en-US" dirty="0"/>
              <a:t> @ CERN –Synergies</a:t>
            </a:r>
            <a:endParaRPr lang="el-GR" dirty="0"/>
          </a:p>
        </p:txBody>
      </p:sp>
      <p:sp>
        <p:nvSpPr>
          <p:cNvPr id="3" name="Text Placeholder 2">
            <a:extLst>
              <a:ext uri="{FF2B5EF4-FFF2-40B4-BE49-F238E27FC236}">
                <a16:creationId xmlns:a16="http://schemas.microsoft.com/office/drawing/2014/main" id="{FCF648CF-B8E9-0A46-A9AB-44EA00B9D8DE}"/>
              </a:ext>
            </a:extLst>
          </p:cNvPr>
          <p:cNvSpPr>
            <a:spLocks noGrp="1"/>
          </p:cNvSpPr>
          <p:nvPr>
            <p:ph type="body" idx="1"/>
          </p:nvPr>
        </p:nvSpPr>
        <p:spPr>
          <a:xfrm>
            <a:off x="673100" y="2750803"/>
            <a:ext cx="23050500" cy="1327715"/>
          </a:xfrm>
        </p:spPr>
        <p:txBody>
          <a:bodyPr anchor="t"/>
          <a:lstStyle/>
          <a:p>
            <a:r>
              <a:rPr lang="en-US" b="1" dirty="0">
                <a:solidFill>
                  <a:srgbClr val="0432FF"/>
                </a:solidFill>
              </a:rPr>
              <a:t>ENUBET /NP06 – Beam Extraction</a:t>
            </a:r>
            <a:endParaRPr lang="el-GR" b="1" dirty="0">
              <a:solidFill>
                <a:srgbClr val="0432FF"/>
              </a:solidFill>
            </a:endParaRPr>
          </a:p>
          <a:p>
            <a:endParaRPr lang="el-GR" dirty="0"/>
          </a:p>
        </p:txBody>
      </p:sp>
      <p:sp>
        <p:nvSpPr>
          <p:cNvPr id="4" name="Slide Number Placeholder 3">
            <a:extLst>
              <a:ext uri="{FF2B5EF4-FFF2-40B4-BE49-F238E27FC236}">
                <a16:creationId xmlns:a16="http://schemas.microsoft.com/office/drawing/2014/main" id="{E2B7E677-7FDE-7046-A706-54714C3FC396}"/>
              </a:ext>
            </a:extLst>
          </p:cNvPr>
          <p:cNvSpPr>
            <a:spLocks noGrp="1"/>
          </p:cNvSpPr>
          <p:nvPr>
            <p:ph type="sldNum" sz="quarter" idx="2"/>
          </p:nvPr>
        </p:nvSpPr>
        <p:spPr/>
        <p:txBody>
          <a:bodyPr/>
          <a:lstStyle/>
          <a:p>
            <a:fld id="{86CB4B4D-7CA3-9044-876B-883B54F8677D}" type="slidenum">
              <a:rPr lang="en-CH" smtClean="0"/>
              <a:pPr/>
              <a:t>19</a:t>
            </a:fld>
            <a:endParaRPr lang="en-CH" dirty="0"/>
          </a:p>
        </p:txBody>
      </p:sp>
      <p:pic>
        <p:nvPicPr>
          <p:cNvPr id="5" name="Picture 4">
            <a:extLst>
              <a:ext uri="{FF2B5EF4-FFF2-40B4-BE49-F238E27FC236}">
                <a16:creationId xmlns:a16="http://schemas.microsoft.com/office/drawing/2014/main" id="{C8834345-2980-4649-ABFC-7F84F044057C}"/>
              </a:ext>
            </a:extLst>
          </p:cNvPr>
          <p:cNvPicPr>
            <a:picLocks noChangeAspect="1"/>
          </p:cNvPicPr>
          <p:nvPr/>
        </p:nvPicPr>
        <p:blipFill>
          <a:blip r:embed="rId2"/>
          <a:stretch>
            <a:fillRect/>
          </a:stretch>
        </p:blipFill>
        <p:spPr>
          <a:xfrm>
            <a:off x="1148335" y="4078518"/>
            <a:ext cx="11664920" cy="8803894"/>
          </a:xfrm>
          <a:prstGeom prst="rect">
            <a:avLst/>
          </a:prstGeom>
        </p:spPr>
      </p:pic>
      <p:sp>
        <p:nvSpPr>
          <p:cNvPr id="6" name="Text Placeholder 2">
            <a:extLst>
              <a:ext uri="{FF2B5EF4-FFF2-40B4-BE49-F238E27FC236}">
                <a16:creationId xmlns:a16="http://schemas.microsoft.com/office/drawing/2014/main" id="{732DD90F-BB1C-884C-84ED-35B2311A8C4E}"/>
              </a:ext>
            </a:extLst>
          </p:cNvPr>
          <p:cNvSpPr txBox="1">
            <a:spLocks/>
          </p:cNvSpPr>
          <p:nvPr/>
        </p:nvSpPr>
        <p:spPr>
          <a:xfrm>
            <a:off x="12998826" y="4078518"/>
            <a:ext cx="10786631" cy="8539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a:bodyPr>
          <a:lstStyle>
            <a:lvl1pPr marL="7366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1pPr>
            <a:lvl2pPr marL="14732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2pPr>
            <a:lvl3pPr marL="22098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3pPr>
            <a:lvl4pPr marL="29464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4pPr>
            <a:lvl5pPr marL="36830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9pPr>
          </a:lstStyle>
          <a:p>
            <a:pPr hangingPunct="1"/>
            <a:r>
              <a:rPr lang="en-US" sz="4700" dirty="0">
                <a:solidFill>
                  <a:schemeClr val="tx1">
                    <a:lumMod val="50000"/>
                  </a:schemeClr>
                </a:solidFill>
              </a:rPr>
              <a:t>The slow-extraction option, if preferred and possible at the foreseen installation of </a:t>
            </a:r>
            <a:r>
              <a:rPr lang="en-US" sz="4700" dirty="0" err="1">
                <a:solidFill>
                  <a:schemeClr val="tx1">
                    <a:lumMod val="50000"/>
                  </a:schemeClr>
                </a:solidFill>
              </a:rPr>
              <a:t>nuSTORM</a:t>
            </a:r>
            <a:r>
              <a:rPr lang="en-US" sz="4700" dirty="0">
                <a:solidFill>
                  <a:schemeClr val="tx1">
                    <a:lumMod val="50000"/>
                  </a:schemeClr>
                </a:solidFill>
              </a:rPr>
              <a:t>, could be accommodated by a fast + slow extraction from SPS as was done for years for WANF</a:t>
            </a:r>
          </a:p>
          <a:p>
            <a:pPr hangingPunct="1"/>
            <a:endParaRPr lang="en-US" sz="4700" dirty="0">
              <a:solidFill>
                <a:schemeClr val="tx1">
                  <a:lumMod val="50000"/>
                </a:schemeClr>
              </a:solidFill>
            </a:endParaRPr>
          </a:p>
          <a:p>
            <a:pPr hangingPunct="1"/>
            <a:r>
              <a:rPr lang="en-US" sz="4700" dirty="0">
                <a:solidFill>
                  <a:schemeClr val="tx1">
                    <a:lumMod val="50000"/>
                  </a:schemeClr>
                </a:solidFill>
              </a:rPr>
              <a:t>The burst mode could be accommodated in the decay ring design</a:t>
            </a:r>
          </a:p>
          <a:p>
            <a:pPr lvl="1" hangingPunct="1"/>
            <a:r>
              <a:rPr lang="en-US" sz="4700" dirty="0">
                <a:solidFill>
                  <a:schemeClr val="tx1">
                    <a:lumMod val="50000"/>
                  </a:schemeClr>
                </a:solidFill>
              </a:rPr>
              <a:t>didn’t have the time to look at it…</a:t>
            </a:r>
          </a:p>
          <a:p>
            <a:pPr marL="0" indent="0" hangingPunct="1">
              <a:buNone/>
            </a:pPr>
            <a:endParaRPr lang="en-US" sz="4700" i="1" dirty="0">
              <a:solidFill>
                <a:srgbClr val="0432FF"/>
              </a:solidFill>
            </a:endParaRPr>
          </a:p>
        </p:txBody>
      </p:sp>
    </p:spTree>
    <p:extLst>
      <p:ext uri="{BB962C8B-B14F-4D97-AF65-F5344CB8AC3E}">
        <p14:creationId xmlns:p14="http://schemas.microsoft.com/office/powerpoint/2010/main" val="13899148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99098-4B83-8541-82A2-057372986259}"/>
              </a:ext>
            </a:extLst>
          </p:cNvPr>
          <p:cNvSpPr>
            <a:spLocks noGrp="1"/>
          </p:cNvSpPr>
          <p:nvPr>
            <p:ph type="title"/>
          </p:nvPr>
        </p:nvSpPr>
        <p:spPr/>
        <p:txBody>
          <a:bodyPr/>
          <a:lstStyle/>
          <a:p>
            <a:pPr algn="l"/>
            <a:r>
              <a:rPr lang="en-US" dirty="0"/>
              <a:t>High power muon facilities</a:t>
            </a:r>
            <a:endParaRPr lang="el-GR" dirty="0"/>
          </a:p>
        </p:txBody>
      </p:sp>
      <p:sp>
        <p:nvSpPr>
          <p:cNvPr id="3" name="Text Placeholder 2">
            <a:extLst>
              <a:ext uri="{FF2B5EF4-FFF2-40B4-BE49-F238E27FC236}">
                <a16:creationId xmlns:a16="http://schemas.microsoft.com/office/drawing/2014/main" id="{157A2948-D0B2-D440-A521-9520C6DAED7A}"/>
              </a:ext>
            </a:extLst>
          </p:cNvPr>
          <p:cNvSpPr>
            <a:spLocks noGrp="1"/>
          </p:cNvSpPr>
          <p:nvPr>
            <p:ph type="body" idx="1"/>
          </p:nvPr>
        </p:nvSpPr>
        <p:spPr/>
        <p:txBody>
          <a:bodyPr>
            <a:normAutofit fontScale="70000" lnSpcReduction="20000"/>
          </a:bodyPr>
          <a:lstStyle/>
          <a:p>
            <a:r>
              <a:rPr lang="en-US" b="1" dirty="0"/>
              <a:t>Muon Facilities </a:t>
            </a:r>
            <a:r>
              <a:rPr lang="en-US" dirty="0"/>
              <a:t>considered since long as attractive alternatives to study particle physics in </a:t>
            </a:r>
          </a:p>
          <a:p>
            <a:pPr lvl="1">
              <a:spcBef>
                <a:spcPts val="1500"/>
              </a:spcBef>
            </a:pPr>
            <a:r>
              <a:rPr lang="en-US" b="1" dirty="0"/>
              <a:t>the neutrino sector : </a:t>
            </a:r>
            <a:r>
              <a:rPr lang="en-US" b="1" dirty="0">
                <a:solidFill>
                  <a:srgbClr val="C00000"/>
                </a:solidFill>
              </a:rPr>
              <a:t>Neutrino Factory</a:t>
            </a:r>
          </a:p>
          <a:p>
            <a:pPr lvl="2">
              <a:spcBef>
                <a:spcPts val="1500"/>
              </a:spcBef>
            </a:pPr>
            <a:r>
              <a:rPr lang="en-US" dirty="0"/>
              <a:t>high-energy, narrow-band </a:t>
            </a:r>
            <a:r>
              <a:rPr lang="el-GR" dirty="0"/>
              <a:t>ν</a:t>
            </a:r>
            <a:r>
              <a:rPr lang="en-US" baseline="-25000" dirty="0"/>
              <a:t>e</a:t>
            </a:r>
            <a:r>
              <a:rPr lang="en-US" dirty="0"/>
              <a:t> , </a:t>
            </a:r>
            <a:r>
              <a:rPr lang="el-GR" dirty="0" err="1"/>
              <a:t>ν</a:t>
            </a:r>
            <a:r>
              <a:rPr lang="el-GR" baseline="-25000" dirty="0" err="1"/>
              <a:t>μ</a:t>
            </a:r>
            <a:r>
              <a:rPr lang="en-US" dirty="0"/>
              <a:t> neutrinos from stored muon decays</a:t>
            </a:r>
          </a:p>
          <a:p>
            <a:pPr lvl="3">
              <a:spcBef>
                <a:spcPts val="1500"/>
              </a:spcBef>
            </a:pPr>
            <a:r>
              <a:rPr lang="en-US" dirty="0"/>
              <a:t>decay kinematics well, known – study </a:t>
            </a:r>
            <a:r>
              <a:rPr lang="el-GR" dirty="0"/>
              <a:t>ν</a:t>
            </a:r>
            <a:r>
              <a:rPr lang="en-US" baseline="-25000" dirty="0"/>
              <a:t>e</a:t>
            </a:r>
            <a:r>
              <a:rPr lang="en-US" dirty="0">
                <a:sym typeface="Wingdings" pitchFamily="2" charset="2"/>
              </a:rPr>
              <a:t>→</a:t>
            </a:r>
            <a:r>
              <a:rPr lang="el-GR" dirty="0" err="1"/>
              <a:t>ν</a:t>
            </a:r>
            <a:r>
              <a:rPr lang="el-GR" baseline="-25000" dirty="0" err="1"/>
              <a:t>μ</a:t>
            </a:r>
            <a:r>
              <a:rPr lang="el-GR" dirty="0"/>
              <a:t> </a:t>
            </a:r>
            <a:r>
              <a:rPr lang="en-US" dirty="0"/>
              <a:t>oscillations, superior reach in CPV, MH, … </a:t>
            </a:r>
          </a:p>
          <a:p>
            <a:pPr lvl="1">
              <a:spcBef>
                <a:spcPts val="1500"/>
              </a:spcBef>
            </a:pPr>
            <a:r>
              <a:rPr lang="en-US" b="1" dirty="0"/>
              <a:t>the energy frontier : </a:t>
            </a:r>
            <a:r>
              <a:rPr lang="en-US" b="1" dirty="0">
                <a:solidFill>
                  <a:srgbClr val="C00000"/>
                </a:solidFill>
              </a:rPr>
              <a:t>Muon Collider</a:t>
            </a:r>
          </a:p>
          <a:p>
            <a:pPr lvl="2">
              <a:spcBef>
                <a:spcPts val="1500"/>
              </a:spcBef>
            </a:pPr>
            <a:r>
              <a:rPr lang="el-GR" dirty="0"/>
              <a:t>μ</a:t>
            </a:r>
            <a:r>
              <a:rPr lang="en-US" dirty="0"/>
              <a:t>+</a:t>
            </a:r>
            <a:r>
              <a:rPr lang="el-GR" dirty="0"/>
              <a:t>μ</a:t>
            </a:r>
            <a:r>
              <a:rPr lang="en-US" dirty="0"/>
              <a:t>- collisions at high-energy to explore new physics, but also tuned to Higgs production</a:t>
            </a:r>
          </a:p>
          <a:p>
            <a:pPr lvl="2">
              <a:spcBef>
                <a:spcPts val="1500"/>
              </a:spcBef>
            </a:pPr>
            <a:r>
              <a:rPr lang="en-US" dirty="0"/>
              <a:t>as point-like particles full beam energy available for particle production, absence of synchrotron radiation thus small footprint, narrow energy spread at IP, but also come with challenges like electron and neutrino irradiation at IP</a:t>
            </a:r>
          </a:p>
          <a:p>
            <a:pPr>
              <a:spcBef>
                <a:spcPts val="1500"/>
              </a:spcBef>
            </a:pPr>
            <a:r>
              <a:rPr lang="en-US" dirty="0">
                <a:solidFill>
                  <a:srgbClr val="0432FF"/>
                </a:solidFill>
              </a:rPr>
              <a:t>Intensive R&amp;D effort for many years at a national and international level : IDS-NF, </a:t>
            </a:r>
            <a:r>
              <a:rPr lang="en-US" dirty="0" err="1">
                <a:solidFill>
                  <a:srgbClr val="0432FF"/>
                </a:solidFill>
              </a:rPr>
              <a:t>MuonColl</a:t>
            </a:r>
            <a:r>
              <a:rPr lang="en-US" dirty="0">
                <a:solidFill>
                  <a:srgbClr val="0432FF"/>
                </a:solidFill>
              </a:rPr>
              <a:t>, EU projects, Japan NF group…</a:t>
            </a:r>
          </a:p>
          <a:p>
            <a:pPr>
              <a:spcBef>
                <a:spcPts val="1500"/>
              </a:spcBef>
            </a:pPr>
            <a:r>
              <a:rPr lang="en-US" dirty="0">
                <a:solidFill>
                  <a:srgbClr val="0432FF"/>
                </a:solidFill>
              </a:rPr>
              <a:t>Study of Muon Facilities included as path for R&amp;D in the recent European Strategy Update…</a:t>
            </a:r>
          </a:p>
        </p:txBody>
      </p:sp>
      <p:sp>
        <p:nvSpPr>
          <p:cNvPr id="4" name="Slide Number Placeholder 3">
            <a:extLst>
              <a:ext uri="{FF2B5EF4-FFF2-40B4-BE49-F238E27FC236}">
                <a16:creationId xmlns:a16="http://schemas.microsoft.com/office/drawing/2014/main" id="{78AC46DB-ED7D-764C-9B0F-E5AACDED4CE9}"/>
              </a:ext>
            </a:extLst>
          </p:cNvPr>
          <p:cNvSpPr>
            <a:spLocks noGrp="1"/>
          </p:cNvSpPr>
          <p:nvPr>
            <p:ph type="sldNum" sz="quarter" idx="2"/>
          </p:nvPr>
        </p:nvSpPr>
        <p:spPr/>
        <p:txBody>
          <a:bodyPr/>
          <a:lstStyle/>
          <a:p>
            <a:fld id="{86CB4B4D-7CA3-9044-876B-883B54F8677D}" type="slidenum">
              <a:rPr lang="en-CH" smtClean="0"/>
              <a:pPr/>
              <a:t>2</a:t>
            </a:fld>
            <a:endParaRPr lang="en-CH" dirty="0"/>
          </a:p>
        </p:txBody>
      </p:sp>
    </p:spTree>
    <p:extLst>
      <p:ext uri="{BB962C8B-B14F-4D97-AF65-F5344CB8AC3E}">
        <p14:creationId xmlns:p14="http://schemas.microsoft.com/office/powerpoint/2010/main" val="406517006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BB831-2A82-1C4F-BC44-23979CB62CEC}"/>
              </a:ext>
            </a:extLst>
          </p:cNvPr>
          <p:cNvSpPr>
            <a:spLocks noGrp="1"/>
          </p:cNvSpPr>
          <p:nvPr>
            <p:ph type="title"/>
          </p:nvPr>
        </p:nvSpPr>
        <p:spPr/>
        <p:txBody>
          <a:bodyPr>
            <a:normAutofit fontScale="90000"/>
          </a:bodyPr>
          <a:lstStyle/>
          <a:p>
            <a:pPr algn="l"/>
            <a:r>
              <a:rPr lang="en-US" dirty="0" err="1"/>
              <a:t>nuSTORM</a:t>
            </a:r>
            <a:r>
              <a:rPr lang="en-US" dirty="0"/>
              <a:t> @ CERN – HPT R&amp;D Synergies</a:t>
            </a:r>
            <a:endParaRPr lang="el-GR" dirty="0"/>
          </a:p>
        </p:txBody>
      </p:sp>
      <p:sp>
        <p:nvSpPr>
          <p:cNvPr id="3" name="Text Placeholder 2">
            <a:extLst>
              <a:ext uri="{FF2B5EF4-FFF2-40B4-BE49-F238E27FC236}">
                <a16:creationId xmlns:a16="http://schemas.microsoft.com/office/drawing/2014/main" id="{5EC3C51E-CDED-6B40-9C05-3DA7ED465E58}"/>
              </a:ext>
            </a:extLst>
          </p:cNvPr>
          <p:cNvSpPr>
            <a:spLocks noGrp="1"/>
          </p:cNvSpPr>
          <p:nvPr>
            <p:ph type="body" idx="1"/>
          </p:nvPr>
        </p:nvSpPr>
        <p:spPr>
          <a:xfrm>
            <a:off x="666750" y="2654074"/>
            <a:ext cx="23050500" cy="1232188"/>
          </a:xfrm>
        </p:spPr>
        <p:txBody>
          <a:bodyPr anchor="t"/>
          <a:lstStyle/>
          <a:p>
            <a:pPr marL="0" indent="0">
              <a:buNone/>
            </a:pPr>
            <a:r>
              <a:rPr lang="en-US" b="1" dirty="0">
                <a:solidFill>
                  <a:srgbClr val="0432FF"/>
                </a:solidFill>
              </a:rPr>
              <a:t>ENUBET &amp; </a:t>
            </a:r>
            <a:r>
              <a:rPr lang="en-US" b="1" dirty="0" err="1">
                <a:solidFill>
                  <a:srgbClr val="0432FF"/>
                </a:solidFill>
              </a:rPr>
              <a:t>nuSTORM</a:t>
            </a:r>
            <a:r>
              <a:rPr lang="en-US" b="1" dirty="0">
                <a:solidFill>
                  <a:srgbClr val="0432FF"/>
                </a:solidFill>
              </a:rPr>
              <a:t> - implementation</a:t>
            </a:r>
          </a:p>
        </p:txBody>
      </p:sp>
      <p:pic>
        <p:nvPicPr>
          <p:cNvPr id="8" name="Picture 7">
            <a:extLst>
              <a:ext uri="{FF2B5EF4-FFF2-40B4-BE49-F238E27FC236}">
                <a16:creationId xmlns:a16="http://schemas.microsoft.com/office/drawing/2014/main" id="{40E418C3-6062-4748-B92D-818CB7C6E409}"/>
              </a:ext>
            </a:extLst>
          </p:cNvPr>
          <p:cNvPicPr>
            <a:picLocks noChangeAspect="1"/>
          </p:cNvPicPr>
          <p:nvPr/>
        </p:nvPicPr>
        <p:blipFill rotWithShape="1">
          <a:blip r:embed="rId2"/>
          <a:srcRect l="32994" t="46722" r="30257"/>
          <a:stretch/>
        </p:blipFill>
        <p:spPr>
          <a:xfrm>
            <a:off x="1383620" y="3899658"/>
            <a:ext cx="19227127" cy="6607649"/>
          </a:xfrm>
          <a:prstGeom prst="rect">
            <a:avLst/>
          </a:prstGeom>
          <a:ln>
            <a:solidFill>
              <a:srgbClr val="FF0000"/>
            </a:solidFill>
          </a:ln>
        </p:spPr>
      </p:pic>
      <p:sp>
        <p:nvSpPr>
          <p:cNvPr id="9" name="Line Callout 1 8">
            <a:extLst>
              <a:ext uri="{FF2B5EF4-FFF2-40B4-BE49-F238E27FC236}">
                <a16:creationId xmlns:a16="http://schemas.microsoft.com/office/drawing/2014/main" id="{DD14C993-4349-584E-8EAE-DE6BF351BC00}"/>
              </a:ext>
            </a:extLst>
          </p:cNvPr>
          <p:cNvSpPr/>
          <p:nvPr/>
        </p:nvSpPr>
        <p:spPr>
          <a:xfrm>
            <a:off x="13999464" y="8883096"/>
            <a:ext cx="8467344" cy="3949799"/>
          </a:xfrm>
          <a:prstGeom prst="borderCallout1">
            <a:avLst>
              <a:gd name="adj1" fmla="val 15408"/>
              <a:gd name="adj2" fmla="val -2172"/>
              <a:gd name="adj3" fmla="val -16773"/>
              <a:gd name="adj4" fmla="val -9178"/>
            </a:avLst>
          </a:prstGeom>
          <a:solidFill>
            <a:schemeClr val="bg2">
              <a:lumMod val="20000"/>
              <a:lumOff val="80000"/>
            </a:schemeClr>
          </a:solidFill>
          <a:ln w="38100" cap="flat">
            <a:solidFill>
              <a:srgbClr val="FF0000"/>
            </a:solidFill>
            <a:miter lim="400000"/>
            <a:headEnd type="none" w="sm"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2500" b="1" dirty="0">
                <a:solidFill>
                  <a:srgbClr val="0432FF"/>
                </a:solidFill>
              </a:rPr>
              <a:t>Option A</a:t>
            </a:r>
            <a:r>
              <a:rPr lang="en-US" sz="2500" dirty="0">
                <a:solidFill>
                  <a:srgbClr val="0432FF"/>
                </a:solidFill>
              </a:rPr>
              <a:t>: Use a solenoid to capture both signs of secondaries, followed by focusing elements and dipole to distribute the charged beam to </a:t>
            </a:r>
            <a:r>
              <a:rPr lang="en-US" sz="2500" dirty="0" err="1">
                <a:solidFill>
                  <a:srgbClr val="0432FF"/>
                </a:solidFill>
              </a:rPr>
              <a:t>nuSTORM</a:t>
            </a:r>
            <a:r>
              <a:rPr lang="en-US" sz="2500" dirty="0">
                <a:solidFill>
                  <a:srgbClr val="0432FF"/>
                </a:solidFill>
              </a:rPr>
              <a:t> &amp; ENUBET</a:t>
            </a:r>
            <a:endParaRPr lang="en-US" sz="2500" dirty="0">
              <a:solidFill>
                <a:schemeClr val="bg1"/>
              </a:solidFill>
            </a:endParaRPr>
          </a:p>
          <a:p>
            <a:pPr marL="0" marR="0" indent="0" algn="l" defTabSz="825500" rtl="0" fontAlgn="auto" latinLnBrk="0" hangingPunct="0">
              <a:lnSpc>
                <a:spcPct val="100000"/>
              </a:lnSpc>
              <a:spcBef>
                <a:spcPts val="0"/>
              </a:spcBef>
              <a:spcAft>
                <a:spcPts val="0"/>
              </a:spcAft>
              <a:buClrTx/>
              <a:buSzTx/>
              <a:buFontTx/>
              <a:buNone/>
              <a:tabLst/>
            </a:pPr>
            <a:r>
              <a:rPr lang="en-US" sz="2500" dirty="0">
                <a:solidFill>
                  <a:schemeClr val="bg1"/>
                </a:solidFill>
              </a:rPr>
              <a:t>p</a:t>
            </a:r>
            <a:r>
              <a:rPr kumimoji="0" lang="en-US" sz="2500" b="0" i="0" u="none" strike="noStrike" cap="none" spc="0" normalizeH="0" baseline="0" dirty="0">
                <a:ln>
                  <a:noFill/>
                </a:ln>
                <a:solidFill>
                  <a:schemeClr val="bg1"/>
                </a:solidFill>
                <a:effectLst/>
                <a:uFillTx/>
                <a:latin typeface="+mn-lt"/>
                <a:ea typeface="+mn-ea"/>
                <a:cs typeface="+mn-cs"/>
                <a:sym typeface="Gill Sans Light"/>
              </a:rPr>
              <a:t>ros: </a:t>
            </a:r>
          </a:p>
          <a:p>
            <a:pPr marL="571500" lvl="1" indent="-571500" algn="l">
              <a:buFont typeface="Arial" panose="020B0604020202020204" pitchFamily="34" charset="0"/>
              <a:buChar char="•"/>
            </a:pPr>
            <a:r>
              <a:rPr kumimoji="0" lang="en-US" sz="2500" b="0" i="0" u="none" strike="noStrike" cap="none" spc="0" normalizeH="0" baseline="0" dirty="0">
                <a:ln>
                  <a:noFill/>
                </a:ln>
                <a:solidFill>
                  <a:schemeClr val="bg1"/>
                </a:solidFill>
                <a:effectLst/>
                <a:uFillTx/>
                <a:latin typeface="+mn-lt"/>
                <a:ea typeface="+mn-ea"/>
                <a:cs typeface="+mn-cs"/>
                <a:sym typeface="Gill Sans Light"/>
              </a:rPr>
              <a:t>Easy solution can allow // operation of the two projects</a:t>
            </a:r>
            <a:endParaRPr lang="en-US" sz="2500" dirty="0">
              <a:solidFill>
                <a:schemeClr val="bg1"/>
              </a:solidFill>
            </a:endParaRPr>
          </a:p>
          <a:p>
            <a:pPr marL="571500" lvl="1" indent="-571500" algn="l">
              <a:buFont typeface="Arial" panose="020B0604020202020204" pitchFamily="34" charset="0"/>
              <a:buChar char="•"/>
            </a:pPr>
            <a:r>
              <a:rPr lang="en-US" sz="2500" dirty="0">
                <a:solidFill>
                  <a:schemeClr val="bg1"/>
                </a:solidFill>
              </a:rPr>
              <a:t>The layout can be adjusted to allow pointing the neutrinos to the same detector</a:t>
            </a:r>
          </a:p>
          <a:p>
            <a:pPr marL="571500" lvl="1" indent="-571500" algn="l">
              <a:buFont typeface="Arial" panose="020B0604020202020204" pitchFamily="34" charset="0"/>
              <a:buChar char="•"/>
            </a:pPr>
            <a:r>
              <a:rPr kumimoji="0" lang="en-US" sz="2500" b="0" i="0" u="none" strike="noStrike" cap="none" spc="0" normalizeH="0" baseline="0" dirty="0">
                <a:ln>
                  <a:noFill/>
                </a:ln>
                <a:solidFill>
                  <a:schemeClr val="bg1"/>
                </a:solidFill>
                <a:effectLst/>
                <a:uFillTx/>
                <a:latin typeface="+mn-lt"/>
                <a:ea typeface="+mn-ea"/>
                <a:cs typeface="+mn-cs"/>
                <a:sym typeface="Gill Sans Light"/>
              </a:rPr>
              <a:t>The solenoid option can work at any </a:t>
            </a:r>
            <a:r>
              <a:rPr lang="en-US" sz="2500" dirty="0">
                <a:solidFill>
                  <a:schemeClr val="bg1"/>
                </a:solidFill>
              </a:rPr>
              <a:t>pulse duration</a:t>
            </a:r>
            <a:endParaRPr kumimoji="0" lang="en-US" sz="2500" b="0" i="0" u="none" strike="noStrike" cap="none" spc="0" normalizeH="0" baseline="0" dirty="0">
              <a:ln>
                <a:noFill/>
              </a:ln>
              <a:solidFill>
                <a:schemeClr val="bg1"/>
              </a:solidFill>
              <a:effectLst/>
              <a:uFillTx/>
              <a:latin typeface="+mn-lt"/>
              <a:ea typeface="+mn-ea"/>
              <a:cs typeface="+mn-cs"/>
              <a:sym typeface="Gill Sans Light"/>
            </a:endParaRPr>
          </a:p>
          <a:p>
            <a:pPr marR="0" algn="l" defTabSz="825500" rtl="0" fontAlgn="auto" latinLnBrk="0" hangingPunct="0">
              <a:lnSpc>
                <a:spcPct val="100000"/>
              </a:lnSpc>
              <a:spcBef>
                <a:spcPts val="0"/>
              </a:spcBef>
              <a:spcAft>
                <a:spcPts val="0"/>
              </a:spcAft>
              <a:buClrTx/>
              <a:buSzTx/>
              <a:tabLst/>
            </a:pPr>
            <a:r>
              <a:rPr lang="en-US" sz="2500" dirty="0">
                <a:solidFill>
                  <a:schemeClr val="bg1"/>
                </a:solidFill>
              </a:rPr>
              <a:t>cons:</a:t>
            </a:r>
          </a:p>
          <a:p>
            <a:pPr marL="571500" marR="0" indent="-5715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2500" dirty="0">
                <a:solidFill>
                  <a:schemeClr val="bg1"/>
                </a:solidFill>
              </a:rPr>
              <a:t>requires development of a solenoid solution! </a:t>
            </a:r>
          </a:p>
        </p:txBody>
      </p:sp>
      <p:sp>
        <p:nvSpPr>
          <p:cNvPr id="10" name="Line Callout 1 9">
            <a:extLst>
              <a:ext uri="{FF2B5EF4-FFF2-40B4-BE49-F238E27FC236}">
                <a16:creationId xmlns:a16="http://schemas.microsoft.com/office/drawing/2014/main" id="{A2AE4D67-C5AC-1746-B310-615AE9A35245}"/>
              </a:ext>
            </a:extLst>
          </p:cNvPr>
          <p:cNvSpPr/>
          <p:nvPr/>
        </p:nvSpPr>
        <p:spPr>
          <a:xfrm>
            <a:off x="1124691" y="9828860"/>
            <a:ext cx="11298936" cy="2795637"/>
          </a:xfrm>
          <a:prstGeom prst="borderCallout1">
            <a:avLst>
              <a:gd name="adj1" fmla="val 650"/>
              <a:gd name="adj2" fmla="val 74501"/>
              <a:gd name="adj3" fmla="val -76923"/>
              <a:gd name="adj4" fmla="val 101460"/>
            </a:avLst>
          </a:prstGeom>
          <a:solidFill>
            <a:srgbClr val="FFFFFF"/>
          </a:solidFill>
          <a:ln w="38100" cap="flat">
            <a:solidFill>
              <a:srgbClr val="FF0000"/>
            </a:solidFill>
            <a:miter lim="400000"/>
            <a:headEnd type="none" w="sm"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2500" b="1" dirty="0">
                <a:solidFill>
                  <a:srgbClr val="0432FF"/>
                </a:solidFill>
              </a:rPr>
              <a:t>Option B</a:t>
            </a:r>
            <a:r>
              <a:rPr lang="en-US" sz="2500" dirty="0">
                <a:solidFill>
                  <a:srgbClr val="0432FF"/>
                </a:solidFill>
              </a:rPr>
              <a:t>: split the incoming beam to two targets and two horn systems like </a:t>
            </a:r>
            <a:r>
              <a:rPr lang="en-US" sz="2500" dirty="0" err="1">
                <a:solidFill>
                  <a:srgbClr val="0432FF"/>
                </a:solidFill>
              </a:rPr>
              <a:t>ESSnuSB</a:t>
            </a:r>
            <a:endParaRPr lang="en-US" sz="2500" dirty="0">
              <a:solidFill>
                <a:schemeClr val="bg1"/>
              </a:solidFill>
            </a:endParaRPr>
          </a:p>
          <a:p>
            <a:pPr marL="0" marR="0" indent="0" algn="l" defTabSz="825500" rtl="0" fontAlgn="auto" latinLnBrk="0" hangingPunct="0">
              <a:lnSpc>
                <a:spcPct val="100000"/>
              </a:lnSpc>
              <a:spcBef>
                <a:spcPts val="0"/>
              </a:spcBef>
              <a:spcAft>
                <a:spcPts val="0"/>
              </a:spcAft>
              <a:buClrTx/>
              <a:buSzTx/>
              <a:buFontTx/>
              <a:buNone/>
              <a:tabLst/>
            </a:pPr>
            <a:r>
              <a:rPr lang="en-US" sz="2500" dirty="0">
                <a:solidFill>
                  <a:schemeClr val="bg1"/>
                </a:solidFill>
              </a:rPr>
              <a:t>p</a:t>
            </a:r>
            <a:r>
              <a:rPr kumimoji="0" lang="en-US" sz="2500" b="0" i="0" u="none" strike="noStrike" cap="none" spc="0" normalizeH="0" baseline="0" dirty="0">
                <a:ln>
                  <a:noFill/>
                </a:ln>
                <a:solidFill>
                  <a:schemeClr val="bg1"/>
                </a:solidFill>
                <a:effectLst/>
                <a:uFillTx/>
                <a:latin typeface="+mn-lt"/>
                <a:ea typeface="+mn-ea"/>
                <a:cs typeface="+mn-cs"/>
                <a:sym typeface="Gill Sans Light"/>
              </a:rPr>
              <a:t>ros:</a:t>
            </a:r>
          </a:p>
          <a:p>
            <a:pPr marL="571500" marR="0" indent="-5715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2500" dirty="0">
                <a:solidFill>
                  <a:schemeClr val="bg1"/>
                </a:solidFill>
              </a:rPr>
              <a:t>separated target/capture system for each project, possibly tuned to its needs</a:t>
            </a:r>
          </a:p>
          <a:p>
            <a:pPr marR="0" algn="l" defTabSz="825500" rtl="0" fontAlgn="auto" latinLnBrk="0" hangingPunct="0">
              <a:lnSpc>
                <a:spcPct val="100000"/>
              </a:lnSpc>
              <a:spcBef>
                <a:spcPts val="0"/>
              </a:spcBef>
              <a:spcAft>
                <a:spcPts val="0"/>
              </a:spcAft>
              <a:buClrTx/>
              <a:buSzTx/>
              <a:tabLst/>
            </a:pPr>
            <a:r>
              <a:rPr lang="en-US" sz="2500" dirty="0">
                <a:solidFill>
                  <a:schemeClr val="bg1"/>
                </a:solidFill>
              </a:rPr>
              <a:t>cons:</a:t>
            </a:r>
          </a:p>
          <a:p>
            <a:pPr marL="571500" marR="0" indent="-5715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2500" dirty="0">
                <a:solidFill>
                  <a:schemeClr val="bg1"/>
                </a:solidFill>
              </a:rPr>
              <a:t>beam sharing, reduced flux to each project</a:t>
            </a:r>
          </a:p>
          <a:p>
            <a:pPr marL="571500" marR="0" indent="-5715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2500" dirty="0">
                <a:solidFill>
                  <a:schemeClr val="bg1"/>
                </a:solidFill>
              </a:rPr>
              <a:t>requires development of fast cycling magnets, 0.25Hz</a:t>
            </a:r>
          </a:p>
          <a:p>
            <a:pPr marL="571500" marR="0" indent="-571500" algn="l" defTabSz="825500" rtl="0" fontAlgn="auto" latinLnBrk="0" hangingPunct="0">
              <a:lnSpc>
                <a:spcPct val="100000"/>
              </a:lnSpc>
              <a:spcBef>
                <a:spcPts val="0"/>
              </a:spcBef>
              <a:spcAft>
                <a:spcPts val="0"/>
              </a:spcAft>
              <a:buClrTx/>
              <a:buSzTx/>
              <a:buFont typeface="Arial" panose="020B0604020202020204" pitchFamily="34" charset="0"/>
              <a:buChar char="•"/>
              <a:tabLst/>
            </a:pPr>
            <a:endParaRPr lang="en-US" sz="2500" dirty="0">
              <a:solidFill>
                <a:schemeClr val="bg1"/>
              </a:solidFill>
            </a:endParaRPr>
          </a:p>
        </p:txBody>
      </p:sp>
      <p:cxnSp>
        <p:nvCxnSpPr>
          <p:cNvPr id="24" name="Straight Connector 23">
            <a:extLst>
              <a:ext uri="{FF2B5EF4-FFF2-40B4-BE49-F238E27FC236}">
                <a16:creationId xmlns:a16="http://schemas.microsoft.com/office/drawing/2014/main" id="{F0FBB744-26E7-844A-8885-81979E6B840C}"/>
              </a:ext>
            </a:extLst>
          </p:cNvPr>
          <p:cNvCxnSpPr>
            <a:cxnSpLocks/>
          </p:cNvCxnSpPr>
          <p:nvPr/>
        </p:nvCxnSpPr>
        <p:spPr>
          <a:xfrm flipV="1">
            <a:off x="12167219" y="7750992"/>
            <a:ext cx="512816" cy="193182"/>
          </a:xfrm>
          <a:prstGeom prst="line">
            <a:avLst/>
          </a:prstGeom>
          <a:noFill/>
          <a:ln w="317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cxnSp>
        <p:nvCxnSpPr>
          <p:cNvPr id="30" name="Straight Connector 29">
            <a:extLst>
              <a:ext uri="{FF2B5EF4-FFF2-40B4-BE49-F238E27FC236}">
                <a16:creationId xmlns:a16="http://schemas.microsoft.com/office/drawing/2014/main" id="{B00B0F4A-F919-1F42-A5AD-E4EA3C1E3C9B}"/>
              </a:ext>
            </a:extLst>
          </p:cNvPr>
          <p:cNvCxnSpPr>
            <a:cxnSpLocks/>
          </p:cNvCxnSpPr>
          <p:nvPr/>
        </p:nvCxnSpPr>
        <p:spPr>
          <a:xfrm>
            <a:off x="12667357" y="7751556"/>
            <a:ext cx="333395" cy="0"/>
          </a:xfrm>
          <a:prstGeom prst="line">
            <a:avLst/>
          </a:prstGeom>
          <a:noFill/>
          <a:ln w="31750" cap="flat">
            <a:solidFill>
              <a:srgbClr val="0432FF"/>
            </a:solidFill>
            <a:prstDash val="solid"/>
            <a:miter lim="400000"/>
          </a:ln>
          <a:effectLst/>
          <a:sp3d/>
        </p:spPr>
        <p:style>
          <a:lnRef idx="0">
            <a:scrgbClr r="0" g="0" b="0"/>
          </a:lnRef>
          <a:fillRef idx="0">
            <a:scrgbClr r="0" g="0" b="0"/>
          </a:fillRef>
          <a:effectRef idx="0">
            <a:scrgbClr r="0" g="0" b="0"/>
          </a:effectRef>
          <a:fontRef idx="none"/>
        </p:style>
      </p:cxnSp>
      <p:sp>
        <p:nvSpPr>
          <p:cNvPr id="33" name="Rectangle 32">
            <a:extLst>
              <a:ext uri="{FF2B5EF4-FFF2-40B4-BE49-F238E27FC236}">
                <a16:creationId xmlns:a16="http://schemas.microsoft.com/office/drawing/2014/main" id="{A9C6CFC1-E272-8E44-8228-06CD960DCCB7}"/>
              </a:ext>
            </a:extLst>
          </p:cNvPr>
          <p:cNvSpPr/>
          <p:nvPr/>
        </p:nvSpPr>
        <p:spPr>
          <a:xfrm>
            <a:off x="13000752" y="7492339"/>
            <a:ext cx="353567" cy="518434"/>
          </a:xfrm>
          <a:prstGeom prst="rect">
            <a:avLst/>
          </a:prstGeom>
          <a:solidFill>
            <a:srgbClr val="0432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l-GR" sz="5000" b="0" i="0" u="none" strike="noStrike" cap="none" spc="0" normalizeH="0" baseline="0">
              <a:ln>
                <a:noFill/>
              </a:ln>
              <a:solidFill>
                <a:srgbClr val="FFFFFF"/>
              </a:solidFill>
              <a:effectLst/>
              <a:uFillTx/>
              <a:latin typeface="+mn-lt"/>
              <a:ea typeface="+mn-ea"/>
              <a:cs typeface="+mn-cs"/>
              <a:sym typeface="Gill Sans Light"/>
            </a:endParaRPr>
          </a:p>
        </p:txBody>
      </p:sp>
      <p:cxnSp>
        <p:nvCxnSpPr>
          <p:cNvPr id="28" name="Straight Connector 27">
            <a:extLst>
              <a:ext uri="{FF2B5EF4-FFF2-40B4-BE49-F238E27FC236}">
                <a16:creationId xmlns:a16="http://schemas.microsoft.com/office/drawing/2014/main" id="{1937F7D8-FEAE-1043-BA71-1E723D4656E6}"/>
              </a:ext>
            </a:extLst>
          </p:cNvPr>
          <p:cNvCxnSpPr>
            <a:cxnSpLocks/>
            <a:endCxn id="50" idx="0"/>
          </p:cNvCxnSpPr>
          <p:nvPr/>
        </p:nvCxnSpPr>
        <p:spPr>
          <a:xfrm>
            <a:off x="4375589" y="6297085"/>
            <a:ext cx="7193488" cy="1527966"/>
          </a:xfrm>
          <a:prstGeom prst="line">
            <a:avLst/>
          </a:prstGeom>
          <a:noFill/>
          <a:ln w="31750" cap="flat">
            <a:solidFill>
              <a:srgbClr val="FFC000"/>
            </a:solidFill>
            <a:prstDash val="dash"/>
            <a:miter lim="400000"/>
            <a:headEnd type="triangle"/>
          </a:ln>
          <a:effectLst/>
          <a:sp3d/>
        </p:spPr>
        <p:style>
          <a:lnRef idx="0">
            <a:scrgbClr r="0" g="0" b="0"/>
          </a:lnRef>
          <a:fillRef idx="0">
            <a:scrgbClr r="0" g="0" b="0"/>
          </a:fillRef>
          <a:effectRef idx="0">
            <a:scrgbClr r="0" g="0" b="0"/>
          </a:effectRef>
          <a:fontRef idx="none"/>
        </p:style>
      </p:cxnSp>
      <p:cxnSp>
        <p:nvCxnSpPr>
          <p:cNvPr id="31" name="Straight Connector 30">
            <a:extLst>
              <a:ext uri="{FF2B5EF4-FFF2-40B4-BE49-F238E27FC236}">
                <a16:creationId xmlns:a16="http://schemas.microsoft.com/office/drawing/2014/main" id="{A3CC0FB6-0E60-D842-AA2B-758B25785D43}"/>
              </a:ext>
            </a:extLst>
          </p:cNvPr>
          <p:cNvCxnSpPr>
            <a:cxnSpLocks/>
          </p:cNvCxnSpPr>
          <p:nvPr/>
        </p:nvCxnSpPr>
        <p:spPr>
          <a:xfrm>
            <a:off x="11929292" y="7386416"/>
            <a:ext cx="608176" cy="160993"/>
          </a:xfrm>
          <a:prstGeom prst="line">
            <a:avLst/>
          </a:prstGeom>
          <a:noFill/>
          <a:ln w="31750" cap="flat">
            <a:solidFill>
              <a:srgbClr val="FF0000"/>
            </a:solidFill>
            <a:prstDash val="solid"/>
            <a:miter lim="400000"/>
          </a:ln>
          <a:effectLst/>
          <a:sp3d/>
        </p:spPr>
        <p:style>
          <a:lnRef idx="0">
            <a:scrgbClr r="0" g="0" b="0"/>
          </a:lnRef>
          <a:fillRef idx="0">
            <a:scrgbClr r="0" g="0" b="0"/>
          </a:fillRef>
          <a:effectRef idx="0">
            <a:scrgbClr r="0" g="0" b="0"/>
          </a:effectRef>
          <a:fontRef idx="none"/>
        </p:style>
      </p:cxnSp>
      <p:cxnSp>
        <p:nvCxnSpPr>
          <p:cNvPr id="32" name="Straight Connector 31">
            <a:extLst>
              <a:ext uri="{FF2B5EF4-FFF2-40B4-BE49-F238E27FC236}">
                <a16:creationId xmlns:a16="http://schemas.microsoft.com/office/drawing/2014/main" id="{F72D729A-8C7A-7C42-A485-E026BB2106AC}"/>
              </a:ext>
            </a:extLst>
          </p:cNvPr>
          <p:cNvCxnSpPr>
            <a:cxnSpLocks/>
          </p:cNvCxnSpPr>
          <p:nvPr/>
        </p:nvCxnSpPr>
        <p:spPr>
          <a:xfrm>
            <a:off x="12537468" y="7558135"/>
            <a:ext cx="129889" cy="192857"/>
          </a:xfrm>
          <a:prstGeom prst="line">
            <a:avLst/>
          </a:prstGeom>
          <a:noFill/>
          <a:ln w="31750" cap="flat">
            <a:solidFill>
              <a:srgbClr val="FF0000"/>
            </a:solidFill>
            <a:prstDash val="solid"/>
            <a:miter lim="400000"/>
          </a:ln>
          <a:effectLst/>
          <a:sp3d/>
        </p:spPr>
        <p:style>
          <a:lnRef idx="0">
            <a:scrgbClr r="0" g="0" b="0"/>
          </a:lnRef>
          <a:fillRef idx="0">
            <a:scrgbClr r="0" g="0" b="0"/>
          </a:fillRef>
          <a:effectRef idx="0">
            <a:scrgbClr r="0" g="0" b="0"/>
          </a:effectRef>
          <a:fontRef idx="none"/>
        </p:style>
      </p:cxnSp>
      <p:sp>
        <p:nvSpPr>
          <p:cNvPr id="37" name="Rounded Rectangle 36">
            <a:extLst>
              <a:ext uri="{FF2B5EF4-FFF2-40B4-BE49-F238E27FC236}">
                <a16:creationId xmlns:a16="http://schemas.microsoft.com/office/drawing/2014/main" id="{6E1625E0-2F64-F949-9849-D983F2F32664}"/>
              </a:ext>
            </a:extLst>
          </p:cNvPr>
          <p:cNvSpPr/>
          <p:nvPr/>
        </p:nvSpPr>
        <p:spPr>
          <a:xfrm rot="619475">
            <a:off x="4976542" y="4356320"/>
            <a:ext cx="8416276" cy="2490989"/>
          </a:xfrm>
          <a:prstGeom prst="roundRect">
            <a:avLst>
              <a:gd name="adj" fmla="val 50000"/>
            </a:avLst>
          </a:prstGeom>
          <a:noFill/>
          <a:ln w="1270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l-GR" sz="5000" b="0" i="0" u="none" strike="noStrike" cap="none" spc="0" normalizeH="0" baseline="0">
              <a:ln>
                <a:noFill/>
              </a:ln>
              <a:solidFill>
                <a:srgbClr val="FFFFFF"/>
              </a:solidFill>
              <a:effectLst/>
              <a:uFillTx/>
              <a:latin typeface="+mn-lt"/>
              <a:ea typeface="+mn-ea"/>
              <a:cs typeface="+mn-cs"/>
              <a:sym typeface="Gill Sans Light"/>
            </a:endParaRPr>
          </a:p>
        </p:txBody>
      </p:sp>
      <p:cxnSp>
        <p:nvCxnSpPr>
          <p:cNvPr id="41" name="Straight Connector 40">
            <a:extLst>
              <a:ext uri="{FF2B5EF4-FFF2-40B4-BE49-F238E27FC236}">
                <a16:creationId xmlns:a16="http://schemas.microsoft.com/office/drawing/2014/main" id="{AF7565A4-E01C-944B-B1F8-FD96BE30472F}"/>
              </a:ext>
            </a:extLst>
          </p:cNvPr>
          <p:cNvCxnSpPr>
            <a:cxnSpLocks/>
            <a:stCxn id="44" idx="3"/>
          </p:cNvCxnSpPr>
          <p:nvPr/>
        </p:nvCxnSpPr>
        <p:spPr>
          <a:xfrm>
            <a:off x="11346247" y="7578927"/>
            <a:ext cx="1286797" cy="173810"/>
          </a:xfrm>
          <a:prstGeom prst="line">
            <a:avLst/>
          </a:prstGeom>
          <a:noFill/>
          <a:ln w="31750" cap="flat">
            <a:solidFill>
              <a:srgbClr val="0432FF"/>
            </a:solidFill>
            <a:prstDash val="solid"/>
            <a:miter lim="400000"/>
          </a:ln>
          <a:effectLst/>
          <a:sp3d/>
        </p:spPr>
        <p:style>
          <a:lnRef idx="0">
            <a:scrgbClr r="0" g="0" b="0"/>
          </a:lnRef>
          <a:fillRef idx="0">
            <a:scrgbClr r="0" g="0" b="0"/>
          </a:fillRef>
          <a:effectRef idx="0">
            <a:scrgbClr r="0" g="0" b="0"/>
          </a:effectRef>
          <a:fontRef idx="none"/>
        </p:style>
      </p:cxnSp>
      <p:sp>
        <p:nvSpPr>
          <p:cNvPr id="44" name="Rectangle 43">
            <a:extLst>
              <a:ext uri="{FF2B5EF4-FFF2-40B4-BE49-F238E27FC236}">
                <a16:creationId xmlns:a16="http://schemas.microsoft.com/office/drawing/2014/main" id="{302FA806-1D5B-6148-8AAC-16934692CDA8}"/>
              </a:ext>
            </a:extLst>
          </p:cNvPr>
          <p:cNvSpPr/>
          <p:nvPr/>
        </p:nvSpPr>
        <p:spPr>
          <a:xfrm rot="607670">
            <a:off x="10939945" y="7420512"/>
            <a:ext cx="409492" cy="244821"/>
          </a:xfrm>
          <a:prstGeom prst="rect">
            <a:avLst/>
          </a:prstGeom>
          <a:solidFill>
            <a:srgbClr val="0432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l-GR" sz="5000" b="0" i="0" u="none" strike="noStrike" cap="none" spc="0" normalizeH="0" baseline="0">
              <a:ln>
                <a:noFill/>
              </a:ln>
              <a:solidFill>
                <a:srgbClr val="FFFFFF"/>
              </a:solidFill>
              <a:effectLst/>
              <a:uFillTx/>
              <a:latin typeface="+mn-lt"/>
              <a:ea typeface="+mn-ea"/>
              <a:cs typeface="+mn-cs"/>
              <a:sym typeface="Gill Sans Light"/>
            </a:endParaRPr>
          </a:p>
        </p:txBody>
      </p:sp>
      <p:cxnSp>
        <p:nvCxnSpPr>
          <p:cNvPr id="45" name="Straight Connector 44">
            <a:extLst>
              <a:ext uri="{FF2B5EF4-FFF2-40B4-BE49-F238E27FC236}">
                <a16:creationId xmlns:a16="http://schemas.microsoft.com/office/drawing/2014/main" id="{290C28A5-4EEC-B949-827E-8DA8C5D5811A}"/>
              </a:ext>
            </a:extLst>
          </p:cNvPr>
          <p:cNvCxnSpPr>
            <a:cxnSpLocks/>
          </p:cNvCxnSpPr>
          <p:nvPr/>
        </p:nvCxnSpPr>
        <p:spPr>
          <a:xfrm>
            <a:off x="3141586" y="5783687"/>
            <a:ext cx="2875535" cy="530678"/>
          </a:xfrm>
          <a:prstGeom prst="line">
            <a:avLst/>
          </a:prstGeom>
          <a:noFill/>
          <a:ln w="31750" cap="flat">
            <a:solidFill>
              <a:srgbClr val="FF0000"/>
            </a:solidFill>
            <a:prstDash val="dash"/>
            <a:miter lim="400000"/>
            <a:headEnd type="triangle" w="med" len="med"/>
            <a:tailEnd type="none" w="med" len="lg"/>
          </a:ln>
          <a:effectLst/>
          <a:sp3d/>
        </p:spPr>
        <p:style>
          <a:lnRef idx="0">
            <a:scrgbClr r="0" g="0" b="0"/>
          </a:lnRef>
          <a:fillRef idx="0">
            <a:scrgbClr r="0" g="0" b="0"/>
          </a:fillRef>
          <a:effectRef idx="0">
            <a:scrgbClr r="0" g="0" b="0"/>
          </a:effectRef>
          <a:fontRef idx="none"/>
        </p:style>
      </p:cxnSp>
      <p:cxnSp>
        <p:nvCxnSpPr>
          <p:cNvPr id="48" name="Straight Connector 47">
            <a:extLst>
              <a:ext uri="{FF2B5EF4-FFF2-40B4-BE49-F238E27FC236}">
                <a16:creationId xmlns:a16="http://schemas.microsoft.com/office/drawing/2014/main" id="{F20EEC7E-4CDD-0D4D-93DB-09D6E249D906}"/>
              </a:ext>
            </a:extLst>
          </p:cNvPr>
          <p:cNvCxnSpPr>
            <a:cxnSpLocks/>
          </p:cNvCxnSpPr>
          <p:nvPr/>
        </p:nvCxnSpPr>
        <p:spPr>
          <a:xfrm>
            <a:off x="11671337" y="7854578"/>
            <a:ext cx="495882" cy="84049"/>
          </a:xfrm>
          <a:prstGeom prst="line">
            <a:avLst/>
          </a:prstGeom>
          <a:noFill/>
          <a:ln w="31750" cap="flat">
            <a:solidFill>
              <a:srgbClr val="FFC000"/>
            </a:solidFill>
            <a:prstDash val="solid"/>
            <a:miter lim="400000"/>
          </a:ln>
          <a:effectLst/>
          <a:sp3d/>
        </p:spPr>
        <p:style>
          <a:lnRef idx="0">
            <a:scrgbClr r="0" g="0" b="0"/>
          </a:lnRef>
          <a:fillRef idx="0">
            <a:scrgbClr r="0" g="0" b="0"/>
          </a:fillRef>
          <a:effectRef idx="0">
            <a:scrgbClr r="0" g="0" b="0"/>
          </a:effectRef>
          <a:fontRef idx="none"/>
        </p:style>
      </p:cxnSp>
      <p:sp>
        <p:nvSpPr>
          <p:cNvPr id="50" name="Rectangle 49">
            <a:extLst>
              <a:ext uri="{FF2B5EF4-FFF2-40B4-BE49-F238E27FC236}">
                <a16:creationId xmlns:a16="http://schemas.microsoft.com/office/drawing/2014/main" id="{33A76769-1315-C149-B204-1105B18C8A70}"/>
              </a:ext>
            </a:extLst>
          </p:cNvPr>
          <p:cNvSpPr/>
          <p:nvPr/>
        </p:nvSpPr>
        <p:spPr>
          <a:xfrm rot="16808566">
            <a:off x="11600665" y="7734835"/>
            <a:ext cx="152400" cy="218999"/>
          </a:xfrm>
          <a:prstGeom prst="rect">
            <a:avLst/>
          </a:prstGeom>
          <a:solidFill>
            <a:srgbClr val="0432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l-GR" sz="5000" b="0" i="0" u="none" strike="noStrike" cap="none" spc="0" normalizeH="0" baseline="0">
              <a:ln>
                <a:noFill/>
              </a:ln>
              <a:solidFill>
                <a:srgbClr val="FFFFFF"/>
              </a:solidFill>
              <a:effectLst/>
              <a:uFillTx/>
              <a:latin typeface="+mn-lt"/>
              <a:ea typeface="+mn-ea"/>
              <a:cs typeface="+mn-cs"/>
              <a:sym typeface="Gill Sans Light"/>
            </a:endParaRPr>
          </a:p>
        </p:txBody>
      </p:sp>
    </p:spTree>
    <p:extLst>
      <p:ext uri="{BB962C8B-B14F-4D97-AF65-F5344CB8AC3E}">
        <p14:creationId xmlns:p14="http://schemas.microsoft.com/office/powerpoint/2010/main" val="140480527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756C1A-6115-584B-914D-0455DDF3212F}"/>
              </a:ext>
            </a:extLst>
          </p:cNvPr>
          <p:cNvSpPr>
            <a:spLocks noGrp="1"/>
          </p:cNvSpPr>
          <p:nvPr>
            <p:ph type="title"/>
          </p:nvPr>
        </p:nvSpPr>
        <p:spPr/>
        <p:txBody>
          <a:bodyPr/>
          <a:lstStyle/>
          <a:p>
            <a:pPr algn="l"/>
            <a:r>
              <a:rPr lang="en-US" dirty="0"/>
              <a:t>Summary</a:t>
            </a:r>
            <a:endParaRPr lang="el-GR" dirty="0"/>
          </a:p>
        </p:txBody>
      </p:sp>
      <p:sp>
        <p:nvSpPr>
          <p:cNvPr id="5" name="Text Placeholder 4">
            <a:extLst>
              <a:ext uri="{FF2B5EF4-FFF2-40B4-BE49-F238E27FC236}">
                <a16:creationId xmlns:a16="http://schemas.microsoft.com/office/drawing/2014/main" id="{832D2B7F-5FF6-9F40-8619-F669C17EFE85}"/>
              </a:ext>
            </a:extLst>
          </p:cNvPr>
          <p:cNvSpPr>
            <a:spLocks noGrp="1"/>
          </p:cNvSpPr>
          <p:nvPr>
            <p:ph type="body" idx="1"/>
          </p:nvPr>
        </p:nvSpPr>
        <p:spPr/>
        <p:txBody>
          <a:bodyPr>
            <a:normAutofit fontScale="62500" lnSpcReduction="20000"/>
          </a:bodyPr>
          <a:lstStyle/>
          <a:p>
            <a:r>
              <a:rPr lang="en-US" dirty="0">
                <a:solidFill>
                  <a:srgbClr val="0432FF"/>
                </a:solidFill>
              </a:rPr>
              <a:t>High-power </a:t>
            </a:r>
            <a:r>
              <a:rPr lang="en-US" dirty="0" err="1">
                <a:solidFill>
                  <a:srgbClr val="0432FF"/>
                </a:solidFill>
              </a:rPr>
              <a:t>Targetry</a:t>
            </a:r>
            <a:r>
              <a:rPr lang="en-US" dirty="0">
                <a:solidFill>
                  <a:srgbClr val="0432FF"/>
                </a:solidFill>
              </a:rPr>
              <a:t> in application to Muon Beams is a very challenging but at the same time a very exciting R&amp;D subject </a:t>
            </a:r>
          </a:p>
          <a:p>
            <a:endParaRPr lang="en-US" dirty="0"/>
          </a:p>
          <a:p>
            <a:r>
              <a:rPr lang="en-US" dirty="0">
                <a:solidFill>
                  <a:srgbClr val="C00000"/>
                </a:solidFill>
              </a:rPr>
              <a:t>Thanks to the long-running R&amp;D studies for ~30 years already, a conceptual baseline option for a multi-MW NF/MC application emerged.</a:t>
            </a:r>
            <a:endParaRPr lang="en-US" dirty="0">
              <a:solidFill>
                <a:schemeClr val="bg1"/>
              </a:solidFill>
            </a:endParaRPr>
          </a:p>
          <a:p>
            <a:pPr lvl="1"/>
            <a:r>
              <a:rPr lang="en-US" dirty="0">
                <a:solidFill>
                  <a:schemeClr val="bg1"/>
                </a:solidFill>
              </a:rPr>
              <a:t> Unfortunately, this solution comes with important safety and operational concerns, therefore, the need to </a:t>
            </a:r>
            <a:r>
              <a:rPr lang="en-US" b="1" dirty="0">
                <a:solidFill>
                  <a:srgbClr val="C00000"/>
                </a:solidFill>
              </a:rPr>
              <a:t>continue</a:t>
            </a:r>
            <a:r>
              <a:rPr lang="en-US" dirty="0">
                <a:solidFill>
                  <a:schemeClr val="bg1"/>
                </a:solidFill>
              </a:rPr>
              <a:t>, investigate </a:t>
            </a:r>
            <a:r>
              <a:rPr lang="en-US" b="1" dirty="0">
                <a:solidFill>
                  <a:srgbClr val="C00000"/>
                </a:solidFill>
              </a:rPr>
              <a:t>alternatives</a:t>
            </a:r>
            <a:r>
              <a:rPr lang="en-US" dirty="0">
                <a:solidFill>
                  <a:schemeClr val="bg1"/>
                </a:solidFill>
              </a:rPr>
              <a:t>, perform detailed studies and </a:t>
            </a:r>
            <a:r>
              <a:rPr lang="en-US" b="1" dirty="0">
                <a:solidFill>
                  <a:srgbClr val="C00000"/>
                </a:solidFill>
              </a:rPr>
              <a:t>gain experience</a:t>
            </a:r>
          </a:p>
          <a:p>
            <a:endParaRPr lang="en-US" dirty="0"/>
          </a:p>
          <a:p>
            <a:r>
              <a:rPr lang="en-US" dirty="0">
                <a:solidFill>
                  <a:schemeClr val="bg1">
                    <a:lumMod val="50000"/>
                    <a:lumOff val="50000"/>
                  </a:schemeClr>
                </a:solidFill>
              </a:rPr>
              <a:t>The </a:t>
            </a:r>
            <a:r>
              <a:rPr lang="en-US" dirty="0" err="1">
                <a:solidFill>
                  <a:schemeClr val="bg1">
                    <a:lumMod val="50000"/>
                    <a:lumOff val="50000"/>
                  </a:schemeClr>
                </a:solidFill>
              </a:rPr>
              <a:t>nuSTORM</a:t>
            </a:r>
            <a:r>
              <a:rPr lang="en-US" dirty="0">
                <a:solidFill>
                  <a:schemeClr val="bg1">
                    <a:lumMod val="50000"/>
                    <a:lumOff val="50000"/>
                  </a:schemeClr>
                </a:solidFill>
              </a:rPr>
              <a:t> proposal, valid on its own by an appealing physics program, can serve as test bed for HPT and Front End R&amp;D studies for muon beams, and to build synergies with other projects in the field. </a:t>
            </a:r>
          </a:p>
          <a:p>
            <a:pPr marL="0" indent="0" algn="ctr">
              <a:spcBef>
                <a:spcPts val="3500"/>
              </a:spcBef>
              <a:buNone/>
            </a:pPr>
            <a:r>
              <a:rPr lang="en-US" sz="8600" dirty="0">
                <a:solidFill>
                  <a:srgbClr val="FF0000"/>
                </a:solidFill>
              </a:rPr>
              <a:t>An opportunity to carefully value and not miss! </a:t>
            </a:r>
          </a:p>
        </p:txBody>
      </p:sp>
      <p:sp>
        <p:nvSpPr>
          <p:cNvPr id="7" name="Slide Number Placeholder 6">
            <a:extLst>
              <a:ext uri="{FF2B5EF4-FFF2-40B4-BE49-F238E27FC236}">
                <a16:creationId xmlns:a16="http://schemas.microsoft.com/office/drawing/2014/main" id="{3C58E3D5-A5A7-E44F-993A-D8D4FE333E14}"/>
              </a:ext>
            </a:extLst>
          </p:cNvPr>
          <p:cNvSpPr>
            <a:spLocks noGrp="1"/>
          </p:cNvSpPr>
          <p:nvPr>
            <p:ph type="sldNum" sz="quarter" idx="2"/>
          </p:nvPr>
        </p:nvSpPr>
        <p:spPr/>
        <p:txBody>
          <a:bodyPr/>
          <a:lstStyle/>
          <a:p>
            <a:fld id="{86CB4B4D-7CA3-9044-876B-883B54F8677D}" type="slidenum">
              <a:rPr lang="en-CH" smtClean="0"/>
              <a:pPr/>
              <a:t>21</a:t>
            </a:fld>
            <a:endParaRPr lang="en-CH" dirty="0"/>
          </a:p>
        </p:txBody>
      </p:sp>
    </p:spTree>
    <p:extLst>
      <p:ext uri="{BB962C8B-B14F-4D97-AF65-F5344CB8AC3E}">
        <p14:creationId xmlns:p14="http://schemas.microsoft.com/office/powerpoint/2010/main" val="16455830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5F6C7-7F50-6A4F-9E8F-D9F64543E495}"/>
              </a:ext>
            </a:extLst>
          </p:cNvPr>
          <p:cNvSpPr>
            <a:spLocks noGrp="1"/>
          </p:cNvSpPr>
          <p:nvPr>
            <p:ph type="title"/>
          </p:nvPr>
        </p:nvSpPr>
        <p:spPr/>
        <p:txBody>
          <a:bodyPr/>
          <a:lstStyle/>
          <a:p>
            <a:r>
              <a:rPr lang="en-US" dirty="0"/>
              <a:t>High power </a:t>
            </a:r>
            <a:r>
              <a:rPr lang="en-US" dirty="0" err="1"/>
              <a:t>targetry</a:t>
            </a:r>
            <a:endParaRPr lang="el-GR" dirty="0"/>
          </a:p>
        </p:txBody>
      </p:sp>
      <p:sp>
        <p:nvSpPr>
          <p:cNvPr id="3" name="Text Placeholder 2">
            <a:extLst>
              <a:ext uri="{FF2B5EF4-FFF2-40B4-BE49-F238E27FC236}">
                <a16:creationId xmlns:a16="http://schemas.microsoft.com/office/drawing/2014/main" id="{80BB5B70-E89A-5A40-8515-25A07A43C6E8}"/>
              </a:ext>
            </a:extLst>
          </p:cNvPr>
          <p:cNvSpPr>
            <a:spLocks noGrp="1"/>
          </p:cNvSpPr>
          <p:nvPr>
            <p:ph type="body" idx="1"/>
          </p:nvPr>
        </p:nvSpPr>
        <p:spPr>
          <a:xfrm>
            <a:off x="673100" y="10652897"/>
            <a:ext cx="23050500" cy="2047104"/>
          </a:xfrm>
        </p:spPr>
        <p:txBody>
          <a:bodyPr>
            <a:normAutofit fontScale="92500"/>
          </a:bodyPr>
          <a:lstStyle/>
          <a:p>
            <a:pPr marL="0" indent="0" algn="ctr">
              <a:buNone/>
            </a:pPr>
            <a:r>
              <a:rPr lang="en-US" dirty="0">
                <a:solidFill>
                  <a:schemeClr val="accent5">
                    <a:lumMod val="60000"/>
                    <a:lumOff val="40000"/>
                  </a:schemeClr>
                </a:solidFill>
              </a:rPr>
              <a:t>maybe indeed the future in high-power is in granular pebble bed targets!</a:t>
            </a:r>
            <a:endParaRPr lang="el-GR" dirty="0">
              <a:solidFill>
                <a:schemeClr val="accent5">
                  <a:lumMod val="60000"/>
                  <a:lumOff val="40000"/>
                </a:schemeClr>
              </a:solidFill>
            </a:endParaRPr>
          </a:p>
        </p:txBody>
      </p:sp>
      <p:sp>
        <p:nvSpPr>
          <p:cNvPr id="4" name="Slide Number Placeholder 3">
            <a:extLst>
              <a:ext uri="{FF2B5EF4-FFF2-40B4-BE49-F238E27FC236}">
                <a16:creationId xmlns:a16="http://schemas.microsoft.com/office/drawing/2014/main" id="{30D87FCB-8FCC-274E-AF8B-674A6FAF64C8}"/>
              </a:ext>
            </a:extLst>
          </p:cNvPr>
          <p:cNvSpPr>
            <a:spLocks noGrp="1"/>
          </p:cNvSpPr>
          <p:nvPr>
            <p:ph type="sldNum" sz="quarter" idx="2"/>
          </p:nvPr>
        </p:nvSpPr>
        <p:spPr/>
        <p:txBody>
          <a:bodyPr/>
          <a:lstStyle/>
          <a:p>
            <a:fld id="{86CB4B4D-7CA3-9044-876B-883B54F8677D}" type="slidenum">
              <a:rPr lang="en-CH" smtClean="0"/>
              <a:pPr/>
              <a:t>22</a:t>
            </a:fld>
            <a:endParaRPr lang="en-CH" dirty="0"/>
          </a:p>
        </p:txBody>
      </p:sp>
      <p:pic>
        <p:nvPicPr>
          <p:cNvPr id="5" name="Picture 4">
            <a:extLst>
              <a:ext uri="{FF2B5EF4-FFF2-40B4-BE49-F238E27FC236}">
                <a16:creationId xmlns:a16="http://schemas.microsoft.com/office/drawing/2014/main" id="{91C80733-4215-3A4A-BAF1-719DE36AAEFB}"/>
              </a:ext>
            </a:extLst>
          </p:cNvPr>
          <p:cNvPicPr>
            <a:picLocks noChangeAspect="1"/>
          </p:cNvPicPr>
          <p:nvPr/>
        </p:nvPicPr>
        <p:blipFill>
          <a:blip r:embed="rId2"/>
          <a:stretch>
            <a:fillRect/>
          </a:stretch>
        </p:blipFill>
        <p:spPr>
          <a:xfrm>
            <a:off x="1308931" y="3337858"/>
            <a:ext cx="9057718" cy="6004698"/>
          </a:xfrm>
          <a:prstGeom prst="rect">
            <a:avLst/>
          </a:prstGeom>
        </p:spPr>
      </p:pic>
      <p:pic>
        <p:nvPicPr>
          <p:cNvPr id="6" name="Picture 5">
            <a:extLst>
              <a:ext uri="{FF2B5EF4-FFF2-40B4-BE49-F238E27FC236}">
                <a16:creationId xmlns:a16="http://schemas.microsoft.com/office/drawing/2014/main" id="{DF0FB8F8-D6E9-4846-8BDE-39BC90A4BB64}"/>
              </a:ext>
            </a:extLst>
          </p:cNvPr>
          <p:cNvPicPr>
            <a:picLocks noChangeAspect="1"/>
          </p:cNvPicPr>
          <p:nvPr/>
        </p:nvPicPr>
        <p:blipFill>
          <a:blip r:embed="rId3"/>
          <a:stretch>
            <a:fillRect/>
          </a:stretch>
        </p:blipFill>
        <p:spPr>
          <a:xfrm>
            <a:off x="12554305" y="4207824"/>
            <a:ext cx="9057718" cy="6034704"/>
          </a:xfrm>
          <a:prstGeom prst="rect">
            <a:avLst/>
          </a:prstGeom>
          <a:scene3d>
            <a:camera prst="orthographicFront">
              <a:rot lat="0" lon="0" rev="0"/>
            </a:camera>
            <a:lightRig rig="threePt" dir="t"/>
          </a:scene3d>
        </p:spPr>
      </p:pic>
      <p:sp>
        <p:nvSpPr>
          <p:cNvPr id="7" name="TextBox 6">
            <a:extLst>
              <a:ext uri="{FF2B5EF4-FFF2-40B4-BE49-F238E27FC236}">
                <a16:creationId xmlns:a16="http://schemas.microsoft.com/office/drawing/2014/main" id="{92BF681A-251D-4840-B893-D962A67601A7}"/>
              </a:ext>
            </a:extLst>
          </p:cNvPr>
          <p:cNvSpPr txBox="1"/>
          <p:nvPr/>
        </p:nvSpPr>
        <p:spPr>
          <a:xfrm>
            <a:off x="1308931" y="9407824"/>
            <a:ext cx="4791376"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000" b="0" i="1" u="none" strike="noStrike" cap="none" spc="0" normalizeH="0" baseline="0" dirty="0" err="1">
                <a:ln>
                  <a:noFill/>
                </a:ln>
                <a:solidFill>
                  <a:srgbClr val="535353"/>
                </a:solidFill>
                <a:effectLst/>
                <a:uFillTx/>
                <a:latin typeface="+mn-lt"/>
                <a:ea typeface="+mn-ea"/>
                <a:cs typeface="+mn-cs"/>
                <a:sym typeface="Gill Sans Light"/>
              </a:rPr>
              <a:t>NoVa</a:t>
            </a:r>
            <a:r>
              <a:rPr kumimoji="0" lang="en-US" sz="2000" b="0" i="1" u="none" strike="noStrike" cap="none" spc="0" normalizeH="0" baseline="0" dirty="0">
                <a:ln>
                  <a:noFill/>
                </a:ln>
                <a:solidFill>
                  <a:srgbClr val="535353"/>
                </a:solidFill>
                <a:effectLst/>
                <a:uFillTx/>
                <a:latin typeface="+mn-lt"/>
                <a:ea typeface="+mn-ea"/>
                <a:cs typeface="+mn-cs"/>
                <a:sym typeface="Gill Sans Light"/>
              </a:rPr>
              <a:t> </a:t>
            </a:r>
            <a:r>
              <a:rPr kumimoji="0" lang="el-GR" sz="2000" b="0" i="1" u="none" strike="noStrike" cap="none" spc="0" normalizeH="0" baseline="0" dirty="0">
                <a:ln>
                  <a:noFill/>
                </a:ln>
                <a:solidFill>
                  <a:srgbClr val="535353"/>
                </a:solidFill>
                <a:effectLst/>
                <a:uFillTx/>
                <a:latin typeface="+mn-lt"/>
                <a:ea typeface="+mn-ea"/>
                <a:cs typeface="+mn-cs"/>
                <a:sym typeface="Gill Sans Light"/>
              </a:rPr>
              <a:t>ν</a:t>
            </a:r>
            <a:r>
              <a:rPr kumimoji="0" lang="en-US" sz="2000" b="0" i="1" u="none" strike="noStrike" cap="none" spc="0" normalizeH="0" baseline="0" dirty="0">
                <a:ln>
                  <a:noFill/>
                </a:ln>
                <a:solidFill>
                  <a:srgbClr val="535353"/>
                </a:solidFill>
                <a:effectLst/>
                <a:uFillTx/>
                <a:latin typeface="+mn-lt"/>
                <a:ea typeface="+mn-ea"/>
                <a:cs typeface="+mn-cs"/>
                <a:sym typeface="Gill Sans Light"/>
              </a:rPr>
              <a:t> target – High Power Targets Group STFC</a:t>
            </a:r>
            <a:endParaRPr kumimoji="0" lang="el-GR" sz="2000" b="0" i="1" u="none" strike="noStrike" cap="none" spc="0" normalizeH="0" baseline="0" dirty="0">
              <a:ln>
                <a:noFill/>
              </a:ln>
              <a:solidFill>
                <a:srgbClr val="535353"/>
              </a:solidFill>
              <a:effectLst/>
              <a:uFillTx/>
              <a:latin typeface="+mn-lt"/>
              <a:ea typeface="+mn-ea"/>
              <a:cs typeface="+mn-cs"/>
              <a:sym typeface="Gill Sans Light"/>
            </a:endParaRPr>
          </a:p>
        </p:txBody>
      </p:sp>
      <p:sp>
        <p:nvSpPr>
          <p:cNvPr id="8" name="TextBox 7">
            <a:extLst>
              <a:ext uri="{FF2B5EF4-FFF2-40B4-BE49-F238E27FC236}">
                <a16:creationId xmlns:a16="http://schemas.microsoft.com/office/drawing/2014/main" id="{88F5DBA3-54D2-E545-B45F-AC1188F5DBF9}"/>
              </a:ext>
            </a:extLst>
          </p:cNvPr>
          <p:cNvSpPr txBox="1"/>
          <p:nvPr/>
        </p:nvSpPr>
        <p:spPr>
          <a:xfrm>
            <a:off x="18657688" y="10242528"/>
            <a:ext cx="2954335"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000" b="0" i="1" u="none" strike="noStrike" cap="none" spc="0" normalizeH="0" baseline="0" dirty="0">
                <a:ln>
                  <a:noFill/>
                </a:ln>
                <a:solidFill>
                  <a:srgbClr val="535353"/>
                </a:solidFill>
                <a:effectLst/>
                <a:uFillTx/>
                <a:latin typeface="+mn-lt"/>
                <a:ea typeface="+mn-ea"/>
                <a:cs typeface="+mn-cs"/>
                <a:sym typeface="Gill Sans Light"/>
              </a:rPr>
              <a:t>Big Canon in Moscow Kremlin</a:t>
            </a:r>
            <a:endParaRPr kumimoji="0" lang="el-GR" sz="2000" b="0" i="1" u="none" strike="noStrike" cap="none" spc="0" normalizeH="0" baseline="0" dirty="0">
              <a:ln>
                <a:noFill/>
              </a:ln>
              <a:solidFill>
                <a:srgbClr val="535353"/>
              </a:solidFill>
              <a:effectLst/>
              <a:uFillTx/>
              <a:latin typeface="+mn-lt"/>
              <a:ea typeface="+mn-ea"/>
              <a:cs typeface="+mn-cs"/>
              <a:sym typeface="Gill Sans Light"/>
            </a:endParaRPr>
          </a:p>
        </p:txBody>
      </p:sp>
    </p:spTree>
    <p:extLst>
      <p:ext uri="{BB962C8B-B14F-4D97-AF65-F5344CB8AC3E}">
        <p14:creationId xmlns:p14="http://schemas.microsoft.com/office/powerpoint/2010/main" val="55490908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PS-CSAP - Future"/>
          <p:cNvSpPr txBox="1">
            <a:spLocks noGrp="1"/>
          </p:cNvSpPr>
          <p:nvPr>
            <p:ph type="title"/>
          </p:nvPr>
        </p:nvSpPr>
        <p:spPr>
          <a:prstGeom prst="rect">
            <a:avLst/>
          </a:prstGeom>
        </p:spPr>
        <p:txBody>
          <a:bodyPr>
            <a:normAutofit/>
          </a:bodyPr>
          <a:lstStyle>
            <a:lvl1pPr algn="l"/>
          </a:lstStyle>
          <a:p>
            <a:r>
              <a:rPr lang="en-US" dirty="0"/>
              <a:t>High power muon facilities</a:t>
            </a:r>
            <a:endParaRPr dirty="0"/>
          </a:p>
        </p:txBody>
      </p:sp>
      <p:sp>
        <p:nvSpPr>
          <p:cNvPr id="3" name="Text Placeholder 2">
            <a:extLst>
              <a:ext uri="{FF2B5EF4-FFF2-40B4-BE49-F238E27FC236}">
                <a16:creationId xmlns:a16="http://schemas.microsoft.com/office/drawing/2014/main" id="{C7A5EB5C-6B30-384F-B245-40D04274F5EE}"/>
              </a:ext>
            </a:extLst>
          </p:cNvPr>
          <p:cNvSpPr>
            <a:spLocks noGrp="1"/>
          </p:cNvSpPr>
          <p:nvPr>
            <p:ph type="body" idx="1"/>
          </p:nvPr>
        </p:nvSpPr>
        <p:spPr/>
        <p:txBody>
          <a:bodyPr anchor="t" anchorCtr="0"/>
          <a:lstStyle/>
          <a:p>
            <a:pPr marL="0" indent="0">
              <a:buNone/>
            </a:pPr>
            <a:r>
              <a:rPr lang="en-US" b="1" dirty="0"/>
              <a:t>MAP : Muon Collider – Neutrino Factory</a:t>
            </a:r>
            <a:endParaRPr lang="el-GR" b="1" dirty="0"/>
          </a:p>
        </p:txBody>
      </p:sp>
      <p:sp>
        <p:nvSpPr>
          <p:cNvPr id="221" name="Slide Numb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3</a:t>
            </a:fld>
            <a:endParaRPr/>
          </a:p>
        </p:txBody>
      </p:sp>
      <p:pic>
        <p:nvPicPr>
          <p:cNvPr id="7" name="Picture 6" descr="A picture containing diagram&#10;&#10;Description automatically generated">
            <a:extLst>
              <a:ext uri="{FF2B5EF4-FFF2-40B4-BE49-F238E27FC236}">
                <a16:creationId xmlns:a16="http://schemas.microsoft.com/office/drawing/2014/main" id="{FB66FD3C-13D1-A64B-A64B-D1570BB841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6047" y="4006104"/>
            <a:ext cx="15128750" cy="8693897"/>
          </a:xfrm>
          <a:prstGeom prst="rect">
            <a:avLst/>
          </a:prstGeom>
        </p:spPr>
      </p:pic>
      <p:sp>
        <p:nvSpPr>
          <p:cNvPr id="9" name="TextBox 8">
            <a:extLst>
              <a:ext uri="{FF2B5EF4-FFF2-40B4-BE49-F238E27FC236}">
                <a16:creationId xmlns:a16="http://schemas.microsoft.com/office/drawing/2014/main" id="{6656947C-A87E-C844-BD82-A42EC86010F2}"/>
              </a:ext>
            </a:extLst>
          </p:cNvPr>
          <p:cNvSpPr txBox="1"/>
          <p:nvPr/>
        </p:nvSpPr>
        <p:spPr>
          <a:xfrm>
            <a:off x="18468850" y="3411069"/>
            <a:ext cx="509594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535353"/>
                </a:solidFill>
                <a:effectLst/>
                <a:uFillTx/>
                <a:latin typeface="+mn-lt"/>
                <a:ea typeface="+mn-ea"/>
                <a:cs typeface="+mn-cs"/>
                <a:sym typeface="Gill Sans Light"/>
              </a:rPr>
              <a:t>MAP web : https://</a:t>
            </a:r>
            <a:r>
              <a:rPr kumimoji="0" lang="en-US" sz="3200" b="0" i="0" u="none" strike="noStrike" cap="none" spc="0" normalizeH="0" baseline="0" dirty="0" err="1">
                <a:ln>
                  <a:noFill/>
                </a:ln>
                <a:solidFill>
                  <a:srgbClr val="535353"/>
                </a:solidFill>
                <a:effectLst/>
                <a:uFillTx/>
                <a:latin typeface="+mn-lt"/>
                <a:ea typeface="+mn-ea"/>
                <a:cs typeface="+mn-cs"/>
                <a:sym typeface="Gill Sans Light"/>
              </a:rPr>
              <a:t>map.fnal.gov</a:t>
            </a:r>
            <a:endParaRPr kumimoji="0" lang="el-GR" sz="3200" b="0" i="0" u="none" strike="noStrike" cap="none" spc="0" normalizeH="0" baseline="0" dirty="0">
              <a:ln>
                <a:noFill/>
              </a:ln>
              <a:solidFill>
                <a:srgbClr val="535353"/>
              </a:solidFill>
              <a:effectLst/>
              <a:uFillTx/>
              <a:latin typeface="+mn-lt"/>
              <a:ea typeface="+mn-ea"/>
              <a:cs typeface="+mn-cs"/>
              <a:sym typeface="Gill Sans Light"/>
            </a:endParaRPr>
          </a:p>
        </p:txBody>
      </p:sp>
      <p:sp>
        <p:nvSpPr>
          <p:cNvPr id="8" name="Text Placeholder 2">
            <a:extLst>
              <a:ext uri="{FF2B5EF4-FFF2-40B4-BE49-F238E27FC236}">
                <a16:creationId xmlns:a16="http://schemas.microsoft.com/office/drawing/2014/main" id="{9780BFA6-C1CA-3149-BEB4-51C19F8BA8F2}"/>
              </a:ext>
            </a:extLst>
          </p:cNvPr>
          <p:cNvSpPr txBox="1">
            <a:spLocks/>
          </p:cNvSpPr>
          <p:nvPr/>
        </p:nvSpPr>
        <p:spPr>
          <a:xfrm>
            <a:off x="673100" y="4601139"/>
            <a:ext cx="7762947" cy="77940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chorCtr="0">
            <a:normAutofit/>
          </a:bodyPr>
          <a:lstStyle>
            <a:lvl1pPr marL="7366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1pPr>
            <a:lvl2pPr marL="14732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2pPr>
            <a:lvl3pPr marL="22098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3pPr>
            <a:lvl4pPr marL="29464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4pPr>
            <a:lvl5pPr marL="36830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9pPr>
          </a:lstStyle>
          <a:p>
            <a:pPr hangingPunct="1"/>
            <a:r>
              <a:rPr lang="en-US" b="1" dirty="0"/>
              <a:t>R&amp;D in synergy for the two facilities </a:t>
            </a:r>
          </a:p>
          <a:p>
            <a:pPr hangingPunct="1"/>
            <a:r>
              <a:rPr lang="en-US" b="1" dirty="0"/>
              <a:t>Share ~identical Proton driver &amp; Front-End</a:t>
            </a:r>
            <a:endParaRPr lang="el-GR" b="1" dirty="0"/>
          </a:p>
        </p:txBody>
      </p:sp>
    </p:spTree>
    <p:extLst>
      <p:ext uri="{BB962C8B-B14F-4D97-AF65-F5344CB8AC3E}">
        <p14:creationId xmlns:p14="http://schemas.microsoft.com/office/powerpoint/2010/main" val="191655702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99098-4B83-8541-82A2-057372986259}"/>
              </a:ext>
            </a:extLst>
          </p:cNvPr>
          <p:cNvSpPr>
            <a:spLocks noGrp="1"/>
          </p:cNvSpPr>
          <p:nvPr>
            <p:ph type="title"/>
          </p:nvPr>
        </p:nvSpPr>
        <p:spPr/>
        <p:txBody>
          <a:bodyPr/>
          <a:lstStyle/>
          <a:p>
            <a:pPr algn="l"/>
            <a:r>
              <a:rPr lang="en-US" dirty="0"/>
              <a:t>Muon beam challenges</a:t>
            </a:r>
            <a:endParaRPr lang="el-GR" dirty="0"/>
          </a:p>
        </p:txBody>
      </p:sp>
      <p:sp>
        <p:nvSpPr>
          <p:cNvPr id="3" name="Text Placeholder 2">
            <a:extLst>
              <a:ext uri="{FF2B5EF4-FFF2-40B4-BE49-F238E27FC236}">
                <a16:creationId xmlns:a16="http://schemas.microsoft.com/office/drawing/2014/main" id="{157A2948-D0B2-D440-A521-9520C6DAED7A}"/>
              </a:ext>
            </a:extLst>
          </p:cNvPr>
          <p:cNvSpPr>
            <a:spLocks noGrp="1"/>
          </p:cNvSpPr>
          <p:nvPr>
            <p:ph type="body" idx="1"/>
          </p:nvPr>
        </p:nvSpPr>
        <p:spPr/>
        <p:txBody>
          <a:bodyPr>
            <a:normAutofit fontScale="77500" lnSpcReduction="20000"/>
          </a:bodyPr>
          <a:lstStyle/>
          <a:p>
            <a:pPr marL="0" indent="0">
              <a:buNone/>
            </a:pPr>
            <a:r>
              <a:rPr lang="en-US" dirty="0"/>
              <a:t>Creating intense muon beams represents several major challenges  on:</a:t>
            </a:r>
            <a:endParaRPr lang="en-US" b="1" dirty="0"/>
          </a:p>
          <a:p>
            <a:pPr>
              <a:spcBef>
                <a:spcPts val="4500"/>
              </a:spcBef>
            </a:pPr>
            <a:r>
              <a:rPr lang="en-US" b="1" dirty="0">
                <a:solidFill>
                  <a:srgbClr val="0432FF"/>
                </a:solidFill>
              </a:rPr>
              <a:t>production</a:t>
            </a:r>
            <a:r>
              <a:rPr lang="en-US" dirty="0">
                <a:solidFill>
                  <a:srgbClr val="0432FF"/>
                </a:solidFill>
              </a:rPr>
              <a:t>:</a:t>
            </a:r>
            <a:r>
              <a:rPr lang="en-US" dirty="0"/>
              <a:t> muons are produced as tertiary particles through</a:t>
            </a:r>
            <a:r>
              <a:rPr lang="el-GR" dirty="0"/>
              <a:t> </a:t>
            </a:r>
            <a:r>
              <a:rPr lang="en-US" dirty="0"/>
              <a:t> p </a:t>
            </a:r>
            <a:r>
              <a:rPr lang="en-US" dirty="0">
                <a:sym typeface="Wingdings" pitchFamily="2" charset="2"/>
              </a:rPr>
              <a:t>→ </a:t>
            </a:r>
            <a:r>
              <a:rPr lang="en-US" dirty="0">
                <a:latin typeface="Symbol" pitchFamily="2" charset="2"/>
                <a:sym typeface="Wingdings" pitchFamily="2" charset="2"/>
              </a:rPr>
              <a:t>p</a:t>
            </a:r>
            <a:r>
              <a:rPr lang="el-GR" dirty="0">
                <a:sym typeface="Wingdings" pitchFamily="2" charset="2"/>
              </a:rPr>
              <a:t> </a:t>
            </a:r>
            <a:r>
              <a:rPr lang="en-US" dirty="0">
                <a:sym typeface="Wingdings" pitchFamily="2" charset="2"/>
              </a:rPr>
              <a:t>→ </a:t>
            </a:r>
            <a:r>
              <a:rPr lang="el-GR" dirty="0">
                <a:sym typeface="Wingdings" pitchFamily="2" charset="2"/>
              </a:rPr>
              <a:t>μ</a:t>
            </a:r>
            <a:r>
              <a:rPr lang="en-US" dirty="0">
                <a:sym typeface="Wingdings" pitchFamily="2" charset="2"/>
              </a:rPr>
              <a:t> </a:t>
            </a:r>
            <a:r>
              <a:rPr lang="en-US" baseline="-25000" dirty="0">
                <a:sym typeface="Wingdings" pitchFamily="2" charset="2"/>
              </a:rPr>
              <a:t>(baseline)</a:t>
            </a:r>
          </a:p>
          <a:p>
            <a:pPr lvl="1"/>
            <a:r>
              <a:rPr lang="en-US" dirty="0"/>
              <a:t>implies using </a:t>
            </a:r>
            <a:r>
              <a:rPr lang="en-US" b="1" dirty="0"/>
              <a:t>high intensity proton source </a:t>
            </a:r>
            <a:r>
              <a:rPr lang="en-US" dirty="0"/>
              <a:t>➟</a:t>
            </a:r>
            <a:r>
              <a:rPr lang="en-US" b="1" dirty="0"/>
              <a:t> MW proton pulsed LINAC</a:t>
            </a:r>
            <a:endParaRPr lang="en-US" dirty="0"/>
          </a:p>
          <a:p>
            <a:pPr lvl="1"/>
            <a:r>
              <a:rPr lang="en-US" dirty="0"/>
              <a:t>target head that can sustain the impact of </a:t>
            </a:r>
            <a:r>
              <a:rPr lang="en-US" b="1" dirty="0">
                <a:solidFill>
                  <a:srgbClr val="C00000"/>
                </a:solidFill>
              </a:rPr>
              <a:t>multi-MW</a:t>
            </a:r>
            <a:r>
              <a:rPr lang="en-US" dirty="0"/>
              <a:t> beam </a:t>
            </a:r>
            <a:r>
              <a:rPr lang="en-US" dirty="0">
                <a:solidFill>
                  <a:srgbClr val="C00000"/>
                </a:solidFill>
              </a:rPr>
              <a:t>➟ </a:t>
            </a:r>
            <a:r>
              <a:rPr lang="en-US" b="1" dirty="0">
                <a:solidFill>
                  <a:srgbClr val="C00000"/>
                </a:solidFill>
              </a:rPr>
              <a:t>High-Power </a:t>
            </a:r>
            <a:r>
              <a:rPr lang="en-US" b="1" dirty="0" err="1">
                <a:solidFill>
                  <a:srgbClr val="C00000"/>
                </a:solidFill>
              </a:rPr>
              <a:t>Targetry</a:t>
            </a:r>
            <a:endParaRPr lang="en-US" b="1" dirty="0">
              <a:solidFill>
                <a:srgbClr val="C00000"/>
              </a:solidFill>
            </a:endParaRPr>
          </a:p>
          <a:p>
            <a:pPr lvl="1"/>
            <a:r>
              <a:rPr lang="en-US" dirty="0"/>
              <a:t>high-capture efficiency, handling of energy spread and transverse phase space ➟ </a:t>
            </a:r>
            <a:r>
              <a:rPr lang="en-US" b="1" dirty="0"/>
              <a:t>Emittance Cooling</a:t>
            </a:r>
            <a:r>
              <a:rPr lang="en-US" dirty="0"/>
              <a:t>, large acceptance accelerator system </a:t>
            </a:r>
          </a:p>
          <a:p>
            <a:pPr lvl="1">
              <a:spcBef>
                <a:spcPts val="2500"/>
              </a:spcBef>
            </a:pPr>
            <a:r>
              <a:rPr lang="en-US" dirty="0">
                <a:solidFill>
                  <a:srgbClr val="00B050"/>
                </a:solidFill>
              </a:rPr>
              <a:t>Alternative proposal : muons from positron beam – LEMMA scheme, with its advantages and challenges</a:t>
            </a:r>
          </a:p>
          <a:p>
            <a:pPr>
              <a:spcBef>
                <a:spcPts val="4500"/>
              </a:spcBef>
            </a:pPr>
            <a:r>
              <a:rPr lang="en-US" b="1" dirty="0">
                <a:solidFill>
                  <a:srgbClr val="0432FF"/>
                </a:solidFill>
              </a:rPr>
              <a:t>acceleration </a:t>
            </a:r>
            <a:r>
              <a:rPr lang="en-US" dirty="0">
                <a:solidFill>
                  <a:srgbClr val="0432FF"/>
                </a:solidFill>
              </a:rPr>
              <a:t>and</a:t>
            </a:r>
            <a:r>
              <a:rPr lang="en-US" b="1" dirty="0">
                <a:solidFill>
                  <a:srgbClr val="0432FF"/>
                </a:solidFill>
              </a:rPr>
              <a:t> beam handling </a:t>
            </a:r>
            <a:r>
              <a:rPr lang="en-US" dirty="0"/>
              <a:t>due to short muon lifetime (</a:t>
            </a:r>
            <a:r>
              <a:rPr lang="en-US" i="1" dirty="0"/>
              <a:t>2</a:t>
            </a:r>
            <a:r>
              <a:rPr lang="el-GR" i="1" dirty="0"/>
              <a:t>.2μ</a:t>
            </a:r>
            <a:r>
              <a:rPr lang="en-US" i="1" dirty="0"/>
              <a:t>s at rest</a:t>
            </a:r>
            <a:r>
              <a:rPr lang="en-US" dirty="0"/>
              <a:t>)</a:t>
            </a:r>
            <a:endParaRPr lang="en-US" dirty="0">
              <a:solidFill>
                <a:srgbClr val="C00000"/>
              </a:solidFill>
            </a:endParaRPr>
          </a:p>
          <a:p>
            <a:pPr lvl="1"/>
            <a:r>
              <a:rPr lang="en-US" dirty="0"/>
              <a:t>rapid beam manipulations, high-gradient RF, fast acceleration, collision ring</a:t>
            </a:r>
          </a:p>
        </p:txBody>
      </p:sp>
      <p:sp>
        <p:nvSpPr>
          <p:cNvPr id="4" name="Slide Number Placeholder 3">
            <a:extLst>
              <a:ext uri="{FF2B5EF4-FFF2-40B4-BE49-F238E27FC236}">
                <a16:creationId xmlns:a16="http://schemas.microsoft.com/office/drawing/2014/main" id="{0B203569-2C25-1D45-B87B-82A3C0523BB8}"/>
              </a:ext>
            </a:extLst>
          </p:cNvPr>
          <p:cNvSpPr>
            <a:spLocks noGrp="1"/>
          </p:cNvSpPr>
          <p:nvPr>
            <p:ph type="sldNum" sz="quarter" idx="2"/>
          </p:nvPr>
        </p:nvSpPr>
        <p:spPr/>
        <p:txBody>
          <a:bodyPr/>
          <a:lstStyle/>
          <a:p>
            <a:fld id="{86CB4B4D-7CA3-9044-876B-883B54F8677D}" type="slidenum">
              <a:rPr lang="en-CH" smtClean="0"/>
              <a:pPr/>
              <a:t>4</a:t>
            </a:fld>
            <a:endParaRPr lang="en-CH" dirty="0"/>
          </a:p>
        </p:txBody>
      </p:sp>
    </p:spTree>
    <p:extLst>
      <p:ext uri="{BB962C8B-B14F-4D97-AF65-F5344CB8AC3E}">
        <p14:creationId xmlns:p14="http://schemas.microsoft.com/office/powerpoint/2010/main" val="298994836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PS-CSAP - Future"/>
          <p:cNvSpPr txBox="1">
            <a:spLocks noGrp="1"/>
          </p:cNvSpPr>
          <p:nvPr>
            <p:ph type="title"/>
          </p:nvPr>
        </p:nvSpPr>
        <p:spPr>
          <a:prstGeom prst="rect">
            <a:avLst/>
          </a:prstGeom>
        </p:spPr>
        <p:txBody>
          <a:bodyPr>
            <a:normAutofit/>
          </a:bodyPr>
          <a:lstStyle>
            <a:lvl1pPr algn="l"/>
          </a:lstStyle>
          <a:p>
            <a:r>
              <a:rPr lang="en-US" dirty="0"/>
              <a:t>The MUON COLLIDER </a:t>
            </a:r>
            <a:endParaRPr dirty="0"/>
          </a:p>
        </p:txBody>
      </p:sp>
      <p:sp>
        <p:nvSpPr>
          <p:cNvPr id="3" name="Text Placeholder 2">
            <a:extLst>
              <a:ext uri="{FF2B5EF4-FFF2-40B4-BE49-F238E27FC236}">
                <a16:creationId xmlns:a16="http://schemas.microsoft.com/office/drawing/2014/main" id="{C7A5EB5C-6B30-384F-B245-40D04274F5EE}"/>
              </a:ext>
            </a:extLst>
          </p:cNvPr>
          <p:cNvSpPr>
            <a:spLocks noGrp="1"/>
          </p:cNvSpPr>
          <p:nvPr>
            <p:ph type="body" idx="1"/>
          </p:nvPr>
        </p:nvSpPr>
        <p:spPr/>
        <p:txBody>
          <a:bodyPr anchor="t" anchorCtr="0">
            <a:normAutofit/>
          </a:bodyPr>
          <a:lstStyle/>
          <a:p>
            <a:pPr marL="0" indent="0">
              <a:buNone/>
            </a:pPr>
            <a:r>
              <a:rPr lang="en-US" b="1" dirty="0"/>
              <a:t>The Ultimate option for a high-energy collider</a:t>
            </a:r>
            <a:endParaRPr lang="el-GR" b="1" dirty="0"/>
          </a:p>
        </p:txBody>
      </p:sp>
      <p:sp>
        <p:nvSpPr>
          <p:cNvPr id="22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a:t>
            </a:fld>
            <a:endParaRPr/>
          </a:p>
        </p:txBody>
      </p:sp>
      <p:pic>
        <p:nvPicPr>
          <p:cNvPr id="16" name="Picture 15" descr="Block_Diagrams_R18.pdf">
            <a:extLst>
              <a:ext uri="{FF2B5EF4-FFF2-40B4-BE49-F238E27FC236}">
                <a16:creationId xmlns:a16="http://schemas.microsoft.com/office/drawing/2014/main" id="{586FF7D8-858E-254E-93F7-C491ADE2E4CF}"/>
              </a:ext>
            </a:extLst>
          </p:cNvPr>
          <p:cNvPicPr>
            <a:picLocks noChangeAspect="1"/>
          </p:cNvPicPr>
          <p:nvPr/>
        </p:nvPicPr>
        <p:blipFill rotWithShape="1">
          <a:blip r:embed="rId2">
            <a:extLst>
              <a:ext uri="{28A0092B-C50C-407E-A947-70E740481C1C}">
                <a14:useLocalDpi xmlns:a14="http://schemas.microsoft.com/office/drawing/2010/main" val="0"/>
              </a:ext>
            </a:extLst>
          </a:blip>
          <a:srcRect b="36071"/>
          <a:stretch/>
        </p:blipFill>
        <p:spPr>
          <a:xfrm>
            <a:off x="3009900" y="3897386"/>
            <a:ext cx="16299770" cy="4654434"/>
          </a:xfrm>
          <a:prstGeom prst="rect">
            <a:avLst/>
          </a:prstGeom>
        </p:spPr>
      </p:pic>
      <p:sp>
        <p:nvSpPr>
          <p:cNvPr id="9" name="TextBox 8">
            <a:extLst>
              <a:ext uri="{FF2B5EF4-FFF2-40B4-BE49-F238E27FC236}">
                <a16:creationId xmlns:a16="http://schemas.microsoft.com/office/drawing/2014/main" id="{6656947C-A87E-C844-BD82-A42EC86010F2}"/>
              </a:ext>
            </a:extLst>
          </p:cNvPr>
          <p:cNvSpPr txBox="1"/>
          <p:nvPr/>
        </p:nvSpPr>
        <p:spPr>
          <a:xfrm>
            <a:off x="13872715" y="3800080"/>
            <a:ext cx="509594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535353"/>
                </a:solidFill>
                <a:effectLst/>
                <a:uFillTx/>
                <a:latin typeface="+mn-lt"/>
                <a:ea typeface="+mn-ea"/>
                <a:cs typeface="+mn-cs"/>
                <a:sym typeface="Gill Sans Light"/>
              </a:rPr>
              <a:t>MAP web : https://</a:t>
            </a:r>
            <a:r>
              <a:rPr kumimoji="0" lang="en-US" sz="3200" b="0" i="0" u="none" strike="noStrike" cap="none" spc="0" normalizeH="0" baseline="0" dirty="0" err="1">
                <a:ln>
                  <a:noFill/>
                </a:ln>
                <a:solidFill>
                  <a:srgbClr val="535353"/>
                </a:solidFill>
                <a:effectLst/>
                <a:uFillTx/>
                <a:latin typeface="+mn-lt"/>
                <a:ea typeface="+mn-ea"/>
                <a:cs typeface="+mn-cs"/>
                <a:sym typeface="Gill Sans Light"/>
              </a:rPr>
              <a:t>map.fnal.gov</a:t>
            </a:r>
            <a:endParaRPr kumimoji="0" lang="el-GR" sz="3200" b="0" i="0" u="none" strike="noStrike" cap="none" spc="0" normalizeH="0" baseline="0" dirty="0">
              <a:ln>
                <a:noFill/>
              </a:ln>
              <a:solidFill>
                <a:srgbClr val="535353"/>
              </a:solidFill>
              <a:effectLst/>
              <a:uFillTx/>
              <a:latin typeface="+mn-lt"/>
              <a:ea typeface="+mn-ea"/>
              <a:cs typeface="+mn-cs"/>
              <a:sym typeface="Gill Sans Light"/>
            </a:endParaRPr>
          </a:p>
        </p:txBody>
      </p:sp>
      <p:pic>
        <p:nvPicPr>
          <p:cNvPr id="17" name="Content Placeholder 18">
            <a:extLst>
              <a:ext uri="{FF2B5EF4-FFF2-40B4-BE49-F238E27FC236}">
                <a16:creationId xmlns:a16="http://schemas.microsoft.com/office/drawing/2014/main" id="{93C65DDE-4FF0-104B-AF45-F31CE3364B32}"/>
              </a:ext>
            </a:extLst>
          </p:cNvPr>
          <p:cNvPicPr>
            <a:picLocks noChangeAspect="1"/>
          </p:cNvPicPr>
          <p:nvPr/>
        </p:nvPicPr>
        <p:blipFill>
          <a:blip r:embed="rId3" cstate="print">
            <a:extLst>
              <a:ext uri="{28A0092B-C50C-407E-A947-70E740481C1C}">
                <a14:useLocalDpi xmlns:a14="http://schemas.microsoft.com/office/drawing/2010/main"/>
              </a:ext>
            </a:extLst>
          </a:blip>
          <a:srcRect t="960" b="960"/>
          <a:stretch>
            <a:fillRect/>
          </a:stretch>
        </p:blipFill>
        <p:spPr>
          <a:xfrm>
            <a:off x="13542658" y="7859936"/>
            <a:ext cx="8917824" cy="53602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graphicFrame>
        <p:nvGraphicFramePr>
          <p:cNvPr id="14" name="Table 14">
            <a:extLst>
              <a:ext uri="{FF2B5EF4-FFF2-40B4-BE49-F238E27FC236}">
                <a16:creationId xmlns:a16="http://schemas.microsoft.com/office/drawing/2014/main" id="{EA7819F3-9C3E-D642-A60C-45EC25E77BAD}"/>
              </a:ext>
            </a:extLst>
          </p:cNvPr>
          <p:cNvGraphicFramePr>
            <a:graphicFrameLocks noGrp="1"/>
          </p:cNvGraphicFramePr>
          <p:nvPr>
            <p:extLst>
              <p:ext uri="{D42A27DB-BD31-4B8C-83A1-F6EECF244321}">
                <p14:modId xmlns:p14="http://schemas.microsoft.com/office/powerpoint/2010/main" val="2493509455"/>
              </p:ext>
            </p:extLst>
          </p:nvPr>
        </p:nvGraphicFramePr>
        <p:xfrm>
          <a:off x="1462729" y="8725326"/>
          <a:ext cx="11290300" cy="4024407"/>
        </p:xfrm>
        <a:graphic>
          <a:graphicData uri="http://schemas.openxmlformats.org/drawingml/2006/table">
            <a:tbl>
              <a:tblPr firstRow="1" bandRow="1">
                <a:tableStyleId>{5940675A-B579-460E-94D1-54222C63F5DA}</a:tableStyleId>
              </a:tblPr>
              <a:tblGrid>
                <a:gridCol w="4386196">
                  <a:extLst>
                    <a:ext uri="{9D8B030D-6E8A-4147-A177-3AD203B41FA5}">
                      <a16:colId xmlns:a16="http://schemas.microsoft.com/office/drawing/2014/main" val="2866350915"/>
                    </a:ext>
                  </a:extLst>
                </a:gridCol>
                <a:gridCol w="1418085">
                  <a:extLst>
                    <a:ext uri="{9D8B030D-6E8A-4147-A177-3AD203B41FA5}">
                      <a16:colId xmlns:a16="http://schemas.microsoft.com/office/drawing/2014/main" val="1402784556"/>
                    </a:ext>
                  </a:extLst>
                </a:gridCol>
                <a:gridCol w="1820561">
                  <a:extLst>
                    <a:ext uri="{9D8B030D-6E8A-4147-A177-3AD203B41FA5}">
                      <a16:colId xmlns:a16="http://schemas.microsoft.com/office/drawing/2014/main" val="496229058"/>
                    </a:ext>
                  </a:extLst>
                </a:gridCol>
                <a:gridCol w="1968746">
                  <a:extLst>
                    <a:ext uri="{9D8B030D-6E8A-4147-A177-3AD203B41FA5}">
                      <a16:colId xmlns:a16="http://schemas.microsoft.com/office/drawing/2014/main" val="3752734572"/>
                    </a:ext>
                  </a:extLst>
                </a:gridCol>
                <a:gridCol w="1696712">
                  <a:extLst>
                    <a:ext uri="{9D8B030D-6E8A-4147-A177-3AD203B41FA5}">
                      <a16:colId xmlns:a16="http://schemas.microsoft.com/office/drawing/2014/main" val="3366181540"/>
                    </a:ext>
                  </a:extLst>
                </a:gridCol>
              </a:tblGrid>
              <a:tr h="517596">
                <a:tc>
                  <a:txBody>
                    <a:bodyPr/>
                    <a:lstStyle/>
                    <a:p>
                      <a:endParaRPr lang="el-GR" sz="2800" dirty="0"/>
                    </a:p>
                  </a:txBody>
                  <a:tcPr anchor="ctr"/>
                </a:tc>
                <a:tc>
                  <a:txBody>
                    <a:bodyPr/>
                    <a:lstStyle/>
                    <a:p>
                      <a:r>
                        <a:rPr lang="en-US" sz="2800" i="1" dirty="0"/>
                        <a:t>Units</a:t>
                      </a:r>
                      <a:endParaRPr lang="el-GR" sz="2800" i="1" dirty="0"/>
                    </a:p>
                  </a:txBody>
                  <a:tcPr anchor="ctr"/>
                </a:tc>
                <a:tc>
                  <a:txBody>
                    <a:bodyPr/>
                    <a:lstStyle/>
                    <a:p>
                      <a:r>
                        <a:rPr lang="en-US" sz="2800" b="1" dirty="0"/>
                        <a:t>Higgs</a:t>
                      </a:r>
                      <a:endParaRPr lang="el-GR" sz="2800" b="1" dirty="0"/>
                    </a:p>
                  </a:txBody>
                  <a:tcPr anchor="ctr">
                    <a:solidFill>
                      <a:srgbClr val="76D6FF">
                        <a:alpha val="49412"/>
                      </a:srgbClr>
                    </a:solidFill>
                  </a:tcPr>
                </a:tc>
                <a:tc gridSpan="2">
                  <a:txBody>
                    <a:bodyPr/>
                    <a:lstStyle/>
                    <a:p>
                      <a:r>
                        <a:rPr lang="en-US" sz="2800" b="1" dirty="0"/>
                        <a:t>M-</a:t>
                      </a:r>
                      <a:r>
                        <a:rPr lang="en-US" sz="2800" b="1" dirty="0" err="1"/>
                        <a:t>TeV</a:t>
                      </a:r>
                      <a:endParaRPr lang="el-GR" sz="2800" b="1" dirty="0"/>
                    </a:p>
                  </a:txBody>
                  <a:tcPr anchor="ctr">
                    <a:solidFill>
                      <a:srgbClr val="D5FC79">
                        <a:alpha val="50196"/>
                      </a:srgbClr>
                    </a:solidFill>
                  </a:tcPr>
                </a:tc>
                <a:tc hMerge="1">
                  <a:txBody>
                    <a:bodyPr/>
                    <a:lstStyle/>
                    <a:p>
                      <a:endParaRPr lang="el-GR" sz="4000" dirty="0"/>
                    </a:p>
                  </a:txBody>
                  <a:tcPr/>
                </a:tc>
                <a:extLst>
                  <a:ext uri="{0D108BD9-81ED-4DB2-BD59-A6C34878D82A}">
                    <a16:rowId xmlns:a16="http://schemas.microsoft.com/office/drawing/2014/main" val="3020733052"/>
                  </a:ext>
                </a:extLst>
              </a:tr>
              <a:tr h="476392">
                <a:tc>
                  <a:txBody>
                    <a:bodyPr/>
                    <a:lstStyle/>
                    <a:p>
                      <a:r>
                        <a:rPr lang="en-US" sz="2800" b="1" dirty="0" err="1"/>
                        <a:t>CoM</a:t>
                      </a:r>
                      <a:r>
                        <a:rPr lang="en-US" sz="2800" b="1" dirty="0"/>
                        <a:t> Energy</a:t>
                      </a:r>
                      <a:endParaRPr lang="el-GR" sz="2800" b="1" dirty="0"/>
                    </a:p>
                  </a:txBody>
                  <a:tcPr anchor="ctr"/>
                </a:tc>
                <a:tc>
                  <a:txBody>
                    <a:bodyPr/>
                    <a:lstStyle/>
                    <a:p>
                      <a:r>
                        <a:rPr lang="en-US" sz="2800" i="1" baseline="0" dirty="0" err="1"/>
                        <a:t>TeV</a:t>
                      </a:r>
                      <a:endParaRPr lang="el-GR" sz="2800" i="1" baseline="0" dirty="0"/>
                    </a:p>
                  </a:txBody>
                  <a:tcPr anchor="ctr"/>
                </a:tc>
                <a:tc>
                  <a:txBody>
                    <a:bodyPr/>
                    <a:lstStyle/>
                    <a:p>
                      <a:r>
                        <a:rPr lang="en-US" sz="2800" dirty="0"/>
                        <a:t>0.126</a:t>
                      </a:r>
                      <a:endParaRPr lang="el-GR" sz="2800" dirty="0"/>
                    </a:p>
                  </a:txBody>
                  <a:tcPr anchor="ctr">
                    <a:solidFill>
                      <a:srgbClr val="76D6FF">
                        <a:alpha val="49412"/>
                      </a:srgbClr>
                    </a:solidFill>
                  </a:tcPr>
                </a:tc>
                <a:tc>
                  <a:txBody>
                    <a:bodyPr/>
                    <a:lstStyle/>
                    <a:p>
                      <a:r>
                        <a:rPr lang="en-US" sz="2800" dirty="0"/>
                        <a:t>1.5</a:t>
                      </a:r>
                      <a:endParaRPr lang="el-GR" sz="2800" dirty="0"/>
                    </a:p>
                  </a:txBody>
                  <a:tcPr anchor="ctr">
                    <a:solidFill>
                      <a:srgbClr val="D5FC79">
                        <a:alpha val="50196"/>
                      </a:srgbClr>
                    </a:solidFill>
                  </a:tcPr>
                </a:tc>
                <a:tc>
                  <a:txBody>
                    <a:bodyPr/>
                    <a:lstStyle/>
                    <a:p>
                      <a:r>
                        <a:rPr lang="en-US" sz="2800" dirty="0"/>
                        <a:t>3.0</a:t>
                      </a:r>
                      <a:endParaRPr lang="el-GR" sz="2800" dirty="0"/>
                    </a:p>
                  </a:txBody>
                  <a:tcPr>
                    <a:solidFill>
                      <a:srgbClr val="D5FC79">
                        <a:alpha val="50196"/>
                      </a:srgbClr>
                    </a:solidFill>
                  </a:tcPr>
                </a:tc>
                <a:extLst>
                  <a:ext uri="{0D108BD9-81ED-4DB2-BD59-A6C34878D82A}">
                    <a16:rowId xmlns:a16="http://schemas.microsoft.com/office/drawing/2014/main" val="2306710312"/>
                  </a:ext>
                </a:extLst>
              </a:tr>
              <a:tr h="476392">
                <a:tc rowSpan="2">
                  <a:txBody>
                    <a:bodyPr/>
                    <a:lstStyle/>
                    <a:p>
                      <a:r>
                        <a:rPr lang="en-US" sz="2800" b="1" dirty="0"/>
                        <a:t>Colliding beam </a:t>
                      </a:r>
                      <a:r>
                        <a:rPr lang="el-GR" sz="2800" b="1" dirty="0"/>
                        <a:t>μ</a:t>
                      </a:r>
                      <a:r>
                        <a:rPr lang="en-US" sz="2800" b="1" dirty="0"/>
                        <a:t>/bunch</a:t>
                      </a:r>
                      <a:endParaRPr lang="el-GR" sz="2800" b="1" dirty="0"/>
                    </a:p>
                  </a:txBody>
                  <a:tcPr anchor="ctr"/>
                </a:tc>
                <a:tc rowSpan="3">
                  <a:txBody>
                    <a:bodyPr/>
                    <a:lstStyle/>
                    <a:p>
                      <a:r>
                        <a:rPr lang="el-GR" sz="2800" i="1" baseline="0" dirty="0"/>
                        <a:t>μ/</a:t>
                      </a:r>
                      <a:r>
                        <a:rPr lang="en-US" sz="2800" i="1" baseline="0" dirty="0"/>
                        <a:t>s</a:t>
                      </a:r>
                      <a:endParaRPr lang="el-GR" sz="2800" i="1" baseline="0" dirty="0"/>
                    </a:p>
                  </a:txBody>
                  <a:tcPr anchor="ctr"/>
                </a:tc>
                <a:tc>
                  <a:txBody>
                    <a:bodyPr/>
                    <a:lstStyle/>
                    <a:p>
                      <a:r>
                        <a:rPr lang="en-US" sz="2800" dirty="0"/>
                        <a:t>6.0 10</a:t>
                      </a:r>
                      <a:r>
                        <a:rPr lang="en-US" sz="2800" baseline="30000" dirty="0"/>
                        <a:t>13</a:t>
                      </a:r>
                      <a:endParaRPr lang="el-GR" sz="2800" baseline="30000" dirty="0"/>
                    </a:p>
                  </a:txBody>
                  <a:tcPr anchor="ctr">
                    <a:solidFill>
                      <a:srgbClr val="76D6FF">
                        <a:alpha val="49412"/>
                      </a:srgbClr>
                    </a:solidFill>
                  </a:tcPr>
                </a:tc>
                <a:tc>
                  <a:txBody>
                    <a:bodyPr/>
                    <a:lstStyle/>
                    <a:p>
                      <a:r>
                        <a:rPr lang="en-US" sz="2800" dirty="0"/>
                        <a:t>3.0 10</a:t>
                      </a:r>
                      <a:r>
                        <a:rPr lang="en-US" sz="2800" baseline="30000" dirty="0"/>
                        <a:t>13</a:t>
                      </a:r>
                      <a:endParaRPr lang="el-GR" sz="2800" dirty="0"/>
                    </a:p>
                  </a:txBody>
                  <a:tcPr anchor="ctr">
                    <a:solidFill>
                      <a:srgbClr val="D5FC79">
                        <a:alpha val="50196"/>
                      </a:srgbClr>
                    </a:solidFill>
                  </a:tcPr>
                </a:tc>
                <a:tc>
                  <a:txBody>
                    <a:bodyPr/>
                    <a:lstStyle/>
                    <a:p>
                      <a:r>
                        <a:rPr lang="en-US" sz="2800" dirty="0"/>
                        <a:t>2.4 10</a:t>
                      </a:r>
                      <a:r>
                        <a:rPr lang="en-US" sz="2800" baseline="30000" dirty="0"/>
                        <a:t>13</a:t>
                      </a:r>
                      <a:endParaRPr lang="el-GR" sz="2800" dirty="0"/>
                    </a:p>
                  </a:txBody>
                  <a:tcPr>
                    <a:solidFill>
                      <a:srgbClr val="D5FC79">
                        <a:alpha val="50196"/>
                      </a:srgbClr>
                    </a:solidFill>
                  </a:tcPr>
                </a:tc>
                <a:extLst>
                  <a:ext uri="{0D108BD9-81ED-4DB2-BD59-A6C34878D82A}">
                    <a16:rowId xmlns:a16="http://schemas.microsoft.com/office/drawing/2014/main" val="133407719"/>
                  </a:ext>
                </a:extLst>
              </a:tr>
              <a:tr h="533795">
                <a:tc vMerge="1">
                  <a:txBody>
                    <a:bodyPr/>
                    <a:lstStyle/>
                    <a:p>
                      <a:endParaRPr lang="el-GR"/>
                    </a:p>
                  </a:txBody>
                  <a:tcPr/>
                </a:tc>
                <a:tc vMerge="1">
                  <a:txBody>
                    <a:bodyPr/>
                    <a:lstStyle/>
                    <a:p>
                      <a:endParaRPr lang="el-GR"/>
                    </a:p>
                  </a:txBody>
                  <a:tcPr/>
                </a:tc>
                <a:tc gridSpan="3">
                  <a:txBody>
                    <a:bodyPr/>
                    <a:lstStyle/>
                    <a:p>
                      <a:r>
                        <a:rPr lang="en-US" sz="2800" dirty="0"/>
                        <a:t>~4.0 10</a:t>
                      </a:r>
                      <a:r>
                        <a:rPr lang="en-US" sz="2800" baseline="30000" dirty="0"/>
                        <a:t>13</a:t>
                      </a:r>
                      <a:endParaRPr lang="el-GR" sz="2800" dirty="0"/>
                    </a:p>
                  </a:txBody>
                  <a:tcPr anchor="ctr"/>
                </a:tc>
                <a:tc hMerge="1">
                  <a:txBody>
                    <a:bodyPr/>
                    <a:lstStyle/>
                    <a:p>
                      <a:endParaRPr lang="el-GR" sz="4000" dirty="0"/>
                    </a:p>
                  </a:txBody>
                  <a:tcPr/>
                </a:tc>
                <a:tc hMerge="1">
                  <a:txBody>
                    <a:bodyPr/>
                    <a:lstStyle/>
                    <a:p>
                      <a:endParaRPr lang="el-GR" sz="4000" dirty="0"/>
                    </a:p>
                  </a:txBody>
                  <a:tcPr/>
                </a:tc>
                <a:extLst>
                  <a:ext uri="{0D108BD9-81ED-4DB2-BD59-A6C34878D82A}">
                    <a16:rowId xmlns:a16="http://schemas.microsoft.com/office/drawing/2014/main" val="97970641"/>
                  </a:ext>
                </a:extLst>
              </a:tr>
              <a:tr h="564532">
                <a:tc>
                  <a:txBody>
                    <a:bodyPr/>
                    <a:lstStyle/>
                    <a:p>
                      <a:r>
                        <a:rPr lang="en-US" sz="2800" b="1" dirty="0"/>
                        <a:t>Production: </a:t>
                      </a:r>
                      <a:r>
                        <a:rPr lang="el-GR" sz="2800" b="1" dirty="0"/>
                        <a:t>μ/</a:t>
                      </a:r>
                      <a:r>
                        <a:rPr lang="en-US" sz="2800" b="1" dirty="0"/>
                        <a:t>bunch</a:t>
                      </a:r>
                      <a:endParaRPr lang="el-GR" sz="2800" b="1" dirty="0"/>
                    </a:p>
                  </a:txBody>
                  <a:tcPr anchor="ctr"/>
                </a:tc>
                <a:tc vMerge="1">
                  <a:txBody>
                    <a:bodyPr/>
                    <a:lstStyle/>
                    <a:p>
                      <a:pPr marL="0" marR="0" lvl="0" indent="0" algn="ctr" defTabSz="825500" eaLnBrk="1" fontAlgn="auto" latinLnBrk="0" hangingPunct="1">
                        <a:lnSpc>
                          <a:spcPct val="100000"/>
                        </a:lnSpc>
                        <a:spcBef>
                          <a:spcPts val="0"/>
                        </a:spcBef>
                        <a:spcAft>
                          <a:spcPts val="0"/>
                        </a:spcAft>
                        <a:buClrTx/>
                        <a:buSzTx/>
                        <a:buFontTx/>
                        <a:buNone/>
                        <a:tabLst/>
                        <a:defRPr/>
                      </a:pPr>
                      <a:endParaRPr lang="el-GR" sz="4000" baseline="30000" dirty="0"/>
                    </a:p>
                  </a:txBody>
                  <a:tcPr anchor="ctr"/>
                </a:tc>
                <a:tc gridSpan="3">
                  <a:txBody>
                    <a:bodyPr/>
                    <a:lstStyle/>
                    <a:p>
                      <a:pPr marL="0" marR="0" lvl="0" indent="0" algn="ctr" defTabSz="825500" eaLnBrk="1" fontAlgn="auto" latinLnBrk="0" hangingPunct="1">
                        <a:lnSpc>
                          <a:spcPct val="100000"/>
                        </a:lnSpc>
                        <a:spcBef>
                          <a:spcPts val="0"/>
                        </a:spcBef>
                        <a:spcAft>
                          <a:spcPts val="0"/>
                        </a:spcAft>
                        <a:buClrTx/>
                        <a:buSzTx/>
                        <a:buFontTx/>
                        <a:buNone/>
                        <a:tabLst/>
                        <a:defRPr/>
                      </a:pPr>
                      <a:r>
                        <a:rPr lang="en-US" sz="2800" dirty="0"/>
                        <a:t>~4.0 10</a:t>
                      </a:r>
                      <a:r>
                        <a:rPr lang="en-US" sz="2800" baseline="30000" dirty="0"/>
                        <a:t>14</a:t>
                      </a:r>
                      <a:endParaRPr lang="el-GR" sz="2800" baseline="30000" dirty="0"/>
                    </a:p>
                  </a:txBody>
                  <a:tcPr anchor="ctr"/>
                </a:tc>
                <a:tc hMerge="1">
                  <a:txBody>
                    <a:bodyPr/>
                    <a:lstStyle/>
                    <a:p>
                      <a:endParaRPr lang="el-GR" sz="4000" dirty="0"/>
                    </a:p>
                  </a:txBody>
                  <a:tcPr/>
                </a:tc>
                <a:tc hMerge="1">
                  <a:txBody>
                    <a:bodyPr/>
                    <a:lstStyle/>
                    <a:p>
                      <a:endParaRPr lang="el-GR" sz="4000" dirty="0"/>
                    </a:p>
                  </a:txBody>
                  <a:tcPr/>
                </a:tc>
                <a:extLst>
                  <a:ext uri="{0D108BD9-81ED-4DB2-BD59-A6C34878D82A}">
                    <a16:rowId xmlns:a16="http://schemas.microsoft.com/office/drawing/2014/main" val="2383031669"/>
                  </a:ext>
                </a:extLst>
              </a:tr>
              <a:tr h="1345106">
                <a:tc>
                  <a:txBody>
                    <a:bodyPr/>
                    <a:lstStyle/>
                    <a:p>
                      <a:r>
                        <a:rPr lang="en-US" sz="2800" b="1" dirty="0"/>
                        <a:t>Protons on Target (POT)</a:t>
                      </a:r>
                      <a:endParaRPr lang="el-GR" sz="2800" b="1" dirty="0"/>
                    </a:p>
                  </a:txBody>
                  <a:tcPr anchor="ctr">
                    <a:solidFill>
                      <a:schemeClr val="accent3">
                        <a:lumMod val="40000"/>
                        <a:lumOff val="60000"/>
                      </a:schemeClr>
                    </a:solidFill>
                  </a:tcPr>
                </a:tc>
                <a:tc>
                  <a:txBody>
                    <a:bodyPr/>
                    <a:lstStyle/>
                    <a:p>
                      <a:r>
                        <a:rPr lang="en-US" sz="2800" dirty="0"/>
                        <a:t>p/s</a:t>
                      </a:r>
                      <a:endParaRPr lang="el-GR" sz="2800" dirty="0"/>
                    </a:p>
                  </a:txBody>
                  <a:tcPr anchor="ctr">
                    <a:solidFill>
                      <a:schemeClr val="accent3">
                        <a:lumMod val="40000"/>
                        <a:lumOff val="60000"/>
                      </a:schemeClr>
                    </a:solidFill>
                  </a:tcPr>
                </a:tc>
                <a:tc gridSpan="3">
                  <a:txBody>
                    <a:bodyPr/>
                    <a:lstStyle/>
                    <a:p>
                      <a:pPr marL="0" marR="0" lvl="0" indent="0" algn="ctr" defTabSz="825500" eaLnBrk="1" fontAlgn="auto" latinLnBrk="0" hangingPunct="1">
                        <a:lnSpc>
                          <a:spcPct val="100000"/>
                        </a:lnSpc>
                        <a:spcBef>
                          <a:spcPts val="0"/>
                        </a:spcBef>
                        <a:spcAft>
                          <a:spcPts val="0"/>
                        </a:spcAft>
                        <a:buClrTx/>
                        <a:buSzTx/>
                        <a:buFontTx/>
                        <a:buNone/>
                        <a:tabLst/>
                        <a:defRPr/>
                      </a:pPr>
                      <a:r>
                        <a:rPr lang="en-US" sz="2800" dirty="0"/>
                        <a:t>~4.0 10</a:t>
                      </a:r>
                      <a:r>
                        <a:rPr lang="en-US" sz="2800" baseline="30000" dirty="0"/>
                        <a:t>15</a:t>
                      </a:r>
                      <a:r>
                        <a:rPr lang="en-US" sz="2800" dirty="0"/>
                        <a:t> → </a:t>
                      </a:r>
                    </a:p>
                    <a:p>
                      <a:pPr marL="0" marR="0" lvl="0" indent="0" algn="ctr" defTabSz="825500" eaLnBrk="1" fontAlgn="auto" latinLnBrk="0" hangingPunct="1">
                        <a:lnSpc>
                          <a:spcPct val="100000"/>
                        </a:lnSpc>
                        <a:spcBef>
                          <a:spcPts val="0"/>
                        </a:spcBef>
                        <a:spcAft>
                          <a:spcPts val="0"/>
                        </a:spcAft>
                        <a:buClrTx/>
                        <a:buSzTx/>
                        <a:buFontTx/>
                        <a:buNone/>
                        <a:tabLst/>
                        <a:defRPr/>
                      </a:pPr>
                      <a:r>
                        <a:rPr lang="en-US" sz="2800" dirty="0"/>
                        <a:t>~</a:t>
                      </a:r>
                      <a:r>
                        <a:rPr lang="en-US" sz="2800" b="1" dirty="0"/>
                        <a:t>8 10</a:t>
                      </a:r>
                      <a:r>
                        <a:rPr lang="en-US" sz="2800" b="1" baseline="30000" dirty="0"/>
                        <a:t>13</a:t>
                      </a:r>
                      <a:r>
                        <a:rPr lang="en-US" sz="2800" b="1" dirty="0"/>
                        <a:t> </a:t>
                      </a:r>
                      <a:r>
                        <a:rPr lang="en-US" sz="2800" b="1" dirty="0" err="1"/>
                        <a:t>ppp</a:t>
                      </a:r>
                      <a:r>
                        <a:rPr lang="en-US" sz="2800" b="1" dirty="0"/>
                        <a:t> @ 50 Hz,  8 GeV</a:t>
                      </a:r>
                    </a:p>
                    <a:p>
                      <a:pPr marL="0" marR="0" lvl="0" indent="0" algn="ctr" defTabSz="825500" eaLnBrk="1" fontAlgn="auto" latinLnBrk="0" hangingPunct="1">
                        <a:lnSpc>
                          <a:spcPct val="100000"/>
                        </a:lnSpc>
                        <a:spcBef>
                          <a:spcPts val="0"/>
                        </a:spcBef>
                        <a:spcAft>
                          <a:spcPts val="0"/>
                        </a:spcAft>
                        <a:buClrTx/>
                        <a:buSzTx/>
                        <a:buFontTx/>
                        <a:buNone/>
                        <a:tabLst/>
                        <a:defRPr/>
                      </a:pPr>
                      <a:r>
                        <a:rPr lang="en-US" sz="2800" b="1" dirty="0">
                          <a:solidFill>
                            <a:srgbClr val="C00000"/>
                          </a:solidFill>
                        </a:rPr>
                        <a:t>4 MW proton beam</a:t>
                      </a:r>
                      <a:endParaRPr lang="el-GR" sz="2800" b="1" dirty="0">
                        <a:solidFill>
                          <a:srgbClr val="C00000"/>
                        </a:solidFill>
                      </a:endParaRPr>
                    </a:p>
                  </a:txBody>
                  <a:tcPr anchor="ctr">
                    <a:solidFill>
                      <a:schemeClr val="accent3">
                        <a:lumMod val="40000"/>
                        <a:lumOff val="60000"/>
                      </a:schemeClr>
                    </a:solidFill>
                  </a:tcPr>
                </a:tc>
                <a:tc hMerge="1">
                  <a:txBody>
                    <a:bodyPr/>
                    <a:lstStyle/>
                    <a:p>
                      <a:endParaRPr lang="el-GR" sz="4000" dirty="0"/>
                    </a:p>
                  </a:txBody>
                  <a:tcPr/>
                </a:tc>
                <a:tc hMerge="1">
                  <a:txBody>
                    <a:bodyPr/>
                    <a:lstStyle/>
                    <a:p>
                      <a:endParaRPr lang="el-GR" sz="4000" dirty="0"/>
                    </a:p>
                  </a:txBody>
                  <a:tcPr/>
                </a:tc>
                <a:extLst>
                  <a:ext uri="{0D108BD9-81ED-4DB2-BD59-A6C34878D82A}">
                    <a16:rowId xmlns:a16="http://schemas.microsoft.com/office/drawing/2014/main" val="2045465547"/>
                  </a:ext>
                </a:extLst>
              </a:tr>
            </a:tbl>
          </a:graphicData>
        </a:graphic>
      </p:graphicFrame>
    </p:spTree>
    <p:extLst>
      <p:ext uri="{BB962C8B-B14F-4D97-AF65-F5344CB8AC3E}">
        <p14:creationId xmlns:p14="http://schemas.microsoft.com/office/powerpoint/2010/main" val="59021320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E2F6D-10C6-7F41-8DEA-BCED0EC76A57}"/>
              </a:ext>
            </a:extLst>
          </p:cNvPr>
          <p:cNvSpPr>
            <a:spLocks noGrp="1"/>
          </p:cNvSpPr>
          <p:nvPr>
            <p:ph type="title"/>
          </p:nvPr>
        </p:nvSpPr>
        <p:spPr/>
        <p:txBody>
          <a:bodyPr>
            <a:normAutofit/>
          </a:bodyPr>
          <a:lstStyle/>
          <a:p>
            <a:pPr algn="l"/>
            <a:r>
              <a:rPr lang="en-US" dirty="0"/>
              <a:t>The Muon collider Target</a:t>
            </a:r>
            <a:endParaRPr lang="el-GR" dirty="0"/>
          </a:p>
        </p:txBody>
      </p:sp>
      <p:sp>
        <p:nvSpPr>
          <p:cNvPr id="3" name="Text Placeholder 2">
            <a:extLst>
              <a:ext uri="{FF2B5EF4-FFF2-40B4-BE49-F238E27FC236}">
                <a16:creationId xmlns:a16="http://schemas.microsoft.com/office/drawing/2014/main" id="{A98B0197-D7ED-114A-B00B-2819A70863DF}"/>
              </a:ext>
            </a:extLst>
          </p:cNvPr>
          <p:cNvSpPr>
            <a:spLocks noGrp="1"/>
          </p:cNvSpPr>
          <p:nvPr>
            <p:ph type="body" idx="1"/>
          </p:nvPr>
        </p:nvSpPr>
        <p:spPr>
          <a:xfrm>
            <a:off x="673100" y="2750803"/>
            <a:ext cx="23050500" cy="9949198"/>
          </a:xfrm>
        </p:spPr>
        <p:txBody>
          <a:bodyPr>
            <a:normAutofit fontScale="55000" lnSpcReduction="20000"/>
          </a:bodyPr>
          <a:lstStyle/>
          <a:p>
            <a:pPr marL="0" indent="0">
              <a:buNone/>
            </a:pPr>
            <a:r>
              <a:rPr lang="en-US" b="1" dirty="0">
                <a:solidFill>
                  <a:srgbClr val="0432FF"/>
                </a:solidFill>
              </a:rPr>
              <a:t>Target system requirements</a:t>
            </a:r>
          </a:p>
          <a:p>
            <a:r>
              <a:rPr lang="en-US" dirty="0"/>
              <a:t>The target material must withstand the impact of the intense proton focused beam</a:t>
            </a:r>
          </a:p>
          <a:p>
            <a:pPr lvl="1"/>
            <a:r>
              <a:rPr lang="en-US" dirty="0"/>
              <a:t>high energy </a:t>
            </a:r>
            <a:r>
              <a:rPr lang="en-US" dirty="0">
                <a:solidFill>
                  <a:srgbClr val="C00000"/>
                </a:solidFill>
              </a:rPr>
              <a:t>density deposition  - </a:t>
            </a:r>
            <a:r>
              <a:rPr lang="en-US" b="1" dirty="0">
                <a:solidFill>
                  <a:srgbClr val="C00000"/>
                </a:solidFill>
              </a:rPr>
              <a:t>~80 kJ/pulse </a:t>
            </a:r>
          </a:p>
          <a:p>
            <a:pPr lvl="1"/>
            <a:r>
              <a:rPr lang="en-US" dirty="0"/>
              <a:t>~20% of the proton </a:t>
            </a:r>
            <a:r>
              <a:rPr lang="en-US" dirty="0">
                <a:solidFill>
                  <a:srgbClr val="C00000"/>
                </a:solidFill>
              </a:rPr>
              <a:t>beam power </a:t>
            </a:r>
            <a:r>
              <a:rPr lang="en-US" dirty="0"/>
              <a:t>would be deposited in the target material</a:t>
            </a:r>
            <a:r>
              <a:rPr lang="en-US" dirty="0">
                <a:solidFill>
                  <a:srgbClr val="C00000"/>
                </a:solidFill>
              </a:rPr>
              <a:t>: </a:t>
            </a:r>
            <a:r>
              <a:rPr lang="en-US" b="1" dirty="0">
                <a:solidFill>
                  <a:srgbClr val="C00000"/>
                </a:solidFill>
              </a:rPr>
              <a:t>0.8 MW for a 4 MW beam</a:t>
            </a:r>
            <a:r>
              <a:rPr lang="en-US" dirty="0">
                <a:solidFill>
                  <a:srgbClr val="C00000"/>
                </a:solidFill>
              </a:rPr>
              <a:t>!  </a:t>
            </a:r>
          </a:p>
          <a:p>
            <a:pPr lvl="1"/>
            <a:r>
              <a:rPr lang="en-US" dirty="0"/>
              <a:t>Issues to consider:</a:t>
            </a:r>
          </a:p>
          <a:p>
            <a:pPr lvl="2"/>
            <a:r>
              <a:rPr lang="en-US" b="1" dirty="0">
                <a:solidFill>
                  <a:srgbClr val="C00000"/>
                </a:solidFill>
              </a:rPr>
              <a:t>Thermal management </a:t>
            </a:r>
            <a:r>
              <a:rPr lang="en-US" dirty="0"/>
              <a:t>: melting, vaporization, shock wave</a:t>
            </a:r>
          </a:p>
          <a:p>
            <a:pPr lvl="2"/>
            <a:r>
              <a:rPr lang="en-US" b="1" dirty="0">
                <a:solidFill>
                  <a:srgbClr val="C00000"/>
                </a:solidFill>
              </a:rPr>
              <a:t>Radiation management </a:t>
            </a:r>
            <a:r>
              <a:rPr lang="en-US" dirty="0"/>
              <a:t>: DPA, change of material properties</a:t>
            </a:r>
          </a:p>
          <a:p>
            <a:r>
              <a:rPr lang="en-US" dirty="0"/>
              <a:t>Need to </a:t>
            </a:r>
            <a:r>
              <a:rPr lang="en-US" dirty="0">
                <a:solidFill>
                  <a:srgbClr val="C00000"/>
                </a:solidFill>
              </a:rPr>
              <a:t>capture both signs of </a:t>
            </a:r>
            <a:r>
              <a:rPr lang="en-US" dirty="0" err="1">
                <a:solidFill>
                  <a:srgbClr val="C00000"/>
                </a:solidFill>
              </a:rPr>
              <a:t>pions</a:t>
            </a:r>
            <a:r>
              <a:rPr lang="en-US" dirty="0">
                <a:solidFill>
                  <a:srgbClr val="C00000"/>
                </a:solidFill>
              </a:rPr>
              <a:t>(muons) </a:t>
            </a:r>
            <a:r>
              <a:rPr lang="en-US" dirty="0"/>
              <a:t>to a sizeable volume as input to the front-end channel - </a:t>
            </a:r>
            <a:r>
              <a:rPr lang="en-US" b="1" dirty="0">
                <a:solidFill>
                  <a:srgbClr val="C00000"/>
                </a:solidFill>
              </a:rPr>
              <a:t>solenoid</a:t>
            </a:r>
          </a:p>
          <a:p>
            <a:r>
              <a:rPr lang="en-US" dirty="0"/>
              <a:t>Use of a </a:t>
            </a:r>
            <a:r>
              <a:rPr lang="en-US" b="1" dirty="0">
                <a:solidFill>
                  <a:srgbClr val="C00000"/>
                </a:solidFill>
              </a:rPr>
              <a:t>high-Z material </a:t>
            </a:r>
            <a:r>
              <a:rPr lang="en-US" dirty="0"/>
              <a:t>to promote the creation of secondaries </a:t>
            </a:r>
          </a:p>
          <a:p>
            <a:r>
              <a:rPr lang="en-US" dirty="0"/>
              <a:t>Optimized </a:t>
            </a:r>
            <a:r>
              <a:rPr lang="en-US" b="1" dirty="0">
                <a:solidFill>
                  <a:srgbClr val="C00000"/>
                </a:solidFill>
              </a:rPr>
              <a:t>target geometry </a:t>
            </a:r>
            <a:r>
              <a:rPr lang="en-US" dirty="0"/>
              <a:t>to allow separating the captured beam from the remnant proton beam, and..</a:t>
            </a:r>
          </a:p>
          <a:p>
            <a:pPr lvl="1"/>
            <a:r>
              <a:rPr lang="en-US" dirty="0"/>
              <a:t>don’t forget the </a:t>
            </a:r>
            <a:r>
              <a:rPr lang="en-US" b="1" dirty="0">
                <a:solidFill>
                  <a:srgbClr val="C00000"/>
                </a:solidFill>
              </a:rPr>
              <a:t>beam dump</a:t>
            </a:r>
            <a:r>
              <a:rPr lang="en-US" dirty="0">
                <a:solidFill>
                  <a:srgbClr val="C00000"/>
                </a:solidFill>
              </a:rPr>
              <a:t>! </a:t>
            </a:r>
            <a:r>
              <a:rPr lang="en-US" dirty="0"/>
              <a:t>A sizeable fraction of the proton beam will arrive to the dump (depends on the exact parameters of the target) plus, the dump must be able to withstand the full beam in case of an accident</a:t>
            </a:r>
          </a:p>
          <a:p>
            <a:r>
              <a:rPr lang="en-US" b="1" dirty="0">
                <a:solidFill>
                  <a:srgbClr val="C00000"/>
                </a:solidFill>
              </a:rPr>
              <a:t>Robust design</a:t>
            </a:r>
            <a:r>
              <a:rPr lang="en-US" dirty="0">
                <a:solidFill>
                  <a:srgbClr val="C00000"/>
                </a:solidFill>
              </a:rPr>
              <a:t> </a:t>
            </a:r>
            <a:r>
              <a:rPr lang="en-US" dirty="0"/>
              <a:t>for all systems to assure long (&gt;10-year?) lifetime, foresee remote handling with associated labs for exchanges or repairs</a:t>
            </a:r>
            <a:endParaRPr lang="el-GR" dirty="0"/>
          </a:p>
        </p:txBody>
      </p:sp>
      <p:sp>
        <p:nvSpPr>
          <p:cNvPr id="4" name="Slide Number Placeholder 3">
            <a:extLst>
              <a:ext uri="{FF2B5EF4-FFF2-40B4-BE49-F238E27FC236}">
                <a16:creationId xmlns:a16="http://schemas.microsoft.com/office/drawing/2014/main" id="{EAD341DC-1F52-E746-89AA-21914051CFA9}"/>
              </a:ext>
            </a:extLst>
          </p:cNvPr>
          <p:cNvSpPr>
            <a:spLocks noGrp="1"/>
          </p:cNvSpPr>
          <p:nvPr>
            <p:ph type="sldNum" sz="quarter" idx="2"/>
          </p:nvPr>
        </p:nvSpPr>
        <p:spPr/>
        <p:txBody>
          <a:bodyPr/>
          <a:lstStyle/>
          <a:p>
            <a:fld id="{86CB4B4D-7CA3-9044-876B-883B54F8677D}" type="slidenum">
              <a:rPr lang="en-CH" smtClean="0"/>
              <a:pPr/>
              <a:t>6</a:t>
            </a:fld>
            <a:endParaRPr lang="en-CH" dirty="0"/>
          </a:p>
        </p:txBody>
      </p:sp>
    </p:spTree>
    <p:extLst>
      <p:ext uri="{BB962C8B-B14F-4D97-AF65-F5344CB8AC3E}">
        <p14:creationId xmlns:p14="http://schemas.microsoft.com/office/powerpoint/2010/main" val="9203997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0D1D1-6C19-734D-B604-5074194A9F4E}"/>
              </a:ext>
            </a:extLst>
          </p:cNvPr>
          <p:cNvSpPr>
            <a:spLocks noGrp="1"/>
          </p:cNvSpPr>
          <p:nvPr>
            <p:ph type="title"/>
          </p:nvPr>
        </p:nvSpPr>
        <p:spPr/>
        <p:txBody>
          <a:bodyPr>
            <a:normAutofit fontScale="90000"/>
          </a:bodyPr>
          <a:lstStyle/>
          <a:p>
            <a:pPr algn="l"/>
            <a:r>
              <a:rPr lang="en-US" dirty="0"/>
              <a:t>The Muon collider Target Station</a:t>
            </a:r>
            <a:endParaRPr lang="el-GR" dirty="0"/>
          </a:p>
        </p:txBody>
      </p:sp>
      <p:sp>
        <p:nvSpPr>
          <p:cNvPr id="3" name="Text Placeholder 2">
            <a:extLst>
              <a:ext uri="{FF2B5EF4-FFF2-40B4-BE49-F238E27FC236}">
                <a16:creationId xmlns:a16="http://schemas.microsoft.com/office/drawing/2014/main" id="{948C5E40-7927-4843-8795-93CC0100082C}"/>
              </a:ext>
            </a:extLst>
          </p:cNvPr>
          <p:cNvSpPr>
            <a:spLocks noGrp="1"/>
          </p:cNvSpPr>
          <p:nvPr>
            <p:ph type="body" idx="1"/>
          </p:nvPr>
        </p:nvSpPr>
        <p:spPr>
          <a:xfrm>
            <a:off x="673100" y="2339308"/>
            <a:ext cx="12899594" cy="2405397"/>
          </a:xfrm>
        </p:spPr>
        <p:txBody>
          <a:bodyPr anchor="t">
            <a:normAutofit/>
          </a:bodyPr>
          <a:lstStyle/>
          <a:p>
            <a:pPr marL="0" indent="0">
              <a:buNone/>
            </a:pPr>
            <a:r>
              <a:rPr lang="en-US" sz="5000" b="1" dirty="0">
                <a:solidFill>
                  <a:srgbClr val="0432FF"/>
                </a:solidFill>
              </a:rPr>
              <a:t>Rigorous R&amp;D program for the last ~20+ years</a:t>
            </a:r>
          </a:p>
          <a:p>
            <a:endParaRPr lang="el-GR" dirty="0"/>
          </a:p>
        </p:txBody>
      </p:sp>
      <p:pic>
        <p:nvPicPr>
          <p:cNvPr id="4" name="Picture 24">
            <a:extLst>
              <a:ext uri="{FF2B5EF4-FFF2-40B4-BE49-F238E27FC236}">
                <a16:creationId xmlns:a16="http://schemas.microsoft.com/office/drawing/2014/main" id="{6B980F7D-F4C1-6A4A-93BA-2E00719234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25763" y="3846846"/>
            <a:ext cx="12899594" cy="8780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5398528A-C71F-184C-B80A-52C659F1A9C5}"/>
              </a:ext>
            </a:extLst>
          </p:cNvPr>
          <p:cNvSpPr>
            <a:spLocks noGrp="1"/>
          </p:cNvSpPr>
          <p:nvPr>
            <p:ph type="sldNum" sz="quarter" idx="2"/>
          </p:nvPr>
        </p:nvSpPr>
        <p:spPr/>
        <p:txBody>
          <a:bodyPr/>
          <a:lstStyle/>
          <a:p>
            <a:fld id="{86CB4B4D-7CA3-9044-876B-883B54F8677D}" type="slidenum">
              <a:rPr lang="en-CH" smtClean="0"/>
              <a:pPr/>
              <a:t>7</a:t>
            </a:fld>
            <a:endParaRPr lang="en-CH" dirty="0"/>
          </a:p>
        </p:txBody>
      </p:sp>
      <p:sp>
        <p:nvSpPr>
          <p:cNvPr id="6" name="Text Placeholder 2">
            <a:extLst>
              <a:ext uri="{FF2B5EF4-FFF2-40B4-BE49-F238E27FC236}">
                <a16:creationId xmlns:a16="http://schemas.microsoft.com/office/drawing/2014/main" id="{AE91CDED-6365-F445-B990-FB6C80AE413A}"/>
              </a:ext>
            </a:extLst>
          </p:cNvPr>
          <p:cNvSpPr txBox="1">
            <a:spLocks/>
          </p:cNvSpPr>
          <p:nvPr/>
        </p:nvSpPr>
        <p:spPr>
          <a:xfrm>
            <a:off x="666751" y="3846846"/>
            <a:ext cx="9870609" cy="87802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lnSpcReduction="10000"/>
          </a:bodyPr>
          <a:lstStyle>
            <a:lvl1pPr marL="7366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1pPr>
            <a:lvl2pPr marL="14732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2pPr>
            <a:lvl3pPr marL="22098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3pPr>
            <a:lvl4pPr marL="29464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4pPr>
            <a:lvl5pPr marL="36830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9pPr>
          </a:lstStyle>
          <a:p>
            <a:pPr hangingPunct="1"/>
            <a:r>
              <a:rPr lang="en-US" sz="3200" dirty="0"/>
              <a:t>extensive study on materials (solid, liquid, granular,…), </a:t>
            </a:r>
          </a:p>
          <a:p>
            <a:pPr hangingPunct="1"/>
            <a:r>
              <a:rPr lang="en-US" sz="3200" dirty="0"/>
              <a:t>capture options (solenoid, </a:t>
            </a:r>
            <a:r>
              <a:rPr lang="en-US" sz="3200" dirty="0" err="1"/>
              <a:t>toroids</a:t>
            </a:r>
            <a:r>
              <a:rPr lang="en-US" sz="3200" dirty="0"/>
              <a:t>,…), </a:t>
            </a:r>
          </a:p>
          <a:p>
            <a:pPr hangingPunct="1"/>
            <a:r>
              <a:rPr lang="en-US" sz="3200" dirty="0"/>
              <a:t>topology</a:t>
            </a:r>
            <a:endParaRPr lang="en-US" sz="3200" b="1" dirty="0"/>
          </a:p>
          <a:p>
            <a:pPr marL="0" indent="0" hangingPunct="1">
              <a:buNone/>
            </a:pPr>
            <a:r>
              <a:rPr lang="en-US" sz="3200" b="1" dirty="0">
                <a:solidFill>
                  <a:srgbClr val="0432FF"/>
                </a:solidFill>
              </a:rPr>
              <a:t>Final baseline : </a:t>
            </a:r>
          </a:p>
          <a:p>
            <a:pPr hangingPunct="1"/>
            <a:r>
              <a:rPr lang="en-US" sz="3200" dirty="0">
                <a:solidFill>
                  <a:srgbClr val="C00000"/>
                </a:solidFill>
              </a:rPr>
              <a:t>Hg-jet target </a:t>
            </a:r>
          </a:p>
          <a:p>
            <a:pPr lvl="1" hangingPunct="1"/>
            <a:r>
              <a:rPr lang="en-US" sz="3200" dirty="0"/>
              <a:t>fast-moving 20m/s, regenerates after each pulse </a:t>
            </a:r>
          </a:p>
          <a:p>
            <a:pPr hangingPunct="1"/>
            <a:r>
              <a:rPr lang="en-US" sz="3200" dirty="0">
                <a:solidFill>
                  <a:srgbClr val="C00000"/>
                </a:solidFill>
              </a:rPr>
              <a:t>Solenoid capture </a:t>
            </a:r>
            <a:r>
              <a:rPr lang="en-US" sz="3200" dirty="0"/>
              <a:t>(</a:t>
            </a:r>
            <a:r>
              <a:rPr lang="en-US" sz="3200" dirty="0" err="1"/>
              <a:t>sc</a:t>
            </a:r>
            <a:r>
              <a:rPr lang="en-US" sz="3200" dirty="0"/>
              <a:t> + </a:t>
            </a:r>
            <a:r>
              <a:rPr lang="en-US" sz="3200" dirty="0" err="1"/>
              <a:t>nc</a:t>
            </a:r>
            <a:r>
              <a:rPr lang="en-US" sz="3200" dirty="0"/>
              <a:t> magnets)</a:t>
            </a:r>
          </a:p>
          <a:p>
            <a:pPr lvl="1" hangingPunct="1"/>
            <a:r>
              <a:rPr lang="en-US" sz="3200" dirty="0"/>
              <a:t>high-field around the target 20T</a:t>
            </a:r>
          </a:p>
          <a:p>
            <a:pPr lvl="1" hangingPunct="1"/>
            <a:r>
              <a:rPr lang="en-US" sz="3200" dirty="0"/>
              <a:t>tapering system to 2T   </a:t>
            </a:r>
          </a:p>
          <a:p>
            <a:pPr hangingPunct="1"/>
            <a:r>
              <a:rPr lang="en-US" sz="3200" dirty="0">
                <a:solidFill>
                  <a:srgbClr val="C00000"/>
                </a:solidFill>
              </a:rPr>
              <a:t>Tilt angle </a:t>
            </a:r>
            <a:r>
              <a:rPr lang="en-US" sz="3200" dirty="0"/>
              <a:t>of the proton beam to solenoid axis</a:t>
            </a:r>
          </a:p>
          <a:p>
            <a:pPr lvl="1" hangingPunct="1"/>
            <a:r>
              <a:rPr lang="en-US" sz="3200" dirty="0"/>
              <a:t>proton beam direction towards the dump (Hg-pool), out of the capture beam path</a:t>
            </a:r>
            <a:endParaRPr lang="el-GR" sz="3200" dirty="0"/>
          </a:p>
        </p:txBody>
      </p:sp>
      <p:sp>
        <p:nvSpPr>
          <p:cNvPr id="7" name="TextBox 6">
            <a:extLst>
              <a:ext uri="{FF2B5EF4-FFF2-40B4-BE49-F238E27FC236}">
                <a16:creationId xmlns:a16="http://schemas.microsoft.com/office/drawing/2014/main" id="{715B9B6B-310A-5042-B790-613754CD3345}"/>
              </a:ext>
            </a:extLst>
          </p:cNvPr>
          <p:cNvSpPr txBox="1"/>
          <p:nvPr/>
        </p:nvSpPr>
        <p:spPr>
          <a:xfrm>
            <a:off x="21359007" y="2995544"/>
            <a:ext cx="1808187"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535353"/>
                </a:solidFill>
                <a:effectLst/>
                <a:uFillTx/>
                <a:latin typeface="+mn-lt"/>
                <a:ea typeface="+mn-ea"/>
                <a:cs typeface="+mn-cs"/>
                <a:sym typeface="Gill Sans Light"/>
              </a:rPr>
              <a:t>Be window</a:t>
            </a:r>
            <a:endParaRPr kumimoji="0" lang="el-GR" sz="3000" b="0" i="0" u="none" strike="noStrike" cap="none" spc="0" normalizeH="0" baseline="0" dirty="0">
              <a:ln>
                <a:noFill/>
              </a:ln>
              <a:solidFill>
                <a:srgbClr val="535353"/>
              </a:solidFill>
              <a:effectLst/>
              <a:uFillTx/>
              <a:latin typeface="+mn-lt"/>
              <a:ea typeface="+mn-ea"/>
              <a:cs typeface="+mn-cs"/>
              <a:sym typeface="Gill Sans Light"/>
            </a:endParaRPr>
          </a:p>
        </p:txBody>
      </p:sp>
      <p:cxnSp>
        <p:nvCxnSpPr>
          <p:cNvPr id="9" name="Straight Arrow Connector 8">
            <a:extLst>
              <a:ext uri="{FF2B5EF4-FFF2-40B4-BE49-F238E27FC236}">
                <a16:creationId xmlns:a16="http://schemas.microsoft.com/office/drawing/2014/main" id="{F6546423-01A0-2641-8207-BF6E35EA004B}"/>
              </a:ext>
            </a:extLst>
          </p:cNvPr>
          <p:cNvCxnSpPr>
            <a:cxnSpLocks/>
            <a:stCxn id="7" idx="2"/>
          </p:cNvCxnSpPr>
          <p:nvPr/>
        </p:nvCxnSpPr>
        <p:spPr>
          <a:xfrm flipH="1">
            <a:off x="20860764" y="3559801"/>
            <a:ext cx="1402337" cy="3298199"/>
          </a:xfrm>
          <a:prstGeom prst="straightConnector1">
            <a:avLst/>
          </a:prstGeom>
          <a:noFill/>
          <a:ln w="25400" cap="flat">
            <a:solidFill>
              <a:srgbClr val="5A5F5E"/>
            </a:solidFill>
            <a:prstDash val="solid"/>
            <a:miter lim="400000"/>
            <a:headEnd w="med" len="med"/>
            <a:tailEnd type="triangle"/>
          </a:ln>
          <a:effectLst/>
          <a:sp3d/>
        </p:spPr>
        <p:style>
          <a:lnRef idx="0">
            <a:scrgbClr r="0" g="0" b="0"/>
          </a:lnRef>
          <a:fillRef idx="0">
            <a:scrgbClr r="0" g="0" b="0"/>
          </a:fillRef>
          <a:effectRef idx="0">
            <a:scrgbClr r="0" g="0" b="0"/>
          </a:effectRef>
          <a:fontRef idx="none"/>
        </p:style>
      </p:cxnSp>
      <p:sp>
        <p:nvSpPr>
          <p:cNvPr id="13" name="TextBox 12">
            <a:extLst>
              <a:ext uri="{FF2B5EF4-FFF2-40B4-BE49-F238E27FC236}">
                <a16:creationId xmlns:a16="http://schemas.microsoft.com/office/drawing/2014/main" id="{DC8DA542-41CD-8646-AAC1-60844A61F679}"/>
              </a:ext>
            </a:extLst>
          </p:cNvPr>
          <p:cNvSpPr txBox="1"/>
          <p:nvPr/>
        </p:nvSpPr>
        <p:spPr>
          <a:xfrm>
            <a:off x="17680379" y="2927373"/>
            <a:ext cx="2053447"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3000" dirty="0"/>
              <a:t>SC solenoids</a:t>
            </a:r>
            <a:endParaRPr kumimoji="0" lang="el-GR" sz="3000" b="0" i="0" u="none" strike="noStrike" cap="none" spc="0" normalizeH="0" baseline="0" dirty="0">
              <a:ln>
                <a:noFill/>
              </a:ln>
              <a:solidFill>
                <a:srgbClr val="535353"/>
              </a:solidFill>
              <a:effectLst/>
              <a:uFillTx/>
              <a:latin typeface="+mn-lt"/>
              <a:ea typeface="+mn-ea"/>
              <a:cs typeface="+mn-cs"/>
              <a:sym typeface="Gill Sans Light"/>
            </a:endParaRPr>
          </a:p>
        </p:txBody>
      </p:sp>
      <p:cxnSp>
        <p:nvCxnSpPr>
          <p:cNvPr id="14" name="Straight Arrow Connector 13">
            <a:extLst>
              <a:ext uri="{FF2B5EF4-FFF2-40B4-BE49-F238E27FC236}">
                <a16:creationId xmlns:a16="http://schemas.microsoft.com/office/drawing/2014/main" id="{7026CEAA-BFF8-3D46-BD95-21BBC0CB64EE}"/>
              </a:ext>
            </a:extLst>
          </p:cNvPr>
          <p:cNvCxnSpPr>
            <a:cxnSpLocks/>
            <a:stCxn id="13" idx="2"/>
          </p:cNvCxnSpPr>
          <p:nvPr/>
        </p:nvCxnSpPr>
        <p:spPr>
          <a:xfrm>
            <a:off x="18707103" y="3491630"/>
            <a:ext cx="4334267" cy="1862248"/>
          </a:xfrm>
          <a:prstGeom prst="straightConnector1">
            <a:avLst/>
          </a:prstGeom>
          <a:noFill/>
          <a:ln w="25400" cap="flat">
            <a:solidFill>
              <a:srgbClr val="5A5F5E"/>
            </a:solidFill>
            <a:prstDash val="solid"/>
            <a:miter lim="400000"/>
            <a:headEnd w="med" len="med"/>
            <a:tailEnd type="triangle"/>
          </a:ln>
          <a:effectLst/>
          <a:sp3d/>
        </p:spPr>
        <p:style>
          <a:lnRef idx="0">
            <a:scrgbClr r="0" g="0" b="0"/>
          </a:lnRef>
          <a:fillRef idx="0">
            <a:scrgbClr r="0" g="0" b="0"/>
          </a:fillRef>
          <a:effectRef idx="0">
            <a:scrgbClr r="0" g="0" b="0"/>
          </a:effectRef>
          <a:fontRef idx="none"/>
        </p:style>
      </p:cxnSp>
      <p:cxnSp>
        <p:nvCxnSpPr>
          <p:cNvPr id="17" name="Straight Arrow Connector 16">
            <a:extLst>
              <a:ext uri="{FF2B5EF4-FFF2-40B4-BE49-F238E27FC236}">
                <a16:creationId xmlns:a16="http://schemas.microsoft.com/office/drawing/2014/main" id="{62D5C2F8-F5A7-D94C-8673-11FCF31FB897}"/>
              </a:ext>
            </a:extLst>
          </p:cNvPr>
          <p:cNvCxnSpPr>
            <a:cxnSpLocks/>
            <a:stCxn id="13" idx="2"/>
          </p:cNvCxnSpPr>
          <p:nvPr/>
        </p:nvCxnSpPr>
        <p:spPr>
          <a:xfrm flipH="1">
            <a:off x="17837426" y="3491630"/>
            <a:ext cx="869677" cy="1862248"/>
          </a:xfrm>
          <a:prstGeom prst="straightConnector1">
            <a:avLst/>
          </a:prstGeom>
          <a:noFill/>
          <a:ln w="25400" cap="flat">
            <a:solidFill>
              <a:srgbClr val="5A5F5E"/>
            </a:solidFill>
            <a:prstDash val="solid"/>
            <a:miter lim="400000"/>
            <a:headEnd w="med" len="med"/>
            <a:tailEnd type="triangle"/>
          </a:ln>
          <a:effectLst/>
          <a:sp3d/>
        </p:spPr>
        <p:style>
          <a:lnRef idx="0">
            <a:scrgbClr r="0" g="0" b="0"/>
          </a:lnRef>
          <a:fillRef idx="0">
            <a:scrgbClr r="0" g="0" b="0"/>
          </a:fillRef>
          <a:effectRef idx="0">
            <a:scrgbClr r="0" g="0" b="0"/>
          </a:effectRef>
          <a:fontRef idx="none"/>
        </p:style>
      </p:cxnSp>
      <p:cxnSp>
        <p:nvCxnSpPr>
          <p:cNvPr id="22" name="Straight Arrow Connector 21">
            <a:extLst>
              <a:ext uri="{FF2B5EF4-FFF2-40B4-BE49-F238E27FC236}">
                <a16:creationId xmlns:a16="http://schemas.microsoft.com/office/drawing/2014/main" id="{9D3477BC-7F0F-9548-B26D-BA948D6EBD7F}"/>
              </a:ext>
            </a:extLst>
          </p:cNvPr>
          <p:cNvCxnSpPr>
            <a:cxnSpLocks/>
            <a:stCxn id="13" idx="2"/>
          </p:cNvCxnSpPr>
          <p:nvPr/>
        </p:nvCxnSpPr>
        <p:spPr>
          <a:xfrm>
            <a:off x="18707103" y="3491630"/>
            <a:ext cx="3351751" cy="1717270"/>
          </a:xfrm>
          <a:prstGeom prst="straightConnector1">
            <a:avLst/>
          </a:prstGeom>
          <a:noFill/>
          <a:ln w="25400" cap="flat">
            <a:solidFill>
              <a:srgbClr val="5A5F5E"/>
            </a:solidFill>
            <a:prstDash val="solid"/>
            <a:miter lim="400000"/>
            <a:headEnd w="med" len="med"/>
            <a:tailEnd type="triangle"/>
          </a:ln>
          <a:effectLst/>
          <a:sp3d/>
        </p:spPr>
        <p:style>
          <a:lnRef idx="0">
            <a:scrgbClr r="0" g="0" b="0"/>
          </a:lnRef>
          <a:fillRef idx="0">
            <a:scrgbClr r="0" g="0" b="0"/>
          </a:fillRef>
          <a:effectRef idx="0">
            <a:scrgbClr r="0" g="0" b="0"/>
          </a:effectRef>
          <a:fontRef idx="none"/>
        </p:style>
      </p:cxnSp>
      <p:cxnSp>
        <p:nvCxnSpPr>
          <p:cNvPr id="25" name="Straight Arrow Connector 24">
            <a:extLst>
              <a:ext uri="{FF2B5EF4-FFF2-40B4-BE49-F238E27FC236}">
                <a16:creationId xmlns:a16="http://schemas.microsoft.com/office/drawing/2014/main" id="{F677CFF3-155B-D744-A27F-8627C7D49C10}"/>
              </a:ext>
            </a:extLst>
          </p:cNvPr>
          <p:cNvCxnSpPr>
            <a:cxnSpLocks/>
            <a:stCxn id="13" idx="2"/>
          </p:cNvCxnSpPr>
          <p:nvPr/>
        </p:nvCxnSpPr>
        <p:spPr>
          <a:xfrm>
            <a:off x="18707103" y="3491630"/>
            <a:ext cx="869677" cy="1411863"/>
          </a:xfrm>
          <a:prstGeom prst="straightConnector1">
            <a:avLst/>
          </a:prstGeom>
          <a:noFill/>
          <a:ln w="25400" cap="flat">
            <a:solidFill>
              <a:srgbClr val="5A5F5E"/>
            </a:solidFill>
            <a:prstDash val="solid"/>
            <a:miter lim="400000"/>
            <a:headEnd w="med" len="med"/>
            <a:tailEnd type="triangle"/>
          </a:ln>
          <a:effectLst/>
          <a:sp3d/>
        </p:spPr>
        <p:style>
          <a:lnRef idx="0">
            <a:scrgbClr r="0" g="0" b="0"/>
          </a:lnRef>
          <a:fillRef idx="0">
            <a:scrgbClr r="0" g="0" b="0"/>
          </a:fillRef>
          <a:effectRef idx="0">
            <a:scrgbClr r="0" g="0" b="0"/>
          </a:effectRef>
          <a:fontRef idx="none"/>
        </p:style>
      </p:cxnSp>
      <p:cxnSp>
        <p:nvCxnSpPr>
          <p:cNvPr id="28" name="Straight Arrow Connector 27">
            <a:extLst>
              <a:ext uri="{FF2B5EF4-FFF2-40B4-BE49-F238E27FC236}">
                <a16:creationId xmlns:a16="http://schemas.microsoft.com/office/drawing/2014/main" id="{2A351759-D13E-474A-9C07-72219431F55A}"/>
              </a:ext>
            </a:extLst>
          </p:cNvPr>
          <p:cNvCxnSpPr>
            <a:cxnSpLocks/>
            <a:stCxn id="13" idx="2"/>
          </p:cNvCxnSpPr>
          <p:nvPr/>
        </p:nvCxnSpPr>
        <p:spPr>
          <a:xfrm flipH="1">
            <a:off x="16356750" y="3491630"/>
            <a:ext cx="2350353" cy="2004315"/>
          </a:xfrm>
          <a:prstGeom prst="straightConnector1">
            <a:avLst/>
          </a:prstGeom>
          <a:noFill/>
          <a:ln w="25400" cap="flat">
            <a:solidFill>
              <a:srgbClr val="5A5F5E"/>
            </a:solidFill>
            <a:prstDash val="solid"/>
            <a:miter lim="400000"/>
            <a:headEnd w="med" len="med"/>
            <a:tailEnd type="triangle"/>
          </a:ln>
          <a:effectLst/>
          <a:sp3d/>
        </p:spPr>
        <p:style>
          <a:lnRef idx="0">
            <a:scrgbClr r="0" g="0" b="0"/>
          </a:lnRef>
          <a:fillRef idx="0">
            <a:scrgbClr r="0" g="0" b="0"/>
          </a:fillRef>
          <a:effectRef idx="0">
            <a:scrgbClr r="0" g="0" b="0"/>
          </a:effectRef>
          <a:fontRef idx="none"/>
        </p:style>
      </p:cxnSp>
      <p:sp>
        <p:nvSpPr>
          <p:cNvPr id="31" name="TextBox 30">
            <a:extLst>
              <a:ext uri="{FF2B5EF4-FFF2-40B4-BE49-F238E27FC236}">
                <a16:creationId xmlns:a16="http://schemas.microsoft.com/office/drawing/2014/main" id="{9AF541EC-87EA-0148-B462-4B0241D528CE}"/>
              </a:ext>
            </a:extLst>
          </p:cNvPr>
          <p:cNvSpPr txBox="1"/>
          <p:nvPr/>
        </p:nvSpPr>
        <p:spPr>
          <a:xfrm>
            <a:off x="13892145" y="4068136"/>
            <a:ext cx="1591782"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3000" dirty="0"/>
              <a:t>W shields</a:t>
            </a:r>
            <a:endParaRPr kumimoji="0" lang="el-GR" sz="3000" b="0" i="0" u="none" strike="noStrike" cap="none" spc="0" normalizeH="0" baseline="0" dirty="0">
              <a:ln>
                <a:noFill/>
              </a:ln>
              <a:solidFill>
                <a:srgbClr val="535353"/>
              </a:solidFill>
              <a:effectLst/>
              <a:uFillTx/>
              <a:latin typeface="+mn-lt"/>
              <a:ea typeface="+mn-ea"/>
              <a:cs typeface="+mn-cs"/>
              <a:sym typeface="Gill Sans Light"/>
            </a:endParaRPr>
          </a:p>
        </p:txBody>
      </p:sp>
      <p:cxnSp>
        <p:nvCxnSpPr>
          <p:cNvPr id="32" name="Straight Arrow Connector 31">
            <a:extLst>
              <a:ext uri="{FF2B5EF4-FFF2-40B4-BE49-F238E27FC236}">
                <a16:creationId xmlns:a16="http://schemas.microsoft.com/office/drawing/2014/main" id="{377A5978-1085-F144-8B4D-B41FAF959700}"/>
              </a:ext>
            </a:extLst>
          </p:cNvPr>
          <p:cNvCxnSpPr>
            <a:cxnSpLocks/>
            <a:stCxn id="31" idx="2"/>
          </p:cNvCxnSpPr>
          <p:nvPr/>
        </p:nvCxnSpPr>
        <p:spPr>
          <a:xfrm>
            <a:off x="14688036" y="4632393"/>
            <a:ext cx="6992521" cy="1709961"/>
          </a:xfrm>
          <a:prstGeom prst="straightConnector1">
            <a:avLst/>
          </a:prstGeom>
          <a:noFill/>
          <a:ln w="25400" cap="flat">
            <a:solidFill>
              <a:srgbClr val="5A5F5E"/>
            </a:solidFill>
            <a:prstDash val="solid"/>
            <a:miter lim="400000"/>
            <a:headEnd w="med" len="med"/>
            <a:tailEnd type="triangle"/>
          </a:ln>
          <a:effectLst/>
          <a:sp3d/>
        </p:spPr>
        <p:style>
          <a:lnRef idx="0">
            <a:scrgbClr r="0" g="0" b="0"/>
          </a:lnRef>
          <a:fillRef idx="0">
            <a:scrgbClr r="0" g="0" b="0"/>
          </a:fillRef>
          <a:effectRef idx="0">
            <a:scrgbClr r="0" g="0" b="0"/>
          </a:effectRef>
          <a:fontRef idx="none"/>
        </p:style>
      </p:cxnSp>
      <p:cxnSp>
        <p:nvCxnSpPr>
          <p:cNvPr id="38" name="Straight Arrow Connector 37">
            <a:extLst>
              <a:ext uri="{FF2B5EF4-FFF2-40B4-BE49-F238E27FC236}">
                <a16:creationId xmlns:a16="http://schemas.microsoft.com/office/drawing/2014/main" id="{D9B47FB4-D6B4-D84F-9181-DD9770D8A168}"/>
              </a:ext>
            </a:extLst>
          </p:cNvPr>
          <p:cNvCxnSpPr>
            <a:cxnSpLocks/>
          </p:cNvCxnSpPr>
          <p:nvPr/>
        </p:nvCxnSpPr>
        <p:spPr>
          <a:xfrm flipH="1">
            <a:off x="14368586" y="4632393"/>
            <a:ext cx="319450" cy="2676686"/>
          </a:xfrm>
          <a:prstGeom prst="straightConnector1">
            <a:avLst/>
          </a:prstGeom>
          <a:noFill/>
          <a:ln w="25400" cap="flat">
            <a:solidFill>
              <a:srgbClr val="5A5F5E"/>
            </a:solidFill>
            <a:prstDash val="solid"/>
            <a:miter lim="400000"/>
            <a:headEnd w="med" len="med"/>
            <a:tailEnd type="triangle"/>
          </a:ln>
          <a:effectLst/>
          <a:sp3d/>
        </p:spPr>
        <p:style>
          <a:lnRef idx="0">
            <a:scrgbClr r="0" g="0" b="0"/>
          </a:lnRef>
          <a:fillRef idx="0">
            <a:scrgbClr r="0" g="0" b="0"/>
          </a:fillRef>
          <a:effectRef idx="0">
            <a:scrgbClr r="0" g="0" b="0"/>
          </a:effectRef>
          <a:fontRef idx="none"/>
        </p:style>
      </p:cxnSp>
      <p:sp>
        <p:nvSpPr>
          <p:cNvPr id="42" name="TextBox 41">
            <a:extLst>
              <a:ext uri="{FF2B5EF4-FFF2-40B4-BE49-F238E27FC236}">
                <a16:creationId xmlns:a16="http://schemas.microsoft.com/office/drawing/2014/main" id="{7397889D-8BA3-A146-AAF9-2979D7F85973}"/>
              </a:ext>
            </a:extLst>
          </p:cNvPr>
          <p:cNvSpPr txBox="1"/>
          <p:nvPr/>
        </p:nvSpPr>
        <p:spPr>
          <a:xfrm>
            <a:off x="11353253" y="4388800"/>
            <a:ext cx="2168863"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3000" dirty="0"/>
              <a:t>NC solenoids</a:t>
            </a:r>
            <a:endParaRPr kumimoji="0" lang="el-GR" sz="3000" b="0" i="0" u="none" strike="noStrike" cap="none" spc="0" normalizeH="0" baseline="0" dirty="0">
              <a:ln>
                <a:noFill/>
              </a:ln>
              <a:solidFill>
                <a:srgbClr val="535353"/>
              </a:solidFill>
              <a:effectLst/>
              <a:uFillTx/>
              <a:latin typeface="+mn-lt"/>
              <a:ea typeface="+mn-ea"/>
              <a:cs typeface="+mn-cs"/>
              <a:sym typeface="Gill Sans Light"/>
            </a:endParaRPr>
          </a:p>
        </p:txBody>
      </p:sp>
      <p:cxnSp>
        <p:nvCxnSpPr>
          <p:cNvPr id="43" name="Straight Arrow Connector 42">
            <a:extLst>
              <a:ext uri="{FF2B5EF4-FFF2-40B4-BE49-F238E27FC236}">
                <a16:creationId xmlns:a16="http://schemas.microsoft.com/office/drawing/2014/main" id="{19184CBE-3933-7C40-AB4B-F7A6184CF4B2}"/>
              </a:ext>
            </a:extLst>
          </p:cNvPr>
          <p:cNvCxnSpPr>
            <a:cxnSpLocks/>
            <a:stCxn id="42" idx="2"/>
          </p:cNvCxnSpPr>
          <p:nvPr/>
        </p:nvCxnSpPr>
        <p:spPr>
          <a:xfrm>
            <a:off x="12437685" y="4953057"/>
            <a:ext cx="2921585" cy="2857828"/>
          </a:xfrm>
          <a:prstGeom prst="straightConnector1">
            <a:avLst/>
          </a:prstGeom>
          <a:noFill/>
          <a:ln w="25400" cap="flat">
            <a:solidFill>
              <a:srgbClr val="5A5F5E"/>
            </a:solidFill>
            <a:prstDash val="solid"/>
            <a:miter lim="400000"/>
            <a:headEnd w="med" len="med"/>
            <a:tailEnd type="triangle"/>
          </a:ln>
          <a:effectLst/>
          <a:sp3d/>
        </p:spPr>
        <p:style>
          <a:lnRef idx="0">
            <a:scrgbClr r="0" g="0" b="0"/>
          </a:lnRef>
          <a:fillRef idx="0">
            <a:scrgbClr r="0" g="0" b="0"/>
          </a:fillRef>
          <a:effectRef idx="0">
            <a:scrgbClr r="0" g="0" b="0"/>
          </a:effectRef>
          <a:fontRef idx="none"/>
        </p:style>
      </p:cxnSp>
      <p:sp>
        <p:nvSpPr>
          <p:cNvPr id="46" name="TextBox 45">
            <a:extLst>
              <a:ext uri="{FF2B5EF4-FFF2-40B4-BE49-F238E27FC236}">
                <a16:creationId xmlns:a16="http://schemas.microsoft.com/office/drawing/2014/main" id="{F75E3ECF-A55E-E946-8A74-EAE9C17D1FA0}"/>
              </a:ext>
            </a:extLst>
          </p:cNvPr>
          <p:cNvSpPr txBox="1"/>
          <p:nvPr/>
        </p:nvSpPr>
        <p:spPr>
          <a:xfrm>
            <a:off x="10835482" y="8092683"/>
            <a:ext cx="1035541"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3000" dirty="0">
                <a:solidFill>
                  <a:srgbClr val="00FDFF"/>
                </a:solidFill>
              </a:rPr>
              <a:t>Hg-jet</a:t>
            </a:r>
            <a:endParaRPr kumimoji="0" lang="el-GR" sz="3000" b="0" i="0" u="none" strike="noStrike" cap="none" spc="0" normalizeH="0" baseline="0" dirty="0">
              <a:ln>
                <a:noFill/>
              </a:ln>
              <a:solidFill>
                <a:srgbClr val="00FDFF"/>
              </a:solidFill>
              <a:effectLst/>
              <a:uFillTx/>
              <a:latin typeface="+mn-lt"/>
              <a:ea typeface="+mn-ea"/>
              <a:cs typeface="+mn-cs"/>
              <a:sym typeface="Gill Sans Light"/>
            </a:endParaRPr>
          </a:p>
        </p:txBody>
      </p:sp>
      <p:sp>
        <p:nvSpPr>
          <p:cNvPr id="47" name="TextBox 46">
            <a:extLst>
              <a:ext uri="{FF2B5EF4-FFF2-40B4-BE49-F238E27FC236}">
                <a16:creationId xmlns:a16="http://schemas.microsoft.com/office/drawing/2014/main" id="{FA2306F0-A5F6-B849-93AF-4C6AE78B907A}"/>
              </a:ext>
            </a:extLst>
          </p:cNvPr>
          <p:cNvSpPr txBox="1"/>
          <p:nvPr/>
        </p:nvSpPr>
        <p:spPr>
          <a:xfrm>
            <a:off x="10643675" y="9231714"/>
            <a:ext cx="2095125"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3000" dirty="0">
                <a:solidFill>
                  <a:srgbClr val="FF0000"/>
                </a:solidFill>
              </a:rPr>
              <a:t>Proton beam</a:t>
            </a:r>
            <a:endParaRPr kumimoji="0" lang="el-GR" sz="3000" b="0" i="0" u="none" strike="noStrike" cap="none" spc="0" normalizeH="0" baseline="0" dirty="0">
              <a:ln>
                <a:noFill/>
              </a:ln>
              <a:solidFill>
                <a:srgbClr val="FF0000"/>
              </a:solidFill>
              <a:effectLst/>
              <a:uFillTx/>
              <a:latin typeface="+mn-lt"/>
              <a:ea typeface="+mn-ea"/>
              <a:cs typeface="+mn-cs"/>
              <a:sym typeface="Gill Sans Light"/>
            </a:endParaRPr>
          </a:p>
        </p:txBody>
      </p:sp>
      <p:cxnSp>
        <p:nvCxnSpPr>
          <p:cNvPr id="48" name="Straight Arrow Connector 47">
            <a:extLst>
              <a:ext uri="{FF2B5EF4-FFF2-40B4-BE49-F238E27FC236}">
                <a16:creationId xmlns:a16="http://schemas.microsoft.com/office/drawing/2014/main" id="{90DAEE1C-41AD-8441-9145-7D2398506558}"/>
              </a:ext>
            </a:extLst>
          </p:cNvPr>
          <p:cNvCxnSpPr>
            <a:cxnSpLocks/>
          </p:cNvCxnSpPr>
          <p:nvPr/>
        </p:nvCxnSpPr>
        <p:spPr>
          <a:xfrm flipV="1">
            <a:off x="11353252" y="8943985"/>
            <a:ext cx="1819409" cy="386314"/>
          </a:xfrm>
          <a:prstGeom prst="straightConnector1">
            <a:avLst/>
          </a:prstGeom>
          <a:noFill/>
          <a:ln w="38100" cap="flat">
            <a:solidFill>
              <a:srgbClr val="FF0000"/>
            </a:solidFill>
            <a:prstDash val="solid"/>
            <a:miter lim="400000"/>
            <a:headEnd w="med" len="med"/>
            <a:tailEnd type="triangle"/>
          </a:ln>
          <a:effectLst/>
          <a:sp3d/>
        </p:spPr>
        <p:style>
          <a:lnRef idx="0">
            <a:scrgbClr r="0" g="0" b="0"/>
          </a:lnRef>
          <a:fillRef idx="0">
            <a:scrgbClr r="0" g="0" b="0"/>
          </a:fillRef>
          <a:effectRef idx="0">
            <a:scrgbClr r="0" g="0" b="0"/>
          </a:effectRef>
          <a:fontRef idx="none"/>
        </p:style>
      </p:cxnSp>
      <p:sp>
        <p:nvSpPr>
          <p:cNvPr id="53" name="TextBox 52">
            <a:extLst>
              <a:ext uri="{FF2B5EF4-FFF2-40B4-BE49-F238E27FC236}">
                <a16:creationId xmlns:a16="http://schemas.microsoft.com/office/drawing/2014/main" id="{2288F5C2-AA79-D648-8410-006E068DA0DC}"/>
              </a:ext>
            </a:extLst>
          </p:cNvPr>
          <p:cNvSpPr txBox="1"/>
          <p:nvPr/>
        </p:nvSpPr>
        <p:spPr>
          <a:xfrm>
            <a:off x="18559890" y="7945851"/>
            <a:ext cx="2033779"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3000" dirty="0">
                <a:solidFill>
                  <a:srgbClr val="00FDFF"/>
                </a:solidFill>
              </a:rPr>
              <a:t>Beam dump</a:t>
            </a:r>
          </a:p>
          <a:p>
            <a:pPr marL="0" marR="0" indent="0" algn="ctr" defTabSz="825500" rtl="0" fontAlgn="auto" latinLnBrk="0" hangingPunct="0">
              <a:lnSpc>
                <a:spcPct val="100000"/>
              </a:lnSpc>
              <a:spcBef>
                <a:spcPts val="0"/>
              </a:spcBef>
              <a:spcAft>
                <a:spcPts val="0"/>
              </a:spcAft>
              <a:buClrTx/>
              <a:buSzTx/>
              <a:buFontTx/>
              <a:buNone/>
              <a:tabLst/>
            </a:pPr>
            <a:r>
              <a:rPr lang="en-US" sz="3000" i="1" dirty="0">
                <a:solidFill>
                  <a:srgbClr val="00FDFF"/>
                </a:solidFill>
              </a:rPr>
              <a:t>(Hg-pool)</a:t>
            </a:r>
            <a:endParaRPr kumimoji="0" lang="el-GR" sz="3000" b="0" i="1" u="none" strike="noStrike" cap="none" spc="0" normalizeH="0" baseline="0" dirty="0">
              <a:ln>
                <a:noFill/>
              </a:ln>
              <a:solidFill>
                <a:srgbClr val="00FDFF"/>
              </a:solidFill>
              <a:effectLst/>
              <a:uFillTx/>
              <a:latin typeface="+mn-lt"/>
              <a:ea typeface="+mn-ea"/>
              <a:cs typeface="+mn-cs"/>
              <a:sym typeface="Gill Sans Light"/>
            </a:endParaRPr>
          </a:p>
        </p:txBody>
      </p:sp>
    </p:spTree>
    <p:extLst>
      <p:ext uri="{BB962C8B-B14F-4D97-AF65-F5344CB8AC3E}">
        <p14:creationId xmlns:p14="http://schemas.microsoft.com/office/powerpoint/2010/main" val="275327374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50250-2313-3844-AFB5-8BBFD0A4C8FB}"/>
              </a:ext>
            </a:extLst>
          </p:cNvPr>
          <p:cNvSpPr>
            <a:spLocks noGrp="1"/>
          </p:cNvSpPr>
          <p:nvPr>
            <p:ph type="title"/>
          </p:nvPr>
        </p:nvSpPr>
        <p:spPr/>
        <p:txBody>
          <a:bodyPr/>
          <a:lstStyle/>
          <a:p>
            <a:pPr algn="l"/>
            <a:r>
              <a:rPr lang="en-US" dirty="0"/>
              <a:t>The MERIT Experiment @ CERN-PS</a:t>
            </a:r>
            <a:endParaRPr lang="el-GR" dirty="0"/>
          </a:p>
        </p:txBody>
      </p:sp>
      <p:sp>
        <p:nvSpPr>
          <p:cNvPr id="3" name="Text Placeholder 2">
            <a:extLst>
              <a:ext uri="{FF2B5EF4-FFF2-40B4-BE49-F238E27FC236}">
                <a16:creationId xmlns:a16="http://schemas.microsoft.com/office/drawing/2014/main" id="{FAC60488-4104-F241-98C3-2C05BB853D0E}"/>
              </a:ext>
            </a:extLst>
          </p:cNvPr>
          <p:cNvSpPr>
            <a:spLocks noGrp="1"/>
          </p:cNvSpPr>
          <p:nvPr>
            <p:ph type="body" idx="1"/>
          </p:nvPr>
        </p:nvSpPr>
        <p:spPr>
          <a:xfrm>
            <a:off x="673100" y="2750803"/>
            <a:ext cx="23050500" cy="1711469"/>
          </a:xfrm>
        </p:spPr>
        <p:txBody>
          <a:bodyPr anchor="t">
            <a:normAutofit fontScale="77500" lnSpcReduction="20000"/>
          </a:bodyPr>
          <a:lstStyle/>
          <a:p>
            <a:r>
              <a:rPr lang="en-US" dirty="0"/>
              <a:t>Proof-of-principle experiment of a high-power target for NF/MC based on a free Hg-jet </a:t>
            </a:r>
            <a:endParaRPr lang="el-GR" dirty="0"/>
          </a:p>
        </p:txBody>
      </p:sp>
      <p:sp>
        <p:nvSpPr>
          <p:cNvPr id="4" name="Slide Number Placeholder 3">
            <a:extLst>
              <a:ext uri="{FF2B5EF4-FFF2-40B4-BE49-F238E27FC236}">
                <a16:creationId xmlns:a16="http://schemas.microsoft.com/office/drawing/2014/main" id="{C9921C61-A760-5640-9B97-7CE0FBFDCA88}"/>
              </a:ext>
            </a:extLst>
          </p:cNvPr>
          <p:cNvSpPr>
            <a:spLocks noGrp="1"/>
          </p:cNvSpPr>
          <p:nvPr>
            <p:ph type="sldNum" sz="quarter" idx="2"/>
          </p:nvPr>
        </p:nvSpPr>
        <p:spPr/>
        <p:txBody>
          <a:bodyPr/>
          <a:lstStyle/>
          <a:p>
            <a:fld id="{86CB4B4D-7CA3-9044-876B-883B54F8677D}" type="slidenum">
              <a:rPr lang="en-CH" smtClean="0"/>
              <a:pPr/>
              <a:t>8</a:t>
            </a:fld>
            <a:endParaRPr lang="en-CH" dirty="0"/>
          </a:p>
        </p:txBody>
      </p:sp>
      <p:pic>
        <p:nvPicPr>
          <p:cNvPr id="5" name="Picture 4">
            <a:extLst>
              <a:ext uri="{FF2B5EF4-FFF2-40B4-BE49-F238E27FC236}">
                <a16:creationId xmlns:a16="http://schemas.microsoft.com/office/drawing/2014/main" id="{9BCB5A89-A615-C440-83C9-5F61FA7EC038}"/>
              </a:ext>
            </a:extLst>
          </p:cNvPr>
          <p:cNvPicPr>
            <a:picLocks noChangeAspect="1"/>
          </p:cNvPicPr>
          <p:nvPr/>
        </p:nvPicPr>
        <p:blipFill>
          <a:blip r:embed="rId2"/>
          <a:stretch>
            <a:fillRect/>
          </a:stretch>
        </p:blipFill>
        <p:spPr>
          <a:xfrm>
            <a:off x="215224" y="3881216"/>
            <a:ext cx="8406129" cy="5993914"/>
          </a:xfrm>
          <a:prstGeom prst="rect">
            <a:avLst/>
          </a:prstGeom>
        </p:spPr>
      </p:pic>
      <p:sp>
        <p:nvSpPr>
          <p:cNvPr id="6" name="Text Placeholder 2">
            <a:extLst>
              <a:ext uri="{FF2B5EF4-FFF2-40B4-BE49-F238E27FC236}">
                <a16:creationId xmlns:a16="http://schemas.microsoft.com/office/drawing/2014/main" id="{42A86C34-2492-584F-B6AA-19A58480A5A5}"/>
              </a:ext>
            </a:extLst>
          </p:cNvPr>
          <p:cNvSpPr txBox="1">
            <a:spLocks/>
          </p:cNvSpPr>
          <p:nvPr/>
        </p:nvSpPr>
        <p:spPr>
          <a:xfrm>
            <a:off x="8302753" y="3881216"/>
            <a:ext cx="8887292" cy="3297750"/>
          </a:xfrm>
          <a:prstGeom prst="rect">
            <a:avLst/>
          </a:prstGeom>
          <a:solidFill>
            <a:schemeClr val="accent3">
              <a:lumMod val="20000"/>
              <a:lumOff val="8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a:bodyPr>
          <a:lstStyle>
            <a:lvl1pPr marL="7366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1pPr>
            <a:lvl2pPr marL="14732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2pPr>
            <a:lvl3pPr marL="22098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3pPr>
            <a:lvl4pPr marL="29464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4pPr>
            <a:lvl5pPr marL="36830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9pPr>
          </a:lstStyle>
          <a:p>
            <a:pPr marL="0" indent="0" hangingPunct="1">
              <a:buNone/>
            </a:pPr>
            <a:r>
              <a:rPr lang="en-US" sz="3000" b="1" dirty="0">
                <a:solidFill>
                  <a:srgbClr val="0432FF"/>
                </a:solidFill>
              </a:rPr>
              <a:t>Key results #1 :</a:t>
            </a:r>
          </a:p>
          <a:p>
            <a:pPr hangingPunct="1"/>
            <a:r>
              <a:rPr lang="en-US" sz="3000" dirty="0">
                <a:solidFill>
                  <a:srgbClr val="00B050"/>
                </a:solidFill>
              </a:rPr>
              <a:t>Hg-jet disruption mitigated by magnetic field</a:t>
            </a:r>
          </a:p>
          <a:p>
            <a:pPr hangingPunct="1"/>
            <a:r>
              <a:rPr lang="en-US" sz="3000" dirty="0">
                <a:solidFill>
                  <a:srgbClr val="00B050"/>
                </a:solidFill>
              </a:rPr>
              <a:t>20 m/s jet operation allows up to 70Hz operation with beam </a:t>
            </a:r>
          </a:p>
        </p:txBody>
      </p:sp>
      <p:sp>
        <p:nvSpPr>
          <p:cNvPr id="7" name="Text Placeholder 2">
            <a:extLst>
              <a:ext uri="{FF2B5EF4-FFF2-40B4-BE49-F238E27FC236}">
                <a16:creationId xmlns:a16="http://schemas.microsoft.com/office/drawing/2014/main" id="{CE8DB989-476E-9848-B4E4-6CB1405F6CDF}"/>
              </a:ext>
            </a:extLst>
          </p:cNvPr>
          <p:cNvSpPr txBox="1">
            <a:spLocks/>
          </p:cNvSpPr>
          <p:nvPr/>
        </p:nvSpPr>
        <p:spPr>
          <a:xfrm>
            <a:off x="8302753" y="7305036"/>
            <a:ext cx="8887292" cy="3250938"/>
          </a:xfrm>
          <a:prstGeom prst="rect">
            <a:avLst/>
          </a:prstGeom>
          <a:solidFill>
            <a:schemeClr val="accent1">
              <a:lumMod val="20000"/>
              <a:lumOff val="8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lnSpcReduction="10000"/>
          </a:bodyPr>
          <a:lstStyle>
            <a:lvl1pPr marL="7366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1pPr>
            <a:lvl2pPr marL="14732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2pPr>
            <a:lvl3pPr marL="22098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3pPr>
            <a:lvl4pPr marL="29464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4pPr>
            <a:lvl5pPr marL="36830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9pPr>
          </a:lstStyle>
          <a:p>
            <a:pPr marL="0" indent="0" hangingPunct="1">
              <a:buNone/>
            </a:pPr>
            <a:r>
              <a:rPr lang="en-US" sz="3000" b="1" dirty="0">
                <a:solidFill>
                  <a:srgbClr val="0432FF"/>
                </a:solidFill>
              </a:rPr>
              <a:t>Key results #2 :</a:t>
            </a:r>
          </a:p>
          <a:p>
            <a:pPr>
              <a:buFont typeface="Wingdings" charset="2"/>
              <a:buChar char="§"/>
            </a:pPr>
            <a:r>
              <a:rPr lang="en-US" sz="3000" dirty="0">
                <a:solidFill>
                  <a:srgbClr val="00B050"/>
                </a:solidFill>
              </a:rPr>
              <a:t>Disruption threshold: &gt;4×10</a:t>
            </a:r>
            <a:r>
              <a:rPr lang="en-US" sz="3000" baseline="30000" dirty="0">
                <a:solidFill>
                  <a:srgbClr val="00B050"/>
                </a:solidFill>
              </a:rPr>
              <a:t>12</a:t>
            </a:r>
            <a:r>
              <a:rPr lang="en-US" sz="3000" dirty="0">
                <a:solidFill>
                  <a:srgbClr val="00B050"/>
                </a:solidFill>
              </a:rPr>
              <a:t> protons @14 GeV, 10T field</a:t>
            </a:r>
          </a:p>
          <a:p>
            <a:pPr lvl="1">
              <a:buFont typeface="Wingdings" charset="2"/>
              <a:buChar char="§"/>
            </a:pPr>
            <a:r>
              <a:rPr lang="en-US" sz="3000" dirty="0">
                <a:solidFill>
                  <a:srgbClr val="00B050"/>
                </a:solidFill>
              </a:rPr>
              <a:t>115kJ pulse containment demonstrated</a:t>
            </a:r>
          </a:p>
          <a:p>
            <a:pPr lvl="1">
              <a:buFont typeface="Wingdings" charset="2"/>
              <a:buChar char="§"/>
            </a:pPr>
            <a:r>
              <a:rPr lang="en-US" sz="3000" dirty="0">
                <a:solidFill>
                  <a:srgbClr val="00B050"/>
                </a:solidFill>
              </a:rPr>
              <a:t>8 MW capability demonstrated</a:t>
            </a:r>
          </a:p>
        </p:txBody>
      </p:sp>
      <p:grpSp>
        <p:nvGrpSpPr>
          <p:cNvPr id="12" name="Group 11">
            <a:extLst>
              <a:ext uri="{FF2B5EF4-FFF2-40B4-BE49-F238E27FC236}">
                <a16:creationId xmlns:a16="http://schemas.microsoft.com/office/drawing/2014/main" id="{7BAE2CD7-5807-3C49-B8C0-55AD06BBDC5D}"/>
              </a:ext>
            </a:extLst>
          </p:cNvPr>
          <p:cNvGrpSpPr/>
          <p:nvPr/>
        </p:nvGrpSpPr>
        <p:grpSpPr>
          <a:xfrm>
            <a:off x="17417631" y="3967720"/>
            <a:ext cx="5596130" cy="6188615"/>
            <a:chOff x="17595326" y="6854826"/>
            <a:chExt cx="3672412" cy="6188615"/>
          </a:xfrm>
        </p:grpSpPr>
        <p:sp>
          <p:nvSpPr>
            <p:cNvPr id="9" name="Rectangle 8">
              <a:extLst>
                <a:ext uri="{FF2B5EF4-FFF2-40B4-BE49-F238E27FC236}">
                  <a16:creationId xmlns:a16="http://schemas.microsoft.com/office/drawing/2014/main" id="{C1852AD2-285F-0B40-B422-4E6B8B1258A1}"/>
                </a:ext>
              </a:extLst>
            </p:cNvPr>
            <p:cNvSpPr/>
            <p:nvPr/>
          </p:nvSpPr>
          <p:spPr>
            <a:xfrm>
              <a:off x="17595326" y="6854826"/>
              <a:ext cx="3672412" cy="6188615"/>
            </a:xfrm>
            <a:prstGeom prst="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lIns="0" tIns="0" rtlCol="0" anchor="t" anchorCtr="0"/>
            <a:lstStyle/>
            <a:p>
              <a:pPr marL="88900"/>
              <a:r>
                <a:rPr lang="en-US" sz="4000" b="1" dirty="0">
                  <a:solidFill>
                    <a:srgbClr val="535353"/>
                  </a:solidFill>
                </a:rPr>
                <a:t>Hg-jet - beam impact</a:t>
              </a:r>
            </a:p>
            <a:p>
              <a:pPr marL="88900"/>
              <a:r>
                <a:rPr lang="en-US" sz="4100" dirty="0">
                  <a:solidFill>
                    <a:srgbClr val="535353"/>
                  </a:solidFill>
                </a:rPr>
                <a:t>4×10</a:t>
              </a:r>
              <a:r>
                <a:rPr lang="en-US" sz="4100" baseline="30000" dirty="0">
                  <a:solidFill>
                    <a:srgbClr val="535353"/>
                  </a:solidFill>
                </a:rPr>
                <a:t>12</a:t>
              </a:r>
              <a:r>
                <a:rPr lang="en-US" sz="4100" dirty="0">
                  <a:solidFill>
                    <a:srgbClr val="535353"/>
                  </a:solidFill>
                </a:rPr>
                <a:t> protons, 10T field</a:t>
              </a:r>
            </a:p>
            <a:p>
              <a:pPr algn="ctr"/>
              <a:endParaRPr lang="en-US" dirty="0"/>
            </a:p>
          </p:txBody>
        </p:sp>
        <p:pic>
          <p:nvPicPr>
            <p:cNvPr id="8" name="Picture 4" descr="C:\data0\MERIT\MOVIES\Animation_16014_fats.gif">
              <a:extLst>
                <a:ext uri="{FF2B5EF4-FFF2-40B4-BE49-F238E27FC236}">
                  <a16:creationId xmlns:a16="http://schemas.microsoft.com/office/drawing/2014/main" id="{289777DA-0B43-7145-BBB8-C1E1D8187AD6}"/>
                </a:ext>
              </a:extLst>
            </p:cNvPr>
            <p:cNvPicPr>
              <a:picLocks noChangeAspect="1" noChangeArrowheads="1" noCrop="1"/>
            </p:cNvPicPr>
            <p:nvPr/>
          </p:nvPicPr>
          <p:blipFill>
            <a:blip r:embed="rId3"/>
            <a:stretch>
              <a:fillRect/>
            </a:stretch>
          </p:blipFill>
          <p:spPr bwMode="auto">
            <a:xfrm>
              <a:off x="17894030" y="8417197"/>
              <a:ext cx="3075003" cy="4505558"/>
            </a:xfrm>
            <a:prstGeom prst="rect">
              <a:avLst/>
            </a:prstGeom>
            <a:noFill/>
          </p:spPr>
        </p:pic>
      </p:grpSp>
      <p:sp>
        <p:nvSpPr>
          <p:cNvPr id="13" name="Text Placeholder 2">
            <a:extLst>
              <a:ext uri="{FF2B5EF4-FFF2-40B4-BE49-F238E27FC236}">
                <a16:creationId xmlns:a16="http://schemas.microsoft.com/office/drawing/2014/main" id="{FF77F0D9-2427-314B-B952-B692DB4D8E9C}"/>
              </a:ext>
            </a:extLst>
          </p:cNvPr>
          <p:cNvSpPr txBox="1">
            <a:spLocks/>
          </p:cNvSpPr>
          <p:nvPr/>
        </p:nvSpPr>
        <p:spPr>
          <a:xfrm>
            <a:off x="673100" y="10735056"/>
            <a:ext cx="23050500" cy="23094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fontScale="62500" lnSpcReduction="20000"/>
          </a:bodyPr>
          <a:lstStyle>
            <a:lvl1pPr marL="7366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1pPr>
            <a:lvl2pPr marL="14732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2pPr>
            <a:lvl3pPr marL="22098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3pPr>
            <a:lvl4pPr marL="29464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4pPr>
            <a:lvl5pPr marL="36830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9pPr>
          </a:lstStyle>
          <a:p>
            <a:pPr hangingPunct="1"/>
            <a:r>
              <a:rPr lang="en-US" sz="7300" dirty="0">
                <a:solidFill>
                  <a:srgbClr val="C00000"/>
                </a:solidFill>
              </a:rPr>
              <a:t>The MERIT experiment validated the baseline option, and remains so far, the only option for a multi-MW target system. </a:t>
            </a:r>
            <a:r>
              <a:rPr lang="en-US" sz="7400" dirty="0">
                <a:solidFill>
                  <a:srgbClr val="C00000"/>
                </a:solidFill>
              </a:rPr>
              <a:t>However, it comes with a great safety challenge from the use of Hg. </a:t>
            </a:r>
            <a:endParaRPr lang="el-GR" sz="7400" dirty="0">
              <a:solidFill>
                <a:srgbClr val="C00000"/>
              </a:solidFill>
            </a:endParaRPr>
          </a:p>
        </p:txBody>
      </p:sp>
      <p:sp>
        <p:nvSpPr>
          <p:cNvPr id="14" name="Text Placeholder 2">
            <a:extLst>
              <a:ext uri="{FF2B5EF4-FFF2-40B4-BE49-F238E27FC236}">
                <a16:creationId xmlns:a16="http://schemas.microsoft.com/office/drawing/2014/main" id="{471A350E-FE92-BB41-9BB4-4A45CE74A796}"/>
              </a:ext>
            </a:extLst>
          </p:cNvPr>
          <p:cNvSpPr txBox="1">
            <a:spLocks/>
          </p:cNvSpPr>
          <p:nvPr/>
        </p:nvSpPr>
        <p:spPr>
          <a:xfrm>
            <a:off x="15420227" y="12114636"/>
            <a:ext cx="3994807" cy="12754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a:bodyPr>
          <a:lstStyle>
            <a:lvl1pPr marL="7366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1pPr>
            <a:lvl2pPr marL="14732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2pPr>
            <a:lvl3pPr marL="22098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3pPr>
            <a:lvl4pPr marL="29464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4pPr>
            <a:lvl5pPr marL="36830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9pPr>
          </a:lstStyle>
          <a:p>
            <a:pPr marL="0" indent="0" hangingPunct="1">
              <a:buNone/>
            </a:pPr>
            <a:r>
              <a:rPr lang="en-US" sz="5500" b="1" dirty="0">
                <a:solidFill>
                  <a:schemeClr val="accent5">
                    <a:lumMod val="60000"/>
                    <a:lumOff val="40000"/>
                  </a:schemeClr>
                </a:solidFill>
              </a:rPr>
              <a:t>Alternatives?</a:t>
            </a:r>
            <a:endParaRPr lang="el-GR" sz="5500" b="1" dirty="0">
              <a:solidFill>
                <a:schemeClr val="accent5">
                  <a:lumMod val="60000"/>
                  <a:lumOff val="40000"/>
                </a:schemeClr>
              </a:solidFill>
            </a:endParaRPr>
          </a:p>
        </p:txBody>
      </p:sp>
    </p:spTree>
    <p:extLst>
      <p:ext uri="{BB962C8B-B14F-4D97-AF65-F5344CB8AC3E}">
        <p14:creationId xmlns:p14="http://schemas.microsoft.com/office/powerpoint/2010/main" val="238638967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72D3-42C5-1042-8920-97978F620510}"/>
              </a:ext>
            </a:extLst>
          </p:cNvPr>
          <p:cNvSpPr>
            <a:spLocks noGrp="1"/>
          </p:cNvSpPr>
          <p:nvPr>
            <p:ph type="title"/>
          </p:nvPr>
        </p:nvSpPr>
        <p:spPr/>
        <p:txBody>
          <a:bodyPr>
            <a:normAutofit/>
          </a:bodyPr>
          <a:lstStyle/>
          <a:p>
            <a:pPr algn="l"/>
            <a:r>
              <a:rPr lang="en-US" dirty="0"/>
              <a:t>Multi-MW Target - Alternatives</a:t>
            </a:r>
            <a:endParaRPr lang="el-GR" dirty="0"/>
          </a:p>
        </p:txBody>
      </p:sp>
      <p:sp>
        <p:nvSpPr>
          <p:cNvPr id="3" name="Text Placeholder 2">
            <a:extLst>
              <a:ext uri="{FF2B5EF4-FFF2-40B4-BE49-F238E27FC236}">
                <a16:creationId xmlns:a16="http://schemas.microsoft.com/office/drawing/2014/main" id="{BA28C3B7-A1DA-B340-B5F8-72961AC82874}"/>
              </a:ext>
            </a:extLst>
          </p:cNvPr>
          <p:cNvSpPr>
            <a:spLocks noGrp="1"/>
          </p:cNvSpPr>
          <p:nvPr>
            <p:ph type="body" idx="1"/>
          </p:nvPr>
        </p:nvSpPr>
        <p:spPr>
          <a:xfrm>
            <a:off x="673100" y="2750803"/>
            <a:ext cx="23050500" cy="1126253"/>
          </a:xfrm>
        </p:spPr>
        <p:txBody>
          <a:bodyPr anchor="t"/>
          <a:lstStyle/>
          <a:p>
            <a:r>
              <a:rPr lang="en-US" sz="5000" b="1" dirty="0">
                <a:solidFill>
                  <a:srgbClr val="0432FF"/>
                </a:solidFill>
              </a:rPr>
              <a:t>Fluidized granular target </a:t>
            </a:r>
            <a:r>
              <a:rPr lang="en-US" sz="5000" baseline="-25000" dirty="0"/>
              <a:t>C. </a:t>
            </a:r>
            <a:r>
              <a:rPr lang="en-US" sz="5000" baseline="-25000" dirty="0" err="1"/>
              <a:t>Densham</a:t>
            </a:r>
            <a:r>
              <a:rPr lang="en-US" sz="5000" baseline="-25000" dirty="0"/>
              <a:t> et. al – RAL High-power Target Group</a:t>
            </a:r>
          </a:p>
          <a:p>
            <a:pPr lvl="1"/>
            <a:endParaRPr lang="el-GR" dirty="0"/>
          </a:p>
        </p:txBody>
      </p:sp>
      <p:sp>
        <p:nvSpPr>
          <p:cNvPr id="4" name="Slide Number Placeholder 3">
            <a:extLst>
              <a:ext uri="{FF2B5EF4-FFF2-40B4-BE49-F238E27FC236}">
                <a16:creationId xmlns:a16="http://schemas.microsoft.com/office/drawing/2014/main" id="{CD87EECD-8539-8B49-BC69-FD32F507D923}"/>
              </a:ext>
            </a:extLst>
          </p:cNvPr>
          <p:cNvSpPr>
            <a:spLocks noGrp="1"/>
          </p:cNvSpPr>
          <p:nvPr>
            <p:ph type="sldNum" sz="quarter" idx="2"/>
          </p:nvPr>
        </p:nvSpPr>
        <p:spPr/>
        <p:txBody>
          <a:bodyPr/>
          <a:lstStyle/>
          <a:p>
            <a:fld id="{86CB4B4D-7CA3-9044-876B-883B54F8677D}" type="slidenum">
              <a:rPr lang="en-CH" smtClean="0"/>
              <a:pPr/>
              <a:t>9</a:t>
            </a:fld>
            <a:endParaRPr lang="en-CH" dirty="0"/>
          </a:p>
        </p:txBody>
      </p:sp>
      <p:pic>
        <p:nvPicPr>
          <p:cNvPr id="5" name="Picture 4">
            <a:extLst>
              <a:ext uri="{FF2B5EF4-FFF2-40B4-BE49-F238E27FC236}">
                <a16:creationId xmlns:a16="http://schemas.microsoft.com/office/drawing/2014/main" id="{174AD0E9-91C8-6745-8E3F-64ECFD41446F}"/>
              </a:ext>
            </a:extLst>
          </p:cNvPr>
          <p:cNvPicPr>
            <a:picLocks noChangeAspect="1"/>
          </p:cNvPicPr>
          <p:nvPr/>
        </p:nvPicPr>
        <p:blipFill>
          <a:blip r:embed="rId2"/>
          <a:stretch>
            <a:fillRect/>
          </a:stretch>
        </p:blipFill>
        <p:spPr>
          <a:xfrm>
            <a:off x="673100" y="4071767"/>
            <a:ext cx="11155172" cy="8372201"/>
          </a:xfrm>
          <a:prstGeom prst="rect">
            <a:avLst/>
          </a:prstGeom>
        </p:spPr>
      </p:pic>
      <p:pic>
        <p:nvPicPr>
          <p:cNvPr id="6" name="Picture 5">
            <a:extLst>
              <a:ext uri="{FF2B5EF4-FFF2-40B4-BE49-F238E27FC236}">
                <a16:creationId xmlns:a16="http://schemas.microsoft.com/office/drawing/2014/main" id="{294975BE-2601-4547-B70A-54C7FD04B261}"/>
              </a:ext>
            </a:extLst>
          </p:cNvPr>
          <p:cNvPicPr>
            <a:picLocks noChangeAspect="1"/>
          </p:cNvPicPr>
          <p:nvPr/>
        </p:nvPicPr>
        <p:blipFill>
          <a:blip r:embed="rId3"/>
          <a:stretch>
            <a:fillRect/>
          </a:stretch>
        </p:blipFill>
        <p:spPr>
          <a:xfrm>
            <a:off x="12192000" y="4818595"/>
            <a:ext cx="4658635" cy="7296658"/>
          </a:xfrm>
          <a:prstGeom prst="rect">
            <a:avLst/>
          </a:prstGeom>
        </p:spPr>
      </p:pic>
      <p:sp>
        <p:nvSpPr>
          <p:cNvPr id="8" name="Text Placeholder 2">
            <a:extLst>
              <a:ext uri="{FF2B5EF4-FFF2-40B4-BE49-F238E27FC236}">
                <a16:creationId xmlns:a16="http://schemas.microsoft.com/office/drawing/2014/main" id="{BC345B85-66D1-724D-8FD7-B30C77A58EF3}"/>
              </a:ext>
            </a:extLst>
          </p:cNvPr>
          <p:cNvSpPr txBox="1">
            <a:spLocks/>
          </p:cNvSpPr>
          <p:nvPr/>
        </p:nvSpPr>
        <p:spPr>
          <a:xfrm>
            <a:off x="12035536" y="3877057"/>
            <a:ext cx="12086336" cy="831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fontScale="92500" lnSpcReduction="20000"/>
          </a:bodyPr>
          <a:lstStyle>
            <a:lvl1pPr marL="7366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1pPr>
            <a:lvl2pPr marL="14732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2pPr>
            <a:lvl3pPr marL="22098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3pPr>
            <a:lvl4pPr marL="29464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4pPr>
            <a:lvl5pPr marL="36830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9pPr>
          </a:lstStyle>
          <a:p>
            <a:pPr hangingPunct="1"/>
            <a:r>
              <a:rPr lang="en-US" sz="5000" dirty="0">
                <a:solidFill>
                  <a:srgbClr val="C00000"/>
                </a:solidFill>
              </a:rPr>
              <a:t>Single pulse tests - </a:t>
            </a:r>
            <a:r>
              <a:rPr lang="en-US" sz="5000" dirty="0" err="1">
                <a:solidFill>
                  <a:srgbClr val="C00000"/>
                </a:solidFill>
              </a:rPr>
              <a:t>HiRadMat@CERN</a:t>
            </a:r>
            <a:r>
              <a:rPr lang="en-US" sz="5000" dirty="0">
                <a:solidFill>
                  <a:srgbClr val="C00000"/>
                </a:solidFill>
              </a:rPr>
              <a:t> facility</a:t>
            </a:r>
          </a:p>
          <a:p>
            <a:pPr lvl="1" hangingPunct="1"/>
            <a:endParaRPr lang="el-GR" dirty="0"/>
          </a:p>
        </p:txBody>
      </p:sp>
      <p:pic>
        <p:nvPicPr>
          <p:cNvPr id="7" name="Picture 6">
            <a:extLst>
              <a:ext uri="{FF2B5EF4-FFF2-40B4-BE49-F238E27FC236}">
                <a16:creationId xmlns:a16="http://schemas.microsoft.com/office/drawing/2014/main" id="{BC24F6EC-85EF-DC45-810E-7EAE42AEBC84}"/>
              </a:ext>
            </a:extLst>
          </p:cNvPr>
          <p:cNvPicPr>
            <a:picLocks noChangeAspect="1"/>
          </p:cNvPicPr>
          <p:nvPr/>
        </p:nvPicPr>
        <p:blipFill>
          <a:blip r:embed="rId4"/>
          <a:stretch>
            <a:fillRect/>
          </a:stretch>
        </p:blipFill>
        <p:spPr>
          <a:xfrm>
            <a:off x="17064249" y="4831150"/>
            <a:ext cx="6775092" cy="3729943"/>
          </a:xfrm>
          <a:prstGeom prst="rect">
            <a:avLst/>
          </a:prstGeom>
        </p:spPr>
      </p:pic>
      <p:pic>
        <p:nvPicPr>
          <p:cNvPr id="9" name="Picture 8">
            <a:extLst>
              <a:ext uri="{FF2B5EF4-FFF2-40B4-BE49-F238E27FC236}">
                <a16:creationId xmlns:a16="http://schemas.microsoft.com/office/drawing/2014/main" id="{39D8A0B2-AA06-BC45-92CB-948CE7AB8B98}"/>
              </a:ext>
            </a:extLst>
          </p:cNvPr>
          <p:cNvPicPr>
            <a:picLocks noChangeAspect="1"/>
          </p:cNvPicPr>
          <p:nvPr/>
        </p:nvPicPr>
        <p:blipFill>
          <a:blip r:embed="rId5"/>
          <a:stretch>
            <a:fillRect/>
          </a:stretch>
        </p:blipFill>
        <p:spPr>
          <a:xfrm>
            <a:off x="17064249" y="8663943"/>
            <a:ext cx="6775092" cy="3559118"/>
          </a:xfrm>
          <a:prstGeom prst="rect">
            <a:avLst/>
          </a:prstGeom>
        </p:spPr>
      </p:pic>
      <p:sp>
        <p:nvSpPr>
          <p:cNvPr id="11" name="Text Placeholder 2">
            <a:extLst>
              <a:ext uri="{FF2B5EF4-FFF2-40B4-BE49-F238E27FC236}">
                <a16:creationId xmlns:a16="http://schemas.microsoft.com/office/drawing/2014/main" id="{7579AA9A-6CCA-4B42-AFF3-2D23E7137818}"/>
              </a:ext>
            </a:extLst>
          </p:cNvPr>
          <p:cNvSpPr txBox="1">
            <a:spLocks/>
          </p:cNvSpPr>
          <p:nvPr/>
        </p:nvSpPr>
        <p:spPr>
          <a:xfrm>
            <a:off x="12027746" y="12211276"/>
            <a:ext cx="11155172" cy="11262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a:bodyPr>
          <a:lstStyle>
            <a:lvl1pPr marL="7366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1pPr>
            <a:lvl2pPr marL="14732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2pPr>
            <a:lvl3pPr marL="22098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3pPr>
            <a:lvl4pPr marL="29464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4pPr>
            <a:lvl5pPr marL="3683000" marR="0" indent="-736600" algn="l" defTabSz="825500" rtl="0" latinLnBrk="0">
              <a:lnSpc>
                <a:spcPct val="120000"/>
              </a:lnSpc>
              <a:spcBef>
                <a:spcPts val="1500"/>
              </a:spcBef>
              <a:spcAft>
                <a:spcPts val="0"/>
              </a:spcAft>
              <a:buClrTx/>
              <a:buSzPct val="82000"/>
              <a:buFontTx/>
              <a:buChar char="•"/>
              <a:tabLst/>
              <a:defRPr sz="6400" b="0" i="0" u="none" strike="noStrike" cap="none" spc="0" baseline="0">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sz="5200" b="0" i="0" u="none" strike="noStrike" cap="none" spc="0" baseline="0">
                <a:solidFill>
                  <a:srgbClr val="535353"/>
                </a:solidFill>
                <a:uFillTx/>
                <a:latin typeface="+mn-lt"/>
                <a:ea typeface="+mn-ea"/>
                <a:cs typeface="+mn-cs"/>
                <a:sym typeface="Gill Sans Light"/>
              </a:defRPr>
            </a:lvl9pPr>
          </a:lstStyle>
          <a:p>
            <a:pPr hangingPunct="1"/>
            <a:r>
              <a:rPr lang="en-US" sz="4000" dirty="0">
                <a:solidFill>
                  <a:srgbClr val="00B050"/>
                </a:solidFill>
              </a:rPr>
              <a:t>Active R&amp;D continues, studies for LBNF, T2K, …</a:t>
            </a:r>
          </a:p>
          <a:p>
            <a:pPr lvl="1" hangingPunct="1"/>
            <a:endParaRPr lang="el-GR" dirty="0"/>
          </a:p>
        </p:txBody>
      </p:sp>
    </p:spTree>
    <p:extLst>
      <p:ext uri="{BB962C8B-B14F-4D97-AF65-F5344CB8AC3E}">
        <p14:creationId xmlns:p14="http://schemas.microsoft.com/office/powerpoint/2010/main" val="2769138575"/>
      </p:ext>
    </p:extLst>
  </p:cSld>
  <p:clrMapOvr>
    <a:masterClrMapping/>
  </p:clrMapOvr>
  <p:transition spd="med"/>
</p:sld>
</file>

<file path=ppt/theme/theme1.xml><?xml version="1.0" encoding="utf-8"?>
<a:theme xmlns:a="http://schemas.openxmlformats.org/drawingml/2006/main"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3114</TotalTime>
  <Words>2310</Words>
  <Application>Microsoft Macintosh PowerPoint</Application>
  <PresentationFormat>Custom</PresentationFormat>
  <Paragraphs>259</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Gill Sans</vt:lpstr>
      <vt:lpstr>Gill Sans Light</vt:lpstr>
      <vt:lpstr>Helvetica Neue</vt:lpstr>
      <vt:lpstr>Symbol</vt:lpstr>
      <vt:lpstr>Wingdings</vt:lpstr>
      <vt:lpstr>Showroom</vt:lpstr>
      <vt:lpstr>Targetry for High Power  Muon Facilities</vt:lpstr>
      <vt:lpstr>High power muon facilities</vt:lpstr>
      <vt:lpstr>High power muon facilities</vt:lpstr>
      <vt:lpstr>Muon beam challenges</vt:lpstr>
      <vt:lpstr>The MUON COLLIDER </vt:lpstr>
      <vt:lpstr>The Muon collider Target</vt:lpstr>
      <vt:lpstr>The Muon collider Target Station</vt:lpstr>
      <vt:lpstr>The MERIT Experiment @ CERN-PS</vt:lpstr>
      <vt:lpstr>Multi-MW Target - Alternatives</vt:lpstr>
      <vt:lpstr>Multi-MW Target - Alternatives</vt:lpstr>
      <vt:lpstr>HPT Facilities – staged approach?</vt:lpstr>
      <vt:lpstr>nuSTORM @ CERN-SPS</vt:lpstr>
      <vt:lpstr>nuSTORM @ CERN-SPS</vt:lpstr>
      <vt:lpstr>nuSTORM @ CERN – HPT R&amp;D Synergies</vt:lpstr>
      <vt:lpstr>nuSTORM @ CERN – HPT R&amp;D Synergies</vt:lpstr>
      <vt:lpstr>nuSTORM @ CERN – HPT R&amp;D Synergies</vt:lpstr>
      <vt:lpstr>nuSTORM @ CERN – HPT R&amp;D Synergies</vt:lpstr>
      <vt:lpstr>nuSTORM @ CERN –Synergies</vt:lpstr>
      <vt:lpstr>nuSTORM @ CERN –Synergies</vt:lpstr>
      <vt:lpstr>nuSTORM @ CERN – HPT R&amp;D Synergies</vt:lpstr>
      <vt:lpstr>Summary</vt:lpstr>
      <vt:lpstr>High power targetry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PS-CSAP REport</dc:title>
  <cp:lastModifiedBy>Ilias Efthymiopoulos</cp:lastModifiedBy>
  <cp:revision>142</cp:revision>
  <dcterms:modified xsi:type="dcterms:W3CDTF">2021-02-11T11:32:38Z</dcterms:modified>
</cp:coreProperties>
</file>